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  <p:sldMasterId id="2147483670" r:id="rId3"/>
  </p:sldMasterIdLst>
  <p:notesMasterIdLst>
    <p:notesMasterId r:id="rId23"/>
  </p:notesMasterIdLst>
  <p:handoutMasterIdLst>
    <p:handoutMasterId r:id="rId24"/>
  </p:handoutMasterIdLst>
  <p:sldIdLst>
    <p:sldId id="271" r:id="rId4"/>
    <p:sldId id="299" r:id="rId5"/>
    <p:sldId id="297" r:id="rId6"/>
    <p:sldId id="301" r:id="rId7"/>
    <p:sldId id="302" r:id="rId8"/>
    <p:sldId id="288" r:id="rId9"/>
    <p:sldId id="304" r:id="rId10"/>
    <p:sldId id="273" r:id="rId11"/>
    <p:sldId id="278" r:id="rId12"/>
    <p:sldId id="293" r:id="rId13"/>
    <p:sldId id="292" r:id="rId14"/>
    <p:sldId id="275" r:id="rId15"/>
    <p:sldId id="272" r:id="rId16"/>
    <p:sldId id="286" r:id="rId17"/>
    <p:sldId id="295" r:id="rId18"/>
    <p:sldId id="289" r:id="rId19"/>
    <p:sldId id="296" r:id="rId20"/>
    <p:sldId id="29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93E"/>
    <a:srgbClr val="C9840D"/>
    <a:srgbClr val="FF8800"/>
    <a:srgbClr val="00B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0" autoAdjust="0"/>
    <p:restoredTop sz="94671"/>
  </p:normalViewPr>
  <p:slideViewPr>
    <p:cSldViewPr snapToGrid="0">
      <p:cViewPr varScale="1">
        <p:scale>
          <a:sx n="150" d="100"/>
          <a:sy n="150" d="100"/>
        </p:scale>
        <p:origin x="138" y="21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6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de-DE" smtClean="0"/>
              <a:t>05.03.2018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de-DE" smtClean="0"/>
              <a:t>05.03.2018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21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should aggregate information from all sub systems for a </a:t>
            </a:r>
            <a:r>
              <a:rPr lang="en-GB" dirty="0" err="1"/>
              <a:t>wholistic</a:t>
            </a:r>
            <a:r>
              <a:rPr lang="en-GB" dirty="0"/>
              <a:t> view of the system status.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5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CC-405: ✓ extended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Pt100: 🚧 extended support</a:t>
            </a:r>
            <a:endParaRPr lang="en-GB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089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cxnSp>
        <p:nvCxnSpPr>
          <p:cNvPr id="58" name="Gerader Verbinde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7" name="Rechteck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8061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Philipp Klaus       DPG Verhandlungen &gt; 2018 &gt; Bochum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8908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de" dirty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832995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" dirty="0"/>
              <a:t>Textmasterformate bearbeiten</a:t>
            </a:r>
          </a:p>
          <a:p>
            <a:pPr lvl="1" rtl="0"/>
            <a:r>
              <a:rPr lang="de" dirty="0"/>
              <a:t>Zweite Ebene</a:t>
            </a:r>
          </a:p>
          <a:p>
            <a:pPr lvl="2" rtl="0"/>
            <a:r>
              <a:rPr lang="de" dirty="0"/>
              <a:t>Dritte Ebene</a:t>
            </a:r>
          </a:p>
          <a:p>
            <a:pPr lvl="3" rtl="0"/>
            <a:r>
              <a:rPr lang="de" dirty="0"/>
              <a:t>Vierte Ebene</a:t>
            </a:r>
          </a:p>
          <a:p>
            <a:pPr lvl="4" rtl="0"/>
            <a:r>
              <a:rPr lang="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" dirty="0"/>
              <a:t>Textmasterformate bearbeiten</a:t>
            </a:r>
          </a:p>
          <a:p>
            <a:pPr lvl="1" rtl="0"/>
            <a:r>
              <a:rPr lang="de" dirty="0"/>
              <a:t>Zweite Ebene</a:t>
            </a:r>
          </a:p>
          <a:p>
            <a:pPr lvl="2" rtl="0"/>
            <a:r>
              <a:rPr lang="de" dirty="0"/>
              <a:t>Dritte Ebene</a:t>
            </a:r>
          </a:p>
          <a:p>
            <a:pPr lvl="3" rtl="0"/>
            <a:r>
              <a:rPr lang="de" dirty="0"/>
              <a:t>Vierte Ebene</a:t>
            </a:r>
          </a:p>
          <a:p>
            <a:pPr lvl="4" rtl="0"/>
            <a:r>
              <a:rPr lang="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de-DE"/>
              <a:t>2018-02-26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Philipp Klaus       DPG Verhandlungen &gt; 2018 &gt; Bochum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97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" dirty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" dirty="0"/>
              <a:t>Textmasterformate bearbeiten</a:t>
            </a:r>
          </a:p>
          <a:p>
            <a:pPr lvl="1" rtl="0"/>
            <a:r>
              <a:rPr lang="de" dirty="0"/>
              <a:t>Zweite Ebene</a:t>
            </a:r>
          </a:p>
          <a:p>
            <a:pPr lvl="2" rtl="0"/>
            <a:r>
              <a:rPr lang="de" dirty="0"/>
              <a:t>Dritte Ebene</a:t>
            </a:r>
          </a:p>
          <a:p>
            <a:pPr lvl="3" rtl="0"/>
            <a:r>
              <a:rPr lang="de" dirty="0"/>
              <a:t>Vierte Ebene</a:t>
            </a:r>
          </a:p>
          <a:p>
            <a:pPr lvl="4" rtl="0"/>
            <a:r>
              <a:rPr lang="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" dirty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" dirty="0"/>
              <a:t>Textmasterformate bearbeiten</a:t>
            </a:r>
          </a:p>
          <a:p>
            <a:pPr lvl="1" rtl="0"/>
            <a:r>
              <a:rPr lang="de" dirty="0"/>
              <a:t>Zweite Ebene</a:t>
            </a:r>
          </a:p>
          <a:p>
            <a:pPr lvl="2" rtl="0"/>
            <a:r>
              <a:rPr lang="de" dirty="0"/>
              <a:t>Dritte Ebene</a:t>
            </a:r>
          </a:p>
          <a:p>
            <a:pPr lvl="3" rtl="0"/>
            <a:r>
              <a:rPr lang="de" dirty="0"/>
              <a:t>Vierte Ebene</a:t>
            </a:r>
          </a:p>
          <a:p>
            <a:pPr lvl="4" rtl="0"/>
            <a:r>
              <a:rPr lang="de" dirty="0"/>
              <a:t>Fünfte Ebene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r>
              <a:rPr lang="de-DE"/>
              <a:t>2018-02-26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Philipp Klaus       DPG Verhandlungen &gt; 2018 &gt; Bochum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10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de-DE"/>
              <a:t>2018-02-26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Philipp Klaus       DPG Verhandlungen &gt; 2018 &gt; Bochum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35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de-DE"/>
              <a:t>2018-02-26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Philipp Klaus       DPG Verhandlungen &gt; 2018 &gt; Bochum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55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1" y="1447800"/>
            <a:ext cx="3505200" cy="1905000"/>
          </a:xfrm>
        </p:spPr>
        <p:txBody>
          <a:bodyPr rtlCol="0" anchor="b">
            <a:noAutofit/>
          </a:bodyPr>
          <a:lstStyle>
            <a:lvl1pPr algn="l" rtl="0">
              <a:defRPr sz="2800"/>
            </a:lvl1pPr>
          </a:lstStyle>
          <a:p>
            <a:pPr rt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" dirty="0"/>
              <a:t>Textmasterformate bearbeiten</a:t>
            </a:r>
          </a:p>
          <a:p>
            <a:pPr lvl="1" rtl="0"/>
            <a:r>
              <a:rPr lang="de" dirty="0"/>
              <a:t>Zweite Ebene</a:t>
            </a:r>
          </a:p>
          <a:p>
            <a:pPr lvl="2" rtl="0"/>
            <a:r>
              <a:rPr lang="de" dirty="0"/>
              <a:t>Dritte Ebene</a:t>
            </a:r>
          </a:p>
          <a:p>
            <a:pPr lvl="3" rtl="0"/>
            <a:r>
              <a:rPr lang="de" dirty="0"/>
              <a:t>Vierte Ebene</a:t>
            </a:r>
          </a:p>
          <a:p>
            <a:pPr lvl="4" rtl="0"/>
            <a:r>
              <a:rPr lang="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1" y="3429000"/>
            <a:ext cx="3505199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de-DE"/>
              <a:t>2018-02-26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Philipp Klaus       DPG Verhandlungen &gt; 2018 &gt; Bochum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1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1" y="3429000"/>
            <a:ext cx="3505199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de-DE"/>
              <a:t>2018-02-26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Philipp Klaus       DPG Verhandlungen &gt; 2018 &gt; Bochum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620001" y="1447800"/>
            <a:ext cx="3505200" cy="1905000"/>
          </a:xfrm>
        </p:spPr>
        <p:txBody>
          <a:bodyPr rtlCol="0" anchor="b">
            <a:noAutofit/>
          </a:bodyPr>
          <a:lstStyle>
            <a:lvl1pPr algn="l" rtl="0">
              <a:defRPr sz="2800"/>
            </a:lvl1pPr>
          </a:lstStyle>
          <a:p>
            <a:pPr rtl="0"/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97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e" dirty="0"/>
              <a:t>Textmasterformate bearbeiten</a:t>
            </a:r>
          </a:p>
          <a:p>
            <a:pPr lvl="1" rtl="0"/>
            <a:r>
              <a:rPr lang="de" dirty="0"/>
              <a:t>Zweite Ebene</a:t>
            </a:r>
          </a:p>
          <a:p>
            <a:pPr lvl="2" rtl="0"/>
            <a:r>
              <a:rPr lang="de" dirty="0"/>
              <a:t>Dritte Ebene</a:t>
            </a:r>
          </a:p>
          <a:p>
            <a:pPr lvl="3" rtl="0"/>
            <a:r>
              <a:rPr lang="de" dirty="0"/>
              <a:t>Vierte Ebene</a:t>
            </a:r>
          </a:p>
          <a:p>
            <a:pPr lvl="4" rtl="0"/>
            <a:r>
              <a:rPr lang="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de-DE"/>
              <a:t>2018-02-26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Philipp Klaus       DPG Verhandlungen &gt; 2018 &gt; Bochum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69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de" dirty="0"/>
              <a:t>Textmasterformate bearbeiten</a:t>
            </a:r>
          </a:p>
          <a:p>
            <a:pPr lvl="1" rtl="0"/>
            <a:r>
              <a:rPr lang="de" dirty="0"/>
              <a:t>Zweite Ebene</a:t>
            </a:r>
          </a:p>
          <a:p>
            <a:pPr lvl="2" rtl="0"/>
            <a:r>
              <a:rPr lang="de" dirty="0"/>
              <a:t>Dritte Ebene</a:t>
            </a:r>
          </a:p>
          <a:p>
            <a:pPr lvl="3" rtl="0"/>
            <a:r>
              <a:rPr lang="de" dirty="0"/>
              <a:t>Vierte Ebene</a:t>
            </a:r>
          </a:p>
          <a:p>
            <a:pPr lvl="4" rtl="0"/>
            <a:r>
              <a:rPr lang="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de-DE"/>
              <a:t>2018-02-26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Philipp Klaus       DPG Verhandlungen &gt; 2018 &gt; Bochum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überschrift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Gerader Verbinde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Gerader Verbinde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pieren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Gerader Verbinde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ieren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Gerader Verbinde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pieren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Gerader Verbinde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Gerader Verbinde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cxnSp>
        <p:nvCxnSpPr>
          <p:cNvPr id="58" name="Gerader Verbinde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pieren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Gerader Verbinde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r Verbinde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r Verbinde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r Verbinde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r Verbinde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r Verbinde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r Verbinde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r Verbinde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r Verbinde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Gerader Verbinde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r Verbinde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r Verbinde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r Verbinde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r Verbinde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r Verbinde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r Verbinde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pieren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Gerader Verbinde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Gerader Verbinde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rader Verbinde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Gerader Verbinde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Gerader Verbinde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pieren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Gerader Verbinde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Gerader Verbinde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Gerader Verbinde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Gerader Verbinde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Gerader Verbinde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Gerader Verbinde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r Verbinde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Gerader Verbinde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Gerader Verbinde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Gerader Verbinde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pieren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Gerader Verbinde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r Verbinde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r Verbinde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r Verbinde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r Verbinde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pieren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Gerader Verbinde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Gerader Verbinde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Gerader Verbinde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Gerader Verbinde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Gerader Verbinde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Gerader Verbinde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rader Verbinde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r Verbinde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r Verbinde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Gerader Verbinde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umsplatzhalt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213" name="Fußzeilenplatzhalt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214" name="Foliennummernplatzhalt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Gerader Verbinde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pieren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Gerader Verbinde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pieren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ieren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Gerader Verbinde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pieren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r Verbinde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htec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cxnSp>
        <p:nvCxnSpPr>
          <p:cNvPr id="60" name="Gerader Verbinde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Gerader Verbinde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ieren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Gerader Verbinde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ieren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ieren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Gerader Verbinde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ieren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htec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cxnSp>
        <p:nvCxnSpPr>
          <p:cNvPr id="59" name="Gerader Verbinde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pieren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Gerader Verbinde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r Verbinde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r Verbinde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r Verbinde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r Verbinde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r Verbinde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r Verbinde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r Verbinde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r Verbinde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r Verbinde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r Verbinde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r Verbinde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r Verbinde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r Verbinde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pieren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Gerader Verbinde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r Verbinde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r Verbinde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r Verbinde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r Verbinde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pieren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Gerader Verbinde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Gerader Verbinde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Gerader Verbinde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Gerader Verbinde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Gerader Verbinde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Gerader Verbinde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r Verbinde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r Verbinde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r Verbinde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r Verbinde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ieren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Gerader Verbinde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r Verbinde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r Verbinde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r Verbinde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pieren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Gerader Verbinde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Gerader Verbinde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Gerader Verbinde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Gerader Verbinde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Gerader Verbinde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Gerader Verbinde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r Verbinde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r Verbinde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r Verbinde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r Verbinde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8065072" cy="22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Philipp Klaus       DPG Verhandlungen &gt; 2018 &gt; Bochum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48" name="Gerader Verbinde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r>
              <a:rPr lang="de-DE" noProof="0"/>
              <a:t>Philipp Klaus       DPG Verhandlungen &gt; 2018 &gt; Bochum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4693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esto.site/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hyperlink" Target="http://presto.sit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3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s.anl.gov/epics/docs/APS2014/05-CA-Concepts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1DF240-9612-9848-8794-18A1DCA1F241}"/>
              </a:ext>
            </a:extLst>
          </p:cNvPr>
          <p:cNvSpPr/>
          <p:nvPr/>
        </p:nvSpPr>
        <p:spPr>
          <a:xfrm>
            <a:off x="0" y="0"/>
            <a:ext cx="12192000" cy="206679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6800" y="3037491"/>
            <a:ext cx="10058400" cy="1660633"/>
          </a:xfrm>
        </p:spPr>
        <p:txBody>
          <a:bodyPr rtlCol="0">
            <a:normAutofit/>
          </a:bodyPr>
          <a:lstStyle/>
          <a:p>
            <a:r>
              <a:rPr lang="en-US" sz="4000" dirty="0"/>
              <a:t>Towards an EPICS based Detector Control System for the CBM Micro Vertex Detector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6800" y="4698124"/>
            <a:ext cx="10058400" cy="940676"/>
          </a:xfrm>
        </p:spPr>
        <p:txBody>
          <a:bodyPr rtlCol="0">
            <a:normAutofit/>
          </a:bodyPr>
          <a:lstStyle/>
          <a:p>
            <a:r>
              <a:rPr lang="en-US" dirty="0"/>
              <a:t>Philipp Klaus &amp; Ole </a:t>
            </a:r>
            <a:r>
              <a:rPr lang="en-US" dirty="0" err="1"/>
              <a:t>Artz</a:t>
            </a:r>
            <a:r>
              <a:rPr lang="en-US" dirty="0"/>
              <a:t> for the CBM-MVD Collaboration</a:t>
            </a:r>
          </a:p>
          <a:p>
            <a:pPr rtl="0"/>
            <a:endParaRPr lang="en-US" dirty="0"/>
          </a:p>
          <a:p>
            <a:r>
              <a:rPr lang="en-US" dirty="0"/>
              <a:t>26 February 2018, DPG-</a:t>
            </a:r>
            <a:r>
              <a:rPr lang="en-US" dirty="0" err="1"/>
              <a:t>Verhandlungen</a:t>
            </a:r>
            <a:r>
              <a:rPr lang="en-US" dirty="0"/>
              <a:t> 2018 in Bochum 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38FCD-7C38-2C4A-B48C-FAB179588C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1" t="52918" r="10625" b="15351"/>
          <a:stretch/>
        </p:blipFill>
        <p:spPr>
          <a:xfrm>
            <a:off x="1645641" y="212822"/>
            <a:ext cx="3461219" cy="1606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D632A0-523E-EB43-99F2-329E3A160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54" y="196195"/>
            <a:ext cx="1202070" cy="1622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792F86-BB91-904C-994C-379042C14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821" y="1156023"/>
            <a:ext cx="1229413" cy="562864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E11F91-3C1B-5A4D-AD84-3CE5DD558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8431" y="1118445"/>
            <a:ext cx="1429886" cy="562864"/>
          </a:xfrm>
          <a:prstGeom prst="rect">
            <a:avLst/>
          </a:prstGeom>
        </p:spPr>
      </p:pic>
      <p:pic>
        <p:nvPicPr>
          <p:cNvPr id="8" name="Picture 2" descr="ttp://hgs-hire.de/pictures/icons/logo.gif">
            <a:extLst>
              <a:ext uri="{FF2B5EF4-FFF2-40B4-BE49-F238E27FC236}">
                <a16:creationId xmlns:a16="http://schemas.microsoft.com/office/drawing/2014/main" id="{F042FFFD-F695-1140-9820-740C2F0B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09" y="192990"/>
            <a:ext cx="2331609" cy="5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35CAE3-ECEF-D049-A799-BBBE879167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05" y="1027882"/>
            <a:ext cx="1122542" cy="648682"/>
          </a:xfrm>
          <a:prstGeom prst="rect">
            <a:avLst/>
          </a:prstGeom>
        </p:spPr>
      </p:pic>
      <p:pic>
        <p:nvPicPr>
          <p:cNvPr id="10" name="Picture 8" descr="ttp://fias.uni-frankfurt.de/helmholtz/pictures/Helmholtz-Research-School2.jpg">
            <a:extLst>
              <a:ext uri="{FF2B5EF4-FFF2-40B4-BE49-F238E27FC236}">
                <a16:creationId xmlns:a16="http://schemas.microsoft.com/office/drawing/2014/main" id="{4E554967-16E5-8F4F-BEBA-4E52F67A1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2"/>
          <a:stretch/>
        </p:blipFill>
        <p:spPr bwMode="auto">
          <a:xfrm>
            <a:off x="9377207" y="196196"/>
            <a:ext cx="2371298" cy="58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CforFAIR">
            <a:extLst>
              <a:ext uri="{FF2B5EF4-FFF2-40B4-BE49-F238E27FC236}">
                <a16:creationId xmlns:a16="http://schemas.microsoft.com/office/drawing/2014/main" id="{42DE0556-F6F0-4E48-8F90-DCB879A9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77" y="243641"/>
            <a:ext cx="1138294" cy="495157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12" name="Picture 2" descr="ttps://upload.wikimedia.org/wikipedia/de/thumb/f/f0/Goethe-Logo.svg/800px-Goethe-Logo.svg.png">
            <a:extLst>
              <a:ext uri="{FF2B5EF4-FFF2-40B4-BE49-F238E27FC236}">
                <a16:creationId xmlns:a16="http://schemas.microsoft.com/office/drawing/2014/main" id="{29EABE27-3EE5-2541-B1F0-9CED8D5D7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447" y="1035082"/>
            <a:ext cx="1080756" cy="589012"/>
          </a:xfrm>
          <a:prstGeom prst="rect">
            <a:avLst/>
          </a:prstGeom>
          <a:solidFill>
            <a:schemeClr val="tx1"/>
          </a:solidFill>
          <a:extLst/>
        </p:spPr>
      </p:pic>
      <p:pic>
        <p:nvPicPr>
          <p:cNvPr id="13" name="Picture 6" descr="ttp://www.fpa2.org/files/images/logo_IPHC_10cm.png">
            <a:extLst>
              <a:ext uri="{FF2B5EF4-FFF2-40B4-BE49-F238E27FC236}">
                <a16:creationId xmlns:a16="http://schemas.microsoft.com/office/drawing/2014/main" id="{889AF2DD-42D8-754E-8B5B-FC6B72CAB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81" y="1040781"/>
            <a:ext cx="955309" cy="7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 Output Controller (IOC) Deployment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1981201"/>
            <a:ext cx="4582884" cy="4066673"/>
          </a:xfrm>
        </p:spPr>
        <p:txBody>
          <a:bodyPr>
            <a:normAutofit/>
          </a:bodyPr>
          <a:lstStyle/>
          <a:p>
            <a:r>
              <a:rPr lang="en-GB" dirty="0"/>
              <a:t>IOC: The backend controlling EPICS process variables</a:t>
            </a:r>
          </a:p>
          <a:p>
            <a:r>
              <a:rPr lang="en-GB" dirty="0"/>
              <a:t>Currently our IOCs are mostly deployed on a Raspberry Pi 3 single board computer (SBC).</a:t>
            </a:r>
          </a:p>
          <a:p>
            <a:r>
              <a:rPr lang="en-GB" dirty="0"/>
              <a:t>The system is rather “fail-safe”. It runs on a uninterruptible power supply (UPS); hardware interlocks are </a:t>
            </a:r>
            <a:r>
              <a:rPr lang="en-GB" dirty="0" err="1"/>
              <a:t>forseen</a:t>
            </a:r>
            <a:endParaRPr lang="en-GB" dirty="0"/>
          </a:p>
          <a:p>
            <a:r>
              <a:rPr lang="en-GB" dirty="0"/>
              <a:t>All our IOCs are available in a Docker container for fast deployment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4" y="1981200"/>
            <a:ext cx="5715770" cy="381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80922"/>
            <a:ext cx="26324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>
                <a:solidFill>
                  <a:srgbClr val="D15A3E"/>
                </a:solidFill>
              </a:rPr>
              <a:t>Device Support</a:t>
            </a:r>
            <a:endParaRPr lang="en-GB" sz="2600" i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3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Deployment of the CS-Studio Archiver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981201"/>
            <a:ext cx="4033982" cy="3809999"/>
          </a:xfrm>
        </p:spPr>
        <p:txBody>
          <a:bodyPr/>
          <a:lstStyle/>
          <a:p>
            <a:r>
              <a:rPr lang="en-GB" dirty="0"/>
              <a:t>Database Engine used: PostgreSQL</a:t>
            </a:r>
          </a:p>
          <a:p>
            <a:pPr lvl="1"/>
            <a:r>
              <a:rPr lang="en-GB" dirty="0"/>
              <a:t>“Partitioning” is an important feature helping with:</a:t>
            </a:r>
          </a:p>
          <a:p>
            <a:pPr lvl="2"/>
            <a:r>
              <a:rPr lang="en-GB" dirty="0"/>
              <a:t>fast queries,</a:t>
            </a:r>
          </a:p>
          <a:p>
            <a:pPr lvl="2"/>
            <a:r>
              <a:rPr lang="en-GB" dirty="0"/>
              <a:t>periodic backups,</a:t>
            </a:r>
          </a:p>
          <a:p>
            <a:pPr lvl="2"/>
            <a:r>
              <a:rPr lang="en-GB" dirty="0"/>
              <a:t>scalability.</a:t>
            </a:r>
          </a:p>
          <a:p>
            <a:pPr lvl="1"/>
            <a:r>
              <a:rPr lang="en-GB" dirty="0"/>
              <a:t>We set up partitioning to cover one week per partition.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763" y="165299"/>
            <a:ext cx="2253673" cy="35525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80922"/>
            <a:ext cx="15392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>
                <a:solidFill>
                  <a:srgbClr val="D15A3E"/>
                </a:solidFill>
              </a:rPr>
              <a:t>Archiver</a:t>
            </a:r>
            <a:endParaRPr lang="en-GB" sz="2600" i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11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B6BE88-02DB-44C6-B076-01CE00696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08" y="2610157"/>
            <a:ext cx="5393251" cy="32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48AC1-5BC5-42BC-9194-F1FBFCC9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681003"/>
          </a:xfrm>
        </p:spPr>
        <p:txBody>
          <a:bodyPr/>
          <a:lstStyle/>
          <a:p>
            <a:r>
              <a:rPr lang="en-US" dirty="0"/>
              <a:t>Implemented User Interfaces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FDAA58-51C4-4877-A682-4EE673D7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58345"/>
            <a:ext cx="4744792" cy="44947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D2E2D"/>
                </a:solidFill>
              </a:rPr>
              <a:t>CS-Studio</a:t>
            </a:r>
          </a:p>
          <a:p>
            <a:pPr lvl="1"/>
            <a:r>
              <a:rPr lang="en-US" dirty="0">
                <a:solidFill>
                  <a:srgbClr val="2D2E2D"/>
                </a:solidFill>
              </a:rPr>
              <a:t>For full-fledged system control</a:t>
            </a:r>
          </a:p>
          <a:p>
            <a:pPr lvl="1"/>
            <a:r>
              <a:rPr lang="en-US" dirty="0">
                <a:solidFill>
                  <a:srgbClr val="2D2E2D"/>
                </a:solidFill>
              </a:rPr>
              <a:t>Locally accessible (read/write access)</a:t>
            </a:r>
          </a:p>
          <a:p>
            <a:pPr lvl="1"/>
            <a:endParaRPr lang="en-US" dirty="0">
              <a:solidFill>
                <a:srgbClr val="2D2E2D"/>
              </a:solidFill>
            </a:endParaRPr>
          </a:p>
          <a:p>
            <a:pPr lvl="1"/>
            <a:endParaRPr lang="en-US" dirty="0">
              <a:solidFill>
                <a:srgbClr val="2D2E2D"/>
              </a:solidFill>
            </a:endParaRPr>
          </a:p>
          <a:p>
            <a:r>
              <a:rPr lang="en-US" dirty="0">
                <a:solidFill>
                  <a:srgbClr val="2D2E2D"/>
                </a:solidFill>
              </a:rPr>
              <a:t>Web GUI</a:t>
            </a:r>
          </a:p>
          <a:p>
            <a:pPr lvl="1"/>
            <a:r>
              <a:rPr lang="en-US" dirty="0">
                <a:solidFill>
                  <a:srgbClr val="2D2E2D"/>
                </a:solidFill>
              </a:rPr>
              <a:t>Dashboard-like</a:t>
            </a:r>
          </a:p>
          <a:p>
            <a:pPr lvl="1"/>
            <a:r>
              <a:rPr lang="en-US" dirty="0">
                <a:solidFill>
                  <a:srgbClr val="2D2E2D"/>
                </a:solidFill>
              </a:rPr>
              <a:t>For quick status information</a:t>
            </a:r>
          </a:p>
          <a:p>
            <a:pPr lvl="1"/>
            <a:r>
              <a:rPr lang="en-US" dirty="0">
                <a:solidFill>
                  <a:srgbClr val="2D2E2D"/>
                </a:solidFill>
              </a:rPr>
              <a:t>Remotely accessible (read-only!)</a:t>
            </a:r>
          </a:p>
          <a:p>
            <a:pPr lvl="1"/>
            <a:r>
              <a:rPr lang="en-US" dirty="0">
                <a:solidFill>
                  <a:srgbClr val="2D2E2D"/>
                </a:solidFill>
              </a:rPr>
              <a:t>“Mobile First” Approach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926" y="337442"/>
            <a:ext cx="3914283" cy="2772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403" y="2100385"/>
            <a:ext cx="3446664" cy="102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127" y="3550958"/>
            <a:ext cx="3684968" cy="30480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80922"/>
            <a:ext cx="25971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>
                <a:solidFill>
                  <a:srgbClr val="D15A3E"/>
                </a:solidFill>
              </a:rPr>
              <a:t>User Interfaces</a:t>
            </a:r>
            <a:endParaRPr lang="en-GB" sz="2600" i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12</a:t>
            </a:fld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6880752" y="4268069"/>
            <a:ext cx="358784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/>
              <a:t>**Check it out for yourself**</a:t>
            </a:r>
          </a:p>
          <a:p>
            <a:r>
              <a:rPr lang="en-GB" sz="3300" dirty="0">
                <a:hlinkClick r:id="rId5"/>
              </a:rPr>
              <a:t>https://presto.site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22858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EFA3-AD6C-4E2D-882B-0EDA78A9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with Live-Data from EPICS CA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E9FFF9-DA8E-42BA-9EB9-39A291D15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Based on the following technology:</a:t>
            </a:r>
          </a:p>
          <a:p>
            <a:r>
              <a:rPr lang="en-US" dirty="0"/>
              <a:t>Python (main programming language)</a:t>
            </a:r>
          </a:p>
          <a:p>
            <a:r>
              <a:rPr lang="en-US" dirty="0" err="1"/>
              <a:t>PyEPICS</a:t>
            </a:r>
            <a:r>
              <a:rPr lang="en-US" dirty="0"/>
              <a:t> (EPICS/CA bindings for Python)</a:t>
            </a:r>
          </a:p>
          <a:p>
            <a:r>
              <a:rPr lang="en-US" dirty="0"/>
              <a:t>Bottle (micro web-framework)</a:t>
            </a:r>
          </a:p>
          <a:p>
            <a:r>
              <a:rPr lang="en-US" dirty="0"/>
              <a:t>Furthermore:</a:t>
            </a:r>
          </a:p>
          <a:p>
            <a:pPr lvl="1"/>
            <a:r>
              <a:rPr lang="en-US" dirty="0"/>
              <a:t>Bootstrap (Responsive, mobile-first layout)</a:t>
            </a:r>
          </a:p>
          <a:p>
            <a:pPr lvl="1"/>
            <a:r>
              <a:rPr lang="en-US" dirty="0"/>
              <a:t>Jinja2 (template engine)</a:t>
            </a:r>
          </a:p>
          <a:p>
            <a:pPr lvl="1"/>
            <a:r>
              <a:rPr lang="en-US" dirty="0"/>
              <a:t>d3 (JS visualization toolkit)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ADBC3D5-A666-4245-B144-BDE2CC00F652}"/>
              </a:ext>
            </a:extLst>
          </p:cNvPr>
          <p:cNvGrpSpPr/>
          <p:nvPr/>
        </p:nvGrpSpPr>
        <p:grpSpPr>
          <a:xfrm>
            <a:off x="2735485" y="6294869"/>
            <a:ext cx="1784587" cy="397860"/>
            <a:chOff x="2435665" y="6294869"/>
            <a:chExt cx="1784587" cy="397860"/>
          </a:xfrm>
        </p:grpSpPr>
        <p:pic>
          <p:nvPicPr>
            <p:cNvPr id="4" name="Picture 4" descr="ttp://cars9.uchicago.edu/software/python/pyepics3/_static/pyepics.png">
              <a:extLst>
                <a:ext uri="{FF2B5EF4-FFF2-40B4-BE49-F238E27FC236}">
                  <a16:creationId xmlns:a16="http://schemas.microsoft.com/office/drawing/2014/main" id="{195B2637-05B9-408D-BFB6-585F72132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665" y="6307969"/>
              <a:ext cx="641267" cy="384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8FC7961C-68EB-486E-B5D4-A18A7645C239}"/>
                </a:ext>
              </a:extLst>
            </p:cNvPr>
            <p:cNvSpPr/>
            <p:nvPr/>
          </p:nvSpPr>
          <p:spPr>
            <a:xfrm>
              <a:off x="3073784" y="6294869"/>
              <a:ext cx="1146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/>
                <a:t>PyEPICS</a:t>
              </a:r>
              <a:endParaRPr lang="en-GB" dirty="0"/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635F9E65-7C23-4620-9F13-858DC18DF5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31" y="6307969"/>
            <a:ext cx="1391769" cy="41237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1F90306-AC15-4C20-8D26-8E112C5E8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690" y="6315593"/>
            <a:ext cx="992188" cy="34860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3BA8072-02E0-432E-AA93-222DCB6FD4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949" y="6274638"/>
            <a:ext cx="1198143" cy="385255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1D4DDFF-F65A-4A1A-A8C1-CF90A1DD6000}"/>
              </a:ext>
            </a:extLst>
          </p:cNvPr>
          <p:cNvGrpSpPr/>
          <p:nvPr/>
        </p:nvGrpSpPr>
        <p:grpSpPr>
          <a:xfrm>
            <a:off x="10152501" y="6290561"/>
            <a:ext cx="1007617" cy="369332"/>
            <a:chOff x="7665362" y="6274638"/>
            <a:chExt cx="1007617" cy="36933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7398212-8177-42BC-8B2D-02311ECD8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5362" y="6307969"/>
              <a:ext cx="335638" cy="318594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D0672BE-71EB-4288-9F39-EA44AF042427}"/>
                </a:ext>
              </a:extLst>
            </p:cNvPr>
            <p:cNvSpPr/>
            <p:nvPr/>
          </p:nvSpPr>
          <p:spPr>
            <a:xfrm>
              <a:off x="8001000" y="6274638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d3.js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-80922"/>
            <a:ext cx="27177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>
                <a:solidFill>
                  <a:srgbClr val="D15A3E"/>
                </a:solidFill>
              </a:rPr>
              <a:t>Web Dashboard</a:t>
            </a:r>
            <a:endParaRPr lang="en-GB" sz="2600" i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619419" y="6209953"/>
            <a:ext cx="1820930" cy="608408"/>
            <a:chOff x="6467019" y="6209953"/>
            <a:chExt cx="1820930" cy="60840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7019" y="6209953"/>
              <a:ext cx="724430" cy="60840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115833" y="6274638"/>
              <a:ext cx="1172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/>
                <a:t>Bootstrap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259" y="2331720"/>
            <a:ext cx="4606238" cy="38100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440349" y="-12916"/>
            <a:ext cx="358784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/>
              <a:t>**Check it out for yourself**</a:t>
            </a:r>
          </a:p>
          <a:p>
            <a:r>
              <a:rPr lang="en-GB" sz="3300" dirty="0">
                <a:hlinkClick r:id="rId9"/>
              </a:rPr>
              <a:t>https://presto.site</a:t>
            </a:r>
            <a:endParaRPr lang="en-GB" sz="33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F3437D-728A-5849-A7D6-2573A2B3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31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B206544F-7CE1-4B5F-89F0-7F25755E9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530" y="2193034"/>
            <a:ext cx="2260695" cy="338633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2C87885-B167-46C7-9686-8D8E2C4DF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72" y="2193034"/>
            <a:ext cx="2260695" cy="3386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Real-Time Information on Web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382" y="1981201"/>
            <a:ext cx="7960217" cy="3809999"/>
          </a:xfrm>
        </p:spPr>
        <p:txBody>
          <a:bodyPr/>
          <a:lstStyle/>
          <a:p>
            <a:r>
              <a:rPr lang="en-GB" dirty="0"/>
              <a:t>(Obvious) Technology Choice: HTML/CSS/JS</a:t>
            </a:r>
          </a:p>
          <a:p>
            <a:r>
              <a:rPr lang="en-GB" dirty="0"/>
              <a:t>For real-time applications there are multiple options:</a:t>
            </a:r>
          </a:p>
          <a:p>
            <a:pPr lvl="1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(HTML refresh meta tag)</a:t>
            </a:r>
          </a:p>
          <a:p>
            <a:pPr lvl="1"/>
            <a:r>
              <a:rPr lang="en-GB" dirty="0"/>
              <a:t>Polling (AJAX)</a:t>
            </a:r>
          </a:p>
          <a:p>
            <a:pPr lvl="1"/>
            <a:r>
              <a:rPr lang="en-GB" dirty="0"/>
              <a:t>Long-Polling (AJAX)</a:t>
            </a:r>
          </a:p>
          <a:p>
            <a:pPr lvl="1"/>
            <a:r>
              <a:rPr lang="en-GB" dirty="0"/>
              <a:t>Publish/Subscribe (</a:t>
            </a:r>
            <a:r>
              <a:rPr lang="en-GB" dirty="0" err="1"/>
              <a:t>WebSockets</a:t>
            </a:r>
            <a:r>
              <a:rPr lang="en-GB" dirty="0"/>
              <a:t>)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2C2665A-032F-4D7E-B23B-046126EAC799}"/>
              </a:ext>
            </a:extLst>
          </p:cNvPr>
          <p:cNvCxnSpPr>
            <a:cxnSpLocks/>
          </p:cNvCxnSpPr>
          <p:nvPr/>
        </p:nvCxnSpPr>
        <p:spPr>
          <a:xfrm>
            <a:off x="2383856" y="3464417"/>
            <a:ext cx="824437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6">
            <a:extLst>
              <a:ext uri="{FF2B5EF4-FFF2-40B4-BE49-F238E27FC236}">
                <a16:creationId xmlns:a16="http://schemas.microsoft.com/office/drawing/2014/main" id="{12C2665A-032F-4D7E-B23B-046126EAC799}"/>
              </a:ext>
            </a:extLst>
          </p:cNvPr>
          <p:cNvCxnSpPr>
            <a:cxnSpLocks/>
          </p:cNvCxnSpPr>
          <p:nvPr/>
        </p:nvCxnSpPr>
        <p:spPr>
          <a:xfrm flipH="1">
            <a:off x="6916492" y="4288665"/>
            <a:ext cx="1991323" cy="22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0" y="-80922"/>
            <a:ext cx="27177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>
                <a:solidFill>
                  <a:srgbClr val="D15A3E"/>
                </a:solidFill>
              </a:rPr>
              <a:t>Web Dashboard</a:t>
            </a:r>
            <a:endParaRPr lang="en-GB" sz="2600" i="1" dirty="0"/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7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Real-Time Information on Web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3" y="1981201"/>
            <a:ext cx="9904927" cy="3809999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(HTML refresh meta tag)</a:t>
            </a:r>
          </a:p>
          <a:p>
            <a:r>
              <a:rPr lang="en-GB" dirty="0"/>
              <a:t>Polling (AJAX)</a:t>
            </a:r>
          </a:p>
          <a:p>
            <a:r>
              <a:rPr lang="en-GB" dirty="0"/>
              <a:t>Long-Polling (AJAX)</a:t>
            </a:r>
          </a:p>
          <a:p>
            <a:r>
              <a:rPr lang="en-GB" dirty="0"/>
              <a:t>Publish/Subscribe (</a:t>
            </a:r>
            <a:r>
              <a:rPr lang="en-GB" dirty="0" err="1"/>
              <a:t>WebSockets</a:t>
            </a:r>
            <a:r>
              <a:rPr lang="en-GB" dirty="0"/>
              <a:t>)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2C2665A-032F-4D7E-B23B-046126EAC799}"/>
              </a:ext>
            </a:extLst>
          </p:cNvPr>
          <p:cNvCxnSpPr>
            <a:cxnSpLocks/>
          </p:cNvCxnSpPr>
          <p:nvPr/>
        </p:nvCxnSpPr>
        <p:spPr>
          <a:xfrm flipH="1" flipV="1">
            <a:off x="3852486" y="2364676"/>
            <a:ext cx="1290074" cy="3190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6">
            <a:extLst>
              <a:ext uri="{FF2B5EF4-FFF2-40B4-BE49-F238E27FC236}">
                <a16:creationId xmlns:a16="http://schemas.microsoft.com/office/drawing/2014/main" id="{12C2665A-032F-4D7E-B23B-046126EAC799}"/>
              </a:ext>
            </a:extLst>
          </p:cNvPr>
          <p:cNvCxnSpPr>
            <a:cxnSpLocks/>
          </p:cNvCxnSpPr>
          <p:nvPr/>
        </p:nvCxnSpPr>
        <p:spPr>
          <a:xfrm flipH="1" flipV="1">
            <a:off x="3326372" y="2685518"/>
            <a:ext cx="1964008" cy="1779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82636" y="2674712"/>
            <a:ext cx="743793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“</a:t>
            </a:r>
            <a:r>
              <a:rPr lang="en-GB" dirty="0" err="1"/>
              <a:t>gview</a:t>
            </a:r>
            <a:r>
              <a:rPr lang="en-GB" dirty="0"/>
              <a:t>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3906" y="2323387"/>
            <a:ext cx="743793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“</a:t>
            </a:r>
            <a:r>
              <a:rPr lang="en-GB" dirty="0" err="1"/>
              <a:t>pv</a:t>
            </a:r>
            <a:r>
              <a:rPr lang="en-GB" dirty="0"/>
              <a:t> list”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04303" y="2494333"/>
            <a:ext cx="1841500" cy="633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Current implementation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20440" y="3961876"/>
            <a:ext cx="2463956" cy="1524524"/>
            <a:chOff x="3681664" y="4432517"/>
            <a:chExt cx="2463956" cy="1524524"/>
          </a:xfrm>
        </p:grpSpPr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86772F07-775B-437F-85C6-16B470267789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H="1" flipV="1">
              <a:off x="4394202" y="4432517"/>
              <a:ext cx="519440" cy="73517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3681664" y="5167691"/>
              <a:ext cx="2463956" cy="7893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Considered for </a:t>
              </a:r>
              <a:r>
                <a:rPr lang="en-US" dirty="0"/>
                <a:t>entire web dashboard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128" y="1837953"/>
            <a:ext cx="4912204" cy="406318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-80922"/>
            <a:ext cx="27177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>
                <a:solidFill>
                  <a:srgbClr val="D15A3E"/>
                </a:solidFill>
              </a:rPr>
              <a:t>Web Dashboard</a:t>
            </a:r>
            <a:endParaRPr lang="en-GB" sz="2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3500" y="1075045"/>
            <a:ext cx="7332712" cy="4965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982200" cy="1142385"/>
          </a:xfrm>
        </p:spPr>
        <p:txBody>
          <a:bodyPr/>
          <a:lstStyle/>
          <a:p>
            <a:r>
              <a:rPr lang="en-GB" dirty="0"/>
              <a:t>Bonus Feature in the Web Dashboard:</a:t>
            </a:r>
            <a:br>
              <a:rPr lang="en-GB" dirty="0"/>
            </a:br>
            <a:r>
              <a:rPr lang="en-GB" dirty="0"/>
              <a:t>Graphical Views (“</a:t>
            </a:r>
            <a:r>
              <a:rPr lang="en-GB" dirty="0" err="1"/>
              <a:t>Gview</a:t>
            </a:r>
            <a:r>
              <a:rPr lang="en-GB" dirty="0"/>
              <a:t>”)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400" y="1950730"/>
            <a:ext cx="241300" cy="266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5003" y="2112135"/>
            <a:ext cx="2521397" cy="939971"/>
            <a:chOff x="904196" y="2102436"/>
            <a:chExt cx="2047775" cy="614988"/>
          </a:xfrm>
        </p:grpSpPr>
        <p:cxnSp>
          <p:nvCxnSpPr>
            <p:cNvPr id="6" name="Gerade Verbindung mit Pfeil 9">
              <a:extLst>
                <a:ext uri="{FF2B5EF4-FFF2-40B4-BE49-F238E27FC236}">
                  <a16:creationId xmlns:a16="http://schemas.microsoft.com/office/drawing/2014/main" id="{86772F07-775B-437F-85C6-16B4702677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2102436"/>
              <a:ext cx="818371" cy="32326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904196" y="2346795"/>
              <a:ext cx="1924582" cy="3706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Heartbeat indicating live-status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86680" y="4389223"/>
            <a:ext cx="2080004" cy="1170233"/>
            <a:chOff x="837807" y="1748740"/>
            <a:chExt cx="2080004" cy="1170233"/>
          </a:xfrm>
        </p:grpSpPr>
        <p:cxnSp>
          <p:nvCxnSpPr>
            <p:cNvPr id="12" name="Gerade Verbindung mit Pfeil 9">
              <a:extLst>
                <a:ext uri="{FF2B5EF4-FFF2-40B4-BE49-F238E27FC236}">
                  <a16:creationId xmlns:a16="http://schemas.microsoft.com/office/drawing/2014/main" id="{86772F07-775B-437F-85C6-16B4702677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2828" y="1748740"/>
              <a:ext cx="2710" cy="96868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837807" y="2356520"/>
              <a:ext cx="2080004" cy="5624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PV values update</a:t>
              </a:r>
            </a:p>
            <a:p>
              <a:pPr algn="ctr"/>
              <a:r>
                <a:rPr lang="en-US" dirty="0"/>
                <a:t>in real-time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9472873" y="2389236"/>
            <a:ext cx="2268067" cy="662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Basis: SVG vector image (</a:t>
            </a:r>
            <a:r>
              <a:rPr lang="en-GB" dirty="0" err="1"/>
              <a:t>Inkscape</a:t>
            </a:r>
            <a:r>
              <a:rPr lang="en-GB" dirty="0"/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-80922"/>
            <a:ext cx="27177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>
                <a:solidFill>
                  <a:srgbClr val="D15A3E"/>
                </a:solidFill>
              </a:rPr>
              <a:t>Web Dashboard</a:t>
            </a:r>
            <a:endParaRPr lang="en-GB" sz="2600" i="1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3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CaRecPlay</a:t>
            </a:r>
            <a:r>
              <a:rPr lang="en-GB" dirty="0"/>
              <a:t>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sz="2800" dirty="0"/>
              <a:t>Channel Access Recording &amp; Playback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4174900"/>
          </a:xfrm>
        </p:spPr>
        <p:txBody>
          <a:bodyPr>
            <a:normAutofit/>
          </a:bodyPr>
          <a:lstStyle/>
          <a:p>
            <a:r>
              <a:rPr lang="en-GB" dirty="0"/>
              <a:t>In the course of the recent EPICS DCS development, a new tool for EPICS/Channel Access was conceived and implemented by us: </a:t>
            </a:r>
            <a:r>
              <a:rPr lang="en-GB" dirty="0" err="1"/>
              <a:t>CaRecPlay</a:t>
            </a:r>
            <a:endParaRPr lang="en-GB" dirty="0"/>
          </a:p>
          <a:p>
            <a:r>
              <a:rPr lang="en-GB" dirty="0"/>
              <a:t>Consists of two Python scripts:</a:t>
            </a:r>
          </a:p>
          <a:p>
            <a:pPr lvl="1"/>
            <a:r>
              <a:rPr lang="en-GB" dirty="0" err="1">
                <a:latin typeface="Consolas" charset="0"/>
                <a:ea typeface="Consolas" charset="0"/>
                <a:cs typeface="Consolas" charset="0"/>
              </a:rPr>
              <a:t>carec.py</a:t>
            </a:r>
            <a:r>
              <a:rPr lang="en-GB" dirty="0"/>
              <a:t>   Allows to monitor a given list of process variables via Channel Access</a:t>
            </a:r>
            <a:br>
              <a:rPr lang="en-GB" dirty="0"/>
            </a:br>
            <a:r>
              <a:rPr lang="en-GB" dirty="0"/>
              <a:t>→	stores the received value updates in a </a:t>
            </a:r>
            <a:r>
              <a:rPr lang="en-GB" dirty="0" err="1"/>
              <a:t>persistance</a:t>
            </a:r>
            <a:r>
              <a:rPr lang="en-GB" dirty="0"/>
              <a:t> file (</a:t>
            </a:r>
            <a:r>
              <a:rPr lang="en-GB" sz="1600" dirty="0">
                <a:latin typeface="Consolas" charset="0"/>
                <a:ea typeface="Consolas" charset="0"/>
                <a:cs typeface="Consolas" charset="0"/>
              </a:rPr>
              <a:t>.pickle</a:t>
            </a:r>
            <a:r>
              <a:rPr lang="en-GB" dirty="0"/>
              <a:t>).</a:t>
            </a:r>
          </a:p>
          <a:p>
            <a:pPr lvl="1"/>
            <a:r>
              <a:rPr lang="en-GB" dirty="0" err="1">
                <a:latin typeface="Consolas" charset="0"/>
                <a:ea typeface="Consolas" charset="0"/>
                <a:cs typeface="Consolas" charset="0"/>
              </a:rPr>
              <a:t>caplay.py</a:t>
            </a:r>
            <a:r>
              <a:rPr lang="en-GB" dirty="0"/>
              <a:t> Mock-up IOC that can play-back recorded process variables (pretending it would be the device offering those PVs).</a:t>
            </a:r>
          </a:p>
          <a:p>
            <a:r>
              <a:rPr lang="en-GB" dirty="0"/>
              <a:t>Why:</a:t>
            </a:r>
          </a:p>
          <a:p>
            <a:pPr lvl="1"/>
            <a:r>
              <a:rPr lang="en-GB" dirty="0"/>
              <a:t>Safe testing of new features without endangering expensive lab equipment.</a:t>
            </a:r>
          </a:p>
          <a:p>
            <a:pPr lvl="1"/>
            <a:r>
              <a:rPr lang="en-GB" dirty="0"/>
              <a:t>To demonstrate &amp; develop the DCS in a country with filtered Internet.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80922"/>
            <a:ext cx="10620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>
                <a:solidFill>
                  <a:srgbClr val="D15A3E"/>
                </a:solidFill>
              </a:rPr>
              <a:t>Tools</a:t>
            </a:r>
            <a:endParaRPr lang="en-GB" sz="26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6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Alarms using data from different devices (IOCs) = ”Meta”-Alarms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0339" y="2353536"/>
            <a:ext cx="1728439" cy="70252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Cooling: Off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3255" y="2353535"/>
            <a:ext cx="1973766" cy="70252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Power Supply</a:t>
            </a:r>
            <a:br>
              <a:rPr lang="en-GB" dirty="0"/>
            </a:br>
            <a:r>
              <a:rPr lang="en-GB" dirty="0"/>
              <a:t>for Sensors: ON</a:t>
            </a:r>
          </a:p>
        </p:txBody>
      </p:sp>
      <p:cxnSp>
        <p:nvCxnSpPr>
          <p:cNvPr id="8" name="Elbow Connector 7"/>
          <p:cNvCxnSpPr>
            <a:stCxn id="6" idx="2"/>
          </p:cNvCxnSpPr>
          <p:nvPr/>
        </p:nvCxnSpPr>
        <p:spPr>
          <a:xfrm rot="16200000" flipH="1">
            <a:off x="1760842" y="3065358"/>
            <a:ext cx="1260092" cy="12415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2"/>
          </p:cNvCxnSpPr>
          <p:nvPr/>
        </p:nvCxnSpPr>
        <p:spPr>
          <a:xfrm rot="5400000">
            <a:off x="2993054" y="3074650"/>
            <a:ext cx="1260093" cy="12229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898374" y="4316154"/>
            <a:ext cx="2226527" cy="7025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Alarm: Potentially Hazardous Mode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8422" y="3686107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or: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191351" y="2353534"/>
            <a:ext cx="2708727" cy="70252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DAQ Switch Port Counter: &lt; 2Mbit/s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962968" y="2353533"/>
            <a:ext cx="1973766" cy="70252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Taking: ON</a:t>
            </a:r>
          </a:p>
        </p:txBody>
      </p:sp>
      <p:cxnSp>
        <p:nvCxnSpPr>
          <p:cNvPr id="25" name="Elbow Connector 24"/>
          <p:cNvCxnSpPr>
            <a:stCxn id="24" idx="2"/>
          </p:cNvCxnSpPr>
          <p:nvPr/>
        </p:nvCxnSpPr>
        <p:spPr>
          <a:xfrm rot="16200000" flipH="1">
            <a:off x="7940555" y="3065356"/>
            <a:ext cx="1260092" cy="12415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3" idx="2"/>
            <a:endCxn id="27" idx="0"/>
          </p:cNvCxnSpPr>
          <p:nvPr/>
        </p:nvCxnSpPr>
        <p:spPr>
          <a:xfrm rot="5400000">
            <a:off x="9230981" y="3016025"/>
            <a:ext cx="1274699" cy="1354770"/>
          </a:xfrm>
          <a:prstGeom prst="bentConnector3">
            <a:avLst>
              <a:gd name="adj1" fmla="val 488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36176" y="4330760"/>
            <a:ext cx="2709538" cy="7025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Alarm:</a:t>
            </a:r>
            <a:br>
              <a:rPr lang="en-GB"/>
            </a:br>
            <a:r>
              <a:rPr lang="en-GB"/>
              <a:t>Malfunctioning Readout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 rot="19928941">
            <a:off x="5137970" y="4934729"/>
            <a:ext cx="1685141" cy="36933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To be detailed.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-80922"/>
            <a:ext cx="13163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>
                <a:solidFill>
                  <a:srgbClr val="D15A3E"/>
                </a:solidFill>
              </a:rPr>
              <a:t>Alarms</a:t>
            </a:r>
            <a:endParaRPr lang="en-GB" sz="2600" i="1" dirty="0"/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18</a:t>
            </a:fld>
            <a:endParaRPr lang="de-DE" dirty="0"/>
          </a:p>
        </p:txBody>
      </p:sp>
      <p:sp>
        <p:nvSpPr>
          <p:cNvPr id="45" name="Rectangle 44"/>
          <p:cNvSpPr/>
          <p:nvPr/>
        </p:nvSpPr>
        <p:spPr>
          <a:xfrm>
            <a:off x="8958428" y="333573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&amp;&amp;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773407" y="331677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&amp;&amp;</a:t>
            </a:r>
          </a:p>
        </p:txBody>
      </p:sp>
    </p:spTree>
    <p:extLst>
      <p:ext uri="{BB962C8B-B14F-4D97-AF65-F5344CB8AC3E}">
        <p14:creationId xmlns:p14="http://schemas.microsoft.com/office/powerpoint/2010/main" val="4151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93076" y="2348073"/>
            <a:ext cx="3576538" cy="3287487"/>
          </a:xfrm>
        </p:spPr>
        <p:txBody>
          <a:bodyPr/>
          <a:lstStyle/>
          <a:p>
            <a:r>
              <a:rPr lang="en-GB" dirty="0"/>
              <a:t>DAQ / </a:t>
            </a:r>
            <a:r>
              <a:rPr lang="en-GB" dirty="0" err="1"/>
              <a:t>trbnet</a:t>
            </a:r>
            <a:r>
              <a:rPr lang="en-GB" dirty="0"/>
              <a:t> Support</a:t>
            </a:r>
          </a:p>
          <a:p>
            <a:r>
              <a:rPr lang="en-GB" dirty="0"/>
              <a:t>Plotting Webserver</a:t>
            </a:r>
            <a:br>
              <a:rPr lang="en-GB" dirty="0"/>
            </a:br>
            <a:r>
              <a:rPr lang="en-GB" dirty="0"/>
              <a:t>for archived values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5398" y="2348073"/>
            <a:ext cx="3704113" cy="3916542"/>
          </a:xfrm>
        </p:spPr>
        <p:txBody>
          <a:bodyPr>
            <a:normAutofit/>
          </a:bodyPr>
          <a:lstStyle/>
          <a:p>
            <a:r>
              <a:rPr lang="en-GB" dirty="0"/>
              <a:t>Device Coverage</a:t>
            </a:r>
          </a:p>
          <a:p>
            <a:r>
              <a:rPr lang="en-GB" dirty="0"/>
              <a:t>Archiver Deployment</a:t>
            </a:r>
          </a:p>
          <a:p>
            <a:r>
              <a:rPr lang="en-GB" dirty="0"/>
              <a:t>CS-Studio Interface</a:t>
            </a:r>
          </a:p>
          <a:p>
            <a:r>
              <a:rPr lang="en-GB" dirty="0"/>
              <a:t>Web Dashboard</a:t>
            </a:r>
          </a:p>
          <a:p>
            <a:pPr lvl="1"/>
            <a:r>
              <a:rPr lang="en-GB" dirty="0"/>
              <a:t>SVG illustrations</a:t>
            </a:r>
          </a:p>
          <a:p>
            <a:pPr lvl="1"/>
            <a:r>
              <a:rPr lang="en-GB" dirty="0"/>
              <a:t>Tabular overview &amp; </a:t>
            </a:r>
            <a:r>
              <a:rPr lang="en-GB" dirty="0" err="1"/>
              <a:t>sparklines</a:t>
            </a:r>
            <a:endParaRPr lang="en-GB" dirty="0"/>
          </a:p>
          <a:p>
            <a:r>
              <a:rPr lang="en-GB" dirty="0" err="1"/>
              <a:t>CaRecPlay</a:t>
            </a:r>
            <a:endParaRPr lang="en-GB" dirty="0"/>
          </a:p>
          <a:p>
            <a:r>
              <a:rPr lang="en-GB" dirty="0"/>
              <a:t>Bridge: EPICS CA → MQTT</a:t>
            </a:r>
          </a:p>
        </p:txBody>
      </p:sp>
      <p:pic>
        <p:nvPicPr>
          <p:cNvPr id="30" name="Picture 10" descr="pencil icon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664" y="5743086"/>
            <a:ext cx="528449" cy="5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pencil icon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2700" y="3954357"/>
            <a:ext cx="528449" cy="5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pencil icon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1459" y="3083973"/>
            <a:ext cx="528449" cy="5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348213"/>
            <a:ext cx="9601200" cy="1142385"/>
          </a:xfrm>
        </p:spPr>
        <p:txBody>
          <a:bodyPr/>
          <a:lstStyle/>
          <a:p>
            <a:r>
              <a:rPr lang="en-GB" dirty="0"/>
              <a:t>Summary Of Our EPICS DCS Developments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399" y="1662682"/>
            <a:ext cx="3576538" cy="641350"/>
          </a:xfrm>
        </p:spPr>
        <p:txBody>
          <a:bodyPr/>
          <a:lstStyle/>
          <a:p>
            <a:r>
              <a:rPr lang="en-GB" dirty="0"/>
              <a:t>Realized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93076" y="1662682"/>
            <a:ext cx="3576538" cy="641350"/>
          </a:xfrm>
        </p:spPr>
        <p:txBody>
          <a:bodyPr/>
          <a:lstStyle/>
          <a:p>
            <a:r>
              <a:rPr lang="en-GB" dirty="0"/>
              <a:t>Under Development</a:t>
            </a:r>
          </a:p>
        </p:txBody>
      </p:sp>
      <p:sp>
        <p:nvSpPr>
          <p:cNvPr id="7" name="Textplatzhalter 4"/>
          <p:cNvSpPr txBox="1">
            <a:spLocks/>
          </p:cNvSpPr>
          <p:nvPr/>
        </p:nvSpPr>
        <p:spPr>
          <a:xfrm>
            <a:off x="7941011" y="1662682"/>
            <a:ext cx="3576538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Upcoming</a:t>
            </a:r>
          </a:p>
        </p:txBody>
      </p:sp>
      <p:sp>
        <p:nvSpPr>
          <p:cNvPr id="8" name="Inhaltsplatzhalter 5"/>
          <p:cNvSpPr txBox="1">
            <a:spLocks/>
          </p:cNvSpPr>
          <p:nvPr/>
        </p:nvSpPr>
        <p:spPr>
          <a:xfrm>
            <a:off x="7941010" y="2348073"/>
            <a:ext cx="3946189" cy="3287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Sequencing: self-contained state machine within IOC</a:t>
            </a:r>
          </a:p>
          <a:p>
            <a:r>
              <a:rPr lang="en-GB" dirty="0"/>
              <a:t>Alarm Propagation / </a:t>
            </a:r>
            <a:br>
              <a:rPr lang="en-GB" dirty="0"/>
            </a:br>
            <a:r>
              <a:rPr lang="en-GB" dirty="0"/>
              <a:t>Global Status</a:t>
            </a:r>
          </a:p>
          <a:p>
            <a:r>
              <a:rPr lang="en-GB" dirty="0"/>
              <a:t>External Alarm Handling:</a:t>
            </a:r>
            <a:br>
              <a:rPr lang="en-GB" dirty="0"/>
            </a:br>
            <a:r>
              <a:rPr lang="en-GB" dirty="0"/>
              <a:t>send email, send SMS,</a:t>
            </a:r>
            <a:br>
              <a:rPr lang="en-GB" dirty="0"/>
            </a:br>
            <a:r>
              <a:rPr lang="en-GB" dirty="0"/>
              <a:t>flash alarm lights, etc.</a:t>
            </a:r>
          </a:p>
        </p:txBody>
      </p:sp>
      <p:pic>
        <p:nvPicPr>
          <p:cNvPr id="11" name="Picture 2" descr="ttp://www.aps.anl.gov/epics/icons/logo5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507" y="624399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88130" y="6285179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Standard EPICS (base)</a:t>
            </a:r>
          </a:p>
        </p:txBody>
      </p:sp>
      <p:pic>
        <p:nvPicPr>
          <p:cNvPr id="1028" name="Picture 4" descr="ttp://cars9.uchicago.edu/software/python/pyepics3/_static/pyepic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223" y="6310552"/>
            <a:ext cx="641267" cy="38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005342" y="629745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PyEPICS</a:t>
            </a:r>
            <a:endParaRPr lang="en-GB" dirty="0"/>
          </a:p>
        </p:txBody>
      </p:sp>
      <p:pic>
        <p:nvPicPr>
          <p:cNvPr id="1030" name="Picture 6" descr="ttp://controlsystemstudio.org/cs-studio/img/c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910" y="6285179"/>
            <a:ext cx="954453" cy="3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995363" y="6285179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CS-Studio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0410" y="6325980"/>
            <a:ext cx="1463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Custom Tool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060120" y="6275381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PCASpy</a:t>
            </a:r>
            <a:endParaRPr lang="en-GB" dirty="0"/>
          </a:p>
        </p:txBody>
      </p:sp>
      <p:pic>
        <p:nvPicPr>
          <p:cNvPr id="31" name="Picture 2" descr="ttps://pcaspy.readthedocs.io/en/latest/_static/pcas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2751" y="6304233"/>
            <a:ext cx="597082" cy="36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pencil icon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679" y="6404511"/>
            <a:ext cx="528449" cy="5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pencil icon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465" y="5277154"/>
            <a:ext cx="528449" cy="5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42939" y="5465296"/>
            <a:ext cx="3121367" cy="369332"/>
          </a:xfrm>
          <a:prstGeom prst="rect">
            <a:avLst/>
          </a:prstGeom>
          <a:noFill/>
          <a:ln>
            <a:solidFill>
              <a:srgbClr val="00B07F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7F"/>
                </a:solidFill>
              </a:rPr>
              <a:t>Thank you for </a:t>
            </a:r>
            <a:r>
              <a:rPr lang="en-GB">
                <a:solidFill>
                  <a:srgbClr val="00B07F"/>
                </a:solidFill>
              </a:rPr>
              <a:t>your attention!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54BC66A-F96F-4140-AA4D-832F2EE1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32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 of Control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5142978" cy="3809999"/>
          </a:xfrm>
        </p:spPr>
        <p:txBody>
          <a:bodyPr/>
          <a:lstStyle/>
          <a:p>
            <a:r>
              <a:rPr lang="en-GB" dirty="0"/>
              <a:t>Monitoring</a:t>
            </a:r>
          </a:p>
          <a:p>
            <a:r>
              <a:rPr lang="en-GB" dirty="0"/>
              <a:t>Visualization</a:t>
            </a:r>
          </a:p>
          <a:p>
            <a:r>
              <a:rPr lang="en-GB" dirty="0"/>
              <a:t>Archiving</a:t>
            </a:r>
          </a:p>
          <a:p>
            <a:r>
              <a:rPr lang="en-GB" dirty="0"/>
              <a:t>Tracing (protocolling access)</a:t>
            </a:r>
          </a:p>
          <a:p>
            <a:r>
              <a:rPr lang="en-GB" dirty="0"/>
              <a:t>Control (manual or automatic)</a:t>
            </a:r>
          </a:p>
          <a:p>
            <a:r>
              <a:rPr lang="en-GB" dirty="0"/>
              <a:t>Alarming / Alerting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2</a:t>
            </a:fld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60CF2B-506E-F14B-97B7-74D9E3E9E0AA}"/>
              </a:ext>
            </a:extLst>
          </p:cNvPr>
          <p:cNvSpPr/>
          <p:nvPr/>
        </p:nvSpPr>
        <p:spPr>
          <a:xfrm>
            <a:off x="7831305" y="4183072"/>
            <a:ext cx="38914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EPICS</a:t>
            </a:r>
            <a:r>
              <a:rPr lang="en-US" sz="2200" dirty="0"/>
              <a:t>: </a:t>
            </a:r>
            <a:r>
              <a:rPr lang="en-US" sz="2200" b="1" dirty="0"/>
              <a:t>E</a:t>
            </a:r>
            <a:r>
              <a:rPr lang="en-US" sz="2200" dirty="0"/>
              <a:t>xperimental </a:t>
            </a:r>
            <a:r>
              <a:rPr lang="en-US" sz="2200" b="1" dirty="0"/>
              <a:t>P</a:t>
            </a:r>
            <a:r>
              <a:rPr lang="en-US" sz="2200" dirty="0"/>
              <a:t>hysics and </a:t>
            </a:r>
            <a:r>
              <a:rPr lang="en-US" sz="2200" b="1" dirty="0"/>
              <a:t>I</a:t>
            </a:r>
            <a:r>
              <a:rPr lang="en-US" sz="2200" dirty="0"/>
              <a:t>ndustrial </a:t>
            </a:r>
            <a:r>
              <a:rPr lang="en-US" sz="2200" b="1" dirty="0"/>
              <a:t>C</a:t>
            </a:r>
            <a:r>
              <a:rPr lang="en-US" sz="2200" dirty="0"/>
              <a:t>ontrol </a:t>
            </a:r>
            <a:r>
              <a:rPr lang="en-US" sz="2200" b="1" dirty="0"/>
              <a:t>S</a:t>
            </a:r>
            <a:r>
              <a:rPr lang="en-US" sz="2200" dirty="0"/>
              <a:t>ystem</a:t>
            </a:r>
          </a:p>
          <a:p>
            <a:endParaRPr lang="en-US" dirty="0"/>
          </a:p>
          <a:p>
            <a:r>
              <a:rPr lang="en-US" dirty="0"/>
              <a:t>→ our system, covered in this talk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C7B8AE3-A56E-954D-867A-ADDE22378BCD}"/>
              </a:ext>
            </a:extLst>
          </p:cNvPr>
          <p:cNvSpPr/>
          <p:nvPr/>
        </p:nvSpPr>
        <p:spPr>
          <a:xfrm rot="20850688">
            <a:off x="5085567" y="1828800"/>
            <a:ext cx="363255" cy="30814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EFDD5-2961-0A45-91E4-1F1684715AF6}"/>
              </a:ext>
            </a:extLst>
          </p:cNvPr>
          <p:cNvSpPr/>
          <p:nvPr/>
        </p:nvSpPr>
        <p:spPr>
          <a:xfrm>
            <a:off x="5590157" y="2630596"/>
            <a:ext cx="4482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 it in an industrial setting like a production plant  or…</a:t>
            </a:r>
          </a:p>
          <a:p>
            <a:r>
              <a:rPr lang="en-US" dirty="0"/>
              <a:t>a large physics experiment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7378CB-9A3A-B245-92DA-ECA8C4718D20}"/>
              </a:ext>
            </a:extLst>
          </p:cNvPr>
          <p:cNvSpPr/>
          <p:nvPr/>
        </p:nvSpPr>
        <p:spPr>
          <a:xfrm>
            <a:off x="0" y="-80922"/>
            <a:ext cx="9252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>
                <a:solidFill>
                  <a:srgbClr val="D15A3E"/>
                </a:solidFill>
              </a:rPr>
              <a:t>Intro</a:t>
            </a:r>
            <a:endParaRPr lang="en-GB" sz="2600" i="1" dirty="0"/>
          </a:p>
        </p:txBody>
      </p:sp>
    </p:spTree>
    <p:extLst>
      <p:ext uri="{BB962C8B-B14F-4D97-AF65-F5344CB8AC3E}">
        <p14:creationId xmlns:p14="http://schemas.microsoft.com/office/powerpoint/2010/main" val="1398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for the CBM-MVD (PRESTO)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53" y="1776681"/>
            <a:ext cx="5067531" cy="4349482"/>
          </a:xfrm>
        </p:spPr>
        <p:txBody>
          <a:bodyPr>
            <a:noAutofit/>
          </a:bodyPr>
          <a:lstStyle/>
          <a:p>
            <a:r>
              <a:rPr lang="en-GB" dirty="0"/>
              <a:t>What is PRESTO? → The most sophisticated prototype of the Micro Vertex Detector we have:</a:t>
            </a:r>
          </a:p>
          <a:p>
            <a:pPr lvl="1"/>
            <a:r>
              <a:rPr lang="en-GB" dirty="0"/>
              <a:t>Mimosa-26 based (= legacy read-out)</a:t>
            </a:r>
          </a:p>
          <a:p>
            <a:pPr lvl="1"/>
            <a:r>
              <a:rPr lang="en-GB" dirty="0"/>
              <a:t>15 sensors integrated one one quadrant made from TPG</a:t>
            </a:r>
          </a:p>
          <a:p>
            <a:pPr lvl="1"/>
            <a:r>
              <a:rPr lang="en-GB" dirty="0"/>
              <a:t>Realistic heat dissipation (&gt;= heat dissipation of final sensor MIMOSIS)</a:t>
            </a:r>
          </a:p>
          <a:p>
            <a:pPr lvl="1"/>
            <a:r>
              <a:rPr lang="en-GB" dirty="0"/>
              <a:t>Successfully tested (=operated) in vacuum chamber</a:t>
            </a:r>
          </a:p>
          <a:p>
            <a:r>
              <a:rPr lang="en-GB" dirty="0"/>
              <a:t>Goal: Confidently run the system 24/7 in the laboratory to identify potential problems and to test the control system.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8065072" cy="223200"/>
          </a:xfrm>
        </p:spPr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3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271" y="3078479"/>
            <a:ext cx="5420561" cy="304768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8942358" y="0"/>
            <a:ext cx="2710237" cy="2975403"/>
            <a:chOff x="-1872912" y="13095414"/>
            <a:chExt cx="13001544" cy="1427359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-1872912" y="13095414"/>
              <a:ext cx="12538223" cy="1192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215"/>
            <p:cNvSpPr txBox="1"/>
            <p:nvPr/>
          </p:nvSpPr>
          <p:spPr>
            <a:xfrm rot="172300">
              <a:off x="3527995" y="13329560"/>
              <a:ext cx="5013499" cy="13288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Vacuum</a:t>
              </a:r>
            </a:p>
          </p:txBody>
        </p:sp>
        <p:sp>
          <p:nvSpPr>
            <p:cNvPr id="18" name="Textfeld 256"/>
            <p:cNvSpPr txBox="1"/>
            <p:nvPr/>
          </p:nvSpPr>
          <p:spPr>
            <a:xfrm flipH="1">
              <a:off x="9147092" y="15554348"/>
              <a:ext cx="1981540" cy="11811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baseline="30000"/>
                <a:t>55</a:t>
              </a:r>
              <a:r>
                <a:rPr lang="en-US" sz="1000" b="1"/>
                <a:t>F</a:t>
              </a:r>
              <a:endParaRPr lang="en-US" sz="1000" b="1" dirty="0"/>
            </a:p>
          </p:txBody>
        </p:sp>
        <p:grpSp>
          <p:nvGrpSpPr>
            <p:cNvPr id="19" name="Gruppieren 20"/>
            <p:cNvGrpSpPr/>
            <p:nvPr/>
          </p:nvGrpSpPr>
          <p:grpSpPr>
            <a:xfrm>
              <a:off x="8898960" y="16567573"/>
              <a:ext cx="1901535" cy="1616996"/>
              <a:chOff x="30936182" y="7983063"/>
              <a:chExt cx="729135" cy="499401"/>
            </a:xfrm>
          </p:grpSpPr>
          <p:sp>
            <p:nvSpPr>
              <p:cNvPr id="20" name="Freihandform 258"/>
              <p:cNvSpPr/>
              <p:nvPr/>
            </p:nvSpPr>
            <p:spPr>
              <a:xfrm rot="1628248" flipH="1">
                <a:off x="30936357" y="8051666"/>
                <a:ext cx="318939" cy="45719"/>
              </a:xfrm>
              <a:custGeom>
                <a:avLst/>
                <a:gdLst>
                  <a:gd name="connsiteX0" fmla="*/ 0 w 885825"/>
                  <a:gd name="connsiteY0" fmla="*/ 152405 h 165758"/>
                  <a:gd name="connsiteX1" fmla="*/ 95250 w 885825"/>
                  <a:gd name="connsiteY1" fmla="*/ 19055 h 165758"/>
                  <a:gd name="connsiteX2" fmla="*/ 184150 w 885825"/>
                  <a:gd name="connsiteY2" fmla="*/ 155580 h 165758"/>
                  <a:gd name="connsiteX3" fmla="*/ 288925 w 885825"/>
                  <a:gd name="connsiteY3" fmla="*/ 12705 h 165758"/>
                  <a:gd name="connsiteX4" fmla="*/ 387350 w 885825"/>
                  <a:gd name="connsiteY4" fmla="*/ 158755 h 165758"/>
                  <a:gd name="connsiteX5" fmla="*/ 492125 w 885825"/>
                  <a:gd name="connsiteY5" fmla="*/ 5 h 165758"/>
                  <a:gd name="connsiteX6" fmla="*/ 577850 w 885825"/>
                  <a:gd name="connsiteY6" fmla="*/ 165105 h 165758"/>
                  <a:gd name="connsiteX7" fmla="*/ 641350 w 885825"/>
                  <a:gd name="connsiteY7" fmla="*/ 57155 h 165758"/>
                  <a:gd name="connsiteX8" fmla="*/ 885825 w 885825"/>
                  <a:gd name="connsiteY8" fmla="*/ 44455 h 165758"/>
                  <a:gd name="connsiteX9" fmla="*/ 885825 w 885825"/>
                  <a:gd name="connsiteY9" fmla="*/ 44455 h 16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5825" h="165758">
                    <a:moveTo>
                      <a:pt x="0" y="152405"/>
                    </a:moveTo>
                    <a:cubicBezTo>
                      <a:pt x="32279" y="85465"/>
                      <a:pt x="64558" y="18526"/>
                      <a:pt x="95250" y="19055"/>
                    </a:cubicBezTo>
                    <a:cubicBezTo>
                      <a:pt x="125942" y="19584"/>
                      <a:pt x="151871" y="156638"/>
                      <a:pt x="184150" y="155580"/>
                    </a:cubicBezTo>
                    <a:cubicBezTo>
                      <a:pt x="216429" y="154522"/>
                      <a:pt x="255058" y="12176"/>
                      <a:pt x="288925" y="12705"/>
                    </a:cubicBezTo>
                    <a:cubicBezTo>
                      <a:pt x="322792" y="13234"/>
                      <a:pt x="353483" y="160872"/>
                      <a:pt x="387350" y="158755"/>
                    </a:cubicBezTo>
                    <a:cubicBezTo>
                      <a:pt x="421217" y="156638"/>
                      <a:pt x="460375" y="-1053"/>
                      <a:pt x="492125" y="5"/>
                    </a:cubicBezTo>
                    <a:cubicBezTo>
                      <a:pt x="523875" y="1063"/>
                      <a:pt x="552979" y="155580"/>
                      <a:pt x="577850" y="165105"/>
                    </a:cubicBezTo>
                    <a:cubicBezTo>
                      <a:pt x="602721" y="174630"/>
                      <a:pt x="590021" y="77263"/>
                      <a:pt x="641350" y="57155"/>
                    </a:cubicBezTo>
                    <a:cubicBezTo>
                      <a:pt x="692679" y="37047"/>
                      <a:pt x="885825" y="44455"/>
                      <a:pt x="885825" y="44455"/>
                    </a:cubicBezTo>
                    <a:lnTo>
                      <a:pt x="885825" y="4445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ihandform 259"/>
              <p:cNvSpPr/>
              <p:nvPr/>
            </p:nvSpPr>
            <p:spPr>
              <a:xfrm flipH="1">
                <a:off x="30936182" y="8209904"/>
                <a:ext cx="318939" cy="45719"/>
              </a:xfrm>
              <a:custGeom>
                <a:avLst/>
                <a:gdLst>
                  <a:gd name="connsiteX0" fmla="*/ 0 w 885825"/>
                  <a:gd name="connsiteY0" fmla="*/ 152405 h 165758"/>
                  <a:gd name="connsiteX1" fmla="*/ 95250 w 885825"/>
                  <a:gd name="connsiteY1" fmla="*/ 19055 h 165758"/>
                  <a:gd name="connsiteX2" fmla="*/ 184150 w 885825"/>
                  <a:gd name="connsiteY2" fmla="*/ 155580 h 165758"/>
                  <a:gd name="connsiteX3" fmla="*/ 288925 w 885825"/>
                  <a:gd name="connsiteY3" fmla="*/ 12705 h 165758"/>
                  <a:gd name="connsiteX4" fmla="*/ 387350 w 885825"/>
                  <a:gd name="connsiteY4" fmla="*/ 158755 h 165758"/>
                  <a:gd name="connsiteX5" fmla="*/ 492125 w 885825"/>
                  <a:gd name="connsiteY5" fmla="*/ 5 h 165758"/>
                  <a:gd name="connsiteX6" fmla="*/ 577850 w 885825"/>
                  <a:gd name="connsiteY6" fmla="*/ 165105 h 165758"/>
                  <a:gd name="connsiteX7" fmla="*/ 641350 w 885825"/>
                  <a:gd name="connsiteY7" fmla="*/ 57155 h 165758"/>
                  <a:gd name="connsiteX8" fmla="*/ 885825 w 885825"/>
                  <a:gd name="connsiteY8" fmla="*/ 44455 h 165758"/>
                  <a:gd name="connsiteX9" fmla="*/ 885825 w 885825"/>
                  <a:gd name="connsiteY9" fmla="*/ 44455 h 16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5825" h="165758">
                    <a:moveTo>
                      <a:pt x="0" y="152405"/>
                    </a:moveTo>
                    <a:cubicBezTo>
                      <a:pt x="32279" y="85465"/>
                      <a:pt x="64558" y="18526"/>
                      <a:pt x="95250" y="19055"/>
                    </a:cubicBezTo>
                    <a:cubicBezTo>
                      <a:pt x="125942" y="19584"/>
                      <a:pt x="151871" y="156638"/>
                      <a:pt x="184150" y="155580"/>
                    </a:cubicBezTo>
                    <a:cubicBezTo>
                      <a:pt x="216429" y="154522"/>
                      <a:pt x="255058" y="12176"/>
                      <a:pt x="288925" y="12705"/>
                    </a:cubicBezTo>
                    <a:cubicBezTo>
                      <a:pt x="322792" y="13234"/>
                      <a:pt x="353483" y="160872"/>
                      <a:pt x="387350" y="158755"/>
                    </a:cubicBezTo>
                    <a:cubicBezTo>
                      <a:pt x="421217" y="156638"/>
                      <a:pt x="460375" y="-1053"/>
                      <a:pt x="492125" y="5"/>
                    </a:cubicBezTo>
                    <a:cubicBezTo>
                      <a:pt x="523875" y="1063"/>
                      <a:pt x="552979" y="155580"/>
                      <a:pt x="577850" y="165105"/>
                    </a:cubicBezTo>
                    <a:cubicBezTo>
                      <a:pt x="602721" y="174630"/>
                      <a:pt x="590021" y="77263"/>
                      <a:pt x="641350" y="57155"/>
                    </a:cubicBezTo>
                    <a:cubicBezTo>
                      <a:pt x="692679" y="37047"/>
                      <a:pt x="885825" y="44455"/>
                      <a:pt x="885825" y="44455"/>
                    </a:cubicBezTo>
                    <a:lnTo>
                      <a:pt x="885825" y="4445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ihandform 260"/>
              <p:cNvSpPr/>
              <p:nvPr/>
            </p:nvSpPr>
            <p:spPr>
              <a:xfrm rot="19830666" flipH="1">
                <a:off x="30945589" y="8364073"/>
                <a:ext cx="318939" cy="45719"/>
              </a:xfrm>
              <a:custGeom>
                <a:avLst/>
                <a:gdLst>
                  <a:gd name="connsiteX0" fmla="*/ 0 w 885825"/>
                  <a:gd name="connsiteY0" fmla="*/ 152405 h 165758"/>
                  <a:gd name="connsiteX1" fmla="*/ 95250 w 885825"/>
                  <a:gd name="connsiteY1" fmla="*/ 19055 h 165758"/>
                  <a:gd name="connsiteX2" fmla="*/ 184150 w 885825"/>
                  <a:gd name="connsiteY2" fmla="*/ 155580 h 165758"/>
                  <a:gd name="connsiteX3" fmla="*/ 288925 w 885825"/>
                  <a:gd name="connsiteY3" fmla="*/ 12705 h 165758"/>
                  <a:gd name="connsiteX4" fmla="*/ 387350 w 885825"/>
                  <a:gd name="connsiteY4" fmla="*/ 158755 h 165758"/>
                  <a:gd name="connsiteX5" fmla="*/ 492125 w 885825"/>
                  <a:gd name="connsiteY5" fmla="*/ 5 h 165758"/>
                  <a:gd name="connsiteX6" fmla="*/ 577850 w 885825"/>
                  <a:gd name="connsiteY6" fmla="*/ 165105 h 165758"/>
                  <a:gd name="connsiteX7" fmla="*/ 641350 w 885825"/>
                  <a:gd name="connsiteY7" fmla="*/ 57155 h 165758"/>
                  <a:gd name="connsiteX8" fmla="*/ 885825 w 885825"/>
                  <a:gd name="connsiteY8" fmla="*/ 44455 h 165758"/>
                  <a:gd name="connsiteX9" fmla="*/ 885825 w 885825"/>
                  <a:gd name="connsiteY9" fmla="*/ 44455 h 16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5825" h="165758">
                    <a:moveTo>
                      <a:pt x="0" y="152405"/>
                    </a:moveTo>
                    <a:cubicBezTo>
                      <a:pt x="32279" y="85465"/>
                      <a:pt x="64558" y="18526"/>
                      <a:pt x="95250" y="19055"/>
                    </a:cubicBezTo>
                    <a:cubicBezTo>
                      <a:pt x="125942" y="19584"/>
                      <a:pt x="151871" y="156638"/>
                      <a:pt x="184150" y="155580"/>
                    </a:cubicBezTo>
                    <a:cubicBezTo>
                      <a:pt x="216429" y="154522"/>
                      <a:pt x="255058" y="12176"/>
                      <a:pt x="288925" y="12705"/>
                    </a:cubicBezTo>
                    <a:cubicBezTo>
                      <a:pt x="322792" y="13234"/>
                      <a:pt x="353483" y="160872"/>
                      <a:pt x="387350" y="158755"/>
                    </a:cubicBezTo>
                    <a:cubicBezTo>
                      <a:pt x="421217" y="156638"/>
                      <a:pt x="460375" y="-1053"/>
                      <a:pt x="492125" y="5"/>
                    </a:cubicBezTo>
                    <a:cubicBezTo>
                      <a:pt x="523875" y="1063"/>
                      <a:pt x="552979" y="155580"/>
                      <a:pt x="577850" y="165105"/>
                    </a:cubicBezTo>
                    <a:cubicBezTo>
                      <a:pt x="602721" y="174630"/>
                      <a:pt x="590021" y="77263"/>
                      <a:pt x="641350" y="57155"/>
                    </a:cubicBezTo>
                    <a:cubicBezTo>
                      <a:pt x="692679" y="37047"/>
                      <a:pt x="885825" y="44455"/>
                      <a:pt x="885825" y="44455"/>
                    </a:cubicBezTo>
                    <a:lnTo>
                      <a:pt x="885825" y="4445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lussdiagramm: Magnetplattenspeicher 261"/>
              <p:cNvSpPr/>
              <p:nvPr/>
            </p:nvSpPr>
            <p:spPr>
              <a:xfrm rot="16200000">
                <a:off x="31211878" y="8029025"/>
                <a:ext cx="499401" cy="407477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24" name="Picture 21" descr="http://images.all-free-download.com/images/graphiclarge/radioactive_clip_art_17708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4189" y="8111290"/>
                <a:ext cx="243983" cy="197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Rechteck 329"/>
            <p:cNvSpPr/>
            <p:nvPr/>
          </p:nvSpPr>
          <p:spPr>
            <a:xfrm rot="2037488">
              <a:off x="4406741" y="22648824"/>
              <a:ext cx="4094735" cy="132881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12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PRESTO</a:t>
              </a:r>
            </a:p>
          </p:txBody>
        </p:sp>
        <p:sp>
          <p:nvSpPr>
            <p:cNvPr id="32" name="Textfeld 234"/>
            <p:cNvSpPr txBox="1"/>
            <p:nvPr/>
          </p:nvSpPr>
          <p:spPr>
            <a:xfrm>
              <a:off x="-1015163" y="24859023"/>
              <a:ext cx="11680473" cy="250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/>
                <a:t>PRESTO: </a:t>
              </a:r>
              <a:r>
                <a:rPr lang="en-US" sz="1400" b="1" i="1" baseline="-25000" dirty="0"/>
                <a:t> </a:t>
              </a:r>
              <a:r>
                <a:rPr lang="en-US" sz="1400" b="1" i="1" dirty="0"/>
                <a:t> </a:t>
              </a:r>
              <a:r>
                <a:rPr lang="en-US" sz="1400" i="1" dirty="0"/>
                <a:t>Prototype of the MVD-station #2 quadrant</a:t>
              </a:r>
              <a:endParaRPr lang="de-DE" sz="1400" i="1" dirty="0"/>
            </a:p>
          </p:txBody>
        </p:sp>
      </p:grpSp>
      <p:sp>
        <p:nvSpPr>
          <p:cNvPr id="39" name="Trapezoid 38"/>
          <p:cNvSpPr/>
          <p:nvPr/>
        </p:nvSpPr>
        <p:spPr>
          <a:xfrm flipV="1">
            <a:off x="9338330" y="2973820"/>
            <a:ext cx="1936172" cy="1119078"/>
          </a:xfrm>
          <a:prstGeom prst="trapezoid">
            <a:avLst>
              <a:gd name="adj" fmla="val 58592"/>
            </a:avLst>
          </a:prstGeom>
          <a:solidFill>
            <a:srgbClr val="D1593E">
              <a:alpha val="6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0" y="-80922"/>
            <a:ext cx="9252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>
                <a:solidFill>
                  <a:srgbClr val="D15A3E"/>
                </a:solidFill>
              </a:rPr>
              <a:t>Intro</a:t>
            </a:r>
            <a:endParaRPr lang="en-GB" sz="2600" i="1" dirty="0"/>
          </a:p>
        </p:txBody>
      </p:sp>
    </p:spTree>
    <p:extLst>
      <p:ext uri="{BB962C8B-B14F-4D97-AF65-F5344CB8AC3E}">
        <p14:creationId xmlns:p14="http://schemas.microsoft.com/office/powerpoint/2010/main" val="1354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74" y="1933842"/>
            <a:ext cx="5048250" cy="3313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Protocol Behind EPICS: Channel Access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92727" y="1981201"/>
            <a:ext cx="5852487" cy="4076699"/>
          </a:xfrm>
        </p:spPr>
        <p:txBody>
          <a:bodyPr>
            <a:normAutofit/>
          </a:bodyPr>
          <a:lstStyle/>
          <a:p>
            <a:r>
              <a:rPr lang="en-GB" dirty="0"/>
              <a:t>The basic verbs for a channel access client:</a:t>
            </a:r>
          </a:p>
          <a:p>
            <a:pPr lvl="1"/>
            <a:r>
              <a:rPr lang="en-GB" i="1" dirty="0" err="1"/>
              <a:t>ca</a:t>
            </a:r>
            <a:r>
              <a:rPr lang="en-GB" dirty="0" err="1"/>
              <a:t>get</a:t>
            </a:r>
            <a:endParaRPr lang="en-GB" dirty="0"/>
          </a:p>
          <a:p>
            <a:pPr lvl="1"/>
            <a:r>
              <a:rPr lang="en-GB" i="1" dirty="0"/>
              <a:t>ca</a:t>
            </a:r>
            <a:r>
              <a:rPr lang="en-GB" dirty="0"/>
              <a:t>put</a:t>
            </a:r>
          </a:p>
          <a:p>
            <a:pPr lvl="1"/>
            <a:r>
              <a:rPr lang="en-GB" i="1" dirty="0" err="1"/>
              <a:t>ca</a:t>
            </a:r>
            <a:r>
              <a:rPr lang="en-GB" dirty="0" err="1"/>
              <a:t>monitor</a:t>
            </a:r>
            <a:endParaRPr lang="en-GB" dirty="0"/>
          </a:p>
          <a:p>
            <a:r>
              <a:rPr lang="en-GB" dirty="0"/>
              <a:t>Highly scalable for large real-time systems:</a:t>
            </a:r>
            <a:br>
              <a:rPr lang="en-GB" dirty="0"/>
            </a:br>
            <a:r>
              <a:rPr lang="en-GB" dirty="0"/>
              <a:t>upon connecting to the IOCs, (long) PV names are mapped to numerical channel IDs</a:t>
            </a:r>
            <a:br>
              <a:rPr lang="en-GB" dirty="0"/>
            </a:br>
            <a:r>
              <a:rPr lang="en-GB" dirty="0"/>
              <a:t>→ improves latency and throughput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4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0CB163C-CA3C-4D7E-94DA-845719C05EB5}"/>
              </a:ext>
            </a:extLst>
          </p:cNvPr>
          <p:cNvGrpSpPr/>
          <p:nvPr/>
        </p:nvGrpSpPr>
        <p:grpSpPr>
          <a:xfrm>
            <a:off x="4067428" y="7335293"/>
            <a:ext cx="4057143" cy="3952381"/>
            <a:chOff x="7265470" y="1991768"/>
            <a:chExt cx="4057143" cy="395238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BE37C4A-2FC1-41E4-8CC1-26C0E5A04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470" y="1991768"/>
              <a:ext cx="4057143" cy="3952381"/>
            </a:xfrm>
            <a:prstGeom prst="rect">
              <a:avLst/>
            </a:prstGeom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28BFC00D-3324-4552-ABD8-A676DCD4899B}"/>
                </a:ext>
              </a:extLst>
            </p:cNvPr>
            <p:cNvSpPr/>
            <p:nvPr/>
          </p:nvSpPr>
          <p:spPr>
            <a:xfrm>
              <a:off x="7265470" y="2281382"/>
              <a:ext cx="419185" cy="1062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021957" y="524866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hlinkClick r:id="rId4"/>
              </a:rPr>
              <a:t>http://www.aps.anl.gov/epics/docs/APS2014/05-CA-Concepts.pdf</a:t>
            </a:r>
            <a:r>
              <a:rPr lang="en-GB" sz="12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69290-3985-374D-8AA1-F2049FB04925}"/>
              </a:ext>
            </a:extLst>
          </p:cNvPr>
          <p:cNvSpPr txBox="1"/>
          <p:nvPr/>
        </p:nvSpPr>
        <p:spPr>
          <a:xfrm>
            <a:off x="2545216" y="2357652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Request status of a control variable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D1C8E9-CAEA-0741-BB7D-376444B30D19}"/>
              </a:ext>
            </a:extLst>
          </p:cNvPr>
          <p:cNvSpPr txBox="1"/>
          <p:nvPr/>
        </p:nvSpPr>
        <p:spPr>
          <a:xfrm>
            <a:off x="2545215" y="272900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Update value of a control variable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2232C-023F-1846-A4B3-26E7F96A6E3A}"/>
              </a:ext>
            </a:extLst>
          </p:cNvPr>
          <p:cNvSpPr txBox="1"/>
          <p:nvPr/>
        </p:nvSpPr>
        <p:spPr>
          <a:xfrm>
            <a:off x="2545214" y="3145691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Subscribe to changes of a control variable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135735-D779-6942-87DA-9AA8119D017E}"/>
              </a:ext>
            </a:extLst>
          </p:cNvPr>
          <p:cNvSpPr txBox="1"/>
          <p:nvPr/>
        </p:nvSpPr>
        <p:spPr>
          <a:xfrm>
            <a:off x="9433556" y="3377796"/>
            <a:ext cx="2265611" cy="27445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lIns="36000" tIns="21600" rIns="36000" bIns="21600" rtlCol="0">
            <a:spAutoFit/>
          </a:bodyPr>
          <a:lstStyle/>
          <a:p>
            <a:r>
              <a:rPr lang="en-GB" sz="1500" dirty="0"/>
              <a:t>The “backbone” of EPICS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6C75DD-5DD7-B145-A3AE-9C60B6FA14C4}"/>
              </a:ext>
            </a:extLst>
          </p:cNvPr>
          <p:cNvSpPr/>
          <p:nvPr/>
        </p:nvSpPr>
        <p:spPr>
          <a:xfrm>
            <a:off x="0" y="-80922"/>
            <a:ext cx="9252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>
                <a:solidFill>
                  <a:srgbClr val="D15A3E"/>
                </a:solidFill>
              </a:rPr>
              <a:t>Intro</a:t>
            </a:r>
            <a:endParaRPr lang="en-GB" sz="2600" i="1" dirty="0"/>
          </a:p>
        </p:txBody>
      </p:sp>
    </p:spTree>
    <p:extLst>
      <p:ext uri="{BB962C8B-B14F-4D97-AF65-F5344CB8AC3E}">
        <p14:creationId xmlns:p14="http://schemas.microsoft.com/office/powerpoint/2010/main" val="11956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EPICS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4031672"/>
          </a:xfrm>
        </p:spPr>
        <p:txBody>
          <a:bodyPr>
            <a:normAutofit/>
          </a:bodyPr>
          <a:lstStyle/>
          <a:p>
            <a:r>
              <a:rPr lang="en-US" dirty="0"/>
              <a:t>Channel Access (CA)</a:t>
            </a:r>
            <a:br>
              <a:rPr lang="en-US" dirty="0"/>
            </a:br>
            <a:r>
              <a:rPr lang="en-US" dirty="0"/>
              <a:t>The communication protocol used by EPICS</a:t>
            </a:r>
            <a:endParaRPr lang="en-GB" dirty="0"/>
          </a:p>
          <a:p>
            <a:r>
              <a:rPr lang="en-US" dirty="0"/>
              <a:t>Process Variable (PV)</a:t>
            </a:r>
            <a:br>
              <a:rPr lang="en-US" dirty="0"/>
            </a:br>
            <a:r>
              <a:rPr lang="en-US" dirty="0"/>
              <a:t>A named endpoint of readable or writable information in channel access</a:t>
            </a:r>
          </a:p>
          <a:p>
            <a:r>
              <a:rPr lang="en-US" dirty="0"/>
              <a:t>Channel Access Server (CAS)</a:t>
            </a:r>
            <a:br>
              <a:rPr lang="en-US" dirty="0"/>
            </a:br>
            <a:r>
              <a:rPr lang="en-US" dirty="0"/>
              <a:t>Server software to provide PVs via CA on the network</a:t>
            </a:r>
          </a:p>
          <a:p>
            <a:r>
              <a:rPr lang="en-US" dirty="0"/>
              <a:t>Channel Access Client (CAC)</a:t>
            </a:r>
            <a:br>
              <a:rPr lang="en-US" dirty="0"/>
            </a:br>
            <a:r>
              <a:rPr lang="en-US" dirty="0"/>
              <a:t>A consumer of / controller for the offered data</a:t>
            </a:r>
          </a:p>
          <a:p>
            <a:r>
              <a:rPr lang="en-US" dirty="0"/>
              <a:t>I/O Controller (IOC)</a:t>
            </a:r>
            <a:br>
              <a:rPr lang="en-US" dirty="0"/>
            </a:br>
            <a:r>
              <a:rPr lang="en-US" dirty="0"/>
              <a:t>A channel access server with many modules to realize device communication, setting limits, alarms, and more.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5</a:t>
            </a:fld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E98B97-1038-E947-8585-6DD6AAF08F37}"/>
              </a:ext>
            </a:extLst>
          </p:cNvPr>
          <p:cNvSpPr/>
          <p:nvPr/>
        </p:nvSpPr>
        <p:spPr>
          <a:xfrm>
            <a:off x="0" y="-80922"/>
            <a:ext cx="9252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>
                <a:solidFill>
                  <a:srgbClr val="D15A3E"/>
                </a:solidFill>
              </a:rPr>
              <a:t>Intro</a:t>
            </a:r>
            <a:endParaRPr lang="en-GB" sz="2600" i="1" dirty="0"/>
          </a:p>
        </p:txBody>
      </p:sp>
    </p:spTree>
    <p:extLst>
      <p:ext uri="{BB962C8B-B14F-4D97-AF65-F5344CB8AC3E}">
        <p14:creationId xmlns:p14="http://schemas.microsoft.com/office/powerpoint/2010/main" val="2688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0"/>
            <a:ext cx="10288793" cy="1142385"/>
          </a:xfrm>
        </p:spPr>
        <p:txBody>
          <a:bodyPr/>
          <a:lstStyle/>
          <a:p>
            <a:r>
              <a:rPr lang="en-GB" dirty="0"/>
              <a:t>Timeline Detector Control System (DCS)</a:t>
            </a:r>
            <a:br>
              <a:rPr lang="en-GB" dirty="0"/>
            </a:br>
            <a:r>
              <a:rPr lang="en-GB" dirty="0"/>
              <a:t>for the CBM-MVD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360493" y="2417977"/>
            <a:ext cx="8054844" cy="2734213"/>
          </a:xfrm>
          <a:prstGeom prst="straightConnector1">
            <a:avLst/>
          </a:prstGeom>
          <a:ln w="34925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28230" y="4041397"/>
            <a:ext cx="127000" cy="393700"/>
          </a:xfrm>
          <a:prstGeom prst="straightConnector1">
            <a:avLst/>
          </a:prstGeom>
          <a:ln w="15875">
            <a:solidFill>
              <a:srgbClr val="C9840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13688" y="5026727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8800"/>
                </a:solidFill>
              </a:rPr>
              <a:t>MVD Prototypes</a:t>
            </a:r>
          </a:p>
          <a:p>
            <a:r>
              <a:rPr lang="en-GB" dirty="0">
                <a:solidFill>
                  <a:srgbClr val="FF8800"/>
                </a:solidFill>
              </a:rPr>
              <a:t>(</a:t>
            </a:r>
            <a:r>
              <a:rPr lang="en-GB" dirty="0" err="1">
                <a:solidFill>
                  <a:srgbClr val="FF8800"/>
                </a:solidFill>
              </a:rPr>
              <a:t>mMVD</a:t>
            </a:r>
            <a:r>
              <a:rPr lang="en-GB" dirty="0">
                <a:solidFill>
                  <a:srgbClr val="FF8800"/>
                </a:solidFill>
              </a:rPr>
              <a:t> / </a:t>
            </a:r>
            <a:r>
              <a:rPr lang="en-GB" dirty="0" err="1">
                <a:solidFill>
                  <a:srgbClr val="FF8800"/>
                </a:solidFill>
              </a:rPr>
              <a:t>mCBM</a:t>
            </a:r>
            <a:r>
              <a:rPr lang="en-GB" dirty="0">
                <a:solidFill>
                  <a:srgbClr val="FF8800"/>
                </a:solidFill>
              </a:rPr>
              <a:t>)?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62251" y="3118067"/>
            <a:ext cx="1385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PRESTO to</a:t>
            </a:r>
          </a:p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run 24/7</a:t>
            </a:r>
          </a:p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with DCS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744975" y="4547740"/>
            <a:ext cx="127000" cy="393700"/>
          </a:xfrm>
          <a:prstGeom prst="straightConnector1">
            <a:avLst/>
          </a:prstGeom>
          <a:ln w="15875">
            <a:solidFill>
              <a:srgbClr val="FF88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799804" y="4632833"/>
            <a:ext cx="130298" cy="360685"/>
          </a:xfrm>
          <a:prstGeom prst="straightConnector1">
            <a:avLst/>
          </a:prstGeom>
          <a:ln w="15875">
            <a:solidFill>
              <a:srgbClr val="FF88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397109" y="3838424"/>
            <a:ext cx="1018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8800"/>
                </a:solidFill>
              </a:rPr>
              <a:t>MVD</a:t>
            </a:r>
          </a:p>
          <a:p>
            <a:pPr algn="ctr"/>
            <a:r>
              <a:rPr lang="en-GB" dirty="0">
                <a:solidFill>
                  <a:srgbClr val="FF8800"/>
                </a:solidFill>
              </a:rPr>
              <a:t>at CBM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92982" y="2324555"/>
            <a:ext cx="127000" cy="393700"/>
          </a:xfrm>
          <a:prstGeom prst="straightConnector1">
            <a:avLst/>
          </a:prstGeom>
          <a:ln w="15875">
            <a:solidFill>
              <a:srgbClr val="00B07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60493" y="1350535"/>
            <a:ext cx="2365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7F"/>
                </a:solidFill>
              </a:rPr>
              <a:t>Implementation of</a:t>
            </a:r>
            <a:br>
              <a:rPr lang="en-GB" dirty="0">
                <a:solidFill>
                  <a:srgbClr val="00B07F"/>
                </a:solidFill>
              </a:rPr>
            </a:br>
            <a:r>
              <a:rPr lang="en-GB" dirty="0">
                <a:solidFill>
                  <a:srgbClr val="00B07F"/>
                </a:solidFill>
              </a:rPr>
              <a:t>many Devices (IOCs)</a:t>
            </a:r>
          </a:p>
          <a:p>
            <a:pPr algn="ctr"/>
            <a:r>
              <a:rPr lang="en-GB" dirty="0">
                <a:solidFill>
                  <a:srgbClr val="00B07F"/>
                </a:solidFill>
              </a:rPr>
              <a:t>(2017-04 - current)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794858" y="2943562"/>
            <a:ext cx="84006" cy="296108"/>
          </a:xfrm>
          <a:prstGeom prst="straightConnector1">
            <a:avLst/>
          </a:prstGeom>
          <a:ln w="15875">
            <a:solidFill>
              <a:srgbClr val="00B07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53416" y="3305396"/>
            <a:ext cx="1592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7F"/>
                </a:solidFill>
              </a:rPr>
              <a:t>CSS Archiver</a:t>
            </a:r>
            <a:br>
              <a:rPr lang="en-GB" dirty="0">
                <a:solidFill>
                  <a:srgbClr val="00B07F"/>
                </a:solidFill>
              </a:rPr>
            </a:br>
            <a:r>
              <a:rPr lang="en-GB" dirty="0">
                <a:solidFill>
                  <a:srgbClr val="00B07F"/>
                </a:solidFill>
              </a:rPr>
              <a:t>deployed w/</a:t>
            </a:r>
          </a:p>
          <a:p>
            <a:r>
              <a:rPr lang="en-GB" dirty="0">
                <a:solidFill>
                  <a:srgbClr val="00B07F"/>
                </a:solidFill>
              </a:rPr>
              <a:t>PostgreSQL</a:t>
            </a:r>
          </a:p>
          <a:p>
            <a:pPr algn="ctr"/>
            <a:r>
              <a:rPr lang="en-GB" dirty="0">
                <a:solidFill>
                  <a:srgbClr val="00B07F"/>
                </a:solidFill>
              </a:rPr>
              <a:t>(2017-07)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347342" y="3024300"/>
            <a:ext cx="127000" cy="393700"/>
          </a:xfrm>
          <a:prstGeom prst="straightConnector1">
            <a:avLst/>
          </a:prstGeom>
          <a:ln w="15875">
            <a:solidFill>
              <a:srgbClr val="00B07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69646" y="1702264"/>
            <a:ext cx="2339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7F"/>
                </a:solidFill>
              </a:rPr>
              <a:t>Div. tools emerged</a:t>
            </a:r>
            <a:br>
              <a:rPr lang="en-GB" dirty="0">
                <a:solidFill>
                  <a:srgbClr val="00B07F"/>
                </a:solidFill>
              </a:rPr>
            </a:br>
            <a:r>
              <a:rPr lang="en-GB" dirty="0">
                <a:solidFill>
                  <a:srgbClr val="00B07F"/>
                </a:solidFill>
              </a:rPr>
              <a:t>to ease usage &amp; development</a:t>
            </a:r>
          </a:p>
          <a:p>
            <a:r>
              <a:rPr lang="en-GB" dirty="0">
                <a:solidFill>
                  <a:srgbClr val="00B07F"/>
                </a:solidFill>
              </a:rPr>
              <a:t>      (ongoing)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248299" y="3817146"/>
            <a:ext cx="223024" cy="64633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519803" y="4451672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Current</a:t>
            </a:r>
            <a:br>
              <a:rPr lang="en-GB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Situation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677797" y="3462364"/>
            <a:ext cx="127000" cy="393700"/>
          </a:xfrm>
          <a:prstGeom prst="straightConnector1">
            <a:avLst/>
          </a:prstGeom>
          <a:ln w="15875">
            <a:solidFill>
              <a:srgbClr val="C9840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95122" y="2689954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Alarm</a:t>
            </a:r>
            <a:br>
              <a:rPr lang="en-GB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Handling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7797" y="465677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Sequences</a:t>
            </a:r>
          </a:p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/ FSMs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7529153" y="4217123"/>
            <a:ext cx="130298" cy="360685"/>
          </a:xfrm>
          <a:prstGeom prst="straightConnector1">
            <a:avLst/>
          </a:prstGeom>
          <a:ln w="15875">
            <a:solidFill>
              <a:srgbClr val="C9840D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0" y="-80922"/>
            <a:ext cx="9252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>
                <a:solidFill>
                  <a:srgbClr val="D15A3E"/>
                </a:solidFill>
              </a:rPr>
              <a:t>Intro</a:t>
            </a:r>
            <a:endParaRPr lang="en-GB" sz="2600" i="1" dirty="0"/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08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4FC5-36A9-8242-A3D2-431EE743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Areas of Control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69F908B-34F4-4B48-BA35-A86D2569715F}"/>
              </a:ext>
            </a:extLst>
          </p:cNvPr>
          <p:cNvSpPr/>
          <p:nvPr/>
        </p:nvSpPr>
        <p:spPr>
          <a:xfrm>
            <a:off x="5006355" y="393415"/>
            <a:ext cx="2170583" cy="662400"/>
          </a:xfrm>
          <a:custGeom>
            <a:avLst/>
            <a:gdLst>
              <a:gd name="connsiteX0" fmla="*/ 0 w 2170583"/>
              <a:gd name="connsiteY0" fmla="*/ 0 h 662400"/>
              <a:gd name="connsiteX1" fmla="*/ 2170583 w 2170583"/>
              <a:gd name="connsiteY1" fmla="*/ 0 h 662400"/>
              <a:gd name="connsiteX2" fmla="*/ 2170583 w 2170583"/>
              <a:gd name="connsiteY2" fmla="*/ 662400 h 662400"/>
              <a:gd name="connsiteX3" fmla="*/ 0 w 2170583"/>
              <a:gd name="connsiteY3" fmla="*/ 662400 h 662400"/>
              <a:gd name="connsiteX4" fmla="*/ 0 w 2170583"/>
              <a:gd name="connsiteY4" fmla="*/ 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583" h="662400">
                <a:moveTo>
                  <a:pt x="0" y="0"/>
                </a:moveTo>
                <a:lnTo>
                  <a:pt x="2170583" y="0"/>
                </a:lnTo>
                <a:lnTo>
                  <a:pt x="2170583" y="662400"/>
                </a:lnTo>
                <a:lnTo>
                  <a:pt x="0" y="662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Environmental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ACD9F9F-A933-AE49-9060-05C2D2328035}"/>
              </a:ext>
            </a:extLst>
          </p:cNvPr>
          <p:cNvSpPr/>
          <p:nvPr/>
        </p:nvSpPr>
        <p:spPr>
          <a:xfrm>
            <a:off x="5006355" y="1055815"/>
            <a:ext cx="2170583" cy="1306250"/>
          </a:xfrm>
          <a:custGeom>
            <a:avLst/>
            <a:gdLst>
              <a:gd name="connsiteX0" fmla="*/ 0 w 2170583"/>
              <a:gd name="connsiteY0" fmla="*/ 0 h 1577388"/>
              <a:gd name="connsiteX1" fmla="*/ 2170583 w 2170583"/>
              <a:gd name="connsiteY1" fmla="*/ 0 h 1577388"/>
              <a:gd name="connsiteX2" fmla="*/ 2170583 w 2170583"/>
              <a:gd name="connsiteY2" fmla="*/ 1577388 h 1577388"/>
              <a:gd name="connsiteX3" fmla="*/ 0 w 2170583"/>
              <a:gd name="connsiteY3" fmla="*/ 1577388 h 1577388"/>
              <a:gd name="connsiteX4" fmla="*/ 0 w 2170583"/>
              <a:gd name="connsiteY4" fmla="*/ 0 h 157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583" h="1577388">
                <a:moveTo>
                  <a:pt x="0" y="0"/>
                </a:moveTo>
                <a:lnTo>
                  <a:pt x="2170583" y="0"/>
                </a:lnTo>
                <a:lnTo>
                  <a:pt x="2170583" y="1577388"/>
                </a:lnTo>
                <a:lnTo>
                  <a:pt x="0" y="15773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kern="1200" dirty="0"/>
              <a:t>Lab temperature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kern="1200" dirty="0"/>
              <a:t>humidity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765FF05-73B1-5748-B3F6-4D92E0741E75}"/>
              </a:ext>
            </a:extLst>
          </p:cNvPr>
          <p:cNvSpPr/>
          <p:nvPr/>
        </p:nvSpPr>
        <p:spPr>
          <a:xfrm>
            <a:off x="272717" y="2811717"/>
            <a:ext cx="2170583" cy="662400"/>
          </a:xfrm>
          <a:custGeom>
            <a:avLst/>
            <a:gdLst>
              <a:gd name="connsiteX0" fmla="*/ 0 w 2170583"/>
              <a:gd name="connsiteY0" fmla="*/ 0 h 662400"/>
              <a:gd name="connsiteX1" fmla="*/ 2170583 w 2170583"/>
              <a:gd name="connsiteY1" fmla="*/ 0 h 662400"/>
              <a:gd name="connsiteX2" fmla="*/ 2170583 w 2170583"/>
              <a:gd name="connsiteY2" fmla="*/ 662400 h 662400"/>
              <a:gd name="connsiteX3" fmla="*/ 0 w 2170583"/>
              <a:gd name="connsiteY3" fmla="*/ 662400 h 662400"/>
              <a:gd name="connsiteX4" fmla="*/ 0 w 2170583"/>
              <a:gd name="connsiteY4" fmla="*/ 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583" h="662400">
                <a:moveTo>
                  <a:pt x="0" y="0"/>
                </a:moveTo>
                <a:lnTo>
                  <a:pt x="2170583" y="0"/>
                </a:lnTo>
                <a:lnTo>
                  <a:pt x="2170583" y="662400"/>
                </a:lnTo>
                <a:lnTo>
                  <a:pt x="0" y="662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Powering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49129D5-BEBD-DA45-B79A-6EE2BB05F851}"/>
              </a:ext>
            </a:extLst>
          </p:cNvPr>
          <p:cNvSpPr/>
          <p:nvPr/>
        </p:nvSpPr>
        <p:spPr>
          <a:xfrm>
            <a:off x="272717" y="3474117"/>
            <a:ext cx="2170583" cy="1577388"/>
          </a:xfrm>
          <a:custGeom>
            <a:avLst/>
            <a:gdLst>
              <a:gd name="connsiteX0" fmla="*/ 0 w 2170583"/>
              <a:gd name="connsiteY0" fmla="*/ 0 h 1577388"/>
              <a:gd name="connsiteX1" fmla="*/ 2170583 w 2170583"/>
              <a:gd name="connsiteY1" fmla="*/ 0 h 1577388"/>
              <a:gd name="connsiteX2" fmla="*/ 2170583 w 2170583"/>
              <a:gd name="connsiteY2" fmla="*/ 1577388 h 1577388"/>
              <a:gd name="connsiteX3" fmla="*/ 0 w 2170583"/>
              <a:gd name="connsiteY3" fmla="*/ 1577388 h 1577388"/>
              <a:gd name="connsiteX4" fmla="*/ 0 w 2170583"/>
              <a:gd name="connsiteY4" fmla="*/ 0 h 157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583" h="1577388">
                <a:moveTo>
                  <a:pt x="0" y="0"/>
                </a:moveTo>
                <a:lnTo>
                  <a:pt x="2170583" y="0"/>
                </a:lnTo>
                <a:lnTo>
                  <a:pt x="2170583" y="1577388"/>
                </a:lnTo>
                <a:lnTo>
                  <a:pt x="0" y="15773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kern="1200" dirty="0"/>
              <a:t>Low voltage power supplies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kern="1200" dirty="0"/>
              <a:t>voltmeters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BF4D491-0E78-5443-A01F-203A833D0352}"/>
              </a:ext>
            </a:extLst>
          </p:cNvPr>
          <p:cNvSpPr/>
          <p:nvPr/>
        </p:nvSpPr>
        <p:spPr>
          <a:xfrm>
            <a:off x="5710379" y="2766848"/>
            <a:ext cx="2170583" cy="662400"/>
          </a:xfrm>
          <a:custGeom>
            <a:avLst/>
            <a:gdLst>
              <a:gd name="connsiteX0" fmla="*/ 0 w 2170583"/>
              <a:gd name="connsiteY0" fmla="*/ 0 h 662400"/>
              <a:gd name="connsiteX1" fmla="*/ 2170583 w 2170583"/>
              <a:gd name="connsiteY1" fmla="*/ 0 h 662400"/>
              <a:gd name="connsiteX2" fmla="*/ 2170583 w 2170583"/>
              <a:gd name="connsiteY2" fmla="*/ 662400 h 662400"/>
              <a:gd name="connsiteX3" fmla="*/ 0 w 2170583"/>
              <a:gd name="connsiteY3" fmla="*/ 662400 h 662400"/>
              <a:gd name="connsiteX4" fmla="*/ 0 w 2170583"/>
              <a:gd name="connsiteY4" fmla="*/ 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583" h="662400">
                <a:moveTo>
                  <a:pt x="0" y="0"/>
                </a:moveTo>
                <a:lnTo>
                  <a:pt x="2170583" y="0"/>
                </a:lnTo>
                <a:lnTo>
                  <a:pt x="2170583" y="662400"/>
                </a:lnTo>
                <a:lnTo>
                  <a:pt x="0" y="662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Safety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AF428BE-ABC1-3847-8D02-890BD73A577B}"/>
              </a:ext>
            </a:extLst>
          </p:cNvPr>
          <p:cNvSpPr/>
          <p:nvPr/>
        </p:nvSpPr>
        <p:spPr>
          <a:xfrm>
            <a:off x="5710379" y="3429247"/>
            <a:ext cx="2170583" cy="2270009"/>
          </a:xfrm>
          <a:custGeom>
            <a:avLst/>
            <a:gdLst>
              <a:gd name="connsiteX0" fmla="*/ 0 w 2170583"/>
              <a:gd name="connsiteY0" fmla="*/ 0 h 1577388"/>
              <a:gd name="connsiteX1" fmla="*/ 2170583 w 2170583"/>
              <a:gd name="connsiteY1" fmla="*/ 0 h 1577388"/>
              <a:gd name="connsiteX2" fmla="*/ 2170583 w 2170583"/>
              <a:gd name="connsiteY2" fmla="*/ 1577388 h 1577388"/>
              <a:gd name="connsiteX3" fmla="*/ 0 w 2170583"/>
              <a:gd name="connsiteY3" fmla="*/ 1577388 h 1577388"/>
              <a:gd name="connsiteX4" fmla="*/ 0 w 2170583"/>
              <a:gd name="connsiteY4" fmla="*/ 0 h 157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583" h="1577388">
                <a:moveTo>
                  <a:pt x="0" y="0"/>
                </a:moveTo>
                <a:lnTo>
                  <a:pt x="2170583" y="0"/>
                </a:lnTo>
                <a:lnTo>
                  <a:pt x="2170583" y="1577388"/>
                </a:lnTo>
                <a:lnTo>
                  <a:pt x="0" y="15773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kern="1200" dirty="0"/>
              <a:t>Hardware interlocks,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kern="1200" dirty="0"/>
              <a:t>Latch-up protection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dirty="0"/>
              <a:t>Emergency Shutdown</a:t>
            </a:r>
            <a:endParaRPr lang="en-US" sz="2300" kern="120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A83DB84-5359-0549-9E0C-799A07A85AF3}"/>
              </a:ext>
            </a:extLst>
          </p:cNvPr>
          <p:cNvSpPr/>
          <p:nvPr/>
        </p:nvSpPr>
        <p:spPr>
          <a:xfrm>
            <a:off x="7399704" y="393415"/>
            <a:ext cx="2170583" cy="662400"/>
          </a:xfrm>
          <a:custGeom>
            <a:avLst/>
            <a:gdLst>
              <a:gd name="connsiteX0" fmla="*/ 0 w 2170583"/>
              <a:gd name="connsiteY0" fmla="*/ 0 h 662400"/>
              <a:gd name="connsiteX1" fmla="*/ 2170583 w 2170583"/>
              <a:gd name="connsiteY1" fmla="*/ 0 h 662400"/>
              <a:gd name="connsiteX2" fmla="*/ 2170583 w 2170583"/>
              <a:gd name="connsiteY2" fmla="*/ 662400 h 662400"/>
              <a:gd name="connsiteX3" fmla="*/ 0 w 2170583"/>
              <a:gd name="connsiteY3" fmla="*/ 662400 h 662400"/>
              <a:gd name="connsiteX4" fmla="*/ 0 w 2170583"/>
              <a:gd name="connsiteY4" fmla="*/ 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583" h="662400">
                <a:moveTo>
                  <a:pt x="0" y="0"/>
                </a:moveTo>
                <a:lnTo>
                  <a:pt x="2170583" y="0"/>
                </a:lnTo>
                <a:lnTo>
                  <a:pt x="2170583" y="662400"/>
                </a:lnTo>
                <a:lnTo>
                  <a:pt x="0" y="662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Vacuum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34EAE2B-8F47-014F-AC56-DEB9A9A06AD1}"/>
              </a:ext>
            </a:extLst>
          </p:cNvPr>
          <p:cNvSpPr/>
          <p:nvPr/>
        </p:nvSpPr>
        <p:spPr>
          <a:xfrm>
            <a:off x="7399704" y="1055815"/>
            <a:ext cx="2170583" cy="1246188"/>
          </a:xfrm>
          <a:custGeom>
            <a:avLst/>
            <a:gdLst>
              <a:gd name="connsiteX0" fmla="*/ 0 w 2170583"/>
              <a:gd name="connsiteY0" fmla="*/ 0 h 1577388"/>
              <a:gd name="connsiteX1" fmla="*/ 2170583 w 2170583"/>
              <a:gd name="connsiteY1" fmla="*/ 0 h 1577388"/>
              <a:gd name="connsiteX2" fmla="*/ 2170583 w 2170583"/>
              <a:gd name="connsiteY2" fmla="*/ 1577388 h 1577388"/>
              <a:gd name="connsiteX3" fmla="*/ 0 w 2170583"/>
              <a:gd name="connsiteY3" fmla="*/ 1577388 h 1577388"/>
              <a:gd name="connsiteX4" fmla="*/ 0 w 2170583"/>
              <a:gd name="connsiteY4" fmla="*/ 0 h 157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583" h="1577388">
                <a:moveTo>
                  <a:pt x="0" y="0"/>
                </a:moveTo>
                <a:lnTo>
                  <a:pt x="2170583" y="0"/>
                </a:lnTo>
                <a:lnTo>
                  <a:pt x="2170583" y="1577388"/>
                </a:lnTo>
                <a:lnTo>
                  <a:pt x="0" y="15773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kern="1200" dirty="0"/>
              <a:t>Pressure Gauges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kern="1200" dirty="0"/>
              <a:t>Valves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CD959-CCA8-5147-A15A-2D98C142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2018-02-26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D3EAB-4363-984E-8451-195766D3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27263-3745-1140-9EB5-12DB7FDE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7</a:t>
            </a:fld>
            <a:endParaRPr lang="de-DE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5FE8EC8-D621-DB4F-9F65-5C1A170559A9}"/>
              </a:ext>
            </a:extLst>
          </p:cNvPr>
          <p:cNvSpPr/>
          <p:nvPr/>
        </p:nvSpPr>
        <p:spPr>
          <a:xfrm>
            <a:off x="2848559" y="2773355"/>
            <a:ext cx="2456561" cy="662400"/>
          </a:xfrm>
          <a:custGeom>
            <a:avLst/>
            <a:gdLst>
              <a:gd name="connsiteX0" fmla="*/ 0 w 2170583"/>
              <a:gd name="connsiteY0" fmla="*/ 0 h 662400"/>
              <a:gd name="connsiteX1" fmla="*/ 2170583 w 2170583"/>
              <a:gd name="connsiteY1" fmla="*/ 0 h 662400"/>
              <a:gd name="connsiteX2" fmla="*/ 2170583 w 2170583"/>
              <a:gd name="connsiteY2" fmla="*/ 662400 h 662400"/>
              <a:gd name="connsiteX3" fmla="*/ 0 w 2170583"/>
              <a:gd name="connsiteY3" fmla="*/ 662400 h 662400"/>
              <a:gd name="connsiteX4" fmla="*/ 0 w 2170583"/>
              <a:gd name="connsiteY4" fmla="*/ 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583" h="662400">
                <a:moveTo>
                  <a:pt x="0" y="0"/>
                </a:moveTo>
                <a:lnTo>
                  <a:pt x="2170583" y="0"/>
                </a:lnTo>
                <a:lnTo>
                  <a:pt x="2170583" y="662400"/>
                </a:lnTo>
                <a:lnTo>
                  <a:pt x="0" y="662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Cooling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E1FAC0A-92F0-1446-AE4E-9AFA0BBDCE18}"/>
              </a:ext>
            </a:extLst>
          </p:cNvPr>
          <p:cNvSpPr/>
          <p:nvPr/>
        </p:nvSpPr>
        <p:spPr>
          <a:xfrm>
            <a:off x="2848559" y="3435755"/>
            <a:ext cx="2456561" cy="2072454"/>
          </a:xfrm>
          <a:custGeom>
            <a:avLst/>
            <a:gdLst>
              <a:gd name="connsiteX0" fmla="*/ 0 w 2170583"/>
              <a:gd name="connsiteY0" fmla="*/ 0 h 1577388"/>
              <a:gd name="connsiteX1" fmla="*/ 2170583 w 2170583"/>
              <a:gd name="connsiteY1" fmla="*/ 0 h 1577388"/>
              <a:gd name="connsiteX2" fmla="*/ 2170583 w 2170583"/>
              <a:gd name="connsiteY2" fmla="*/ 1577388 h 1577388"/>
              <a:gd name="connsiteX3" fmla="*/ 0 w 2170583"/>
              <a:gd name="connsiteY3" fmla="*/ 1577388 h 1577388"/>
              <a:gd name="connsiteX4" fmla="*/ 0 w 2170583"/>
              <a:gd name="connsiteY4" fmla="*/ 0 h 157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583" h="1577388">
                <a:moveTo>
                  <a:pt x="0" y="0"/>
                </a:moveTo>
                <a:lnTo>
                  <a:pt x="2170583" y="0"/>
                </a:lnTo>
                <a:lnTo>
                  <a:pt x="2170583" y="1577388"/>
                </a:lnTo>
                <a:lnTo>
                  <a:pt x="0" y="15773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kern="1200" dirty="0"/>
              <a:t>Cooling Plant</a:t>
            </a:r>
          </a:p>
          <a:p>
            <a:pPr marL="685800" lvl="2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dirty="0" err="1"/>
              <a:t>Setpoint</a:t>
            </a:r>
            <a:endParaRPr lang="en-US" sz="2300" dirty="0"/>
          </a:p>
          <a:p>
            <a:pPr marL="685800" lvl="2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dirty="0"/>
              <a:t>Circulation</a:t>
            </a:r>
          </a:p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kern="1200" dirty="0"/>
              <a:t>Sensor Temperature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278F1AF-E29E-9B4D-A58D-BE6B020B774B}"/>
              </a:ext>
            </a:extLst>
          </p:cNvPr>
          <p:cNvSpPr/>
          <p:nvPr/>
        </p:nvSpPr>
        <p:spPr>
          <a:xfrm>
            <a:off x="8045589" y="3474117"/>
            <a:ext cx="4010526" cy="203409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→</a:t>
            </a:r>
          </a:p>
          <a:p>
            <a:pPr algn="just"/>
            <a:r>
              <a:rPr lang="en-GB" sz="2000" dirty="0"/>
              <a:t>Not all aspects can be covered by EPICS, employing a DCS is rather </a:t>
            </a:r>
            <a:r>
              <a:rPr lang="en-GB" sz="2000" dirty="0" err="1"/>
              <a:t>wholistic</a:t>
            </a:r>
            <a:r>
              <a:rPr lang="en-GB" sz="2000" dirty="0"/>
              <a:t>, means more than just deploying one piece of software.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721703D-C346-ED47-BDD1-A81444950447}"/>
              </a:ext>
            </a:extLst>
          </p:cNvPr>
          <p:cNvSpPr/>
          <p:nvPr/>
        </p:nvSpPr>
        <p:spPr>
          <a:xfrm>
            <a:off x="5743074" y="3481137"/>
            <a:ext cx="2069431" cy="2117557"/>
          </a:xfrm>
          <a:prstGeom prst="roundRect">
            <a:avLst/>
          </a:prstGeom>
          <a:solidFill>
            <a:schemeClr val="accent3">
              <a:lumMod val="75000"/>
              <a:alpha val="31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B724D32-D858-894F-8B0C-B1247ACDC4F2}"/>
              </a:ext>
            </a:extLst>
          </p:cNvPr>
          <p:cNvSpPr/>
          <p:nvPr/>
        </p:nvSpPr>
        <p:spPr>
          <a:xfrm>
            <a:off x="9809095" y="393415"/>
            <a:ext cx="2170583" cy="662400"/>
          </a:xfrm>
          <a:custGeom>
            <a:avLst/>
            <a:gdLst>
              <a:gd name="connsiteX0" fmla="*/ 0 w 2170583"/>
              <a:gd name="connsiteY0" fmla="*/ 0 h 662400"/>
              <a:gd name="connsiteX1" fmla="*/ 2170583 w 2170583"/>
              <a:gd name="connsiteY1" fmla="*/ 0 h 662400"/>
              <a:gd name="connsiteX2" fmla="*/ 2170583 w 2170583"/>
              <a:gd name="connsiteY2" fmla="*/ 662400 h 662400"/>
              <a:gd name="connsiteX3" fmla="*/ 0 w 2170583"/>
              <a:gd name="connsiteY3" fmla="*/ 662400 h 662400"/>
              <a:gd name="connsiteX4" fmla="*/ 0 w 2170583"/>
              <a:gd name="connsiteY4" fmla="*/ 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583" h="662400">
                <a:moveTo>
                  <a:pt x="0" y="0"/>
                </a:moveTo>
                <a:lnTo>
                  <a:pt x="2170583" y="0"/>
                </a:lnTo>
                <a:lnTo>
                  <a:pt x="2170583" y="662400"/>
                </a:lnTo>
                <a:lnTo>
                  <a:pt x="0" y="662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93472" rIns="163576" bIns="9347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Control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27BB2E8E-4DC5-E14A-AAE8-5AB2D55E1462}"/>
              </a:ext>
            </a:extLst>
          </p:cNvPr>
          <p:cNvSpPr/>
          <p:nvPr/>
        </p:nvSpPr>
        <p:spPr>
          <a:xfrm>
            <a:off x="9809095" y="1055815"/>
            <a:ext cx="2170583" cy="1246188"/>
          </a:xfrm>
          <a:custGeom>
            <a:avLst/>
            <a:gdLst>
              <a:gd name="connsiteX0" fmla="*/ 0 w 2170583"/>
              <a:gd name="connsiteY0" fmla="*/ 0 h 1577388"/>
              <a:gd name="connsiteX1" fmla="*/ 2170583 w 2170583"/>
              <a:gd name="connsiteY1" fmla="*/ 0 h 1577388"/>
              <a:gd name="connsiteX2" fmla="*/ 2170583 w 2170583"/>
              <a:gd name="connsiteY2" fmla="*/ 1577388 h 1577388"/>
              <a:gd name="connsiteX3" fmla="*/ 0 w 2170583"/>
              <a:gd name="connsiteY3" fmla="*/ 1577388 h 1577388"/>
              <a:gd name="connsiteX4" fmla="*/ 0 w 2170583"/>
              <a:gd name="connsiteY4" fmla="*/ 0 h 157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583" h="1577388">
                <a:moveTo>
                  <a:pt x="0" y="0"/>
                </a:moveTo>
                <a:lnTo>
                  <a:pt x="2170583" y="0"/>
                </a:lnTo>
                <a:lnTo>
                  <a:pt x="2170583" y="1577388"/>
                </a:lnTo>
                <a:lnTo>
                  <a:pt x="0" y="15773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63576" bIns="184023" numCol="1" spcCol="1270" anchor="t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kern="1200" dirty="0"/>
              <a:t>Steering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300" dirty="0"/>
              <a:t>Automation</a:t>
            </a:r>
            <a:endParaRPr lang="en-US" sz="2300" kern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F16A93-13B5-574A-8131-F12621326C85}"/>
              </a:ext>
            </a:extLst>
          </p:cNvPr>
          <p:cNvSpPr/>
          <p:nvPr/>
        </p:nvSpPr>
        <p:spPr>
          <a:xfrm>
            <a:off x="0" y="-80922"/>
            <a:ext cx="9252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>
                <a:solidFill>
                  <a:srgbClr val="D15A3E"/>
                </a:solidFill>
              </a:rPr>
              <a:t>Intro</a:t>
            </a:r>
            <a:endParaRPr lang="en-GB" sz="2600" i="1" dirty="0"/>
          </a:p>
        </p:txBody>
      </p:sp>
    </p:spTree>
    <p:extLst>
      <p:ext uri="{BB962C8B-B14F-4D97-AF65-F5344CB8AC3E}">
        <p14:creationId xmlns:p14="http://schemas.microsoft.com/office/powerpoint/2010/main" val="19939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tps://pcaspy.readthedocs.io/en/latest/_static/pcas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8691" y="4259387"/>
            <a:ext cx="708260" cy="4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9B4E3A-3A2A-4970-8AF6-D4C77E3C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628"/>
            <a:ext cx="9601200" cy="1142385"/>
          </a:xfrm>
        </p:spPr>
        <p:txBody>
          <a:bodyPr/>
          <a:lstStyle/>
          <a:p>
            <a:r>
              <a:rPr lang="en-US" dirty="0"/>
              <a:t>Device Overview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240090"/>
              </p:ext>
            </p:extLst>
          </p:nvPr>
        </p:nvGraphicFramePr>
        <p:xfrm>
          <a:off x="1134861" y="883127"/>
          <a:ext cx="9524613" cy="5126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22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Category</a:t>
                      </a:r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Vendor</a:t>
                      </a:r>
                      <a:r>
                        <a:rPr lang="en-GB" sz="1600" baseline="0" dirty="0"/>
                        <a:t> &amp; Product</a:t>
                      </a:r>
                      <a:endParaRPr lang="en-GB" sz="160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Type of Interface</a:t>
                      </a:r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Support</a:t>
                      </a:r>
                      <a:endParaRPr lang="en-GB" sz="160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Bench Power</a:t>
                      </a:r>
                      <a:r>
                        <a:rPr lang="en-GB" sz="1600" baseline="0" dirty="0"/>
                        <a:t> Supply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Hameg</a:t>
                      </a:r>
                      <a:r>
                        <a:rPr lang="en-GB" sz="1600" dirty="0"/>
                        <a:t> (now R&amp;S)  HMP 4030 / 4040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USB (FTDI)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✓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Bench Power</a:t>
                      </a:r>
                      <a:r>
                        <a:rPr lang="en-GB" sz="1600" baseline="0" dirty="0"/>
                        <a:t> Supply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Hameg</a:t>
                      </a:r>
                      <a:r>
                        <a:rPr lang="en-GB" sz="1600" dirty="0"/>
                        <a:t> (now R&amp;S)  HMC 8043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USBTMC / VXI-11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✓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Cooling</a:t>
                      </a:r>
                      <a:r>
                        <a:rPr lang="en-GB" sz="1600" baseline="0" dirty="0"/>
                        <a:t> System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Huber CC-405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RS-232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✓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Vacuum Gauge Controller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Vacom</a:t>
                      </a:r>
                      <a:r>
                        <a:rPr lang="en-US" sz="1600" dirty="0"/>
                        <a:t> MVC-3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RS-232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✓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Vacuum Gauge</a:t>
                      </a:r>
                      <a:r>
                        <a:rPr lang="en-GB" sz="1600" baseline="0" dirty="0"/>
                        <a:t> Controller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Balzers</a:t>
                      </a:r>
                      <a:r>
                        <a:rPr lang="en-US" sz="1600" dirty="0"/>
                        <a:t> PKG 020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Analog </a:t>
                      </a:r>
                      <a:r>
                        <a:rPr lang="en-GB" sz="1600" dirty="0" err="1"/>
                        <a:t>Vout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✓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General Purpose ADC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ADCuC</a:t>
                      </a:r>
                      <a:r>
                        <a:rPr lang="en-US" sz="1600" dirty="0"/>
                        <a:t> Board (</a:t>
                      </a:r>
                      <a:r>
                        <a:rPr lang="en-US" sz="1600" b="1" dirty="0"/>
                        <a:t>IKF</a:t>
                      </a:r>
                      <a:r>
                        <a:rPr lang="en-US" sz="1600" dirty="0"/>
                        <a:t> development)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USB</a:t>
                      </a:r>
                      <a:r>
                        <a:rPr lang="en-GB" sz="1600" baseline="0" dirty="0"/>
                        <a:t> Serial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✓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Cooling: Flow Meter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Kobold DPM (</a:t>
                      </a:r>
                      <a:r>
                        <a:rPr lang="en-US" sz="1600" dirty="0" err="1"/>
                        <a:t>ATmega</a:t>
                      </a:r>
                      <a:r>
                        <a:rPr lang="en-US" sz="1600" dirty="0"/>
                        <a:t> 32u4 </a:t>
                      </a:r>
                      <a:r>
                        <a:rPr lang="en-US" sz="1600" dirty="0" err="1"/>
                        <a:t>uC</a:t>
                      </a:r>
                      <a:r>
                        <a:rPr lang="en-US" sz="1600" dirty="0"/>
                        <a:t>)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USB Serial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✓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Temperature Sensors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Pt100 </a:t>
                      </a:r>
                      <a:r>
                        <a:rPr lang="en-GB" sz="1600" b="1" dirty="0"/>
                        <a:t>IKF</a:t>
                      </a:r>
                      <a:r>
                        <a:rPr lang="en-GB" sz="1600" dirty="0"/>
                        <a:t> 8ch board (</a:t>
                      </a:r>
                      <a:r>
                        <a:rPr lang="en-GB" sz="1600" dirty="0" err="1"/>
                        <a:t>ATmega</a:t>
                      </a:r>
                      <a:r>
                        <a:rPr lang="en-GB" sz="1600" dirty="0"/>
                        <a:t> 328p)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USB Serial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✓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Humidity Sensor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Lufft</a:t>
                      </a:r>
                      <a:r>
                        <a:rPr lang="en-US" sz="1600" dirty="0"/>
                        <a:t> OPUS 20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TCP/IP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✓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extLst>
                  <a:ext uri="{0D108BD9-81ED-4DB2-BD59-A6C34878D82A}">
                    <a16:rowId xmlns:a16="http://schemas.microsoft.com/office/drawing/2014/main" val="176700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6½ Digit Multimeter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Agilent 34411A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VXI-11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✓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extLst>
                  <a:ext uri="{0D108BD9-81ED-4DB2-BD59-A6C34878D82A}">
                    <a16:rowId xmlns:a16="http://schemas.microsoft.com/office/drawing/2014/main" val="124675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DAQ bridge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TRB3 / </a:t>
                      </a:r>
                      <a:r>
                        <a:rPr lang="en-GB" sz="1600" dirty="0" err="1"/>
                        <a:t>trbnet</a:t>
                      </a:r>
                      <a:r>
                        <a:rPr lang="en-GB" sz="1600" dirty="0"/>
                        <a:t> registers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trbnet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🚧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Meta: Alarm Handling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Soft IOCs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-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🚧</a:t>
                      </a:r>
                      <a:endParaRPr lang="en-GB" sz="1600" dirty="0"/>
                    </a:p>
                  </a:txBody>
                  <a:tcPr marL="45720" marR="45720" marT="18000" marB="180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60896" y="6187500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✓ implemented / finished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68190" y="6187500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🚧 currently being implemented / planned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18986" y="1768060"/>
            <a:ext cx="1356462" cy="107721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9840D"/>
                </a:solidFill>
              </a:rPr>
              <a:t>Via reverse-</a:t>
            </a:r>
            <a:br>
              <a:rPr lang="en-US" sz="1600">
                <a:solidFill>
                  <a:srgbClr val="C9840D"/>
                </a:solidFill>
              </a:rPr>
            </a:br>
            <a:r>
              <a:rPr lang="en-US" sz="1600">
                <a:solidFill>
                  <a:srgbClr val="C9840D"/>
                </a:solidFill>
              </a:rPr>
              <a:t>engineering</a:t>
            </a:r>
            <a:br>
              <a:rPr lang="en-US" sz="1600" dirty="0">
                <a:solidFill>
                  <a:srgbClr val="C9840D"/>
                </a:solidFill>
              </a:rPr>
            </a:br>
            <a:r>
              <a:rPr lang="en-US" sz="1600">
                <a:solidFill>
                  <a:srgbClr val="C9840D"/>
                </a:solidFill>
              </a:rPr>
              <a:t>with 3-way</a:t>
            </a:r>
            <a:br>
              <a:rPr lang="en-US" sz="1600">
                <a:solidFill>
                  <a:srgbClr val="C9840D"/>
                </a:solidFill>
              </a:rPr>
            </a:br>
            <a:r>
              <a:rPr lang="en-US" sz="1600">
                <a:solidFill>
                  <a:srgbClr val="C9840D"/>
                </a:solidFill>
              </a:rPr>
              <a:t>RS232 </a:t>
            </a:r>
            <a:r>
              <a:rPr lang="en-US" sz="1600" dirty="0">
                <a:solidFill>
                  <a:srgbClr val="C9840D"/>
                </a:solidFill>
              </a:rPr>
              <a:t>cable</a:t>
            </a:r>
            <a:endParaRPr lang="en-GB" sz="1600" dirty="0">
              <a:solidFill>
                <a:srgbClr val="C9840D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8860665" y="2306669"/>
            <a:ext cx="1958321" cy="1789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860974" y="4159877"/>
            <a:ext cx="1077742" cy="90152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 anchor="b" anchorCtr="0">
            <a:noAutofit/>
          </a:bodyPr>
          <a:lstStyle/>
          <a:p>
            <a:r>
              <a:rPr lang="en-US" sz="1600" dirty="0">
                <a:solidFill>
                  <a:srgbClr val="C9840D"/>
                </a:solidFill>
              </a:rPr>
              <a:t>with</a:t>
            </a:r>
          </a:p>
          <a:p>
            <a:r>
              <a:rPr lang="en-US" sz="1600" dirty="0" err="1">
                <a:solidFill>
                  <a:srgbClr val="C9840D"/>
                </a:solidFill>
              </a:rPr>
              <a:t>PCASpy</a:t>
            </a:r>
            <a:endParaRPr lang="en-US" sz="1600" dirty="0">
              <a:solidFill>
                <a:srgbClr val="C9840D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148552" y="4687456"/>
            <a:ext cx="670434" cy="2621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-80922"/>
            <a:ext cx="26324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>
                <a:solidFill>
                  <a:srgbClr val="D15A3E"/>
                </a:solidFill>
              </a:rPr>
              <a:t>Device Support</a:t>
            </a:r>
            <a:endParaRPr lang="en-GB" sz="2600" i="1" dirty="0"/>
          </a:p>
        </p:txBody>
      </p:sp>
      <p:pic>
        <p:nvPicPr>
          <p:cNvPr id="22" name="Picture 10" descr="pencil icon”的图片搜索结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687" y="3484679"/>
            <a:ext cx="248194" cy="2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pencil icon”的图片搜索结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687" y="4178580"/>
            <a:ext cx="248194" cy="2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pencil icon”的图片搜索结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687" y="3838803"/>
            <a:ext cx="248194" cy="2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49709-E2A2-2247-B385-84175792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95218-1B65-274B-BB3B-C3DAFCBF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Philipp Klaus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29086-9FD4-2244-8C19-BD6C1F8C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716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B4E3A-3A2A-4970-8AF6-D4C77E3C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88975"/>
            <a:ext cx="9601200" cy="1142385"/>
          </a:xfrm>
        </p:spPr>
        <p:txBody>
          <a:bodyPr/>
          <a:lstStyle/>
          <a:p>
            <a:r>
              <a:rPr lang="en-US" dirty="0"/>
              <a:t>Device Overview: Outlook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470045"/>
              </p:ext>
            </p:extLst>
          </p:nvPr>
        </p:nvGraphicFramePr>
        <p:xfrm>
          <a:off x="1268955" y="2382672"/>
          <a:ext cx="9524613" cy="1381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22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Vendor</a:t>
                      </a:r>
                      <a:r>
                        <a:rPr lang="en-GB" baseline="0" dirty="0"/>
                        <a:t> &amp; Product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Type of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Support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Probe 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Suess</a:t>
                      </a:r>
                      <a:r>
                        <a:rPr lang="en-GB" dirty="0"/>
                        <a:t> PA200 (Semi-automatic)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TCP/IP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🚧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4259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Heating/Drying Oven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Memmert</a:t>
                      </a:r>
                      <a:r>
                        <a:rPr lang="en-GB" dirty="0"/>
                        <a:t> UNE 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RS-232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🚧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1467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13927" y="5818244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/>
              <a:t>🚧 </a:t>
            </a:r>
            <a:r>
              <a:rPr lang="en-US" dirty="0"/>
              <a:t>currently being implemented / planned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843230" y="1559556"/>
            <a:ext cx="2629887" cy="64633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9840D"/>
                </a:solidFill>
              </a:rPr>
              <a:t>Via reverse-engineering</a:t>
            </a:r>
            <a:br>
              <a:rPr lang="en-US" dirty="0">
                <a:solidFill>
                  <a:srgbClr val="C9840D"/>
                </a:solidFill>
              </a:rPr>
            </a:br>
            <a:r>
              <a:rPr lang="en-US" dirty="0">
                <a:solidFill>
                  <a:srgbClr val="C9840D"/>
                </a:solidFill>
              </a:rPr>
              <a:t>with Wireshark</a:t>
            </a:r>
            <a:endParaRPr lang="en-GB" dirty="0">
              <a:solidFill>
                <a:srgbClr val="C9840D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25037" y="2216597"/>
            <a:ext cx="1059245" cy="7748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322154" y="4177261"/>
            <a:ext cx="2659702" cy="64633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9840D"/>
                </a:solidFill>
              </a:rPr>
              <a:t>Via reverse-engineering</a:t>
            </a:r>
            <a:br>
              <a:rPr lang="en-US" dirty="0">
                <a:solidFill>
                  <a:srgbClr val="C9840D"/>
                </a:solidFill>
              </a:rPr>
            </a:br>
            <a:r>
              <a:rPr lang="en-US" dirty="0">
                <a:solidFill>
                  <a:srgbClr val="C9840D"/>
                </a:solidFill>
              </a:rPr>
              <a:t>with 3-way RS232 cable</a:t>
            </a:r>
            <a:endParaRPr lang="en-GB" dirty="0">
              <a:solidFill>
                <a:srgbClr val="C9840D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97769" y="3613368"/>
            <a:ext cx="1024386" cy="5638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-80922"/>
            <a:ext cx="26324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>
                <a:solidFill>
                  <a:srgbClr val="D15A3E"/>
                </a:solidFill>
              </a:rPr>
              <a:t>Device Support</a:t>
            </a:r>
            <a:endParaRPr lang="en-GB" sz="2600" i="1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2018-02-26</a:t>
            </a:r>
            <a:endParaRPr lang="de-DE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Philipp Klaus       DPG Verhandlungen &gt; 2018 &gt; Bochum</a:t>
            </a:r>
            <a:endParaRPr lang="de-DE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162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Tech Computer 16 x 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89_TF02901026_TF02901026.potx" id="{1D86834D-46E5-4FFE-B400-480045FFF701}" vid="{6FC15F24-F26D-4F1B-BF96-69B0EA504385}"/>
    </a:ext>
  </a:extLst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Rautenraster (Breitbild)</Template>
  <TotalTime>0</TotalTime>
  <Words>1240</Words>
  <Application>Microsoft Office PowerPoint</Application>
  <PresentationFormat>Breitbild</PresentationFormat>
  <Paragraphs>335</Paragraphs>
  <Slides>19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Candara</vt:lpstr>
      <vt:lpstr>Consolas</vt:lpstr>
      <vt:lpstr>Mangal</vt:lpstr>
      <vt:lpstr>Diamond Grid 16x9</vt:lpstr>
      <vt:lpstr>Tech Computer 16 x 9</vt:lpstr>
      <vt:lpstr>Towards an EPICS based Detector Control System for the CBM Micro Vertex Detector</vt:lpstr>
      <vt:lpstr>Tasks of Control Systems</vt:lpstr>
      <vt:lpstr>EPICS for the CBM-MVD (PRESTO)</vt:lpstr>
      <vt:lpstr>The Protocol Behind EPICS: Channel Access</vt:lpstr>
      <vt:lpstr>EPICS Terminology</vt:lpstr>
      <vt:lpstr>Timeline Detector Control System (DCS) for the CBM-MVD</vt:lpstr>
      <vt:lpstr>Areas of Control</vt:lpstr>
      <vt:lpstr>Device Overview </vt:lpstr>
      <vt:lpstr>Device Overview: Outlook </vt:lpstr>
      <vt:lpstr>Input Output Controller (IOC) Deployment</vt:lpstr>
      <vt:lpstr>Deployment of the CS-Studio Archiver</vt:lpstr>
      <vt:lpstr>Implemented User Interfaces</vt:lpstr>
      <vt:lpstr>Website with Live-Data from EPICS CA</vt:lpstr>
      <vt:lpstr>Real-Time Information on Web Interfaces</vt:lpstr>
      <vt:lpstr>Real-Time Information on Web Interfaces</vt:lpstr>
      <vt:lpstr>Bonus Feature in the Web Dashboard: Graphical Views (“Gview”)</vt:lpstr>
      <vt:lpstr>CaRecPlay – Channel Access Recording &amp; Playback</vt:lpstr>
      <vt:lpstr>Alarms using data from different devices (IOCs) = ”Meta”-Alarms</vt:lpstr>
      <vt:lpstr>Summary Of Our EPICS DCS Developments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2017-09-25T23:43:19Z</cp:lastPrinted>
  <dcterms:created xsi:type="dcterms:W3CDTF">2017-08-15T15:06:11Z</dcterms:created>
  <dcterms:modified xsi:type="dcterms:W3CDTF">2018-03-05T14:57:46Z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