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60" r:id="rId4"/>
    <p:sldId id="271" r:id="rId5"/>
    <p:sldId id="291" r:id="rId6"/>
    <p:sldId id="274" r:id="rId7"/>
    <p:sldId id="273" r:id="rId8"/>
    <p:sldId id="293" r:id="rId9"/>
    <p:sldId id="266" r:id="rId10"/>
    <p:sldId id="277" r:id="rId11"/>
    <p:sldId id="297" r:id="rId12"/>
    <p:sldId id="280" r:id="rId13"/>
    <p:sldId id="267" r:id="rId14"/>
    <p:sldId id="281" r:id="rId15"/>
    <p:sldId id="296" r:id="rId16"/>
    <p:sldId id="282" r:id="rId17"/>
    <p:sldId id="283" r:id="rId18"/>
    <p:sldId id="285" r:id="rId19"/>
    <p:sldId id="290" r:id="rId20"/>
    <p:sldId id="286" r:id="rId21"/>
    <p:sldId id="287" r:id="rId22"/>
    <p:sldId id="288" r:id="rId23"/>
    <p:sldId id="289" r:id="rId24"/>
    <p:sldId id="294" r:id="rId25"/>
    <p:sldId id="29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1D9B82D2-1C7E-42FA-B1B0-8D7B28246670}">
          <p14:sldIdLst>
            <p14:sldId id="256"/>
          </p14:sldIdLst>
        </p14:section>
        <p14:section name="Outline" id="{C2FD91C8-178C-4C0F-B074-755EF04A9EEB}">
          <p14:sldIdLst>
            <p14:sldId id="258"/>
          </p14:sldIdLst>
        </p14:section>
        <p14:section name="Introduction" id="{CED8BC9F-50C7-44BC-9118-67DE07BD4FC2}">
          <p14:sldIdLst>
            <p14:sldId id="260"/>
          </p14:sldIdLst>
        </p14:section>
        <p14:section name="Motivation &amp; Challenges" id="{3965E2DB-D13E-4FD4-943B-B48030DD3DCF}">
          <p14:sldIdLst>
            <p14:sldId id="271"/>
            <p14:sldId id="291"/>
          </p14:sldIdLst>
        </p14:section>
        <p14:section name="Optimisation of Thermal Interfaces" id="{C7D2027E-7AA0-434A-B457-BA85880C315B}">
          <p14:sldIdLst>
            <p14:sldId id="274"/>
            <p14:sldId id="273"/>
            <p14:sldId id="293"/>
          </p14:sldIdLst>
        </p14:section>
        <p14:section name="Optimisation of Cooling Plate" id="{41CF0E2C-F823-4149-BAF4-79079DABFA21}">
          <p14:sldIdLst>
            <p14:sldId id="266"/>
            <p14:sldId id="277"/>
            <p14:sldId id="297"/>
            <p14:sldId id="280"/>
          </p14:sldIdLst>
        </p14:section>
        <p14:section name="Feedthroughs" id="{5C2A1855-8044-4339-A0EC-47AEE07C65E6}">
          <p14:sldIdLst>
            <p14:sldId id="267"/>
            <p14:sldId id="281"/>
            <p14:sldId id="296"/>
          </p14:sldIdLst>
        </p14:section>
        <p14:section name="Summary &amp; Outlook" id="{4AAD1DB7-9C7A-4F40-A01C-5EF66D9C93AD}">
          <p14:sldIdLst>
            <p14:sldId id="282"/>
            <p14:sldId id="283"/>
            <p14:sldId id="285"/>
            <p14:sldId id="290"/>
            <p14:sldId id="286"/>
            <p14:sldId id="287"/>
            <p14:sldId id="288"/>
            <p14:sldId id="289"/>
            <p14:sldId id="294"/>
            <p14:sldId id="29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B84ED-0DFB-42C2-802C-CBAA004B4468}" type="datetimeFigureOut">
              <a:rPr lang="en-GB" smtClean="0"/>
              <a:t>23/02/2018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9640A-DBAC-4F4B-AC19-E5585FC8F4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241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DPG Bochum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K. Agarwal - Thermal Management of the CBM Silicon Tracking System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107A-870F-436C-AEC8-25A411A814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356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DPG Bochum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K. Agarwal - Thermal Management of the CBM Silicon Tracking System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107A-870F-436C-AEC8-25A411A814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490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DPG Bochum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K. Agarwal - Thermal Management of the CBM Silicon Tracking System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107A-870F-436C-AEC8-25A411A814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742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DPG Bochum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K. Agarwal - Thermal Management of the CBM Silicon Tracking System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107A-870F-436C-AEC8-25A411A814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001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DPG Bochum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K. Agarwal - Thermal Management of the CBM Silicon Tracking System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107A-870F-436C-AEC8-25A411A814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049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DPG Bochum 2018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K. Agarwal - Thermal Management of the CBM Silicon Tracking System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107A-870F-436C-AEC8-25A411A814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055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DPG Bochum 2018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K. Agarwal - Thermal Management of the CBM Silicon Tracking System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107A-870F-436C-AEC8-25A411A814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240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DPG Bochum 2018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K. Agarwal - Thermal Management of the CBM Silicon Tracking System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107A-870F-436C-AEC8-25A411A814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548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DPG Bochum 2018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K. Agarwal - Thermal Management of the CBM Silicon Tracking System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107A-870F-436C-AEC8-25A411A814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984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DPG Bochum 2018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K. Agarwal - Thermal Management of the CBM Silicon Tracking System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107A-870F-436C-AEC8-25A411A814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107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DPG Bochum 2018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K. Agarwal - Thermal Management of the CBM Silicon Tracking System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107A-870F-436C-AEC8-25A411A814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293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DPG Bochum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K. Agarwal - Thermal Management of the CBM Silicon Tracking System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4107A-870F-436C-AEC8-25A411A814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024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3.xml"/><Relationship Id="rId7" Type="http://schemas.openxmlformats.org/officeDocument/2006/relationships/image" Target="../media/image39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38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tags" Target="../tags/tag16.xml"/><Relationship Id="rId7" Type="http://schemas.openxmlformats.org/officeDocument/2006/relationships/image" Target="../media/image11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tags" Target="../tags/tag19.xml"/><Relationship Id="rId7" Type="http://schemas.openxmlformats.org/officeDocument/2006/relationships/image" Target="../media/image38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38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11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1323" y="469605"/>
            <a:ext cx="11169353" cy="2387600"/>
          </a:xfrm>
        </p:spPr>
        <p:txBody>
          <a:bodyPr>
            <a:noAutofit/>
          </a:bodyPr>
          <a:lstStyle/>
          <a:p>
            <a:r>
              <a:rPr lang="de-DE" sz="6600" dirty="0" smtClean="0"/>
              <a:t>T</a:t>
            </a:r>
            <a:r>
              <a:rPr lang="de-DE" sz="4800" dirty="0" smtClean="0"/>
              <a:t>HERMAL</a:t>
            </a:r>
            <a:r>
              <a:rPr lang="de-DE" sz="6600" dirty="0" smtClean="0"/>
              <a:t> M</a:t>
            </a:r>
            <a:r>
              <a:rPr lang="de-DE" sz="4800" dirty="0" smtClean="0"/>
              <a:t>ANAGEMENT</a:t>
            </a:r>
            <a:r>
              <a:rPr lang="de-DE" sz="6600" dirty="0" smtClean="0"/>
              <a:t> </a:t>
            </a:r>
            <a:r>
              <a:rPr lang="de-DE" sz="6600" dirty="0" smtClean="0"/>
              <a:t>(C</a:t>
            </a:r>
            <a:r>
              <a:rPr lang="de-DE" sz="4800" dirty="0" smtClean="0"/>
              <a:t>OOLING</a:t>
            </a:r>
            <a:r>
              <a:rPr lang="de-DE" sz="6600" dirty="0" smtClean="0"/>
              <a:t>) O</a:t>
            </a:r>
            <a:r>
              <a:rPr lang="de-DE" sz="4800" dirty="0" smtClean="0"/>
              <a:t>F</a:t>
            </a:r>
            <a:r>
              <a:rPr lang="de-DE" sz="6600" dirty="0" smtClean="0"/>
              <a:t> </a:t>
            </a:r>
            <a:r>
              <a:rPr lang="de-DE" sz="6600" dirty="0" smtClean="0"/>
              <a:t>T</a:t>
            </a:r>
            <a:r>
              <a:rPr lang="de-DE" sz="4800" dirty="0" smtClean="0"/>
              <a:t>HE</a:t>
            </a:r>
            <a:r>
              <a:rPr lang="de-DE" sz="6600" dirty="0" smtClean="0"/>
              <a:t> CBM S</a:t>
            </a:r>
            <a:r>
              <a:rPr lang="de-DE" sz="4800" dirty="0" smtClean="0"/>
              <a:t>ILICON</a:t>
            </a:r>
            <a:r>
              <a:rPr lang="de-DE" sz="6600" dirty="0" smtClean="0"/>
              <a:t> T</a:t>
            </a:r>
            <a:r>
              <a:rPr lang="de-DE" sz="4800" dirty="0" smtClean="0"/>
              <a:t>RACKING</a:t>
            </a:r>
            <a:r>
              <a:rPr lang="de-DE" sz="6600" dirty="0" smtClean="0"/>
              <a:t> S</a:t>
            </a:r>
            <a:r>
              <a:rPr lang="de-DE" sz="4800" dirty="0" smtClean="0"/>
              <a:t>YSTEM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33818"/>
            <a:ext cx="9144000" cy="1655762"/>
          </a:xfrm>
        </p:spPr>
        <p:txBody>
          <a:bodyPr/>
          <a:lstStyle/>
          <a:p>
            <a:r>
              <a:rPr lang="de-DE" dirty="0" smtClean="0"/>
              <a:t>Kshitij Agarwal</a:t>
            </a:r>
          </a:p>
          <a:p>
            <a:r>
              <a:rPr lang="en-GB" dirty="0"/>
              <a:t>Eberhard Karls Universität </a:t>
            </a:r>
            <a:r>
              <a:rPr lang="en-GB" dirty="0" smtClean="0"/>
              <a:t>Tübingen, Tübingen, Germany</a:t>
            </a:r>
            <a:r>
              <a:rPr lang="de-DE" dirty="0" smtClean="0"/>
              <a:t> </a:t>
            </a:r>
          </a:p>
          <a:p>
            <a:r>
              <a:rPr lang="de-DE" dirty="0" smtClean="0"/>
              <a:t>for the CBM Collaboration</a:t>
            </a:r>
            <a:endParaRPr lang="en-GB" dirty="0"/>
          </a:p>
        </p:txBody>
      </p:sp>
      <p:pic>
        <p:nvPicPr>
          <p:cNvPr id="4" name="Picture 2" descr="Bochum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069" y="4927128"/>
            <a:ext cx="1861615" cy="35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dpg-physik.de/layout/dpg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55" y="4869539"/>
            <a:ext cx="1222431" cy="51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6026727" y="4768191"/>
            <a:ext cx="0" cy="779939"/>
          </a:xfrm>
          <a:prstGeom prst="line">
            <a:avLst/>
          </a:prstGeom>
          <a:ln w="3810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508" y="5745099"/>
            <a:ext cx="438150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ogo Universität Tübing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08" y="5606987"/>
            <a:ext cx="2476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AIR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212" y="5332461"/>
            <a:ext cx="2000250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fair-center.eu/typo3temp/pics/707e6d2ab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932" y="5435536"/>
            <a:ext cx="95250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65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de-DE" sz="4000" u="sng" dirty="0" smtClean="0"/>
              <a:t>O</a:t>
            </a:r>
            <a:r>
              <a:rPr lang="de-DE" sz="3200" u="sng" dirty="0" smtClean="0"/>
              <a:t>PTIMISATION</a:t>
            </a:r>
            <a:r>
              <a:rPr lang="de-DE" sz="4000" u="sng" dirty="0" smtClean="0"/>
              <a:t> O</a:t>
            </a:r>
            <a:r>
              <a:rPr lang="de-DE" sz="3200" u="sng" dirty="0" smtClean="0"/>
              <a:t>F</a:t>
            </a:r>
            <a:r>
              <a:rPr lang="de-DE" sz="4000" u="sng" dirty="0" smtClean="0"/>
              <a:t> C</a:t>
            </a:r>
            <a:r>
              <a:rPr lang="de-DE" sz="3200" u="sng" dirty="0" smtClean="0"/>
              <a:t>OOLING</a:t>
            </a:r>
            <a:r>
              <a:rPr lang="de-DE" sz="4000" u="sng" dirty="0" smtClean="0"/>
              <a:t> P</a:t>
            </a:r>
            <a:r>
              <a:rPr lang="de-DE" sz="3200" u="sng" dirty="0" smtClean="0"/>
              <a:t>LATE</a:t>
            </a:r>
            <a:endParaRPr lang="en-GB" sz="1600" u="sn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DPG Bochum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572000" cy="365125"/>
          </a:xfrm>
        </p:spPr>
        <p:txBody>
          <a:bodyPr/>
          <a:lstStyle/>
          <a:p>
            <a:r>
              <a:rPr lang="en-GB" dirty="0" smtClean="0"/>
              <a:t>K. Agarwal - Thermal Management of the CBM Silicon Tracking System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346083"/>
            <a:ext cx="2743200" cy="365125"/>
          </a:xfrm>
        </p:spPr>
        <p:txBody>
          <a:bodyPr/>
          <a:lstStyle/>
          <a:p>
            <a:r>
              <a:rPr lang="en-GB" dirty="0" smtClean="0"/>
              <a:t>9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86" y="1000830"/>
            <a:ext cx="5638968" cy="535552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70104" y="5232179"/>
            <a:ext cx="5288909" cy="707886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000" dirty="0" smtClean="0"/>
              <a:t>Outlet vapor quality </a:t>
            </a:r>
            <a:r>
              <a:rPr lang="de-DE" sz="2000" b="1" dirty="0" smtClean="0">
                <a:solidFill>
                  <a:srgbClr val="FF0000"/>
                </a:solidFill>
              </a:rPr>
              <a:t>SHOULD NOT</a:t>
            </a:r>
            <a:r>
              <a:rPr lang="de-DE" sz="2000" dirty="0" smtClean="0"/>
              <a:t> reach dry-out!</a:t>
            </a:r>
          </a:p>
          <a:p>
            <a:pPr>
              <a:lnSpc>
                <a:spcPct val="100000"/>
              </a:lnSpc>
            </a:pPr>
            <a:r>
              <a:rPr lang="de-DE" sz="2000" dirty="0" smtClean="0"/>
              <a:t>Solution: Higher mass flows</a:t>
            </a:r>
            <a:endParaRPr lang="en-GB" sz="20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247260" y="5586122"/>
            <a:ext cx="2222844" cy="1193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905143" y="1208001"/>
            <a:ext cx="6084607" cy="37856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Vapor Quality:			   (= 0: saturated liq.)</a:t>
            </a:r>
          </a:p>
          <a:p>
            <a:r>
              <a:rPr lang="de-DE" sz="2000" dirty="0" smtClean="0"/>
              <a:t>				   (= 1: saturated vap.)</a:t>
            </a:r>
            <a:endParaRPr lang="de-DE" sz="2000" dirty="0"/>
          </a:p>
          <a:p>
            <a:endParaRPr lang="de-DE" sz="2000" dirty="0" smtClean="0"/>
          </a:p>
          <a:p>
            <a:r>
              <a:rPr lang="de-DE" sz="2000" dirty="0" smtClean="0"/>
              <a:t>Dry-out zone: 	Tube′s inner surface is no longer in 			contact with liquid coolant </a:t>
            </a:r>
          </a:p>
          <a:p>
            <a:r>
              <a:rPr lang="de-DE" sz="2000" dirty="0"/>
              <a:t>	</a:t>
            </a:r>
            <a:r>
              <a:rPr lang="de-DE" sz="2000" dirty="0" smtClean="0"/>
              <a:t>		     ↓</a:t>
            </a:r>
          </a:p>
          <a:p>
            <a:r>
              <a:rPr lang="de-DE" sz="2000" dirty="0" smtClean="0"/>
              <a:t>  		Much lower Heat Transfer Co-eff</a:t>
            </a:r>
          </a:p>
          <a:p>
            <a:r>
              <a:rPr lang="de-DE" sz="2000" dirty="0"/>
              <a:t>	</a:t>
            </a:r>
            <a:r>
              <a:rPr lang="de-DE" sz="2000" dirty="0" smtClean="0"/>
              <a:t>		     ↓</a:t>
            </a:r>
          </a:p>
          <a:p>
            <a:r>
              <a:rPr lang="de-DE" sz="2000" dirty="0" smtClean="0"/>
              <a:t>		Higher tube wall temperature</a:t>
            </a:r>
          </a:p>
          <a:p>
            <a:r>
              <a:rPr lang="de-DE" sz="2000" dirty="0"/>
              <a:t>	</a:t>
            </a:r>
            <a:r>
              <a:rPr lang="de-DE" sz="2000" dirty="0"/>
              <a:t>		 </a:t>
            </a:r>
            <a:r>
              <a:rPr lang="de-DE" sz="2000" dirty="0" smtClean="0"/>
              <a:t>    ↓</a:t>
            </a:r>
          </a:p>
          <a:p>
            <a:r>
              <a:rPr lang="de-DE" sz="2000" dirty="0"/>
              <a:t>	</a:t>
            </a:r>
            <a:r>
              <a:rPr lang="de-DE" sz="2000" dirty="0" smtClean="0"/>
              <a:t>	Higher </a:t>
            </a:r>
            <a:r>
              <a:rPr lang="el-GR" sz="2000" dirty="0" smtClean="0"/>
              <a:t>Δ</a:t>
            </a:r>
            <a:r>
              <a:rPr lang="de-DE" sz="2000" dirty="0" smtClean="0"/>
              <a:t>T (Local temp. </a:t>
            </a:r>
            <a:r>
              <a:rPr lang="de-DE" sz="2000" dirty="0"/>
              <a:t>d</a:t>
            </a:r>
            <a:r>
              <a:rPr lang="de-DE" sz="2000" dirty="0" smtClean="0"/>
              <a:t>iff. between 		fluid and tube wall </a:t>
            </a:r>
            <a:r>
              <a:rPr lang="de-DE" sz="2000" dirty="0" smtClean="0"/>
              <a:t>i</a:t>
            </a:r>
            <a:r>
              <a:rPr lang="de-DE" sz="2000" dirty="0" smtClean="0"/>
              <a:t>n tube) </a:t>
            </a:r>
          </a:p>
        </p:txBody>
      </p:sp>
      <p:pic>
        <p:nvPicPr>
          <p:cNvPr id="22" name="Picture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840" y="1319651"/>
            <a:ext cx="1493274" cy="451192"/>
          </a:xfrm>
          <a:prstGeom prst="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42528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DPG Bochum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572000" cy="365125"/>
          </a:xfrm>
        </p:spPr>
        <p:txBody>
          <a:bodyPr/>
          <a:lstStyle/>
          <a:p>
            <a:r>
              <a:rPr lang="en-GB" dirty="0" smtClean="0"/>
              <a:t>K. Agarwal - Thermal Management of the CBM Silicon Tracking System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346083"/>
            <a:ext cx="2743200" cy="365125"/>
          </a:xfrm>
        </p:spPr>
        <p:txBody>
          <a:bodyPr/>
          <a:lstStyle/>
          <a:p>
            <a:r>
              <a:rPr lang="de-DE" dirty="0" smtClean="0"/>
              <a:t>10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6" y="1632419"/>
            <a:ext cx="6118787" cy="458909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507289"/>
            <a:ext cx="5497880" cy="477137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610600" y="4173813"/>
            <a:ext cx="2413987" cy="707886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Mass defined at 50% from  dry-out quality</a:t>
            </a:r>
            <a:endParaRPr lang="en-GB" sz="2000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de-DE" sz="4000" u="sng" dirty="0" smtClean="0"/>
              <a:t>O</a:t>
            </a:r>
            <a:r>
              <a:rPr lang="de-DE" sz="3200" u="sng" dirty="0" smtClean="0"/>
              <a:t>PTIMISATION</a:t>
            </a:r>
            <a:r>
              <a:rPr lang="de-DE" sz="4000" u="sng" dirty="0" smtClean="0"/>
              <a:t> O</a:t>
            </a:r>
            <a:r>
              <a:rPr lang="de-DE" sz="3200" u="sng" dirty="0" smtClean="0"/>
              <a:t>F</a:t>
            </a:r>
            <a:r>
              <a:rPr lang="de-DE" sz="4000" u="sng" dirty="0" smtClean="0"/>
              <a:t> C</a:t>
            </a:r>
            <a:r>
              <a:rPr lang="de-DE" sz="3200" u="sng" dirty="0" smtClean="0"/>
              <a:t>OOLING</a:t>
            </a:r>
            <a:r>
              <a:rPr lang="de-DE" sz="4000" u="sng" dirty="0" smtClean="0"/>
              <a:t> P</a:t>
            </a:r>
            <a:r>
              <a:rPr lang="de-DE" sz="3200" u="sng" dirty="0" smtClean="0"/>
              <a:t>LATE</a:t>
            </a:r>
            <a:endParaRPr lang="en-GB" sz="1600" u="sng" dirty="0"/>
          </a:p>
        </p:txBody>
      </p:sp>
      <p:pic>
        <p:nvPicPr>
          <p:cNvPr id="24" name="Picture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480" y="3208456"/>
            <a:ext cx="2084698" cy="406233"/>
          </a:xfrm>
          <a:prstGeom prst="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3754602" y="2752148"/>
            <a:ext cx="2224453" cy="400110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000" dirty="0" smtClean="0"/>
              <a:t>Maximisation of:</a:t>
            </a:r>
            <a:endParaRPr lang="en-GB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6223517" y="1070537"/>
            <a:ext cx="5700045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Bi-Phase CO</a:t>
            </a:r>
            <a:r>
              <a:rPr lang="de-DE" baseline="-25000" dirty="0" smtClean="0"/>
              <a:t>2</a:t>
            </a:r>
            <a:r>
              <a:rPr lang="de-DE" dirty="0" smtClean="0"/>
              <a:t> Pressure/Temp. Distribution v/s Tube Length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605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de-DE" sz="4000" u="sng" dirty="0" smtClean="0"/>
              <a:t>O</a:t>
            </a:r>
            <a:r>
              <a:rPr lang="de-DE" sz="3200" u="sng" dirty="0" smtClean="0"/>
              <a:t>PTIMISATION</a:t>
            </a:r>
            <a:r>
              <a:rPr lang="de-DE" sz="4000" u="sng" dirty="0" smtClean="0"/>
              <a:t> O</a:t>
            </a:r>
            <a:r>
              <a:rPr lang="de-DE" sz="3200" u="sng" dirty="0" smtClean="0"/>
              <a:t>F</a:t>
            </a:r>
            <a:r>
              <a:rPr lang="de-DE" sz="4000" u="sng" dirty="0" smtClean="0"/>
              <a:t> C</a:t>
            </a:r>
            <a:r>
              <a:rPr lang="de-DE" sz="3200" u="sng" dirty="0" smtClean="0"/>
              <a:t>OOLING</a:t>
            </a:r>
            <a:r>
              <a:rPr lang="de-DE" sz="4000" u="sng" dirty="0" smtClean="0"/>
              <a:t> P</a:t>
            </a:r>
            <a:r>
              <a:rPr lang="de-DE" sz="3200" u="sng" dirty="0" smtClean="0"/>
              <a:t>LATE</a:t>
            </a:r>
            <a:endParaRPr lang="en-GB" sz="1600" u="sn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DPG Bochum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572000" cy="365125"/>
          </a:xfrm>
        </p:spPr>
        <p:txBody>
          <a:bodyPr/>
          <a:lstStyle/>
          <a:p>
            <a:r>
              <a:rPr lang="en-GB" dirty="0" smtClean="0"/>
              <a:t>K. Agarwal - Thermal Management of the CBM Silicon Tracking System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13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169881" y="1188268"/>
            <a:ext cx="4823035" cy="707886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/>
              <a:t>Operational Parameters look-up table</a:t>
            </a:r>
          </a:p>
          <a:p>
            <a:pPr algn="ctr"/>
            <a:r>
              <a:rPr lang="de-DE" sz="2000" dirty="0" smtClean="0"/>
              <a:t>(Diameters w.r.t. Swagelok VCR connections)</a:t>
            </a:r>
            <a:endParaRPr lang="en-GB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519319" y="5743080"/>
            <a:ext cx="6124161" cy="7617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Calculations based on:</a:t>
            </a:r>
          </a:p>
          <a:p>
            <a:r>
              <a:rPr lang="en-GB" sz="1050" dirty="0" smtClean="0">
                <a:effectLst/>
              </a:rPr>
              <a:t>L. Cheng </a:t>
            </a:r>
            <a:r>
              <a:rPr lang="en-GB" sz="1050" i="1" dirty="0" smtClean="0">
                <a:effectLst/>
              </a:rPr>
              <a:t>et al</a:t>
            </a:r>
            <a:r>
              <a:rPr lang="en-GB" sz="1050" dirty="0" smtClean="0">
                <a:effectLst/>
              </a:rPr>
              <a:t>., Int. J. Heat Mass Transfer 51 (2006), p.111 &amp; p.125</a:t>
            </a:r>
          </a:p>
          <a:p>
            <a:r>
              <a:rPr lang="en-GB" sz="1050" dirty="0" smtClean="0">
                <a:effectLst/>
              </a:rPr>
              <a:t>B. Verlaat </a:t>
            </a:r>
            <a:r>
              <a:rPr lang="en-GB" sz="1050" i="1" dirty="0" smtClean="0">
                <a:effectLst/>
              </a:rPr>
              <a:t>et al</a:t>
            </a:r>
            <a:r>
              <a:rPr lang="en-GB" sz="1050" dirty="0" smtClean="0">
                <a:effectLst/>
              </a:rPr>
              <a:t>., Proceedings of 10th IIR Gustav Lorentzen Conference on Natural Refrigerants (2012), GL-209</a:t>
            </a:r>
          </a:p>
          <a:p>
            <a:r>
              <a:rPr lang="en-GB" sz="1050" dirty="0" smtClean="0">
                <a:effectLst/>
              </a:rPr>
              <a:t>Z. Zhang, CERN-THESIS-2015-320 (2015)</a:t>
            </a:r>
            <a:endParaRPr lang="en-GB" sz="105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457" y="0"/>
            <a:ext cx="4021445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08" y="2039326"/>
            <a:ext cx="5299692" cy="3487106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/>
        </p:nvSpPr>
        <p:spPr>
          <a:xfrm>
            <a:off x="9448800" y="63460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11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823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de-DE" sz="4000" u="sng" dirty="0" smtClean="0"/>
              <a:t>F</a:t>
            </a:r>
            <a:r>
              <a:rPr lang="de-DE" sz="3200" u="sng" dirty="0" smtClean="0"/>
              <a:t>EEDTHROUGH</a:t>
            </a:r>
            <a:r>
              <a:rPr lang="de-DE" sz="4000" u="sng" dirty="0" smtClean="0"/>
              <a:t> I</a:t>
            </a:r>
            <a:r>
              <a:rPr lang="de-DE" sz="3200" u="sng" dirty="0" smtClean="0"/>
              <a:t>NTEGRATION </a:t>
            </a:r>
            <a:r>
              <a:rPr lang="de-DE" sz="4000" u="sng" dirty="0" smtClean="0"/>
              <a:t>&amp; T</a:t>
            </a:r>
            <a:r>
              <a:rPr lang="de-DE" sz="3200" u="sng" dirty="0" smtClean="0"/>
              <a:t>ESTS</a:t>
            </a:r>
            <a:endParaRPr lang="en-GB" sz="1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25563"/>
            <a:ext cx="5644465" cy="477613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2000" dirty="0" smtClean="0"/>
              <a:t>All services (HV, LV, data transmission, cooling etc) will be routed through STS front panel</a:t>
            </a:r>
            <a:endParaRPr lang="de-DE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 smtClean="0"/>
              <a:t>Total available area = 1.5m²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 smtClean="0"/>
              <a:t>Easy cabling &amp; de-cabling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 smtClean="0"/>
              <a:t>Maintainence of thermal environment inside STS</a:t>
            </a:r>
          </a:p>
          <a:p>
            <a:pPr marL="0" indent="0">
              <a:buNone/>
            </a:pPr>
            <a:r>
              <a:rPr lang="de-DE" sz="2000" dirty="0" smtClean="0"/>
              <a:t>		            ↓</a:t>
            </a:r>
          </a:p>
          <a:p>
            <a:pPr marL="0" indent="0">
              <a:buNone/>
            </a:pPr>
            <a:endParaRPr lang="en-GB" sz="2000" dirty="0"/>
          </a:p>
        </p:txBody>
      </p:sp>
      <p:grpSp>
        <p:nvGrpSpPr>
          <p:cNvPr id="13" name="Gruppieren 4"/>
          <p:cNvGrpSpPr/>
          <p:nvPr/>
        </p:nvGrpSpPr>
        <p:grpSpPr>
          <a:xfrm>
            <a:off x="8529987" y="1080844"/>
            <a:ext cx="3383501" cy="2658110"/>
            <a:chOff x="5632787" y="1148080"/>
            <a:chExt cx="3383501" cy="2658110"/>
          </a:xfrm>
        </p:grpSpPr>
        <p:pic>
          <p:nvPicPr>
            <p:cNvPr id="14" name="Picture 1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25" t="11207" r="15500" b="8103"/>
            <a:stretch/>
          </p:blipFill>
          <p:spPr bwMode="auto">
            <a:xfrm>
              <a:off x="5632787" y="1569639"/>
              <a:ext cx="3383501" cy="2236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5" name="Gerade Verbindung 62"/>
            <p:cNvCxnSpPr/>
            <p:nvPr/>
          </p:nvCxnSpPr>
          <p:spPr bwMode="auto">
            <a:xfrm>
              <a:off x="5659120" y="1397000"/>
              <a:ext cx="0" cy="43204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Gerade Verbindung 63"/>
            <p:cNvCxnSpPr/>
            <p:nvPr/>
          </p:nvCxnSpPr>
          <p:spPr bwMode="auto">
            <a:xfrm>
              <a:off x="8970264" y="1396752"/>
              <a:ext cx="0" cy="43204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Gerade Verbindung mit Pfeil 64"/>
            <p:cNvCxnSpPr/>
            <p:nvPr/>
          </p:nvCxnSpPr>
          <p:spPr bwMode="auto">
            <a:xfrm flipH="1">
              <a:off x="5659038" y="1430924"/>
              <a:ext cx="3302082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Textfeld 66"/>
            <p:cNvSpPr txBox="1"/>
            <p:nvPr/>
          </p:nvSpPr>
          <p:spPr>
            <a:xfrm>
              <a:off x="6934200" y="1148080"/>
              <a:ext cx="838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9pPr>
            </a:lstStyle>
            <a:p>
              <a:r>
                <a:rPr lang="en-US" sz="1600" dirty="0" smtClean="0"/>
                <a:t>2300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54" y="4320012"/>
            <a:ext cx="8774514" cy="239119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1" name="TextBox 30"/>
          <p:cNvSpPr txBox="1"/>
          <p:nvPr/>
        </p:nvSpPr>
        <p:spPr>
          <a:xfrm>
            <a:off x="9383458" y="4730780"/>
            <a:ext cx="2572284" cy="15696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+ Micro Vertex Detector (MVD)</a:t>
            </a:r>
          </a:p>
          <a:p>
            <a:r>
              <a:rPr lang="de-DE" dirty="0" smtClean="0"/>
              <a:t>+ Beam Pipe</a:t>
            </a:r>
          </a:p>
          <a:p>
            <a:endParaRPr lang="de-DE" dirty="0"/>
          </a:p>
          <a:p>
            <a:r>
              <a:rPr lang="de-DE" sz="2400" b="1" dirty="0" smtClean="0">
                <a:solidFill>
                  <a:srgbClr val="FF0000"/>
                </a:solidFill>
              </a:rPr>
              <a:t>Total: </a:t>
            </a:r>
            <a:r>
              <a:rPr lang="de-DE" sz="2400" b="1" dirty="0" smtClean="0">
                <a:solidFill>
                  <a:srgbClr val="FF0000"/>
                </a:solidFill>
              </a:rPr>
              <a:t>1.5m² (only)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85629" y="3561709"/>
            <a:ext cx="5149604" cy="400110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dirty="0"/>
              <a:t>High-density thermally-insulating feedthroughs!</a:t>
            </a:r>
          </a:p>
        </p:txBody>
      </p:sp>
      <p:sp>
        <p:nvSpPr>
          <p:cNvPr id="28" name="Slide Number Placeholder 5"/>
          <p:cNvSpPr txBox="1">
            <a:spLocks/>
          </p:cNvSpPr>
          <p:nvPr/>
        </p:nvSpPr>
        <p:spPr>
          <a:xfrm>
            <a:off x="9448800" y="63460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12</a:t>
            </a:r>
            <a:endParaRPr lang="en-GB" dirty="0"/>
          </a:p>
        </p:txBody>
      </p:sp>
      <p:grpSp>
        <p:nvGrpSpPr>
          <p:cNvPr id="12" name="Gruppieren 1"/>
          <p:cNvGrpSpPr/>
          <p:nvPr/>
        </p:nvGrpSpPr>
        <p:grpSpPr>
          <a:xfrm>
            <a:off x="6560382" y="1335721"/>
            <a:ext cx="1891887" cy="2426043"/>
            <a:chOff x="3650393" y="1384663"/>
            <a:chExt cx="1891887" cy="2426043"/>
          </a:xfrm>
        </p:grpSpPr>
        <p:pic>
          <p:nvPicPr>
            <p:cNvPr id="19" name="Picture 18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00" t="14655" r="46527" b="6635"/>
            <a:stretch/>
          </p:blipFill>
          <p:spPr bwMode="auto">
            <a:xfrm flipH="1">
              <a:off x="3650393" y="1569639"/>
              <a:ext cx="1512157" cy="2241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" name="Gerade Verbindung 32"/>
            <p:cNvCxnSpPr/>
            <p:nvPr/>
          </p:nvCxnSpPr>
          <p:spPr bwMode="auto">
            <a:xfrm>
              <a:off x="5085121" y="1384663"/>
              <a:ext cx="0" cy="43204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Gerade Verbindung 33"/>
            <p:cNvCxnSpPr/>
            <p:nvPr/>
          </p:nvCxnSpPr>
          <p:spPr bwMode="auto">
            <a:xfrm>
              <a:off x="3694966" y="1384663"/>
              <a:ext cx="0" cy="43204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Gerade Verbindung mit Pfeil 34"/>
            <p:cNvCxnSpPr/>
            <p:nvPr/>
          </p:nvCxnSpPr>
          <p:spPr bwMode="auto">
            <a:xfrm flipH="1">
              <a:off x="3700738" y="1430924"/>
              <a:ext cx="1384383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Gerade Verbindung 38"/>
            <p:cNvCxnSpPr/>
            <p:nvPr/>
          </p:nvCxnSpPr>
          <p:spPr bwMode="auto">
            <a:xfrm flipH="1">
              <a:off x="4814344" y="3651218"/>
              <a:ext cx="483870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Gerade Verbindung 40"/>
            <p:cNvCxnSpPr/>
            <p:nvPr/>
          </p:nvCxnSpPr>
          <p:spPr bwMode="auto">
            <a:xfrm flipH="1">
              <a:off x="4814344" y="1607951"/>
              <a:ext cx="457200" cy="2377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Gerade Verbindung mit Pfeil 41"/>
            <p:cNvCxnSpPr/>
            <p:nvPr/>
          </p:nvCxnSpPr>
          <p:spPr bwMode="auto">
            <a:xfrm flipV="1">
              <a:off x="5237521" y="1610328"/>
              <a:ext cx="0" cy="2038514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Textfeld 49"/>
            <p:cNvSpPr txBox="1"/>
            <p:nvPr/>
          </p:nvSpPr>
          <p:spPr>
            <a:xfrm rot="5400000">
              <a:off x="5034969" y="2464489"/>
              <a:ext cx="6760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9pPr>
            </a:lstStyle>
            <a:p>
              <a:r>
                <a:rPr lang="en-US" sz="1600" dirty="0" smtClean="0"/>
                <a:t>1425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3693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de-DE" sz="4000" u="sng" dirty="0" smtClean="0"/>
              <a:t>F</a:t>
            </a:r>
            <a:r>
              <a:rPr lang="de-DE" sz="3200" u="sng" dirty="0" smtClean="0"/>
              <a:t>EEDTHROUGH</a:t>
            </a:r>
            <a:r>
              <a:rPr lang="de-DE" sz="4000" u="sng" dirty="0" smtClean="0"/>
              <a:t> I</a:t>
            </a:r>
            <a:r>
              <a:rPr lang="de-DE" sz="3200" u="sng" dirty="0" smtClean="0"/>
              <a:t>NTEGRATION </a:t>
            </a:r>
            <a:r>
              <a:rPr lang="de-DE" sz="4000" u="sng" dirty="0" smtClean="0"/>
              <a:t>&amp; T</a:t>
            </a:r>
            <a:r>
              <a:rPr lang="de-DE" sz="3200" u="sng" dirty="0" smtClean="0"/>
              <a:t>ESTS</a:t>
            </a:r>
            <a:endParaRPr lang="en-GB" sz="1000" u="sn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DPG Bochum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572000" cy="365125"/>
          </a:xfrm>
        </p:spPr>
        <p:txBody>
          <a:bodyPr/>
          <a:lstStyle/>
          <a:p>
            <a:r>
              <a:rPr lang="en-GB" dirty="0" smtClean="0"/>
              <a:t>K. Agarwal - Thermal Management of the CBM Silicon Tracking System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424" y="1325563"/>
            <a:ext cx="4580353" cy="45856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46103" y="2104439"/>
            <a:ext cx="3961581" cy="22563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0" r="3853"/>
          <a:stretch/>
        </p:blipFill>
        <p:spPr>
          <a:xfrm rot="16200000">
            <a:off x="8768567" y="2220419"/>
            <a:ext cx="3959062" cy="202183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768269" y="5376380"/>
            <a:ext cx="49907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smtClean="0"/>
              <a:t>1st Dummy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000" dirty="0" smtClean="0"/>
              <a:t>108 cables squeezed in 2cm gap!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000" dirty="0" smtClean="0"/>
              <a:t>Sealed with silicone &amp; filled with PUR </a:t>
            </a:r>
            <a:r>
              <a:rPr lang="de-DE" sz="2000" dirty="0" smtClean="0"/>
              <a:t>foam</a:t>
            </a:r>
            <a:endParaRPr lang="en-GB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187866" y="3984019"/>
            <a:ext cx="897310" cy="646331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25°C</a:t>
            </a:r>
          </a:p>
          <a:p>
            <a:r>
              <a:rPr lang="de-DE" dirty="0" smtClean="0"/>
              <a:t>50% RH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071791" y="3984019"/>
            <a:ext cx="897310" cy="646331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-10°C</a:t>
            </a:r>
          </a:p>
          <a:p>
            <a:r>
              <a:rPr lang="de-DE" dirty="0" smtClean="0"/>
              <a:t>1% RH</a:t>
            </a:r>
            <a:endParaRPr lang="en-GB" dirty="0"/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9448800" y="63460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228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de-DE" sz="4000" u="sng" dirty="0" smtClean="0"/>
              <a:t>F</a:t>
            </a:r>
            <a:r>
              <a:rPr lang="de-DE" sz="3200" u="sng" dirty="0" smtClean="0"/>
              <a:t>EEDTHROUGH</a:t>
            </a:r>
            <a:r>
              <a:rPr lang="de-DE" sz="4000" u="sng" dirty="0" smtClean="0"/>
              <a:t> I</a:t>
            </a:r>
            <a:r>
              <a:rPr lang="de-DE" sz="3200" u="sng" dirty="0" smtClean="0"/>
              <a:t>NTEGRATION </a:t>
            </a:r>
            <a:r>
              <a:rPr lang="de-DE" sz="4000" u="sng" dirty="0" smtClean="0"/>
              <a:t>&amp; T</a:t>
            </a:r>
            <a:r>
              <a:rPr lang="de-DE" sz="3200" u="sng" dirty="0" smtClean="0"/>
              <a:t>ESTS</a:t>
            </a:r>
            <a:endParaRPr lang="en-GB" sz="1000" u="sn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DPG Bochum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572000" cy="365125"/>
          </a:xfrm>
        </p:spPr>
        <p:txBody>
          <a:bodyPr/>
          <a:lstStyle/>
          <a:p>
            <a:r>
              <a:rPr lang="en-GB" dirty="0" smtClean="0"/>
              <a:t>K. Agarwal - Thermal Management of the CBM Silicon Tracking System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424" y="1325563"/>
            <a:ext cx="4580353" cy="45856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866" y="3984019"/>
            <a:ext cx="897310" cy="646331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25°C</a:t>
            </a:r>
          </a:p>
          <a:p>
            <a:r>
              <a:rPr lang="de-DE" dirty="0" smtClean="0"/>
              <a:t>50% RH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6434700" y="975750"/>
            <a:ext cx="5179033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dirty="0" smtClean="0"/>
              <a:t>Next Steps: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 smtClean="0">
                <a:effectLst/>
              </a:rPr>
              <a:t>Panel with 9 x EPIC H-DD 42 connectors will be fabricated (area: 20cm x 20cm, #pins: 378)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 smtClean="0"/>
              <a:t>Shielded flat-band cables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 smtClean="0"/>
              <a:t>Thermal Insulation</a:t>
            </a:r>
          </a:p>
          <a:p>
            <a:pPr>
              <a:lnSpc>
                <a:spcPct val="150000"/>
              </a:lnSpc>
            </a:pPr>
            <a:endParaRPr lang="de-DE" sz="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 smtClean="0">
                <a:effectLst/>
              </a:rPr>
              <a:t>Similar panels with different connectors &amp; configurations will be thermally tested at Universität Tübingen &amp; electrically tested at GSI-Darmstadt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600" dirty="0" smtClean="0">
              <a:effectLst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000" dirty="0" smtClean="0"/>
              <a:t>Could be tested at mSTS</a:t>
            </a:r>
            <a:endParaRPr lang="en-GB" sz="2000" dirty="0"/>
          </a:p>
        </p:txBody>
      </p:sp>
      <p:pic>
        <p:nvPicPr>
          <p:cNvPr id="13" name="Picture 6" descr="https://t3.lappcdn.com/typo3temp/_processed_/csm_EPIC_11285100_Product_2_06613598b956a52ee6d477f4f9ac43b1e2910aa2_cc1c99fd9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4" b="5532"/>
          <a:stretch/>
        </p:blipFill>
        <p:spPr bwMode="auto">
          <a:xfrm>
            <a:off x="6945587" y="4841910"/>
            <a:ext cx="1832176" cy="164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s://t3.lappcdn.com/typo3temp/_processed_/csm_EPIC_11285100_Product_1_1f1722732aa4034142dd880bbbb821135d23bc0d_a7a27308bf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6" b="4770"/>
          <a:stretch/>
        </p:blipFill>
        <p:spPr bwMode="auto">
          <a:xfrm>
            <a:off x="9164530" y="4841911"/>
            <a:ext cx="1732952" cy="158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5"/>
          <p:cNvSpPr txBox="1">
            <a:spLocks/>
          </p:cNvSpPr>
          <p:nvPr/>
        </p:nvSpPr>
        <p:spPr>
          <a:xfrm>
            <a:off x="9448800" y="63460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14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5071791" y="3984019"/>
            <a:ext cx="897310" cy="646331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-10°C</a:t>
            </a:r>
          </a:p>
          <a:p>
            <a:r>
              <a:rPr lang="de-DE" dirty="0" smtClean="0"/>
              <a:t>1% RH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080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de-DE" sz="4000" u="sng" dirty="0" smtClean="0"/>
              <a:t>S</a:t>
            </a:r>
            <a:r>
              <a:rPr lang="de-DE" sz="3200" u="sng" dirty="0" smtClean="0"/>
              <a:t>UMMARY</a:t>
            </a:r>
            <a:r>
              <a:rPr lang="de-DE" sz="4000" dirty="0" smtClean="0"/>
              <a:t> A</a:t>
            </a:r>
            <a:r>
              <a:rPr lang="de-DE" sz="3200" dirty="0" smtClean="0"/>
              <a:t>ND</a:t>
            </a:r>
            <a:r>
              <a:rPr lang="de-DE" sz="4000" dirty="0" smtClean="0"/>
              <a:t> O</a:t>
            </a:r>
            <a:r>
              <a:rPr lang="de-DE" sz="3200" dirty="0" smtClean="0"/>
              <a:t>UTLOOK</a:t>
            </a:r>
            <a:endParaRPr lang="en-GB" sz="10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25563"/>
            <a:ext cx="11211371" cy="477613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dirty="0" smtClean="0"/>
              <a:t>Challenges of STS Thermal Management:</a:t>
            </a:r>
          </a:p>
          <a:p>
            <a:pPr lvl="1">
              <a:buFont typeface="Calibri" panose="020F0502020204030204" pitchFamily="34" charset="0"/>
              <a:buChar char="→"/>
            </a:pPr>
            <a:r>
              <a:rPr lang="en-GB" dirty="0" smtClean="0"/>
              <a:t> STS </a:t>
            </a:r>
            <a:r>
              <a:rPr lang="en-GB" dirty="0" smtClean="0"/>
              <a:t>sensors temp. &lt; -5°C</a:t>
            </a:r>
          </a:p>
          <a:p>
            <a:pPr lvl="1">
              <a:buFont typeface="Calibri" panose="020F0502020204030204" pitchFamily="34" charset="0"/>
              <a:buChar char="→"/>
            </a:pPr>
            <a:r>
              <a:rPr lang="de-DE" dirty="0" smtClean="0"/>
              <a:t> Removal </a:t>
            </a:r>
            <a:r>
              <a:rPr lang="de-DE" dirty="0" smtClean="0"/>
              <a:t>of FEE power (40kW) by bi-phase CO</a:t>
            </a:r>
            <a:r>
              <a:rPr lang="de-DE" baseline="-25000" dirty="0" smtClean="0"/>
              <a:t>2</a:t>
            </a:r>
            <a:r>
              <a:rPr lang="de-DE" dirty="0" smtClean="0"/>
              <a:t> cooling</a:t>
            </a:r>
          </a:p>
          <a:p>
            <a:pPr lvl="1">
              <a:buFont typeface="Calibri" panose="020F0502020204030204" pitchFamily="34" charset="0"/>
              <a:buChar char="→"/>
            </a:pPr>
            <a:r>
              <a:rPr lang="de-DE" dirty="0" smtClean="0"/>
              <a:t> Operation </a:t>
            </a:r>
            <a:r>
              <a:rPr lang="de-DE" dirty="0" smtClean="0"/>
              <a:t>in thermal enclosure</a:t>
            </a:r>
          </a:p>
          <a:p>
            <a:pPr lvl="1">
              <a:buFont typeface="Calibri" panose="020F0502020204030204" pitchFamily="34" charset="0"/>
              <a:buChar char="→"/>
            </a:pPr>
            <a:r>
              <a:rPr lang="de-DE" dirty="0" smtClean="0"/>
              <a:t> High-density </a:t>
            </a:r>
            <a:r>
              <a:rPr lang="de-DE" dirty="0" smtClean="0"/>
              <a:t>thermally insulating feedthroughs for services</a:t>
            </a:r>
            <a:endParaRPr lang="en-GB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 smtClean="0"/>
              <a:t>Progress towards construction of cooling demonstrator:</a:t>
            </a:r>
          </a:p>
          <a:p>
            <a:pPr lvl="1">
              <a:buFont typeface="Calibri" panose="020F0502020204030204" pitchFamily="34" charset="0"/>
              <a:buChar char="→"/>
            </a:pPr>
            <a:r>
              <a:rPr lang="de-DE" dirty="0" smtClean="0"/>
              <a:t> Thermal </a:t>
            </a:r>
            <a:r>
              <a:rPr lang="de-DE" dirty="0" smtClean="0"/>
              <a:t>interfaces are optimised: Viscous TIM (grease etc.) more efficient</a:t>
            </a:r>
          </a:p>
          <a:p>
            <a:pPr lvl="1">
              <a:buFont typeface="Calibri" panose="020F0502020204030204" pitchFamily="34" charset="0"/>
              <a:buChar char="→"/>
            </a:pPr>
            <a:r>
              <a:rPr lang="de-DE" dirty="0" smtClean="0"/>
              <a:t> Optimised </a:t>
            </a:r>
            <a:r>
              <a:rPr lang="de-DE" dirty="0" smtClean="0"/>
              <a:t>operational parameters for cooling plates available</a:t>
            </a:r>
          </a:p>
          <a:p>
            <a:pPr lvl="1">
              <a:buFont typeface="Calibri" panose="020F0502020204030204" pitchFamily="34" charset="0"/>
              <a:buChar char="→"/>
            </a:pPr>
            <a:r>
              <a:rPr lang="de-DE" dirty="0" smtClean="0"/>
              <a:t> Feedthrough </a:t>
            </a:r>
            <a:r>
              <a:rPr lang="de-DE" dirty="0" smtClean="0"/>
              <a:t>dummys are under construction</a:t>
            </a:r>
            <a:endParaRPr lang="en-GB" dirty="0" smtClean="0"/>
          </a:p>
          <a:p>
            <a:pPr>
              <a:buFont typeface="Wingdings" panose="05000000000000000000" pitchFamily="2" charset="2"/>
              <a:buChar char="§"/>
            </a:pP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DPG Bochum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572000" cy="365125"/>
          </a:xfrm>
        </p:spPr>
        <p:txBody>
          <a:bodyPr/>
          <a:lstStyle/>
          <a:p>
            <a:r>
              <a:rPr lang="en-GB" dirty="0" smtClean="0"/>
              <a:t>K. Agarwal - Thermal Management of the CBM Silicon Tracking System</a:t>
            </a:r>
            <a:endParaRPr lang="en-GB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9448800" y="63460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642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de-DE" sz="4000" dirty="0" smtClean="0"/>
              <a:t>S</a:t>
            </a:r>
            <a:r>
              <a:rPr lang="de-DE" sz="3200" dirty="0" smtClean="0"/>
              <a:t>UMMARY</a:t>
            </a:r>
            <a:r>
              <a:rPr lang="de-DE" sz="4000" dirty="0" smtClean="0"/>
              <a:t> A</a:t>
            </a:r>
            <a:r>
              <a:rPr lang="de-DE" sz="3200" dirty="0" smtClean="0"/>
              <a:t>ND</a:t>
            </a:r>
            <a:r>
              <a:rPr lang="de-DE" sz="4000" dirty="0" smtClean="0"/>
              <a:t> </a:t>
            </a:r>
            <a:r>
              <a:rPr lang="de-DE" sz="4000" u="sng" dirty="0" smtClean="0"/>
              <a:t>O</a:t>
            </a:r>
            <a:r>
              <a:rPr lang="de-DE" sz="3200" u="sng" dirty="0" smtClean="0"/>
              <a:t>UTLOOK</a:t>
            </a:r>
            <a:endParaRPr lang="en-GB" sz="105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25562"/>
            <a:ext cx="11211371" cy="503078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2400" dirty="0" smtClean="0"/>
              <a:t>Sensor </a:t>
            </a:r>
            <a:r>
              <a:rPr lang="de-DE" sz="2400" dirty="0" smtClean="0"/>
              <a:t>cooling: Heat-producing sensor dummies &amp; N</a:t>
            </a:r>
            <a:r>
              <a:rPr lang="de-DE" sz="2400" baseline="-25000" dirty="0" smtClean="0"/>
              <a:t>2</a:t>
            </a:r>
            <a:r>
              <a:rPr lang="de-DE" sz="2400" dirty="0" smtClean="0"/>
              <a:t> cooling system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 smtClean="0"/>
              <a:t>FEE cooling:</a:t>
            </a:r>
          </a:p>
          <a:p>
            <a:pPr lvl="1">
              <a:buFont typeface="Calibri" panose="020F0502020204030204" pitchFamily="34" charset="0"/>
              <a:buChar char="→"/>
            </a:pPr>
            <a:r>
              <a:rPr lang="de-DE" dirty="0" smtClean="0"/>
              <a:t> Thermal </a:t>
            </a:r>
            <a:r>
              <a:rPr lang="de-DE" dirty="0" smtClean="0"/>
              <a:t>FEA Simulations with different cooling plate designs + electronics </a:t>
            </a:r>
          </a:p>
          <a:p>
            <a:pPr lvl="1">
              <a:buFont typeface="Calibri" panose="020F0502020204030204" pitchFamily="34" charset="0"/>
              <a:buChar char="→"/>
            </a:pPr>
            <a:r>
              <a:rPr lang="de-DE" dirty="0" smtClean="0"/>
              <a:t> Feasibility </a:t>
            </a:r>
            <a:r>
              <a:rPr lang="de-DE" dirty="0" smtClean="0"/>
              <a:t>of cooling plate‘s industrial manufacturing</a:t>
            </a:r>
          </a:p>
          <a:p>
            <a:pPr lvl="1">
              <a:buFont typeface="Calibri" panose="020F0502020204030204" pitchFamily="34" charset="0"/>
              <a:buChar char="→"/>
            </a:pPr>
            <a:r>
              <a:rPr lang="de-DE" dirty="0" smtClean="0"/>
              <a:t> Cooling </a:t>
            </a:r>
            <a:r>
              <a:rPr lang="de-DE" dirty="0" smtClean="0"/>
              <a:t>plant </a:t>
            </a:r>
            <a:r>
              <a:rPr lang="de-DE" dirty="0" smtClean="0"/>
              <a:t>commissioning (TRACI – XL)</a:t>
            </a:r>
            <a:endParaRPr lang="de-DE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 smtClean="0"/>
              <a:t>Environment management: Thermal enclosure &amp; feedthroughs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 smtClean="0"/>
              <a:t>Integration: Aim towards start of production of parts by Sept 2018</a:t>
            </a:r>
            <a:endParaRPr lang="en-GB" sz="2400" dirty="0" smtClean="0"/>
          </a:p>
          <a:p>
            <a:pPr>
              <a:buFont typeface="Wingdings" panose="05000000000000000000" pitchFamily="2" charset="2"/>
              <a:buChar char="§"/>
            </a:pP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DPG Bochum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572000" cy="365125"/>
          </a:xfrm>
        </p:spPr>
        <p:txBody>
          <a:bodyPr/>
          <a:lstStyle/>
          <a:p>
            <a:r>
              <a:rPr lang="en-GB" dirty="0" smtClean="0"/>
              <a:t>K. Agarwal - Thermal Management of the CBM Silicon Tracking System</a:t>
            </a:r>
            <a:endParaRPr lang="en-GB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9448800" y="63460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115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de-DE" sz="4000" u="sng" dirty="0" smtClean="0"/>
              <a:t>S</a:t>
            </a:r>
            <a:r>
              <a:rPr lang="de-DE" sz="3200" u="sng" dirty="0" smtClean="0"/>
              <a:t>UMMARY</a:t>
            </a:r>
            <a:r>
              <a:rPr lang="de-DE" sz="4000" u="sng" dirty="0" smtClean="0"/>
              <a:t> A</a:t>
            </a:r>
            <a:r>
              <a:rPr lang="de-DE" sz="3200" u="sng" dirty="0" smtClean="0"/>
              <a:t>ND</a:t>
            </a:r>
            <a:r>
              <a:rPr lang="de-DE" sz="4000" u="sng" dirty="0" smtClean="0"/>
              <a:t> O</a:t>
            </a:r>
            <a:r>
              <a:rPr lang="de-DE" sz="3200" u="sng" dirty="0" smtClean="0"/>
              <a:t>UTLOOK</a:t>
            </a:r>
            <a:endParaRPr lang="en-GB" sz="105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25562"/>
            <a:ext cx="11211371" cy="503078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1600" dirty="0" smtClean="0"/>
              <a:t>Challenges of STS Thermal Management:</a:t>
            </a:r>
          </a:p>
          <a:p>
            <a:pPr lvl="1">
              <a:buFont typeface="Calibri" panose="020F0502020204030204" pitchFamily="34" charset="0"/>
              <a:buChar char="→"/>
            </a:pPr>
            <a:r>
              <a:rPr lang="en-GB" sz="1600" dirty="0" smtClean="0"/>
              <a:t>STS sensors temp. &lt; -5°C</a:t>
            </a:r>
          </a:p>
          <a:p>
            <a:pPr lvl="1">
              <a:buFont typeface="Calibri" panose="020F0502020204030204" pitchFamily="34" charset="0"/>
              <a:buChar char="→"/>
            </a:pPr>
            <a:r>
              <a:rPr lang="de-DE" sz="1600" dirty="0" smtClean="0"/>
              <a:t>Removal of FEE power (40kW) by bi-phase CO</a:t>
            </a:r>
            <a:r>
              <a:rPr lang="de-DE" sz="1600" baseline="-25000" dirty="0" smtClean="0"/>
              <a:t>2</a:t>
            </a:r>
            <a:r>
              <a:rPr lang="de-DE" sz="1600" dirty="0" smtClean="0"/>
              <a:t> cooling</a:t>
            </a:r>
          </a:p>
          <a:p>
            <a:pPr lvl="1">
              <a:buFont typeface="Calibri" panose="020F0502020204030204" pitchFamily="34" charset="0"/>
              <a:buChar char="→"/>
            </a:pPr>
            <a:r>
              <a:rPr lang="de-DE" sz="1600" dirty="0" smtClean="0"/>
              <a:t>Operation in thermal enclosure</a:t>
            </a:r>
          </a:p>
          <a:p>
            <a:pPr lvl="1">
              <a:buFont typeface="Calibri" panose="020F0502020204030204" pitchFamily="34" charset="0"/>
              <a:buChar char="→"/>
            </a:pPr>
            <a:r>
              <a:rPr lang="de-DE" sz="1600" dirty="0" smtClean="0"/>
              <a:t>High-density thermally insulating feedthroughs for services</a:t>
            </a:r>
            <a:endParaRPr lang="en-GB" sz="1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GB" sz="1600" dirty="0" smtClean="0"/>
              <a:t>Progress towards construction of cooling demonstrator:</a:t>
            </a:r>
          </a:p>
          <a:p>
            <a:pPr lvl="1">
              <a:buFont typeface="Calibri" panose="020F0502020204030204" pitchFamily="34" charset="0"/>
              <a:buChar char="→"/>
            </a:pPr>
            <a:r>
              <a:rPr lang="de-DE" sz="1600" dirty="0" smtClean="0"/>
              <a:t>Thermal interfaces are optimised: Viscous TIM (grease etc.) more efficient</a:t>
            </a:r>
          </a:p>
          <a:p>
            <a:pPr lvl="1">
              <a:buFont typeface="Calibri" panose="020F0502020204030204" pitchFamily="34" charset="0"/>
              <a:buChar char="→"/>
            </a:pPr>
            <a:r>
              <a:rPr lang="de-DE" sz="1600" dirty="0" smtClean="0"/>
              <a:t>Optimised operational parameters for cooling plates available</a:t>
            </a:r>
          </a:p>
          <a:p>
            <a:pPr lvl="1">
              <a:buFont typeface="Calibri" panose="020F0502020204030204" pitchFamily="34" charset="0"/>
              <a:buChar char="→"/>
            </a:pPr>
            <a:r>
              <a:rPr lang="de-DE" sz="1600" dirty="0" smtClean="0"/>
              <a:t>Feedthrough dummys are under construction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600" dirty="0" smtClean="0"/>
              <a:t>Sensor cooling: Heat-producing sensor dummies &amp; N</a:t>
            </a:r>
            <a:r>
              <a:rPr lang="de-DE" sz="1600" baseline="-25000" dirty="0" smtClean="0"/>
              <a:t>2</a:t>
            </a:r>
            <a:r>
              <a:rPr lang="de-DE" sz="1600" dirty="0" smtClean="0"/>
              <a:t> cooling system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600" dirty="0" smtClean="0"/>
              <a:t>FEE cooling:</a:t>
            </a:r>
          </a:p>
          <a:p>
            <a:pPr lvl="1">
              <a:buFont typeface="Calibri" panose="020F0502020204030204" pitchFamily="34" charset="0"/>
              <a:buChar char="→"/>
            </a:pPr>
            <a:r>
              <a:rPr lang="de-DE" sz="1600" dirty="0" smtClean="0"/>
              <a:t>Thermal FEA Simulations with different cooling plate designs + electronics </a:t>
            </a:r>
          </a:p>
          <a:p>
            <a:pPr lvl="1">
              <a:buFont typeface="Calibri" panose="020F0502020204030204" pitchFamily="34" charset="0"/>
              <a:buChar char="→"/>
            </a:pPr>
            <a:r>
              <a:rPr lang="de-DE" sz="1600" dirty="0" smtClean="0"/>
              <a:t>Feasibility of cooling plate‘s industrial manufacturing</a:t>
            </a:r>
          </a:p>
          <a:p>
            <a:pPr lvl="1">
              <a:buFont typeface="Calibri" panose="020F0502020204030204" pitchFamily="34" charset="0"/>
              <a:buChar char="→"/>
            </a:pPr>
            <a:r>
              <a:rPr lang="de-DE" sz="1600" dirty="0" smtClean="0"/>
              <a:t>Cooling plant commissioning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600" dirty="0" smtClean="0"/>
              <a:t>Environment management: Thermal enclosure &amp; feedthroughs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600" dirty="0" smtClean="0"/>
              <a:t>Integration: Aim towards start of production of parts by Sept 2018</a:t>
            </a:r>
            <a:endParaRPr lang="en-GB" sz="1600" dirty="0" smtClean="0"/>
          </a:p>
          <a:p>
            <a:pPr>
              <a:buFont typeface="Wingdings" panose="05000000000000000000" pitchFamily="2" charset="2"/>
              <a:buChar char="§"/>
            </a:pP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DPG Bochum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572000" cy="365125"/>
          </a:xfrm>
        </p:spPr>
        <p:txBody>
          <a:bodyPr/>
          <a:lstStyle/>
          <a:p>
            <a:r>
              <a:rPr lang="en-GB" dirty="0" smtClean="0"/>
              <a:t>K. Agarwal - Thermal Management of the CBM Silicon Tracking System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771903" y="2657742"/>
            <a:ext cx="2581897" cy="15696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THANKS A LOT FOR YOUR ATTENTION!</a:t>
            </a:r>
            <a:endParaRPr lang="en-GB" sz="32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838198" y="4315627"/>
            <a:ext cx="6998295" cy="85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 txBox="1">
            <a:spLocks/>
          </p:cNvSpPr>
          <p:nvPr/>
        </p:nvSpPr>
        <p:spPr>
          <a:xfrm>
            <a:off x="9448800" y="63460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135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5042" y="2418460"/>
            <a:ext cx="4819116" cy="1325563"/>
          </a:xfrm>
        </p:spPr>
        <p:txBody>
          <a:bodyPr>
            <a:noAutofit/>
          </a:bodyPr>
          <a:lstStyle/>
          <a:p>
            <a:pPr algn="ctr"/>
            <a:r>
              <a:rPr lang="de-DE" sz="7200" dirty="0" smtClean="0"/>
              <a:t>BACKUP SLIDES</a:t>
            </a: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DPG Bochum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572000" cy="365125"/>
          </a:xfrm>
        </p:spPr>
        <p:txBody>
          <a:bodyPr/>
          <a:lstStyle/>
          <a:p>
            <a:r>
              <a:rPr lang="en-GB" dirty="0" smtClean="0"/>
              <a:t>K. Agarwal - Thermal Management of the CBM Silicon Tracking System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641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de-DE" sz="4000" u="sng" dirty="0"/>
              <a:t>O</a:t>
            </a:r>
            <a:r>
              <a:rPr lang="de-DE" sz="3200" u="sng" dirty="0"/>
              <a:t>UTLINE</a:t>
            </a:r>
            <a:endParaRPr lang="en-GB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dirty="0"/>
              <a:t>Introduction of the CBM Silicon Tracking System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Motivation &amp; challenges for thermal management of CBM-STS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Optimisation of thermal interfaces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Optimisation of cooling plates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Feedthrough test setup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Conclusion and outlook 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DPG Bochum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48200" cy="365125"/>
          </a:xfrm>
        </p:spPr>
        <p:txBody>
          <a:bodyPr/>
          <a:lstStyle/>
          <a:p>
            <a:r>
              <a:rPr lang="en-GB" dirty="0" smtClean="0"/>
              <a:t>K. Agarwal - Thermal Management of the CBM Silicon Tracking System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r>
              <a:rPr lang="en-GB" dirty="0" smtClean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620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de-DE" sz="4000" u="sng" dirty="0" smtClean="0"/>
              <a:t>M</a:t>
            </a:r>
            <a:r>
              <a:rPr lang="de-DE" sz="3200" u="sng" dirty="0" smtClean="0"/>
              <a:t>OTIVATION</a:t>
            </a:r>
            <a:r>
              <a:rPr lang="de-DE" sz="4000" dirty="0" smtClean="0"/>
              <a:t> &amp; C</a:t>
            </a:r>
            <a:r>
              <a:rPr lang="de-DE" sz="3200" dirty="0" smtClean="0"/>
              <a:t>HALLENGES</a:t>
            </a:r>
            <a:r>
              <a:rPr lang="de-DE" sz="4000" dirty="0" smtClean="0"/>
              <a:t> F</a:t>
            </a:r>
            <a:r>
              <a:rPr lang="de-DE" sz="3200" dirty="0" smtClean="0"/>
              <a:t>OR</a:t>
            </a:r>
            <a:r>
              <a:rPr lang="de-DE" sz="4000" dirty="0" smtClean="0"/>
              <a:t> STS C</a:t>
            </a:r>
            <a:r>
              <a:rPr lang="de-DE" sz="3200" dirty="0" smtClean="0"/>
              <a:t>OOLING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25563"/>
            <a:ext cx="11211371" cy="477613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2000" dirty="0" smtClean="0"/>
              <a:t>Adverse effects of high-radiation	→ Leakage current increases with fluence &amp; temperature</a:t>
            </a:r>
          </a:p>
          <a:p>
            <a:pPr marL="0" indent="0">
              <a:buNone/>
            </a:pPr>
            <a:r>
              <a:rPr lang="de-DE" sz="2000" dirty="0"/>
              <a:t>	</a:t>
            </a:r>
            <a:r>
              <a:rPr lang="de-DE" sz="2000" dirty="0" smtClean="0"/>
              <a:t>					</a:t>
            </a:r>
          </a:p>
          <a:p>
            <a:pPr marL="0" indent="0">
              <a:buNone/>
            </a:pPr>
            <a:r>
              <a:rPr lang="de-DE" sz="2000" dirty="0" smtClean="0"/>
              <a:t>				→ Reduces signal-to-noise ratio (STS req.: S/N &gt; 10)</a:t>
            </a:r>
          </a:p>
          <a:p>
            <a:pPr marL="0" indent="0">
              <a:buNone/>
            </a:pPr>
            <a:endParaRPr lang="de-DE" sz="1000" dirty="0" smtClean="0"/>
          </a:p>
          <a:p>
            <a:pPr>
              <a:buFont typeface="Wingdings" panose="05000000000000000000" pitchFamily="2" charset="2"/>
              <a:buChar char="§"/>
            </a:pP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DPG Bochum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572000" cy="365125"/>
          </a:xfrm>
        </p:spPr>
        <p:txBody>
          <a:bodyPr/>
          <a:lstStyle/>
          <a:p>
            <a:r>
              <a:rPr lang="en-GB" dirty="0" smtClean="0"/>
              <a:t>K. Agarwal - Thermal Management of the CBM Silicon Tracking System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3</a:t>
            </a:r>
            <a:endParaRPr lang="en-GB" dirty="0"/>
          </a:p>
        </p:txBody>
      </p:sp>
      <p:pic>
        <p:nvPicPr>
          <p:cNvPr id="3085" name="Picture 308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122" y="1751260"/>
            <a:ext cx="2259714" cy="261732"/>
          </a:xfrm>
          <a:prstGeom prst="rect">
            <a:avLst/>
          </a:prstGeom>
        </p:spPr>
      </p:pic>
      <p:pic>
        <p:nvPicPr>
          <p:cNvPr id="3086" name="Picture 308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055" y="1688762"/>
            <a:ext cx="3711295" cy="377195"/>
          </a:xfrm>
          <a:prstGeom prst="rect">
            <a:avLst/>
          </a:prstGeom>
        </p:spPr>
      </p:pic>
      <p:pic>
        <p:nvPicPr>
          <p:cNvPr id="3087" name="Picture 308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330" y="2778364"/>
            <a:ext cx="5143339" cy="3857505"/>
          </a:xfrm>
          <a:prstGeom prst="rect">
            <a:avLst/>
          </a:prstGeom>
        </p:spPr>
      </p:pic>
      <p:pic>
        <p:nvPicPr>
          <p:cNvPr id="3076" name="Picture 307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122" y="2523888"/>
            <a:ext cx="2000762" cy="25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4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de-DE" sz="4000" u="sng" dirty="0" smtClean="0"/>
              <a:t>M</a:t>
            </a:r>
            <a:r>
              <a:rPr lang="de-DE" sz="3200" u="sng" dirty="0" smtClean="0"/>
              <a:t>OTIVATION</a:t>
            </a:r>
            <a:r>
              <a:rPr lang="de-DE" sz="4000" dirty="0" smtClean="0"/>
              <a:t> &amp; C</a:t>
            </a:r>
            <a:r>
              <a:rPr lang="de-DE" sz="3200" dirty="0" smtClean="0"/>
              <a:t>HALLENGES</a:t>
            </a:r>
            <a:r>
              <a:rPr lang="de-DE" sz="4000" dirty="0" smtClean="0"/>
              <a:t> F</a:t>
            </a:r>
            <a:r>
              <a:rPr lang="de-DE" sz="3200" dirty="0" smtClean="0"/>
              <a:t>OR</a:t>
            </a:r>
            <a:r>
              <a:rPr lang="de-DE" sz="4000" dirty="0" smtClean="0"/>
              <a:t> STS C</a:t>
            </a:r>
            <a:r>
              <a:rPr lang="de-DE" sz="3200" dirty="0" smtClean="0"/>
              <a:t>OOLING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25563"/>
            <a:ext cx="11211371" cy="477613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2000" dirty="0" smtClean="0"/>
              <a:t>Adverse effects of high-radiation	→ Leakage current increases with fluence &amp; temperature</a:t>
            </a:r>
          </a:p>
          <a:p>
            <a:pPr marL="0" indent="0">
              <a:buNone/>
            </a:pPr>
            <a:r>
              <a:rPr lang="de-DE" sz="2000" dirty="0"/>
              <a:t>	</a:t>
            </a:r>
            <a:r>
              <a:rPr lang="de-DE" sz="2000" dirty="0" smtClean="0"/>
              <a:t>					</a:t>
            </a:r>
          </a:p>
          <a:p>
            <a:pPr marL="0" indent="0">
              <a:buNone/>
            </a:pPr>
            <a:r>
              <a:rPr lang="de-DE" sz="2000" dirty="0" smtClean="0"/>
              <a:t>				→ Reduces signal-to-noise ratio (STS req.: S/N &gt; 10)</a:t>
            </a:r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r>
              <a:rPr lang="de-DE" sz="2000" dirty="0"/>
              <a:t>	</a:t>
            </a:r>
            <a:r>
              <a:rPr lang="de-DE" sz="2000" dirty="0" smtClean="0"/>
              <a:t>			→ Thermal Runaway</a:t>
            </a:r>
            <a:endParaRPr lang="de-DE" sz="2000" dirty="0"/>
          </a:p>
          <a:p>
            <a:pPr marL="0" indent="0">
              <a:buNone/>
            </a:pPr>
            <a:endParaRPr lang="de-DE" sz="1000" dirty="0" smtClean="0"/>
          </a:p>
          <a:p>
            <a:pPr>
              <a:buFont typeface="Wingdings" panose="05000000000000000000" pitchFamily="2" charset="2"/>
              <a:buChar char="§"/>
            </a:pPr>
            <a:endParaRPr lang="en-GB" sz="2000" dirty="0"/>
          </a:p>
        </p:txBody>
      </p:sp>
      <p:pic>
        <p:nvPicPr>
          <p:cNvPr id="3076" name="Picture 307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122" y="2523888"/>
            <a:ext cx="2000762" cy="254476"/>
          </a:xfrm>
          <a:prstGeom prst="rect">
            <a:avLst/>
          </a:prstGeom>
        </p:spPr>
      </p:pic>
      <p:pic>
        <p:nvPicPr>
          <p:cNvPr id="3085" name="Picture 308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122" y="1751260"/>
            <a:ext cx="2259714" cy="2617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055" y="1688761"/>
            <a:ext cx="2390376" cy="2647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07" y="3292051"/>
            <a:ext cx="4657125" cy="34928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927" y="3290655"/>
            <a:ext cx="4660847" cy="349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85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de-DE" sz="4000" u="sng" dirty="0" smtClean="0"/>
              <a:t>M</a:t>
            </a:r>
            <a:r>
              <a:rPr lang="de-DE" sz="3200" u="sng" dirty="0" smtClean="0"/>
              <a:t>OTIVATION</a:t>
            </a:r>
            <a:r>
              <a:rPr lang="de-DE" sz="4000" dirty="0" smtClean="0"/>
              <a:t> &amp; C</a:t>
            </a:r>
            <a:r>
              <a:rPr lang="de-DE" sz="3200" dirty="0" smtClean="0"/>
              <a:t>HALLENGES</a:t>
            </a:r>
            <a:r>
              <a:rPr lang="de-DE" sz="4000" dirty="0" smtClean="0"/>
              <a:t> F</a:t>
            </a:r>
            <a:r>
              <a:rPr lang="de-DE" sz="3200" dirty="0" smtClean="0"/>
              <a:t>OR</a:t>
            </a:r>
            <a:r>
              <a:rPr lang="de-DE" sz="4000" dirty="0" smtClean="0"/>
              <a:t> STS C</a:t>
            </a:r>
            <a:r>
              <a:rPr lang="de-DE" sz="3200" dirty="0" smtClean="0"/>
              <a:t>OOLING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25563"/>
            <a:ext cx="11211371" cy="477613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2000" dirty="0" smtClean="0"/>
              <a:t>Adverse effects of high-radiation	→ Leakage current increases with fluence &amp; temperature</a:t>
            </a:r>
          </a:p>
          <a:p>
            <a:pPr marL="0" indent="0">
              <a:buNone/>
            </a:pPr>
            <a:r>
              <a:rPr lang="de-DE" sz="2000" dirty="0"/>
              <a:t>	</a:t>
            </a:r>
            <a:r>
              <a:rPr lang="de-DE" sz="2000" dirty="0" smtClean="0"/>
              <a:t>					</a:t>
            </a:r>
          </a:p>
          <a:p>
            <a:pPr marL="0" indent="0">
              <a:buNone/>
            </a:pPr>
            <a:r>
              <a:rPr lang="de-DE" sz="2000" dirty="0" smtClean="0"/>
              <a:t>				→ Reduces signal-to-noise ratio (STS req.: S/N &gt; 10)</a:t>
            </a:r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r>
              <a:rPr lang="de-DE" sz="2000" dirty="0"/>
              <a:t>	</a:t>
            </a:r>
            <a:r>
              <a:rPr lang="de-DE" sz="2000" dirty="0" smtClean="0"/>
              <a:t>			→ Thermal Runaway</a:t>
            </a:r>
          </a:p>
          <a:p>
            <a:pPr marL="0" indent="0">
              <a:buNone/>
            </a:pPr>
            <a:r>
              <a:rPr lang="de-DE" sz="2000" dirty="0"/>
              <a:t>	</a:t>
            </a:r>
            <a:r>
              <a:rPr lang="de-DE" sz="2000" dirty="0" smtClean="0"/>
              <a:t>			→ Reverse annealing of depletion voltage</a:t>
            </a:r>
            <a:endParaRPr lang="de-DE" sz="2000" dirty="0"/>
          </a:p>
          <a:p>
            <a:pPr marL="0" indent="0">
              <a:buNone/>
            </a:pPr>
            <a:endParaRPr lang="de-DE" sz="1000" dirty="0" smtClean="0"/>
          </a:p>
          <a:p>
            <a:pPr>
              <a:buFont typeface="Wingdings" panose="05000000000000000000" pitchFamily="2" charset="2"/>
              <a:buChar char="§"/>
            </a:pP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DPG Bochum 2018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5</a:t>
            </a:r>
            <a:endParaRPr lang="en-GB" dirty="0"/>
          </a:p>
        </p:txBody>
      </p:sp>
      <p:pic>
        <p:nvPicPr>
          <p:cNvPr id="3076" name="Picture 307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122" y="2523888"/>
            <a:ext cx="2000762" cy="254476"/>
          </a:xfrm>
          <a:prstGeom prst="rect">
            <a:avLst/>
          </a:prstGeom>
        </p:spPr>
      </p:pic>
      <p:pic>
        <p:nvPicPr>
          <p:cNvPr id="3085" name="Picture 308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122" y="1751260"/>
            <a:ext cx="2259714" cy="261732"/>
          </a:xfrm>
          <a:prstGeom prst="rect">
            <a:avLst/>
          </a:prstGeom>
        </p:spPr>
      </p:pic>
      <p:pic>
        <p:nvPicPr>
          <p:cNvPr id="3086" name="Picture 308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055" y="1688762"/>
            <a:ext cx="3711295" cy="3771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643" y="4103927"/>
            <a:ext cx="9424671" cy="1168828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572000" cy="365125"/>
          </a:xfrm>
        </p:spPr>
        <p:txBody>
          <a:bodyPr/>
          <a:lstStyle/>
          <a:p>
            <a:r>
              <a:rPr lang="en-GB" dirty="0" smtClean="0"/>
              <a:t>K. Agarwal - Thermal Management of the CBM Silicon Tracking System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167297" y="5894685"/>
            <a:ext cx="483280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F. Hartmann, </a:t>
            </a:r>
            <a:r>
              <a:rPr lang="en-GB" sz="1200" i="1" dirty="0"/>
              <a:t>Evolution of Silicon Sensor Technology in Particle Physics</a:t>
            </a:r>
            <a:r>
              <a:rPr lang="en-GB" sz="1200" dirty="0"/>
              <a:t>,</a:t>
            </a:r>
          </a:p>
          <a:p>
            <a:r>
              <a:rPr lang="en-GB" sz="1200" dirty="0"/>
              <a:t>Springer Tracts in Modern Physics 275, DOI 10.1007/978-3-319-64436-3_2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333455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de-DE" sz="4000" u="sng" dirty="0" smtClean="0"/>
              <a:t>M</a:t>
            </a:r>
            <a:r>
              <a:rPr lang="de-DE" sz="3200" u="sng" dirty="0" smtClean="0"/>
              <a:t>OTIVATION</a:t>
            </a:r>
            <a:r>
              <a:rPr lang="de-DE" sz="4000" dirty="0" smtClean="0"/>
              <a:t> &amp; C</a:t>
            </a:r>
            <a:r>
              <a:rPr lang="de-DE" sz="3200" dirty="0" smtClean="0"/>
              <a:t>HALLENGES</a:t>
            </a:r>
            <a:r>
              <a:rPr lang="de-DE" sz="4000" dirty="0" smtClean="0"/>
              <a:t> F</a:t>
            </a:r>
            <a:r>
              <a:rPr lang="de-DE" sz="3200" dirty="0" smtClean="0"/>
              <a:t>OR</a:t>
            </a:r>
            <a:r>
              <a:rPr lang="de-DE" sz="4000" dirty="0" smtClean="0"/>
              <a:t> STS C</a:t>
            </a:r>
            <a:r>
              <a:rPr lang="de-DE" sz="3200" dirty="0" smtClean="0"/>
              <a:t>OOLING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25563"/>
            <a:ext cx="11211371" cy="477613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2000" dirty="0" smtClean="0"/>
              <a:t>Adverse effects of high-radiation	→ Leakage current increases with fluence &amp; temperature</a:t>
            </a:r>
          </a:p>
          <a:p>
            <a:pPr marL="0" indent="0">
              <a:buNone/>
            </a:pPr>
            <a:r>
              <a:rPr lang="de-DE" sz="2000" dirty="0"/>
              <a:t>	</a:t>
            </a:r>
            <a:r>
              <a:rPr lang="de-DE" sz="2000" dirty="0" smtClean="0"/>
              <a:t>					</a:t>
            </a:r>
          </a:p>
          <a:p>
            <a:pPr marL="0" indent="0">
              <a:buNone/>
            </a:pPr>
            <a:r>
              <a:rPr lang="de-DE" sz="2000" dirty="0" smtClean="0"/>
              <a:t>				→ Reduces signal-to-noise ratio (STS req.: S/N &gt; 10)</a:t>
            </a:r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r>
              <a:rPr lang="de-DE" sz="2000" dirty="0"/>
              <a:t>	</a:t>
            </a:r>
            <a:r>
              <a:rPr lang="de-DE" sz="2000" dirty="0" smtClean="0"/>
              <a:t>			→ Thermal Runaway</a:t>
            </a:r>
          </a:p>
          <a:p>
            <a:pPr marL="0" indent="0">
              <a:buNone/>
            </a:pPr>
            <a:r>
              <a:rPr lang="de-DE" sz="2000" dirty="0"/>
              <a:t>	</a:t>
            </a:r>
            <a:r>
              <a:rPr lang="de-DE" sz="2000" dirty="0" smtClean="0"/>
              <a:t>			→ Reverse annealing of depletion voltage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 smtClean="0"/>
              <a:t>Sensor cooling could control these adverse effects	→ </a:t>
            </a:r>
            <a:r>
              <a:rPr lang="de-DE" sz="2000" dirty="0" smtClean="0">
                <a:solidFill>
                  <a:srgbClr val="0070C0"/>
                </a:solidFill>
              </a:rPr>
              <a:t>STS sensor temp. -10°C to -5°C at all times</a:t>
            </a:r>
            <a:r>
              <a:rPr lang="de-DE" sz="2000" dirty="0" smtClean="0"/>
              <a:t> </a:t>
            </a:r>
            <a:endParaRPr lang="de-DE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de-DE" sz="1000" dirty="0" smtClean="0"/>
          </a:p>
          <a:p>
            <a:pPr>
              <a:buFont typeface="Wingdings" panose="05000000000000000000" pitchFamily="2" charset="2"/>
              <a:buChar char="§"/>
            </a:pP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DPG Bochum 2018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6</a:t>
            </a:r>
            <a:endParaRPr lang="en-GB" dirty="0"/>
          </a:p>
        </p:txBody>
      </p:sp>
      <p:pic>
        <p:nvPicPr>
          <p:cNvPr id="3076" name="Picture 307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122" y="2523888"/>
            <a:ext cx="2000762" cy="254476"/>
          </a:xfrm>
          <a:prstGeom prst="rect">
            <a:avLst/>
          </a:prstGeom>
        </p:spPr>
      </p:pic>
      <p:pic>
        <p:nvPicPr>
          <p:cNvPr id="3085" name="Picture 308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122" y="1751260"/>
            <a:ext cx="2259714" cy="261732"/>
          </a:xfrm>
          <a:prstGeom prst="rect">
            <a:avLst/>
          </a:prstGeom>
        </p:spPr>
      </p:pic>
      <p:pic>
        <p:nvPicPr>
          <p:cNvPr id="3086" name="Picture 308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055" y="1688762"/>
            <a:ext cx="3711295" cy="377195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572000" cy="365125"/>
          </a:xfrm>
        </p:spPr>
        <p:txBody>
          <a:bodyPr/>
          <a:lstStyle/>
          <a:p>
            <a:r>
              <a:rPr lang="en-GB" dirty="0" smtClean="0"/>
              <a:t>K. Agarwal - Thermal Management of the CBM Silicon Tracking System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595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de-DE" sz="4000" dirty="0" smtClean="0"/>
              <a:t>O</a:t>
            </a:r>
            <a:r>
              <a:rPr lang="de-DE" sz="3200" dirty="0" smtClean="0"/>
              <a:t>PTIMISATION</a:t>
            </a:r>
            <a:r>
              <a:rPr lang="de-DE" sz="4000" dirty="0" smtClean="0"/>
              <a:t> O</a:t>
            </a:r>
            <a:r>
              <a:rPr lang="de-DE" sz="3200" dirty="0" smtClean="0"/>
              <a:t>F</a:t>
            </a:r>
            <a:r>
              <a:rPr lang="de-DE" sz="4000" dirty="0" smtClean="0"/>
              <a:t> C</a:t>
            </a:r>
            <a:r>
              <a:rPr lang="de-DE" sz="3200" dirty="0" smtClean="0"/>
              <a:t>OOLING</a:t>
            </a:r>
            <a:r>
              <a:rPr lang="de-DE" sz="4000" dirty="0" smtClean="0"/>
              <a:t> P</a:t>
            </a:r>
            <a:r>
              <a:rPr lang="de-DE" sz="3200" dirty="0" smtClean="0"/>
              <a:t>LATE</a:t>
            </a: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DPG Bochum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572000" cy="365125"/>
          </a:xfrm>
        </p:spPr>
        <p:txBody>
          <a:bodyPr/>
          <a:lstStyle/>
          <a:p>
            <a:r>
              <a:rPr lang="en-GB" dirty="0" smtClean="0"/>
              <a:t>K. Agarwal - Thermal Management of the CBM Silicon Tracking System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12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525622"/>
            <a:ext cx="5333333" cy="400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5" y="1325563"/>
            <a:ext cx="5208884" cy="44001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08796" y="1240927"/>
            <a:ext cx="3164939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Bi-Phase CO</a:t>
            </a:r>
            <a:r>
              <a:rPr lang="de-DE" baseline="-25000" dirty="0" smtClean="0"/>
              <a:t>2</a:t>
            </a:r>
            <a:r>
              <a:rPr lang="de-DE" dirty="0" smtClean="0"/>
              <a:t> Flow Pattern Map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9982200" y="4028926"/>
            <a:ext cx="1745175" cy="3385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At dry-out quality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01147" y="3690372"/>
            <a:ext cx="2413987" cy="3385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25% from  dry-out quality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52487" y="2815033"/>
            <a:ext cx="2413987" cy="3385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50% from  dry-out quality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9319" y="5743080"/>
            <a:ext cx="6124161" cy="7617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Calculations based on:</a:t>
            </a:r>
          </a:p>
          <a:p>
            <a:r>
              <a:rPr lang="en-GB" sz="1050" dirty="0" smtClean="0">
                <a:effectLst/>
              </a:rPr>
              <a:t>L. Cheng </a:t>
            </a:r>
            <a:r>
              <a:rPr lang="en-GB" sz="1050" i="1" dirty="0" smtClean="0">
                <a:effectLst/>
              </a:rPr>
              <a:t>et al</a:t>
            </a:r>
            <a:r>
              <a:rPr lang="en-GB" sz="1050" dirty="0" smtClean="0">
                <a:effectLst/>
              </a:rPr>
              <a:t>., Int. J. Heat Mass Transfer 51 (2006), p.111 &amp; p.125</a:t>
            </a:r>
          </a:p>
          <a:p>
            <a:r>
              <a:rPr lang="en-GB" sz="1050" dirty="0" smtClean="0">
                <a:effectLst/>
              </a:rPr>
              <a:t>B. Verlaat </a:t>
            </a:r>
            <a:r>
              <a:rPr lang="en-GB" sz="1050" i="1" dirty="0" smtClean="0">
                <a:effectLst/>
              </a:rPr>
              <a:t>et al</a:t>
            </a:r>
            <a:r>
              <a:rPr lang="en-GB" sz="1050" dirty="0" smtClean="0">
                <a:effectLst/>
              </a:rPr>
              <a:t>., Proceedings of 10th IIR Gustav Lorentzen Conference on Natural Refrigerants (2012), GL-209</a:t>
            </a:r>
          </a:p>
          <a:p>
            <a:r>
              <a:rPr lang="en-GB" sz="1050" dirty="0" smtClean="0">
                <a:effectLst/>
              </a:rPr>
              <a:t>Z. Zhang, CERN-THESIS-2015-320 (2015)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49195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596" y="1796145"/>
            <a:ext cx="5333333" cy="46285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de-DE" sz="4000" dirty="0" smtClean="0"/>
              <a:t>O</a:t>
            </a:r>
            <a:r>
              <a:rPr lang="de-DE" sz="3200" dirty="0" smtClean="0"/>
              <a:t>PTIMISATION</a:t>
            </a:r>
            <a:r>
              <a:rPr lang="de-DE" sz="4000" dirty="0" smtClean="0"/>
              <a:t> O</a:t>
            </a:r>
            <a:r>
              <a:rPr lang="de-DE" sz="3200" dirty="0" smtClean="0"/>
              <a:t>F</a:t>
            </a:r>
            <a:r>
              <a:rPr lang="de-DE" sz="4000" dirty="0" smtClean="0"/>
              <a:t> C</a:t>
            </a:r>
            <a:r>
              <a:rPr lang="de-DE" sz="3200" dirty="0" smtClean="0"/>
              <a:t>OOLING</a:t>
            </a:r>
            <a:r>
              <a:rPr lang="de-DE" sz="4000" dirty="0" smtClean="0"/>
              <a:t> P</a:t>
            </a:r>
            <a:r>
              <a:rPr lang="de-DE" sz="3200" dirty="0" smtClean="0"/>
              <a:t>LATE</a:t>
            </a: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DPG Bochum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572000" cy="365125"/>
          </a:xfrm>
        </p:spPr>
        <p:txBody>
          <a:bodyPr/>
          <a:lstStyle/>
          <a:p>
            <a:r>
              <a:rPr lang="en-GB" dirty="0" smtClean="0"/>
              <a:t>K. Agarwal - Thermal Management of the CBM Silicon Tracking System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13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5" y="1325563"/>
            <a:ext cx="5208884" cy="44001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41241" y="1249221"/>
            <a:ext cx="5700045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Bi-Phase CO</a:t>
            </a:r>
            <a:r>
              <a:rPr lang="de-DE" baseline="-25000" dirty="0" smtClean="0"/>
              <a:t>2</a:t>
            </a:r>
            <a:r>
              <a:rPr lang="de-DE" dirty="0" smtClean="0"/>
              <a:t> Pressure/Temp. Distribution v/s Tube Length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519319" y="5743080"/>
            <a:ext cx="6124161" cy="7617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Calculations based on:</a:t>
            </a:r>
          </a:p>
          <a:p>
            <a:r>
              <a:rPr lang="en-GB" sz="1050" dirty="0" smtClean="0">
                <a:effectLst/>
              </a:rPr>
              <a:t>L. Cheng </a:t>
            </a:r>
            <a:r>
              <a:rPr lang="en-GB" sz="1050" i="1" dirty="0" smtClean="0">
                <a:effectLst/>
              </a:rPr>
              <a:t>et al</a:t>
            </a:r>
            <a:r>
              <a:rPr lang="en-GB" sz="1050" dirty="0" smtClean="0">
                <a:effectLst/>
              </a:rPr>
              <a:t>., Int. J. Heat Mass Transfer 51 (2006), p.111 &amp; p.125</a:t>
            </a:r>
          </a:p>
          <a:p>
            <a:r>
              <a:rPr lang="en-GB" sz="1050" dirty="0" smtClean="0">
                <a:effectLst/>
              </a:rPr>
              <a:t>B. Verlaat </a:t>
            </a:r>
            <a:r>
              <a:rPr lang="en-GB" sz="1050" i="1" dirty="0" smtClean="0">
                <a:effectLst/>
              </a:rPr>
              <a:t>et al</a:t>
            </a:r>
            <a:r>
              <a:rPr lang="en-GB" sz="1050" dirty="0" smtClean="0">
                <a:effectLst/>
              </a:rPr>
              <a:t>., Proceedings of 10th IIR Gustav Lorentzen Conference on Natural Refrigerants (2012), GL-209</a:t>
            </a:r>
          </a:p>
          <a:p>
            <a:r>
              <a:rPr lang="en-GB" sz="1050" dirty="0" smtClean="0">
                <a:effectLst/>
              </a:rPr>
              <a:t>Z. Zhang, CERN-THESIS-2015-320 (2015)</a:t>
            </a:r>
            <a:endParaRPr lang="en-GB" sz="1050" dirty="0"/>
          </a:p>
        </p:txBody>
      </p:sp>
      <p:sp>
        <p:nvSpPr>
          <p:cNvPr id="19" name="TextBox 18"/>
          <p:cNvSpPr txBox="1"/>
          <p:nvPr/>
        </p:nvSpPr>
        <p:spPr>
          <a:xfrm>
            <a:off x="8610595" y="4601103"/>
            <a:ext cx="2413987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Mass defined at 50% from  dry-out quality</a:t>
            </a:r>
            <a:endParaRPr lang="en-GB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17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de-DE" sz="4000" u="sng" dirty="0" smtClean="0"/>
              <a:t>CBM S</a:t>
            </a:r>
            <a:r>
              <a:rPr lang="de-DE" sz="3200" u="sng" dirty="0" smtClean="0"/>
              <a:t>ILICON</a:t>
            </a:r>
            <a:r>
              <a:rPr lang="de-DE" sz="4000" u="sng" dirty="0" smtClean="0"/>
              <a:t> T</a:t>
            </a:r>
            <a:r>
              <a:rPr lang="de-DE" sz="3200" u="sng" dirty="0" smtClean="0"/>
              <a:t>RACKING</a:t>
            </a:r>
            <a:r>
              <a:rPr lang="de-DE" sz="4000" u="sng" dirty="0" smtClean="0"/>
              <a:t> S</a:t>
            </a:r>
            <a:r>
              <a:rPr lang="de-DE" sz="3200" u="sng" dirty="0" smtClean="0"/>
              <a:t>YSTEM</a:t>
            </a:r>
            <a:endParaRPr lang="en-GB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25563"/>
            <a:ext cx="11211371" cy="477613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2000" dirty="0" smtClean="0"/>
              <a:t>CBM aims to explore regions of high-baryonic densities of QCD phase diagram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 smtClean="0"/>
              <a:t>Requires detection of rare probes 	→ 10</a:t>
            </a:r>
            <a:r>
              <a:rPr lang="de-DE" sz="2000" baseline="30000" dirty="0" smtClean="0"/>
              <a:t>5</a:t>
            </a:r>
            <a:r>
              <a:rPr lang="de-DE" sz="2000" dirty="0" smtClean="0"/>
              <a:t> – 10</a:t>
            </a:r>
            <a:r>
              <a:rPr lang="de-DE" sz="2000" baseline="30000" dirty="0" smtClean="0"/>
              <a:t>7</a:t>
            </a:r>
            <a:r>
              <a:rPr lang="de-DE" sz="2000" dirty="0" smtClean="0"/>
              <a:t> collisions/sec (Au-Au)</a:t>
            </a:r>
          </a:p>
          <a:p>
            <a:pPr marL="0" indent="0">
              <a:buNone/>
            </a:pPr>
            <a:r>
              <a:rPr lang="de-DE" sz="2000" dirty="0"/>
              <a:t>	</a:t>
            </a:r>
            <a:r>
              <a:rPr lang="de-DE" sz="2000" dirty="0" smtClean="0"/>
              <a:t>				→ Momentum Resolution </a:t>
            </a:r>
          </a:p>
          <a:p>
            <a:pPr marL="0" indent="0">
              <a:buNone/>
            </a:pPr>
            <a:r>
              <a:rPr lang="de-DE" sz="2000" dirty="0"/>
              <a:t>	</a:t>
            </a:r>
            <a:r>
              <a:rPr lang="de-DE" sz="2000" dirty="0" smtClean="0"/>
              <a:t>				→ High track reconstruction efficiency with </a:t>
            </a:r>
            <a:r>
              <a:rPr lang="en-GB" sz="2000" dirty="0" smtClean="0"/>
              <a:t>pile-up free 					     	     track point determination</a:t>
            </a:r>
          </a:p>
          <a:p>
            <a:pPr marL="0" indent="0">
              <a:buNone/>
            </a:pPr>
            <a:r>
              <a:rPr lang="de-DE" sz="2000" dirty="0"/>
              <a:t>	</a:t>
            </a:r>
            <a:r>
              <a:rPr lang="de-DE" sz="2000" dirty="0" smtClean="0"/>
              <a:t>							↓</a:t>
            </a:r>
          </a:p>
          <a:p>
            <a:pPr marL="4845050">
              <a:buFont typeface="Wingdings" panose="05000000000000000000" pitchFamily="2" charset="2"/>
              <a:buChar char="§"/>
            </a:pPr>
            <a:r>
              <a:rPr lang="de-DE" sz="2000" dirty="0" smtClean="0"/>
              <a:t>Silicon Tracking Station → Key to CBM Physics</a:t>
            </a:r>
          </a:p>
          <a:p>
            <a:pPr marL="4845050">
              <a:buFont typeface="Wingdings" panose="05000000000000000000" pitchFamily="2" charset="2"/>
              <a:buChar char="§"/>
            </a:pPr>
            <a:r>
              <a:rPr lang="en-GB" sz="2000" dirty="0" smtClean="0"/>
              <a:t>8 Tracking Stations :- 896 double-sided micro-strip sensors</a:t>
            </a:r>
          </a:p>
          <a:p>
            <a:pPr marL="4845050">
              <a:buFont typeface="Wingdings" panose="05000000000000000000" pitchFamily="2" charset="2"/>
              <a:buChar char="§"/>
            </a:pPr>
            <a:r>
              <a:rPr lang="en-GB" sz="2000" dirty="0" smtClean="0"/>
              <a:t>Low Material Budget :- 0.3% - 1% X</a:t>
            </a:r>
            <a:r>
              <a:rPr lang="en-GB" sz="2000" baseline="-25000" dirty="0" smtClean="0"/>
              <a:t>0</a:t>
            </a:r>
            <a:r>
              <a:rPr lang="en-GB" sz="2000" dirty="0" smtClean="0"/>
              <a:t> per station      </a:t>
            </a:r>
          </a:p>
          <a:p>
            <a:pPr marL="4845050">
              <a:buFont typeface="Wingdings" panose="05000000000000000000" pitchFamily="2" charset="2"/>
              <a:buChar char="§"/>
            </a:pPr>
            <a:r>
              <a:rPr lang="en-GB" sz="2000" dirty="0" smtClean="0"/>
              <a:t>Radiation tolerance: ≤ 10</a:t>
            </a:r>
            <a:r>
              <a:rPr lang="en-GB" sz="2000" baseline="30000" dirty="0" smtClean="0"/>
              <a:t>14</a:t>
            </a:r>
            <a:r>
              <a:rPr lang="en-GB" sz="2000" dirty="0" smtClean="0"/>
              <a:t> n</a:t>
            </a:r>
            <a:r>
              <a:rPr lang="en-GB" sz="2000" baseline="-25000" dirty="0" smtClean="0"/>
              <a:t>eq</a:t>
            </a:r>
            <a:r>
              <a:rPr lang="en-GB" sz="2000" dirty="0" smtClean="0"/>
              <a:t> cm</a:t>
            </a:r>
            <a:r>
              <a:rPr lang="en-GB" sz="2000" baseline="30000" dirty="0" smtClean="0"/>
              <a:t>-2</a:t>
            </a:r>
            <a:r>
              <a:rPr lang="en-GB" sz="2000" dirty="0" smtClean="0"/>
              <a:t> (1 MeV equivalent)        </a:t>
            </a:r>
          </a:p>
          <a:p>
            <a:pPr marL="4845050">
              <a:buFont typeface="Wingdings" panose="05000000000000000000" pitchFamily="2" charset="2"/>
              <a:buChar char="§"/>
            </a:pPr>
            <a:r>
              <a:rPr lang="en-GB" sz="2000" dirty="0" smtClean="0"/>
              <a:t>~ 1.8 million read-out channels        </a:t>
            </a:r>
          </a:p>
          <a:p>
            <a:pPr marL="4845050">
              <a:buFont typeface="Wingdings" panose="05000000000000000000" pitchFamily="2" charset="2"/>
              <a:buChar char="§"/>
            </a:pPr>
            <a:r>
              <a:rPr lang="en-GB" sz="2000" dirty="0" smtClean="0"/>
              <a:t>~ 16000 r/o ASICs “STS-XYTER” </a:t>
            </a: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DPG Bochum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572000" cy="365125"/>
          </a:xfrm>
        </p:spPr>
        <p:txBody>
          <a:bodyPr/>
          <a:lstStyle/>
          <a:p>
            <a:r>
              <a:rPr lang="en-GB" dirty="0" smtClean="0"/>
              <a:t>K. Agarwal - Thermal Management of the CBM Silicon Tracking System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r>
              <a:rPr lang="en-GB" dirty="0" smtClean="0"/>
              <a:t>2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909" y="2164903"/>
            <a:ext cx="1507048" cy="251429"/>
          </a:xfrm>
          <a:prstGeom prst="rect">
            <a:avLst/>
          </a:prstGeom>
        </p:spPr>
      </p:pic>
      <p:pic>
        <p:nvPicPr>
          <p:cNvPr id="3074" name="Picture 2" descr="http://www.fair-center.eu/typo3temp/pics/77fa457177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27" y="2290618"/>
            <a:ext cx="4989278" cy="406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734229" y="5170205"/>
            <a:ext cx="3315767" cy="8203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9424068" y="5170205"/>
            <a:ext cx="2424795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rgbClr val="FF0000"/>
                </a:solidFill>
              </a:rPr>
              <a:t>40kW Power Dissipation!!!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01912" y="1402553"/>
            <a:ext cx="2447658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cs typeface="Times New Roman" panose="02020603050405020304" pitchFamily="18" charset="0"/>
              </a:rPr>
              <a:t>STS Group Report</a:t>
            </a:r>
          </a:p>
          <a:p>
            <a:r>
              <a:rPr lang="de-DE" dirty="0" smtClean="0">
                <a:cs typeface="Times New Roman" panose="02020603050405020304" pitchFamily="18" charset="0"/>
              </a:rPr>
              <a:t>HK 61.1, 14:00, E. Lavrik</a:t>
            </a:r>
            <a:endParaRPr lang="en-GB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56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de-DE" sz="4000" u="sng" dirty="0" smtClean="0"/>
              <a:t>M</a:t>
            </a:r>
            <a:r>
              <a:rPr lang="de-DE" sz="3200" u="sng" dirty="0" smtClean="0"/>
              <a:t>OTIVATION</a:t>
            </a:r>
            <a:r>
              <a:rPr lang="de-DE" sz="4000" u="sng" dirty="0" smtClean="0"/>
              <a:t> &amp; C</a:t>
            </a:r>
            <a:r>
              <a:rPr lang="de-DE" sz="3200" u="sng" dirty="0" smtClean="0"/>
              <a:t>HALLENGES</a:t>
            </a:r>
            <a:r>
              <a:rPr lang="de-DE" sz="4000" u="sng" dirty="0" smtClean="0"/>
              <a:t> F</a:t>
            </a:r>
            <a:r>
              <a:rPr lang="de-DE" sz="3200" u="sng" dirty="0" smtClean="0"/>
              <a:t>OR</a:t>
            </a:r>
            <a:r>
              <a:rPr lang="de-DE" sz="4000" u="sng" dirty="0" smtClean="0"/>
              <a:t> STS C</a:t>
            </a:r>
            <a:r>
              <a:rPr lang="de-DE" sz="3200" u="sng" dirty="0" smtClean="0"/>
              <a:t>OOLING</a:t>
            </a:r>
            <a:endParaRPr lang="en-GB" sz="2800" u="sn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DPG Bochum 2018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r>
              <a:rPr lang="de-DE" dirty="0"/>
              <a:t>3</a:t>
            </a:r>
            <a:endParaRPr lang="en-GB" dirty="0"/>
          </a:p>
        </p:txBody>
      </p:sp>
      <p:pic>
        <p:nvPicPr>
          <p:cNvPr id="3076" name="Picture 307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399" y="3200180"/>
            <a:ext cx="2549502" cy="324270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</p:pic>
      <p:pic>
        <p:nvPicPr>
          <p:cNvPr id="3085" name="Picture 308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399" y="2262955"/>
            <a:ext cx="2799473" cy="324250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</p:pic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572000" cy="365125"/>
          </a:xfrm>
        </p:spPr>
        <p:txBody>
          <a:bodyPr/>
          <a:lstStyle/>
          <a:p>
            <a:r>
              <a:rPr lang="en-GB" dirty="0" smtClean="0"/>
              <a:t>K. Agarwal - Thermal Management of the CBM Silicon Tracking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3"/>
            <a:ext cx="11211371" cy="50307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2400" dirty="0" smtClean="0"/>
              <a:t>Adverse effects of high-radiation	</a:t>
            </a:r>
            <a:endParaRPr lang="de-DE" sz="2400" dirty="0" smtClean="0"/>
          </a:p>
          <a:p>
            <a:pPr marL="0" indent="0">
              <a:buNone/>
            </a:pPr>
            <a:r>
              <a:rPr lang="de-DE" sz="2400" dirty="0"/>
              <a:t>	</a:t>
            </a:r>
            <a:r>
              <a:rPr lang="de-DE" sz="2400" dirty="0" smtClean="0"/>
              <a:t>→ </a:t>
            </a:r>
            <a:r>
              <a:rPr lang="de-DE" sz="2400" dirty="0" smtClean="0"/>
              <a:t>Leakage current increases with fluence </a:t>
            </a:r>
            <a:r>
              <a:rPr lang="de-DE" sz="2400" dirty="0" smtClean="0"/>
              <a:t>&amp; temperature</a:t>
            </a:r>
            <a:endParaRPr lang="de-DE" sz="2400" dirty="0" smtClean="0"/>
          </a:p>
          <a:p>
            <a:pPr marL="0" indent="0">
              <a:buNone/>
            </a:pPr>
            <a:r>
              <a:rPr lang="de-DE" sz="2400" dirty="0"/>
              <a:t>	</a:t>
            </a:r>
            <a:r>
              <a:rPr lang="de-DE" sz="2400" dirty="0" smtClean="0"/>
              <a:t>					</a:t>
            </a:r>
          </a:p>
          <a:p>
            <a:pPr marL="538163" indent="0">
              <a:buNone/>
            </a:pPr>
            <a:r>
              <a:rPr lang="de-DE" sz="2400" dirty="0" smtClean="0"/>
              <a:t>	</a:t>
            </a:r>
            <a:r>
              <a:rPr lang="de-DE" sz="2400" dirty="0" smtClean="0"/>
              <a:t>→ Reduces </a:t>
            </a:r>
            <a:r>
              <a:rPr lang="de-DE" sz="2400" dirty="0" smtClean="0"/>
              <a:t>signal-to-noise ratio (STS req.: S/N &gt; 10)</a:t>
            </a:r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r>
              <a:rPr lang="de-DE" sz="2400" dirty="0"/>
              <a:t>	</a:t>
            </a:r>
            <a:r>
              <a:rPr lang="de-DE" sz="2400" dirty="0" smtClean="0"/>
              <a:t>→ </a:t>
            </a:r>
            <a:r>
              <a:rPr lang="de-DE" sz="2400" dirty="0" smtClean="0"/>
              <a:t>Thermal Runaway</a:t>
            </a:r>
          </a:p>
          <a:p>
            <a:pPr marL="0" indent="0">
              <a:buNone/>
            </a:pPr>
            <a:r>
              <a:rPr lang="de-DE" sz="2400" dirty="0"/>
              <a:t>	</a:t>
            </a:r>
            <a:r>
              <a:rPr lang="de-DE" sz="2400" dirty="0" smtClean="0"/>
              <a:t>→ </a:t>
            </a:r>
            <a:r>
              <a:rPr lang="de-DE" sz="2400" dirty="0" smtClean="0"/>
              <a:t>Reverse annealing of depletion voltage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 smtClean="0"/>
              <a:t>Sensor </a:t>
            </a:r>
            <a:r>
              <a:rPr lang="de-DE" sz="2400" dirty="0" smtClean="0"/>
              <a:t>cooling could control these adverse effects	</a:t>
            </a:r>
            <a:r>
              <a:rPr lang="de-DE" sz="2400" dirty="0" smtClean="0"/>
              <a:t>	</a:t>
            </a:r>
          </a:p>
          <a:p>
            <a:pPr marL="0" indent="0" algn="ctr">
              <a:buNone/>
            </a:pPr>
            <a:endParaRPr lang="de-DE" sz="1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de-DE" sz="3200" b="1" dirty="0" smtClean="0">
                <a:solidFill>
                  <a:srgbClr val="0070C0"/>
                </a:solidFill>
              </a:rPr>
              <a:t>STS </a:t>
            </a:r>
            <a:r>
              <a:rPr lang="de-DE" sz="3200" b="1" dirty="0">
                <a:solidFill>
                  <a:srgbClr val="0070C0"/>
                </a:solidFill>
              </a:rPr>
              <a:t>s</a:t>
            </a:r>
            <a:r>
              <a:rPr lang="de-DE" sz="3200" b="1" dirty="0" smtClean="0">
                <a:solidFill>
                  <a:srgbClr val="0070C0"/>
                </a:solidFill>
              </a:rPr>
              <a:t>ensor </a:t>
            </a:r>
            <a:r>
              <a:rPr lang="de-DE" sz="3200" b="1" dirty="0" smtClean="0">
                <a:solidFill>
                  <a:srgbClr val="0070C0"/>
                </a:solidFill>
              </a:rPr>
              <a:t>temp. -10°C to </a:t>
            </a:r>
            <a:r>
              <a:rPr lang="de-DE" sz="3200" b="1" dirty="0" smtClean="0">
                <a:solidFill>
                  <a:srgbClr val="0070C0"/>
                </a:solidFill>
              </a:rPr>
              <a:t>-</a:t>
            </a:r>
            <a:r>
              <a:rPr lang="de-DE" sz="3200" b="1" dirty="0" smtClean="0">
                <a:solidFill>
                  <a:srgbClr val="0070C0"/>
                </a:solidFill>
              </a:rPr>
              <a:t>5°C at </a:t>
            </a:r>
            <a:r>
              <a:rPr lang="de-DE" sz="3200" b="1" dirty="0" smtClean="0">
                <a:solidFill>
                  <a:srgbClr val="0070C0"/>
                </a:solidFill>
              </a:rPr>
              <a:t>all </a:t>
            </a:r>
            <a:r>
              <a:rPr lang="de-DE" sz="3200" b="1" dirty="0" smtClean="0">
                <a:solidFill>
                  <a:srgbClr val="0070C0"/>
                </a:solidFill>
              </a:rPr>
              <a:t>times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2400" dirty="0" smtClean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870" y="2262974"/>
            <a:ext cx="2927131" cy="324231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9024359" y="3155118"/>
            <a:ext cx="3025212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cs typeface="Times New Roman" panose="02020603050405020304" pitchFamily="18" charset="0"/>
              </a:rPr>
              <a:t>STS Sensor Radiation Damage</a:t>
            </a:r>
          </a:p>
          <a:p>
            <a:r>
              <a:rPr lang="de-DE" dirty="0" smtClean="0">
                <a:cs typeface="Times New Roman" panose="02020603050405020304" pitchFamily="18" charset="0"/>
              </a:rPr>
              <a:t>HK 61.5, 15:15, E. Friske</a:t>
            </a:r>
            <a:endParaRPr lang="en-GB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26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de-DE" sz="4000" u="sng" dirty="0" smtClean="0"/>
              <a:t>M</a:t>
            </a:r>
            <a:r>
              <a:rPr lang="de-DE" sz="3200" u="sng" dirty="0" smtClean="0"/>
              <a:t>OTIVATION</a:t>
            </a:r>
            <a:r>
              <a:rPr lang="de-DE" sz="4000" u="sng" dirty="0" smtClean="0"/>
              <a:t> &amp; C</a:t>
            </a:r>
            <a:r>
              <a:rPr lang="de-DE" sz="3200" u="sng" dirty="0" smtClean="0"/>
              <a:t>HALLENGES</a:t>
            </a:r>
            <a:r>
              <a:rPr lang="de-DE" sz="4000" u="sng" dirty="0" smtClean="0"/>
              <a:t> F</a:t>
            </a:r>
            <a:r>
              <a:rPr lang="de-DE" sz="3200" u="sng" dirty="0" smtClean="0"/>
              <a:t>OR</a:t>
            </a:r>
            <a:r>
              <a:rPr lang="de-DE" sz="4000" u="sng" dirty="0" smtClean="0"/>
              <a:t> STS C</a:t>
            </a:r>
            <a:r>
              <a:rPr lang="de-DE" sz="3200" u="sng" dirty="0" smtClean="0"/>
              <a:t>OOLING</a:t>
            </a:r>
            <a:endParaRPr lang="en-GB" sz="2800" u="sn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DPG Bochum 2018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r>
              <a:rPr lang="de-DE" dirty="0" smtClean="0"/>
              <a:t>4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717847" y="4734370"/>
            <a:ext cx="11331724" cy="13929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572000" cy="365125"/>
          </a:xfrm>
        </p:spPr>
        <p:txBody>
          <a:bodyPr/>
          <a:lstStyle/>
          <a:p>
            <a:r>
              <a:rPr lang="en-GB" dirty="0" smtClean="0"/>
              <a:t>K. Agarwal - Thermal Management of the CBM Silicon Tracking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3"/>
            <a:ext cx="11211371" cy="50307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de-DE" sz="2400" dirty="0" smtClean="0"/>
          </a:p>
          <a:p>
            <a:pPr>
              <a:buFont typeface="Wingdings" panose="05000000000000000000" pitchFamily="2" charset="2"/>
              <a:buChar char="§"/>
            </a:pPr>
            <a:endParaRPr lang="de-DE" sz="2400" dirty="0"/>
          </a:p>
          <a:p>
            <a:pPr>
              <a:buFont typeface="Wingdings" panose="05000000000000000000" pitchFamily="2" charset="2"/>
              <a:buChar char="§"/>
            </a:pPr>
            <a:endParaRPr lang="de-DE" sz="2400" dirty="0" smtClean="0"/>
          </a:p>
          <a:p>
            <a:pPr>
              <a:buFont typeface="Wingdings" panose="05000000000000000000" pitchFamily="2" charset="2"/>
              <a:buChar char="§"/>
            </a:pPr>
            <a:endParaRPr lang="de-DE" sz="2400" dirty="0"/>
          </a:p>
          <a:p>
            <a:pPr>
              <a:buFont typeface="Wingdings" panose="05000000000000000000" pitchFamily="2" charset="2"/>
              <a:buChar char="§"/>
            </a:pPr>
            <a:endParaRPr lang="de-DE" sz="2400" dirty="0"/>
          </a:p>
          <a:p>
            <a:pPr>
              <a:buFont typeface="Wingdings" panose="05000000000000000000" pitchFamily="2" charset="2"/>
              <a:buChar char="§"/>
            </a:pPr>
            <a:endParaRPr lang="de-DE" sz="2400" dirty="0" smtClean="0"/>
          </a:p>
          <a:p>
            <a:pPr>
              <a:buFont typeface="Wingdings" panose="05000000000000000000" pitchFamily="2" charset="2"/>
              <a:buChar char="§"/>
            </a:pPr>
            <a:endParaRPr lang="de-DE" sz="2400" dirty="0" smtClean="0"/>
          </a:p>
          <a:p>
            <a:pPr marL="0" indent="0">
              <a:buNone/>
            </a:pPr>
            <a:endParaRPr lang="de-DE" sz="1000" dirty="0" smtClean="0"/>
          </a:p>
          <a:p>
            <a:pPr marL="0" indent="0">
              <a:buNone/>
            </a:pPr>
            <a:r>
              <a:rPr lang="de-DE" sz="2400" dirty="0" smtClean="0"/>
              <a:t>No </a:t>
            </a:r>
            <a:r>
              <a:rPr lang="de-DE" sz="2400" dirty="0" smtClean="0"/>
              <a:t>cooling pipes inside detector acceptance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 smtClean="0"/>
              <a:t>Cooling of sensors (~ 1mW/cm</a:t>
            </a:r>
            <a:r>
              <a:rPr lang="de-DE" sz="2400" baseline="30000" dirty="0" smtClean="0"/>
              <a:t>2</a:t>
            </a:r>
            <a:r>
              <a:rPr lang="de-DE" sz="2400" dirty="0" smtClean="0"/>
              <a:t>) →  forced convection (N</a:t>
            </a:r>
            <a:r>
              <a:rPr lang="de-DE" sz="2400" baseline="-25000" dirty="0" smtClean="0"/>
              <a:t>2</a:t>
            </a:r>
            <a:r>
              <a:rPr lang="de-DE" sz="2400" dirty="0" smtClean="0"/>
              <a:t> cooling) + thermal enclosure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 smtClean="0"/>
              <a:t>Cooling of front-end electronics (~ 40kW) → bi-phase CO</a:t>
            </a:r>
            <a:r>
              <a:rPr lang="de-DE" sz="2400" baseline="-25000" dirty="0" smtClean="0"/>
              <a:t>2</a:t>
            </a:r>
            <a:r>
              <a:rPr lang="de-DE" sz="2400" dirty="0" smtClean="0"/>
              <a:t> cooling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400" dirty="0"/>
          </a:p>
        </p:txBody>
      </p:sp>
      <p:pic>
        <p:nvPicPr>
          <p:cNvPr id="14" name="Picture 4" descr="F:\Work\CBM\STS-TDR\STS-TDR_Final-Full_3Dec2012\integration\system-integration\figs\CBM_STS_pic-overwiew-dimetric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1" r="8724"/>
          <a:stretch/>
        </p:blipFill>
        <p:spPr bwMode="auto">
          <a:xfrm>
            <a:off x="1115053" y="1089068"/>
            <a:ext cx="3304757" cy="34162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16" name="Bild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671" y="1183551"/>
            <a:ext cx="5804414" cy="3321803"/>
          </a:xfrm>
          <a:prstGeom prst="rect">
            <a:avLst/>
          </a:prstGeom>
        </p:spPr>
      </p:pic>
      <p:sp>
        <p:nvSpPr>
          <p:cNvPr id="17" name="Textfeld 21"/>
          <p:cNvSpPr txBox="1"/>
          <p:nvPr/>
        </p:nvSpPr>
        <p:spPr>
          <a:xfrm>
            <a:off x="4213967" y="1183551"/>
            <a:ext cx="1652055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2000" dirty="0">
                <a:cs typeface="Times New Roman" panose="02020603050405020304" pitchFamily="18" charset="0"/>
              </a:rPr>
              <a:t>T</a:t>
            </a:r>
            <a:r>
              <a:rPr lang="de-DE" sz="2000" dirty="0" smtClean="0">
                <a:cs typeface="Times New Roman" panose="02020603050405020304" pitchFamily="18" charset="0"/>
              </a:rPr>
              <a:t>hermal </a:t>
            </a:r>
            <a:endParaRPr lang="de-DE" sz="2000" dirty="0" smtClean="0">
              <a:cs typeface="Times New Roman" panose="02020603050405020304" pitchFamily="18" charset="0"/>
            </a:endParaRPr>
          </a:p>
          <a:p>
            <a:pPr algn="ctr"/>
            <a:r>
              <a:rPr lang="de-DE" sz="2000" dirty="0" smtClean="0">
                <a:cs typeface="Times New Roman" panose="02020603050405020304" pitchFamily="18" charset="0"/>
              </a:rPr>
              <a:t>Insulation </a:t>
            </a:r>
            <a:r>
              <a:rPr lang="de-DE" sz="2000" dirty="0" smtClean="0">
                <a:cs typeface="Times New Roman" panose="02020603050405020304" pitchFamily="18" charset="0"/>
              </a:rPr>
              <a:t>Box</a:t>
            </a:r>
          </a:p>
        </p:txBody>
      </p:sp>
      <p:sp>
        <p:nvSpPr>
          <p:cNvPr id="18" name="Textfeld 18"/>
          <p:cNvSpPr txBox="1"/>
          <p:nvPr/>
        </p:nvSpPr>
        <p:spPr>
          <a:xfrm>
            <a:off x="4210256" y="2651126"/>
            <a:ext cx="1199816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cs typeface="Times New Roman" panose="02020603050405020304" pitchFamily="18" charset="0"/>
              </a:rPr>
              <a:t>&lt;-5°C </a:t>
            </a:r>
          </a:p>
          <a:p>
            <a:pPr algn="ctr"/>
            <a:r>
              <a:rPr lang="en-US" sz="2000" dirty="0" smtClean="0">
                <a:cs typeface="Times New Roman" panose="02020603050405020304" pitchFamily="18" charset="0"/>
              </a:rPr>
              <a:t>@sensors</a:t>
            </a:r>
            <a:endParaRPr lang="en-US" sz="2000" dirty="0"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478139" y="2658166"/>
            <a:ext cx="941671" cy="26078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144994" y="1467575"/>
            <a:ext cx="2395169" cy="18176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18"/>
          <p:cNvSpPr txBox="1"/>
          <p:nvPr/>
        </p:nvSpPr>
        <p:spPr>
          <a:xfrm>
            <a:off x="7991848" y="1048273"/>
            <a:ext cx="1372492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cs typeface="Times New Roman" panose="02020603050405020304" pitchFamily="18" charset="0"/>
              </a:rPr>
              <a:t>FEE (</a:t>
            </a:r>
            <a:r>
              <a:rPr lang="en-US" sz="2000" dirty="0" smtClean="0">
                <a:cs typeface="Times New Roman" panose="02020603050405020304" pitchFamily="18" charset="0"/>
              </a:rPr>
              <a:t>40kW)</a:t>
            </a:r>
            <a:endParaRPr lang="en-US" sz="2000" dirty="0">
              <a:cs typeface="Times New Roman" panose="02020603050405020304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7204105" y="1417605"/>
            <a:ext cx="1121148" cy="109150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8325253" y="1417605"/>
            <a:ext cx="494008" cy="144247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18"/>
          <p:cNvSpPr txBox="1"/>
          <p:nvPr/>
        </p:nvSpPr>
        <p:spPr>
          <a:xfrm>
            <a:off x="10692620" y="1056458"/>
            <a:ext cx="963725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cs typeface="Times New Roman" panose="02020603050405020304" pitchFamily="18" charset="0"/>
              </a:rPr>
              <a:t>Cooling</a:t>
            </a:r>
          </a:p>
          <a:p>
            <a:pPr algn="ctr"/>
            <a:r>
              <a:rPr lang="en-US" sz="2000" dirty="0" smtClean="0">
                <a:cs typeface="Times New Roman" panose="02020603050405020304" pitchFamily="18" charset="0"/>
              </a:rPr>
              <a:t>Plate</a:t>
            </a:r>
            <a:endParaRPr lang="en-US" sz="2000" dirty="0">
              <a:cs typeface="Times New Roman" panose="02020603050405020304" pitchFamily="18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9792788" y="1478422"/>
            <a:ext cx="1026188" cy="103069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38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de-DE" sz="4000" u="sng" dirty="0" smtClean="0"/>
              <a:t>O</a:t>
            </a:r>
            <a:r>
              <a:rPr lang="de-DE" sz="3200" u="sng" dirty="0" smtClean="0"/>
              <a:t>PTIMISATION</a:t>
            </a:r>
            <a:r>
              <a:rPr lang="de-DE" sz="4000" u="sng" dirty="0" smtClean="0"/>
              <a:t> O</a:t>
            </a:r>
            <a:r>
              <a:rPr lang="de-DE" sz="3200" u="sng" dirty="0" smtClean="0"/>
              <a:t>F</a:t>
            </a:r>
            <a:r>
              <a:rPr lang="de-DE" sz="4000" u="sng" dirty="0" smtClean="0"/>
              <a:t> T</a:t>
            </a:r>
            <a:r>
              <a:rPr lang="de-DE" sz="3200" u="sng" dirty="0" smtClean="0"/>
              <a:t>HERMAL</a:t>
            </a:r>
            <a:r>
              <a:rPr lang="de-DE" sz="4000" u="sng" dirty="0" smtClean="0"/>
              <a:t> I</a:t>
            </a:r>
            <a:r>
              <a:rPr lang="de-DE" sz="3200" u="sng" dirty="0" smtClean="0"/>
              <a:t>NTERFACES</a:t>
            </a:r>
            <a:endParaRPr lang="en-GB" sz="2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25563"/>
            <a:ext cx="11211371" cy="477613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2000" dirty="0" smtClean="0"/>
              <a:t>Thermal Interface Materials (TIMs)	 → increases area of contact at microscopic scale</a:t>
            </a:r>
          </a:p>
          <a:p>
            <a:pPr marL="0" indent="0">
              <a:buNone/>
            </a:pPr>
            <a:r>
              <a:rPr lang="de-DE" sz="2000" dirty="0"/>
              <a:t>	</a:t>
            </a:r>
            <a:r>
              <a:rPr lang="de-DE" sz="2000" dirty="0" smtClean="0"/>
              <a:t>				 → increase overall thermal conductivity</a:t>
            </a:r>
          </a:p>
          <a:p>
            <a:pPr marL="0" indent="0">
              <a:buNone/>
            </a:pPr>
            <a:r>
              <a:rPr lang="de-DE" sz="2000" dirty="0"/>
              <a:t>	</a:t>
            </a:r>
            <a:r>
              <a:rPr lang="de-DE" sz="2000" dirty="0" smtClean="0"/>
              <a:t>				      (k</a:t>
            </a:r>
            <a:r>
              <a:rPr lang="de-DE" sz="2000" baseline="-25000" dirty="0" smtClean="0"/>
              <a:t>air</a:t>
            </a:r>
            <a:r>
              <a:rPr lang="de-DE" sz="2000" dirty="0" smtClean="0"/>
              <a:t> = </a:t>
            </a:r>
            <a:r>
              <a:rPr lang="en-GB" sz="2000" dirty="0" smtClean="0">
                <a:cs typeface="Times New Roman" panose="02020603050405020304" pitchFamily="18" charset="0"/>
              </a:rPr>
              <a:t>0.026 W/(m∙K) </a:t>
            </a:r>
            <a:r>
              <a:rPr lang="de-DE" sz="2000" dirty="0" smtClean="0"/>
              <a:t>)</a:t>
            </a:r>
            <a:endParaRPr lang="en-GB" sz="2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950" y="3276394"/>
            <a:ext cx="1694550" cy="31124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319" y="3276394"/>
            <a:ext cx="2765736" cy="3118111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780" y="3165003"/>
            <a:ext cx="4196839" cy="31913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094" y="1733052"/>
            <a:ext cx="5020537" cy="14319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0666" y="6067572"/>
            <a:ext cx="3559484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cs typeface="Times New Roman" panose="02020603050405020304" pitchFamily="18" charset="0"/>
              </a:rPr>
              <a:t>Interface </a:t>
            </a:r>
            <a:r>
              <a:rPr lang="de-DE" dirty="0" smtClean="0">
                <a:cs typeface="Times New Roman" panose="02020603050405020304" pitchFamily="18" charset="0"/>
              </a:rPr>
              <a:t>1: (Fixed) </a:t>
            </a:r>
            <a:endParaRPr lang="de-DE" dirty="0" smtClean="0">
              <a:cs typeface="Times New Roman" panose="02020603050405020304" pitchFamily="18" charset="0"/>
            </a:endParaRPr>
          </a:p>
          <a:p>
            <a:r>
              <a:rPr lang="de-DE" dirty="0" smtClean="0">
                <a:cs typeface="Times New Roman" panose="02020603050405020304" pitchFamily="18" charset="0"/>
              </a:rPr>
              <a:t>Aluminium Nitride – ASIC (Resistors)</a:t>
            </a:r>
            <a:endParaRPr lang="en-GB" dirty="0"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90232" y="6061477"/>
            <a:ext cx="3515555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cs typeface="Times New Roman" panose="02020603050405020304" pitchFamily="18" charset="0"/>
              </a:rPr>
              <a:t>Interface </a:t>
            </a:r>
            <a:r>
              <a:rPr lang="de-DE" dirty="0" smtClean="0">
                <a:cs typeface="Times New Roman" panose="02020603050405020304" pitchFamily="18" charset="0"/>
              </a:rPr>
              <a:t>2: (Removable)</a:t>
            </a:r>
            <a:endParaRPr lang="de-DE" dirty="0" smtClean="0">
              <a:cs typeface="Times New Roman" panose="02020603050405020304" pitchFamily="18" charset="0"/>
            </a:endParaRPr>
          </a:p>
          <a:p>
            <a:r>
              <a:rPr lang="de-DE" dirty="0" smtClean="0">
                <a:cs typeface="Times New Roman" panose="02020603050405020304" pitchFamily="18" charset="0"/>
              </a:rPr>
              <a:t>Aluminium Nitride – Aluminium Fin</a:t>
            </a:r>
            <a:endParaRPr lang="en-GB" dirty="0"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35869" y="6071339"/>
            <a:ext cx="2599443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cs typeface="Times New Roman" panose="02020603050405020304" pitchFamily="18" charset="0"/>
              </a:rPr>
              <a:t>Interface </a:t>
            </a:r>
            <a:r>
              <a:rPr lang="de-DE" dirty="0" smtClean="0">
                <a:cs typeface="Times New Roman" panose="02020603050405020304" pitchFamily="18" charset="0"/>
              </a:rPr>
              <a:t>3: (Removable)</a:t>
            </a:r>
            <a:endParaRPr lang="de-DE" dirty="0" smtClean="0">
              <a:cs typeface="Times New Roman" panose="02020603050405020304" pitchFamily="18" charset="0"/>
            </a:endParaRPr>
          </a:p>
          <a:p>
            <a:r>
              <a:rPr lang="de-DE" dirty="0" smtClean="0">
                <a:cs typeface="Times New Roman" panose="02020603050405020304" pitchFamily="18" charset="0"/>
              </a:rPr>
              <a:t>FEE box – Cooling Plate</a:t>
            </a:r>
            <a:endParaRPr lang="en-GB" dirty="0">
              <a:cs typeface="Times New Roman" panose="02020603050405020304" pitchFamily="18" charset="0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6632" y="6342683"/>
            <a:ext cx="2743200" cy="365125"/>
          </a:xfrm>
        </p:spPr>
        <p:txBody>
          <a:bodyPr/>
          <a:lstStyle/>
          <a:p>
            <a:r>
              <a:rPr lang="de-DE" dirty="0" smtClean="0"/>
              <a:t>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735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97" y="2133617"/>
            <a:ext cx="4623785" cy="23331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de-DE" sz="4000" u="sng" dirty="0" smtClean="0"/>
              <a:t>O</a:t>
            </a:r>
            <a:r>
              <a:rPr lang="de-DE" sz="3200" u="sng" dirty="0" smtClean="0"/>
              <a:t>PTIMISATION</a:t>
            </a:r>
            <a:r>
              <a:rPr lang="de-DE" sz="4000" u="sng" dirty="0" smtClean="0"/>
              <a:t> O</a:t>
            </a:r>
            <a:r>
              <a:rPr lang="de-DE" sz="3200" u="sng" dirty="0" smtClean="0"/>
              <a:t>F</a:t>
            </a:r>
            <a:r>
              <a:rPr lang="de-DE" sz="4000" u="sng" dirty="0" smtClean="0"/>
              <a:t> T</a:t>
            </a:r>
            <a:r>
              <a:rPr lang="de-DE" sz="3200" u="sng" dirty="0" smtClean="0"/>
              <a:t>HERMAL</a:t>
            </a:r>
            <a:r>
              <a:rPr lang="de-DE" sz="4000" u="sng" dirty="0" smtClean="0"/>
              <a:t> </a:t>
            </a:r>
            <a:r>
              <a:rPr lang="de-DE" sz="4000" u="sng" dirty="0" smtClean="0"/>
              <a:t>I</a:t>
            </a:r>
            <a:r>
              <a:rPr lang="de-DE" sz="3200" u="sng" dirty="0" smtClean="0"/>
              <a:t>NTERFACES</a:t>
            </a:r>
            <a:endParaRPr lang="en-GB" sz="2000" u="sn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DPG Bochum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572000" cy="365125"/>
          </a:xfrm>
        </p:spPr>
        <p:txBody>
          <a:bodyPr/>
          <a:lstStyle/>
          <a:p>
            <a:r>
              <a:rPr lang="en-GB" dirty="0" smtClean="0"/>
              <a:t>K. Agarwal - Thermal Management of the CBM Silicon Tracking System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r>
              <a:rPr lang="de-DE" dirty="0" smtClean="0"/>
              <a:t>6</a:t>
            </a:r>
            <a:endParaRPr lang="en-GB" dirty="0"/>
          </a:p>
        </p:txBody>
      </p:sp>
      <p:pic>
        <p:nvPicPr>
          <p:cNvPr id="30" name="Picture 2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245" y="1311454"/>
            <a:ext cx="6890715" cy="16678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728" y="3675954"/>
            <a:ext cx="6271648" cy="26529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2123" y="4839659"/>
            <a:ext cx="3019660" cy="1477328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H</a:t>
            </a:r>
            <a:r>
              <a:rPr lang="de-DE" sz="2000" baseline="-25000" dirty="0" smtClean="0"/>
              <a:t>2</a:t>
            </a:r>
            <a:r>
              <a:rPr lang="de-DE" sz="2000" dirty="0" smtClean="0"/>
              <a:t>O inlet: 15°C @ </a:t>
            </a:r>
            <a:r>
              <a:rPr lang="de-DE" sz="2000" dirty="0" smtClean="0"/>
              <a:t>40lt/hr</a:t>
            </a:r>
          </a:p>
          <a:p>
            <a:endParaRPr lang="de-DE" sz="900" dirty="0" smtClean="0"/>
          </a:p>
          <a:p>
            <a:r>
              <a:rPr lang="de-DE" sz="2000" dirty="0" smtClean="0"/>
              <a:t>HTC: 750 </a:t>
            </a:r>
            <a:r>
              <a:rPr lang="de-DE" sz="2000" dirty="0" smtClean="0"/>
              <a:t>W/m²K</a:t>
            </a:r>
          </a:p>
          <a:p>
            <a:r>
              <a:rPr lang="de-DE" sz="2000" dirty="0" smtClean="0"/>
              <a:t>Air Convection: 10 W/m²K</a:t>
            </a:r>
          </a:p>
          <a:p>
            <a:r>
              <a:rPr lang="de-DE" sz="2000" dirty="0" smtClean="0"/>
              <a:t>Radiation included</a:t>
            </a:r>
            <a:endParaRPr lang="en-GB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72123" y="1298327"/>
            <a:ext cx="2797470" cy="400110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Power Dissipated: 160W</a:t>
            </a:r>
            <a:endParaRPr lang="en-GB" sz="20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230594" y="1667659"/>
            <a:ext cx="0" cy="59697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110953" y="4404479"/>
            <a:ext cx="17092" cy="43518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461728" y="3146204"/>
            <a:ext cx="2802055" cy="400110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Exp. – IR Camera + PT100</a:t>
            </a:r>
            <a:endParaRPr lang="en-GB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8610599" y="3147843"/>
            <a:ext cx="3354921" cy="400110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FEA – Solidworks Thermal Sim.</a:t>
            </a:r>
            <a:endParaRPr lang="en-GB" sz="2000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672123" y="5262864"/>
            <a:ext cx="3019660" cy="85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09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97" y="2133617"/>
            <a:ext cx="4623785" cy="23331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de-DE" sz="4000" u="sng" dirty="0" smtClean="0"/>
              <a:t>O</a:t>
            </a:r>
            <a:r>
              <a:rPr lang="de-DE" sz="3200" u="sng" dirty="0" smtClean="0"/>
              <a:t>PTIMISATION</a:t>
            </a:r>
            <a:r>
              <a:rPr lang="de-DE" sz="4000" u="sng" dirty="0" smtClean="0"/>
              <a:t> O</a:t>
            </a:r>
            <a:r>
              <a:rPr lang="de-DE" sz="3200" u="sng" dirty="0" smtClean="0"/>
              <a:t>F</a:t>
            </a:r>
            <a:r>
              <a:rPr lang="de-DE" sz="4000" u="sng" dirty="0" smtClean="0"/>
              <a:t> T</a:t>
            </a:r>
            <a:r>
              <a:rPr lang="de-DE" sz="3200" u="sng" dirty="0" smtClean="0"/>
              <a:t>HERMAL</a:t>
            </a:r>
            <a:r>
              <a:rPr lang="de-DE" sz="4000" u="sng" dirty="0" smtClean="0"/>
              <a:t> I</a:t>
            </a:r>
            <a:r>
              <a:rPr lang="de-DE" sz="3200" u="sng" dirty="0" smtClean="0"/>
              <a:t>NTERFACES</a:t>
            </a:r>
            <a:endParaRPr lang="en-GB" sz="2000" u="sn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DPG Bochum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572000" cy="365125"/>
          </a:xfrm>
        </p:spPr>
        <p:txBody>
          <a:bodyPr/>
          <a:lstStyle/>
          <a:p>
            <a:r>
              <a:rPr lang="en-GB" dirty="0" smtClean="0"/>
              <a:t>K. Agarwal - Thermal Management of the CBM Silicon Tracking System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r>
              <a:rPr lang="de-DE" dirty="0" smtClean="0"/>
              <a:t>7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522" y="1143903"/>
            <a:ext cx="5913355" cy="202161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2123" y="4839659"/>
            <a:ext cx="3019660" cy="1477328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H</a:t>
            </a:r>
            <a:r>
              <a:rPr lang="de-DE" sz="2000" baseline="-25000" dirty="0" smtClean="0"/>
              <a:t>2</a:t>
            </a:r>
            <a:r>
              <a:rPr lang="de-DE" sz="2000" dirty="0" smtClean="0"/>
              <a:t>O inlet: 15°C @ </a:t>
            </a:r>
            <a:r>
              <a:rPr lang="de-DE" sz="2000" dirty="0" smtClean="0"/>
              <a:t>40lt/hr</a:t>
            </a:r>
          </a:p>
          <a:p>
            <a:endParaRPr lang="de-DE" sz="900" dirty="0" smtClean="0"/>
          </a:p>
          <a:p>
            <a:r>
              <a:rPr lang="de-DE" sz="2000" dirty="0" smtClean="0"/>
              <a:t>HTC: 750 </a:t>
            </a:r>
            <a:r>
              <a:rPr lang="de-DE" sz="2000" dirty="0" smtClean="0"/>
              <a:t>W/m²K</a:t>
            </a:r>
          </a:p>
          <a:p>
            <a:r>
              <a:rPr lang="de-DE" sz="2000" dirty="0" smtClean="0"/>
              <a:t>Air Convection: 10 W/m²K</a:t>
            </a:r>
          </a:p>
          <a:p>
            <a:r>
              <a:rPr lang="de-DE" sz="2000" dirty="0" smtClean="0"/>
              <a:t>Radiation included</a:t>
            </a:r>
            <a:endParaRPr lang="en-GB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72123" y="1298327"/>
            <a:ext cx="2797470" cy="400110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Power Dissipated: 160W</a:t>
            </a:r>
            <a:endParaRPr lang="en-GB" sz="20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230594" y="1667659"/>
            <a:ext cx="0" cy="59697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110953" y="4404479"/>
            <a:ext cx="17092" cy="43518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72123" y="5262864"/>
            <a:ext cx="3019660" cy="85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07903" y="3346942"/>
            <a:ext cx="6445975" cy="298543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Key take-aways : </a:t>
            </a:r>
          </a:p>
          <a:p>
            <a:endParaRPr lang="de-DE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/>
              <a:t>A</a:t>
            </a:r>
            <a:r>
              <a:rPr lang="en-GB" sz="2000" dirty="0" smtClean="0">
                <a:effectLst/>
              </a:rPr>
              <a:t> more viscous TIM (grease) has a better thermal performance than a relatively rigid TIM (graphite foil, thermal pad)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 smtClean="0"/>
              <a:t>Flattening </a:t>
            </a:r>
            <a:r>
              <a:rPr lang="en-GB" sz="2000" dirty="0"/>
              <a:t>the </a:t>
            </a:r>
            <a:r>
              <a:rPr lang="en-GB" sz="2000" dirty="0" smtClean="0"/>
              <a:t>interfaces (~ 10µm</a:t>
            </a:r>
            <a:r>
              <a:rPr lang="en-GB" sz="2000" dirty="0"/>
              <a:t>) improves the results </a:t>
            </a:r>
            <a:r>
              <a:rPr lang="en-GB" sz="2000" dirty="0" smtClean="0"/>
              <a:t>substantially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000" dirty="0" smtClean="0"/>
              <a:t>Good agreement (± 10%) between experiments &amp; simulations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174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572000" cy="365125"/>
          </a:xfrm>
        </p:spPr>
        <p:txBody>
          <a:bodyPr/>
          <a:lstStyle/>
          <a:p>
            <a:r>
              <a:rPr lang="en-GB" dirty="0" smtClean="0"/>
              <a:t>K. Agarwal - Thermal Management of the CBM Silicon Tracking System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de-DE" sz="4000" u="sng" dirty="0" smtClean="0"/>
              <a:t>O</a:t>
            </a:r>
            <a:r>
              <a:rPr lang="de-DE" sz="3200" u="sng" dirty="0" smtClean="0"/>
              <a:t>PTIMISATION</a:t>
            </a:r>
            <a:r>
              <a:rPr lang="de-DE" sz="4000" u="sng" dirty="0" smtClean="0"/>
              <a:t> O</a:t>
            </a:r>
            <a:r>
              <a:rPr lang="de-DE" sz="3200" u="sng" dirty="0" smtClean="0"/>
              <a:t>F</a:t>
            </a:r>
            <a:r>
              <a:rPr lang="de-DE" sz="4000" u="sng" dirty="0" smtClean="0"/>
              <a:t> C</a:t>
            </a:r>
            <a:r>
              <a:rPr lang="de-DE" sz="3200" u="sng" dirty="0" smtClean="0"/>
              <a:t>OOLING</a:t>
            </a:r>
            <a:r>
              <a:rPr lang="de-DE" sz="4000" u="sng" dirty="0" smtClean="0"/>
              <a:t> P</a:t>
            </a:r>
            <a:r>
              <a:rPr lang="de-DE" sz="3200" u="sng" dirty="0" smtClean="0"/>
              <a:t>LATE</a:t>
            </a:r>
            <a:endParaRPr lang="en-GB" sz="1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7" y="1325563"/>
            <a:ext cx="11083185" cy="477613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2000" dirty="0" smtClean="0"/>
              <a:t>Bi-Phase CO</a:t>
            </a:r>
            <a:r>
              <a:rPr lang="de-DE" sz="2000" baseline="-25000" dirty="0" smtClean="0"/>
              <a:t>2</a:t>
            </a:r>
            <a:r>
              <a:rPr lang="de-DE" sz="2000" dirty="0" smtClean="0"/>
              <a:t> cooling for STS-FEE (~ 40kW)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sz="2000" dirty="0" smtClean="0"/>
              <a:t>CO</a:t>
            </a:r>
            <a:r>
              <a:rPr lang="de-DE" sz="2000" baseline="-25000" dirty="0" smtClean="0"/>
              <a:t>2</a:t>
            </a:r>
            <a:r>
              <a:rPr lang="de-DE" sz="2000" dirty="0" smtClean="0"/>
              <a:t> heat transfer co-efficient depends on:	      →  </a:t>
            </a:r>
            <a:r>
              <a:rPr lang="en-GB" sz="2000" dirty="0" smtClean="0">
                <a:effectLst/>
              </a:rPr>
              <a:t>cooling plate's tube (diameter &amp; length</a:t>
            </a:r>
            <a:r>
              <a:rPr lang="en-GB" sz="2000" dirty="0" smtClean="0">
                <a:effectLst/>
              </a:rPr>
              <a:t>)	</a:t>
            </a:r>
            <a:r>
              <a:rPr lang="en-GB" sz="2000" b="1" dirty="0" smtClean="0">
                <a:solidFill>
                  <a:srgbClr val="00B050"/>
                </a:solidFill>
                <a:effectLst/>
              </a:rPr>
              <a:t>(√)</a:t>
            </a:r>
            <a:endParaRPr lang="en-GB" sz="2000" b="1" dirty="0" smtClean="0">
              <a:solidFill>
                <a:srgbClr val="00B050"/>
              </a:solidFill>
              <a:effectLst/>
            </a:endParaRPr>
          </a:p>
          <a:p>
            <a:pPr marL="5203825" lvl="1" indent="-273050">
              <a:buFont typeface="Calibri" panose="020F0502020204030204" pitchFamily="34" charset="0"/>
              <a:buChar char="→"/>
            </a:pPr>
            <a:r>
              <a:rPr lang="en-GB" sz="2000" dirty="0" smtClean="0">
                <a:effectLst/>
              </a:rPr>
              <a:t> mass flow of the </a:t>
            </a:r>
            <a:r>
              <a:rPr lang="en-GB" sz="2000" dirty="0" smtClean="0">
                <a:effectLst/>
              </a:rPr>
              <a:t>coolant			</a:t>
            </a:r>
            <a:r>
              <a:rPr lang="en-GB" sz="2000" b="1" dirty="0" smtClean="0">
                <a:solidFill>
                  <a:srgbClr val="00B050"/>
                </a:solidFill>
              </a:rPr>
              <a:t>(</a:t>
            </a:r>
            <a:r>
              <a:rPr lang="en-GB" sz="2000" b="1" dirty="0">
                <a:solidFill>
                  <a:srgbClr val="00B050"/>
                </a:solidFill>
              </a:rPr>
              <a:t>√)</a:t>
            </a:r>
            <a:endParaRPr lang="en-GB" sz="2000" dirty="0" smtClean="0">
              <a:effectLst/>
            </a:endParaRPr>
          </a:p>
          <a:p>
            <a:pPr marL="5203825" lvl="1" indent="-273050">
              <a:buFont typeface="Calibri" panose="020F0502020204030204" pitchFamily="34" charset="0"/>
              <a:buChar char="→"/>
            </a:pPr>
            <a:r>
              <a:rPr lang="en-GB" sz="2000" dirty="0" smtClean="0">
                <a:effectLst/>
              </a:rPr>
              <a:t> targeted amount of heat </a:t>
            </a:r>
            <a:r>
              <a:rPr lang="en-GB" sz="2000" dirty="0" smtClean="0">
                <a:effectLst/>
              </a:rPr>
              <a:t>removal		</a:t>
            </a:r>
            <a:r>
              <a:rPr lang="en-GB" sz="2000" b="1" dirty="0" smtClean="0">
                <a:solidFill>
                  <a:srgbClr val="00B050"/>
                </a:solidFill>
              </a:rPr>
              <a:t>(</a:t>
            </a:r>
            <a:r>
              <a:rPr lang="en-GB" sz="2000" b="1" dirty="0">
                <a:solidFill>
                  <a:srgbClr val="00B050"/>
                </a:solidFill>
              </a:rPr>
              <a:t>√)</a:t>
            </a:r>
            <a:endParaRPr lang="en-GB" sz="2000" dirty="0" smtClean="0">
              <a:effectLst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sz="2000" dirty="0" smtClean="0">
                <a:effectLst/>
              </a:rPr>
              <a:t>STS cooling plate</a:t>
            </a:r>
            <a:r>
              <a:rPr lang="en-GB" sz="2000" dirty="0" smtClean="0">
                <a:effectLst/>
              </a:rPr>
              <a:t>'</a:t>
            </a:r>
            <a:r>
              <a:rPr lang="de-DE" sz="2000" dirty="0" smtClean="0">
                <a:effectLst/>
              </a:rPr>
              <a:t>s boundary conditions for this study:    </a:t>
            </a:r>
            <a:r>
              <a:rPr lang="de-DE" sz="2000" dirty="0" smtClean="0">
                <a:effectLst/>
              </a:rPr>
              <a:t>→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DPG Bochum 2018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r>
              <a:rPr lang="en-GB" dirty="0" smtClean="0"/>
              <a:t>8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807" y="3912863"/>
            <a:ext cx="6066575" cy="20638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218378" y="5879816"/>
            <a:ext cx="2892770" cy="400110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Inlet Temperature - FIXED</a:t>
            </a:r>
            <a:endParaRPr lang="en-GB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5218378" y="3986001"/>
            <a:ext cx="2583931" cy="400110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Outlet Pressure - FIXED</a:t>
            </a:r>
            <a:endParaRPr lang="en-GB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7200058" y="2848520"/>
            <a:ext cx="4721324" cy="707886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000" dirty="0"/>
              <a:t>Coolant temp. T</a:t>
            </a:r>
            <a:r>
              <a:rPr lang="de-DE" sz="2000" baseline="-25000" dirty="0"/>
              <a:t>CO2</a:t>
            </a:r>
            <a:r>
              <a:rPr lang="de-DE" sz="2000" dirty="0"/>
              <a:t> = -</a:t>
            </a:r>
            <a:r>
              <a:rPr lang="de-DE" sz="2000" dirty="0" smtClean="0"/>
              <a:t>40°C</a:t>
            </a:r>
          </a:p>
          <a:p>
            <a:pPr>
              <a:lnSpc>
                <a:spcPct val="100000"/>
              </a:lnSpc>
            </a:pPr>
            <a:r>
              <a:rPr lang="de-DE" sz="2000" dirty="0" smtClean="0"/>
              <a:t>Targeted </a:t>
            </a:r>
            <a:r>
              <a:rPr lang="de-DE" sz="2000" dirty="0"/>
              <a:t>heat removal = </a:t>
            </a:r>
            <a:r>
              <a:rPr lang="de-DE" sz="2000" dirty="0" smtClean="0"/>
              <a:t>1300W (</a:t>
            </a:r>
            <a:r>
              <a:rPr lang="pt-BR" sz="2000" dirty="0"/>
              <a:t>~ 8 </a:t>
            </a:r>
            <a:r>
              <a:rPr lang="pt-BR" sz="2000" dirty="0" smtClean="0"/>
              <a:t>FEBs)</a:t>
            </a:r>
            <a:endParaRPr lang="en-GB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81" y="3857644"/>
            <a:ext cx="4623785" cy="233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6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741.6573"/>
  <p:tag name="LATEXADDIN" val="\documentclass{article}&#10;\usepackage{amsmath}&#10;\pagestyle{empty}&#10;\begin{document}&#10;&#10;$\Delta$p/p $\approx$ 1-2\%&#10;&#10;&#10;\end{document}&#10;"/>
  <p:tag name="IGUANATEXSIZE" val="20"/>
  <p:tag name="IGUANATEXCURSOR" val="80"/>
  <p:tag name="TRANSPARENCY" val="True"/>
  <p:tag name="FILENAME" val=""/>
  <p:tag name="LATEXENGINEID" val="0"/>
  <p:tag name="TEMPFOLDER" val="C:\Users\Agarwal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9.074"/>
  <p:tag name="ORIGINALWIDTH" val="5170.604"/>
  <p:tag name="LATEXADDIN" val="\documentclass{article}&#10;\usepackage{amsmath}&#10;\pagestyle{empty}&#10;\begin{document}&#10;&#10;\begin{table}[]&#10;\centering&#10;%\caption{My caption}&#10;%\label{my-label}&#10;\begin{tabular}{lccccc}&#10;\hline&#10;\multicolumn{1}{c}{} &amp; \# Cables &amp; U/I        &amp; Wire (mm$^2$) &amp; \begin{tabular}[c]{@{}c@{}}Incl. shielding\\ /insulation (mm$^2$)\end{tabular} &amp; \begin{tabular}[c]{@{}c@{}}Total\\ Area (cm$^2$)\end{tabular} \\ \hline \hline&#10;LV (Floating)        &amp; 4 $\times$ 900   &amp; 12V/1A     &amp; 0.25       &amp; 4                                                                     &amp; 144                                                        \\ \hline&#10;HV                   &amp; 2 $\times$ 900   &amp; $\pm$ 250V/5mA &amp; 0.10       &amp; 4                                                                     &amp; 72                                                         \\ \hline&#10;GBTx                 &amp; 4 $\times$ 150   &amp; 12V/1A     &amp; 0.25       &amp; 4                                                                     &amp; 24                                                         \\ \hline&#10;Opical               &amp; 256       &amp; -          &amp; -          &amp; 4                                                                     &amp; 10                                                         \\ \hline&#10;Cooling              &amp; 80        &amp; -          &amp; -          &amp; \begin{tabular}[c]{@{}c@{}}bundled +\\ 6cm insulation\end{tabular}    &amp; 40                                                         \\ \hline&#10;Controls             &amp; 200       &amp; -          &amp; -          &amp; 4                                                                     &amp; 8                                                          \\ \hline&#10;\end{tabular}&#10;\end{table}&#10;&#10;&#10;&#10;\end{document}&#10;"/>
  <p:tag name="IGUANATEXSIZE" val="20"/>
  <p:tag name="IGUANATEXCURSOR" val="371"/>
  <p:tag name="TRANSPARENCY" val="True"/>
  <p:tag name="FILENAME" val=""/>
  <p:tag name="LATEXENGINEID" val="0"/>
  <p:tag name="TEMPFOLDER" val="C:\Users\Agarwal\Documents\"/>
  <p:tag name="LATEXFORMHEIGHT" val="407.25"/>
  <p:tag name="LATEXFORMWIDTH" val="1370.25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8.9839"/>
  <p:tag name="ORIGINALWIDTH" val="1113.611"/>
  <p:tag name="LATEXADDIN" val="\documentclass{article}&#10;\usepackage{amsmath}&#10;\pagestyle{empty}&#10;\begin{document}&#10;&#10;$ \Delta I = \alpha\cdot\Phi_{eq}\cdot (A\cdot d)$ &#10;&#10;\end{document}&#10;"/>
  <p:tag name="IGUANATEXSIZE" val="20"/>
  <p:tag name="IGUANATEXCURSOR" val="128"/>
  <p:tag name="TRANSPARENCY" val="True"/>
  <p:tag name="FILENAME" val=""/>
  <p:tag name="LATEXENGINEID" val="0"/>
  <p:tag name="TEMPFOLDER" val="C:\Users\Agarwal\"/>
  <p:tag name="LATEXFORMHEIGHT" val="312"/>
  <p:tag name="LATEXFORMWIDTH" val="560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1.2261"/>
  <p:tag name="ORIGINALWIDTH" val="1881.515"/>
  <p:tag name="LATEXADDIN" val="\documentclass{article}&#10;\usepackage{amsmath}&#10;\pagestyle{empty}&#10;\begin{document}&#10;&#10;$\frac{I_L(T_2)}{I_L(T_1)}$ = $( \,\frac{T_2}{T_1}) \,^{^{2}}$ exp $[ \,-\frac{E_g}{2k} ( \,\frac{T_1 - T_2}{T_1T_2}) \,] \,$&#10;&#10;\end{document}&#10;"/>
  <p:tag name="IGUANATEXSIZE" val="40"/>
  <p:tag name="IGUANATEXCURSOR" val="101"/>
  <p:tag name="TRANSPARENCY" val="True"/>
  <p:tag name="FILENAME" val=""/>
  <p:tag name="LATEXENGINEID" val="0"/>
  <p:tag name="TEMPFOLDER" val="C:\Users\Agarwal\"/>
  <p:tag name="LATEXFORMHEIGHT" val="312"/>
  <p:tag name="LATEXFORMWIDTH" val="560.25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84.627"/>
  <p:tag name="LATEXADDIN" val="\documentclass{article}&#10;\usepackage{amsmath}&#10;\pagestyle{empty}&#10;\begin{document}&#10;&#10;Shot Noise $\propto \sqrt{I_L}$&#10;&#10;\end{document}&#10;"/>
  <p:tag name="IGUANATEXSIZE" val="20"/>
  <p:tag name="IGUANATEXCURSOR" val="111"/>
  <p:tag name="TRANSPARENCY" val="True"/>
  <p:tag name="FILENAME" val=""/>
  <p:tag name="LATEXENGINEID" val="0"/>
  <p:tag name="TEMPFOLDER" val="C:\Users\Agarwal\"/>
  <p:tag name="LATEXFORMHEIGHT" val="312"/>
  <p:tag name="LATEXFORMWIDTH" val="560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84.627"/>
  <p:tag name="LATEXADDIN" val="\documentclass{article}&#10;\usepackage{amsmath}&#10;\pagestyle{empty}&#10;\begin{document}&#10;&#10;Shot Noise $\propto \sqrt{I_L}$&#10;&#10;\end{document}&#10;"/>
  <p:tag name="IGUANATEXSIZE" val="20"/>
  <p:tag name="IGUANATEXCURSOR" val="111"/>
  <p:tag name="TRANSPARENCY" val="True"/>
  <p:tag name="FILENAME" val=""/>
  <p:tag name="LATEXENGINEID" val="0"/>
  <p:tag name="TEMPFOLDER" val="C:\Users\Agarwal\"/>
  <p:tag name="LATEXFORMHEIGHT" val="312"/>
  <p:tag name="LATEXFORMWIDTH" val="560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8.9839"/>
  <p:tag name="ORIGINALWIDTH" val="1113.611"/>
  <p:tag name="LATEXADDIN" val="\documentclass{article}&#10;\usepackage{amsmath}&#10;\pagestyle{empty}&#10;\begin{document}&#10;&#10;$ \Delta I = \alpha\cdot\Phi_{eq}\cdot (A\cdot d)$ &#10;&#10;\end{document}&#10;"/>
  <p:tag name="IGUANATEXSIZE" val="20"/>
  <p:tag name="IGUANATEXCURSOR" val="128"/>
  <p:tag name="TRANSPARENCY" val="True"/>
  <p:tag name="FILENAME" val=""/>
  <p:tag name="LATEXENGINEID" val="0"/>
  <p:tag name="TEMPFOLDER" val="C:\Users\Agarwal\"/>
  <p:tag name="LATEXFORMHEIGHT" val="312"/>
  <p:tag name="LATEXFORMWIDTH" val="560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1211.849"/>
  <p:tag name="LATEXADDIN" val="\documentclass{article}&#10;\usepackage{amsmath}&#10;\pagestyle{empty}&#10;\begin{document}&#10;&#10;%$\frac{I_L(T_2)}{I_L(T_1)}$ = $( \,\frac{T_2}{T_1}) \,^{^{2}}$ exp $[ \,-\frac{E_g}{2k} ( \,\frac{T_1 - T_2}{T_1T_2}) \,] \,$&#10;&#10;$I_L(T) \propto T^2 exp(-1/T)   $&#10;&#10;\end{document}&#10;"/>
  <p:tag name="IGUANATEXSIZE" val="40"/>
  <p:tag name="IGUANATEXCURSOR" val="237"/>
  <p:tag name="TRANSPARENCY" val="True"/>
  <p:tag name="FILENAME" val=""/>
  <p:tag name="LATEXENGINEID" val="0"/>
  <p:tag name="TEMPFOLDER" val="C:\Users\Agarwal\Documents\"/>
  <p:tag name="LATEXFORMHEIGHT" val="312"/>
  <p:tag name="LATEXFORMWIDTH" val="560.25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84.627"/>
  <p:tag name="LATEXADDIN" val="\documentclass{article}&#10;\usepackage{amsmath}&#10;\pagestyle{empty}&#10;\begin{document}&#10;&#10;Shot Noise $\propto \sqrt{I_L}$&#10;&#10;\end{document}&#10;"/>
  <p:tag name="IGUANATEXSIZE" val="20"/>
  <p:tag name="IGUANATEXCURSOR" val="111"/>
  <p:tag name="TRANSPARENCY" val="True"/>
  <p:tag name="FILENAME" val=""/>
  <p:tag name="LATEXENGINEID" val="0"/>
  <p:tag name="TEMPFOLDER" val="C:\Users\Agarwal\"/>
  <p:tag name="LATEXFORMHEIGHT" val="312"/>
  <p:tag name="LATEXFORMWIDTH" val="560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8.9839"/>
  <p:tag name="ORIGINALWIDTH" val="1113.611"/>
  <p:tag name="LATEXADDIN" val="\documentclass{article}&#10;\usepackage{amsmath}&#10;\pagestyle{empty}&#10;\begin{document}&#10;&#10;$ \Delta I = \alpha\cdot\Phi_{eq}\cdot (A\cdot d)$ &#10;&#10;\end{document}&#10;"/>
  <p:tag name="IGUANATEXSIZE" val="20"/>
  <p:tag name="IGUANATEXCURSOR" val="128"/>
  <p:tag name="TRANSPARENCY" val="True"/>
  <p:tag name="FILENAME" val=""/>
  <p:tag name="LATEXENGINEID" val="0"/>
  <p:tag name="TEMPFOLDER" val="C:\Users\Agarwal\"/>
  <p:tag name="LATEXFORMHEIGHT" val="312"/>
  <p:tag name="LATEXFORMWIDTH" val="560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1.2261"/>
  <p:tag name="ORIGINALWIDTH" val="1881.515"/>
  <p:tag name="LATEXADDIN" val="\documentclass{article}&#10;\usepackage{amsmath}&#10;\pagestyle{empty}&#10;\begin{document}&#10;&#10;$\frac{I_L(T_2)}{I_L(T_1)}$ = $( \,\frac{T_2}{T_1}) \,^{^{2}}$ exp $[ \,-\frac{E_g}{2k} ( \,\frac{T_1 - T_2}{T_1T_2}) \,] \,$&#10;&#10;\end{document}&#10;"/>
  <p:tag name="IGUANATEXSIZE" val="40"/>
  <p:tag name="IGUANATEXCURSOR" val="101"/>
  <p:tag name="TRANSPARENCY" val="True"/>
  <p:tag name="FILENAME" val=""/>
  <p:tag name="LATEXENGINEID" val="0"/>
  <p:tag name="TEMPFOLDER" val="C:\Users\Agarwal\"/>
  <p:tag name="LATEXFORMHEIGHT" val="312"/>
  <p:tag name="LATEXFORMWIDTH" val="560.2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84.627"/>
  <p:tag name="LATEXADDIN" val="\documentclass{article}&#10;\usepackage{amsmath}&#10;\pagestyle{empty}&#10;\begin{document}&#10;&#10;Shot Noise $\propto \sqrt{I_L}$&#10;&#10;\end{document}&#10;"/>
  <p:tag name="IGUANATEXSIZE" val="20"/>
  <p:tag name="IGUANATEXCURSOR" val="111"/>
  <p:tag name="TRANSPARENCY" val="True"/>
  <p:tag name="FILENAME" val=""/>
  <p:tag name="LATEXENGINEID" val="0"/>
  <p:tag name="TEMPFOLDER" val="C:\Users\Agarwal\"/>
  <p:tag name="LATEXFORMHEIGHT" val="312"/>
  <p:tag name="LATEXFORMWIDTH" val="560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84.627"/>
  <p:tag name="LATEXADDIN" val="\documentclass{article}&#10;\usepackage{amsmath}&#10;\pagestyle{empty}&#10;\begin{document}&#10;&#10;Shot Noise $\propto \sqrt{I_L}$&#10;&#10;\end{document}&#10;"/>
  <p:tag name="IGUANATEXSIZE" val="20"/>
  <p:tag name="IGUANATEXCURSOR" val="111"/>
  <p:tag name="TRANSPARENCY" val="True"/>
  <p:tag name="FILENAME" val=""/>
  <p:tag name="LATEXENGINEID" val="0"/>
  <p:tag name="TEMPFOLDER" val="C:\Users\Agarwal\"/>
  <p:tag name="LATEXFORMHEIGHT" val="312"/>
  <p:tag name="LATEXFORMWIDTH" val="560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8.9839"/>
  <p:tag name="ORIGINALWIDTH" val="1113.611"/>
  <p:tag name="LATEXADDIN" val="\documentclass{article}&#10;\usepackage{amsmath}&#10;\pagestyle{empty}&#10;\begin{document}&#10;&#10;$ \Delta I = \alpha\cdot\Phi_{eq}\cdot (A\cdot d)$ &#10;&#10;\end{document}&#10;"/>
  <p:tag name="IGUANATEXSIZE" val="20"/>
  <p:tag name="IGUANATEXCURSOR" val="128"/>
  <p:tag name="TRANSPARENCY" val="True"/>
  <p:tag name="FILENAME" val=""/>
  <p:tag name="LATEXENGINEID" val="0"/>
  <p:tag name="TEMPFOLDER" val="C:\Users\Agarwal\"/>
  <p:tag name="LATEXFORMHEIGHT" val="312"/>
  <p:tag name="LATEXFORMWIDTH" val="560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1.2261"/>
  <p:tag name="ORIGINALWIDTH" val="1881.515"/>
  <p:tag name="LATEXADDIN" val="\documentclass{article}&#10;\usepackage{amsmath}&#10;\pagestyle{empty}&#10;\begin{document}&#10;&#10;$\frac{I_L(T_2)}{I_L(T_1)}$ = $( \,\frac{T_2}{T_1}) \,^{^{2}}$ exp $[ \,-\frac{E_g}{2k} ( \,\frac{T_1 - T_2}{T_1T_2}) \,] \,$&#10;&#10;\end{document}&#10;"/>
  <p:tag name="IGUANATEXSIZE" val="40"/>
  <p:tag name="IGUANATEXCURSOR" val="101"/>
  <p:tag name="TRANSPARENCY" val="True"/>
  <p:tag name="FILENAME" val=""/>
  <p:tag name="LATEXENGINEID" val="0"/>
  <p:tag name="TEMPFOLDER" val="C:\Users\Agarwal\"/>
  <p:tag name="LATEXFORMHEIGHT" val="312"/>
  <p:tag name="LATEXFORMWIDTH" val="560.2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8.9839"/>
  <p:tag name="ORIGINALWIDTH" val="1113.611"/>
  <p:tag name="LATEXADDIN" val="\documentclass{article}&#10;\usepackage{amsmath}&#10;\pagestyle{empty}&#10;\begin{document}&#10;&#10;$ \Delta I = \alpha\cdot\Phi_{eq}\cdot (A\cdot d)$ &#10;&#10;\end{document}&#10;"/>
  <p:tag name="IGUANATEXSIZE" val="20"/>
  <p:tag name="IGUANATEXCURSOR" val="128"/>
  <p:tag name="TRANSPARENCY" val="True"/>
  <p:tag name="FILENAME" val=""/>
  <p:tag name="LATEXENGINEID" val="0"/>
  <p:tag name="TEMPFOLDER" val="C:\Users\Agarwal\"/>
  <p:tag name="LATEXFORMHEIGHT" val="312"/>
  <p:tag name="LATEXFORMWIDTH" val="560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1211.849"/>
  <p:tag name="LATEXADDIN" val="\documentclass{article}&#10;\usepackage{amsmath}&#10;\pagestyle{empty}&#10;\begin{document}&#10;&#10;%$\frac{I_L(T_2)}{I_L(T_1)}$ = $( \,\frac{T_2}{T_1}) \,^{^{2}}$ exp $[ \,-\frac{E_g}{2k} ( \,\frac{T_1 - T_2}{T_1T_2}) \,] \,$&#10;&#10;$I_L(T) \propto T^2 exp(-1/T)   $&#10;&#10;\end{document}&#10;"/>
  <p:tag name="IGUANATEXSIZE" val="40"/>
  <p:tag name="IGUANATEXCURSOR" val="237"/>
  <p:tag name="TRANSPARENCY" val="True"/>
  <p:tag name="FILENAME" val=""/>
  <p:tag name="LATEXENGINEID" val="0"/>
  <p:tag name="TEMPFOLDER" val="C:\Users\Agarwal\Documents\"/>
  <p:tag name="LATEXFORMHEIGHT" val="312"/>
  <p:tag name="LATEXFORMWIDTH" val="560.25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46.3817"/>
  <p:tag name="ORIGINALWIDTH" val="3910.011"/>
  <p:tag name="LATEXADDIN" val="\documentclass{article}&#10;\usepackage{amsmath}&#10;\pagestyle{empty}&#10;\begin{document}&#10;&#10;\begin{table}[h!]&#10;\begin{tabular}{ccccc}&#10;\hline&#10;\multicolumn{5}{c}{Thermal Interface Material Properties} \\ \hline&#10;\begin{tabular}[c]{@{}c@{}}Interface\#\end{tabular} &amp; \begin{tabular}[c]{@{}c@{}}TIM\end{tabular} &amp; \begin{tabular}[c]{@{}c@{}}k\\W/m$\cdot$K\end{tabular} &amp; \begin{tabular}[c]{@{}c@{}}d\\$\mu$m\end{tabular} &amp; \begin{tabular}[c]{@{}c@{}}R$_{\Theta}$ (d/k)\\m$^2$$\cdot$K/W\end{tabular} \\ \hline \hline&#10;1         &amp; WLK 10 (Thermal Glue)        &amp; 0.836 &amp; 100  &amp; 1.2 x 10$^{-4}$ \\ \hline&#10;2-3                &amp; KP97 (Thermal Grease)             &amp; 5.0  &amp; 30  &amp; 6.0 x 10$^{-6}$ \\ \cline{2-5} &#10;                   &amp; QGF-G03 (Graphite Foil)  &amp; 16.0 &amp; 125  &amp; 7.8 x 10$^{-6}$ \\ \hline   &#10;\end{tabular}&#10;%\caption{TIM Properties used for FEM Simulations}&#10;%\label{Table 1}&#10;\end{table}&#10;&#10;\end{document}&#10;"/>
  <p:tag name="IGUANATEXSIZE" val="20"/>
  <p:tag name="IGUANATEXCURSOR" val="586"/>
  <p:tag name="TRANSPARENCY" val="True"/>
  <p:tag name="FILENAME" val=""/>
  <p:tag name="LATEXENGINEID" val="0"/>
  <p:tag name="TEMPFOLDER" val="C:\Users\Agarwal\Documents\"/>
  <p:tag name="LATEXFORMHEIGHT" val="347.25"/>
  <p:tag name="LATEXFORMWIDTH" val="894.75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0.862"/>
  <p:tag name="ORIGINALWIDTH" val="3220.098"/>
  <p:tag name="LATEXADDIN" val="\documentclass{article}&#10;\usepackage{amsmath}&#10;\pagestyle{empty}&#10;\begin{document}&#10;&#10;\begin{table}[h!]&#10;\centering&#10;\begin{tabular}{ccccc}&#10;\hline&#10;\multicolumn{5}{c}{T = 15$^\circ$C, $\dot{Q}$ = 160W, $\dot{m}$ = 11.1 g/s}                                                                                                     \\ \hline&#10;Interface  &amp;  Interface  &amp;  Interface  &amp; \multicolumn{2}{c}{Max. Fin Temp. ($^\circ$C)}       \\ \cline{4-5} &#10;\#1        &amp;  \#2        &amp;  \#3        &amp; \multicolumn{1}{c|}{Exp.}       &amp;              FEA   \\ \hline \hline&#10;           &amp;             &amp;  Grease     &amp;         29.7                    &amp;              32.0  \\ \cline{3-3} \cline{4-5} &#10;Glue       &amp;  Grease     &amp;  Foil       &amp;         29.6                    &amp;              32.0  \\ \cline{2-3} \cline{4-5} &#10;           &amp;             &amp;  Grease     &amp;         33.7                    &amp;              32.1  \\ \cline{3-3} \cline{4-5} &#10;           &amp;  Foil       &amp;  Foil       &amp;         33.9                    &amp;              32.1  \\ \hline&#10;\end{tabular}&#10;%\caption{Comparision between experiment and simulation}&#10;%\label{Table 1}&#10;\end{table}&#10;\end{document}&#10;"/>
  <p:tag name="IGUANATEXSIZE" val="20"/>
  <p:tag name="IGUANATEXCURSOR" val="774"/>
  <p:tag name="TRANSPARENCY" val="True"/>
  <p:tag name="FILENAME" val=""/>
  <p:tag name="LATEXENGINEID" val="0"/>
  <p:tag name="TEMPFOLDER" val="C:\Users\Agarwal\Documents\"/>
  <p:tag name="LATEXFORMHEIGHT" val="534"/>
  <p:tag name="LATEXFORMWIDTH" val="941.25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9.2276"/>
  <p:tag name="ORIGINALWIDTH" val="593.1758"/>
  <p:tag name="LATEXADDIN" val="\documentclass{article}&#10;\usepackage{amsmath}&#10;\pagestyle{empty}&#10;\begin{document}&#10;&#10;$\chi$ = $\frac{\dot{m}_{vapor}}{\dot{m}_{total}}$&#10;&#10;\end{document}&#10;"/>
  <p:tag name="IGUANATEXSIZE" val="20"/>
  <p:tag name="IGUANATEXCURSOR" val="115"/>
  <p:tag name="TRANSPARENCY" val="True"/>
  <p:tag name="FILENAME" val=""/>
  <p:tag name="LATEXENGINEID" val="0"/>
  <p:tag name="TEMPFOLDER" val="C:\Users\Agarwal\Documents\"/>
  <p:tag name="LATEXFORMHEIGHT" val="312"/>
  <p:tag name="LATEXFORMWIDTH" val="560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3.4758"/>
  <p:tag name="ORIGINALWIDTH" val="992.8759"/>
  <p:tag name="LATEXADDIN" val="\documentclass{article}&#10;\usepackage{amsmath}&#10;\pagestyle{empty}&#10;\begin{document}&#10;&#10;$HTC_{vol}$ = $\frac{\dot{Q}}{V_{vol}\cdot \Delta T}$ &#10;&#10;\end{document}"/>
  <p:tag name="IGUANATEXSIZE" val="20"/>
  <p:tag name="IGUANATEXCURSOR" val="132"/>
  <p:tag name="TRANSPARENCY" val="True"/>
  <p:tag name="FILENAME" val=""/>
  <p:tag name="LATEXENGINEID" val="0"/>
  <p:tag name="TEMPFOLDER" val="C:\Users\Agarwal\Documents\"/>
  <p:tag name="LATEXFORMHEIGHT" val="312"/>
  <p:tag name="LATEXFORMWIDTH" val="560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64.492"/>
  <p:tag name="ORIGINALWIDTH" val="3137.608"/>
  <p:tag name="LATEXADDIN" val="\documentclass{article}&#10;\usepackage{amsmath}&#10;\pagestyle{empty}&#10;\begin{document}&#10;&#10;\begin{table}[h!]&#10;\centering&#10;\begin{tabular}{ccccc}&#10;\hline&#10;\multicolumn{5}{c}{T = -40$^\circ$C, $\dot{Q}$ = 1300W}                                                                                                     \\ \hline&#10;\begin{tabular}[c]{@{}c@{}}D (mm)\end{tabular} &amp; \begin{tabular}[c]{@{}c@{}}L (m)\end{tabular} &amp; \multicolumn{3}{c}{\begin{tabular}[c]{@{}c@{}}$\dot{m}$ (g/s)\end{tabular}}                                                                                                              \\ \cline{3-5} &#10;                                               &amp;                                               &amp; \multicolumn{1}{c|}{At dry-out} &amp; \multicolumn{1}{c|}{\begin{tabular}[c]{@{}c@{}}25\% from\\ dry-out\end{tabular}} &amp; \begin{tabular}[c]{@{}c@{}}50\% from\\ dry-out\end{tabular} \\ \hline \hline&#10;4.00                                       &amp;          5.50                                &amp;        5.70                    &amp;                8.30                   &amp;          15.30                                                  \\ \hline&#10;4.57                                       &amp;          8.50                                &amp;        5.10                    &amp;                7.20                   &amp;          12.10                                                  \\ \hline&#10;6.00                                       &amp;          19.50                              &amp;        4.60                    &amp;                6.30                   &amp;            9.80                                                  \\ \hline \hline&#10;&#10;\begin{tabular}[c]{@{}c@{}}\end{tabular} &amp; \begin{tabular}[c]{@{}c@{}}\end{tabular} &amp; \multicolumn{3}{c}{\begin{tabular}[c]{@{}c@{}}$\Delta$T ($^\circ$C)\end{tabular}}                                                                                                              \\ \cline{3-5} &#10;                                               &amp;                                               &amp; \multicolumn{1}{c|}{At dry-out} &amp; \multicolumn{1}{c|}{\begin{tabular}[c]{@{}c@{}}25\% from\\ dry-out\end{tabular}} &amp; \begin{tabular}[c]{@{}c@{}}50\% from\\ dry-out\end{tabular} \\ \cline{3-5}&#10;                                       &amp;                                         &amp;        4.53                    &amp;                4.59                   &amp;          4.69                                                  \\ \cline{3-5}&#10;                                       &amp;                                         &amp;        3.67                    &amp;                3.72                   &amp;          3.79                                                  \\ \cline{3-5}&#10;                                       &amp;                                         &amp;        2.46                    &amp;                2.44                   &amp;          2.47                                                  \\ \hline \hline&#10;\end{tabular}&#10;%\caption{Optimised design parameters of cooling plate}&#10;%\label{Table 2}&#10;\end{table}&#10;&#10;\end{document}&#10;"/>
  <p:tag name="IGUANATEXSIZE" val="20"/>
  <p:tag name="IGUANATEXCURSOR" val="2977"/>
  <p:tag name="TRANSPARENCY" val="True"/>
  <p:tag name="FILENAME" val=""/>
  <p:tag name="LATEXENGINEID" val="0"/>
  <p:tag name="TEMPFOLDER" val="C:\Users\Agarwal\"/>
  <p:tag name="LATEXFORMHEIGHT" val="312"/>
  <p:tag name="LATEXFORMWIDTH" val="560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13996</TotalTime>
  <Words>1437</Words>
  <Application>Microsoft Office PowerPoint</Application>
  <PresentationFormat>Widescreen</PresentationFormat>
  <Paragraphs>304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Wingdings</vt:lpstr>
      <vt:lpstr>Office Theme</vt:lpstr>
      <vt:lpstr>THERMAL MANAGEMENT (COOLING) OF THE CBM SILICON TRACKING SYSTEM</vt:lpstr>
      <vt:lpstr>OUTLINE</vt:lpstr>
      <vt:lpstr>CBM SILICON TRACKING SYSTEM</vt:lpstr>
      <vt:lpstr>MOTIVATION &amp; CHALLENGES FOR STS COOLING</vt:lpstr>
      <vt:lpstr>MOTIVATION &amp; CHALLENGES FOR STS COOLING</vt:lpstr>
      <vt:lpstr>OPTIMISATION OF THERMAL INTERFACES</vt:lpstr>
      <vt:lpstr>OPTIMISATION OF THERMAL INTERFACES</vt:lpstr>
      <vt:lpstr>OPTIMISATION OF THERMAL INTERFACES</vt:lpstr>
      <vt:lpstr>OPTIMISATION OF COOLING PLATE</vt:lpstr>
      <vt:lpstr>OPTIMISATION OF COOLING PLATE</vt:lpstr>
      <vt:lpstr>OPTIMISATION OF COOLING PLATE</vt:lpstr>
      <vt:lpstr>OPTIMISATION OF COOLING PLATE</vt:lpstr>
      <vt:lpstr>FEEDTHROUGH INTEGRATION &amp; TESTS</vt:lpstr>
      <vt:lpstr>FEEDTHROUGH INTEGRATION &amp; TESTS</vt:lpstr>
      <vt:lpstr>FEEDTHROUGH INTEGRATION &amp; TESTS</vt:lpstr>
      <vt:lpstr>SUMMARY AND OUTLOOK</vt:lpstr>
      <vt:lpstr>SUMMARY AND OUTLOOK</vt:lpstr>
      <vt:lpstr>SUMMARY AND OUTLOOK</vt:lpstr>
      <vt:lpstr>BACKUP SLIDES</vt:lpstr>
      <vt:lpstr>MOTIVATION &amp; CHALLENGES FOR STS COOLING</vt:lpstr>
      <vt:lpstr>MOTIVATION &amp; CHALLENGES FOR STS COOLING</vt:lpstr>
      <vt:lpstr>MOTIVATION &amp; CHALLENGES FOR STS COOLING</vt:lpstr>
      <vt:lpstr>MOTIVATION &amp; CHALLENGES FOR STS COOLING</vt:lpstr>
      <vt:lpstr>OPTIMISATION OF COOLING PLATE</vt:lpstr>
      <vt:lpstr>OPTIMISATION OF COOLING PLATE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THERMAL MANAGEMENT OF THE CBM SILICON TRACKING SYSTEM</dc:title>
  <dc:creator>Agarwal</dc:creator>
  <cp:lastModifiedBy>Agarwal</cp:lastModifiedBy>
  <cp:revision>160</cp:revision>
  <dcterms:created xsi:type="dcterms:W3CDTF">2018-02-19T15:00:39Z</dcterms:created>
  <dcterms:modified xsi:type="dcterms:W3CDTF">2018-03-02T07:15:18Z</dcterms:modified>
</cp:coreProperties>
</file>