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60" r:id="rId1"/>
    <p:sldMasterId id="2147483665" r:id="rId2"/>
    <p:sldMasterId id="2147483669" r:id="rId3"/>
  </p:sldMasterIdLst>
  <p:notesMasterIdLst>
    <p:notesMasterId r:id="rId33"/>
  </p:notesMasterIdLst>
  <p:sldIdLst>
    <p:sldId id="572" r:id="rId4"/>
    <p:sldId id="555" r:id="rId5"/>
    <p:sldId id="527" r:id="rId6"/>
    <p:sldId id="551" r:id="rId7"/>
    <p:sldId id="534" r:id="rId8"/>
    <p:sldId id="557" r:id="rId9"/>
    <p:sldId id="441" r:id="rId10"/>
    <p:sldId id="478" r:id="rId11"/>
    <p:sldId id="455" r:id="rId12"/>
    <p:sldId id="536" r:id="rId13"/>
    <p:sldId id="531" r:id="rId14"/>
    <p:sldId id="466" r:id="rId15"/>
    <p:sldId id="469" r:id="rId16"/>
    <p:sldId id="512" r:id="rId17"/>
    <p:sldId id="495" r:id="rId18"/>
    <p:sldId id="537" r:id="rId19"/>
    <p:sldId id="559" r:id="rId20"/>
    <p:sldId id="499" r:id="rId21"/>
    <p:sldId id="525" r:id="rId22"/>
    <p:sldId id="520" r:id="rId23"/>
    <p:sldId id="524" r:id="rId24"/>
    <p:sldId id="502" r:id="rId25"/>
    <p:sldId id="543" r:id="rId26"/>
    <p:sldId id="544" r:id="rId27"/>
    <p:sldId id="561" r:id="rId28"/>
    <p:sldId id="510" r:id="rId29"/>
    <p:sldId id="526" r:id="rId30"/>
    <p:sldId id="413" r:id="rId31"/>
    <p:sldId id="517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FFFF"/>
    <a:srgbClr val="FFFF99"/>
    <a:srgbClr val="D1C925"/>
    <a:srgbClr val="0066FF"/>
    <a:srgbClr val="9900CC"/>
    <a:srgbClr val="FF9933"/>
    <a:srgbClr val="FF9900"/>
    <a:srgbClr val="FF99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 autoAdjust="0"/>
    <p:restoredTop sz="97407" autoAdjust="0"/>
  </p:normalViewPr>
  <p:slideViewPr>
    <p:cSldViewPr snapToObjects="1">
      <p:cViewPr>
        <p:scale>
          <a:sx n="90" d="100"/>
          <a:sy n="90" d="100"/>
        </p:scale>
        <p:origin x="-2250" y="-660"/>
      </p:cViewPr>
      <p:guideLst>
        <p:guide orient="horz" pos="3974"/>
        <p:guide pos="4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77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50"/>
      <c:rotY val="2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countries!$A$3:$A$13</c:f>
              <c:strCache>
                <c:ptCount val="10"/>
                <c:pt idx="0">
                  <c:v>China</c:v>
                </c:pt>
                <c:pt idx="1">
                  <c:v>Czech Republic</c:v>
                </c:pt>
                <c:pt idx="2">
                  <c:v>France</c:v>
                </c:pt>
                <c:pt idx="3">
                  <c:v>Germany</c:v>
                </c:pt>
                <c:pt idx="4">
                  <c:v>Hungary</c:v>
                </c:pt>
                <c:pt idx="5">
                  <c:v>India</c:v>
                </c:pt>
                <c:pt idx="6">
                  <c:v>Poland</c:v>
                </c:pt>
                <c:pt idx="7">
                  <c:v>Romania</c:v>
                </c:pt>
                <c:pt idx="8">
                  <c:v>Russia</c:v>
                </c:pt>
                <c:pt idx="9">
                  <c:v>Ukraine</c:v>
                </c:pt>
              </c:strCache>
            </c:strRef>
          </c:cat>
          <c:val>
            <c:numRef>
              <c:f>countries!$E$3:$E$13</c:f>
              <c:numCache>
                <c:formatCode>#.#00</c:formatCode>
                <c:ptCount val="10"/>
                <c:pt idx="0">
                  <c:v>9.1911764705882355</c:v>
                </c:pt>
                <c:pt idx="1">
                  <c:v>2.2058823529411766</c:v>
                </c:pt>
                <c:pt idx="2">
                  <c:v>0.73529411764705876</c:v>
                </c:pt>
                <c:pt idx="3">
                  <c:v>35.294117647058826</c:v>
                </c:pt>
                <c:pt idx="4">
                  <c:v>1.1029411764705883</c:v>
                </c:pt>
                <c:pt idx="5">
                  <c:v>13.602941176470587</c:v>
                </c:pt>
                <c:pt idx="6">
                  <c:v>8.8235294117647065</c:v>
                </c:pt>
                <c:pt idx="7">
                  <c:v>5.8823529411764701</c:v>
                </c:pt>
                <c:pt idx="8">
                  <c:v>20.588235294117645</c:v>
                </c:pt>
                <c:pt idx="9">
                  <c:v>2.2058823529411766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C1-408F-BB4B-9E23CE945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77D9-7C78-41DD-BEC2-B844B1014818}" type="datetimeFigureOut">
              <a:rPr lang="en-US" smtClean="0"/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9856-F772-4531-82C0-3CF99004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6481762" cy="6921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 smtClean="0">
                <a:solidFill>
                  <a:srgbClr val="000000"/>
                </a:solidFill>
              </a:rPr>
              <a:t>DPG Spring Meeting, Bochum, March 1st , 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67175" y="6597650"/>
            <a:ext cx="1008063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dirty="0" err="1" smtClean="0">
                <a:solidFill>
                  <a:srgbClr val="000000"/>
                </a:solidFill>
              </a:rPr>
              <a:t>C.Sturm</a:t>
            </a:r>
            <a:r>
              <a:rPr lang="de-DE" altLang="de-DE" dirty="0" smtClean="0">
                <a:solidFill>
                  <a:srgbClr val="000000"/>
                </a:solidFill>
              </a:rPr>
              <a:t>, </a:t>
            </a:r>
            <a:r>
              <a:rPr lang="de-DE" altLang="de-DE" dirty="0" err="1" smtClean="0">
                <a:solidFill>
                  <a:srgbClr val="000000"/>
                </a:solidFill>
              </a:rPr>
              <a:t>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59606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3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52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5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gradFill rotWithShape="1">
            <a:gsLst>
              <a:gs pos="0">
                <a:srgbClr val="324284"/>
              </a:gs>
              <a:gs pos="100000">
                <a:srgbClr val="6F7AC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64817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</a:rPr>
              <a:t>DPG Spring Meeting, Bochum, March </a:t>
            </a:r>
            <a:r>
              <a:rPr lang="de-DE" altLang="de-DE" dirty="0" err="1" smtClean="0">
                <a:solidFill>
                  <a:srgbClr val="000000"/>
                </a:solidFill>
              </a:rPr>
              <a:t>1st</a:t>
            </a:r>
            <a:r>
              <a:rPr lang="de-DE" altLang="de-DE" dirty="0" smtClean="0">
                <a:solidFill>
                  <a:srgbClr val="000000"/>
                </a:solidFill>
              </a:rPr>
              <a:t> , 2018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7175" y="6597650"/>
            <a:ext cx="1008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C.Sturm</a:t>
            </a:r>
            <a:r>
              <a:rPr lang="de-DE" altLang="de-DE" dirty="0" smtClean="0">
                <a:solidFill>
                  <a:srgbClr val="000000"/>
                </a:solidFill>
              </a:rPr>
              <a:t>, </a:t>
            </a:r>
            <a:r>
              <a:rPr lang="de-DE" altLang="de-DE" dirty="0" err="1" smtClean="0">
                <a:solidFill>
                  <a:srgbClr val="000000"/>
                </a:solidFill>
              </a:rPr>
              <a:t>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9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2"/>
          <p:cNvSpPr txBox="1">
            <a:spLocks/>
          </p:cNvSpPr>
          <p:nvPr userDrawn="1"/>
        </p:nvSpPr>
        <p:spPr>
          <a:xfrm>
            <a:off x="34925" y="6597650"/>
            <a:ext cx="3096915" cy="2603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DPG Spring Meeting, Bochum, March 1st , 2018</a:t>
            </a:r>
          </a:p>
        </p:txBody>
      </p:sp>
      <p:sp>
        <p:nvSpPr>
          <p:cNvPr id="8" name="Fußzeilenplatzhalter 3"/>
          <p:cNvSpPr txBox="1">
            <a:spLocks/>
          </p:cNvSpPr>
          <p:nvPr userDrawn="1"/>
        </p:nvSpPr>
        <p:spPr>
          <a:xfrm>
            <a:off x="4067175" y="6597650"/>
            <a:ext cx="1008063" cy="2603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C.Sturm</a:t>
            </a:r>
            <a:r>
              <a:rPr lang="de-DE" altLang="de-DE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GSI</a:t>
            </a:r>
            <a:endParaRPr lang="de-DE" alt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460432" y="6525344"/>
            <a:ext cx="576460" cy="2882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3D1B2B-A9C5-490E-B396-B442927CC454}" type="slidenum">
              <a:rPr lang="de-DE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0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4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49.jpeg"/><Relationship Id="rId4" Type="http://schemas.openxmlformats.org/officeDocument/2006/relationships/image" Target="../media/image80.pn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90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462" y="5438"/>
            <a:ext cx="9150462" cy="3648587"/>
            <a:chOff x="-6462" y="458670"/>
            <a:chExt cx="9150462" cy="3648587"/>
          </a:xfrm>
        </p:grpSpPr>
        <p:pic>
          <p:nvPicPr>
            <p:cNvPr id="2" name="Picture 66" descr="http://www.physi.uni-heidelberg.de/~demscher/aida/cbm/01_cbm_cave_201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62" y="458670"/>
              <a:ext cx="9150461" cy="36485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extLst/>
          </p:spPr>
        </p:pic>
        <p:sp>
          <p:nvSpPr>
            <p:cNvPr id="3" name="Rectangle 2"/>
            <p:cNvSpPr/>
            <p:nvPr/>
          </p:nvSpPr>
          <p:spPr>
            <a:xfrm>
              <a:off x="0" y="458670"/>
              <a:ext cx="9144000" cy="3648587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" y="3177"/>
            <a:ext cx="1078815" cy="3294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6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" y="384175"/>
            <a:ext cx="697310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9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6"/>
          <p:cNvSpPr txBox="1"/>
          <p:nvPr/>
        </p:nvSpPr>
        <p:spPr>
          <a:xfrm>
            <a:off x="1376645" y="98630"/>
            <a:ext cx="529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of the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6505" y="3699030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Christian Sturm,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Collaboration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012297" y="4595353"/>
            <a:ext cx="597019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CBM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at day 1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Status of the experiment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full system test-setup mCBM@SIS18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0"/>
            <a:ext cx="8002137" cy="692150"/>
          </a:xfrm>
        </p:spPr>
        <p:txBody>
          <a:bodyPr/>
          <a:lstStyle/>
          <a:p>
            <a:r>
              <a:rPr lang="en-US" dirty="0" smtClean="0"/>
              <a:t>Summary: unique measurements with </a:t>
            </a:r>
            <a:r>
              <a:rPr lang="en-US" dirty="0" err="1" smtClean="0"/>
              <a:t>CBM</a:t>
            </a:r>
            <a:r>
              <a:rPr lang="en-US" dirty="0" smtClean="0"/>
              <a:t> at day 1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Textfeld 1"/>
          <p:cNvSpPr txBox="1"/>
          <p:nvPr/>
        </p:nvSpPr>
        <p:spPr>
          <a:xfrm>
            <a:off x="265694" y="1012470"/>
            <a:ext cx="528234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66FF"/>
                </a:solidFill>
              </a:rPr>
              <a:t>Di-</a:t>
            </a:r>
            <a:r>
              <a:rPr lang="de-DE" dirty="0" err="1" smtClean="0">
                <a:solidFill>
                  <a:srgbClr val="0066FF"/>
                </a:solidFill>
              </a:rPr>
              <a:t>electron</a:t>
            </a:r>
            <a:r>
              <a:rPr lang="de-DE" dirty="0" smtClean="0">
                <a:solidFill>
                  <a:srgbClr val="0066FF"/>
                </a:solidFill>
              </a:rPr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,  </a:t>
            </a:r>
          </a:p>
          <a:p>
            <a:r>
              <a:rPr lang="de-DE" dirty="0" smtClean="0"/>
              <a:t>(</a:t>
            </a:r>
            <a:r>
              <a:rPr lang="de-DE" dirty="0" err="1" smtClean="0"/>
              <a:t>uses</a:t>
            </a:r>
            <a:r>
              <a:rPr lang="de-DE" dirty="0" smtClean="0"/>
              <a:t> MVD, limited to 100 kHz)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smtClean="0">
                <a:solidFill>
                  <a:srgbClr val="0066FF"/>
                </a:solidFill>
              </a:rPr>
              <a:t>Hyperon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, e.g. </a:t>
            </a:r>
            <a:r>
              <a:rPr lang="de-DE" dirty="0" err="1" smtClean="0"/>
              <a:t>Au+Au</a:t>
            </a:r>
            <a:r>
              <a:rPr lang="de-DE" dirty="0" smtClean="0"/>
              <a:t> at 10A </a:t>
            </a:r>
            <a:r>
              <a:rPr lang="de-DE" dirty="0" err="1" smtClean="0"/>
              <a:t>GeV</a:t>
            </a:r>
            <a:r>
              <a:rPr lang="de-DE" dirty="0" smtClean="0"/>
              <a:t> :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err="1" smtClean="0">
                <a:solidFill>
                  <a:srgbClr val="0066FF"/>
                </a:solidFill>
              </a:rPr>
              <a:t>Hypernuclei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,</a:t>
            </a:r>
          </a:p>
          <a:p>
            <a:r>
              <a:rPr lang="de-DE" dirty="0" smtClean="0"/>
              <a:t>e.g. Au + Au at 10A </a:t>
            </a:r>
            <a:r>
              <a:rPr lang="de-DE" dirty="0" err="1" smtClean="0"/>
              <a:t>GeV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>
                <a:solidFill>
                  <a:srgbClr val="0066FF"/>
                </a:solidFill>
              </a:rPr>
              <a:t>Di-</a:t>
            </a:r>
            <a:r>
              <a:rPr lang="de-DE" dirty="0" err="1">
                <a:solidFill>
                  <a:srgbClr val="0066FF"/>
                </a:solidFill>
              </a:rPr>
              <a:t>m</a:t>
            </a:r>
            <a:r>
              <a:rPr lang="de-DE" dirty="0" err="1" smtClean="0">
                <a:solidFill>
                  <a:srgbClr val="0066FF"/>
                </a:solidFill>
              </a:rPr>
              <a:t>uon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 smtClean="0"/>
              <a:t>LM </a:t>
            </a:r>
            <a:r>
              <a:rPr lang="de-DE" dirty="0" err="1" smtClean="0"/>
              <a:t>measurement</a:t>
            </a:r>
            <a:r>
              <a:rPr lang="de-DE" dirty="0" smtClean="0"/>
              <a:t> at 8A </a:t>
            </a:r>
            <a:r>
              <a:rPr lang="de-DE" dirty="0" err="1" smtClean="0"/>
              <a:t>GeV</a:t>
            </a:r>
            <a:endParaRPr lang="de-DE" dirty="0"/>
          </a:p>
          <a:p>
            <a:r>
              <a:rPr lang="en-US" dirty="0" smtClean="0"/>
              <a:t>= complementary </a:t>
            </a:r>
            <a:r>
              <a:rPr lang="en-US" dirty="0"/>
              <a:t>measurement to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</a:p>
          <a:p>
            <a:r>
              <a:rPr lang="en-US" dirty="0" smtClean="0"/>
              <a:t>   with </a:t>
            </a:r>
            <a:r>
              <a:rPr lang="en-US" dirty="0"/>
              <a:t>different systematic errors 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"/>
          <a:stretch/>
        </p:blipFill>
        <p:spPr bwMode="auto">
          <a:xfrm>
            <a:off x="6653340" y="2213864"/>
            <a:ext cx="2461961" cy="17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ieren 12"/>
          <p:cNvGrpSpPr/>
          <p:nvPr/>
        </p:nvGrpSpPr>
        <p:grpSpPr>
          <a:xfrm>
            <a:off x="3401870" y="3564015"/>
            <a:ext cx="2542028" cy="1844596"/>
            <a:chOff x="5731181" y="764704"/>
            <a:chExt cx="2678775" cy="182021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25250" y="968921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feld 7"/>
          <p:cNvSpPr txBox="1"/>
          <p:nvPr/>
        </p:nvSpPr>
        <p:spPr>
          <a:xfrm>
            <a:off x="6642533" y="834517"/>
            <a:ext cx="1295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Au+Au</a:t>
            </a:r>
            <a:r>
              <a:rPr lang="de-DE" sz="1200" dirty="0" smtClean="0"/>
              <a:t>, 8A </a:t>
            </a:r>
            <a:r>
              <a:rPr lang="de-DE" sz="1200" dirty="0" err="1" smtClean="0"/>
              <a:t>GeV</a:t>
            </a:r>
            <a:r>
              <a:rPr lang="de-DE" sz="1200" dirty="0" smtClean="0"/>
              <a:t>,</a:t>
            </a:r>
            <a:endParaRPr lang="de-DE" sz="1200" dirty="0"/>
          </a:p>
        </p:txBody>
      </p:sp>
      <p:grpSp>
        <p:nvGrpSpPr>
          <p:cNvPr id="12" name="Gruppieren 15"/>
          <p:cNvGrpSpPr/>
          <p:nvPr/>
        </p:nvGrpSpPr>
        <p:grpSpPr>
          <a:xfrm>
            <a:off x="6642533" y="4782031"/>
            <a:ext cx="2483574" cy="1762581"/>
            <a:chOff x="5246597" y="4711201"/>
            <a:chExt cx="2480546" cy="1953136"/>
          </a:xfrm>
        </p:grpSpPr>
        <p:grpSp>
          <p:nvGrpSpPr>
            <p:cNvPr id="13" name="Gruppieren 16"/>
            <p:cNvGrpSpPr/>
            <p:nvPr/>
          </p:nvGrpSpPr>
          <p:grpSpPr>
            <a:xfrm>
              <a:off x="5246597" y="4711201"/>
              <a:ext cx="2480546" cy="1953136"/>
              <a:chOff x="3095429" y="2708920"/>
              <a:chExt cx="2704174" cy="2343102"/>
            </a:xfrm>
          </p:grpSpPr>
          <p:pic>
            <p:nvPicPr>
              <p:cNvPr id="18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704174" cy="2343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feld 22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Textfeld 17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feld 18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feld 19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feld 20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99" y="788538"/>
            <a:ext cx="2400731" cy="187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s</a:t>
            </a:r>
            <a:r>
              <a:rPr lang="en-US" dirty="0" smtClean="0"/>
              <a:t>trategy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 descr="20715170-C7E2-4139-85E0-4C7E682A14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65" y="773705"/>
            <a:ext cx="4421836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/>
          <p:nvPr/>
        </p:nvSpPr>
        <p:spPr>
          <a:xfrm>
            <a:off x="161510" y="3835203"/>
            <a:ext cx="5083443" cy="261610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CBM‘s unique feature</a:t>
            </a:r>
            <a:r>
              <a:rPr lang="en-US" sz="2000" u="sng" dirty="0" smtClean="0"/>
              <a:t>: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ultimate rate capability for 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high statistics measurement of rare probes</a:t>
            </a:r>
          </a:p>
          <a:p>
            <a:endParaRPr lang="en-US" dirty="0">
              <a:solidFill>
                <a:srgbClr val="3333CC"/>
              </a:solidFill>
            </a:endParaRPr>
          </a:p>
          <a:p>
            <a:r>
              <a:rPr lang="en-GB" altLang="de-DE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itchFamily="2" charset="2"/>
              </a:rPr>
              <a:t>→  </a:t>
            </a:r>
            <a:r>
              <a:rPr lang="en-GB" altLang="de-DE" dirty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fast and radiation tolerant detectors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itchFamily="2" charset="2"/>
              </a:rPr>
              <a:t>→  </a:t>
            </a:r>
            <a:r>
              <a:rPr lang="en-GB" altLang="de-DE" dirty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free-streaming read-out electronics </a:t>
            </a:r>
            <a:endParaRPr lang="en-GB" altLang="de-DE" dirty="0" smtClean="0">
              <a:solidFill>
                <a:srgbClr val="3333CC"/>
              </a:solidFill>
              <a:latin typeface="Arial" charset="0"/>
              <a:sym typeface="Wingdings" pitchFamily="2" charset="2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 smtClean="0">
                <a:solidFill>
                  <a:srgbClr val="3333CC"/>
                </a:solidFill>
                <a:latin typeface="Arial" charset="0"/>
                <a:cs typeface="Arial" charset="0"/>
                <a:sym typeface="Wingdings" pitchFamily="2" charset="2"/>
              </a:rPr>
              <a:t>→  </a:t>
            </a:r>
            <a:r>
              <a:rPr lang="en-GB" altLang="de-DE" dirty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high speed data acquisition and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>
                <a:solidFill>
                  <a:srgbClr val="3333CC"/>
                </a:solidFill>
                <a:latin typeface="Arial" charset="0"/>
                <a:cs typeface="Arial" charset="0"/>
                <a:sym typeface="Wingdings" pitchFamily="2" charset="2"/>
              </a:rPr>
              <a:t>      </a:t>
            </a:r>
            <a:r>
              <a:rPr lang="en-GB" altLang="de-DE" dirty="0" smtClean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high </a:t>
            </a:r>
            <a:r>
              <a:rPr lang="en-GB" altLang="de-DE" dirty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performance computer farm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de-DE" dirty="0" smtClean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      for </a:t>
            </a:r>
            <a:r>
              <a:rPr lang="en-GB" altLang="de-DE" dirty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online event </a:t>
            </a:r>
            <a:r>
              <a:rPr lang="en-GB" altLang="de-DE" dirty="0" smtClean="0">
                <a:solidFill>
                  <a:srgbClr val="3333CC"/>
                </a:solidFill>
                <a:latin typeface="Arial" charset="0"/>
                <a:sym typeface="Wingdings" pitchFamily="2" charset="2"/>
              </a:rPr>
              <a:t>reconstruction and selection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8" name="Textfeld 4"/>
          <p:cNvSpPr txBox="1"/>
          <p:nvPr/>
        </p:nvSpPr>
        <p:spPr>
          <a:xfrm>
            <a:off x="34925" y="776141"/>
            <a:ext cx="42114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Exploration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QCD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as</a:t>
            </a:r>
            <a:r>
              <a:rPr lang="de-DE" dirty="0" smtClean="0"/>
              <a:t> international </a:t>
            </a:r>
            <a:r>
              <a:rPr lang="de-DE" dirty="0" err="1" smtClean="0"/>
              <a:t>effort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pPr lvl="1"/>
            <a:r>
              <a:rPr lang="de-DE" dirty="0" smtClean="0"/>
              <a:t>NA61 	@ SPS  / CERN</a:t>
            </a:r>
          </a:p>
          <a:p>
            <a:pPr lvl="1"/>
            <a:r>
              <a:rPr lang="de-DE" dirty="0" smtClean="0"/>
              <a:t>BM@N  	@ Nuclotron / JINR</a:t>
            </a:r>
          </a:p>
          <a:p>
            <a:pPr lvl="1"/>
            <a:r>
              <a:rPr lang="de-DE" dirty="0" smtClean="0"/>
              <a:t>STAR (F.t.) 	@ RHIC / BNL</a:t>
            </a:r>
          </a:p>
          <a:p>
            <a:pPr lvl="1"/>
            <a:r>
              <a:rPr lang="de-DE" dirty="0" smtClean="0"/>
              <a:t>MPD	@ NICA	/ JINR</a:t>
            </a:r>
          </a:p>
        </p:txBody>
      </p:sp>
    </p:spTree>
    <p:extLst>
      <p:ext uri="{BB962C8B-B14F-4D97-AF65-F5344CB8AC3E}">
        <p14:creationId xmlns:p14="http://schemas.microsoft.com/office/powerpoint/2010/main" val="191225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6" descr="http://www.physi.uni-heidelberg.de/~demscher/aida/cbm/01_cbm_cave_2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818710"/>
            <a:ext cx="9142476" cy="36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-37412"/>
            <a:ext cx="9144000" cy="6895412"/>
            <a:chOff x="0" y="-37412"/>
            <a:chExt cx="9144000" cy="6895412"/>
          </a:xfrm>
        </p:grpSpPr>
        <p:pic>
          <p:nvPicPr>
            <p:cNvPr id="20" name="Picture 2" descr="C:\Users\senger\AppData\Local\Microsoft\Windows\Temporary Internet Files\Content.Outlook\JE4H31NI\CBM_Detektor_Man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1" r="8216"/>
            <a:stretch/>
          </p:blipFill>
          <p:spPr bwMode="auto">
            <a:xfrm>
              <a:off x="0" y="-37412"/>
              <a:ext cx="9144000" cy="6895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3"/>
            <p:cNvSpPr txBox="1"/>
            <p:nvPr/>
          </p:nvSpPr>
          <p:spPr>
            <a:xfrm>
              <a:off x="7301852" y="899428"/>
              <a:ext cx="1590628" cy="369332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</a:t>
              </a:r>
              <a:r>
                <a:rPr lang="de-DE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Flight</a:t>
              </a:r>
              <a:endPara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4"/>
            <p:cNvSpPr txBox="1"/>
            <p:nvPr/>
          </p:nvSpPr>
          <p:spPr>
            <a:xfrm>
              <a:off x="7827384" y="5221649"/>
              <a:ext cx="1063112" cy="861774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Projectile</a:t>
              </a:r>
              <a:endPara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Spectator</a:t>
              </a:r>
              <a:endPara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feld 5"/>
            <p:cNvSpPr txBox="1"/>
            <p:nvPr/>
          </p:nvSpPr>
          <p:spPr>
            <a:xfrm>
              <a:off x="2693081" y="5111442"/>
              <a:ext cx="2348720" cy="584775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transport to a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DAQ/FLES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HPC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</a:t>
              </a:r>
            </a:p>
          </p:txBody>
        </p:sp>
        <p:cxnSp>
          <p:nvCxnSpPr>
            <p:cNvPr id="28" name="Gerade Verbindung 6"/>
            <p:cNvCxnSpPr/>
            <p:nvPr/>
          </p:nvCxnSpPr>
          <p:spPr>
            <a:xfrm>
              <a:off x="3347864" y="2251904"/>
              <a:ext cx="287932" cy="5290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7"/>
            <p:cNvCxnSpPr/>
            <p:nvPr/>
          </p:nvCxnSpPr>
          <p:spPr>
            <a:xfrm flipH="1">
              <a:off x="3995936" y="2060847"/>
              <a:ext cx="144016" cy="7200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8"/>
            <p:cNvCxnSpPr/>
            <p:nvPr/>
          </p:nvCxnSpPr>
          <p:spPr>
            <a:xfrm>
              <a:off x="8008561" y="1268760"/>
              <a:ext cx="58685" cy="7920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9"/>
            <p:cNvCxnSpPr>
              <a:endCxn id="22" idx="0"/>
            </p:cNvCxnSpPr>
            <p:nvPr/>
          </p:nvCxnSpPr>
          <p:spPr>
            <a:xfrm flipH="1">
              <a:off x="8358940" y="3140968"/>
              <a:ext cx="284322" cy="2080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10"/>
            <p:cNvSpPr txBox="1"/>
            <p:nvPr/>
          </p:nvSpPr>
          <p:spPr>
            <a:xfrm>
              <a:off x="2583047" y="1630541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s.c</a:t>
              </a:r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Dipol</a:t>
              </a:r>
            </a:p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</p:txBody>
        </p:sp>
        <p:sp>
          <p:nvSpPr>
            <p:cNvPr id="33" name="Textfeld 11"/>
            <p:cNvSpPr txBox="1"/>
            <p:nvPr/>
          </p:nvSpPr>
          <p:spPr>
            <a:xfrm>
              <a:off x="3779912" y="1137518"/>
              <a:ext cx="10609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Silicon</a:t>
              </a:r>
            </a:p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Tracking</a:t>
              </a:r>
            </a:p>
            <a:p>
              <a:r>
                <a:rPr lang="de-DE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  <a:endPara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feld 12"/>
            <p:cNvSpPr txBox="1"/>
            <p:nvPr/>
          </p:nvSpPr>
          <p:spPr>
            <a:xfrm>
              <a:off x="161331" y="836712"/>
              <a:ext cx="1962397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smtClean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HADES</a:t>
              </a:r>
            </a:p>
            <a:p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p+p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p+A</a:t>
              </a:r>
              <a:endParaRPr lang="de-DE" sz="16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A+A (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low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mult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.)</a:t>
              </a:r>
            </a:p>
            <a:p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large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acceptance</a:t>
              </a:r>
              <a:endParaRPr lang="de-DE" sz="16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low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material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budget</a:t>
              </a:r>
              <a:endParaRPr lang="de-DE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hteck 13"/>
            <p:cNvSpPr/>
            <p:nvPr/>
          </p:nvSpPr>
          <p:spPr>
            <a:xfrm>
              <a:off x="5364088" y="60964"/>
              <a:ext cx="1298753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de-DE" sz="2800" b="1" dirty="0" smtClean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CBM </a:t>
              </a:r>
            </a:p>
            <a:p>
              <a:pPr lvl="0"/>
              <a:r>
                <a:rPr lang="de-DE" sz="2400" dirty="0" err="1" smtClean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hadrons</a:t>
              </a:r>
              <a:endParaRPr lang="de-DE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43" descr="hades_logo_190px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" y="-37412"/>
              <a:ext cx="763588" cy="60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1" descr="CBM-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986" y="-37412"/>
              <a:ext cx="507014" cy="685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Datumsplatzhalter 1"/>
            <p:cNvSpPr txBox="1">
              <a:spLocks/>
            </p:cNvSpPr>
            <p:nvPr/>
          </p:nvSpPr>
          <p:spPr>
            <a:xfrm>
              <a:off x="34925" y="6597650"/>
              <a:ext cx="3096915" cy="260350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altLang="de-DE" sz="9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DPG Spring Meeting, Bochum, March 1st, 2018</a:t>
              </a:r>
            </a:p>
          </p:txBody>
        </p:sp>
        <p:sp>
          <p:nvSpPr>
            <p:cNvPr id="39" name="Fußzeilenplatzhalter 4"/>
            <p:cNvSpPr txBox="1">
              <a:spLocks/>
            </p:cNvSpPr>
            <p:nvPr/>
          </p:nvSpPr>
          <p:spPr>
            <a:xfrm>
              <a:off x="4067175" y="6597650"/>
              <a:ext cx="1008063" cy="260350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altLang="de-DE" sz="9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C.Sturm</a:t>
              </a:r>
              <a:r>
                <a:rPr lang="de-DE" altLang="de-DE" sz="9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GSI</a:t>
              </a:r>
              <a:endParaRPr lang="de-DE" alt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oliennummernplatzhalter 5"/>
            <p:cNvSpPr txBox="1">
              <a:spLocks/>
            </p:cNvSpPr>
            <p:nvPr/>
          </p:nvSpPr>
          <p:spPr>
            <a:xfrm>
              <a:off x="8748464" y="6597352"/>
              <a:ext cx="360436" cy="215900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BA3D1B2B-A9C5-490E-B396-B442927CC454}" type="slidenum">
                <a:rPr lang="de-DE" sz="9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>
                  <a:defRPr/>
                </a:pPr>
                <a:t>11</a:t>
              </a:fld>
              <a:endParaRPr 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3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8205"/>
          <a:stretch/>
        </p:blipFill>
        <p:spPr bwMode="auto">
          <a:xfrm>
            <a:off x="0" y="-37412"/>
            <a:ext cx="9144000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96336" y="1002214"/>
            <a:ext cx="1440160" cy="33855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Flight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045392" y="4965848"/>
            <a:ext cx="1063112" cy="861774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Projectile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19056" y="5104347"/>
            <a:ext cx="2348720" cy="58477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transport to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DAQ/FLES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3254573" y="2528900"/>
            <a:ext cx="381223" cy="25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07904" y="2276872"/>
            <a:ext cx="288032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H="1">
            <a:off x="8067246" y="1340768"/>
            <a:ext cx="124585" cy="72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464035" y="2124145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Dipol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47864" y="1479084"/>
            <a:ext cx="9625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436096" y="44624"/>
            <a:ext cx="17828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CBM</a:t>
            </a:r>
          </a:p>
          <a:p>
            <a:pPr lvl="0"/>
            <a:r>
              <a:rPr lang="de-DE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dileptons</a:t>
            </a:r>
            <a:endParaRPr lang="de-DE" sz="28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46068" y="2948629"/>
            <a:ext cx="1056700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erade Verbindung 16"/>
          <p:cNvCxnSpPr/>
          <p:nvPr/>
        </p:nvCxnSpPr>
        <p:spPr>
          <a:xfrm>
            <a:off x="3202768" y="3140968"/>
            <a:ext cx="623252" cy="10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691136" y="522565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Cherenkov</a:t>
            </a:r>
          </a:p>
        </p:txBody>
      </p:sp>
      <p:cxnSp>
        <p:nvCxnSpPr>
          <p:cNvPr id="22" name="Gerade Verbindung 21"/>
          <p:cNvCxnSpPr/>
          <p:nvPr/>
        </p:nvCxnSpPr>
        <p:spPr>
          <a:xfrm>
            <a:off x="4341314" y="1445895"/>
            <a:ext cx="367463" cy="130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6623188" y="1940639"/>
            <a:ext cx="1189172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(4/10)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220072" y="4969086"/>
            <a:ext cx="1903085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(SIS100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Gerade Verbindung 27"/>
          <p:cNvCxnSpPr>
            <a:endCxn id="26" idx="0"/>
          </p:cNvCxnSpPr>
          <p:nvPr/>
        </p:nvCxnSpPr>
        <p:spPr>
          <a:xfrm>
            <a:off x="5940152" y="3871959"/>
            <a:ext cx="231463" cy="1097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3" descr="hades_logo_190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" y="-37412"/>
            <a:ext cx="76358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BM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86" y="-37412"/>
            <a:ext cx="507014" cy="68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Datumsplatzhalter 6"/>
          <p:cNvSpPr txBox="1">
            <a:spLocks/>
          </p:cNvSpPr>
          <p:nvPr/>
        </p:nvSpPr>
        <p:spPr bwMode="auto">
          <a:xfrm>
            <a:off x="34925" y="6597650"/>
            <a:ext cx="309691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DPG Spring Meeting, Bochum, March 1st , 2018</a:t>
            </a:r>
            <a:endParaRPr kumimoji="0" lang="en-US" altLang="de-DE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Fußzeilenplatzhalter 7"/>
          <p:cNvSpPr txBox="1">
            <a:spLocks/>
          </p:cNvSpPr>
          <p:nvPr/>
        </p:nvSpPr>
        <p:spPr bwMode="auto">
          <a:xfrm>
            <a:off x="4067175" y="6597650"/>
            <a:ext cx="1008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C.Sturm, GSI</a:t>
            </a:r>
            <a:endParaRPr kumimoji="0" lang="de-DE" alt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Foliennummernplatzhalter 8"/>
          <p:cNvSpPr txBox="1">
            <a:spLocks/>
          </p:cNvSpPr>
          <p:nvPr/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9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505" y="0"/>
            <a:ext cx="8325925" cy="692150"/>
          </a:xfrm>
        </p:spPr>
        <p:txBody>
          <a:bodyPr/>
          <a:lstStyle/>
          <a:p>
            <a:r>
              <a:rPr lang="en-US" dirty="0" smtClean="0"/>
              <a:t>The high-performance free-streaming </a:t>
            </a:r>
            <a:r>
              <a:rPr lang="en-US" dirty="0" err="1" smtClean="0"/>
              <a:t>DAQ</a:t>
            </a:r>
            <a:r>
              <a:rPr lang="en-US" dirty="0" smtClean="0"/>
              <a:t> system of </a:t>
            </a:r>
            <a:r>
              <a:rPr lang="en-US" dirty="0" err="1" smtClean="0"/>
              <a:t>CBM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0" name="Picture 66" descr="http://www.physi.uni-heidelberg.de/~demscher/aida/cbm/01_cbm_cave_2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" y="1284154"/>
            <a:ext cx="9142476" cy="36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https://www.gsi.de/fileadmin/_processed_/csm_1_210116_f1fe4f17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54" y="2209911"/>
            <a:ext cx="1841942" cy="127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71"/>
          <p:cNvSpPr>
            <a:spLocks noChangeArrowheads="1"/>
          </p:cNvSpPr>
          <p:nvPr/>
        </p:nvSpPr>
        <p:spPr bwMode="auto">
          <a:xfrm>
            <a:off x="5297250" y="2453803"/>
            <a:ext cx="1606550" cy="899140"/>
          </a:xfrm>
          <a:prstGeom prst="rightArrow">
            <a:avLst>
              <a:gd name="adj1" fmla="val 41074"/>
              <a:gd name="adj2" fmla="val 47768"/>
            </a:avLst>
          </a:prstGeom>
          <a:solidFill>
            <a:srgbClr val="FFFF00">
              <a:alpha val="2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18"/>
          <p:cNvSpPr/>
          <p:nvPr/>
        </p:nvSpPr>
        <p:spPr>
          <a:xfrm>
            <a:off x="5284060" y="2715239"/>
            <a:ext cx="15303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2000" b="1" dirty="0" smtClean="0">
                <a:solidFill>
                  <a:schemeClr val="bg1"/>
                </a:solidFill>
                <a:cs typeface="Arial" charset="0"/>
              </a:rPr>
              <a:t>1 </a:t>
            </a:r>
            <a:r>
              <a:rPr lang="en-US" altLang="de-DE" sz="2000" b="1" dirty="0">
                <a:solidFill>
                  <a:schemeClr val="bg1"/>
                </a:solidFill>
                <a:cs typeface="Arial" charset="0"/>
              </a:rPr>
              <a:t>TB/s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 rot="21391634">
            <a:off x="7460513" y="2686063"/>
            <a:ext cx="1229439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4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G</a:t>
            </a:r>
            <a:r>
              <a:rPr lang="en-US" altLang="de-DE" sz="14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r>
              <a:rPr lang="en-US" altLang="de-DE" sz="1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IT Cube</a:t>
            </a:r>
            <a:endParaRPr lang="en-US" altLang="de-DE" sz="14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37" name="Rectangle 26"/>
          <p:cNvSpPr/>
          <p:nvPr/>
        </p:nvSpPr>
        <p:spPr>
          <a:xfrm>
            <a:off x="5492134" y="2376685"/>
            <a:ext cx="95396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μ</a:t>
            </a:r>
            <a:r>
              <a:rPr lang="el-GR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-</a:t>
            </a:r>
            <a:r>
              <a:rPr lang="en-US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slices</a:t>
            </a:r>
          </a:p>
        </p:txBody>
      </p:sp>
      <p:sp>
        <p:nvSpPr>
          <p:cNvPr id="38" name="AutoShape 81"/>
          <p:cNvSpPr>
            <a:spLocks noChangeAspect="1" noChangeArrowheads="1"/>
          </p:cNvSpPr>
          <p:nvPr/>
        </p:nvSpPr>
        <p:spPr bwMode="auto">
          <a:xfrm rot="16200000">
            <a:off x="3105168" y="2604325"/>
            <a:ext cx="1716096" cy="1887706"/>
          </a:xfrm>
          <a:custGeom>
            <a:avLst/>
            <a:gdLst>
              <a:gd name="T0" fmla="*/ 120508298 w 21600"/>
              <a:gd name="T1" fmla="*/ 0 h 21600"/>
              <a:gd name="T2" fmla="*/ 23891132 w 21600"/>
              <a:gd name="T3" fmla="*/ 147238101 h 21600"/>
              <a:gd name="T4" fmla="*/ 120687474 w 21600"/>
              <a:gd name="T5" fmla="*/ 57816468 h 21600"/>
              <a:gd name="T6" fmla="*/ 272176882 w 21600"/>
              <a:gd name="T7" fmla="*/ 146370680 h 21600"/>
              <a:gd name="T8" fmla="*/ 218043946 w 21600"/>
              <a:gd name="T9" fmla="*/ 211871563 h 21600"/>
              <a:gd name="T10" fmla="*/ 163910956 w 21600"/>
              <a:gd name="T11" fmla="*/ 14637068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34" y="10800"/>
                </a:moveTo>
                <a:cubicBezTo>
                  <a:pt x="17334" y="7191"/>
                  <a:pt x="14408" y="4266"/>
                  <a:pt x="10800" y="4266"/>
                </a:cubicBezTo>
                <a:cubicBezTo>
                  <a:pt x="7191" y="4266"/>
                  <a:pt x="4266" y="7191"/>
                  <a:pt x="4266" y="10800"/>
                </a:cubicBezTo>
                <a:cubicBezTo>
                  <a:pt x="4265" y="10816"/>
                  <a:pt x="4266" y="10832"/>
                  <a:pt x="4266" y="10848"/>
                </a:cubicBezTo>
                <a:lnTo>
                  <a:pt x="0" y="10880"/>
                </a:lnTo>
                <a:cubicBezTo>
                  <a:pt x="0" y="10853"/>
                  <a:pt x="0" y="1082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467" y="15633"/>
                </a:lnTo>
                <a:lnTo>
                  <a:pt x="14634" y="10800"/>
                </a:lnTo>
                <a:lnTo>
                  <a:pt x="17334" y="10800"/>
                </a:lnTo>
                <a:close/>
              </a:path>
            </a:pathLst>
          </a:custGeom>
          <a:solidFill>
            <a:srgbClr val="FF33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39" name="Rectangle 86"/>
          <p:cNvSpPr>
            <a:spLocks noChangeArrowheads="1"/>
          </p:cNvSpPr>
          <p:nvPr/>
        </p:nvSpPr>
        <p:spPr bwMode="auto">
          <a:xfrm>
            <a:off x="4682044" y="2722393"/>
            <a:ext cx="486948" cy="36196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grpSp>
        <p:nvGrpSpPr>
          <p:cNvPr id="40" name="Gruppieren 25"/>
          <p:cNvGrpSpPr/>
          <p:nvPr/>
        </p:nvGrpSpPr>
        <p:grpSpPr>
          <a:xfrm>
            <a:off x="2969269" y="1749010"/>
            <a:ext cx="1954008" cy="2703968"/>
            <a:chOff x="2659123" y="2134053"/>
            <a:chExt cx="2154564" cy="3016139"/>
          </a:xfrm>
        </p:grpSpPr>
        <p:sp>
          <p:nvSpPr>
            <p:cNvPr id="41" name="Rectangle 82"/>
            <p:cNvSpPr>
              <a:spLocks noChangeArrowheads="1"/>
            </p:cNvSpPr>
            <p:nvPr/>
          </p:nvSpPr>
          <p:spPr bwMode="auto">
            <a:xfrm rot="16200000">
              <a:off x="2437474" y="3867604"/>
              <a:ext cx="1020219" cy="57692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>
                  <a:solidFill>
                    <a:schemeClr val="bg1"/>
                  </a:solidFill>
                  <a:cs typeface="Arial" charset="0"/>
                </a:rPr>
                <a:t>data</a:t>
              </a:r>
            </a:p>
          </p:txBody>
        </p:sp>
        <p:sp>
          <p:nvSpPr>
            <p:cNvPr id="42" name="Rectangle 83"/>
            <p:cNvSpPr>
              <a:spLocks noChangeArrowheads="1"/>
            </p:cNvSpPr>
            <p:nvPr/>
          </p:nvSpPr>
          <p:spPr bwMode="auto">
            <a:xfrm rot="20011967">
              <a:off x="3005120" y="3087965"/>
              <a:ext cx="908866" cy="5836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>
                  <a:solidFill>
                    <a:schemeClr val="bg1"/>
                  </a:solidFill>
                  <a:cs typeface="Arial" charset="0"/>
                </a:rPr>
                <a:t>flow</a:t>
              </a:r>
            </a:p>
          </p:txBody>
        </p:sp>
        <p:cxnSp>
          <p:nvCxnSpPr>
            <p:cNvPr id="43" name="Straight Arrow Connector 13"/>
            <p:cNvCxnSpPr>
              <a:cxnSpLocks noChangeShapeType="1"/>
            </p:cNvCxnSpPr>
            <p:nvPr/>
          </p:nvCxnSpPr>
          <p:spPr bwMode="auto">
            <a:xfrm>
              <a:off x="4804751" y="2134053"/>
              <a:ext cx="8936" cy="1004016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Rectangle 15"/>
            <p:cNvSpPr/>
            <p:nvPr/>
          </p:nvSpPr>
          <p:spPr>
            <a:xfrm>
              <a:off x="3340333" y="4253607"/>
              <a:ext cx="1086023" cy="377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1600" dirty="0">
                  <a:cs typeface="Arial" charset="0"/>
                </a:rPr>
                <a:t>~80m</a:t>
              </a:r>
            </a:p>
          </p:txBody>
        </p:sp>
        <p:sp>
          <p:nvSpPr>
            <p:cNvPr id="45" name="Rectangle 82"/>
            <p:cNvSpPr>
              <a:spLocks noChangeArrowheads="1"/>
            </p:cNvSpPr>
            <p:nvPr/>
          </p:nvSpPr>
          <p:spPr bwMode="auto">
            <a:xfrm rot="12574093">
              <a:off x="2931476" y="4566567"/>
              <a:ext cx="843466" cy="5836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 smtClean="0">
                  <a:solidFill>
                    <a:schemeClr val="bg1"/>
                  </a:solidFill>
                  <a:cs typeface="Arial" charset="0"/>
                </a:rPr>
                <a:t>raw</a:t>
              </a:r>
              <a:endParaRPr lang="en-US" altLang="de-DE" sz="28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46" name="Rectangle 14"/>
          <p:cNvSpPr/>
          <p:nvPr/>
        </p:nvSpPr>
        <p:spPr>
          <a:xfrm>
            <a:off x="6642230" y="3175016"/>
            <a:ext cx="116844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solidFill>
                  <a:schemeClr val="bg1"/>
                </a:solidFill>
                <a:latin typeface="+mn-lt"/>
                <a:cs typeface="Arial" charset="0"/>
              </a:rPr>
              <a:t>~ </a:t>
            </a:r>
            <a:r>
              <a:rPr lang="en-US" altLang="de-DE" sz="18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800m</a:t>
            </a:r>
            <a:endParaRPr lang="en-US" altLang="de-DE" sz="18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47" name="Textfeld 28"/>
          <p:cNvSpPr txBox="1"/>
          <p:nvPr/>
        </p:nvSpPr>
        <p:spPr>
          <a:xfrm rot="-600000">
            <a:off x="1514962" y="2269832"/>
            <a:ext cx="6607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data transport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8" name="Textfeld 13"/>
          <p:cNvSpPr txBox="1">
            <a:spLocks noChangeArrowheads="1"/>
          </p:cNvSpPr>
          <p:nvPr/>
        </p:nvSpPr>
        <p:spPr bwMode="auto">
          <a:xfrm>
            <a:off x="206515" y="4734145"/>
            <a:ext cx="432048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/>
            <a:r>
              <a:rPr lang="en-US" altLang="de-DE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Main features: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radiation tolerant detectors and front-end electronics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free-streaming DAQ system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 pitchFamily="34" charset="0"/>
                <a:cs typeface="Arial" pitchFamily="34" charset="0"/>
              </a:rPr>
              <a:t>all detector hits with time 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stamps,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oftware based event selection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6" descr="omegaP_new24c_c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394" y="4702202"/>
            <a:ext cx="2754001" cy="201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Straight Arrow Connector 13"/>
          <p:cNvCxnSpPr>
            <a:cxnSpLocks noChangeShapeType="1"/>
          </p:cNvCxnSpPr>
          <p:nvPr/>
        </p:nvCxnSpPr>
        <p:spPr bwMode="auto">
          <a:xfrm>
            <a:off x="8037385" y="1980994"/>
            <a:ext cx="0" cy="32288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Rectangle 11"/>
          <p:cNvSpPr/>
          <p:nvPr/>
        </p:nvSpPr>
        <p:spPr>
          <a:xfrm>
            <a:off x="6662264" y="818710"/>
            <a:ext cx="246811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latin typeface="+mn-lt"/>
                <a:cs typeface="Arial" charset="0"/>
              </a:rPr>
              <a:t>Green IT Cube: </a:t>
            </a:r>
          </a:p>
          <a:p>
            <a:r>
              <a:rPr lang="en-US" altLang="de-DE" sz="1800" dirty="0" smtClean="0">
                <a:solidFill>
                  <a:srgbClr val="FF0000"/>
                </a:solidFill>
                <a:latin typeface="+mn-lt"/>
                <a:cs typeface="Arial" charset="0"/>
              </a:rPr>
              <a:t>online</a:t>
            </a:r>
            <a:r>
              <a:rPr lang="en-US" altLang="de-DE" sz="1800" dirty="0" smtClean="0">
                <a:latin typeface="+mn-lt"/>
                <a:cs typeface="Arial" charset="0"/>
              </a:rPr>
              <a:t> </a:t>
            </a:r>
          </a:p>
          <a:p>
            <a:r>
              <a:rPr lang="en-US" altLang="de-DE" sz="1800" dirty="0" smtClean="0">
                <a:latin typeface="+mn-lt"/>
                <a:cs typeface="Arial" charset="0"/>
              </a:rPr>
              <a:t>time slice building </a:t>
            </a:r>
            <a:r>
              <a:rPr lang="en-US" altLang="de-DE" sz="18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and</a:t>
            </a:r>
            <a:r>
              <a:rPr lang="en-US" altLang="de-DE" sz="1800" dirty="0" smtClean="0">
                <a:latin typeface="+mn-lt"/>
                <a:cs typeface="Arial" charset="0"/>
              </a:rPr>
              <a:t> event </a:t>
            </a:r>
            <a:r>
              <a:rPr lang="en-US" altLang="de-DE" sz="1800" dirty="0">
                <a:latin typeface="+mn-lt"/>
                <a:cs typeface="Arial" charset="0"/>
              </a:rPr>
              <a:t>selection</a:t>
            </a:r>
          </a:p>
        </p:txBody>
      </p:sp>
      <p:sp>
        <p:nvSpPr>
          <p:cNvPr id="52" name="Rectangle 12"/>
          <p:cNvSpPr/>
          <p:nvPr/>
        </p:nvSpPr>
        <p:spPr>
          <a:xfrm>
            <a:off x="3671900" y="870684"/>
            <a:ext cx="24752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latin typeface="+mn-lt"/>
                <a:cs typeface="Arial" charset="0"/>
              </a:rPr>
              <a:t>DAQ room:</a:t>
            </a:r>
            <a:endParaRPr lang="de-DE" altLang="de-DE" sz="1800" dirty="0" smtClean="0">
              <a:latin typeface="+mn-lt"/>
              <a:cs typeface="Arial" charset="0"/>
            </a:endParaRPr>
          </a:p>
          <a:p>
            <a:r>
              <a:rPr lang="de-DE" altLang="de-DE" sz="1800" dirty="0" smtClean="0">
                <a:latin typeface="+mn-lt"/>
                <a:cs typeface="Arial" charset="0"/>
              </a:rPr>
              <a:t>d</a:t>
            </a:r>
            <a:r>
              <a:rPr lang="en-US" altLang="de-DE" sz="1800" dirty="0" err="1">
                <a:latin typeface="+mn-lt"/>
                <a:cs typeface="Arial" charset="0"/>
              </a:rPr>
              <a:t>ata</a:t>
            </a:r>
            <a:r>
              <a:rPr lang="en-US" altLang="de-DE" sz="1800" dirty="0">
                <a:latin typeface="+mn-lt"/>
                <a:cs typeface="Arial" charset="0"/>
              </a:rPr>
              <a:t> pre-processing </a:t>
            </a:r>
          </a:p>
          <a:p>
            <a:r>
              <a:rPr lang="en-US" altLang="de-DE" sz="1800" dirty="0" smtClean="0">
                <a:latin typeface="+mn-lt"/>
                <a:cs typeface="Arial" charset="0"/>
              </a:rPr>
              <a:t>on FLES </a:t>
            </a:r>
            <a:r>
              <a:rPr lang="en-US" altLang="de-DE" sz="1800" dirty="0">
                <a:latin typeface="+mn-lt"/>
                <a:cs typeface="Arial" charset="0"/>
              </a:rPr>
              <a:t>input cluster</a:t>
            </a:r>
          </a:p>
        </p:txBody>
      </p:sp>
      <p:cxnSp>
        <p:nvCxnSpPr>
          <p:cNvPr id="53" name="Straight Arrow Connector 13"/>
          <p:cNvCxnSpPr>
            <a:cxnSpLocks noChangeShapeType="1"/>
          </p:cNvCxnSpPr>
          <p:nvPr/>
        </p:nvCxnSpPr>
        <p:spPr bwMode="auto">
          <a:xfrm rot="10800000">
            <a:off x="5697125" y="4374105"/>
            <a:ext cx="0" cy="32288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 rot="-2940000">
            <a:off x="6614443" y="2330411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3300000">
            <a:off x="6864985" y="2369142"/>
            <a:ext cx="340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8047142" cy="692150"/>
          </a:xfrm>
        </p:spPr>
        <p:txBody>
          <a:bodyPr/>
          <a:lstStyle/>
          <a:p>
            <a:r>
              <a:rPr lang="en-US" dirty="0" smtClean="0"/>
              <a:t>A CBM full-system </a:t>
            </a:r>
            <a:r>
              <a:rPr lang="en-US" dirty="0"/>
              <a:t>t</a:t>
            </a:r>
            <a:r>
              <a:rPr lang="en-US" dirty="0" smtClean="0"/>
              <a:t>est-setup at GSI/FAIR:</a:t>
            </a:r>
            <a:br>
              <a:rPr lang="en-US" dirty="0" smtClean="0"/>
            </a:br>
            <a:r>
              <a:rPr lang="en-US" i="1" dirty="0"/>
              <a:t>mCBM@SIS18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7" name="Textfeld 2"/>
          <p:cNvSpPr txBox="1"/>
          <p:nvPr/>
        </p:nvSpPr>
        <p:spPr>
          <a:xfrm>
            <a:off x="201708" y="921179"/>
            <a:ext cx="4585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concept:</a:t>
            </a:r>
          </a:p>
          <a:p>
            <a:r>
              <a:rPr lang="en-US" dirty="0" smtClean="0"/>
              <a:t>a permanent test-setup at the host lab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detector </a:t>
            </a:r>
            <a:r>
              <a:rPr lang="en-US" b="1" dirty="0"/>
              <a:t>prototypes</a:t>
            </a:r>
            <a:r>
              <a:rPr lang="en-US" dirty="0"/>
              <a:t> at </a:t>
            </a:r>
            <a:r>
              <a:rPr lang="en-US" dirty="0" err="1">
                <a:latin typeface="Times New Roman"/>
                <a:cs typeface="Times New Roman"/>
              </a:rPr>
              <a:t>θ</a:t>
            </a:r>
            <a:r>
              <a:rPr lang="en-US" baseline="-25000" dirty="0" err="1">
                <a:latin typeface="Times New Roman"/>
                <a:cs typeface="Times New Roman"/>
              </a:rPr>
              <a:t>lab</a:t>
            </a:r>
            <a:r>
              <a:rPr lang="en-US" dirty="0">
                <a:latin typeface="Times New Roman"/>
                <a:cs typeface="Times New Roman"/>
              </a:rPr>
              <a:t> ≈ </a:t>
            </a:r>
            <a:r>
              <a:rPr lang="en-US" dirty="0" smtClean="0"/>
              <a:t>20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/>
              </a:rPr>
              <a:t>collision rates up to 10 MHz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/>
              </a:rPr>
              <a:t>compact setup (&lt; 5m)</a:t>
            </a:r>
            <a:endParaRPr lang="en-US" dirty="0"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 B-field </a:t>
            </a:r>
            <a:r>
              <a:rPr lang="en-US" dirty="0"/>
              <a:t>→ straight tracks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high resolution TOF </a:t>
            </a:r>
            <a:r>
              <a:rPr lang="en-US" dirty="0" smtClean="0"/>
              <a:t>(T</a:t>
            </a:r>
            <a:r>
              <a:rPr lang="en-US" baseline="-25000" dirty="0" smtClean="0"/>
              <a:t>0 </a:t>
            </a:r>
            <a:r>
              <a:rPr lang="en-US" dirty="0"/>
              <a:t>– TOF stop wall</a:t>
            </a:r>
            <a:r>
              <a:rPr lang="en-US" dirty="0" smtClean="0"/>
              <a:t>)</a:t>
            </a:r>
          </a:p>
        </p:txBody>
      </p:sp>
      <p:sp>
        <p:nvSpPr>
          <p:cNvPr id="28" name="Textfeld 9"/>
          <p:cNvSpPr txBox="1"/>
          <p:nvPr/>
        </p:nvSpPr>
        <p:spPr>
          <a:xfrm>
            <a:off x="2667218" y="4645004"/>
            <a:ext cx="6282489" cy="17543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Topics </a:t>
            </a:r>
            <a:r>
              <a:rPr lang="en-US" dirty="0"/>
              <a:t>to be addressed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streaming </a:t>
            </a:r>
            <a:r>
              <a:rPr lang="en-US" dirty="0" smtClean="0"/>
              <a:t>read-out and data </a:t>
            </a:r>
            <a:r>
              <a:rPr lang="en-US" dirty="0"/>
              <a:t>transport to the </a:t>
            </a:r>
            <a:r>
              <a:rPr lang="en-US" dirty="0" err="1"/>
              <a:t>mFLES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tests of final detector </a:t>
            </a:r>
            <a:r>
              <a:rPr lang="en-US" dirty="0" smtClean="0"/>
              <a:t>prototypes</a:t>
            </a:r>
            <a:endParaRPr lang="en-US" dirty="0"/>
          </a:p>
        </p:txBody>
      </p:sp>
      <p:pic>
        <p:nvPicPr>
          <p:cNvPr id="30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8" y="1358770"/>
            <a:ext cx="819812" cy="1352690"/>
          </a:xfrm>
          <a:prstGeom prst="rect">
            <a:avLst/>
          </a:prstGeom>
        </p:spPr>
      </p:pic>
      <p:grpSp>
        <p:nvGrpSpPr>
          <p:cNvPr id="31" name="Gruppieren 12"/>
          <p:cNvGrpSpPr/>
          <p:nvPr/>
        </p:nvGrpSpPr>
        <p:grpSpPr>
          <a:xfrm>
            <a:off x="521549" y="3002201"/>
            <a:ext cx="7470831" cy="1371904"/>
            <a:chOff x="386535" y="2158343"/>
            <a:chExt cx="7470831" cy="1371904"/>
          </a:xfrm>
        </p:grpSpPr>
        <p:cxnSp>
          <p:nvCxnSpPr>
            <p:cNvPr id="32" name="Gerade Verbindung 13"/>
            <p:cNvCxnSpPr/>
            <p:nvPr/>
          </p:nvCxnSpPr>
          <p:spPr>
            <a:xfrm rot="19800000">
              <a:off x="815659" y="2158343"/>
              <a:ext cx="3730298" cy="132497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15"/>
            <p:cNvCxnSpPr>
              <a:stCxn id="35" idx="6"/>
            </p:cNvCxnSpPr>
            <p:nvPr/>
          </p:nvCxnSpPr>
          <p:spPr>
            <a:xfrm>
              <a:off x="1699217" y="3015171"/>
              <a:ext cx="4754390" cy="6941"/>
            </a:xfrm>
            <a:prstGeom prst="straightConnector1">
              <a:avLst/>
            </a:prstGeom>
            <a:ln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hteck 16"/>
            <p:cNvSpPr/>
            <p:nvPr/>
          </p:nvSpPr>
          <p:spPr>
            <a:xfrm rot="21000000">
              <a:off x="1312568" y="2890320"/>
              <a:ext cx="68578" cy="3431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17"/>
            <p:cNvSpPr/>
            <p:nvPr/>
          </p:nvSpPr>
          <p:spPr>
            <a:xfrm>
              <a:off x="1572432" y="2941708"/>
              <a:ext cx="126784" cy="14692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18"/>
            <p:cNvSpPr txBox="1"/>
            <p:nvPr/>
          </p:nvSpPr>
          <p:spPr>
            <a:xfrm>
              <a:off x="2494644" y="2841967"/>
              <a:ext cx="536272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i="1" dirty="0" err="1" smtClean="0">
                  <a:solidFill>
                    <a:srgbClr val="0000FF"/>
                  </a:solidFill>
                </a:rPr>
                <a:t>mMVD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mSTS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mMUCH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mTRD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mTOF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mRICH</a:t>
              </a:r>
              <a:r>
                <a:rPr lang="de-DE" sz="1600" i="1" dirty="0" smtClean="0">
                  <a:solidFill>
                    <a:srgbClr val="0000FF"/>
                  </a:solidFill>
                </a:rPr>
                <a:t>, </a:t>
              </a:r>
              <a:r>
                <a:rPr lang="de-DE" sz="1600" i="1" dirty="0" err="1" smtClean="0">
                  <a:solidFill>
                    <a:srgbClr val="0000FF"/>
                  </a:solidFill>
                </a:rPr>
                <a:t>mECAL</a:t>
              </a:r>
              <a:endParaRPr lang="de-DE" sz="1600" i="1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feld 19"/>
            <p:cNvSpPr txBox="1"/>
            <p:nvPr/>
          </p:nvSpPr>
          <p:spPr>
            <a:xfrm>
              <a:off x="1549539" y="2571937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target</a:t>
              </a:r>
              <a:endParaRPr lang="de-DE" sz="1100" dirty="0"/>
            </a:p>
          </p:txBody>
        </p:sp>
        <p:sp>
          <p:nvSpPr>
            <p:cNvPr id="38" name="Textfeld 20"/>
            <p:cNvSpPr txBox="1"/>
            <p:nvPr/>
          </p:nvSpPr>
          <p:spPr>
            <a:xfrm>
              <a:off x="1238291" y="3160915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T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0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sz="1400" dirty="0" smtClean="0">
                  <a:solidFill>
                    <a:srgbClr val="0000FF"/>
                  </a:solidFill>
                </a:rPr>
                <a:t>diamond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feld 21"/>
            <p:cNvSpPr txBox="1"/>
            <p:nvPr/>
          </p:nvSpPr>
          <p:spPr>
            <a:xfrm>
              <a:off x="2147174" y="2976982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2</a:t>
              </a:r>
              <a:r>
                <a:rPr lang="en-US" sz="1200" dirty="0">
                  <a:solidFill>
                    <a:srgbClr val="0000FF"/>
                  </a:solidFill>
                </a:rPr>
                <a:t>0</a:t>
              </a:r>
              <a:r>
                <a:rPr lang="en-US" sz="1200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°</a:t>
              </a:r>
              <a:endParaRPr lang="en-US" sz="12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40" name="Textfeld 22"/>
            <p:cNvSpPr txBox="1"/>
            <p:nvPr/>
          </p:nvSpPr>
          <p:spPr>
            <a:xfrm flipH="1">
              <a:off x="386535" y="2841967"/>
              <a:ext cx="761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</a:t>
              </a:r>
              <a:endParaRPr lang="en-US" dirty="0"/>
            </a:p>
          </p:txBody>
        </p:sp>
        <p:grpSp>
          <p:nvGrpSpPr>
            <p:cNvPr id="41" name="Gruppieren 23"/>
            <p:cNvGrpSpPr/>
            <p:nvPr/>
          </p:nvGrpSpPr>
          <p:grpSpPr>
            <a:xfrm rot="20340000">
              <a:off x="3531818" y="2411091"/>
              <a:ext cx="851515" cy="330386"/>
              <a:chOff x="5363513" y="3204481"/>
              <a:chExt cx="851515" cy="441546"/>
            </a:xfrm>
          </p:grpSpPr>
          <p:sp>
            <p:nvSpPr>
              <p:cNvPr id="42" name="Rechteck 24"/>
              <p:cNvSpPr/>
              <p:nvPr/>
            </p:nvSpPr>
            <p:spPr>
              <a:xfrm rot="600000">
                <a:off x="5416399" y="3240982"/>
                <a:ext cx="765085" cy="405045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feld 25"/>
              <p:cNvSpPr txBox="1"/>
              <p:nvPr/>
            </p:nvSpPr>
            <p:spPr>
              <a:xfrm rot="720000">
                <a:off x="5363513" y="3204481"/>
                <a:ext cx="85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>
                    <a:solidFill>
                      <a:srgbClr val="0000FF"/>
                    </a:solidFill>
                  </a:rPr>
                  <a:t>mPSD</a:t>
                </a:r>
                <a:endParaRPr lang="en-US" i="1" dirty="0">
                  <a:solidFill>
                    <a:srgbClr val="0000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57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@ SIS18 facility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705"/>
            <a:ext cx="9153830" cy="36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50504" y="1778816"/>
            <a:ext cx="6603325" cy="4796507"/>
            <a:chOff x="2550504" y="1778816"/>
            <a:chExt cx="6603325" cy="4796507"/>
          </a:xfrm>
        </p:grpSpPr>
        <p:grpSp>
          <p:nvGrpSpPr>
            <p:cNvPr id="9" name="Group 8"/>
            <p:cNvGrpSpPr/>
            <p:nvPr/>
          </p:nvGrpSpPr>
          <p:grpSpPr>
            <a:xfrm>
              <a:off x="2550504" y="2168860"/>
              <a:ext cx="6603325" cy="4406463"/>
              <a:chOff x="2550504" y="2168860"/>
              <a:chExt cx="6603325" cy="4406463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0504" y="2168860"/>
                <a:ext cx="6603325" cy="4406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4166955" y="4059070"/>
                <a:ext cx="1215135" cy="67507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777244" y="1778816"/>
              <a:ext cx="540061" cy="3000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27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Cave (</a:t>
            </a:r>
            <a:r>
              <a:rPr lang="en-US" dirty="0" err="1" smtClean="0"/>
              <a:t>HTD</a:t>
            </a:r>
            <a:r>
              <a:rPr lang="en-US" dirty="0" smtClean="0"/>
              <a:t> @ </a:t>
            </a:r>
            <a:r>
              <a:rPr lang="en-US" dirty="0" err="1" smtClean="0"/>
              <a:t>SIS18</a:t>
            </a:r>
            <a:r>
              <a:rPr lang="en-US" dirty="0" smtClean="0"/>
              <a:t> facility)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uppieren 17"/>
          <p:cNvGrpSpPr>
            <a:grpSpLocks noChangeAspect="1"/>
          </p:cNvGrpSpPr>
          <p:nvPr/>
        </p:nvGrpSpPr>
        <p:grpSpPr>
          <a:xfrm>
            <a:off x="71500" y="818710"/>
            <a:ext cx="4770530" cy="3412572"/>
            <a:chOff x="485233" y="755229"/>
            <a:chExt cx="8182222" cy="585310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33" y="755229"/>
              <a:ext cx="8182222" cy="585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19"/>
            <p:cNvSpPr/>
            <p:nvPr/>
          </p:nvSpPr>
          <p:spPr>
            <a:xfrm>
              <a:off x="656565" y="6151802"/>
              <a:ext cx="270030" cy="270671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20"/>
            <p:cNvSpPr/>
            <p:nvPr/>
          </p:nvSpPr>
          <p:spPr>
            <a:xfrm>
              <a:off x="3356865" y="1898830"/>
              <a:ext cx="1395155" cy="27003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21"/>
            <p:cNvSpPr/>
            <p:nvPr/>
          </p:nvSpPr>
          <p:spPr>
            <a:xfrm>
              <a:off x="1037680" y="6151802"/>
              <a:ext cx="270030" cy="270030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feld 22"/>
            <p:cNvSpPr txBox="1"/>
            <p:nvPr/>
          </p:nvSpPr>
          <p:spPr>
            <a:xfrm>
              <a:off x="1367944" y="6144833"/>
              <a:ext cx="13885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additional shielding</a:t>
              </a:r>
              <a:endParaRPr lang="en-US" sz="1400" dirty="0"/>
            </a:p>
          </p:txBody>
        </p:sp>
        <p:sp>
          <p:nvSpPr>
            <p:cNvPr id="12" name="Rechteck 23"/>
            <p:cNvSpPr/>
            <p:nvPr/>
          </p:nvSpPr>
          <p:spPr>
            <a:xfrm>
              <a:off x="3356865" y="2168860"/>
              <a:ext cx="1395155" cy="27003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 bwMode="auto">
          <a:xfrm>
            <a:off x="4341515" y="3566037"/>
            <a:ext cx="4730985" cy="305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6960" y="4239090"/>
            <a:ext cx="43150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modified </a:t>
            </a:r>
            <a:r>
              <a:rPr lang="en-US" dirty="0"/>
              <a:t>switching magnet </a:t>
            </a:r>
            <a:r>
              <a:rPr lang="en-US" sz="1600" dirty="0" smtClean="0"/>
              <a:t>(</a:t>
            </a:r>
            <a:r>
              <a:rPr lang="en-US" sz="1600" dirty="0" err="1"/>
              <a:t>HTD</a:t>
            </a:r>
            <a:r>
              <a:rPr lang="en-US" sz="1600" dirty="0"/>
              <a:t> </a:t>
            </a:r>
            <a:r>
              <a:rPr lang="en-US" sz="1600" dirty="0" err="1" smtClean="0"/>
              <a:t>MU1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beam </a:t>
            </a:r>
            <a:r>
              <a:rPr lang="en-US" dirty="0" smtClean="0"/>
              <a:t>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dditional shielding</a:t>
            </a:r>
            <a:endParaRPr lang="en-US" dirty="0"/>
          </a:p>
          <a:p>
            <a:endParaRPr lang="en-US" dirty="0" smtClean="0"/>
          </a:p>
          <a:p>
            <a:pPr lvl="2"/>
            <a:r>
              <a:rPr lang="en-US" dirty="0" err="1" smtClean="0"/>
              <a:t>FLUKA</a:t>
            </a:r>
            <a:r>
              <a:rPr lang="en-US" dirty="0" smtClean="0"/>
              <a:t> calculations (right fig.):</a:t>
            </a:r>
            <a:endParaRPr lang="en-US" dirty="0"/>
          </a:p>
          <a:p>
            <a:pPr lvl="2"/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Au ions s</a:t>
            </a:r>
            <a:r>
              <a:rPr lang="en-US" baseline="30000" dirty="0"/>
              <a:t>-1</a:t>
            </a:r>
            <a:r>
              <a:rPr lang="en-US" dirty="0"/>
              <a:t>, 1.24 </a:t>
            </a:r>
            <a:r>
              <a:rPr lang="en-US" dirty="0" err="1"/>
              <a:t>AGeV</a:t>
            </a:r>
            <a:r>
              <a:rPr lang="en-US" dirty="0"/>
              <a:t>,</a:t>
            </a:r>
          </a:p>
          <a:p>
            <a:pPr lvl="2"/>
            <a:r>
              <a:rPr lang="en-US" dirty="0"/>
              <a:t>2.5 mm Au target (P</a:t>
            </a:r>
            <a:r>
              <a:rPr lang="en-US" baseline="-25000" dirty="0"/>
              <a:t>int</a:t>
            </a:r>
            <a:r>
              <a:rPr lang="en-US" dirty="0"/>
              <a:t> = 10%)</a:t>
            </a:r>
          </a:p>
          <a:p>
            <a:pPr lvl="2"/>
            <a:r>
              <a:rPr lang="en-US" dirty="0"/>
              <a:t>vertical section: </a:t>
            </a:r>
            <a:r>
              <a:rPr lang="en-US" b="1" dirty="0"/>
              <a:t>beam level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5"/>
              <p:cNvSpPr txBox="1"/>
              <p:nvPr/>
            </p:nvSpPr>
            <p:spPr>
              <a:xfrm>
                <a:off x="4746560" y="5754151"/>
                <a:ext cx="3233578" cy="3779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>
                    <a:solidFill>
                      <a:srgbClr val="FFFF00"/>
                    </a:solidFill>
                  </a:rPr>
                  <a:t>r</a:t>
                </a:r>
                <a:r>
                  <a:rPr lang="de-DE" b="1" dirty="0" err="1">
                    <a:solidFill>
                      <a:srgbClr val="FFFF00"/>
                    </a:solidFill>
                  </a:rPr>
                  <a:t>equirement</a:t>
                </a:r>
                <a:r>
                  <a:rPr lang="de-DE" b="1" dirty="0">
                    <a:solidFill>
                      <a:srgbClr val="FFFF00"/>
                    </a:solidFill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de-DE" b="1" dirty="0">
                    <a:solidFill>
                      <a:srgbClr val="FFFF00"/>
                    </a:solidFill>
                  </a:rPr>
                  <a:t>Sv/h</a:t>
                </a:r>
              </a:p>
            </p:txBody>
          </p:sp>
        </mc:Choice>
        <mc:Fallback xmlns="">
          <p:sp>
            <p:nvSpPr>
              <p:cNvPr id="15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560" y="5754151"/>
                <a:ext cx="3233578" cy="377989"/>
              </a:xfrm>
              <a:prstGeom prst="rect">
                <a:avLst/>
              </a:prstGeom>
              <a:blipFill rotWithShape="1">
                <a:blip r:embed="rId4"/>
                <a:stretch>
                  <a:fillRect l="-1698" t="-4839" r="-94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Gerade Verbindung mit Pfeil 16"/>
          <p:cNvCxnSpPr/>
          <p:nvPr/>
        </p:nvCxnSpPr>
        <p:spPr>
          <a:xfrm>
            <a:off x="8031925" y="5951302"/>
            <a:ext cx="631551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5"/>
          <p:cNvSpPr txBox="1"/>
          <p:nvPr/>
        </p:nvSpPr>
        <p:spPr>
          <a:xfrm>
            <a:off x="7813563" y="3455705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dose rate</a:t>
            </a:r>
          </a:p>
        </p:txBody>
      </p:sp>
      <p:sp>
        <p:nvSpPr>
          <p:cNvPr id="19" name="Textfeld 24"/>
          <p:cNvSpPr txBox="1"/>
          <p:nvPr/>
        </p:nvSpPr>
        <p:spPr>
          <a:xfrm>
            <a:off x="116505" y="2087270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/>
              <a:t>HTD</a:t>
            </a:r>
            <a:r>
              <a:rPr lang="de-DE" sz="1100" b="1" dirty="0"/>
              <a:t> </a:t>
            </a:r>
            <a:r>
              <a:rPr lang="de-DE" sz="1100" b="1" dirty="0" err="1" smtClean="0"/>
              <a:t>MU1</a:t>
            </a:r>
            <a:endParaRPr lang="de-DE" sz="1100" b="1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6" y="905307"/>
            <a:ext cx="494739" cy="81631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17" y="818710"/>
            <a:ext cx="3517811" cy="2636995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>
            <a:off x="2771800" y="2348880"/>
            <a:ext cx="3330370" cy="2700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cave reconstruction</a:t>
            </a:r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" y="773705"/>
            <a:ext cx="3860345" cy="3310829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" y="4052748"/>
            <a:ext cx="1935215" cy="2580286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49" y="832200"/>
            <a:ext cx="2857166" cy="38095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37" y="1411903"/>
            <a:ext cx="675075" cy="111387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09" y="4084534"/>
            <a:ext cx="1699519" cy="25492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89" y="3519849"/>
            <a:ext cx="4656764" cy="31045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0" y="3519848"/>
            <a:ext cx="2075977" cy="311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</a:t>
            </a:r>
            <a:r>
              <a:rPr lang="en-US" dirty="0" smtClean="0"/>
              <a:t>the </a:t>
            </a:r>
            <a:r>
              <a:rPr lang="en-US" dirty="0" err="1" smtClean="0"/>
              <a:t>mCBM</a:t>
            </a:r>
            <a:r>
              <a:rPr lang="en-US" dirty="0" smtClean="0"/>
              <a:t> </a:t>
            </a:r>
            <a:r>
              <a:rPr lang="en-US" dirty="0"/>
              <a:t>test-setup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" y="908720"/>
            <a:ext cx="675075" cy="111387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rot="21660000">
            <a:off x="774847" y="4976018"/>
            <a:ext cx="1652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support table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(with rail system)</a:t>
            </a:r>
            <a:endParaRPr lang="en-US" sz="1050" dirty="0">
              <a:solidFill>
                <a:schemeClr val="bg1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5229407" y="987255"/>
            <a:ext cx="3708078" cy="5457080"/>
            <a:chOff x="5112060" y="942250"/>
            <a:chExt cx="3708078" cy="545708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133745"/>
              <a:ext cx="3520440" cy="4960620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7619596" y="4599252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mMUCH</a:t>
              </a:r>
              <a:endParaRPr lang="en-US" sz="16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963813" y="3444833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mTRD</a:t>
              </a:r>
              <a:endParaRPr lang="en-US" sz="16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037385" y="2438890"/>
              <a:ext cx="762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mTOF</a:t>
              </a:r>
              <a:endParaRPr lang="en-US" sz="16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408681" y="5139190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mSTS</a:t>
              </a:r>
              <a:endParaRPr lang="en-US" sz="1600" dirty="0"/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rot="480000" flipH="1" flipV="1">
              <a:off x="7220595" y="5646345"/>
              <a:ext cx="360040" cy="585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6861159" y="6060776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beam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551564" y="5405907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target</a:t>
              </a:r>
              <a:endParaRPr lang="en-US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963813" y="1824209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mRICH</a:t>
              </a:r>
              <a:endParaRPr lang="en-US" sz="1600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769172" y="942250"/>
              <a:ext cx="103105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top view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5877145" y="3924055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mPSD</a:t>
              </a:r>
              <a:endParaRPr lang="en-US" sz="1600" dirty="0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91733" y="1653262"/>
            <a:ext cx="5515382" cy="3755958"/>
            <a:chOff x="201976" y="1169567"/>
            <a:chExt cx="5515382" cy="3755958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76" y="1933031"/>
              <a:ext cx="5515382" cy="2992494"/>
            </a:xfrm>
            <a:prstGeom prst="rect">
              <a:avLst/>
            </a:prstGeom>
          </p:spPr>
        </p:pic>
        <p:sp>
          <p:nvSpPr>
            <p:cNvPr id="32" name="Textfeld 31"/>
            <p:cNvSpPr txBox="1"/>
            <p:nvPr/>
          </p:nvSpPr>
          <p:spPr>
            <a:xfrm>
              <a:off x="1708093" y="1169567"/>
              <a:ext cx="1218955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side view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 rot="21540000">
              <a:off x="2930548" y="4405625"/>
              <a:ext cx="165281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1"/>
                  </a:solidFill>
                </a:rPr>
                <a:t>support table</a:t>
              </a:r>
            </a:p>
            <a:p>
              <a:r>
                <a:rPr lang="en-US" sz="1050" dirty="0" smtClean="0">
                  <a:solidFill>
                    <a:schemeClr val="bg1"/>
                  </a:solidFill>
                </a:rPr>
                <a:t>(with rail system)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ompressed </a:t>
            </a:r>
            <a:r>
              <a:rPr lang="en-US" dirty="0"/>
              <a:t>b</a:t>
            </a:r>
            <a:r>
              <a:rPr lang="en-US" dirty="0" smtClean="0"/>
              <a:t>aryonic </a:t>
            </a:r>
            <a:r>
              <a:rPr lang="en-US" dirty="0"/>
              <a:t>m</a:t>
            </a:r>
            <a:r>
              <a:rPr lang="en-US" dirty="0" smtClean="0"/>
              <a:t>atter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00579" y="4229798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66FF"/>
                </a:solidFill>
              </a:rPr>
              <a:t>Relativistic</a:t>
            </a:r>
            <a:r>
              <a:rPr lang="de-DE" b="1" dirty="0" smtClean="0">
                <a:solidFill>
                  <a:srgbClr val="0066FF"/>
                </a:solidFill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</a:rPr>
              <a:t>nucleus-nucleus</a:t>
            </a:r>
            <a:r>
              <a:rPr lang="de-DE" b="1" dirty="0" smtClean="0">
                <a:solidFill>
                  <a:srgbClr val="0066FF"/>
                </a:solidFill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</a:rPr>
              <a:t>collisions</a:t>
            </a:r>
            <a:r>
              <a:rPr lang="de-DE" b="1" dirty="0" smtClean="0">
                <a:solidFill>
                  <a:srgbClr val="0066FF"/>
                </a:solidFill>
              </a:rPr>
              <a:t> at SIS100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11" name="Textfeld 15"/>
          <p:cNvSpPr txBox="1"/>
          <p:nvPr/>
        </p:nvSpPr>
        <p:spPr>
          <a:xfrm>
            <a:off x="6642230" y="4230667"/>
            <a:ext cx="165942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</a:p>
          <a:p>
            <a:r>
              <a:rPr lang="de-DE" dirty="0" smtClean="0"/>
              <a:t>T &lt; 120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sz="1200" dirty="0"/>
          </a:p>
          <a:p>
            <a:r>
              <a:rPr lang="de-DE" dirty="0" err="1" smtClean="0"/>
              <a:t>Density</a:t>
            </a:r>
            <a:endParaRPr lang="de-DE" dirty="0" smtClean="0"/>
          </a:p>
          <a:p>
            <a:r>
              <a:rPr lang="el-GR" dirty="0"/>
              <a:t>ρ</a:t>
            </a:r>
            <a:r>
              <a:rPr lang="de-DE" dirty="0"/>
              <a:t> </a:t>
            </a:r>
            <a:r>
              <a:rPr lang="de-DE" dirty="0" smtClean="0"/>
              <a:t>&lt; 8</a:t>
            </a:r>
            <a:r>
              <a:rPr lang="el-GR" dirty="0" smtClean="0"/>
              <a:t>ρ</a:t>
            </a:r>
            <a:r>
              <a:rPr lang="de-DE" baseline="-25000" dirty="0"/>
              <a:t>0</a:t>
            </a:r>
          </a:p>
          <a:p>
            <a:endParaRPr lang="de-DE" sz="1200" dirty="0" smtClean="0"/>
          </a:p>
          <a:p>
            <a:r>
              <a:rPr lang="de-DE" dirty="0" err="1" smtClean="0"/>
              <a:t>Reaction</a:t>
            </a:r>
            <a:r>
              <a:rPr lang="de-DE" dirty="0" smtClean="0"/>
              <a:t> time </a:t>
            </a:r>
          </a:p>
          <a:p>
            <a:r>
              <a:rPr lang="el-GR" dirty="0" smtClean="0"/>
              <a:t>Δ</a:t>
            </a:r>
            <a:r>
              <a:rPr lang="de-DE" dirty="0" smtClean="0"/>
              <a:t>t ~ 10</a:t>
            </a:r>
            <a:r>
              <a:rPr lang="de-DE" baseline="36000" dirty="0" smtClean="0"/>
              <a:t>-23</a:t>
            </a:r>
            <a:r>
              <a:rPr lang="de-DE" dirty="0" smtClean="0"/>
              <a:t> s</a:t>
            </a:r>
          </a:p>
        </p:txBody>
      </p:sp>
      <p:pic>
        <p:nvPicPr>
          <p:cNvPr id="12" name="Grafik 3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20"/>
          <a:stretch/>
        </p:blipFill>
        <p:spPr>
          <a:xfrm>
            <a:off x="1133584" y="4662147"/>
            <a:ext cx="926161" cy="1692177"/>
          </a:xfrm>
          <a:prstGeom prst="rect">
            <a:avLst/>
          </a:prstGeom>
        </p:spPr>
      </p:pic>
      <p:pic>
        <p:nvPicPr>
          <p:cNvPr id="13" name="Grafik 14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6"/>
          <a:stretch/>
        </p:blipFill>
        <p:spPr>
          <a:xfrm>
            <a:off x="5623877" y="4662148"/>
            <a:ext cx="849113" cy="1692177"/>
          </a:xfrm>
          <a:prstGeom prst="rect">
            <a:avLst/>
          </a:prstGeom>
        </p:spPr>
      </p:pic>
      <p:pic>
        <p:nvPicPr>
          <p:cNvPr id="14" name="Grafik 4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7" y="4662148"/>
            <a:ext cx="1270888" cy="1692177"/>
          </a:xfrm>
          <a:prstGeom prst="rect">
            <a:avLst/>
          </a:prstGeom>
        </p:spPr>
      </p:pic>
      <p:sp>
        <p:nvSpPr>
          <p:cNvPr id="15" name="Pfeil nach rechts 12"/>
          <p:cNvSpPr/>
          <p:nvPr/>
        </p:nvSpPr>
        <p:spPr>
          <a:xfrm>
            <a:off x="2059745" y="5337223"/>
            <a:ext cx="410836" cy="22502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6"/>
          <p:cNvSpPr/>
          <p:nvPr/>
        </p:nvSpPr>
        <p:spPr>
          <a:xfrm flipH="1">
            <a:off x="5190537" y="5508235"/>
            <a:ext cx="410836" cy="22502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4" name="Group 23"/>
          <p:cNvGrpSpPr/>
          <p:nvPr/>
        </p:nvGrpSpPr>
        <p:grpSpPr>
          <a:xfrm>
            <a:off x="1331640" y="861823"/>
            <a:ext cx="3247181" cy="2837207"/>
            <a:chOff x="1328117" y="816818"/>
            <a:chExt cx="3247181" cy="2837207"/>
          </a:xfrm>
        </p:grpSpPr>
        <p:pic>
          <p:nvPicPr>
            <p:cNvPr id="18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117" y="818709"/>
              <a:ext cx="3063863" cy="2808541"/>
            </a:xfrm>
            <a:prstGeom prst="rect">
              <a:avLst/>
            </a:prstGeom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710129" y="816818"/>
              <a:ext cx="1823233" cy="58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altLang="de-DE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Crab-Nebula</a:t>
              </a:r>
              <a:endParaRPr lang="en-US" alt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(Supernova 1054)</a:t>
              </a:r>
              <a:endParaRPr lang="de-DE" alt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3"/>
            <p:cNvSpPr txBox="1"/>
            <p:nvPr/>
          </p:nvSpPr>
          <p:spPr>
            <a:xfrm>
              <a:off x="1733162" y="3192360"/>
              <a:ext cx="2842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optical </a:t>
              </a:r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Hubble</a:t>
              </a:r>
              <a:endPara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infrared – Spitzer</a:t>
              </a:r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de-DE" sz="12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</a:t>
              </a:r>
              <a:r>
                <a:rPr lang="de-DE" sz="12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ray</a:t>
              </a:r>
              <a:r>
                <a:rPr lang="de-DE" sz="12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Chandra</a:t>
              </a:r>
              <a:endPara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4925" y="854203"/>
            <a:ext cx="1685077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Neutron </a:t>
            </a:r>
            <a:r>
              <a:rPr lang="de-DE" b="1" dirty="0" err="1" smtClean="0">
                <a:solidFill>
                  <a:srgbClr val="0066FF"/>
                </a:solidFill>
              </a:rPr>
              <a:t>stars</a:t>
            </a:r>
            <a:endParaRPr lang="de-DE" b="1" dirty="0">
              <a:solidFill>
                <a:srgbClr val="0066FF"/>
              </a:solidFill>
            </a:endParaRPr>
          </a:p>
          <a:p>
            <a:endParaRPr lang="de-DE" sz="1200" dirty="0"/>
          </a:p>
          <a:p>
            <a:r>
              <a:rPr lang="de-DE" dirty="0" err="1" smtClean="0"/>
              <a:t>Temperature</a:t>
            </a:r>
            <a:endParaRPr lang="de-DE" dirty="0"/>
          </a:p>
          <a:p>
            <a:r>
              <a:rPr lang="de-DE" dirty="0" smtClean="0"/>
              <a:t>T &lt; 20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sz="1200" dirty="0"/>
          </a:p>
          <a:p>
            <a:r>
              <a:rPr lang="de-DE" dirty="0" smtClean="0"/>
              <a:t>Core </a:t>
            </a:r>
            <a:r>
              <a:rPr lang="de-DE" dirty="0" err="1"/>
              <a:t>d</a:t>
            </a:r>
            <a:r>
              <a:rPr lang="de-DE" dirty="0" err="1" smtClean="0"/>
              <a:t>ensity</a:t>
            </a:r>
            <a:endParaRPr lang="de-DE" dirty="0" smtClean="0"/>
          </a:p>
          <a:p>
            <a:r>
              <a:rPr lang="el-GR" dirty="0"/>
              <a:t>ρ</a:t>
            </a:r>
            <a:r>
              <a:rPr lang="de-DE" dirty="0"/>
              <a:t> </a:t>
            </a:r>
            <a:r>
              <a:rPr lang="de-DE" dirty="0" smtClean="0"/>
              <a:t>&lt; 10 </a:t>
            </a:r>
            <a:r>
              <a:rPr lang="el-GR" dirty="0" smtClean="0"/>
              <a:t>ρ</a:t>
            </a:r>
            <a:r>
              <a:rPr lang="de-DE" baseline="-25000" dirty="0" smtClean="0"/>
              <a:t>0</a:t>
            </a:r>
          </a:p>
          <a:p>
            <a:endParaRPr lang="de-DE" sz="1200" dirty="0" smtClean="0"/>
          </a:p>
          <a:p>
            <a:r>
              <a:rPr lang="de-DE" dirty="0" err="1" smtClean="0"/>
              <a:t>Lifetime</a:t>
            </a:r>
            <a:r>
              <a:rPr lang="de-DE" dirty="0" smtClean="0"/>
              <a:t> </a:t>
            </a:r>
          </a:p>
          <a:p>
            <a:r>
              <a:rPr lang="el-GR" dirty="0" smtClean="0"/>
              <a:t>Δ</a:t>
            </a:r>
            <a:r>
              <a:rPr lang="de-DE" dirty="0" smtClean="0"/>
              <a:t>t ~ </a:t>
            </a:r>
            <a:r>
              <a:rPr lang="de-DE" dirty="0" err="1" smtClean="0"/>
              <a:t>infinity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23" name="Textfeld 8"/>
          <p:cNvSpPr txBox="1"/>
          <p:nvPr/>
        </p:nvSpPr>
        <p:spPr>
          <a:xfrm>
            <a:off x="4824073" y="86371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FF"/>
                </a:solidFill>
              </a:rPr>
              <a:t>Neutron </a:t>
            </a:r>
            <a:r>
              <a:rPr lang="de-DE" b="1" dirty="0" err="1" smtClean="0">
                <a:solidFill>
                  <a:srgbClr val="0066FF"/>
                </a:solidFill>
              </a:rPr>
              <a:t>star</a:t>
            </a:r>
            <a:r>
              <a:rPr lang="de-DE" b="1" dirty="0" smtClean="0">
                <a:solidFill>
                  <a:srgbClr val="0066FF"/>
                </a:solidFill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</a:rPr>
              <a:t>merger</a:t>
            </a:r>
            <a:endParaRPr lang="de-DE" b="1" dirty="0" smtClean="0">
              <a:solidFill>
                <a:srgbClr val="0066FF"/>
              </a:solidFill>
            </a:endParaRPr>
          </a:p>
        </p:txBody>
      </p:sp>
      <p:sp>
        <p:nvSpPr>
          <p:cNvPr id="25" name="Textfeld 13"/>
          <p:cNvSpPr txBox="1">
            <a:spLocks noChangeAspect="1"/>
          </p:cNvSpPr>
          <p:nvPr/>
        </p:nvSpPr>
        <p:spPr>
          <a:xfrm rot="5400000">
            <a:off x="3250576" y="1960115"/>
            <a:ext cx="2019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pseudo-color image</a:t>
            </a:r>
          </a:p>
        </p:txBody>
      </p:sp>
      <p:sp>
        <p:nvSpPr>
          <p:cNvPr id="26" name="Textfeld 18"/>
          <p:cNvSpPr txBox="1"/>
          <p:nvPr/>
        </p:nvSpPr>
        <p:spPr>
          <a:xfrm>
            <a:off x="1554382" y="3699030"/>
            <a:ext cx="3017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Crab pulsar</a:t>
            </a:r>
            <a:r>
              <a:rPr lang="en-US" sz="1200" dirty="0"/>
              <a:t> </a:t>
            </a:r>
            <a:r>
              <a:rPr lang="en-US" sz="1200" dirty="0" smtClean="0"/>
              <a:t>T = 33.4 </a:t>
            </a:r>
            <a:r>
              <a:rPr lang="en-US" sz="1200" dirty="0" err="1" smtClean="0"/>
              <a:t>ms</a:t>
            </a:r>
            <a:r>
              <a:rPr lang="en-US" sz="1200" dirty="0" smtClean="0"/>
              <a:t>, Mass ~ 1.5 </a:t>
            </a:r>
            <a:r>
              <a:rPr lang="en-US" sz="1200" dirty="0" err="1" smtClean="0"/>
              <a:t>M</a:t>
            </a:r>
            <a:r>
              <a:rPr lang="en-US" sz="1200" baseline="-25000" dirty="0" err="1" smtClean="0"/>
              <a:t>ʘ</a:t>
            </a:r>
            <a:endParaRPr lang="en-US" sz="1200" baseline="-250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96" y="1223756"/>
            <a:ext cx="3040338" cy="171019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497325" y="1060619"/>
            <a:ext cx="164091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</a:p>
          <a:p>
            <a:r>
              <a:rPr lang="de-DE" dirty="0" smtClean="0"/>
              <a:t>T &lt; 70 </a:t>
            </a:r>
            <a:r>
              <a:rPr lang="de-DE" dirty="0" err="1" smtClean="0"/>
              <a:t>MeV</a:t>
            </a:r>
            <a:endParaRPr lang="de-DE" dirty="0" smtClean="0"/>
          </a:p>
          <a:p>
            <a:endParaRPr lang="de-DE" sz="1200" dirty="0"/>
          </a:p>
          <a:p>
            <a:r>
              <a:rPr lang="de-DE" dirty="0" err="1" smtClean="0"/>
              <a:t>Density</a:t>
            </a:r>
            <a:endParaRPr lang="de-DE" dirty="0" smtClean="0"/>
          </a:p>
          <a:p>
            <a:r>
              <a:rPr lang="el-GR" dirty="0"/>
              <a:t>ρ</a:t>
            </a:r>
            <a:r>
              <a:rPr lang="de-DE" dirty="0"/>
              <a:t> </a:t>
            </a:r>
            <a:r>
              <a:rPr lang="de-DE" dirty="0" smtClean="0"/>
              <a:t>&lt; 2 – 6 </a:t>
            </a:r>
            <a:r>
              <a:rPr lang="el-GR" dirty="0" smtClean="0"/>
              <a:t>ρ</a:t>
            </a:r>
            <a:r>
              <a:rPr lang="de-DE" baseline="-25000" dirty="0"/>
              <a:t>0</a:t>
            </a:r>
          </a:p>
          <a:p>
            <a:endParaRPr lang="de-DE" sz="1200" dirty="0" smtClean="0"/>
          </a:p>
          <a:p>
            <a:r>
              <a:rPr lang="de-DE" dirty="0" err="1" smtClean="0"/>
              <a:t>Reaction</a:t>
            </a:r>
            <a:r>
              <a:rPr lang="de-DE" dirty="0" smtClean="0"/>
              <a:t> time </a:t>
            </a:r>
          </a:p>
          <a:p>
            <a:r>
              <a:rPr lang="el-GR" dirty="0" smtClean="0"/>
              <a:t>Δ</a:t>
            </a:r>
            <a:r>
              <a:rPr lang="de-DE" dirty="0" smtClean="0"/>
              <a:t>t ~ 10 </a:t>
            </a:r>
            <a:r>
              <a:rPr lang="de-DE" dirty="0" err="1" smtClean="0"/>
              <a:t>ms</a:t>
            </a:r>
            <a:endParaRPr lang="de-DE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4556244" y="3042068"/>
            <a:ext cx="38154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numerical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simulation, GW170817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Dietrich (Max Planck Institute for Gravitational Physics) 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mSTS</a:t>
            </a:r>
            <a:r>
              <a:rPr lang="en-US" dirty="0" smtClean="0"/>
              <a:t> integration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20428" r="32784" b="12658"/>
          <a:stretch/>
        </p:blipFill>
        <p:spPr bwMode="auto">
          <a:xfrm>
            <a:off x="1137264" y="2239780"/>
            <a:ext cx="3479741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47" r="35846" b="4932"/>
          <a:stretch/>
        </p:blipFill>
        <p:spPr bwMode="auto">
          <a:xfrm>
            <a:off x="6102170" y="912227"/>
            <a:ext cx="2703865" cy="290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14938" r="19465" b="6635"/>
          <a:stretch/>
        </p:blipFill>
        <p:spPr bwMode="auto">
          <a:xfrm>
            <a:off x="5382090" y="3924055"/>
            <a:ext cx="3453492" cy="25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96525" y="953725"/>
            <a:ext cx="5535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C-frames (“Units”)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holding the ladders with modules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holding the read-out and powering electronics </a:t>
            </a:r>
            <a:br>
              <a:rPr lang="en-GB" dirty="0" smtClean="0"/>
            </a:br>
            <a:r>
              <a:rPr lang="en-GB" dirty="0" smtClean="0"/>
              <a:t>(FEB, C-ROB, POB) on cooling plates</a:t>
            </a:r>
          </a:p>
        </p:txBody>
      </p:sp>
      <p:sp>
        <p:nvSpPr>
          <p:cNvPr id="11" name="Textfeld 10"/>
          <p:cNvSpPr txBox="1"/>
          <p:nvPr/>
        </p:nvSpPr>
        <p:spPr>
          <a:xfrm rot="3180505">
            <a:off x="6937483" y="2339561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pipe</a:t>
            </a:r>
            <a:endParaRPr lang="en-US" sz="12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5" y="3609020"/>
            <a:ext cx="485486" cy="80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mTRD</a:t>
            </a:r>
            <a:r>
              <a:rPr lang="en-US" dirty="0" smtClean="0"/>
              <a:t> and </a:t>
            </a:r>
            <a:r>
              <a:rPr lang="en-US" dirty="0" err="1" smtClean="0"/>
              <a:t>mTOF</a:t>
            </a:r>
            <a:r>
              <a:rPr lang="en-US" dirty="0" smtClean="0"/>
              <a:t> subsystems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4" y="4419110"/>
            <a:ext cx="2849077" cy="213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 descr="31_trd_v18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55" y="1970475"/>
            <a:ext cx="2190010" cy="244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085907" y="2931944"/>
            <a:ext cx="1935215" cy="103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40" y="2303875"/>
            <a:ext cx="209529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37" y="4494876"/>
            <a:ext cx="2217104" cy="199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562110" y="818710"/>
            <a:ext cx="28472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mTOF</a:t>
            </a:r>
            <a:r>
              <a:rPr lang="en-US" b="1" dirty="0"/>
              <a:t> setup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25 </a:t>
            </a:r>
            <a:r>
              <a:rPr lang="en-US" dirty="0" err="1" smtClean="0"/>
              <a:t>MRPC</a:t>
            </a:r>
            <a:r>
              <a:rPr lang="en-US" dirty="0" smtClean="0"/>
              <a:t>(</a:t>
            </a:r>
            <a:r>
              <a:rPr lang="en-US" dirty="0" err="1" smtClean="0"/>
              <a:t>3a</a:t>
            </a:r>
            <a:r>
              <a:rPr lang="en-US" dirty="0" smtClean="0"/>
              <a:t>) </a:t>
            </a:r>
            <a:r>
              <a:rPr lang="en-US" dirty="0"/>
              <a:t>counters </a:t>
            </a:r>
          </a:p>
          <a:p>
            <a:r>
              <a:rPr lang="en-US" dirty="0" smtClean="0"/>
              <a:t>(= </a:t>
            </a:r>
            <a:r>
              <a:rPr lang="en-US" dirty="0" err="1" smtClean="0"/>
              <a:t>5x</a:t>
            </a:r>
            <a:r>
              <a:rPr lang="en-US" dirty="0" smtClean="0"/>
              <a:t> STAR modules)</a:t>
            </a:r>
          </a:p>
          <a:p>
            <a:r>
              <a:rPr lang="en-US" dirty="0" smtClean="0"/>
              <a:t>150 </a:t>
            </a:r>
            <a:r>
              <a:rPr lang="en-US" dirty="0"/>
              <a:t>x 120 </a:t>
            </a:r>
            <a:r>
              <a:rPr lang="en-US" dirty="0" err="1"/>
              <a:t>cm</a:t>
            </a:r>
            <a:r>
              <a:rPr lang="en-US" baseline="30000" dirty="0" err="1"/>
              <a:t>2</a:t>
            </a:r>
            <a:r>
              <a:rPr lang="en-US" dirty="0"/>
              <a:t> </a:t>
            </a:r>
            <a:r>
              <a:rPr lang="en-US" dirty="0" smtClean="0"/>
              <a:t>active area</a:t>
            </a:r>
          </a:p>
          <a:p>
            <a:r>
              <a:rPr lang="en-US" dirty="0" smtClean="0"/>
              <a:t>1600 readout channels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944" y="4494876"/>
            <a:ext cx="1123687" cy="19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341530" y="818710"/>
            <a:ext cx="318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mTRD</a:t>
            </a:r>
            <a:r>
              <a:rPr lang="en-US" b="1" dirty="0" smtClean="0"/>
              <a:t> </a:t>
            </a:r>
            <a:r>
              <a:rPr lang="en-US" b="1" dirty="0"/>
              <a:t>setup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4 </a:t>
            </a:r>
            <a:r>
              <a:rPr lang="en-US" dirty="0"/>
              <a:t>layers</a:t>
            </a:r>
          </a:p>
          <a:p>
            <a:r>
              <a:rPr lang="en-US" dirty="0" err="1" smtClean="0"/>
              <a:t>TRD</a:t>
            </a:r>
            <a:r>
              <a:rPr lang="en-US" dirty="0" smtClean="0"/>
              <a:t> </a:t>
            </a:r>
            <a:r>
              <a:rPr lang="en-US" dirty="0"/>
              <a:t>modules</a:t>
            </a:r>
          </a:p>
          <a:p>
            <a:r>
              <a:rPr lang="en-US" dirty="0" smtClean="0"/>
              <a:t>from </a:t>
            </a:r>
            <a:r>
              <a:rPr lang="en-US" dirty="0" err="1"/>
              <a:t>DESY</a:t>
            </a:r>
            <a:r>
              <a:rPr lang="en-US" dirty="0"/>
              <a:t>/CERN tests </a:t>
            </a:r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75" y="953725"/>
            <a:ext cx="421477" cy="6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Hit </a:t>
            </a:r>
            <a:r>
              <a:rPr lang="de-DE" dirty="0" err="1" smtClean="0"/>
              <a:t>rates</a:t>
            </a:r>
            <a:r>
              <a:rPr lang="de-DE" dirty="0" smtClean="0"/>
              <a:t> at </a:t>
            </a:r>
            <a:r>
              <a:rPr lang="de-DE" dirty="0" err="1" smtClean="0"/>
              <a:t>mCBM</a:t>
            </a:r>
            <a:r>
              <a:rPr lang="de-DE" dirty="0" smtClean="0"/>
              <a:t> (</a:t>
            </a:r>
            <a:r>
              <a:rPr lang="de-DE" dirty="0" err="1" smtClean="0"/>
              <a:t>simulation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41530" y="4897904"/>
            <a:ext cx="3747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</a:t>
            </a:r>
          </a:p>
          <a:p>
            <a:r>
              <a:rPr lang="en-US" dirty="0" err="1"/>
              <a:t>UrQMD</a:t>
            </a:r>
            <a:r>
              <a:rPr lang="en-US" dirty="0"/>
              <a:t>, </a:t>
            </a:r>
            <a:r>
              <a:rPr lang="en-US" dirty="0" err="1"/>
              <a:t>Au+Au</a:t>
            </a:r>
            <a:r>
              <a:rPr lang="en-US" dirty="0"/>
              <a:t> 1.24 </a:t>
            </a:r>
            <a:r>
              <a:rPr lang="en-US" dirty="0" err="1"/>
              <a:t>AGeV</a:t>
            </a:r>
            <a:r>
              <a:rPr lang="en-US" dirty="0"/>
              <a:t>, </a:t>
            </a:r>
            <a:r>
              <a:rPr lang="en-US" dirty="0" err="1"/>
              <a:t>mbias</a:t>
            </a:r>
            <a:r>
              <a:rPr lang="en-US" dirty="0"/>
              <a:t>,</a:t>
            </a:r>
          </a:p>
          <a:p>
            <a:r>
              <a:rPr lang="en-US" dirty="0"/>
              <a:t>incl.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de-DE" dirty="0">
                <a:cs typeface="Times New Roman"/>
              </a:rPr>
              <a:t>-</a:t>
            </a:r>
            <a:r>
              <a:rPr lang="de-DE" dirty="0" err="1">
                <a:cs typeface="Times New Roman"/>
              </a:rPr>
              <a:t>electrons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842030" y="1043735"/>
            <a:ext cx="279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mSTS</a:t>
            </a:r>
            <a:r>
              <a:rPr lang="en-US" i="1" dirty="0"/>
              <a:t>,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station</a:t>
            </a:r>
          </a:p>
          <a:p>
            <a:r>
              <a:rPr lang="en-US" sz="1400" dirty="0"/>
              <a:t>max. (design) rate: 1.5 MHz/</a:t>
            </a:r>
            <a:r>
              <a:rPr lang="en-US" sz="1400" dirty="0" err="1"/>
              <a:t>cm</a:t>
            </a:r>
            <a:r>
              <a:rPr lang="en-US" sz="1400" baseline="30000" dirty="0" err="1"/>
              <a:t>2</a:t>
            </a:r>
            <a:r>
              <a:rPr lang="en-US" sz="1400" dirty="0"/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25004" y="3158970"/>
            <a:ext cx="27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mTOF</a:t>
            </a:r>
            <a:endParaRPr lang="en-US" i="1" dirty="0"/>
          </a:p>
          <a:p>
            <a:r>
              <a:rPr lang="en-US" sz="1400" dirty="0"/>
              <a:t>max. (design) rate: 20 kHz/</a:t>
            </a:r>
            <a:r>
              <a:rPr lang="en-US" sz="1400" dirty="0" err="1"/>
              <a:t>cm</a:t>
            </a:r>
            <a:r>
              <a:rPr lang="en-US" sz="1400" baseline="30000" dirty="0" err="1"/>
              <a:t>2</a:t>
            </a: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" y="791295"/>
            <a:ext cx="4545505" cy="380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05" y="3969060"/>
            <a:ext cx="4914100" cy="2689495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20" y="2078850"/>
            <a:ext cx="574330" cy="9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benchmark </a:t>
            </a:r>
            <a:r>
              <a:rPr lang="en-US" dirty="0"/>
              <a:t>observable: </a:t>
            </a:r>
            <a:r>
              <a:rPr lang="el-GR" dirty="0"/>
              <a:t>Λ </a:t>
            </a:r>
            <a:r>
              <a:rPr lang="en-US" dirty="0"/>
              <a:t>reconstruction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61810" y="3338990"/>
            <a:ext cx="6255695" cy="3339662"/>
            <a:chOff x="2861810" y="3429000"/>
            <a:chExt cx="6255695" cy="3339662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810" y="3438292"/>
              <a:ext cx="3378330" cy="3290388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123" y="3438292"/>
              <a:ext cx="3419382" cy="3330370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481990" y="3834045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S/B = 8.4</a:t>
              </a:r>
              <a:endParaRPr lang="en-US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309149" y="3834045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S/B = 0.24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745376" y="3464713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Au+Au</a:t>
              </a:r>
              <a:r>
                <a:rPr lang="en-US" dirty="0" smtClean="0"/>
                <a:t> 1.24AGeV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948291" y="3429000"/>
              <a:ext cx="1883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Ni+Ni</a:t>
              </a:r>
              <a:r>
                <a:rPr lang="en-US" dirty="0" smtClean="0"/>
                <a:t> 1.93AGeV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925" y="759767"/>
            <a:ext cx="9077046" cy="2444208"/>
            <a:chOff x="34925" y="759767"/>
            <a:chExt cx="9077046" cy="2444208"/>
          </a:xfrm>
        </p:grpSpPr>
        <p:sp>
          <p:nvSpPr>
            <p:cNvPr id="13" name="Textfeld 12"/>
            <p:cNvSpPr txBox="1"/>
            <p:nvPr/>
          </p:nvSpPr>
          <p:spPr>
            <a:xfrm>
              <a:off x="40764" y="759767"/>
              <a:ext cx="5014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Simulation input: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8</a:t>
              </a:r>
              <a:r>
                <a:rPr lang="en-US" dirty="0" smtClean="0"/>
                <a:t> </a:t>
              </a:r>
              <a:r>
                <a:rPr lang="en-US" dirty="0" err="1" smtClean="0"/>
                <a:t>UrQMD</a:t>
              </a:r>
              <a:r>
                <a:rPr lang="en-US" dirty="0"/>
                <a:t> </a:t>
              </a:r>
              <a:r>
                <a:rPr lang="en-US" dirty="0" smtClean="0"/>
                <a:t>events, min. bias </a:t>
              </a:r>
            </a:p>
          </p:txBody>
        </p:sp>
        <p:pic>
          <p:nvPicPr>
            <p:cNvPr id="15" name="Grafik 14" descr="Bildschirmausschnit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5" y="1403775"/>
              <a:ext cx="4357055" cy="1732699"/>
            </a:xfrm>
            <a:prstGeom prst="rect">
              <a:avLst/>
            </a:prstGeom>
          </p:spPr>
        </p:pic>
        <p:pic>
          <p:nvPicPr>
            <p:cNvPr id="18" name="Grafik 17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807" y="1441868"/>
              <a:ext cx="4503164" cy="1762107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7309149" y="1219109"/>
              <a:ext cx="1167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smtClean="0"/>
                <a:t>Efficiency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546775" y="1178750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Acceptance</a:t>
              </a:r>
              <a:endParaRPr lang="de-DE" dirty="0"/>
            </a:p>
          </p:txBody>
        </p:sp>
      </p:grpSp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71500" y="3185685"/>
            <a:ext cx="3086957" cy="2097599"/>
            <a:chOff x="4707015" y="792971"/>
            <a:chExt cx="4751068" cy="3228370"/>
          </a:xfrm>
        </p:grpSpPr>
        <p:pic>
          <p:nvPicPr>
            <p:cNvPr id="22" name="Grafik 21" descr="Bildschirmausschnit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015" y="792971"/>
              <a:ext cx="4436985" cy="31191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4887035" y="3452910"/>
                  <a:ext cx="2230103" cy="568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7035" y="3452910"/>
                  <a:ext cx="2230103" cy="5684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8614753" y="807823"/>
                  <a:ext cx="843330" cy="578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4753" y="807823"/>
                  <a:ext cx="843330" cy="57896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/>
                <p:cNvSpPr txBox="1"/>
                <p:nvPr/>
              </p:nvSpPr>
              <p:spPr>
                <a:xfrm>
                  <a:off x="8764152" y="1718811"/>
                  <a:ext cx="613392" cy="578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5" name="Textfeld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152" y="1718811"/>
                  <a:ext cx="613392" cy="57896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" y="3113965"/>
            <a:ext cx="588981" cy="9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l-GR" dirty="0" smtClean="0"/>
              <a:t>Λ </a:t>
            </a:r>
            <a:r>
              <a:rPr lang="en-US" dirty="0" smtClean="0"/>
              <a:t>production at SIS18 energies – </a:t>
            </a:r>
            <a:r>
              <a:rPr lang="en-US" dirty="0" err="1" smtClean="0"/>
              <a:t>mCBM</a:t>
            </a:r>
            <a:r>
              <a:rPr lang="en-US" dirty="0" smtClean="0"/>
              <a:t> reference data  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1610299"/>
            <a:ext cx="4499479" cy="4401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4393" y="1376284"/>
            <a:ext cx="3961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Merschmeyer</a:t>
            </a:r>
            <a:r>
              <a:rPr lang="de-DE" sz="1200" dirty="0"/>
              <a:t> et al. (FOPI), PRC 76, 024906 (2007) </a:t>
            </a:r>
          </a:p>
        </p:txBody>
      </p:sp>
      <p:pic>
        <p:nvPicPr>
          <p:cNvPr id="9" name="Picture 14" descr="4pilog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" y="985344"/>
            <a:ext cx="410670" cy="52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2396098" y="4682495"/>
            <a:ext cx="585065" cy="139515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929548" y="612333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midrapidity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467182"/>
            <a:ext cx="4481990" cy="425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483338" y="904074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 + Ni 1.93 </a:t>
            </a:r>
            <a:r>
              <a:rPr lang="en-US" dirty="0" err="1" smtClean="0"/>
              <a:t>AGeV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813450" y="1034443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 + Au 1.23 </a:t>
            </a:r>
            <a:r>
              <a:rPr lang="en-US" dirty="0" err="1" smtClean="0"/>
              <a:t>AGeV</a:t>
            </a:r>
            <a:endParaRPr lang="en-US" dirty="0"/>
          </a:p>
        </p:txBody>
      </p:sp>
      <p:pic>
        <p:nvPicPr>
          <p:cNvPr id="15" name="Picture 43" descr="hades_logo_190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908358"/>
            <a:ext cx="76358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345640" y="5847060"/>
            <a:ext cx="3690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H. </a:t>
            </a:r>
            <a:r>
              <a:rPr lang="en-US" sz="1200" dirty="0" err="1" smtClean="0"/>
              <a:t>Schuldes</a:t>
            </a:r>
            <a:r>
              <a:rPr lang="en-US" sz="1200" dirty="0" smtClean="0"/>
              <a:t> et al. </a:t>
            </a:r>
            <a:r>
              <a:rPr lang="en-US" sz="1200" dirty="0"/>
              <a:t>(</a:t>
            </a:r>
            <a:r>
              <a:rPr lang="en-US" sz="1200" dirty="0" smtClean="0"/>
              <a:t>HADES)</a:t>
            </a:r>
          </a:p>
          <a:p>
            <a:r>
              <a:rPr lang="en-US" sz="1100" dirty="0" err="1" smtClean="0"/>
              <a:t>EPJ</a:t>
            </a:r>
            <a:r>
              <a:rPr lang="en-US" sz="1100" dirty="0" smtClean="0"/>
              <a:t> </a:t>
            </a:r>
            <a:r>
              <a:rPr lang="en-US" sz="1100" dirty="0"/>
              <a:t>Web of Conferences 171, 01001 (2018</a:t>
            </a:r>
            <a:r>
              <a:rPr lang="en-US" sz="1100" dirty="0" smtClean="0"/>
              <a:t>), </a:t>
            </a:r>
            <a:r>
              <a:rPr lang="en-US" sz="1100" dirty="0" err="1" smtClean="0"/>
              <a:t>SQM2017</a:t>
            </a:r>
            <a:r>
              <a:rPr lang="en-US" sz="12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2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data taking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161510" y="2303875"/>
            <a:ext cx="4523908" cy="4371549"/>
            <a:chOff x="7002270" y="1088740"/>
            <a:chExt cx="4703928" cy="4545506"/>
          </a:xfrm>
        </p:grpSpPr>
        <p:pic>
          <p:nvPicPr>
            <p:cNvPr id="8" name="Grafik 7" descr="Bildschirmausschnit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270" y="1088740"/>
              <a:ext cx="4703928" cy="4545506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7047275" y="1178750"/>
              <a:ext cx="4590510" cy="2025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08663"/>
              </p:ext>
            </p:extLst>
          </p:nvPr>
        </p:nvGraphicFramePr>
        <p:xfrm>
          <a:off x="116505" y="818710"/>
          <a:ext cx="5940660" cy="33274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/>
                <a:gridCol w="52205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commissioning</a:t>
                      </a:r>
                    </a:p>
                    <a:p>
                      <a:r>
                        <a:rPr lang="en-US" sz="1400" dirty="0" smtClean="0"/>
                        <a:t>data transport, data analysis,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detector tests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approaching full performance</a:t>
                      </a:r>
                    </a:p>
                    <a:p>
                      <a:r>
                        <a:rPr lang="en-US" sz="1400" dirty="0" smtClean="0"/>
                        <a:t>subsystems completed, high-rate data transport</a:t>
                      </a:r>
                      <a:r>
                        <a:rPr lang="en-US" sz="1400" baseline="0" dirty="0" smtClean="0"/>
                        <a:t> / processing 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0" dirty="0" smtClean="0"/>
                        <a:t>online reconstruction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benchmark run</a:t>
                      </a:r>
                    </a:p>
                    <a:p>
                      <a:r>
                        <a:rPr lang="en-US" sz="1400" noProof="0" dirty="0" smtClean="0"/>
                        <a:t>Λ reconstruction production runs</a:t>
                      </a:r>
                    </a:p>
                    <a:p>
                      <a:r>
                        <a:rPr lang="en-US" sz="1400" noProof="0" dirty="0" smtClean="0"/>
                        <a:t>benchmark</a:t>
                      </a:r>
                      <a:r>
                        <a:rPr lang="en-US" sz="1400" baseline="0" noProof="0" dirty="0" smtClean="0"/>
                        <a:t> coll. systems: </a:t>
                      </a:r>
                      <a:r>
                        <a:rPr lang="en-US" sz="1400" noProof="0" dirty="0" err="1" smtClean="0"/>
                        <a:t>Ni+Ni</a:t>
                      </a:r>
                      <a:r>
                        <a:rPr lang="en-US" sz="1400" noProof="0" dirty="0" smtClean="0"/>
                        <a:t> </a:t>
                      </a:r>
                      <a:r>
                        <a:rPr lang="en-US" sz="1400" noProof="0" dirty="0" err="1" smtClean="0"/>
                        <a:t>1.93AGeV</a:t>
                      </a:r>
                      <a:r>
                        <a:rPr lang="en-US" sz="1400" noProof="0" dirty="0" smtClean="0"/>
                        <a:t> &amp; </a:t>
                      </a:r>
                      <a:r>
                        <a:rPr lang="en-US" sz="1400" noProof="0" dirty="0" err="1" smtClean="0"/>
                        <a:t>Au+Au</a:t>
                      </a:r>
                      <a:r>
                        <a:rPr lang="en-US" sz="1400" noProof="0" dirty="0" smtClean="0"/>
                        <a:t> </a:t>
                      </a:r>
                      <a:r>
                        <a:rPr lang="en-US" sz="1400" noProof="0" dirty="0" err="1" smtClean="0"/>
                        <a:t>1.24AGeV</a:t>
                      </a:r>
                      <a:r>
                        <a:rPr lang="en-US" sz="1400" noProof="0" dirty="0" smtClean="0"/>
                        <a:t> </a:t>
                      </a:r>
                      <a:endParaRPr lang="en-US" sz="14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benchmark run</a:t>
                      </a:r>
                    </a:p>
                    <a:p>
                      <a:r>
                        <a:rPr lang="el-GR" sz="1400" dirty="0" smtClean="0"/>
                        <a:t>Λ </a:t>
                      </a:r>
                      <a:r>
                        <a:rPr lang="en-US" sz="1400" dirty="0" smtClean="0"/>
                        <a:t>reconstruction in </a:t>
                      </a:r>
                      <a:r>
                        <a:rPr lang="en-US" sz="1400" dirty="0" err="1" smtClean="0"/>
                        <a:t>Ni+Ni</a:t>
                      </a:r>
                      <a:r>
                        <a:rPr lang="en-US" sz="1400" dirty="0" smtClean="0"/>
                        <a:t> and </a:t>
                      </a:r>
                      <a:r>
                        <a:rPr lang="en-US" sz="1400" dirty="0" err="1" smtClean="0"/>
                        <a:t>Au+Au</a:t>
                      </a:r>
                      <a:r>
                        <a:rPr lang="en-US" sz="1400" dirty="0" smtClean="0"/>
                        <a:t> collisions </a:t>
                      </a:r>
                    </a:p>
                    <a:p>
                      <a:r>
                        <a:rPr lang="en-US" sz="1400" dirty="0" smtClean="0"/>
                        <a:t>at various projectile</a:t>
                      </a:r>
                      <a:r>
                        <a:rPr lang="en-US" sz="1400" baseline="0" dirty="0" smtClean="0"/>
                        <a:t> energies 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l-GR" sz="1400" baseline="0" dirty="0" smtClean="0">
                          <a:latin typeface="+mn-lt"/>
                          <a:cs typeface="Times New Roman"/>
                        </a:rPr>
                        <a:t>Λ</a:t>
                      </a:r>
                      <a:r>
                        <a:rPr lang="de-DE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aseline="0" dirty="0" smtClean="0">
                          <a:latin typeface="+mn-lt"/>
                          <a:cs typeface="Times New Roman"/>
                        </a:rPr>
                        <a:t>production excitation function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073278" y="4546779"/>
            <a:ext cx="39356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</a:t>
            </a:r>
            <a:r>
              <a:rPr lang="de-DE" u="sng" dirty="0" smtClean="0"/>
              <a:t> </a:t>
            </a:r>
            <a:r>
              <a:rPr lang="en-US" u="sng" dirty="0" smtClean="0"/>
              <a:t>- slope  parameter: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than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explained by transport models</a:t>
            </a:r>
          </a:p>
          <a:p>
            <a:r>
              <a:rPr lang="en-US" dirty="0" smtClean="0"/>
              <a:t>     reason unclear: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 err="1" smtClean="0"/>
              <a:t>rescattering</a:t>
            </a:r>
            <a:r>
              <a:rPr lang="en-US" dirty="0" smtClean="0"/>
              <a:t> cross section ?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repulsive potential ?</a:t>
            </a:r>
            <a:endParaRPr lang="en-US" dirty="0"/>
          </a:p>
        </p:txBody>
      </p:sp>
      <p:sp>
        <p:nvSpPr>
          <p:cNvPr id="13" name="Textfeld 28"/>
          <p:cNvSpPr txBox="1"/>
          <p:nvPr/>
        </p:nvSpPr>
        <p:spPr>
          <a:xfrm>
            <a:off x="6508059" y="1065510"/>
            <a:ext cx="252028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66FF"/>
                </a:solidFill>
              </a:rPr>
              <a:t>requested </a:t>
            </a:r>
            <a:r>
              <a:rPr lang="en-US" dirty="0" err="1" smtClean="0">
                <a:solidFill>
                  <a:srgbClr val="0066FF"/>
                </a:solidFill>
              </a:rPr>
              <a:t>beamtime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66FF"/>
                </a:solidFill>
              </a:rPr>
              <a:t>was fully granted </a:t>
            </a:r>
          </a:p>
          <a:p>
            <a:r>
              <a:rPr lang="en-US" dirty="0" smtClean="0">
                <a:solidFill>
                  <a:srgbClr val="0066FF"/>
                </a:solidFill>
              </a:rPr>
              <a:t>by GSI/FAIR G-PAC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4" name="Geschweifte Klammer rechts 13"/>
          <p:cNvSpPr/>
          <p:nvPr/>
        </p:nvSpPr>
        <p:spPr>
          <a:xfrm>
            <a:off x="6282190" y="818710"/>
            <a:ext cx="155448" cy="139515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28"/>
          <p:cNvSpPr txBox="1"/>
          <p:nvPr/>
        </p:nvSpPr>
        <p:spPr>
          <a:xfrm>
            <a:off x="6521743" y="3041133"/>
            <a:ext cx="250659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proposal to be submitted in 2019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Geschweifte Klammer rechts 15"/>
          <p:cNvSpPr/>
          <p:nvPr/>
        </p:nvSpPr>
        <p:spPr>
          <a:xfrm>
            <a:off x="6282190" y="2573905"/>
            <a:ext cx="154604" cy="157220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of </a:t>
            </a:r>
            <a:r>
              <a:rPr lang="en-US" dirty="0" err="1" smtClean="0"/>
              <a:t>mCBM@SIS18</a:t>
            </a:r>
            <a:r>
              <a:rPr lang="en-US" dirty="0" smtClean="0"/>
              <a:t> construction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923747"/>
            <a:ext cx="2587769" cy="3450358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536439" y="5661658"/>
            <a:ext cx="2585511" cy="827682"/>
            <a:chOff x="1144704" y="5547590"/>
            <a:chExt cx="2585511" cy="827682"/>
          </a:xfrm>
        </p:grpSpPr>
        <p:sp>
          <p:nvSpPr>
            <p:cNvPr id="8" name="Line 14"/>
            <p:cNvSpPr>
              <a:spLocks noChangeShapeType="1"/>
            </p:cNvSpPr>
            <p:nvPr/>
          </p:nvSpPr>
          <p:spPr bwMode="auto">
            <a:xfrm rot="16200000">
              <a:off x="735627" y="5956669"/>
              <a:ext cx="827680" cy="9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rot="16200000" flipH="1">
              <a:off x="2775594" y="4963458"/>
              <a:ext cx="2" cy="190923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rot="16200000" flipH="1">
              <a:off x="2666058" y="4988855"/>
              <a:ext cx="1" cy="212830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 rot="16200000">
              <a:off x="2551758" y="5026955"/>
              <a:ext cx="0" cy="23569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 rot="16200000">
              <a:off x="2437459" y="5065053"/>
              <a:ext cx="2" cy="25855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rot="16200000">
              <a:off x="1033282" y="5887611"/>
              <a:ext cx="680044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rot="16200000" flipV="1">
              <a:off x="1346813" y="5797918"/>
              <a:ext cx="505419" cy="476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rot="16200000" flipV="1">
              <a:off x="1635738" y="5732832"/>
              <a:ext cx="37048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grpSp>
        <p:nvGrpSpPr>
          <p:cNvPr id="16" name="Gruppieren 15"/>
          <p:cNvGrpSpPr>
            <a:grpSpLocks noChangeAspect="1"/>
          </p:cNvGrpSpPr>
          <p:nvPr/>
        </p:nvGrpSpPr>
        <p:grpSpPr>
          <a:xfrm flipH="1">
            <a:off x="6520298" y="4873870"/>
            <a:ext cx="2501174" cy="1728241"/>
            <a:chOff x="7049793" y="1449583"/>
            <a:chExt cx="1887692" cy="1304342"/>
          </a:xfrm>
        </p:grpSpPr>
        <p:pic>
          <p:nvPicPr>
            <p:cNvPr id="17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 IT cube</a:t>
              </a:r>
            </a:p>
          </p:txBody>
        </p:sp>
      </p:grpSp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4679" y="4873870"/>
            <a:ext cx="1142546" cy="172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0336" y="4873870"/>
            <a:ext cx="1151237" cy="17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18"/>
          <p:cNvSpPr>
            <a:spLocks noChangeShapeType="1"/>
          </p:cNvSpPr>
          <p:nvPr/>
        </p:nvSpPr>
        <p:spPr bwMode="auto">
          <a:xfrm rot="16200000">
            <a:off x="5199600" y="5893122"/>
            <a:ext cx="3" cy="4451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rot="16200000" flipH="1">
            <a:off x="5199603" y="6018786"/>
            <a:ext cx="0" cy="44511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graphicFrame>
        <p:nvGraphicFramePr>
          <p:cNvPr id="2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85042"/>
              </p:ext>
            </p:extLst>
          </p:nvPr>
        </p:nvGraphicFramePr>
        <p:xfrm>
          <a:off x="3595133" y="843790"/>
          <a:ext cx="5413789" cy="38811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021809"/>
                <a:gridCol w="439198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Schedule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10/2017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cave &amp; beam line: reconstruction started, procurement started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12/2017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mDAQ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test stand @ Heidelberg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operational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12/2017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beam dump mounted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85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03/2018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cave reconstruction completed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04/2018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mFLES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cluster @ Green IT Cube installed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05/2018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beam line installed and commissioned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installation of detector stations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06/2018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start commissioning w/o beam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08/2018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start commissioning with beam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4" y="4079657"/>
            <a:ext cx="3279956" cy="17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– FAIR Phase 0 projects (2018 – 2022)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62" y="1803885"/>
            <a:ext cx="1942801" cy="152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46" y="1957376"/>
            <a:ext cx="1971968" cy="1209783"/>
          </a:xfrm>
          <a:prstGeom prst="rect">
            <a:avLst/>
          </a:prstGeom>
        </p:spPr>
      </p:pic>
      <p:sp>
        <p:nvSpPr>
          <p:cNvPr id="8" name="Textfeld 20"/>
          <p:cNvSpPr txBox="1"/>
          <p:nvPr/>
        </p:nvSpPr>
        <p:spPr>
          <a:xfrm>
            <a:off x="114534" y="752921"/>
            <a:ext cx="637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</a:t>
            </a:r>
            <a:r>
              <a:rPr lang="en-GB" kern="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CBM</a:t>
            </a: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RICH multi-anode photo-multipliers (</a:t>
            </a:r>
            <a:r>
              <a:rPr lang="en-GB" kern="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MAPMT</a:t>
            </a: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) 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</a:t>
            </a:r>
            <a:r>
              <a:rPr lang="en-GB" kern="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including FEE in </a:t>
            </a:r>
            <a:r>
              <a:rPr lang="en-GB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HADES RICH photon detector</a:t>
            </a:r>
          </a:p>
        </p:txBody>
      </p:sp>
      <p:pic>
        <p:nvPicPr>
          <p:cNvPr id="9" name="Shape 283"/>
          <p:cNvPicPr preferRelativeResize="0"/>
          <p:nvPr/>
        </p:nvPicPr>
        <p:blipFill rotWithShape="1">
          <a:blip r:embed="rId4">
            <a:alphaModFix/>
          </a:blip>
          <a:srcRect l="20843" t="14823" r="27998" b="15343"/>
          <a:stretch/>
        </p:blipFill>
        <p:spPr>
          <a:xfrm>
            <a:off x="6239835" y="788611"/>
            <a:ext cx="2386608" cy="11704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22"/>
          <p:cNvSpPr txBox="1"/>
          <p:nvPr/>
        </p:nvSpPr>
        <p:spPr>
          <a:xfrm>
            <a:off x="78026" y="1731522"/>
            <a:ext cx="542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Install, commission and use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10% of the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CBM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modules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including read-out chain 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at STAR/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RHIC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en-GB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25"/>
          <p:cNvSpPr/>
          <p:nvPr/>
        </p:nvSpPr>
        <p:spPr>
          <a:xfrm>
            <a:off x="35496" y="3212976"/>
            <a:ext cx="797159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Upgrade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BM@N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experiment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with 4 Silicon stations of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CBM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STS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design in the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BM@N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experiment at the Nuclotron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JINR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/Dubna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(Au-beams in late 2020)  </a:t>
            </a:r>
            <a:endParaRPr lang="en-GB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hteck 26"/>
          <p:cNvSpPr/>
          <p:nvPr/>
        </p:nvSpPr>
        <p:spPr>
          <a:xfrm>
            <a:off x="68033" y="4658015"/>
            <a:ext cx="7971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4. Install, commission and use the Project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Spectator Detector at the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BM@N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experiment </a:t>
            </a:r>
            <a:endParaRPr lang="en-GB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5569486" y="3314294"/>
            <a:ext cx="1321933" cy="130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2" descr="cbmn.png"/>
          <p:cNvPicPr>
            <a:picLocks noChangeAspect="1"/>
          </p:cNvPicPr>
          <p:nvPr/>
        </p:nvPicPr>
        <p:blipFill rotWithShape="1">
          <a:blip r:embed="rId6" cstate="print"/>
          <a:srcRect t="16973" b="8045"/>
          <a:stretch/>
        </p:blipFill>
        <p:spPr>
          <a:xfrm>
            <a:off x="7158091" y="3261670"/>
            <a:ext cx="1862326" cy="1561840"/>
          </a:xfrm>
          <a:prstGeom prst="rect">
            <a:avLst/>
          </a:prstGeom>
        </p:spPr>
      </p:pic>
      <p:cxnSp>
        <p:nvCxnSpPr>
          <p:cNvPr id="15" name="Gerade Verbindung mit Pfeil 29"/>
          <p:cNvCxnSpPr/>
          <p:nvPr/>
        </p:nvCxnSpPr>
        <p:spPr>
          <a:xfrm flipV="1">
            <a:off x="6779763" y="3744251"/>
            <a:ext cx="938768" cy="21602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Gerade Verbindung mit Pfeil 30"/>
          <p:cNvCxnSpPr/>
          <p:nvPr/>
        </p:nvCxnSpPr>
        <p:spPr>
          <a:xfrm>
            <a:off x="5337085" y="2511807"/>
            <a:ext cx="2325095" cy="8205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9" name="Rechteck 33"/>
          <p:cNvSpPr/>
          <p:nvPr/>
        </p:nvSpPr>
        <p:spPr>
          <a:xfrm>
            <a:off x="95034" y="5707994"/>
            <a:ext cx="6277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mCBM@SIS18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demonstrator for full </a:t>
            </a:r>
            <a:r>
              <a:rPr lang="en-GB" dirty="0" err="1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CBM</a:t>
            </a:r>
            <a:r>
              <a:rPr lang="en-GB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data taking and analysis chain </a:t>
            </a:r>
            <a:endParaRPr lang="en-GB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4599130"/>
            <a:ext cx="1026547" cy="84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85" y="5089824"/>
            <a:ext cx="2745305" cy="14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Status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experiment</a:t>
            </a:r>
            <a:r>
              <a:rPr lang="de-DE" b="1" dirty="0" smtClean="0"/>
              <a:t> </a:t>
            </a:r>
            <a:r>
              <a:rPr lang="de-DE" b="1" dirty="0" err="1" smtClean="0"/>
              <a:t>preparation</a:t>
            </a:r>
            <a:endParaRPr lang="de-DE" sz="2800" b="1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343060"/>
              </p:ext>
            </p:extLst>
          </p:nvPr>
        </p:nvGraphicFramePr>
        <p:xfrm>
          <a:off x="116506" y="1062834"/>
          <a:ext cx="3285364" cy="5066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119"/>
                <a:gridCol w="1239012"/>
                <a:gridCol w="1642233"/>
              </a:tblGrid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#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TDR Status</a:t>
                      </a: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Magnet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solidFill>
                            <a:srgbClr val="00B050"/>
                          </a:solidFill>
                        </a:rPr>
                        <a:t>approved</a:t>
                      </a:r>
                      <a:endParaRPr lang="en-US" sz="1600" b="1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solidFill>
                            <a:srgbClr val="00B050"/>
                          </a:solidFill>
                        </a:rPr>
                        <a:t>approved</a:t>
                      </a:r>
                      <a:r>
                        <a:rPr lang="en-US" sz="1600" noProof="0" dirty="0" smtClean="0">
                          <a:solidFill>
                            <a:srgbClr val="9F2936"/>
                          </a:solidFill>
                        </a:rPr>
                        <a:t> </a:t>
                      </a:r>
                      <a:endParaRPr lang="en-US" sz="1600" noProof="0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RICH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approved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solidFill>
                            <a:srgbClr val="00B050"/>
                          </a:solidFill>
                        </a:rPr>
                        <a:t>approved</a:t>
                      </a:r>
                      <a:endParaRPr lang="en-US" sz="1600" b="1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00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HADES </a:t>
                      </a: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ECAL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approved</a:t>
                      </a: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PSD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MVD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2018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DAQ</a:t>
                      </a: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/</a:t>
                      </a: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FLES</a:t>
                      </a: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2018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TRD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2018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9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ECAL</a:t>
                      </a:r>
                      <a:endParaRPr kumimoji="0" lang="en-US" sz="12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2018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6306" y="1147881"/>
            <a:ext cx="1764383" cy="18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41" y="3011795"/>
            <a:ext cx="2273328" cy="1515182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98" y="1206078"/>
            <a:ext cx="2025225" cy="152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2118" y="4491069"/>
            <a:ext cx="1151237" cy="17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910" y="2825635"/>
            <a:ext cx="2176653" cy="227195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087" y="4714304"/>
            <a:ext cx="2549916" cy="1434328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164809" y="233141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TRD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064825" y="127475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MVD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761910" y="289227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STS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959239" y="4011572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RICH</a:t>
            </a:r>
            <a:r>
              <a:rPr lang="de-DE" sz="1600" dirty="0" smtClean="0">
                <a:solidFill>
                  <a:srgbClr val="FFFF00"/>
                </a:solidFill>
              </a:rPr>
              <a:t> </a:t>
            </a:r>
            <a:r>
              <a:rPr lang="de-DE" sz="1400" dirty="0" smtClean="0">
                <a:solidFill>
                  <a:srgbClr val="FFFF00"/>
                </a:solidFill>
              </a:rPr>
              <a:t>(</a:t>
            </a:r>
            <a:r>
              <a:rPr lang="de-DE" sz="1400" dirty="0" err="1" smtClean="0">
                <a:solidFill>
                  <a:srgbClr val="FFFF00"/>
                </a:solidFill>
              </a:rPr>
              <a:t>readout</a:t>
            </a:r>
            <a:r>
              <a:rPr lang="de-DE" sz="1400" dirty="0" smtClean="0">
                <a:solidFill>
                  <a:srgbClr val="FFFF00"/>
                </a:solidFill>
              </a:rPr>
              <a:t>)</a:t>
            </a:r>
            <a:endParaRPr lang="de-DE" sz="1400" dirty="0">
              <a:solidFill>
                <a:srgbClr val="FFFF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159946" y="5502301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DAQ/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FLES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350407" y="4728261"/>
            <a:ext cx="64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TOF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687102" cy="692150"/>
          </a:xfrm>
        </p:spPr>
        <p:txBody>
          <a:bodyPr/>
          <a:lstStyle/>
          <a:p>
            <a:r>
              <a:rPr lang="en-US" dirty="0" err="1"/>
              <a:t>CBM</a:t>
            </a:r>
            <a:r>
              <a:rPr lang="en-US" dirty="0"/>
              <a:t> </a:t>
            </a:r>
            <a:r>
              <a:rPr lang="en-US" dirty="0" smtClean="0"/>
              <a:t>Collaboration</a:t>
            </a:r>
            <a:r>
              <a:rPr lang="en-US" dirty="0"/>
              <a:t>: 55 institutions, 470 members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/>
          <a:stretch/>
        </p:blipFill>
        <p:spPr>
          <a:xfrm>
            <a:off x="116505" y="3924055"/>
            <a:ext cx="5274118" cy="2604637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756115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Univ.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851430" y="770507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3275" y="902909"/>
            <a:ext cx="172402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10" name="Rechteck 9"/>
          <p:cNvSpPr/>
          <p:nvPr/>
        </p:nvSpPr>
        <p:spPr>
          <a:xfrm>
            <a:off x="5317232" y="902909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6555" y="3924055"/>
            <a:ext cx="448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30</a:t>
            </a:r>
            <a:r>
              <a:rPr lang="de-DE" baseline="30000" dirty="0">
                <a:solidFill>
                  <a:srgbClr val="FFFF00"/>
                </a:solidFill>
              </a:rPr>
              <a:t>th</a:t>
            </a:r>
            <a:r>
              <a:rPr lang="de-DE" dirty="0">
                <a:solidFill>
                  <a:srgbClr val="FFFF00"/>
                </a:solidFill>
              </a:rPr>
              <a:t> CBM </a:t>
            </a:r>
            <a:r>
              <a:rPr lang="de-DE" dirty="0" err="1">
                <a:solidFill>
                  <a:srgbClr val="FFFF00"/>
                </a:solidFill>
              </a:rPr>
              <a:t>Collaboration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meeting</a:t>
            </a:r>
            <a:r>
              <a:rPr lang="de-DE" dirty="0">
                <a:solidFill>
                  <a:srgbClr val="FFFF00"/>
                </a:solidFill>
              </a:rPr>
              <a:t> in Wuhan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24-28 September 2017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745805" y="6890578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313757" y="6818570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40185" y="3984289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939200" y="776966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497631"/>
              </p:ext>
            </p:extLst>
          </p:nvPr>
        </p:nvGraphicFramePr>
        <p:xfrm>
          <a:off x="5157065" y="4236479"/>
          <a:ext cx="4163593" cy="257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93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– Goals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82" y="773706"/>
            <a:ext cx="5778928" cy="292774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Textfeld 7"/>
          <p:cNvSpPr txBox="1"/>
          <p:nvPr/>
        </p:nvSpPr>
        <p:spPr>
          <a:xfrm>
            <a:off x="206514" y="3429000"/>
            <a:ext cx="88295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Mission: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ystematically </a:t>
            </a:r>
            <a:r>
              <a:rPr lang="en-US" dirty="0"/>
              <a:t>explore </a:t>
            </a:r>
            <a:r>
              <a:rPr lang="en-US" dirty="0" smtClean="0"/>
              <a:t>QCD matter at large baryon densities with high accuracy and rare </a:t>
            </a:r>
            <a:r>
              <a:rPr lang="en-US" dirty="0"/>
              <a:t>probes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Fundamental questions:</a:t>
            </a:r>
          </a:p>
          <a:p>
            <a:r>
              <a:rPr lang="en-US" dirty="0"/>
              <a:t>	</a:t>
            </a:r>
            <a:r>
              <a:rPr lang="en-US" dirty="0" smtClean="0"/>
              <a:t>Equation-of-state of QCD matter at neutron star core densities</a:t>
            </a:r>
          </a:p>
          <a:p>
            <a:r>
              <a:rPr lang="en-US" dirty="0"/>
              <a:t>	</a:t>
            </a:r>
            <a:r>
              <a:rPr lang="en-US" dirty="0" smtClean="0"/>
              <a:t>Phase structure of </a:t>
            </a:r>
            <a:r>
              <a:rPr lang="en-US" dirty="0" err="1" smtClean="0"/>
              <a:t>QCD</a:t>
            </a:r>
            <a:r>
              <a:rPr lang="en-US" dirty="0" smtClean="0"/>
              <a:t> matter</a:t>
            </a:r>
          </a:p>
          <a:p>
            <a:r>
              <a:rPr lang="en-US" dirty="0"/>
              <a:t>	</a:t>
            </a:r>
            <a:r>
              <a:rPr lang="en-US" dirty="0" smtClean="0"/>
              <a:t>Chiral symmetry restoration at large densities </a:t>
            </a:r>
          </a:p>
          <a:p>
            <a:r>
              <a:rPr lang="en-US" dirty="0"/>
              <a:t>	</a:t>
            </a:r>
            <a:r>
              <a:rPr lang="en-US" dirty="0" smtClean="0"/>
              <a:t>Bound states with strangeness   </a:t>
            </a:r>
          </a:p>
          <a:p>
            <a:endParaRPr lang="en-US" dirty="0"/>
          </a:p>
          <a:p>
            <a:r>
              <a:rPr lang="en-US" b="1" dirty="0"/>
              <a:t>Field driven </a:t>
            </a:r>
            <a:r>
              <a:rPr lang="en-US" b="1" dirty="0" smtClean="0"/>
              <a:t>by </a:t>
            </a:r>
            <a:r>
              <a:rPr lang="en-US" b="1" dirty="0"/>
              <a:t>experimental data  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00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The </a:t>
            </a:r>
            <a:r>
              <a:rPr lang="en-US" altLang="de-DE" dirty="0" smtClean="0">
                <a:solidFill>
                  <a:srgbClr val="FF0000"/>
                </a:solidFill>
              </a:rPr>
              <a:t>F</a:t>
            </a:r>
            <a:r>
              <a:rPr lang="en-US" altLang="de-DE" dirty="0" smtClean="0"/>
              <a:t>a</a:t>
            </a:r>
            <a:r>
              <a:rPr lang="en-US" altLang="de-DE" dirty="0" smtClean="0">
                <a:solidFill>
                  <a:srgbClr val="FFFF99"/>
                </a:solidFill>
              </a:rPr>
              <a:t>cili</a:t>
            </a:r>
            <a:r>
              <a:rPr lang="en-US" altLang="de-DE" dirty="0" smtClean="0"/>
              <a:t>ty for </a:t>
            </a:r>
            <a:r>
              <a:rPr lang="en-US" altLang="de-DE" dirty="0" smtClean="0">
                <a:solidFill>
                  <a:srgbClr val="FF0000"/>
                </a:solidFill>
              </a:rPr>
              <a:t>A</a:t>
            </a:r>
            <a:r>
              <a:rPr lang="en-US" altLang="de-DE" dirty="0" smtClean="0"/>
              <a:t>ntiproton and </a:t>
            </a:r>
            <a:r>
              <a:rPr lang="en-US" altLang="de-DE" dirty="0" smtClean="0">
                <a:solidFill>
                  <a:srgbClr val="FF0000"/>
                </a:solidFill>
              </a:rPr>
              <a:t>I</a:t>
            </a:r>
            <a:r>
              <a:rPr lang="en-US" altLang="de-DE" dirty="0" smtClean="0"/>
              <a:t>on </a:t>
            </a:r>
            <a:r>
              <a:rPr lang="en-US" altLang="de-DE" dirty="0" smtClean="0">
                <a:solidFill>
                  <a:srgbClr val="FF0000"/>
                </a:solidFill>
              </a:rPr>
              <a:t>R</a:t>
            </a:r>
            <a:r>
              <a:rPr lang="en-US" altLang="de-DE" dirty="0" smtClean="0"/>
              <a:t>esearch</a:t>
            </a:r>
            <a:endParaRPr lang="en-US" altLang="de-DE" b="1" dirty="0" smtClean="0"/>
          </a:p>
        </p:txBody>
      </p:sp>
      <p:pic>
        <p:nvPicPr>
          <p:cNvPr id="183299" name="Picture 15"/>
          <p:cNvPicPr>
            <a:picLocks noChangeAspect="1" noChangeArrowheads="1"/>
          </p:cNvPicPr>
          <p:nvPr/>
        </p:nvPicPr>
        <p:blipFill>
          <a:blip r:embed="rId3" cstate="print">
            <a:lum bright="-1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5550" r="16681"/>
          <a:stretch>
            <a:fillRect/>
          </a:stretch>
        </p:blipFill>
        <p:spPr bwMode="auto">
          <a:xfrm>
            <a:off x="6696075" y="44450"/>
            <a:ext cx="720725" cy="6159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0" name="83F60B2C-D9C5-48F3-96B4-2019EB1D1ED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5" y="773705"/>
            <a:ext cx="8109900" cy="57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6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1592263"/>
            <a:ext cx="10826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ine 40"/>
          <p:cNvSpPr>
            <a:spLocks noChangeShapeType="1"/>
          </p:cNvSpPr>
          <p:nvPr/>
        </p:nvSpPr>
        <p:spPr bwMode="auto">
          <a:xfrm flipH="1" flipV="1">
            <a:off x="6642229" y="3176972"/>
            <a:ext cx="13857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14165"/>
            <a:ext cx="2930711" cy="171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1" descr="CBM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75" y="5472442"/>
            <a:ext cx="518983" cy="7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5"/>
          <p:cNvGrpSpPr>
            <a:grpSpLocks/>
          </p:cNvGrpSpPr>
          <p:nvPr/>
        </p:nvGrpSpPr>
        <p:grpSpPr bwMode="auto">
          <a:xfrm>
            <a:off x="3960750" y="801957"/>
            <a:ext cx="5111750" cy="331788"/>
            <a:chOff x="3148959" y="6998362"/>
            <a:chExt cx="5163544" cy="438995"/>
          </a:xfrm>
        </p:grpSpPr>
        <p:sp>
          <p:nvSpPr>
            <p:cNvPr id="37" name="Rectangle 3"/>
            <p:cNvSpPr>
              <a:spLocks noChangeArrowheads="1"/>
            </p:cNvSpPr>
            <p:nvPr/>
          </p:nvSpPr>
          <p:spPr bwMode="auto">
            <a:xfrm>
              <a:off x="3148959" y="6998362"/>
              <a:ext cx="5163544" cy="438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 sz="2400">
                <a:latin typeface="Arial" pitchFamily="34" charset="0"/>
              </a:endParaRPr>
            </a:p>
          </p:txBody>
        </p:sp>
        <p:grpSp>
          <p:nvGrpSpPr>
            <p:cNvPr id="38" name="Group 1"/>
            <p:cNvGrpSpPr/>
            <p:nvPr/>
          </p:nvGrpSpPr>
          <p:grpSpPr>
            <a:xfrm>
              <a:off x="3195463" y="7029869"/>
              <a:ext cx="5073743" cy="365479"/>
              <a:chOff x="3440323" y="6302374"/>
              <a:chExt cx="5074356" cy="366714"/>
            </a:xfrm>
            <a:solidFill>
              <a:schemeClr val="bg1"/>
            </a:solidFill>
          </p:grpSpPr>
          <p:pic>
            <p:nvPicPr>
              <p:cNvPr id="39" name="Picture 9"/>
              <p:cNvPicPr preferRelativeResize="0">
                <a:picLocks noChangeArrowheads="1"/>
              </p:cNvPicPr>
              <p:nvPr/>
            </p:nvPicPr>
            <p:blipFill>
              <a:blip r:embed="rId8">
                <a:extLst/>
              </a:blip>
              <a:srcRect/>
              <a:stretch>
                <a:fillRect/>
              </a:stretch>
            </p:blipFill>
            <p:spPr bwMode="auto">
              <a:xfrm>
                <a:off x="6940355" y="6308725"/>
                <a:ext cx="378215" cy="360363"/>
              </a:xfrm>
              <a:prstGeom prst="rect">
                <a:avLst/>
              </a:prstGeom>
              <a:grp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/>
            </p:spPr>
          </p:pic>
          <p:pic>
            <p:nvPicPr>
              <p:cNvPr id="40" name="Picture 12" descr="800px-Flag_of_Slovenia_svg"/>
              <p:cNvPicPr preferRelativeResize="0">
                <a:picLocks noChangeArrowheads="1"/>
              </p:cNvPicPr>
              <p:nvPr/>
            </p:nvPicPr>
            <p:blipFill>
              <a:blip r:embed="rId9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377978" y="6308725"/>
                <a:ext cx="472768" cy="360363"/>
              </a:xfrm>
              <a:prstGeom prst="rect">
                <a:avLst/>
              </a:prstGeom>
              <a:grp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/>
            </p:spPr>
          </p:pic>
          <p:pic>
            <p:nvPicPr>
              <p:cNvPr id="41" name="Picture 14"/>
              <p:cNvPicPr preferRelativeResize="0">
                <a:picLocks noChangeArrowheads="1"/>
              </p:cNvPicPr>
              <p:nvPr/>
            </p:nvPicPr>
            <p:blipFill>
              <a:blip r:embed="rId10">
                <a:extLst/>
              </a:blip>
              <a:srcRect/>
              <a:stretch>
                <a:fillRect/>
              </a:stretch>
            </p:blipFill>
            <p:spPr bwMode="auto">
              <a:xfrm>
                <a:off x="3440323" y="6308725"/>
                <a:ext cx="415504" cy="360363"/>
              </a:xfrm>
              <a:prstGeom prst="rect">
                <a:avLst/>
              </a:prstGeom>
              <a:grp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/>
            </p:spPr>
          </p:pic>
          <p:pic>
            <p:nvPicPr>
              <p:cNvPr id="42" name="Picture 15"/>
              <p:cNvPicPr preferRelativeResize="0">
                <a:picLocks noChangeAspect="1" noChangeArrowheads="1"/>
              </p:cNvPicPr>
              <p:nvPr/>
            </p:nvPicPr>
            <p:blipFill>
              <a:blip r:embed="rId11">
                <a:extLst/>
              </a:blip>
              <a:srcRect/>
              <a:stretch>
                <a:fillRect/>
              </a:stretch>
            </p:blipFill>
            <p:spPr bwMode="auto">
              <a:xfrm>
                <a:off x="4534591" y="6308725"/>
                <a:ext cx="375552" cy="360363"/>
              </a:xfrm>
              <a:prstGeom prst="rect">
                <a:avLst/>
              </a:prstGeom>
              <a:grp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/>
            </p:spPr>
          </p:pic>
          <p:pic>
            <p:nvPicPr>
              <p:cNvPr id="43" name="Picture 16"/>
              <p:cNvPicPr preferRelativeResize="0">
                <a:picLocks noChangeArrowheads="1"/>
              </p:cNvPicPr>
              <p:nvPr/>
            </p:nvPicPr>
            <p:blipFill>
              <a:blip r:embed="rId12">
                <a:extLst/>
              </a:blip>
              <a:srcRect/>
              <a:stretch>
                <a:fillRect/>
              </a:stretch>
            </p:blipFill>
            <p:spPr bwMode="auto">
              <a:xfrm>
                <a:off x="3959225" y="6308725"/>
                <a:ext cx="478095" cy="360363"/>
              </a:xfrm>
              <a:prstGeom prst="rect">
                <a:avLst/>
              </a:prstGeom>
              <a:grp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/>
            </p:spPr>
          </p:pic>
          <p:pic>
            <p:nvPicPr>
              <p:cNvPr id="44" name="Picture 18"/>
              <p:cNvPicPr preferRelativeResize="0">
                <a:picLocks noChangeAspect="1" noChangeArrowheads="1"/>
              </p:cNvPicPr>
              <p:nvPr/>
            </p:nvPicPr>
            <p:blipFill>
              <a:blip r:embed="rId13">
                <a:extLst/>
              </a:blip>
              <a:srcRect/>
              <a:stretch>
                <a:fillRect/>
              </a:stretch>
            </p:blipFill>
            <p:spPr bwMode="auto">
              <a:xfrm>
                <a:off x="5013298" y="6308725"/>
                <a:ext cx="376884" cy="360363"/>
              </a:xfrm>
              <a:prstGeom prst="rect">
                <a:avLst/>
              </a:prstGeom>
              <a:grpFill/>
              <a:ln w="9525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/>
            </p:spPr>
          </p:pic>
          <p:pic>
            <p:nvPicPr>
              <p:cNvPr id="45" name="Picture 20"/>
              <p:cNvPicPr preferRelativeResize="0">
                <a:picLocks noChangeArrowheads="1"/>
              </p:cNvPicPr>
              <p:nvPr/>
            </p:nvPicPr>
            <p:blipFill>
              <a:blip r:embed="rId14">
                <a:extLst/>
              </a:blip>
              <a:srcRect/>
              <a:stretch>
                <a:fillRect/>
              </a:stretch>
            </p:blipFill>
            <p:spPr bwMode="auto">
              <a:xfrm>
                <a:off x="5459560" y="6308725"/>
                <a:ext cx="400854" cy="360363"/>
              </a:xfrm>
              <a:prstGeom prst="rect">
                <a:avLst/>
              </a:prstGeom>
              <a:grp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/>
            </p:spPr>
          </p:pic>
          <p:pic>
            <p:nvPicPr>
              <p:cNvPr id="46" name="Picture 21"/>
              <p:cNvPicPr preferRelativeResize="0">
                <a:picLocks noChangeAspect="1" noChangeArrowheads="1"/>
              </p:cNvPicPr>
              <p:nvPr/>
            </p:nvPicPr>
            <p:blipFill>
              <a:blip r:embed="rId15">
                <a:extLst/>
              </a:blip>
              <a:srcRect/>
              <a:stretch>
                <a:fillRect/>
              </a:stretch>
            </p:blipFill>
            <p:spPr bwMode="auto">
              <a:xfrm>
                <a:off x="6404305" y="6308725"/>
                <a:ext cx="423494" cy="360363"/>
              </a:xfrm>
              <a:prstGeom prst="rect">
                <a:avLst/>
              </a:prstGeom>
              <a:grpFill/>
              <a:ln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xtLst/>
            </p:spPr>
          </p:pic>
          <p:graphicFrame>
            <p:nvGraphicFramePr>
              <p:cNvPr id="47" name="Object 34"/>
              <p:cNvGraphicFramePr>
                <a:graphicFrameLocks noChangeAspect="1"/>
              </p:cNvGraphicFramePr>
              <p:nvPr/>
            </p:nvGraphicFramePr>
            <p:xfrm>
              <a:off x="5935662" y="6308725"/>
              <a:ext cx="375552" cy="360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07" name="Photo Editor Photo" r:id="rId16" imgW="2723810" imgH="1695687" progId="">
                      <p:embed/>
                    </p:oleObj>
                  </mc:Choice>
                  <mc:Fallback>
                    <p:oleObj name="Photo Editor Photo" r:id="rId16" imgW="2723810" imgH="169568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5662" y="6308725"/>
                            <a:ext cx="375552" cy="360363"/>
                          </a:xfrm>
                          <a:prstGeom prst="rect">
                            <a:avLst/>
                          </a:prstGeom>
                          <a:noFill/>
                          <a:ln w="9525" cap="rnd" algn="ctr">
                            <a:solidFill>
                              <a:srgbClr val="000000"/>
                            </a:solidFill>
                            <a:prstDash val="sysDot"/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8" name="Picture 54" descr="https://encrypted-tbn3.gstatic.com/images?q=tbn:ANd9GcQs-eeUARxTIbDJ09k4JgQtzwz1W64nNmOnL01qOv6eJ6UPVFW2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956550" y="6302374"/>
                <a:ext cx="558129" cy="366713"/>
              </a:xfrm>
              <a:prstGeom prst="rect">
                <a:avLst/>
              </a:prstGeom>
              <a:grpFill/>
              <a:extLst/>
            </p:spPr>
          </p:pic>
        </p:grpSp>
      </p:grp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8027988" y="3176972"/>
            <a:ext cx="0" cy="17371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" name="Picture 43" descr="hades_logo_190px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35" y="6295001"/>
            <a:ext cx="584717" cy="46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elle 4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4567545"/>
                  </p:ext>
                </p:extLst>
              </p:nvPr>
            </p:nvGraphicFramePr>
            <p:xfrm>
              <a:off x="116505" y="3486788"/>
              <a:ext cx="2340260" cy="30475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5125"/>
                    <a:gridCol w="1215135"/>
                  </a:tblGrid>
                  <a:tr h="620445">
                    <a:tc gridSpan="2"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FAIR </a:t>
                          </a:r>
                          <a:r>
                            <a:rPr lang="en-US" sz="1600" noProof="0" dirty="0" err="1" smtClean="0"/>
                            <a:t>SIS100</a:t>
                          </a:r>
                          <a:r>
                            <a:rPr lang="en-US" sz="1600" noProof="0" dirty="0" smtClean="0"/>
                            <a:t> energies </a:t>
                          </a:r>
                        </a:p>
                        <a:p>
                          <a:r>
                            <a:rPr lang="en-US" sz="1400" b="0" noProof="0" dirty="0" smtClean="0">
                              <a:solidFill>
                                <a:schemeClr val="tx1"/>
                              </a:solidFill>
                            </a:rPr>
                            <a:t>(Au ions)</a:t>
                          </a:r>
                          <a:endParaRPr lang="en-US" sz="1400" b="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79788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𝑘𝑖𝑛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𝑙𝑎𝑏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de-DE" sz="1400" dirty="0" smtClean="0"/>
                            <a:t> </a:t>
                          </a:r>
                          <a:r>
                            <a:rPr lang="de-DE" sz="1100" dirty="0" smtClean="0"/>
                            <a:t>[</a:t>
                          </a:r>
                          <a:r>
                            <a:rPr lang="de-DE" sz="1100" dirty="0" err="1" smtClean="0"/>
                            <a:t>A</a:t>
                          </a:r>
                          <a:r>
                            <a:rPr lang="de-DE" sz="1100" dirty="0" err="1" smtClean="0">
                              <a:latin typeface="Times New Roman"/>
                              <a:cs typeface="Times New Roman"/>
                            </a:rPr>
                            <a:t>∙</a:t>
                          </a:r>
                          <a:r>
                            <a:rPr lang="de-DE" sz="1100" dirty="0" err="1" smtClean="0"/>
                            <a:t>GeV</a:t>
                          </a:r>
                          <a:r>
                            <a:rPr lang="de-DE" sz="1100" dirty="0" smtClean="0"/>
                            <a:t>]</a:t>
                          </a:r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400" b="0" i="1" dirty="0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de-DE" sz="1400" b="0" i="1" dirty="0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dirty="0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sz="1400" b="0" i="1" dirty="0" smtClean="0">
                                          <a:latin typeface="Cambria Math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de-DE" sz="1400" b="0" i="0" dirty="0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de-DE" sz="1100" dirty="0" smtClean="0"/>
                            <a:t>[</a:t>
                          </a:r>
                          <a:r>
                            <a:rPr lang="de-DE" sz="1100" dirty="0" err="1" smtClean="0"/>
                            <a:t>GeV</a:t>
                          </a:r>
                          <a:r>
                            <a:rPr lang="de-DE" sz="1100" dirty="0" smtClean="0"/>
                            <a:t>]</a:t>
                          </a:r>
                          <a:endParaRPr lang="de-DE" sz="1400" dirty="0"/>
                        </a:p>
                      </a:txBody>
                      <a:tcPr/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</a:t>
                          </a:r>
                          <a:r>
                            <a:rPr lang="de-DE" sz="1400" baseline="0" dirty="0" smtClean="0"/>
                            <a:t> </a:t>
                          </a:r>
                          <a:r>
                            <a:rPr lang="de-DE" sz="1400" dirty="0" smtClean="0"/>
                            <a:t>2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2.7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3.3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8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11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4.9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497368">
                    <a:tc>
                      <a:txBody>
                        <a:bodyPr/>
                        <a:lstStyle/>
                        <a:p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14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400" dirty="0" err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Ca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  <a:p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29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p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5.5</a:t>
                          </a:r>
                        </a:p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7.6</a:t>
                          </a:r>
                          <a:endParaRPr lang="de-DE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elle 4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4567545"/>
                  </p:ext>
                </p:extLst>
              </p:nvPr>
            </p:nvGraphicFramePr>
            <p:xfrm>
              <a:off x="116505" y="3486788"/>
              <a:ext cx="2340260" cy="30475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25125"/>
                    <a:gridCol w="1215135"/>
                  </a:tblGrid>
                  <a:tr h="620445">
                    <a:tc gridSpan="2">
                      <a:txBody>
                        <a:bodyPr/>
                        <a:lstStyle/>
                        <a:p>
                          <a:r>
                            <a:rPr lang="en-US" sz="1600" noProof="0" dirty="0" smtClean="0"/>
                            <a:t>FAIR </a:t>
                          </a:r>
                          <a:r>
                            <a:rPr lang="en-US" sz="1600" noProof="0" dirty="0" err="1" smtClean="0"/>
                            <a:t>SIS100</a:t>
                          </a:r>
                          <a:r>
                            <a:rPr lang="en-US" sz="1600" noProof="0" dirty="0" smtClean="0"/>
                            <a:t> </a:t>
                          </a:r>
                          <a:r>
                            <a:rPr lang="en-US" sz="1600" noProof="0" dirty="0" smtClean="0"/>
                            <a:t>energies </a:t>
                          </a:r>
                        </a:p>
                        <a:p>
                          <a:r>
                            <a:rPr lang="en-US" sz="1400" b="0" noProof="0" dirty="0" smtClean="0">
                              <a:solidFill>
                                <a:schemeClr val="tx1"/>
                              </a:solidFill>
                            </a:rPr>
                            <a:t>(Au ions)</a:t>
                          </a:r>
                          <a:endParaRPr lang="en-US" sz="1400" b="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7978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0"/>
                          <a:stretch>
                            <a:fillRect t="-169355" r="-108108" b="-55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0"/>
                          <a:stretch>
                            <a:fillRect l="-92965" t="-169355" r="-503" b="-558065"/>
                          </a:stretch>
                        </a:blip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</a:t>
                          </a:r>
                          <a:r>
                            <a:rPr lang="de-DE" sz="1400" baseline="0" dirty="0" smtClean="0"/>
                            <a:t> </a:t>
                          </a:r>
                          <a:r>
                            <a:rPr lang="de-DE" sz="1400" dirty="0" smtClean="0"/>
                            <a:t>2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2.7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3.3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8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82291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11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4.9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14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400" dirty="0" err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Ca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  <a:endParaRPr lang="de-DE" sz="1400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  <a:p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29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 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p</a:t>
                          </a:r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)</a:t>
                          </a:r>
                          <a:endParaRPr lang="de-DE" sz="1400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5.5</a:t>
                          </a:r>
                        </a:p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7.6</a:t>
                          </a:r>
                          <a:endParaRPr lang="de-DE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8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Strangeness at FAIR energies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dirty="0" smtClean="0">
                <a:solidFill>
                  <a:srgbClr val="000000"/>
                </a:solidFill>
              </a:rPr>
              <a:t>DPG Spring Meeting, Bochum, March 1st 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21550" y="844897"/>
            <a:ext cx="3096297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/>
              <a:t>Particle yields </a:t>
            </a:r>
            <a:endParaRPr lang="en-US" sz="1662" dirty="0" smtClean="0"/>
          </a:p>
          <a:p>
            <a:r>
              <a:rPr lang="en-US" sz="1662" dirty="0" smtClean="0"/>
              <a:t>from </a:t>
            </a:r>
            <a:r>
              <a:rPr lang="en-US" sz="1662" dirty="0"/>
              <a:t>central Au + Au collisions </a:t>
            </a:r>
            <a:endParaRPr lang="de-DE" sz="1662" dirty="0"/>
          </a:p>
        </p:txBody>
      </p:sp>
      <p:sp>
        <p:nvSpPr>
          <p:cNvPr id="136" name="TextBox 135"/>
          <p:cNvSpPr txBox="1"/>
          <p:nvPr/>
        </p:nvSpPr>
        <p:spPr>
          <a:xfrm>
            <a:off x="3851920" y="1003638"/>
            <a:ext cx="455406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/>
              <a:t>P</a:t>
            </a:r>
            <a:r>
              <a:rPr lang="en-US" sz="1662" dirty="0" smtClean="0"/>
              <a:t>article production </a:t>
            </a:r>
            <a:r>
              <a:rPr lang="en-US" sz="1662" dirty="0"/>
              <a:t>thresholds in pp - collisions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8" name="Table 1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2283190"/>
                  </p:ext>
                </p:extLst>
              </p:nvPr>
            </p:nvGraphicFramePr>
            <p:xfrm>
              <a:off x="3951683" y="1360116"/>
              <a:ext cx="4412882" cy="2923979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170844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17761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064419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394263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6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6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de-DE" sz="1600" dirty="0" err="1">
                              <a:solidFill>
                                <a:schemeClr val="tx1"/>
                              </a:solidFill>
                            </a:rPr>
                            <a:t>GeV</a:t>
                          </a:r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400" baseline="-25000" dirty="0" err="1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600" b="1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𝜦</m:t>
                                </m:r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2.548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1.6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2.864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𝜩</m:t>
                                    </m:r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𝜴</m:t>
                                    </m:r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4.092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7.0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𝛬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𝜦</m:t>
                                    </m:r>
                                  </m:e>
                                </m:acc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4.108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7.1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𝛯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1600" b="1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 b="1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r>
                                  <a:rPr lang="en-US" sz="16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4.520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9.0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6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6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𝛺</m:t>
                                    </m:r>
                                  </m:e>
                                  <m:sup>
                                    <m:r>
                                      <a:rPr lang="de-DE" sz="16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600" b="1" i="1" kern="1200">
                                        <a:solidFill>
                                          <a:schemeClr val="dk1"/>
                                        </a:solidFill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1600" b="1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600" b="1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𝜴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de-DE" sz="1600" b="1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6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5.222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12.7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8" name="Table 1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2283190"/>
                  </p:ext>
                </p:extLst>
              </p:nvPr>
            </p:nvGraphicFramePr>
            <p:xfrm>
              <a:off x="3951683" y="1360116"/>
              <a:ext cx="4412882" cy="2923979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17084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117761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106441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</a:tblGrid>
                  <a:tr h="394263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184456" t="-4615" r="-91192" b="-65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400" baseline="-25000" dirty="0" err="1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115254" r="-103652" b="-6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2.548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1.6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215254" r="-103652" b="-5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2.864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310000" r="-10365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416949" r="-103652" b="-3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4.092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7.0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516949" r="-103652" b="-2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4.108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7.1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606667" r="-103652" b="-11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4.520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9.0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613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718644" r="-103652" b="-135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5.222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12.7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4406" marR="84406" marT="42203" marB="42203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7" name="Rectangle 136"/>
          <p:cNvSpPr/>
          <p:nvPr/>
        </p:nvSpPr>
        <p:spPr bwMode="auto">
          <a:xfrm>
            <a:off x="908294" y="1805553"/>
            <a:ext cx="167841" cy="314550"/>
          </a:xfrm>
          <a:prstGeom prst="rect">
            <a:avLst/>
          </a:prstGeom>
          <a:solidFill>
            <a:srgbClr val="FFFFCC">
              <a:alpha val="38039"/>
            </a:srgbClr>
          </a:solidFill>
          <a:ln>
            <a:noFill/>
          </a:ln>
          <a:effectLst/>
          <a:extLst/>
        </p:spPr>
        <p:txBody>
          <a:bodyPr vert="horz" wrap="none" lIns="83077" tIns="43200" rIns="83077" bIns="432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77" b="1">
              <a:latin typeface="Arial" charset="0"/>
            </a:endParaRPr>
          </a:p>
        </p:txBody>
      </p:sp>
      <p:grpSp>
        <p:nvGrpSpPr>
          <p:cNvPr id="142" name="Gruppieren 27"/>
          <p:cNvGrpSpPr/>
          <p:nvPr/>
        </p:nvGrpSpPr>
        <p:grpSpPr>
          <a:xfrm>
            <a:off x="116504" y="1493886"/>
            <a:ext cx="3687632" cy="4905444"/>
            <a:chOff x="1908862" y="908720"/>
            <a:chExt cx="3383218" cy="4500500"/>
          </a:xfrm>
        </p:grpSpPr>
        <p:grpSp>
          <p:nvGrpSpPr>
            <p:cNvPr id="146" name="Gruppieren 31"/>
            <p:cNvGrpSpPr>
              <a:grpSpLocks noChangeAspect="1"/>
            </p:cNvGrpSpPr>
            <p:nvPr/>
          </p:nvGrpSpPr>
          <p:grpSpPr>
            <a:xfrm>
              <a:off x="1908862" y="908720"/>
              <a:ext cx="3383218" cy="4390545"/>
              <a:chOff x="1512000" y="998730"/>
              <a:chExt cx="3960100" cy="5139190"/>
            </a:xfrm>
          </p:grpSpPr>
          <p:grpSp>
            <p:nvGrpSpPr>
              <p:cNvPr id="148" name="Gruppieren 33"/>
              <p:cNvGrpSpPr/>
              <p:nvPr/>
            </p:nvGrpSpPr>
            <p:grpSpPr>
              <a:xfrm>
                <a:off x="1512000" y="998730"/>
                <a:ext cx="3960100" cy="5139190"/>
                <a:chOff x="1512000" y="998730"/>
                <a:chExt cx="3960100" cy="5139190"/>
              </a:xfrm>
            </p:grpSpPr>
            <p:pic>
              <p:nvPicPr>
                <p:cNvPr id="1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57" r="15714"/>
                <a:stretch/>
              </p:blipFill>
              <p:spPr bwMode="auto">
                <a:xfrm>
                  <a:off x="1512000" y="998730"/>
                  <a:ext cx="3564000" cy="5139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1" name="Rechteck 36"/>
                <p:cNvSpPr/>
                <p:nvPr/>
              </p:nvSpPr>
              <p:spPr>
                <a:xfrm>
                  <a:off x="4121950" y="1313765"/>
                  <a:ext cx="1350150" cy="1215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52" name="Gerade Verbindung 37"/>
                <p:cNvCxnSpPr/>
                <p:nvPr/>
              </p:nvCxnSpPr>
              <p:spPr>
                <a:xfrm flipH="1">
                  <a:off x="3761910" y="1628800"/>
                  <a:ext cx="360040" cy="90010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Gerade Verbindung 38"/>
                <p:cNvCxnSpPr/>
                <p:nvPr/>
              </p:nvCxnSpPr>
              <p:spPr>
                <a:xfrm flipH="1">
                  <a:off x="3761910" y="2213865"/>
                  <a:ext cx="360040" cy="90010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Gerade Verbindung 39"/>
                <p:cNvCxnSpPr/>
                <p:nvPr/>
              </p:nvCxnSpPr>
              <p:spPr>
                <a:xfrm flipH="1">
                  <a:off x="3761910" y="2393885"/>
                  <a:ext cx="360040" cy="135015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9" name="Gerade Verbindung 34"/>
              <p:cNvCxnSpPr/>
              <p:nvPr/>
            </p:nvCxnSpPr>
            <p:spPr>
              <a:xfrm>
                <a:off x="5075238" y="1043542"/>
                <a:ext cx="0" cy="481572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feld 32"/>
                <p:cNvSpPr txBox="1"/>
                <p:nvPr/>
              </p:nvSpPr>
              <p:spPr>
                <a:xfrm>
                  <a:off x="3626895" y="5131452"/>
                  <a:ext cx="1000659" cy="277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de-DE" sz="12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de-DE" sz="12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𝑁𝑁</m:t>
                                </m:r>
                              </m:sub>
                            </m:sSub>
                          </m:e>
                        </m:rad>
                        <m:r>
                          <a:rPr lang="de-DE" sz="1200" b="0" i="1" smtClean="0">
                            <a:latin typeface="Cambria Math"/>
                          </a:rPr>
                          <m:t> (</m:t>
                        </m:r>
                        <m:r>
                          <a:rPr lang="de-DE" sz="1200" b="0" i="1" smtClean="0">
                            <a:latin typeface="Cambria Math"/>
                          </a:rPr>
                          <m:t>𝐺𝑒𝑉</m:t>
                        </m:r>
                        <m:r>
                          <a:rPr lang="de-DE" sz="12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33" name="Textfeld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6895" y="5131452"/>
                  <a:ext cx="1000659" cy="2777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3" name="Gruppieren 28"/>
          <p:cNvGrpSpPr/>
          <p:nvPr/>
        </p:nvGrpSpPr>
        <p:grpSpPr>
          <a:xfrm>
            <a:off x="1016605" y="2080603"/>
            <a:ext cx="647934" cy="4292699"/>
            <a:chOff x="6184080" y="2814411"/>
            <a:chExt cx="570670" cy="3651049"/>
          </a:xfrm>
        </p:grpSpPr>
        <p:sp>
          <p:nvSpPr>
            <p:cNvPr id="144" name="Rectangle 20"/>
            <p:cNvSpPr>
              <a:spLocks noChangeArrowheads="1"/>
            </p:cNvSpPr>
            <p:nvPr/>
          </p:nvSpPr>
          <p:spPr bwMode="auto">
            <a:xfrm>
              <a:off x="6245622" y="2814411"/>
              <a:ext cx="414118" cy="365104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Textfeld 30"/>
            <p:cNvSpPr txBox="1"/>
            <p:nvPr/>
          </p:nvSpPr>
          <p:spPr>
            <a:xfrm>
              <a:off x="6184080" y="6188462"/>
              <a:ext cx="570670" cy="222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err="1" smtClean="0"/>
                <a:t>SIS100</a:t>
              </a:r>
              <a:endParaRPr lang="de-DE" sz="1200" dirty="0"/>
            </a:p>
          </p:txBody>
        </p:sp>
      </p:grpSp>
      <p:sp>
        <p:nvSpPr>
          <p:cNvPr id="155" name="object 134"/>
          <p:cNvSpPr txBox="1"/>
          <p:nvPr/>
        </p:nvSpPr>
        <p:spPr>
          <a:xfrm rot="16200000">
            <a:off x="2456765" y="2326986"/>
            <a:ext cx="169504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latin typeface="Arial"/>
                <a:cs typeface="Arial"/>
              </a:rPr>
              <a:t>C</a:t>
            </a:r>
            <a:r>
              <a:rPr lang="de-DE" sz="1000" dirty="0" smtClean="0">
                <a:latin typeface="Arial"/>
                <a:cs typeface="Arial"/>
              </a:rPr>
              <a:t>.</a:t>
            </a:r>
            <a:r>
              <a:rPr sz="1000" spc="-5" dirty="0" smtClean="0">
                <a:latin typeface="Arial"/>
                <a:cs typeface="Arial"/>
              </a:rPr>
              <a:t>B</a:t>
            </a:r>
            <a:r>
              <a:rPr lang="de-DE" sz="1000" spc="-5" dirty="0" err="1" smtClean="0">
                <a:latin typeface="Arial"/>
                <a:cs typeface="Arial"/>
              </a:rPr>
              <a:t>lume</a:t>
            </a:r>
            <a:r>
              <a:rPr sz="1000" spc="-5" dirty="0" smtClean="0">
                <a:latin typeface="Arial"/>
                <a:cs typeface="Arial"/>
              </a:rPr>
              <a:t>, </a:t>
            </a:r>
            <a:r>
              <a:rPr sz="1000" spc="-10" dirty="0">
                <a:latin typeface="Arial"/>
                <a:cs typeface="Arial"/>
              </a:rPr>
              <a:t>JP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31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(2005)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S57</a:t>
            </a:r>
          </a:p>
        </p:txBody>
      </p:sp>
      <p:sp>
        <p:nvSpPr>
          <p:cNvPr id="25" name="Textfeld 6"/>
          <p:cNvSpPr txBox="1"/>
          <p:nvPr/>
        </p:nvSpPr>
        <p:spPr>
          <a:xfrm>
            <a:off x="923817" y="153879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66FF"/>
                </a:solidFill>
              </a:rPr>
              <a:t>AGS</a:t>
            </a:r>
            <a:endParaRPr lang="de-DE" sz="1400" dirty="0">
              <a:solidFill>
                <a:srgbClr val="0066FF"/>
              </a:solidFill>
            </a:endParaRPr>
          </a:p>
        </p:txBody>
      </p:sp>
      <p:sp>
        <p:nvSpPr>
          <p:cNvPr id="26" name="Textfeld 40"/>
          <p:cNvSpPr txBox="1"/>
          <p:nvPr/>
        </p:nvSpPr>
        <p:spPr>
          <a:xfrm>
            <a:off x="1463877" y="1538790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NA49/SPS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689335" y="4554125"/>
            <a:ext cx="4248150" cy="1818063"/>
          </a:xfrm>
          <a:prstGeom prst="rect">
            <a:avLst/>
          </a:prstGeom>
          <a:noFill/>
          <a:ln w="9525">
            <a:solidFill>
              <a:srgbClr val="FF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 smtClean="0">
                <a:latin typeface="Arial" pitchFamily="34" charset="0"/>
              </a:rPr>
              <a:t>Little knowledge on </a:t>
            </a:r>
            <a:r>
              <a:rPr lang="en-US" altLang="en-US" sz="1600" b="1" dirty="0" smtClean="0">
                <a:latin typeface="Arial" pitchFamily="34" charset="0"/>
              </a:rPr>
              <a:t>multi-strange hyperons</a:t>
            </a:r>
            <a:r>
              <a:rPr lang="en-US" altLang="en-US" sz="1600" dirty="0" smtClean="0">
                <a:latin typeface="Arial" pitchFamily="34" charset="0"/>
              </a:rPr>
              <a:t> </a:t>
            </a:r>
            <a:r>
              <a:rPr lang="en-US" altLang="en-US" sz="1600" dirty="0">
                <a:latin typeface="Arial" pitchFamily="34" charset="0"/>
              </a:rPr>
              <a:t>at energies </a:t>
            </a:r>
            <a:r>
              <a:rPr lang="en-US" altLang="en-US" sz="1600" dirty="0" err="1" smtClean="0">
                <a:latin typeface="Arial" pitchFamily="34" charset="0"/>
              </a:rPr>
              <a:t>T</a:t>
            </a:r>
            <a:r>
              <a:rPr lang="en-US" altLang="en-US" sz="1600" baseline="-25000" dirty="0" err="1" smtClean="0">
                <a:latin typeface="Arial" pitchFamily="34" charset="0"/>
              </a:rPr>
              <a:t>lab</a:t>
            </a:r>
            <a:r>
              <a:rPr lang="en-US" altLang="en-US" sz="1600" dirty="0" smtClean="0">
                <a:latin typeface="Arial" pitchFamily="34" charset="0"/>
              </a:rPr>
              <a:t> &lt; 10 </a:t>
            </a:r>
            <a:r>
              <a:rPr lang="en-US" altLang="en-US" sz="1600" dirty="0" err="1" smtClean="0">
                <a:latin typeface="Arial" pitchFamily="34" charset="0"/>
              </a:rPr>
              <a:t>AGeV</a:t>
            </a:r>
            <a:r>
              <a:rPr lang="en-US" altLang="en-US" sz="1600" b="1" dirty="0" smtClean="0">
                <a:solidFill>
                  <a:srgbClr val="FF0033"/>
                </a:solidFill>
                <a:latin typeface="Arial" pitchFamily="34" charset="0"/>
              </a:rPr>
              <a:t> </a:t>
            </a:r>
            <a:endParaRPr lang="en-US" altLang="en-US" sz="1600" b="1" dirty="0">
              <a:solidFill>
                <a:srgbClr val="FF0033"/>
              </a:solidFill>
              <a:latin typeface="Arial" pitchFamily="34" charset="0"/>
            </a:endParaRPr>
          </a:p>
          <a:p>
            <a:endParaRPr lang="en-US" altLang="en-US" sz="1600" b="1" dirty="0">
              <a:solidFill>
                <a:srgbClr val="FF0033"/>
              </a:solidFill>
              <a:latin typeface="Arial" pitchFamily="34" charset="0"/>
            </a:endParaRPr>
          </a:p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→ 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multi-</a:t>
            </a:r>
            <a:r>
              <a:rPr lang="en-US" altLang="en-US" sz="1600" dirty="0" err="1" smtClean="0">
                <a:latin typeface="Arial" pitchFamily="34" charset="0"/>
                <a:cs typeface="Arial" pitchFamily="34" charset="0"/>
              </a:rPr>
              <a:t>stepproduction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→  production via strangeness exchange   </a:t>
            </a:r>
          </a:p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altLang="en-US" sz="1600" dirty="0" smtClean="0">
                <a:latin typeface="Arial" pitchFamily="34" charset="0"/>
                <a:cs typeface="Arial" pitchFamily="34" charset="0"/>
              </a:rPr>
              <a:t>channels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altLang="en-US" sz="1600" dirty="0">
                <a:latin typeface="Arial" pitchFamily="34" charset="0"/>
                <a:cs typeface="Arial" pitchFamily="34" charset="0"/>
              </a:rPr>
              <a:t>→  enhanced production in dense medium ?</a:t>
            </a:r>
            <a:endParaRPr lang="en-US" altLang="en-US" sz="1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660" y="0"/>
            <a:ext cx="7667030" cy="692150"/>
          </a:xfrm>
        </p:spPr>
        <p:txBody>
          <a:bodyPr/>
          <a:lstStyle/>
          <a:p>
            <a:r>
              <a:rPr lang="en-US" sz="2000" b="1" dirty="0" smtClean="0"/>
              <a:t>Multi-strange hyperons and </a:t>
            </a:r>
            <a:r>
              <a:rPr lang="en-US" sz="2000" b="1" dirty="0" err="1" smtClean="0"/>
              <a:t>hypernuclei</a:t>
            </a:r>
            <a:r>
              <a:rPr lang="en-US" sz="2000" b="1" dirty="0" smtClean="0"/>
              <a:t> at FAIR energies</a:t>
            </a:r>
            <a:endParaRPr lang="en-US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1327449" y="837654"/>
            <a:ext cx="2512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HADES </a:t>
            </a:r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de-DE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Ar + </a:t>
            </a:r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2000" dirty="0" err="1" smtClean="0"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2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31639" y="1467724"/>
            <a:ext cx="2596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Phys</a:t>
            </a:r>
            <a:r>
              <a:rPr lang="de-DE" sz="1200" dirty="0"/>
              <a:t>. </a:t>
            </a:r>
            <a:r>
              <a:rPr lang="de-DE" sz="1200" dirty="0" err="1"/>
              <a:t>Rev</a:t>
            </a:r>
            <a:r>
              <a:rPr lang="de-DE" sz="1200" dirty="0"/>
              <a:t>. </a:t>
            </a:r>
            <a:r>
              <a:rPr lang="de-DE" sz="1200" dirty="0" err="1"/>
              <a:t>Lett</a:t>
            </a:r>
            <a:r>
              <a:rPr lang="de-DE" sz="1200" dirty="0"/>
              <a:t>. 103 (2009) 132301</a:t>
            </a:r>
            <a:endParaRPr lang="de-DE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43" descr="hades_logo_190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818710"/>
            <a:ext cx="903531" cy="7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5" y="1862244"/>
            <a:ext cx="4696700" cy="293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611560" y="5184195"/>
            <a:ext cx="3284887" cy="492443"/>
            <a:chOff x="386535" y="5328773"/>
            <a:chExt cx="3284887" cy="492443"/>
          </a:xfrm>
        </p:grpSpPr>
        <p:sp>
          <p:nvSpPr>
            <p:cNvPr id="4" name="Textfeld 3"/>
            <p:cNvSpPr txBox="1"/>
            <p:nvPr/>
          </p:nvSpPr>
          <p:spPr>
            <a:xfrm>
              <a:off x="620650" y="5328773"/>
              <a:ext cx="305077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Statistical model fit,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THERMUS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v3.0</a:t>
              </a:r>
              <a:endParaRPr 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Eur. Phys. J. A (2016)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52 178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Gerade Verbindung 17"/>
            <p:cNvCxnSpPr/>
            <p:nvPr/>
          </p:nvCxnSpPr>
          <p:spPr>
            <a:xfrm>
              <a:off x="386535" y="5450740"/>
              <a:ext cx="225025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llipse 22"/>
          <p:cNvSpPr/>
          <p:nvPr/>
        </p:nvSpPr>
        <p:spPr>
          <a:xfrm>
            <a:off x="4256965" y="2798930"/>
            <a:ext cx="540060" cy="7650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932040" y="1043735"/>
            <a:ext cx="4185465" cy="5511517"/>
            <a:chOff x="4932040" y="1043735"/>
            <a:chExt cx="4185465" cy="5511517"/>
          </a:xfrm>
        </p:grpSpPr>
        <p:grpSp>
          <p:nvGrpSpPr>
            <p:cNvPr id="13" name="Gruppieren 14"/>
            <p:cNvGrpSpPr>
              <a:grpSpLocks noChangeAspect="1"/>
            </p:cNvGrpSpPr>
            <p:nvPr/>
          </p:nvGrpSpPr>
          <p:grpSpPr>
            <a:xfrm>
              <a:off x="4932040" y="1527215"/>
              <a:ext cx="4185465" cy="4062025"/>
              <a:chOff x="179388" y="2132857"/>
              <a:chExt cx="4037009" cy="391795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88" y="2132857"/>
                <a:ext cx="4037009" cy="3917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hteck 11"/>
              <p:cNvSpPr/>
              <p:nvPr/>
            </p:nvSpPr>
            <p:spPr>
              <a:xfrm>
                <a:off x="656882" y="2276874"/>
                <a:ext cx="390679" cy="3672411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Textfeld 13"/>
              <p:cNvSpPr txBox="1"/>
              <p:nvPr/>
            </p:nvSpPr>
            <p:spPr>
              <a:xfrm>
                <a:off x="570067" y="5672282"/>
                <a:ext cx="580114" cy="237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SIS100</a:t>
                </a:r>
                <a:endParaRPr lang="en-US" sz="1000" dirty="0"/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5218681" y="1043735"/>
              <a:ext cx="38988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Statistical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adronisation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model: </a:t>
              </a:r>
            </a:p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production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 light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nuclei and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hypernuclei</a:t>
              </a: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62110" y="5724255"/>
              <a:ext cx="32501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Andronic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P. Braun-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Munzinger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J.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Stachel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H.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Stöcker</a:t>
              </a: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Phys. Lett. B697 (2011)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203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61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057032" cy="692150"/>
          </a:xfrm>
        </p:spPr>
        <p:txBody>
          <a:bodyPr/>
          <a:lstStyle/>
          <a:p>
            <a:r>
              <a:rPr lang="en-US" b="1" dirty="0"/>
              <a:t>Strangeness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000" dirty="0" smtClean="0"/>
              <a:t>Multi-strange (anti-) hyperons at FAIR energies</a:t>
            </a:r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8741" y="2420888"/>
            <a:ext cx="9099763" cy="3528392"/>
            <a:chOff x="8741" y="1484784"/>
            <a:chExt cx="9099763" cy="3528392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8741" y="1484784"/>
              <a:ext cx="9099763" cy="3528392"/>
              <a:chOff x="8741" y="1484784"/>
              <a:chExt cx="9099763" cy="3528392"/>
            </a:xfrm>
          </p:grpSpPr>
          <p:pic>
            <p:nvPicPr>
              <p:cNvPr id="7" name="Picture 2" descr="C:\Users\senger\AppData\Local\Microsoft\Windows\Temporary Internet Files\Content.Outlook\OT5ZOZH8\OmegaPlus_PHSD_HSD_log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9104" y="1484784"/>
                <a:ext cx="4839400" cy="3528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senger\AppData\Local\Microsoft\Windows\Temporary Internet Files\Content.Outlook\OT5ZOZH8\OmegaMinus_PHSD_HSD_lo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1" y="1502735"/>
                <a:ext cx="4617252" cy="3366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7134088" y="3789040"/>
                  <a:ext cx="14201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400" dirty="0" smtClean="0">
                      <a:latin typeface="Times New Roman"/>
                      <a:cs typeface="Times New Roman"/>
                    </a:rPr>
                    <a:t>Ω</a:t>
                  </a:r>
                  <a:r>
                    <a:rPr lang="de-DE" sz="2400" baseline="30000" dirty="0" smtClean="0">
                      <a:latin typeface="Times New Roman"/>
                      <a:cs typeface="Times New Roman"/>
                    </a:rPr>
                    <a:t>+</a:t>
                  </a:r>
                  <a:r>
                    <a:rPr lang="de-DE" sz="2400" dirty="0" smtClean="0">
                      <a:latin typeface="Times New Roman"/>
                      <a:cs typeface="Times New Roman"/>
                    </a:rPr>
                    <a:t> : </a:t>
                  </a:r>
                  <a:r>
                    <a:rPr lang="de-DE" sz="2400" dirty="0" smtClean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</m:oMath>
                  </a14:m>
                  <a:r>
                    <a:rPr lang="de-DE" sz="2400" dirty="0" smtClean="0"/>
                    <a:t>)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088" y="3789040"/>
                  <a:ext cx="1420197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6438" t="-10526" r="-19313" b="-2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2733740" y="3717032"/>
                  <a:ext cx="13611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2400" dirty="0" smtClean="0">
                      <a:latin typeface="Times New Roman"/>
                      <a:cs typeface="Times New Roman"/>
                    </a:rPr>
                    <a:t>Ω</a:t>
                  </a:r>
                  <a:r>
                    <a:rPr lang="de-DE" sz="2400" baseline="30000" dirty="0">
                      <a:latin typeface="Times New Roman"/>
                      <a:cs typeface="Times New Roman"/>
                    </a:rPr>
                    <a:t>-</a:t>
                  </a:r>
                  <a:r>
                    <a:rPr lang="de-DE" sz="2400" dirty="0" smtClean="0">
                      <a:latin typeface="Times New Roman"/>
                      <a:cs typeface="Times New Roman"/>
                    </a:rPr>
                    <a:t> : </a:t>
                  </a:r>
                  <a:r>
                    <a:rPr lang="de-DE" sz="2400" dirty="0" smtClean="0"/>
                    <a:t>(</a:t>
                  </a:r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𝑠𝑠𝑠</m:t>
                      </m:r>
                    </m:oMath>
                  </a14:m>
                  <a:r>
                    <a:rPr lang="de-DE" sz="2400" dirty="0" smtClean="0"/>
                    <a:t>)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3740" y="3717032"/>
                  <a:ext cx="136114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6696" t="-10526" r="-6250" b="-2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feld 17"/>
          <p:cNvSpPr txBox="1"/>
          <p:nvPr/>
        </p:nvSpPr>
        <p:spPr>
          <a:xfrm>
            <a:off x="5422112" y="6045619"/>
            <a:ext cx="342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</a:rPr>
              <a:t>I. </a:t>
            </a:r>
            <a:r>
              <a:rPr lang="de-DE" sz="1200" dirty="0" err="1" smtClean="0">
                <a:solidFill>
                  <a:srgbClr val="000000"/>
                </a:solidFill>
              </a:rPr>
              <a:t>Vassiliev</a:t>
            </a:r>
            <a:r>
              <a:rPr lang="de-DE" sz="1200" dirty="0" smtClean="0">
                <a:solidFill>
                  <a:srgbClr val="000000"/>
                </a:solidFill>
              </a:rPr>
              <a:t>, E. </a:t>
            </a:r>
            <a:r>
              <a:rPr lang="de-DE" sz="1200" dirty="0" err="1" smtClean="0">
                <a:solidFill>
                  <a:srgbClr val="000000"/>
                </a:solidFill>
              </a:rPr>
              <a:t>Bratkovskaya</a:t>
            </a:r>
            <a:r>
              <a:rPr lang="de-DE" sz="1200" dirty="0" smtClean="0">
                <a:solidFill>
                  <a:srgbClr val="000000"/>
                </a:solidFill>
              </a:rPr>
              <a:t>, </a:t>
            </a:r>
            <a:r>
              <a:rPr lang="de-DE" sz="1200" dirty="0" err="1" smtClean="0">
                <a:solidFill>
                  <a:srgbClr val="000000"/>
                </a:solidFill>
              </a:rPr>
              <a:t>preliminary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</a:rPr>
              <a:t>results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82706" y="1508330"/>
            <a:ext cx="7578588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PHSD:	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ransport code with </a:t>
            </a:r>
            <a:r>
              <a:rPr lang="en-US" dirty="0" err="1" smtClean="0">
                <a:solidFill>
                  <a:srgbClr val="FF0000"/>
                </a:solidFill>
              </a:rPr>
              <a:t>partonic</a:t>
            </a:r>
            <a:r>
              <a:rPr lang="en-US" dirty="0" smtClean="0">
                <a:solidFill>
                  <a:srgbClr val="FF0000"/>
                </a:solidFill>
              </a:rPr>
              <a:t> phase (ε &gt; 1 GeV/fm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HSD</a:t>
            </a:r>
            <a:r>
              <a:rPr lang="en-US" dirty="0" smtClean="0">
                <a:solidFill>
                  <a:srgbClr val="0070C0"/>
                </a:solidFill>
              </a:rPr>
              <a:t>:	Hadronic transport code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777112" cy="692150"/>
          </a:xfrm>
        </p:spPr>
        <p:txBody>
          <a:bodyPr/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equation-of-state</a:t>
            </a:r>
            <a:r>
              <a:rPr lang="de-DE" dirty="0" smtClean="0"/>
              <a:t> at high </a:t>
            </a:r>
            <a:r>
              <a:rPr lang="de-DE" dirty="0" err="1" smtClean="0"/>
              <a:t>net</a:t>
            </a:r>
            <a:r>
              <a:rPr lang="de-DE" dirty="0" smtClean="0"/>
              <a:t>-baryon </a:t>
            </a:r>
            <a:r>
              <a:rPr lang="de-DE" dirty="0" err="1" smtClean="0"/>
              <a:t>densities</a:t>
            </a:r>
            <a:endParaRPr lang="de-D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58" y="980728"/>
            <a:ext cx="463752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27984" y="1622128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err="1"/>
              <a:t>v</a:t>
            </a:r>
            <a:r>
              <a:rPr lang="en-US" altLang="en-US" b="1" baseline="-25000" dirty="0" err="1"/>
              <a:t>2</a:t>
            </a:r>
            <a:r>
              <a:rPr lang="en-US" altLang="en-US" b="1" dirty="0"/>
              <a:t>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724128" y="764704"/>
            <a:ext cx="2843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dirty="0">
                <a:latin typeface="Arial" pitchFamily="34" charset="0"/>
              </a:rPr>
              <a:t>P. </a:t>
            </a:r>
            <a:r>
              <a:rPr lang="en-US" altLang="en-US" sz="1000" dirty="0" err="1">
                <a:latin typeface="Arial" pitchFamily="34" charset="0"/>
              </a:rPr>
              <a:t>Danielewicz</a:t>
            </a:r>
            <a:r>
              <a:rPr lang="en-US" altLang="en-US" sz="1000" dirty="0">
                <a:latin typeface="Arial" pitchFamily="34" charset="0"/>
              </a:rPr>
              <a:t> et al., Science 298 (2002) 1592</a:t>
            </a:r>
            <a:r>
              <a:rPr lang="en-US" altLang="en-US" sz="1200" dirty="0">
                <a:latin typeface="Arial" pitchFamily="34" charset="0"/>
              </a:rPr>
              <a:t> </a:t>
            </a:r>
            <a:endParaRPr lang="de-DE" altLang="en-US" sz="1200" dirty="0">
              <a:latin typeface="Arial" pitchFamily="34" charset="0"/>
            </a:endParaRPr>
          </a:p>
        </p:txBody>
      </p:sp>
      <p:pic>
        <p:nvPicPr>
          <p:cNvPr id="12" name="Picture 6" descr="Ratio_IQM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600400" cy="33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7504" y="818710"/>
            <a:ext cx="439094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100" dirty="0"/>
              <a:t>Experiment:  Phys. Rev. Lett. 86 (2001) </a:t>
            </a:r>
            <a:r>
              <a:rPr lang="en-GB" altLang="en-US" sz="1100" dirty="0" smtClean="0"/>
              <a:t>39</a:t>
            </a:r>
          </a:p>
          <a:p>
            <a:pPr eaLnBrk="0" hangingPunct="0"/>
            <a:r>
              <a:rPr lang="en-GB" altLang="en-US" sz="1100" dirty="0" smtClean="0"/>
              <a:t>Theory</a:t>
            </a:r>
            <a:r>
              <a:rPr lang="en-GB" altLang="en-US" sz="1100" dirty="0"/>
              <a:t>: QMD  C. Fuchs et al., Phys. Rev. Lett. 86 (2001) 1974</a:t>
            </a:r>
          </a:p>
          <a:p>
            <a:pPr eaLnBrk="0" hangingPunct="0"/>
            <a:r>
              <a:rPr lang="en-GB" altLang="en-US" sz="1100" dirty="0"/>
              <a:t>            </a:t>
            </a:r>
            <a:r>
              <a:rPr lang="en-GB" altLang="en-US" sz="1100" dirty="0" smtClean="0"/>
              <a:t>  IQMD </a:t>
            </a:r>
            <a:r>
              <a:rPr lang="en-GB" altLang="en-US" sz="1100" dirty="0"/>
              <a:t>Ch. </a:t>
            </a:r>
            <a:r>
              <a:rPr lang="en-GB" altLang="en-US" sz="1100" dirty="0" err="1"/>
              <a:t>Hartnack</a:t>
            </a:r>
            <a:r>
              <a:rPr lang="en-GB" altLang="en-US" sz="1100" dirty="0"/>
              <a:t>, J. </a:t>
            </a:r>
            <a:r>
              <a:rPr lang="en-GB" altLang="en-US" sz="1100" dirty="0" err="1"/>
              <a:t>Aichelin</a:t>
            </a:r>
            <a:r>
              <a:rPr lang="en-GB" altLang="en-US" sz="1100" dirty="0"/>
              <a:t>, J. Phys. G 28 (2002) 1649</a:t>
            </a:r>
            <a:endParaRPr lang="de-DE" alt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30727"/>
            <a:ext cx="2736428" cy="22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26495" y="6129300"/>
            <a:ext cx="3025775" cy="3968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000" dirty="0">
                <a:latin typeface="Arial" pitchFamily="34" charset="0"/>
              </a:rPr>
              <a:t>DBHF: E. N. E. van Dalen, C. Fuchs, A. </a:t>
            </a:r>
            <a:r>
              <a:rPr lang="en-US" altLang="en-US" sz="1000" dirty="0" err="1">
                <a:latin typeface="Arial" pitchFamily="34" charset="0"/>
              </a:rPr>
              <a:t>Faessler</a:t>
            </a:r>
            <a:endParaRPr lang="en-US" altLang="en-US" sz="1000" dirty="0">
              <a:latin typeface="Arial" pitchFamily="34" charset="0"/>
            </a:endParaRPr>
          </a:p>
          <a:p>
            <a:r>
              <a:rPr lang="en-US" altLang="en-US" sz="1000" dirty="0">
                <a:latin typeface="Arial" pitchFamily="34" charset="0"/>
              </a:rPr>
              <a:t>EPJ. A 31,29 (2007)</a:t>
            </a:r>
            <a:endParaRPr lang="en-US" altLang="en-US" sz="1000" b="1" dirty="0"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5427095" y="4550058"/>
                <a:ext cx="3612464" cy="16004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equation-of-state</a:t>
                </a:r>
              </a:p>
              <a:p>
                <a:r>
                  <a:rPr lang="en-US" sz="1600" dirty="0" smtClean="0"/>
                  <a:t>at </a:t>
                </a:r>
              </a:p>
              <a:p>
                <a:r>
                  <a:rPr lang="en-US" sz="1600" dirty="0" smtClean="0"/>
                  <a:t>neutron star core densities ?</a:t>
                </a:r>
              </a:p>
              <a:p>
                <a:endParaRPr lang="en-US" sz="1600" dirty="0"/>
              </a:p>
              <a:p>
                <a:r>
                  <a:rPr lang="en-US" sz="1600" dirty="0" smtClean="0">
                    <a:latin typeface="Times New Roman"/>
                    <a:cs typeface="Times New Roman"/>
                  </a:rPr>
                  <a:t>→ 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subthreshold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Ω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𝑠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𝑠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n-US" sz="1600" dirty="0" smtClean="0"/>
                  <a:t>production </a:t>
                </a:r>
              </a:p>
              <a:p>
                <a:r>
                  <a:rPr lang="en-US" sz="1600" dirty="0" smtClean="0"/>
                  <a:t>     at FAIR SIS100 energies</a:t>
                </a:r>
                <a:endParaRPr lang="en-US" sz="16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095" y="4550058"/>
                <a:ext cx="3612464" cy="1600438"/>
              </a:xfrm>
              <a:prstGeom prst="rect">
                <a:avLst/>
              </a:prstGeom>
              <a:blipFill rotWithShape="1">
                <a:blip r:embed="rId5"/>
                <a:stretch>
                  <a:fillRect l="-672" t="-755" b="-339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376645" y="5634245"/>
            <a:ext cx="4320480" cy="660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46" dirty="0" smtClean="0">
                <a:solidFill>
                  <a:srgbClr val="000000"/>
                </a:solidFill>
                <a:latin typeface="Arial" pitchFamily="34" charset="0"/>
              </a:rPr>
              <a:t>Measurement </a:t>
            </a:r>
            <a:r>
              <a:rPr lang="en-US" sz="1846" dirty="0">
                <a:solidFill>
                  <a:srgbClr val="000000"/>
                </a:solidFill>
                <a:latin typeface="Arial" pitchFamily="34" charset="0"/>
              </a:rPr>
              <a:t>program: </a:t>
            </a:r>
          </a:p>
          <a:p>
            <a:pPr>
              <a:defRPr/>
            </a:pPr>
            <a:r>
              <a:rPr lang="en-US" sz="1846" dirty="0" smtClean="0">
                <a:solidFill>
                  <a:srgbClr val="000000"/>
                </a:solidFill>
                <a:latin typeface="Arial" pitchFamily="34" charset="0"/>
              </a:rPr>
              <a:t>e.g. excitation </a:t>
            </a:r>
            <a:r>
              <a:rPr lang="en-US" sz="1846" dirty="0">
                <a:solidFill>
                  <a:srgbClr val="000000"/>
                </a:solidFill>
                <a:latin typeface="Arial" pitchFamily="34" charset="0"/>
              </a:rPr>
              <a:t>function of </a:t>
            </a:r>
            <a:r>
              <a:rPr lang="en-US" sz="1846" dirty="0" err="1" smtClean="0">
                <a:solidFill>
                  <a:srgbClr val="000000"/>
                </a:solidFill>
                <a:latin typeface="Arial" pitchFamily="34" charset="0"/>
              </a:rPr>
              <a:t>IMR</a:t>
            </a:r>
            <a:r>
              <a:rPr lang="en-US" sz="1846" dirty="0" smtClean="0">
                <a:solidFill>
                  <a:srgbClr val="000000"/>
                </a:solidFill>
                <a:latin typeface="Arial" pitchFamily="34" charset="0"/>
              </a:rPr>
              <a:t>–slope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Dileptons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Electromagnetic radiation from the fireball</a:t>
            </a:r>
            <a:endParaRPr lang="en-US" sz="2000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 smtClean="0">
                <a:solidFill>
                  <a:srgbClr val="000000"/>
                </a:solidFill>
              </a:rPr>
              <a:t>DPG Spring Meeting, Bochum, March 1st , 2018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1500" y="1358770"/>
            <a:ext cx="5001933" cy="4095455"/>
            <a:chOff x="402218" y="1403775"/>
            <a:chExt cx="3414352" cy="2795584"/>
          </a:xfrm>
        </p:grpSpPr>
        <p:pic>
          <p:nvPicPr>
            <p:cNvPr id="16" name="Picture 1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18" y="1403775"/>
              <a:ext cx="3414352" cy="279558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38826" y="2540758"/>
              <a:ext cx="447852" cy="23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2" b="1" dirty="0">
                  <a:solidFill>
                    <a:srgbClr val="0066FF"/>
                  </a:solidFill>
                </a:rPr>
                <a:t>IMR</a:t>
              </a:r>
              <a:endParaRPr lang="de-DE" sz="1662" b="1" dirty="0">
                <a:solidFill>
                  <a:srgbClr val="0066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56079" y="1915496"/>
              <a:ext cx="482833" cy="23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2" b="1" dirty="0">
                  <a:solidFill>
                    <a:srgbClr val="0066FF"/>
                  </a:solidFill>
                </a:rPr>
                <a:t>LMR</a:t>
              </a:r>
              <a:endParaRPr lang="de-DE" sz="1662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075238" y="1358770"/>
            <a:ext cx="3836642" cy="208069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46" b="1" dirty="0" err="1" smtClean="0">
                <a:solidFill>
                  <a:srgbClr val="0066FF"/>
                </a:solidFill>
                <a:latin typeface="Arial" pitchFamily="34" charset="0"/>
              </a:rPr>
              <a:t>LMR</a:t>
            </a:r>
            <a:r>
              <a:rPr lang="en-US" sz="1846" b="1" dirty="0" smtClean="0">
                <a:solidFill>
                  <a:srgbClr val="0066FF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latin typeface="Arial" pitchFamily="34" charset="0"/>
              </a:rPr>
              <a:t>(low mass region) </a:t>
            </a:r>
            <a:r>
              <a:rPr lang="en-US" sz="1846" b="1" dirty="0" smtClean="0">
                <a:solidFill>
                  <a:srgbClr val="0066FF"/>
                </a:solidFill>
                <a:latin typeface="Arial" pitchFamily="34" charset="0"/>
              </a:rPr>
              <a:t>:</a:t>
            </a:r>
            <a:r>
              <a:rPr lang="en-US" sz="1846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sz="1846" dirty="0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846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46" dirty="0">
                <a:solidFill>
                  <a:srgbClr val="000000"/>
                </a:solidFill>
                <a:latin typeface="Arial" pitchFamily="34" charset="0"/>
              </a:rPr>
              <a:t>– chiral symmetry restoration</a:t>
            </a:r>
          </a:p>
          <a:p>
            <a:pPr>
              <a:defRPr/>
            </a:pPr>
            <a:r>
              <a:rPr lang="en-US" sz="1846" dirty="0" smtClean="0">
                <a:solidFill>
                  <a:srgbClr val="000000"/>
                </a:solidFill>
                <a:latin typeface="Arial" pitchFamily="34" charset="0"/>
              </a:rPr>
              <a:t>fireball </a:t>
            </a:r>
            <a:r>
              <a:rPr lang="en-US" sz="1846" dirty="0">
                <a:solidFill>
                  <a:srgbClr val="000000"/>
                </a:solidFill>
                <a:latin typeface="Arial" pitchFamily="34" charset="0"/>
              </a:rPr>
              <a:t>space – time extension </a:t>
            </a:r>
          </a:p>
          <a:p>
            <a:pPr>
              <a:defRPr/>
            </a:pPr>
            <a:r>
              <a:rPr lang="en-US" sz="1846" dirty="0">
                <a:solidFill>
                  <a:srgbClr val="000000"/>
                </a:solidFill>
                <a:latin typeface="Arial" pitchFamily="34" charset="0"/>
              </a:rPr>
              <a:t>  </a:t>
            </a:r>
            <a:endParaRPr lang="de-DE" sz="1846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defRPr/>
            </a:pPr>
            <a:r>
              <a:rPr lang="de-DE" sz="1846" b="1" dirty="0" err="1" smtClean="0">
                <a:solidFill>
                  <a:srgbClr val="0066FF"/>
                </a:solidFill>
                <a:latin typeface="Arial" pitchFamily="34" charset="0"/>
              </a:rPr>
              <a:t>IMR</a:t>
            </a:r>
            <a:r>
              <a:rPr lang="de-DE" sz="1846" b="1" dirty="0" smtClean="0">
                <a:solidFill>
                  <a:srgbClr val="0066FF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rgbClr val="0066FF"/>
                </a:solidFill>
                <a:latin typeface="Arial" pitchFamily="34" charset="0"/>
              </a:rPr>
              <a:t>(intermediate </a:t>
            </a:r>
            <a:r>
              <a:rPr lang="en-US" sz="1400" dirty="0">
                <a:solidFill>
                  <a:srgbClr val="0066FF"/>
                </a:solidFill>
                <a:latin typeface="Arial" pitchFamily="34" charset="0"/>
              </a:rPr>
              <a:t>mass region) </a:t>
            </a:r>
            <a:r>
              <a:rPr lang="de-DE" sz="1846" b="1" dirty="0" smtClean="0">
                <a:solidFill>
                  <a:srgbClr val="0066FF"/>
                </a:solidFill>
                <a:latin typeface="Arial" pitchFamily="34" charset="0"/>
              </a:rPr>
              <a:t>:</a:t>
            </a:r>
            <a:r>
              <a:rPr lang="de-DE" sz="1846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</a:p>
          <a:p>
            <a:pPr>
              <a:defRPr/>
            </a:pPr>
            <a:r>
              <a:rPr lang="de-DE" sz="1846" dirty="0" err="1" smtClean="0">
                <a:solidFill>
                  <a:srgbClr val="000000"/>
                </a:solidFill>
                <a:latin typeface="Arial" pitchFamily="34" charset="0"/>
              </a:rPr>
              <a:t>access</a:t>
            </a:r>
            <a:r>
              <a:rPr lang="de-DE" sz="1846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46" dirty="0" err="1">
                <a:solidFill>
                  <a:srgbClr val="000000"/>
                </a:solidFill>
                <a:latin typeface="Arial" pitchFamily="34" charset="0"/>
              </a:rPr>
              <a:t>to</a:t>
            </a:r>
            <a:r>
              <a:rPr lang="de-DE" sz="1846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46" dirty="0" err="1">
                <a:solidFill>
                  <a:srgbClr val="000000"/>
                </a:solidFill>
                <a:latin typeface="Arial" pitchFamily="34" charset="0"/>
              </a:rPr>
              <a:t>fireball</a:t>
            </a:r>
            <a:r>
              <a:rPr lang="de-DE" sz="1846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46" dirty="0" err="1">
                <a:solidFill>
                  <a:srgbClr val="000000"/>
                </a:solidFill>
                <a:latin typeface="Arial" pitchFamily="34" charset="0"/>
              </a:rPr>
              <a:t>temperature</a:t>
            </a:r>
            <a:r>
              <a:rPr lang="de-DE" sz="1846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de-DE" sz="1846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46" dirty="0" smtClean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de-DE" sz="1846" dirty="0" smtClean="0">
                <a:solidFill>
                  <a:srgbClr val="000000"/>
                </a:solidFill>
                <a:latin typeface="Arial" pitchFamily="34" charset="0"/>
              </a:rPr>
              <a:t>-a</a:t>
            </a:r>
            <a:r>
              <a:rPr lang="de-DE" sz="1846" baseline="-25000" dirty="0" smtClean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de-DE" sz="1846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46" dirty="0" err="1">
                <a:solidFill>
                  <a:srgbClr val="000000"/>
                </a:solidFill>
                <a:latin typeface="Arial" pitchFamily="34" charset="0"/>
              </a:rPr>
              <a:t>chiral</a:t>
            </a:r>
            <a:r>
              <a:rPr lang="de-DE" sz="1846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846" dirty="0" err="1" smtClean="0">
                <a:solidFill>
                  <a:srgbClr val="000000"/>
                </a:solidFill>
                <a:latin typeface="Arial" pitchFamily="34" charset="0"/>
              </a:rPr>
              <a:t>mixing</a:t>
            </a:r>
            <a:endParaRPr lang="de-DE" sz="1846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Textfeld 12"/>
          <p:cNvSpPr txBox="1"/>
          <p:nvPr/>
        </p:nvSpPr>
        <p:spPr>
          <a:xfrm>
            <a:off x="818288" y="863715"/>
            <a:ext cx="3168647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8" dirty="0" smtClean="0"/>
              <a:t>R</a:t>
            </a:r>
            <a:r>
              <a:rPr lang="de-DE" sz="1108" dirty="0"/>
              <a:t>. Rapp, H. </a:t>
            </a:r>
            <a:r>
              <a:rPr lang="de-DE" sz="1108" dirty="0" err="1"/>
              <a:t>v.Hees</a:t>
            </a:r>
            <a:r>
              <a:rPr lang="de-DE" sz="1108" dirty="0"/>
              <a:t>, PLB 753 (2016) </a:t>
            </a:r>
            <a:r>
              <a:rPr lang="de-DE" sz="1108" dirty="0" smtClean="0"/>
              <a:t>586</a:t>
            </a:r>
            <a:endParaRPr lang="de-DE" sz="1108" dirty="0"/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5313" r="5296" b="1648"/>
          <a:stretch>
            <a:fillRect/>
          </a:stretch>
        </p:blipFill>
        <p:spPr bwMode="auto">
          <a:xfrm>
            <a:off x="5562110" y="3951909"/>
            <a:ext cx="3393782" cy="240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52320" y="5083557"/>
            <a:ext cx="14478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caloric curve 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556150" y="3534019"/>
            <a:ext cx="1399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ig. by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T.Galatyuk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</a:p>
          <a:p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EPJA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52 (2016) 131</a:t>
            </a:r>
          </a:p>
        </p:txBody>
      </p:sp>
    </p:spTree>
    <p:extLst>
      <p:ext uri="{BB962C8B-B14F-4D97-AF65-F5344CB8AC3E}">
        <p14:creationId xmlns:p14="http://schemas.microsoft.com/office/powerpoint/2010/main" val="18730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2329</Words>
  <Application>Microsoft Office PowerPoint</Application>
  <PresentationFormat>On-screen Show (4:3)</PresentationFormat>
  <Paragraphs>635</Paragraphs>
  <Slides>29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Standarddesign</vt:lpstr>
      <vt:lpstr>Benutzerdefiniertes Design</vt:lpstr>
      <vt:lpstr>1_Benutzerdefiniertes Design</vt:lpstr>
      <vt:lpstr>Photo Editor Photo</vt:lpstr>
      <vt:lpstr>PowerPoint Presentation</vt:lpstr>
      <vt:lpstr>Compressed baryonic matter</vt:lpstr>
      <vt:lpstr>CBM – Goals</vt:lpstr>
      <vt:lpstr>The Facility for Antiproton and Ion Research</vt:lpstr>
      <vt:lpstr>Strangeness at FAIR energies</vt:lpstr>
      <vt:lpstr>Multi-strange hyperons and hypernuclei at FAIR energies</vt:lpstr>
      <vt:lpstr>Strangeness  Multi-strange (anti-) hyperons at FAIR energies</vt:lpstr>
      <vt:lpstr>Nuclear equation-of-state at high net-baryon densities</vt:lpstr>
      <vt:lpstr>Dileptons Electromagnetic radiation from the fireball</vt:lpstr>
      <vt:lpstr>Summary: unique measurements with CBM at day 1 </vt:lpstr>
      <vt:lpstr>CBM strategy</vt:lpstr>
      <vt:lpstr>PowerPoint Presentation</vt:lpstr>
      <vt:lpstr>PowerPoint Presentation</vt:lpstr>
      <vt:lpstr>The high-performance free-streaming DAQ system of CBM  </vt:lpstr>
      <vt:lpstr>A CBM full-system test-setup at GSI/FAIR: mCBM@SIS18</vt:lpstr>
      <vt:lpstr>mCBM @ SIS18 facility</vt:lpstr>
      <vt:lpstr>mCBM Cave (HTD @ SIS18 facility)</vt:lpstr>
      <vt:lpstr>Status of the cave reconstruction</vt:lpstr>
      <vt:lpstr>Design of the mCBM test-setup</vt:lpstr>
      <vt:lpstr>Example: mSTS integration</vt:lpstr>
      <vt:lpstr>The mTRD and mTOF subsystems</vt:lpstr>
      <vt:lpstr>Hit rates at mCBM (simulation)</vt:lpstr>
      <vt:lpstr>mCBM benchmark observable: Λ reconstruction</vt:lpstr>
      <vt:lpstr>Λ production at SIS18 energies – mCBM reference data   </vt:lpstr>
      <vt:lpstr>mCBM data taking</vt:lpstr>
      <vt:lpstr>Schedule of mCBM@SIS18 construction</vt:lpstr>
      <vt:lpstr>CBM – FAIR Phase 0 projects (2018 – 2022)</vt:lpstr>
      <vt:lpstr>Status of the experiment preparation</vt:lpstr>
      <vt:lpstr>CBM Collaboration: 55 institutions, 470 members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CSturm</dc:creator>
  <cp:lastModifiedBy>Sturm, Christian Dr.</cp:lastModifiedBy>
  <cp:revision>1332</cp:revision>
  <dcterms:modified xsi:type="dcterms:W3CDTF">2018-03-12T18:43:28Z</dcterms:modified>
</cp:coreProperties>
</file>