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8"/>
  </p:notesMasterIdLst>
  <p:sldIdLst>
    <p:sldId id="256" r:id="rId2"/>
    <p:sldId id="274" r:id="rId3"/>
    <p:sldId id="259" r:id="rId4"/>
    <p:sldId id="262" r:id="rId5"/>
    <p:sldId id="291" r:id="rId6"/>
    <p:sldId id="297" r:id="rId7"/>
    <p:sldId id="267" r:id="rId8"/>
    <p:sldId id="266" r:id="rId9"/>
    <p:sldId id="269" r:id="rId10"/>
    <p:sldId id="275" r:id="rId11"/>
    <p:sldId id="278" r:id="rId12"/>
    <p:sldId id="279" r:id="rId13"/>
    <p:sldId id="292" r:id="rId14"/>
    <p:sldId id="281" r:id="rId15"/>
    <p:sldId id="298" r:id="rId16"/>
    <p:sldId id="282" r:id="rId17"/>
    <p:sldId id="285" r:id="rId18"/>
    <p:sldId id="302" r:id="rId19"/>
    <p:sldId id="289" r:id="rId20"/>
    <p:sldId id="290" r:id="rId21"/>
    <p:sldId id="288" r:id="rId22"/>
    <p:sldId id="301" r:id="rId23"/>
    <p:sldId id="283" r:id="rId24"/>
    <p:sldId id="261" r:id="rId25"/>
    <p:sldId id="260" r:id="rId26"/>
    <p:sldId id="296" r:id="rId27"/>
    <p:sldId id="265" r:id="rId28"/>
    <p:sldId id="277" r:id="rId29"/>
    <p:sldId id="293" r:id="rId30"/>
    <p:sldId id="304" r:id="rId31"/>
    <p:sldId id="303" r:id="rId32"/>
    <p:sldId id="299" r:id="rId33"/>
    <p:sldId id="284" r:id="rId34"/>
    <p:sldId id="273" r:id="rId35"/>
    <p:sldId id="294" r:id="rId36"/>
    <p:sldId id="29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FFFFF"/>
    <a:srgbClr val="5B9BD5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7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9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C1784-1EB3-4D56-84EB-9E8D81D9D6DD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FDF22-1FA0-415B-B01A-91D7A64C1A5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24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734F12-AD26-4104-B67A-00F1CEFA4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CE494AF-CD20-4309-A1F9-7E7D806016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479ADF-437A-4D04-A571-1A1AC88A3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71526-3ADD-4416-AB0E-412FCE445F2E}" type="datetime1">
              <a:rPr lang="en-US" smtClean="0"/>
              <a:t>2/26/2018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3B6368-F519-4B7C-A968-CDB96176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9C1509-AF9A-4F1A-9E05-74D941AAF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8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697E00-1825-4BA3-9C6C-BAE66B07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C0875D4-4F79-4FE3-B371-F3834B798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B53677-141F-49DA-8609-8D4E05DE6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5B193-E4EA-4463-BB24-0A08D0034F0F}" type="datetime1">
              <a:rPr lang="en-US" smtClean="0"/>
              <a:t>2/26/2018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0D0A4B-418D-45A5-9E0D-4F55AE25D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F4F36E-E051-488B-A865-52FC49421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54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769FAFD-1360-49C1-ADFD-756DDC646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529DBEB-DA20-49BC-B1FA-6D88E062D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E3B273-7380-4652-9CA3-7E9AABE5B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253E-B18A-444A-93E8-F1C7A3EBB62B}" type="datetime1">
              <a:rPr lang="en-US" smtClean="0"/>
              <a:t>2/26/2018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B74F43-E52C-4CB7-BB39-C7B6B8B31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8CE316-57B6-4405-B05A-51F6BC8A7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99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33765B-3528-47D4-A451-644308F1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29B8BE-1F28-475C-BFE4-B3A6BE1D0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1F7D0E-92E3-4CC5-8B14-ABFDAD694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9770-0BDB-4B1D-9EEC-857206F8B3BD}" type="datetime1">
              <a:rPr lang="en-US" smtClean="0"/>
              <a:t>2/26/2018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723A1E-91B3-4C19-8E5C-A739C1481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2D2E39-B939-4D48-B707-E9EB16A01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92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711EA-B8AC-4F1D-825D-862D6FA9E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040405-C071-4D9C-91C5-53E4E75A9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4EDEAC-4A77-41C6-93CF-42D624E5F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CC97-A375-4492-B46B-8F106DB7B572}" type="datetime1">
              <a:rPr lang="en-US" smtClean="0"/>
              <a:t>2/26/2018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787F2C-5202-468E-BEC0-CC4AE850B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E7C3FD-3A5C-4CC8-8ED0-35F291EF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09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D9BE6-8A96-41FB-B570-79D097180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4DBECD-FD39-4694-93CC-72988DD2A8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B69A28-01E5-4952-8CD2-544A98EB0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7024DE-2AF9-47EB-B54B-41573E716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E76CE-7CF4-4FAA-87B2-0D6FCB051E9B}" type="datetime1">
              <a:rPr lang="en-US" smtClean="0"/>
              <a:t>2/26/2018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C6DCBD-4AD4-4F04-B96D-18CBD50DE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FB7DFE8-F35F-42DB-A0C6-076FB1AF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7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8D2D72-34C6-481B-BDE9-66C63799A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651C7C-6431-445D-9F91-68B09A9F3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AA9CC6-8DC2-453F-B4AD-4D5D1FF3C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27D785-B97C-4BB4-855C-55BDE40F41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375270D-CC20-405C-88D6-0857CBC5C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02BC1BC-05CD-4BFC-8F7C-EBAA4A729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4380-D96D-4952-82AD-44982F1D9059}" type="datetime1">
              <a:rPr lang="en-US" smtClean="0"/>
              <a:t>2/26/2018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A095096-F966-4655-A8E4-1C46DA635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38DA7AE-0E12-4780-82E3-78CD1707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2249AA-18EA-4D23-93B3-269966B83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45C734-EAB4-409F-9D0D-41FDB6FE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6DA1-9A72-4804-862A-A2C9C90DB2D7}" type="datetime1">
              <a:rPr lang="en-US" smtClean="0"/>
              <a:t>2/26/2018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11E87D7-9F6F-47BC-A60B-080FB94B9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0B9823-DA57-4EC4-B1B6-7A1B22AEC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7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C86479B-F2E1-40B6-8728-CD9B8D78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601D2-858A-4830-AA0B-12B04CE6E75F}" type="datetime1">
              <a:rPr lang="en-US" smtClean="0"/>
              <a:t>2/26/2018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2BD173E-80C2-461B-BC79-521BC9682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0F7621-3B05-456D-A71B-BF73E32F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79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CE71DB-47D5-4DC6-B8D8-2B31C4C1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20901A-76CD-4A96-A05E-16FF5CC48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3C3256-78D7-411D-ADD6-5029BB0D1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3F74CA4-E022-4840-99EB-58659B7DD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8BE9-3E16-4122-B2C7-BFAD34BD2154}" type="datetime1">
              <a:rPr lang="en-US" smtClean="0"/>
              <a:t>2/26/2018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BABDDD-F962-468D-9ED3-E2A8E6AE0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6D83BE-3694-4635-AC24-E945188B5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9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7074D5-D46D-42C7-95AF-9078BC4C7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7AD93D4-E7F0-4FD6-88C9-D38C6EEF98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83C889-20A1-41BF-B582-9E36E849B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B95CC0-B56F-4214-86B2-FED37689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DFD61-C4A0-4F37-B2CB-1299AAF9366C}" type="datetime1">
              <a:rPr lang="en-US" smtClean="0"/>
              <a:t>2/26/2018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75F54A-C393-4731-880C-188539DF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C1309A8-219D-4E43-B302-D57AA5806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75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8D94926-1C7B-48DE-BCDE-644B96683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1D9FE4-E360-4E0B-A163-9ECD011D2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BB26B3-B3D6-4C63-99A5-5402917C99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71742-C21A-42E4-AAC6-76D8715E9E03}" type="datetime1">
              <a:rPr lang="en-US" smtClean="0"/>
              <a:t>2/26/2018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E2E086-7E20-4E8E-8181-865F829B9F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341F64-4B24-4526-AF41-610DED08D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22A68-974B-4F61-AFE1-315CC778094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8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0.png"/><Relationship Id="rId7" Type="http://schemas.openxmlformats.org/officeDocument/2006/relationships/image" Target="../media/image4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.tiff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17.png"/><Relationship Id="rId4" Type="http://schemas.openxmlformats.org/officeDocument/2006/relationships/image" Target="../media/image30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intersecting circles">
            <a:extLst>
              <a:ext uri="{FF2B5EF4-FFF2-40B4-BE49-F238E27FC236}">
                <a16:creationId xmlns:a16="http://schemas.microsoft.com/office/drawing/2014/main" id="{D2C4BFA1-2075-4901-9E24-E41D1FDD51F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3" name="Rectangle 12" title="ribbon">
            <a:extLst>
              <a:ext uri="{FF2B5EF4-FFF2-40B4-BE49-F238E27FC236}">
                <a16:creationId xmlns:a16="http://schemas.microsoft.com/office/drawing/2014/main" id="{053FB2EE-284F-4C87-AB3D-BBF87A9FAB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6500D7-CE8E-4557-B53C-24BF61827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025" y="2776538"/>
            <a:ext cx="11210925" cy="1381188"/>
          </a:xfrm>
        </p:spPr>
        <p:txBody>
          <a:bodyPr anchor="ctr">
            <a:noAutofit/>
          </a:bodyPr>
          <a:lstStyle/>
          <a:p>
            <a:r>
              <a:rPr lang="en-GB" sz="4400" dirty="0">
                <a:solidFill>
                  <a:schemeClr val="accent1">
                    <a:lumMod val="75000"/>
                  </a:schemeClr>
                </a:solidFill>
              </a:rPr>
              <a:t>Evaluation of Innovative Cooling Concepts with High-Performance Carbon Materials for Vertex Detectors operated in Vacuum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3EB7036-D03A-4D08-8A3F-B9A018137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9415" y="4540376"/>
            <a:ext cx="9534144" cy="1304925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chemeClr val="tx1">
                    <a:lumMod val="85000"/>
                  </a:schemeClr>
                </a:solidFill>
              </a:rPr>
              <a:t>Daniela Mijatovic </a:t>
            </a:r>
          </a:p>
          <a:p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>IKF University Frankfurt</a:t>
            </a:r>
          </a:p>
          <a:p>
            <a:r>
              <a:rPr lang="en-GB" sz="2000" dirty="0">
                <a:solidFill>
                  <a:schemeClr val="tx1">
                    <a:lumMod val="85000"/>
                  </a:schemeClr>
                </a:solidFill>
              </a:rPr>
              <a:t>This work has been supported by BMBF (05P15RFFC1), GSI and HIC for FAIR</a:t>
            </a:r>
            <a:endParaRPr lang="en-US" sz="1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C77010E-2D1E-467F-BFE1-59E2BE0B2646}"/>
              </a:ext>
            </a:extLst>
          </p:cNvPr>
          <p:cNvSpPr txBox="1"/>
          <p:nvPr/>
        </p:nvSpPr>
        <p:spPr>
          <a:xfrm>
            <a:off x="1364933" y="2153270"/>
            <a:ext cx="380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DPG Frühjahrtagung in Bochum 2018</a:t>
            </a:r>
            <a:endParaRPr lang="en-US" dirty="0"/>
          </a:p>
        </p:txBody>
      </p:sp>
      <p:pic>
        <p:nvPicPr>
          <p:cNvPr id="20" name="Picture 6" descr="ICforFAIR">
            <a:extLst>
              <a:ext uri="{FF2B5EF4-FFF2-40B4-BE49-F238E27FC236}">
                <a16:creationId xmlns:a16="http://schemas.microsoft.com/office/drawing/2014/main" id="{07932D9F-E9BA-4BED-827E-F761C96A3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81" t="-10461" r="-6458" b="-24638"/>
          <a:stretch/>
        </p:blipFill>
        <p:spPr bwMode="auto">
          <a:xfrm>
            <a:off x="9408012" y="-10307"/>
            <a:ext cx="1458073" cy="738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9C86812-7E27-4A10-B4E2-54FCEE7F8D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1" t="52918" r="10625" b="15351"/>
          <a:stretch/>
        </p:blipFill>
        <p:spPr>
          <a:xfrm>
            <a:off x="-17896" y="-9524"/>
            <a:ext cx="1664330" cy="77232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B59951A7-531C-404E-9FE9-5B280550E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229" y="-7582"/>
            <a:ext cx="570656" cy="770385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1C02B3B5-3707-4824-B4F3-322E4D753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064" y="-9321"/>
            <a:ext cx="1704249" cy="772124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9" name="Picture 2" descr="ttps://upload.wikimedia.org/wikipedia/de/thumb/f/f0/Goethe-Logo.svg/800px-Goethe-Logo.svg.png">
            <a:extLst>
              <a:ext uri="{FF2B5EF4-FFF2-40B4-BE49-F238E27FC236}">
                <a16:creationId xmlns:a16="http://schemas.microsoft.com/office/drawing/2014/main" id="{0D098B68-F120-4028-895C-8E1F3ADB7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53" t="-22881" r="-21444" b="-25483"/>
          <a:stretch/>
        </p:blipFill>
        <p:spPr bwMode="auto">
          <a:xfrm>
            <a:off x="3825331" y="-1602228"/>
            <a:ext cx="284403" cy="158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1AB0C1BA-22DE-421E-A35F-0E4D86AF6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084" y="-75623"/>
            <a:ext cx="1424333" cy="807599"/>
          </a:xfrm>
          <a:prstGeom prst="rect">
            <a:avLst/>
          </a:prstGeom>
        </p:spPr>
      </p:pic>
      <p:pic>
        <p:nvPicPr>
          <p:cNvPr id="1026" name="Picture 2" descr="Bildergebnis für iphc strasbourg">
            <a:extLst>
              <a:ext uri="{FF2B5EF4-FFF2-40B4-BE49-F238E27FC236}">
                <a16:creationId xmlns:a16="http://schemas.microsoft.com/office/drawing/2014/main" id="{A8CBC8E5-457C-4536-BB14-CE8F5FA4D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0" b="16000"/>
          <a:stretch/>
        </p:blipFill>
        <p:spPr bwMode="auto">
          <a:xfrm>
            <a:off x="8194151" y="-9525"/>
            <a:ext cx="1218067" cy="73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971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08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Experimental Setup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10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F0E1425-3565-4348-827C-2BE6FFCAD194}"/>
              </a:ext>
            </a:extLst>
          </p:cNvPr>
          <p:cNvSpPr txBox="1"/>
          <p:nvPr/>
        </p:nvSpPr>
        <p:spPr>
          <a:xfrm>
            <a:off x="186432" y="1736438"/>
            <a:ext cx="597800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Goal: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Measuring thermal performance with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infrared (IR) thermography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sensor carriers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vacuum for quantitative evaluation </a:t>
            </a:r>
          </a:p>
          <a:p>
            <a:endParaRPr lang="en-US" sz="2800" dirty="0"/>
          </a:p>
          <a:p>
            <a:r>
              <a:rPr lang="en-US" sz="2800" dirty="0"/>
              <a:t> 	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8E4522A-29B5-4344-B24B-55825749C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865" y="1689006"/>
            <a:ext cx="5841135" cy="438085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7AB350F-A59C-45B3-82CE-7C03AD8388AF}"/>
              </a:ext>
            </a:extLst>
          </p:cNvPr>
          <p:cNvSpPr txBox="1"/>
          <p:nvPr/>
        </p:nvSpPr>
        <p:spPr>
          <a:xfrm>
            <a:off x="6350865" y="6078736"/>
            <a:ext cx="3009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Camera:</a:t>
            </a:r>
            <a:b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VarioCAM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head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HiRes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640</a:t>
            </a:r>
          </a:p>
          <a:p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8AF9DA9-D13F-4804-B37E-290403AE4844}"/>
              </a:ext>
            </a:extLst>
          </p:cNvPr>
          <p:cNvSpPr txBox="1"/>
          <p:nvPr/>
        </p:nvSpPr>
        <p:spPr>
          <a:xfrm>
            <a:off x="186432" y="4641057"/>
            <a:ext cx="49890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Contactless temperature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resolution spatial temperature profile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4CA82303-5B85-4B9E-A3D4-36F0BFD650E4}"/>
              </a:ext>
            </a:extLst>
          </p:cNvPr>
          <p:cNvSpPr/>
          <p:nvPr/>
        </p:nvSpPr>
        <p:spPr>
          <a:xfrm>
            <a:off x="196770" y="3975808"/>
            <a:ext cx="982611" cy="7616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F917568-D676-4909-9DF1-D1B53DB5997B}"/>
              </a:ext>
            </a:extLst>
          </p:cNvPr>
          <p:cNvSpPr txBox="1"/>
          <p:nvPr/>
        </p:nvSpPr>
        <p:spPr>
          <a:xfrm>
            <a:off x="186432" y="4113328"/>
            <a:ext cx="972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needs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3BDDB34-E76B-49A8-B483-FF04EEF79689}"/>
              </a:ext>
            </a:extLst>
          </p:cNvPr>
          <p:cNvSpPr txBox="1"/>
          <p:nvPr/>
        </p:nvSpPr>
        <p:spPr>
          <a:xfrm>
            <a:off x="1209499" y="4072087"/>
            <a:ext cx="4027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standardized test setup</a:t>
            </a:r>
          </a:p>
        </p:txBody>
      </p:sp>
    </p:spTree>
    <p:extLst>
      <p:ext uri="{BB962C8B-B14F-4D97-AF65-F5344CB8AC3E}">
        <p14:creationId xmlns:p14="http://schemas.microsoft.com/office/powerpoint/2010/main" val="2777333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08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Experimental Setup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11</a:t>
            </a:fld>
            <a:endParaRPr lang="en-US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619E5EB-4043-4EE1-AD28-9EA85FD3B6D1}"/>
              </a:ext>
            </a:extLst>
          </p:cNvPr>
          <p:cNvSpPr/>
          <p:nvPr/>
        </p:nvSpPr>
        <p:spPr>
          <a:xfrm>
            <a:off x="7237827" y="2589568"/>
            <a:ext cx="1054850" cy="2982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66B5073-43E7-44F6-A532-69D14A85C1CD}"/>
              </a:ext>
            </a:extLst>
          </p:cNvPr>
          <p:cNvSpPr/>
          <p:nvPr/>
        </p:nvSpPr>
        <p:spPr>
          <a:xfrm>
            <a:off x="341047" y="1924937"/>
            <a:ext cx="10911855" cy="4713128"/>
          </a:xfrm>
          <a:prstGeom prst="rect">
            <a:avLst/>
          </a:prstGeom>
          <a:solidFill>
            <a:schemeClr val="tx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Zylinder 25">
            <a:extLst>
              <a:ext uri="{FF2B5EF4-FFF2-40B4-BE49-F238E27FC236}">
                <a16:creationId xmlns:a16="http://schemas.microsoft.com/office/drawing/2014/main" id="{ADB62A11-8030-413F-9EF9-E6903FF5BE13}"/>
              </a:ext>
            </a:extLst>
          </p:cNvPr>
          <p:cNvSpPr/>
          <p:nvPr/>
        </p:nvSpPr>
        <p:spPr>
          <a:xfrm rot="16200000">
            <a:off x="2950014" y="3744946"/>
            <a:ext cx="959603" cy="788769"/>
          </a:xfrm>
          <a:prstGeom prst="can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96D8556-8515-4108-8771-67F84FFE5809}"/>
              </a:ext>
            </a:extLst>
          </p:cNvPr>
          <p:cNvSpPr/>
          <p:nvPr/>
        </p:nvSpPr>
        <p:spPr>
          <a:xfrm>
            <a:off x="528505" y="3102197"/>
            <a:ext cx="2704887" cy="2214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Zylinder 27">
            <a:extLst>
              <a:ext uri="{FF2B5EF4-FFF2-40B4-BE49-F238E27FC236}">
                <a16:creationId xmlns:a16="http://schemas.microsoft.com/office/drawing/2014/main" id="{97EDFE89-1273-456E-BF21-299ABAA2894A}"/>
              </a:ext>
            </a:extLst>
          </p:cNvPr>
          <p:cNvSpPr/>
          <p:nvPr/>
        </p:nvSpPr>
        <p:spPr>
          <a:xfrm rot="5400000">
            <a:off x="3234463" y="4029397"/>
            <a:ext cx="965924" cy="213551"/>
          </a:xfrm>
          <a:prstGeom prst="can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896B8F44-922C-489F-8113-643852263532}"/>
              </a:ext>
            </a:extLst>
          </p:cNvPr>
          <p:cNvCxnSpPr>
            <a:stCxn id="25" idx="0"/>
            <a:endCxn id="25" idx="2"/>
          </p:cNvCxnSpPr>
          <p:nvPr/>
        </p:nvCxnSpPr>
        <p:spPr>
          <a:xfrm>
            <a:off x="1880949" y="3102197"/>
            <a:ext cx="0" cy="2214520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C232346E-E06E-4B67-B185-C1C464B9D2BC}"/>
              </a:ext>
            </a:extLst>
          </p:cNvPr>
          <p:cNvCxnSpPr>
            <a:cxnSpLocks/>
          </p:cNvCxnSpPr>
          <p:nvPr/>
        </p:nvCxnSpPr>
        <p:spPr>
          <a:xfrm>
            <a:off x="4160483" y="1825784"/>
            <a:ext cx="0" cy="4713128"/>
          </a:xfrm>
          <a:prstGeom prst="line">
            <a:avLst/>
          </a:prstGeom>
          <a:ln w="571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D030246-29E8-4031-8EDC-B21E5F2789F2}"/>
              </a:ext>
            </a:extLst>
          </p:cNvPr>
          <p:cNvSpPr txBox="1"/>
          <p:nvPr/>
        </p:nvSpPr>
        <p:spPr>
          <a:xfrm>
            <a:off x="2737927" y="2038701"/>
            <a:ext cx="705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E1791DC-FA00-45D3-829A-F557AC4D6F1D}"/>
              </a:ext>
            </a:extLst>
          </p:cNvPr>
          <p:cNvSpPr txBox="1"/>
          <p:nvPr/>
        </p:nvSpPr>
        <p:spPr>
          <a:xfrm>
            <a:off x="4615683" y="2038701"/>
            <a:ext cx="1702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</a:t>
            </a:r>
          </a:p>
        </p:txBody>
      </p:sp>
      <p:sp>
        <p:nvSpPr>
          <p:cNvPr id="37" name="Zylinder 36">
            <a:extLst>
              <a:ext uri="{FF2B5EF4-FFF2-40B4-BE49-F238E27FC236}">
                <a16:creationId xmlns:a16="http://schemas.microsoft.com/office/drawing/2014/main" id="{5EA6FEBC-E9BC-4305-AEAB-8D06BB17E183}"/>
              </a:ext>
            </a:extLst>
          </p:cNvPr>
          <p:cNvSpPr/>
          <p:nvPr/>
        </p:nvSpPr>
        <p:spPr>
          <a:xfrm rot="5400000">
            <a:off x="3267037" y="4030611"/>
            <a:ext cx="1819373" cy="300357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B1A301B-356D-4006-9BC1-E5615DC573E2}"/>
              </a:ext>
            </a:extLst>
          </p:cNvPr>
          <p:cNvSpPr txBox="1"/>
          <p:nvPr/>
        </p:nvSpPr>
        <p:spPr>
          <a:xfrm>
            <a:off x="7100526" y="5668882"/>
            <a:ext cx="203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Measured object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114C8AAA-0C02-485E-AB4A-06B9A69BE150}"/>
              </a:ext>
            </a:extLst>
          </p:cNvPr>
          <p:cNvSpPr txBox="1"/>
          <p:nvPr/>
        </p:nvSpPr>
        <p:spPr>
          <a:xfrm>
            <a:off x="4160483" y="5397669"/>
            <a:ext cx="203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 window (coated)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7BC640CD-FF3F-4DC9-B08C-E0B44111B406}"/>
              </a:ext>
            </a:extLst>
          </p:cNvPr>
          <p:cNvSpPr txBox="1"/>
          <p:nvPr/>
        </p:nvSpPr>
        <p:spPr>
          <a:xfrm>
            <a:off x="1567780" y="5601253"/>
            <a:ext cx="208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Camera + lens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07565B74-1CDE-4B17-86E1-F095DCEC48AC}"/>
              </a:ext>
            </a:extLst>
          </p:cNvPr>
          <p:cNvCxnSpPr>
            <a:cxnSpLocks/>
          </p:cNvCxnSpPr>
          <p:nvPr/>
        </p:nvCxnSpPr>
        <p:spPr>
          <a:xfrm flipV="1">
            <a:off x="3134067" y="4664884"/>
            <a:ext cx="524524" cy="10039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>
            <a:extLst>
              <a:ext uri="{FF2B5EF4-FFF2-40B4-BE49-F238E27FC236}">
                <a16:creationId xmlns:a16="http://schemas.microsoft.com/office/drawing/2014/main" id="{C8AA9CC4-C4D3-4B7C-BCDC-DA69E5BD92DC}"/>
              </a:ext>
            </a:extLst>
          </p:cNvPr>
          <p:cNvSpPr txBox="1"/>
          <p:nvPr/>
        </p:nvSpPr>
        <p:spPr>
          <a:xfrm>
            <a:off x="8661775" y="2651566"/>
            <a:ext cx="2485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IR measuring point</a:t>
            </a:r>
          </a:p>
        </p:txBody>
      </p: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5813F0FF-BCBD-4E63-A26C-642E22D73AC0}"/>
              </a:ext>
            </a:extLst>
          </p:cNvPr>
          <p:cNvCxnSpPr/>
          <p:nvPr/>
        </p:nvCxnSpPr>
        <p:spPr>
          <a:xfrm flipV="1">
            <a:off x="1880949" y="3789575"/>
            <a:ext cx="1836476" cy="4557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EA955F74-DEE5-448B-91C9-D402CD67CC52}"/>
              </a:ext>
            </a:extLst>
          </p:cNvPr>
          <p:cNvCxnSpPr>
            <a:cxnSpLocks/>
          </p:cNvCxnSpPr>
          <p:nvPr/>
        </p:nvCxnSpPr>
        <p:spPr>
          <a:xfrm>
            <a:off x="1863140" y="4252610"/>
            <a:ext cx="1836476" cy="2442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feld 68">
            <a:extLst>
              <a:ext uri="{FF2B5EF4-FFF2-40B4-BE49-F238E27FC236}">
                <a16:creationId xmlns:a16="http://schemas.microsoft.com/office/drawing/2014/main" id="{F8162DBF-2193-4B51-B3E7-F3DF71705083}"/>
              </a:ext>
            </a:extLst>
          </p:cNvPr>
          <p:cNvSpPr txBox="1"/>
          <p:nvPr/>
        </p:nvSpPr>
        <p:spPr>
          <a:xfrm>
            <a:off x="1737237" y="4057466"/>
            <a:ext cx="479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769F31D7-C692-4C82-BE50-D3BB26DCE24B}"/>
              </a:ext>
            </a:extLst>
          </p:cNvPr>
          <p:cNvSpPr txBox="1"/>
          <p:nvPr/>
        </p:nvSpPr>
        <p:spPr>
          <a:xfrm>
            <a:off x="557399" y="3130466"/>
            <a:ext cx="1521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Bolometer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array</a:t>
            </a:r>
          </a:p>
        </p:txBody>
      </p: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08D29527-696C-473A-9611-418C1767937F}"/>
              </a:ext>
            </a:extLst>
          </p:cNvPr>
          <p:cNvCxnSpPr>
            <a:cxnSpLocks/>
          </p:cNvCxnSpPr>
          <p:nvPr/>
        </p:nvCxnSpPr>
        <p:spPr>
          <a:xfrm flipV="1">
            <a:off x="1546874" y="3484409"/>
            <a:ext cx="317348" cy="90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>
            <a:extLst>
              <a:ext uri="{FF2B5EF4-FFF2-40B4-BE49-F238E27FC236}">
                <a16:creationId xmlns:a16="http://schemas.microsoft.com/office/drawing/2014/main" id="{7017F046-E159-4FBC-AB3C-0344EA39C9F4}"/>
              </a:ext>
            </a:extLst>
          </p:cNvPr>
          <p:cNvCxnSpPr>
            <a:stCxn id="28" idx="3"/>
          </p:cNvCxnSpPr>
          <p:nvPr/>
        </p:nvCxnSpPr>
        <p:spPr>
          <a:xfrm flipV="1">
            <a:off x="3610650" y="4136172"/>
            <a:ext cx="549833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id="{710D666D-60D7-4665-BFEB-E2AC159B2A8D}"/>
              </a:ext>
            </a:extLst>
          </p:cNvPr>
          <p:cNvCxnSpPr>
            <a:cxnSpLocks/>
          </p:cNvCxnSpPr>
          <p:nvPr/>
        </p:nvCxnSpPr>
        <p:spPr>
          <a:xfrm flipV="1">
            <a:off x="4190205" y="4108254"/>
            <a:ext cx="3276310" cy="3679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>
            <a:extLst>
              <a:ext uri="{FF2B5EF4-FFF2-40B4-BE49-F238E27FC236}">
                <a16:creationId xmlns:a16="http://schemas.microsoft.com/office/drawing/2014/main" id="{3FE1708D-EC28-448C-8258-02FB25CBA2A9}"/>
              </a:ext>
            </a:extLst>
          </p:cNvPr>
          <p:cNvSpPr txBox="1"/>
          <p:nvPr/>
        </p:nvSpPr>
        <p:spPr>
          <a:xfrm>
            <a:off x="3518504" y="3803758"/>
            <a:ext cx="79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cm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2C14DE47-F9F0-4ECC-AE0F-09865CFEF73C}"/>
              </a:ext>
            </a:extLst>
          </p:cNvPr>
          <p:cNvSpPr txBox="1"/>
          <p:nvPr/>
        </p:nvSpPr>
        <p:spPr>
          <a:xfrm>
            <a:off x="4901324" y="3824215"/>
            <a:ext cx="79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cm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A27A97E-38C5-47D7-8491-EFA0752C1DE9}"/>
              </a:ext>
            </a:extLst>
          </p:cNvPr>
          <p:cNvSpPr/>
          <p:nvPr/>
        </p:nvSpPr>
        <p:spPr>
          <a:xfrm>
            <a:off x="7466515" y="2643998"/>
            <a:ext cx="1089677" cy="292851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CD182EF4-3763-413A-89A9-4F8DCC9E0F08}"/>
              </a:ext>
            </a:extLst>
          </p:cNvPr>
          <p:cNvCxnSpPr>
            <a:cxnSpLocks/>
          </p:cNvCxnSpPr>
          <p:nvPr/>
        </p:nvCxnSpPr>
        <p:spPr>
          <a:xfrm flipH="1" flipV="1">
            <a:off x="3658591" y="3788458"/>
            <a:ext cx="4047826" cy="3071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453FA690-C88E-4BE7-A37D-CA862F6DDBCD}"/>
              </a:ext>
            </a:extLst>
          </p:cNvPr>
          <p:cNvCxnSpPr>
            <a:cxnSpLocks/>
          </p:cNvCxnSpPr>
          <p:nvPr/>
        </p:nvCxnSpPr>
        <p:spPr>
          <a:xfrm flipH="1">
            <a:off x="3699617" y="4112929"/>
            <a:ext cx="4065635" cy="3838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C6A986D9-26C6-42F3-BD38-721C676C04BD}"/>
              </a:ext>
            </a:extLst>
          </p:cNvPr>
          <p:cNvSpPr txBox="1"/>
          <p:nvPr/>
        </p:nvSpPr>
        <p:spPr>
          <a:xfrm>
            <a:off x="7588871" y="3912089"/>
            <a:ext cx="47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X</a:t>
            </a:r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031370CB-B278-44CD-8F6D-3B5B3140F6F5}"/>
              </a:ext>
            </a:extLst>
          </p:cNvPr>
          <p:cNvCxnSpPr>
            <a:cxnSpLocks/>
          </p:cNvCxnSpPr>
          <p:nvPr/>
        </p:nvCxnSpPr>
        <p:spPr>
          <a:xfrm flipH="1">
            <a:off x="7777281" y="2924116"/>
            <a:ext cx="987071" cy="107848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0815EF97-6D57-4C4B-89AC-4E0836F2BED7}"/>
              </a:ext>
            </a:extLst>
          </p:cNvPr>
          <p:cNvSpPr/>
          <p:nvPr/>
        </p:nvSpPr>
        <p:spPr>
          <a:xfrm>
            <a:off x="7810667" y="4226263"/>
            <a:ext cx="101691" cy="1409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D46711B6-7594-456C-863D-90D538B5AF82}"/>
              </a:ext>
            </a:extLst>
          </p:cNvPr>
          <p:cNvCxnSpPr>
            <a:cxnSpLocks/>
          </p:cNvCxnSpPr>
          <p:nvPr/>
        </p:nvCxnSpPr>
        <p:spPr>
          <a:xfrm flipH="1">
            <a:off x="7967596" y="3735105"/>
            <a:ext cx="929643" cy="5463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55">
            <a:extLst>
              <a:ext uri="{FF2B5EF4-FFF2-40B4-BE49-F238E27FC236}">
                <a16:creationId xmlns:a16="http://schemas.microsoft.com/office/drawing/2014/main" id="{B84F86C0-DA59-4489-808D-806E45253B2A}"/>
              </a:ext>
            </a:extLst>
          </p:cNvPr>
          <p:cNvSpPr txBox="1"/>
          <p:nvPr/>
        </p:nvSpPr>
        <p:spPr>
          <a:xfrm>
            <a:off x="8925428" y="3442986"/>
            <a:ext cx="2074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 100 sensors</a:t>
            </a:r>
          </a:p>
        </p:txBody>
      </p:sp>
    </p:spTree>
    <p:extLst>
      <p:ext uri="{BB962C8B-B14F-4D97-AF65-F5344CB8AC3E}">
        <p14:creationId xmlns:p14="http://schemas.microsoft.com/office/powerpoint/2010/main" val="4017937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08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Experimental Setup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12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66B5073-43E7-44F6-A532-69D14A85C1CD}"/>
              </a:ext>
            </a:extLst>
          </p:cNvPr>
          <p:cNvSpPr/>
          <p:nvPr/>
        </p:nvSpPr>
        <p:spPr>
          <a:xfrm>
            <a:off x="243393" y="1816633"/>
            <a:ext cx="10998249" cy="4748752"/>
          </a:xfrm>
          <a:prstGeom prst="rect">
            <a:avLst/>
          </a:prstGeom>
          <a:solidFill>
            <a:schemeClr val="tx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Zylinder 25">
            <a:extLst>
              <a:ext uri="{FF2B5EF4-FFF2-40B4-BE49-F238E27FC236}">
                <a16:creationId xmlns:a16="http://schemas.microsoft.com/office/drawing/2014/main" id="{ADB62A11-8030-413F-9EF9-E6903FF5BE13}"/>
              </a:ext>
            </a:extLst>
          </p:cNvPr>
          <p:cNvSpPr/>
          <p:nvPr/>
        </p:nvSpPr>
        <p:spPr>
          <a:xfrm rot="16200000">
            <a:off x="2950014" y="3744946"/>
            <a:ext cx="959603" cy="788769"/>
          </a:xfrm>
          <a:prstGeom prst="can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96D8556-8515-4108-8771-67F84FFE5809}"/>
              </a:ext>
            </a:extLst>
          </p:cNvPr>
          <p:cNvSpPr/>
          <p:nvPr/>
        </p:nvSpPr>
        <p:spPr>
          <a:xfrm>
            <a:off x="528505" y="3102197"/>
            <a:ext cx="2704887" cy="2214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Zylinder 27">
            <a:extLst>
              <a:ext uri="{FF2B5EF4-FFF2-40B4-BE49-F238E27FC236}">
                <a16:creationId xmlns:a16="http://schemas.microsoft.com/office/drawing/2014/main" id="{97EDFE89-1273-456E-BF21-299ABAA2894A}"/>
              </a:ext>
            </a:extLst>
          </p:cNvPr>
          <p:cNvSpPr/>
          <p:nvPr/>
        </p:nvSpPr>
        <p:spPr>
          <a:xfrm rot="5400000">
            <a:off x="3234463" y="4029397"/>
            <a:ext cx="965924" cy="213551"/>
          </a:xfrm>
          <a:prstGeom prst="can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896B8F44-922C-489F-8113-643852263532}"/>
              </a:ext>
            </a:extLst>
          </p:cNvPr>
          <p:cNvCxnSpPr>
            <a:stCxn id="25" idx="0"/>
            <a:endCxn id="25" idx="2"/>
          </p:cNvCxnSpPr>
          <p:nvPr/>
        </p:nvCxnSpPr>
        <p:spPr>
          <a:xfrm>
            <a:off x="1880949" y="3102197"/>
            <a:ext cx="0" cy="2214520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C232346E-E06E-4B67-B185-C1C464B9D2BC}"/>
              </a:ext>
            </a:extLst>
          </p:cNvPr>
          <p:cNvCxnSpPr>
            <a:cxnSpLocks/>
          </p:cNvCxnSpPr>
          <p:nvPr/>
        </p:nvCxnSpPr>
        <p:spPr>
          <a:xfrm>
            <a:off x="4160483" y="1825784"/>
            <a:ext cx="0" cy="4713128"/>
          </a:xfrm>
          <a:prstGeom prst="line">
            <a:avLst/>
          </a:prstGeom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AE1791DC-FA00-45D3-829A-F557AC4D6F1D}"/>
              </a:ext>
            </a:extLst>
          </p:cNvPr>
          <p:cNvSpPr txBox="1"/>
          <p:nvPr/>
        </p:nvSpPr>
        <p:spPr>
          <a:xfrm>
            <a:off x="4190205" y="1900212"/>
            <a:ext cx="1702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</a:t>
            </a:r>
          </a:p>
        </p:txBody>
      </p:sp>
      <p:sp>
        <p:nvSpPr>
          <p:cNvPr id="37" name="Zylinder 36">
            <a:extLst>
              <a:ext uri="{FF2B5EF4-FFF2-40B4-BE49-F238E27FC236}">
                <a16:creationId xmlns:a16="http://schemas.microsoft.com/office/drawing/2014/main" id="{5EA6FEBC-E9BC-4305-AEAB-8D06BB17E183}"/>
              </a:ext>
            </a:extLst>
          </p:cNvPr>
          <p:cNvSpPr/>
          <p:nvPr/>
        </p:nvSpPr>
        <p:spPr>
          <a:xfrm rot="5400000">
            <a:off x="3267037" y="4030611"/>
            <a:ext cx="1819373" cy="300357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BDA38D8F-855E-4164-9511-D081BFC97567}"/>
              </a:ext>
            </a:extLst>
          </p:cNvPr>
          <p:cNvSpPr/>
          <p:nvPr/>
        </p:nvSpPr>
        <p:spPr>
          <a:xfrm>
            <a:off x="6485090" y="2556730"/>
            <a:ext cx="2468962" cy="293350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4200000" rev="0"/>
            </a:camera>
            <a:lightRig rig="threePt" dir="t"/>
          </a:scene3d>
          <a:sp3d extrusionH="69850">
            <a:bevelT w="69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B1A301B-356D-4006-9BC1-E5615DC573E2}"/>
              </a:ext>
            </a:extLst>
          </p:cNvPr>
          <p:cNvSpPr txBox="1"/>
          <p:nvPr/>
        </p:nvSpPr>
        <p:spPr>
          <a:xfrm>
            <a:off x="7100526" y="5668882"/>
            <a:ext cx="203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Measured object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114C8AAA-0C02-485E-AB4A-06B9A69BE150}"/>
              </a:ext>
            </a:extLst>
          </p:cNvPr>
          <p:cNvSpPr txBox="1"/>
          <p:nvPr/>
        </p:nvSpPr>
        <p:spPr>
          <a:xfrm>
            <a:off x="4059811" y="5545843"/>
            <a:ext cx="203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 window coated 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7BC640CD-FF3F-4DC9-B08C-E0B44111B406}"/>
              </a:ext>
            </a:extLst>
          </p:cNvPr>
          <p:cNvSpPr txBox="1"/>
          <p:nvPr/>
        </p:nvSpPr>
        <p:spPr>
          <a:xfrm>
            <a:off x="1529064" y="5570694"/>
            <a:ext cx="208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IR Camera + lens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07565B74-1CDE-4B17-86E1-F095DCEC48AC}"/>
              </a:ext>
            </a:extLst>
          </p:cNvPr>
          <p:cNvCxnSpPr>
            <a:cxnSpLocks/>
          </p:cNvCxnSpPr>
          <p:nvPr/>
        </p:nvCxnSpPr>
        <p:spPr>
          <a:xfrm flipV="1">
            <a:off x="3134067" y="4664884"/>
            <a:ext cx="524524" cy="10039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C6A986D9-26C6-42F3-BD38-721C676C04BD}"/>
              </a:ext>
            </a:extLst>
          </p:cNvPr>
          <p:cNvSpPr txBox="1"/>
          <p:nvPr/>
        </p:nvSpPr>
        <p:spPr>
          <a:xfrm>
            <a:off x="7548160" y="3875950"/>
            <a:ext cx="47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X</a:t>
            </a:r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031370CB-B278-44CD-8F6D-3B5B3140F6F5}"/>
              </a:ext>
            </a:extLst>
          </p:cNvPr>
          <p:cNvCxnSpPr>
            <a:cxnSpLocks/>
          </p:cNvCxnSpPr>
          <p:nvPr/>
        </p:nvCxnSpPr>
        <p:spPr>
          <a:xfrm flipH="1">
            <a:off x="7699027" y="2899852"/>
            <a:ext cx="987071" cy="107848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>
            <a:extLst>
              <a:ext uri="{FF2B5EF4-FFF2-40B4-BE49-F238E27FC236}">
                <a16:creationId xmlns:a16="http://schemas.microsoft.com/office/drawing/2014/main" id="{C8AA9CC4-C4D3-4B7C-BCDC-DA69E5BD92DC}"/>
              </a:ext>
            </a:extLst>
          </p:cNvPr>
          <p:cNvSpPr txBox="1"/>
          <p:nvPr/>
        </p:nvSpPr>
        <p:spPr>
          <a:xfrm>
            <a:off x="8692201" y="2691129"/>
            <a:ext cx="2074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Measuring point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F8162DBF-2193-4B51-B3E7-F3DF71705083}"/>
              </a:ext>
            </a:extLst>
          </p:cNvPr>
          <p:cNvSpPr txBox="1"/>
          <p:nvPr/>
        </p:nvSpPr>
        <p:spPr>
          <a:xfrm>
            <a:off x="1737237" y="4057466"/>
            <a:ext cx="479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769F31D7-C692-4C82-BE50-D3BB26DCE24B}"/>
              </a:ext>
            </a:extLst>
          </p:cNvPr>
          <p:cNvSpPr txBox="1"/>
          <p:nvPr/>
        </p:nvSpPr>
        <p:spPr>
          <a:xfrm>
            <a:off x="557399" y="3130466"/>
            <a:ext cx="1521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Bolometer </a:t>
            </a:r>
          </a:p>
          <a:p>
            <a:r>
              <a:rPr lang="en-US" sz="2000" dirty="0"/>
              <a:t>array</a:t>
            </a:r>
          </a:p>
        </p:txBody>
      </p: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08D29527-696C-473A-9611-418C1767937F}"/>
              </a:ext>
            </a:extLst>
          </p:cNvPr>
          <p:cNvCxnSpPr>
            <a:cxnSpLocks/>
          </p:cNvCxnSpPr>
          <p:nvPr/>
        </p:nvCxnSpPr>
        <p:spPr>
          <a:xfrm flipV="1">
            <a:off x="1546874" y="3484409"/>
            <a:ext cx="317348" cy="90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fik 38">
            <a:extLst>
              <a:ext uri="{FF2B5EF4-FFF2-40B4-BE49-F238E27FC236}">
                <a16:creationId xmlns:a16="http://schemas.microsoft.com/office/drawing/2014/main" id="{FEECDF14-5FAC-48C6-B1E9-5CF947467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5"/>
          <a:stretch/>
        </p:blipFill>
        <p:spPr>
          <a:xfrm flipH="1">
            <a:off x="393247" y="2019031"/>
            <a:ext cx="3148702" cy="4380852"/>
          </a:xfrm>
          <a:prstGeom prst="rect">
            <a:avLst/>
          </a:prstGeom>
        </p:spPr>
      </p:pic>
      <p:pic>
        <p:nvPicPr>
          <p:cNvPr id="44" name="Inhaltsplatzhalter 3">
            <a:extLst>
              <a:ext uri="{FF2B5EF4-FFF2-40B4-BE49-F238E27FC236}">
                <a16:creationId xmlns:a16="http://schemas.microsoft.com/office/drawing/2014/main" id="{84AE92F7-424C-4DFB-89A2-DC581213D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078" t="380" b="380"/>
          <a:stretch/>
        </p:blipFill>
        <p:spPr>
          <a:xfrm>
            <a:off x="5798040" y="2184258"/>
            <a:ext cx="4717560" cy="3870017"/>
          </a:xfrm>
        </p:spPr>
      </p:pic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CD182EF4-3763-413A-89A9-4F8DCC9E0F08}"/>
              </a:ext>
            </a:extLst>
          </p:cNvPr>
          <p:cNvCxnSpPr>
            <a:cxnSpLocks/>
          </p:cNvCxnSpPr>
          <p:nvPr/>
        </p:nvCxnSpPr>
        <p:spPr>
          <a:xfrm flipH="1" flipV="1">
            <a:off x="3717426" y="3789576"/>
            <a:ext cx="4051070" cy="2832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453FA690-C88E-4BE7-A37D-CA862F6DDBCD}"/>
              </a:ext>
            </a:extLst>
          </p:cNvPr>
          <p:cNvCxnSpPr>
            <a:cxnSpLocks/>
          </p:cNvCxnSpPr>
          <p:nvPr/>
        </p:nvCxnSpPr>
        <p:spPr>
          <a:xfrm flipH="1">
            <a:off x="3699616" y="4066192"/>
            <a:ext cx="4068880" cy="4306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5813F0FF-BCBD-4E63-A26C-642E22D73AC0}"/>
              </a:ext>
            </a:extLst>
          </p:cNvPr>
          <p:cNvCxnSpPr>
            <a:cxnSpLocks/>
          </p:cNvCxnSpPr>
          <p:nvPr/>
        </p:nvCxnSpPr>
        <p:spPr>
          <a:xfrm flipV="1">
            <a:off x="2143211" y="3789577"/>
            <a:ext cx="1574214" cy="4897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EA955F74-DEE5-448B-91C9-D402CD67CC52}"/>
              </a:ext>
            </a:extLst>
          </p:cNvPr>
          <p:cNvCxnSpPr>
            <a:cxnSpLocks/>
          </p:cNvCxnSpPr>
          <p:nvPr/>
        </p:nvCxnSpPr>
        <p:spPr>
          <a:xfrm>
            <a:off x="2137788" y="4281501"/>
            <a:ext cx="1561828" cy="2153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DCD92BFA-E634-4018-A24A-3A4F6652E0A2}"/>
              </a:ext>
            </a:extLst>
          </p:cNvPr>
          <p:cNvSpPr txBox="1"/>
          <p:nvPr/>
        </p:nvSpPr>
        <p:spPr>
          <a:xfrm>
            <a:off x="2031013" y="4072855"/>
            <a:ext cx="287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768EC493-6AA6-4E0A-AE30-A49D200066BA}"/>
              </a:ext>
            </a:extLst>
          </p:cNvPr>
          <p:cNvSpPr txBox="1"/>
          <p:nvPr/>
        </p:nvSpPr>
        <p:spPr>
          <a:xfrm>
            <a:off x="7610650" y="3889530"/>
            <a:ext cx="287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7204B1B-449A-4EC4-984C-7B65B58AC46F}"/>
              </a:ext>
            </a:extLst>
          </p:cNvPr>
          <p:cNvSpPr txBox="1"/>
          <p:nvPr/>
        </p:nvSpPr>
        <p:spPr>
          <a:xfrm>
            <a:off x="8488995" y="2387921"/>
            <a:ext cx="1677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Al-heat sink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40CFC9A-70EC-49B8-97ED-4CB1F289A191}"/>
              </a:ext>
            </a:extLst>
          </p:cNvPr>
          <p:cNvSpPr txBox="1"/>
          <p:nvPr/>
        </p:nvSpPr>
        <p:spPr>
          <a:xfrm>
            <a:off x="6117587" y="2457450"/>
            <a:ext cx="2096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Sensor carrier TPG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97B98B54-7EDA-4AAA-B4D6-E0742F356DCA}"/>
              </a:ext>
            </a:extLst>
          </p:cNvPr>
          <p:cNvCxnSpPr>
            <a:stCxn id="13" idx="2"/>
          </p:cNvCxnSpPr>
          <p:nvPr/>
        </p:nvCxnSpPr>
        <p:spPr>
          <a:xfrm>
            <a:off x="7166047" y="2857560"/>
            <a:ext cx="394486" cy="454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D030246-29E8-4031-8EDC-B21E5F2789F2}"/>
              </a:ext>
            </a:extLst>
          </p:cNvPr>
          <p:cNvSpPr txBox="1"/>
          <p:nvPr/>
        </p:nvSpPr>
        <p:spPr>
          <a:xfrm>
            <a:off x="3428067" y="1869041"/>
            <a:ext cx="705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CFE2B17-DC80-4C13-ACE0-0838EB987EDF}"/>
              </a:ext>
            </a:extLst>
          </p:cNvPr>
          <p:cNvSpPr txBox="1"/>
          <p:nvPr/>
        </p:nvSpPr>
        <p:spPr>
          <a:xfrm>
            <a:off x="7674951" y="6045044"/>
            <a:ext cx="2333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IR Image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0E98AC3-3327-442F-8FA0-39C896C8A933}"/>
              </a:ext>
            </a:extLst>
          </p:cNvPr>
          <p:cNvCxnSpPr>
            <a:cxnSpLocks/>
          </p:cNvCxnSpPr>
          <p:nvPr/>
        </p:nvCxnSpPr>
        <p:spPr>
          <a:xfrm flipV="1">
            <a:off x="2137788" y="3978339"/>
            <a:ext cx="897642" cy="3009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FE2D9F9A-F84B-4575-8150-AC3D9A685230}"/>
              </a:ext>
            </a:extLst>
          </p:cNvPr>
          <p:cNvCxnSpPr>
            <a:cxnSpLocks/>
          </p:cNvCxnSpPr>
          <p:nvPr/>
        </p:nvCxnSpPr>
        <p:spPr>
          <a:xfrm>
            <a:off x="2216904" y="4279338"/>
            <a:ext cx="917163" cy="162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E6B29C0B-6713-4E20-8D70-A5060B9DECF2}"/>
              </a:ext>
            </a:extLst>
          </p:cNvPr>
          <p:cNvCxnSpPr>
            <a:cxnSpLocks/>
          </p:cNvCxnSpPr>
          <p:nvPr/>
        </p:nvCxnSpPr>
        <p:spPr>
          <a:xfrm flipV="1">
            <a:off x="7231768" y="4092646"/>
            <a:ext cx="540943" cy="33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3136E714-8942-4352-8DFF-3EF0C6EABBD6}"/>
              </a:ext>
            </a:extLst>
          </p:cNvPr>
          <p:cNvCxnSpPr>
            <a:cxnSpLocks/>
          </p:cNvCxnSpPr>
          <p:nvPr/>
        </p:nvCxnSpPr>
        <p:spPr>
          <a:xfrm>
            <a:off x="7248293" y="4023482"/>
            <a:ext cx="532680" cy="265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fik 52">
            <a:extLst>
              <a:ext uri="{FF2B5EF4-FFF2-40B4-BE49-F238E27FC236}">
                <a16:creationId xmlns:a16="http://schemas.microsoft.com/office/drawing/2014/main" id="{CCFDE323-F848-430C-8142-E691263B9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719" y="2174703"/>
            <a:ext cx="5373936" cy="3922937"/>
          </a:xfrm>
          <a:prstGeom prst="rect">
            <a:avLst/>
          </a:prstGeom>
        </p:spPr>
      </p:pic>
      <p:pic>
        <p:nvPicPr>
          <p:cNvPr id="56" name="Inhaltsplatzhalter 3">
            <a:extLst>
              <a:ext uri="{FF2B5EF4-FFF2-40B4-BE49-F238E27FC236}">
                <a16:creationId xmlns:a16="http://schemas.microsoft.com/office/drawing/2014/main" id="{131C0FCF-3E00-46A9-A234-540AF8D82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052" y="1848521"/>
            <a:ext cx="5421515" cy="4575299"/>
          </a:xfrm>
          <a:prstGeom prst="rect">
            <a:avLst/>
          </a:prstGeom>
        </p:spPr>
      </p:pic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B0089859-70A1-42A6-B6B2-94B5B5BCFD1E}"/>
              </a:ext>
            </a:extLst>
          </p:cNvPr>
          <p:cNvCxnSpPr>
            <a:cxnSpLocks/>
          </p:cNvCxnSpPr>
          <p:nvPr/>
        </p:nvCxnSpPr>
        <p:spPr>
          <a:xfrm flipH="1">
            <a:off x="9258529" y="2788031"/>
            <a:ext cx="580857" cy="6963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C9F06A93-49CF-4491-90CD-0FD6876DF74D}"/>
                  </a:ext>
                </a:extLst>
              </p:cNvPr>
              <p:cNvSpPr txBox="1"/>
              <p:nvPr/>
            </p:nvSpPr>
            <p:spPr>
              <a:xfrm>
                <a:off x="8488995" y="1872280"/>
                <a:ext cx="2607628" cy="92333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Kapton Heater </a:t>
                </a:r>
                <a:br>
                  <a:rPr lang="en-US" b="1" dirty="0">
                    <a:solidFill>
                      <a:schemeClr val="bg1"/>
                    </a:solidFill>
                  </a:rPr>
                </a:br>
                <a:r>
                  <a:rPr lang="en-US" dirty="0">
                    <a:solidFill>
                      <a:schemeClr val="bg1"/>
                    </a:solidFill>
                  </a:rPr>
                  <a:t>by OMEGA LUX 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(heat load 790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mW</m:t>
                        </m:r>
                        <m:r>
                          <a:rPr lang="en-GB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C9F06A93-49CF-4491-90CD-0FD6876DF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995" y="1872280"/>
                <a:ext cx="2607628" cy="923330"/>
              </a:xfrm>
              <a:prstGeom prst="rect">
                <a:avLst/>
              </a:prstGeom>
              <a:blipFill>
                <a:blip r:embed="rId6"/>
                <a:stretch>
                  <a:fillRect l="-2108" t="-3289" r="-234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>
            <a:extLst>
              <a:ext uri="{FF2B5EF4-FFF2-40B4-BE49-F238E27FC236}">
                <a16:creationId xmlns:a16="http://schemas.microsoft.com/office/drawing/2014/main" id="{15E42ED6-F965-4142-BE5B-B43BF11E833B}"/>
              </a:ext>
            </a:extLst>
          </p:cNvPr>
          <p:cNvSpPr txBox="1"/>
          <p:nvPr/>
        </p:nvSpPr>
        <p:spPr>
          <a:xfrm>
            <a:off x="7415367" y="5587053"/>
            <a:ext cx="178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(Backside)</a:t>
            </a:r>
          </a:p>
        </p:txBody>
      </p:sp>
    </p:spTree>
    <p:extLst>
      <p:ext uri="{BB962C8B-B14F-4D97-AF65-F5344CB8AC3E}">
        <p14:creationId xmlns:p14="http://schemas.microsoft.com/office/powerpoint/2010/main" val="348564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2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5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Experimental Setup </a:t>
            </a:r>
            <a:b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Calibration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13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36EA5CB-4D53-4DB1-B352-1775264750A0}"/>
              </a:ext>
            </a:extLst>
          </p:cNvPr>
          <p:cNvSpPr/>
          <p:nvPr/>
        </p:nvSpPr>
        <p:spPr>
          <a:xfrm>
            <a:off x="6061530" y="591556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B5E6152-F0CC-4FD0-A2B7-F90A7CD36E19}"/>
              </a:ext>
            </a:extLst>
          </p:cNvPr>
          <p:cNvSpPr txBox="1"/>
          <p:nvPr/>
        </p:nvSpPr>
        <p:spPr>
          <a:xfrm>
            <a:off x="6369038" y="1970337"/>
            <a:ext cx="5225156" cy="852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parameters influences the measurements. That is why Pt100 sensors were used as reference measurement and calibration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calibration is not universal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continuous re-calibration is necessary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 temperature is not need to evaluate the thermal performance of a material	</a:t>
            </a:r>
          </a:p>
          <a:p>
            <a:pPr lvl="1"/>
            <a:r>
              <a:rPr lang="en-GB" sz="2400" dirty="0"/>
              <a:t>		</a:t>
            </a:r>
          </a:p>
          <a:p>
            <a:pPr lvl="1"/>
            <a:endParaRPr lang="en-GB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lvl="1"/>
            <a:r>
              <a:rPr lang="en-GB" sz="2400" dirty="0"/>
              <a:t>	</a:t>
            </a:r>
          </a:p>
          <a:p>
            <a:pPr lvl="1"/>
            <a:endParaRPr lang="en-GB" sz="2400" dirty="0"/>
          </a:p>
          <a:p>
            <a:pPr lvl="1"/>
            <a:r>
              <a:rPr lang="en-GB" sz="2400" dirty="0"/>
              <a:t>	</a:t>
            </a:r>
          </a:p>
          <a:p>
            <a:pPr lvl="1"/>
            <a:r>
              <a:rPr lang="en-GB" sz="2400" dirty="0"/>
              <a:t>	</a:t>
            </a:r>
          </a:p>
          <a:p>
            <a:pPr lvl="1"/>
            <a:endParaRPr lang="en-GB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116645-BA52-4D0E-A9D5-EA200EA6D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t="11262" r="9148" b="5242"/>
          <a:stretch/>
        </p:blipFill>
        <p:spPr>
          <a:xfrm>
            <a:off x="0" y="1970337"/>
            <a:ext cx="6354794" cy="4644820"/>
          </a:xfrm>
          <a:prstGeom prst="rect">
            <a:avLst/>
          </a:prstGeom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998BD935-A556-44EB-9753-75D9FE4979B9}"/>
              </a:ext>
            </a:extLst>
          </p:cNvPr>
          <p:cNvSpPr/>
          <p:nvPr/>
        </p:nvSpPr>
        <p:spPr>
          <a:xfrm>
            <a:off x="6516857" y="4171959"/>
            <a:ext cx="603681" cy="47051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84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5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Thermal Performance Measurement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14</a:t>
            </a:fld>
            <a:endParaRPr lang="en-US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nhaltsplatzhalter 3">
            <a:extLst>
              <a:ext uri="{FF2B5EF4-FFF2-40B4-BE49-F238E27FC236}">
                <a16:creationId xmlns:a16="http://schemas.microsoft.com/office/drawing/2014/main" id="{DFC76085-BD3B-445C-B469-76B66B08F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7" r="7379"/>
          <a:stretch/>
        </p:blipFill>
        <p:spPr>
          <a:xfrm>
            <a:off x="0" y="1641340"/>
            <a:ext cx="7350484" cy="5242771"/>
          </a:xfrm>
          <a:prstGeom prst="rect">
            <a:avLst/>
          </a:prstGeom>
          <a:ln w="9525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5244ABC7-43B7-4369-A712-56F6A93751D9}"/>
                  </a:ext>
                </a:extLst>
              </p:cNvPr>
              <p:cNvSpPr txBox="1"/>
              <p:nvPr/>
            </p:nvSpPr>
            <p:spPr>
              <a:xfrm>
                <a:off x="7525753" y="1919378"/>
                <a:ext cx="449097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 thermal performance was characterized by analyzing heat-up curves of TPG with different thicknesses (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254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GB" sz="240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and 500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GB" sz="240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5244ABC7-43B7-4369-A712-56F6A9375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753" y="1919378"/>
                <a:ext cx="4490977" cy="1569660"/>
              </a:xfrm>
              <a:prstGeom prst="rect">
                <a:avLst/>
              </a:prstGeom>
              <a:blipFill>
                <a:blip r:embed="rId3"/>
                <a:stretch>
                  <a:fillRect l="-2310" t="-3502" r="-3940" b="-10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D63655B8-BED2-4982-B5AF-C84594FAF02C}"/>
                  </a:ext>
                </a:extLst>
              </p:cNvPr>
              <p:cNvSpPr txBox="1"/>
              <p:nvPr/>
            </p:nvSpPr>
            <p:spPr>
              <a:xfrm>
                <a:off x="4959564" y="2055725"/>
                <a:ext cx="15552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𝐓𝐏𝐆</m:t>
                      </m:r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𝟐𝟓𝟒</m:t>
                      </m:r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𝛍</m:t>
                      </m:r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𝐦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D63655B8-BED2-4982-B5AF-C84594FAF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564" y="2055725"/>
                <a:ext cx="1555262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BDB4C54-C67A-4AFC-A058-5B46B60F2FB0}"/>
                  </a:ext>
                </a:extLst>
              </p:cNvPr>
              <p:cNvSpPr txBox="1"/>
              <p:nvPr/>
            </p:nvSpPr>
            <p:spPr>
              <a:xfrm>
                <a:off x="4959564" y="4243090"/>
                <a:ext cx="15552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𝐓𝐏𝐆</m:t>
                      </m:r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𝟓𝟎𝟎</m:t>
                      </m:r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𝛍</m:t>
                      </m:r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𝐦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BDB4C54-C67A-4AFC-A058-5B46B60F2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564" y="4243090"/>
                <a:ext cx="1555262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D24E8467-B7F6-4372-823C-25453BDF0870}"/>
              </a:ext>
            </a:extLst>
          </p:cNvPr>
          <p:cNvSpPr txBox="1"/>
          <p:nvPr/>
        </p:nvSpPr>
        <p:spPr>
          <a:xfrm>
            <a:off x="7525753" y="3841740"/>
            <a:ext cx="46662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GB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Notice:</a:t>
            </a:r>
          </a:p>
          <a:p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Thickness of the material effects strongly the end temperature and heat distribution </a:t>
            </a:r>
          </a:p>
          <a:p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Notice:</a:t>
            </a:r>
          </a:p>
          <a:p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Curves can be described with an exponential function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C408C23-1D0E-4788-9967-B775B35EE949}"/>
              </a:ext>
            </a:extLst>
          </p:cNvPr>
          <p:cNvSpPr txBox="1"/>
          <p:nvPr/>
        </p:nvSpPr>
        <p:spPr>
          <a:xfrm rot="16200000">
            <a:off x="180426" y="1758977"/>
            <a:ext cx="45296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[K]</a:t>
            </a:r>
          </a:p>
        </p:txBody>
      </p:sp>
    </p:spTree>
    <p:extLst>
      <p:ext uri="{BB962C8B-B14F-4D97-AF65-F5344CB8AC3E}">
        <p14:creationId xmlns:p14="http://schemas.microsoft.com/office/powerpoint/2010/main" val="1373241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5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Thermal Performance Measurement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15</a:t>
            </a:fld>
            <a:endParaRPr lang="en-US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nhaltsplatzhalter 3">
            <a:extLst>
              <a:ext uri="{FF2B5EF4-FFF2-40B4-BE49-F238E27FC236}">
                <a16:creationId xmlns:a16="http://schemas.microsoft.com/office/drawing/2014/main" id="{DFC76085-BD3B-445C-B469-76B66B08F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7" r="7379"/>
          <a:stretch/>
        </p:blipFill>
        <p:spPr>
          <a:xfrm>
            <a:off x="0" y="1641340"/>
            <a:ext cx="7350484" cy="5242771"/>
          </a:xfrm>
          <a:prstGeom prst="rect">
            <a:avLst/>
          </a:prstGeom>
          <a:ln w="9525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5244ABC7-43B7-4369-A712-56F6A93751D9}"/>
                  </a:ext>
                </a:extLst>
              </p:cNvPr>
              <p:cNvSpPr txBox="1"/>
              <p:nvPr/>
            </p:nvSpPr>
            <p:spPr>
              <a:xfrm>
                <a:off x="7525753" y="1919378"/>
                <a:ext cx="449097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 thermal performance was characterized by analyzing heat-up curves of TPG with different thicknesses (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254</m:t>
                    </m:r>
                    <m:r>
                      <a:rPr lang="en-GB" sz="2400" b="0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GB" sz="240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and 500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GB" sz="2400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5244ABC7-43B7-4369-A712-56F6A9375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753" y="1919378"/>
                <a:ext cx="4490977" cy="1569660"/>
              </a:xfrm>
              <a:prstGeom prst="rect">
                <a:avLst/>
              </a:prstGeom>
              <a:blipFill>
                <a:blip r:embed="rId3"/>
                <a:stretch>
                  <a:fillRect l="-2310" t="-3502" r="-3940" b="-10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D63655B8-BED2-4982-B5AF-C84594FAF02C}"/>
                  </a:ext>
                </a:extLst>
              </p:cNvPr>
              <p:cNvSpPr txBox="1"/>
              <p:nvPr/>
            </p:nvSpPr>
            <p:spPr>
              <a:xfrm>
                <a:off x="4959564" y="2055725"/>
                <a:ext cx="15552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𝐓𝐏𝐆</m:t>
                      </m:r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𝟐𝟓𝟒</m:t>
                      </m:r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𝛍</m:t>
                      </m:r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𝐦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D63655B8-BED2-4982-B5AF-C84594FAF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564" y="2055725"/>
                <a:ext cx="1555262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BDB4C54-C67A-4AFC-A058-5B46B60F2FB0}"/>
                  </a:ext>
                </a:extLst>
              </p:cNvPr>
              <p:cNvSpPr txBox="1"/>
              <p:nvPr/>
            </p:nvSpPr>
            <p:spPr>
              <a:xfrm>
                <a:off x="4959564" y="4243090"/>
                <a:ext cx="15552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𝐓𝐏𝐆</m:t>
                      </m:r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𝟓𝟎𝟎</m:t>
                      </m:r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𝛍</m:t>
                      </m:r>
                      <m:r>
                        <a:rPr lang="en-GB" sz="16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𝐦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BDB4C54-C67A-4AFC-A058-5B46B60F2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564" y="4243090"/>
                <a:ext cx="1555262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D24E8467-B7F6-4372-823C-25453BDF0870}"/>
              </a:ext>
            </a:extLst>
          </p:cNvPr>
          <p:cNvSpPr txBox="1"/>
          <p:nvPr/>
        </p:nvSpPr>
        <p:spPr>
          <a:xfrm>
            <a:off x="7525755" y="3489038"/>
            <a:ext cx="4666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Notice:</a:t>
            </a:r>
          </a:p>
          <a:p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Curves can be described with an exponential function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9AF68D6-C298-4CA3-9AD2-F4FDAF0CD0BF}"/>
                  </a:ext>
                </a:extLst>
              </p:cNvPr>
              <p:cNvSpPr txBox="1"/>
              <p:nvPr/>
            </p:nvSpPr>
            <p:spPr>
              <a:xfrm>
                <a:off x="7461504" y="4727448"/>
                <a:ext cx="4425696" cy="1346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Heat equation:</a:t>
                </a:r>
              </a:p>
              <a:p>
                <a:endPara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𝑻</m:t>
                          </m:r>
                        </m:num>
                        <m:den>
                          <m:r>
                            <a:rPr lang="en-US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GB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GB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𝝀</m:t>
                          </m:r>
                        </m:num>
                        <m:den>
                          <m:r>
                            <a:rPr lang="en-GB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  <m:sSub>
                            <m:sSubPr>
                              <m:ctrlPr>
                                <a:rPr lang="en-GB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GB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</m:den>
                      </m:f>
                      <m:r>
                        <a:rPr lang="en-GB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GB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GB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∗(</m:t>
                      </m:r>
                      <m:sSub>
                        <m:sSubPr>
                          <m:ctrlPr>
                            <a:rPr lang="en-GB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GB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𝒉𝒐𝒕</m:t>
                          </m:r>
                        </m:sub>
                      </m:sSub>
                      <m:r>
                        <a:rPr lang="en-GB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GB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GB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𝒄𝒐𝒍𝒅</m:t>
                          </m:r>
                        </m:sub>
                      </m:sSub>
                      <m:r>
                        <a:rPr lang="en-GB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9AF68D6-C298-4CA3-9AD2-F4FDAF0CD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504" y="4727448"/>
                <a:ext cx="4425696" cy="1346202"/>
              </a:xfrm>
              <a:prstGeom prst="rect">
                <a:avLst/>
              </a:prstGeom>
              <a:blipFill>
                <a:blip r:embed="rId6"/>
                <a:stretch>
                  <a:fillRect l="-2204" t="-4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feil: 180-Grad 7">
            <a:extLst>
              <a:ext uri="{FF2B5EF4-FFF2-40B4-BE49-F238E27FC236}">
                <a16:creationId xmlns:a16="http://schemas.microsoft.com/office/drawing/2014/main" id="{E447AE3B-347D-4540-8C42-2A5D2B9A1AD8}"/>
              </a:ext>
            </a:extLst>
          </p:cNvPr>
          <p:cNvSpPr/>
          <p:nvPr/>
        </p:nvSpPr>
        <p:spPr>
          <a:xfrm rot="5400000">
            <a:off x="10640915" y="4436726"/>
            <a:ext cx="1906558" cy="1182624"/>
          </a:xfrm>
          <a:prstGeom prst="uturnArrow">
            <a:avLst>
              <a:gd name="adj1" fmla="val 17784"/>
              <a:gd name="adj2" fmla="val 25000"/>
              <a:gd name="adj3" fmla="val 25000"/>
              <a:gd name="adj4" fmla="val 41802"/>
              <a:gd name="adj5" fmla="val 75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4AF3061-95CB-490A-8E1F-2C476BB07E68}"/>
              </a:ext>
            </a:extLst>
          </p:cNvPr>
          <p:cNvSpPr/>
          <p:nvPr/>
        </p:nvSpPr>
        <p:spPr>
          <a:xfrm rot="16200000">
            <a:off x="164971" y="1734712"/>
            <a:ext cx="445956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[K]</a:t>
            </a:r>
          </a:p>
        </p:txBody>
      </p:sp>
    </p:spTree>
    <p:extLst>
      <p:ext uri="{BB962C8B-B14F-4D97-AF65-F5344CB8AC3E}">
        <p14:creationId xmlns:p14="http://schemas.microsoft.com/office/powerpoint/2010/main" val="1940467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5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Thermal Performance Measurement</a:t>
            </a:r>
            <a:b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Single exp. Fit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16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nhaltsplatzhalter 4">
            <a:extLst>
              <a:ext uri="{FF2B5EF4-FFF2-40B4-BE49-F238E27FC236}">
                <a16:creationId xmlns:a16="http://schemas.microsoft.com/office/drawing/2014/main" id="{E6AC6B4A-64BC-4C29-B449-EEF8DD503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12728" r="6810"/>
          <a:stretch/>
        </p:blipFill>
        <p:spPr>
          <a:xfrm>
            <a:off x="0" y="1690688"/>
            <a:ext cx="6658869" cy="4940964"/>
          </a:xfr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A491FE1C-8F43-4758-9C9F-16C802DA0184}"/>
              </a:ext>
            </a:extLst>
          </p:cNvPr>
          <p:cNvSpPr/>
          <p:nvPr/>
        </p:nvSpPr>
        <p:spPr>
          <a:xfrm>
            <a:off x="901157" y="3064158"/>
            <a:ext cx="522717" cy="2584176"/>
          </a:xfrm>
          <a:prstGeom prst="rect">
            <a:avLst/>
          </a:prstGeom>
          <a:solidFill>
            <a:srgbClr val="4590B8">
              <a:alpha val="40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B4492B5-A9CF-4EF6-8607-8E3B8CF3CFC0}"/>
              </a:ext>
            </a:extLst>
          </p:cNvPr>
          <p:cNvSpPr txBox="1"/>
          <p:nvPr/>
        </p:nvSpPr>
        <p:spPr>
          <a:xfrm>
            <a:off x="3181773" y="5438452"/>
            <a:ext cx="1449950" cy="37892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n-US" dirty="0">
                <a:solidFill>
                  <a:schemeClr val="bg1"/>
                </a:solidFill>
              </a:rPr>
              <a:t>Fit range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384430A-EC9E-4C67-80B3-B10AE119C145}"/>
              </a:ext>
            </a:extLst>
          </p:cNvPr>
          <p:cNvSpPr/>
          <p:nvPr/>
        </p:nvSpPr>
        <p:spPr>
          <a:xfrm>
            <a:off x="3347459" y="5518813"/>
            <a:ext cx="219919" cy="236881"/>
          </a:xfrm>
          <a:prstGeom prst="rect">
            <a:avLst/>
          </a:prstGeom>
          <a:solidFill>
            <a:srgbClr val="4590B8">
              <a:alpha val="40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7E76F850-AAFE-4808-8DE1-6DF25D462EF4}"/>
                  </a:ext>
                </a:extLst>
              </p:cNvPr>
              <p:cNvSpPr txBox="1"/>
              <p:nvPr/>
            </p:nvSpPr>
            <p:spPr>
              <a:xfrm>
                <a:off x="6703790" y="3331784"/>
                <a:ext cx="5453740" cy="2715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Fitting the heat- up curves during the first 15 seconds with </a:t>
                </a:r>
              </a:p>
              <a:p>
                <a:pPr algn="ctr"/>
                <a:r>
                  <a:rPr lang="en-GB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 panose="02040503050406030204" pitchFamily="18" charset="0"/>
                  </a:rPr>
                  <a:t>T(t)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End</m:t>
                        </m:r>
                      </m:sub>
                    </m:sSub>
                    <m:r>
                      <a:rPr lang="en-GB" sz="2400" i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sz="24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carrier</m:t>
                        </m:r>
                      </m:sub>
                    </m:sSub>
                    <m:func>
                      <m:funcPr>
                        <m:ctrlPr>
                          <a:rPr lang="en-GB" sz="24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4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 </m:t>
                        </m:r>
                        <m:r>
                          <m:rPr>
                            <m:sty m:val="p"/>
                          </m:rPr>
                          <a:rPr lang="en-GB" sz="240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GB" sz="240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i="0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2400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GB" sz="2400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time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GB" sz="2400" i="1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2400" i="0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τ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2400" b="0" i="0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carrier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GB" sz="2400" b="0" i="0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</m:t>
                            </m:r>
                          </m:e>
                        </m:d>
                        <m:r>
                          <a:rPr lang="en-GB" sz="24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GB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</p:txBody>
          </p:sp>
        </mc:Choice>
        <mc:Fallback xmlns="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7E76F850-AAFE-4808-8DE1-6DF25D462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790" y="3331784"/>
                <a:ext cx="5453740" cy="2715230"/>
              </a:xfrm>
              <a:prstGeom prst="rect">
                <a:avLst/>
              </a:prstGeom>
              <a:blipFill>
                <a:blip r:embed="rId3"/>
                <a:stretch>
                  <a:fillRect l="-1902" t="-2022" r="-1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CCADCE7A-3DEF-4327-AA51-5D2B546D32ED}"/>
              </a:ext>
            </a:extLst>
          </p:cNvPr>
          <p:cNvSpPr/>
          <p:nvPr/>
        </p:nvSpPr>
        <p:spPr>
          <a:xfrm>
            <a:off x="1182970" y="5759699"/>
            <a:ext cx="155857" cy="9875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9A75C516-BAD0-4009-A4DA-B049097126DC}"/>
              </a:ext>
            </a:extLst>
          </p:cNvPr>
          <p:cNvSpPr txBox="1"/>
          <p:nvPr/>
        </p:nvSpPr>
        <p:spPr>
          <a:xfrm>
            <a:off x="2166607" y="4907565"/>
            <a:ext cx="176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 = 15s</a:t>
            </a:r>
            <a:endParaRPr lang="en-US" sz="32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69D62A4-E699-42B9-9CDD-5D3470CF76CC}"/>
              </a:ext>
            </a:extLst>
          </p:cNvPr>
          <p:cNvSpPr/>
          <p:nvPr/>
        </p:nvSpPr>
        <p:spPr>
          <a:xfrm>
            <a:off x="900250" y="5648334"/>
            <a:ext cx="165070" cy="1571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CBC6A1D5-4DFD-4DFF-BE12-4D38A1F88D24}"/>
              </a:ext>
            </a:extLst>
          </p:cNvPr>
          <p:cNvSpPr/>
          <p:nvPr/>
        </p:nvSpPr>
        <p:spPr>
          <a:xfrm rot="16200000">
            <a:off x="-70272" y="3447120"/>
            <a:ext cx="445956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[K]</a:t>
            </a:r>
          </a:p>
        </p:txBody>
      </p:sp>
    </p:spTree>
    <p:extLst>
      <p:ext uri="{BB962C8B-B14F-4D97-AF65-F5344CB8AC3E}">
        <p14:creationId xmlns:p14="http://schemas.microsoft.com/office/powerpoint/2010/main" val="2097151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5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Thermal Performance Measurement</a:t>
            </a:r>
            <a:b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Two-Term exponential Curve Fit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17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9000E32D-C515-474B-9FD9-E8EABB731AFB}"/>
                  </a:ext>
                </a:extLst>
              </p:cNvPr>
              <p:cNvSpPr txBox="1"/>
              <p:nvPr/>
            </p:nvSpPr>
            <p:spPr>
              <a:xfrm>
                <a:off x="6703106" y="2706448"/>
                <a:ext cx="9782175" cy="4286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Fitting the complete heat up curve with </a:t>
                </a:r>
              </a:p>
              <a:p>
                <a:r>
                  <a:rPr lang="en-GB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 two-term exponential curve fit:</a:t>
                </a:r>
              </a:p>
              <a:p>
                <a:endParaRPr lang="en-GB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mbria Math" panose="02040503050406030204" pitchFamily="18" charset="0"/>
                </a:endParaRPr>
              </a:p>
              <a:p>
                <a:r>
                  <a: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 panose="02040503050406030204" pitchFamily="18" charset="0"/>
                  </a:rPr>
                  <a:t>T(t)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GB" sz="24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𝑬𝒏𝒅</m:t>
                        </m:r>
                      </m:sub>
                    </m:sSub>
                    <m:r>
                      <a:rPr lang="en-GB" sz="2400" b="1" i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sz="24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GB" sz="24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𝒄𝒂𝒓𝒓𝒊𝒆𝒓</m:t>
                        </m:r>
                      </m:sub>
                    </m:sSub>
                    <m:r>
                      <a:rPr lang="en-GB" sz="2400" b="1" i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func>
                      <m:funcPr>
                        <m:ctrlPr>
                          <a:rPr lang="en-GB" sz="24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400" b="1" i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1" i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𝐞𝐱𝐩</m:t>
                        </m:r>
                      </m:fName>
                      <m:e>
                        <m:d>
                          <m:dPr>
                            <m:ctrlPr>
                              <a:rPr lang="en-GB" sz="24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1" i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24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400" b="1" i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𝐭𝐢𝐦𝐞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GB" sz="2400" b="1" i="1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1" i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𝛕</m:t>
                                    </m:r>
                                  </m:e>
                                  <m:sub>
                                    <m:r>
                                      <a:rPr lang="en-GB" sz="2400" b="1" i="1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𝒄𝒂𝒓𝒓𝒊𝒆𝒓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r>
                          <a:rPr lang="en-GB" sz="2400" b="1" i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</a:t>
                </a:r>
              </a:p>
              <a:p>
                <a:r>
                  <a: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</a:t>
                </a:r>
                <a:r>
                  <a: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r>
                      <a:rPr lang="en-GB" sz="2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2400" b="1" i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sz="24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GB" sz="24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𝑯𝑺</m:t>
                        </m:r>
                      </m:sub>
                    </m:sSub>
                    <m:r>
                      <a:rPr lang="en-GB" sz="2400" b="1" i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∗</m:t>
                    </m:r>
                    <m:func>
                      <m:funcPr>
                        <m:ctrlPr>
                          <a:rPr lang="en-GB" sz="24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4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𝐞𝐱𝐩</m:t>
                        </m:r>
                      </m:fName>
                      <m:e>
                        <m:d>
                          <m:dPr>
                            <m:ctrlPr>
                              <a:rPr lang="en-GB" sz="24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2400" b="1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400" b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𝐭𝐢𝐦𝐞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GB" sz="2400" b="1" i="1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b="1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𝛕</m:t>
                                    </m:r>
                                  </m:e>
                                  <m:sub>
                                    <m:r>
                                      <a:rPr lang="en-GB" sz="2400" b="1" i="1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𝑯𝑺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GB" sz="2400" b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func>
                  </m:oMath>
                </a14:m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9000E32D-C515-474B-9FD9-E8EABB731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106" y="2706448"/>
                <a:ext cx="9782175" cy="4286173"/>
              </a:xfrm>
              <a:prstGeom prst="rect">
                <a:avLst/>
              </a:prstGeom>
              <a:blipFill>
                <a:blip r:embed="rId2"/>
                <a:stretch>
                  <a:fillRect l="-1060" t="-1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Inhaltsplatzhalter 4">
            <a:extLst>
              <a:ext uri="{FF2B5EF4-FFF2-40B4-BE49-F238E27FC236}">
                <a16:creationId xmlns:a16="http://schemas.microsoft.com/office/drawing/2014/main" id="{373B9DD6-95CA-4E07-ADE0-B7404C780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613" t="39195" r="68501" b="27938"/>
          <a:stretch/>
        </p:blipFill>
        <p:spPr>
          <a:xfrm>
            <a:off x="-12552" y="2311368"/>
            <a:ext cx="6211613" cy="428625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5D05906-875C-4DDC-8ABA-CEA10E222C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10" t="36893" r="68804" b="26292"/>
          <a:stretch/>
        </p:blipFill>
        <p:spPr>
          <a:xfrm>
            <a:off x="-29954" y="2311368"/>
            <a:ext cx="6246415" cy="435899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705AE0-0B52-4B80-A5CA-0A860703F4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t="11632" r="9161" b="5026"/>
          <a:stretch/>
        </p:blipFill>
        <p:spPr>
          <a:xfrm>
            <a:off x="0" y="2224016"/>
            <a:ext cx="6211613" cy="453370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59380A62-1154-4764-A424-6730BBEA2F99}"/>
              </a:ext>
            </a:extLst>
          </p:cNvPr>
          <p:cNvSpPr txBox="1"/>
          <p:nvPr/>
        </p:nvSpPr>
        <p:spPr>
          <a:xfrm rot="16200000">
            <a:off x="-98592" y="3967090"/>
            <a:ext cx="45475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[K]</a:t>
            </a:r>
          </a:p>
        </p:txBody>
      </p:sp>
    </p:spTree>
    <p:extLst>
      <p:ext uri="{BB962C8B-B14F-4D97-AF65-F5344CB8AC3E}">
        <p14:creationId xmlns:p14="http://schemas.microsoft.com/office/powerpoint/2010/main" val="3507479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5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Thermal Performance Measurement</a:t>
            </a:r>
            <a:b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Single and </a:t>
            </a:r>
            <a:r>
              <a:rPr lang="en-GB" dirty="0">
                <a:solidFill>
                  <a:schemeClr val="bg1"/>
                </a:solidFill>
              </a:rPr>
              <a:t>Two-Term in Comparison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18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CDE69A74-5EB3-4D24-94EF-C34CA1C942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11991" r="9457" b="4809"/>
          <a:stretch/>
        </p:blipFill>
        <p:spPr>
          <a:xfrm>
            <a:off x="18752" y="1690689"/>
            <a:ext cx="5742938" cy="396081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82886E2C-8D3A-4F7F-9E5B-A7AE3035F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 r="11767" b="4732"/>
          <a:stretch/>
        </p:blipFill>
        <p:spPr>
          <a:xfrm>
            <a:off x="5780442" y="2349880"/>
            <a:ext cx="6377088" cy="4507168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E214EF2D-DCF9-43CA-8207-55BE3EC447EC}"/>
              </a:ext>
            </a:extLst>
          </p:cNvPr>
          <p:cNvSpPr/>
          <p:nvPr/>
        </p:nvSpPr>
        <p:spPr>
          <a:xfrm>
            <a:off x="5761690" y="2349880"/>
            <a:ext cx="6430310" cy="45081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776879F3-5BB9-4072-A997-7448F67407DA}"/>
              </a:ext>
            </a:extLst>
          </p:cNvPr>
          <p:cNvSpPr/>
          <p:nvPr/>
        </p:nvSpPr>
        <p:spPr>
          <a:xfrm>
            <a:off x="836814" y="1784667"/>
            <a:ext cx="585586" cy="324453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5B017554-7050-48DF-A708-968FA21CB2C7}"/>
              </a:ext>
            </a:extLst>
          </p:cNvPr>
          <p:cNvCxnSpPr>
            <a:stCxn id="31" idx="3"/>
          </p:cNvCxnSpPr>
          <p:nvPr/>
        </p:nvCxnSpPr>
        <p:spPr>
          <a:xfrm>
            <a:off x="1422400" y="3406934"/>
            <a:ext cx="4339290" cy="6316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945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5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Thermal Performance Measurement</a:t>
            </a:r>
            <a:b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Three-Term exponential Curve Fit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19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9000E32D-C515-474B-9FD9-E8EABB731AFB}"/>
                  </a:ext>
                </a:extLst>
              </p:cNvPr>
              <p:cNvSpPr txBox="1"/>
              <p:nvPr/>
            </p:nvSpPr>
            <p:spPr>
              <a:xfrm>
                <a:off x="0" y="1853917"/>
                <a:ext cx="12677774" cy="2799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Fitting the complete heat up curve with a three-term exponential curve fit:</a:t>
                </a:r>
              </a:p>
              <a:p>
                <a:endParaRPr lang="en-GB" sz="2000" dirty="0">
                  <a:ea typeface="Cambria Math" panose="02040503050406030204" pitchFamily="18" charset="0"/>
                </a:endParaRPr>
              </a:p>
              <a:p>
                <a:r>
                  <a:rPr lang="en-GB" sz="2000" b="1" dirty="0">
                    <a:ea typeface="Cambria Math" panose="02040503050406030204" pitchFamily="18" charset="0"/>
                  </a:rPr>
                  <a:t>          T(t)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𝑬𝒏𝒅</m:t>
                        </m:r>
                      </m:sub>
                    </m:sSub>
                    <m:func>
                      <m:funcPr>
                        <m:ctrlPr>
                          <a:rPr lang="en-GB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 </m:t>
                        </m:r>
                        <m:sSub>
                          <m:sSubPr>
                            <m:ctrlPr>
                              <a:rPr lang="en-GB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GB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𝒄𝒂𝒓𝒓𝒊𝒆𝒓</m:t>
                            </m:r>
                          </m:sub>
                        </m:sSub>
                        <m:r>
                          <a:rPr lang="en-GB" sz="20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2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GB" sz="20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𝐞𝐱𝐩</m:t>
                        </m:r>
                      </m:fName>
                      <m:e>
                        <m:d>
                          <m:dPr>
                            <m:ctrlPr>
                              <a:rPr lang="en-GB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1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000" b="1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𝐭𝐢𝐦𝐞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GB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1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𝛕</m:t>
                                    </m:r>
                                  </m:e>
                                  <m:sub>
                                    <m:r>
                                      <a:rPr lang="en-GB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𝒄𝒂𝒓𝒓𝒊𝒆𝒓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r>
                          <a:rPr lang="en-GB" sz="2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20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2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 </m:t>
                        </m:r>
                        <m:sSub>
                          <m:sSubPr>
                            <m:ctrlPr>
                              <a:rPr lang="en-GB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𝐓</m:t>
                            </m:r>
                          </m:e>
                          <m:sub>
                            <m:r>
                              <a:rPr lang="en-GB" sz="20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𝐜𝐨𝐧𝐭𝐚</m:t>
                            </m:r>
                            <m:r>
                              <a:rPr lang="en-GB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𝒄𝒕</m:t>
                            </m:r>
                          </m:sub>
                        </m:sSub>
                        <m:r>
                          <a:rPr lang="en-GB" sz="2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∗</m:t>
                        </m:r>
                        <m:func>
                          <m:funcPr>
                            <m:ctrlPr>
                              <a:rPr lang="en-GB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GB" sz="20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𝐞𝐱𝐩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1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GB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0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𝐭𝐢𝐦𝐞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sz="2000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2000" b="1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𝛕</m:t>
                                        </m:r>
                                      </m:e>
                                      <m:sub>
                                        <m:r>
                                          <a:rPr lang="en-GB" sz="2000" b="1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𝐜𝐨𝐧𝐭𝐚𝐜𝐭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GB" sz="2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func>
                    <m:r>
                      <a:rPr lang="en-GB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20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GB" sz="20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𝐇𝐒</m:t>
                        </m:r>
                      </m:sub>
                    </m:sSub>
                    <m:r>
                      <a:rPr lang="en-GB" sz="2000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∗</m:t>
                    </m:r>
                    <m:func>
                      <m:funcPr>
                        <m:ctrlPr>
                          <a:rPr lang="en-GB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0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𝐞𝐱𝐩</m:t>
                        </m:r>
                      </m:fName>
                      <m:e>
                        <m:d>
                          <m:dPr>
                            <m:ctrlPr>
                              <a:rPr lang="en-GB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1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000" b="1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𝐭𝐢𝐦𝐞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GB" sz="20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1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𝛕</m:t>
                                    </m:r>
                                  </m:e>
                                  <m:sub>
                                    <m:r>
                                      <a:rPr lang="en-GB" sz="2000" b="1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𝐬𝐥𝐨𝐰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GB" sz="2000" b="1" dirty="0"/>
              </a:p>
              <a:p>
                <a:pPr algn="ctr"/>
                <a:endParaRPr lang="en-GB" sz="2000" b="1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9000E32D-C515-474B-9FD9-E8EABB731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53917"/>
                <a:ext cx="12677774" cy="2799164"/>
              </a:xfrm>
              <a:prstGeom prst="rect">
                <a:avLst/>
              </a:prstGeom>
              <a:blipFill>
                <a:blip r:embed="rId2"/>
                <a:stretch>
                  <a:fillRect l="-721" t="-1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>
            <a:extLst>
              <a:ext uri="{FF2B5EF4-FFF2-40B4-BE49-F238E27FC236}">
                <a16:creationId xmlns:a16="http://schemas.microsoft.com/office/drawing/2014/main" id="{86DDC756-E5B9-4D1D-86CA-EF6827B148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 t="12074" r="9089" b="3798"/>
          <a:stretch/>
        </p:blipFill>
        <p:spPr>
          <a:xfrm>
            <a:off x="5997606" y="3159446"/>
            <a:ext cx="5037040" cy="369760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41CD0F4-2735-4202-BAA7-8C49EF26A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10" t="36893" r="68804" b="26292"/>
          <a:stretch/>
        </p:blipFill>
        <p:spPr>
          <a:xfrm>
            <a:off x="627356" y="3159446"/>
            <a:ext cx="5370250" cy="374757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E701A19-BBD9-415C-8352-03FEE91B28DF}"/>
              </a:ext>
            </a:extLst>
          </p:cNvPr>
          <p:cNvSpPr txBox="1"/>
          <p:nvPr/>
        </p:nvSpPr>
        <p:spPr>
          <a:xfrm rot="16200000">
            <a:off x="5908728" y="4514581"/>
            <a:ext cx="45475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[K]</a:t>
            </a:r>
          </a:p>
        </p:txBody>
      </p:sp>
    </p:spTree>
    <p:extLst>
      <p:ext uri="{BB962C8B-B14F-4D97-AF65-F5344CB8AC3E}">
        <p14:creationId xmlns:p14="http://schemas.microsoft.com/office/powerpoint/2010/main" val="1379109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0972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Outline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rgbClr val="4472C4">
              <a:alpha val="50196"/>
            </a:srgbClr>
          </a:solidFill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2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D323E4B3-96EE-4DA1-990A-D286EB721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59" y="2188954"/>
            <a:ext cx="10684090" cy="4176118"/>
          </a:xfrm>
        </p:spPr>
        <p:txBody>
          <a:bodyPr anchor="ctr">
            <a:norm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Convective and Conductive Cooling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Sensor Carrier  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Experimental Setup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Measurement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</a:t>
            </a:r>
          </a:p>
          <a:p>
            <a:endParaRPr lang="en-GB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126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5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Thermal Performance Measurement</a:t>
            </a:r>
            <a:b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Fits in Comparison for TPG 254 µm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20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7D33FEB-BCDF-48FC-834A-4B2FF687A5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2778" r="9901" b="5000"/>
          <a:stretch/>
        </p:blipFill>
        <p:spPr>
          <a:xfrm>
            <a:off x="4755579" y="1681049"/>
            <a:ext cx="7436421" cy="518563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B36BB4D-1F14-4E41-A303-46E950A97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t="12037" r="11972" b="4630"/>
          <a:stretch/>
        </p:blipFill>
        <p:spPr>
          <a:xfrm>
            <a:off x="-13621" y="1700327"/>
            <a:ext cx="4755578" cy="3452693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05F9CBE5-8058-4D22-98FC-7A1993D5C59E}"/>
              </a:ext>
            </a:extLst>
          </p:cNvPr>
          <p:cNvSpPr/>
          <p:nvPr/>
        </p:nvSpPr>
        <p:spPr>
          <a:xfrm>
            <a:off x="-13621" y="1700326"/>
            <a:ext cx="4769200" cy="345269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1E1F9562-BA99-4E53-9F4D-84B23B56A970}"/>
              </a:ext>
            </a:extLst>
          </p:cNvPr>
          <p:cNvCxnSpPr>
            <a:cxnSpLocks/>
          </p:cNvCxnSpPr>
          <p:nvPr/>
        </p:nvCxnSpPr>
        <p:spPr>
          <a:xfrm flipH="1" flipV="1">
            <a:off x="4741958" y="2400300"/>
            <a:ext cx="1121762" cy="97143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10D23FBE-B2FE-4DA2-A957-B48053EF07D1}"/>
              </a:ext>
            </a:extLst>
          </p:cNvPr>
          <p:cNvSpPr/>
          <p:nvPr/>
        </p:nvSpPr>
        <p:spPr>
          <a:xfrm>
            <a:off x="5877342" y="1881896"/>
            <a:ext cx="713957" cy="434110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84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5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Thermal Performance Measurement</a:t>
            </a:r>
            <a:b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Fits in Comparison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21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4D6C309-A1A0-420A-ADDD-AB4C58C3BAF9}"/>
                  </a:ext>
                </a:extLst>
              </p:cNvPr>
              <p:cNvSpPr txBox="1"/>
              <p:nvPr/>
            </p:nvSpPr>
            <p:spPr>
              <a:xfrm>
                <a:off x="397934" y="2120874"/>
                <a:ext cx="4927600" cy="4409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en-GB" sz="2000" b="1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000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𝒍</m:t>
                              </m:r>
                            </m:e>
                            <m:sup>
                              <m:r>
                                <a:rPr lang="en-GB" sz="2000" b="1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GB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  <m:r>
                            <a:rPr lang="en-GB" sz="2000" b="1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2000" b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m:t>λ</m:t>
                          </m:r>
                        </m:den>
                      </m:f>
                    </m:oMath>
                  </m:oMathPara>
                </a14:m>
                <a:endParaRPr lang="en-GB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GB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GB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 relaxation time </a:t>
                </a:r>
                <a14:m>
                  <m:oMath xmlns:m="http://schemas.openxmlformats.org/officeDocument/2006/math">
                    <m:r>
                      <a:rPr lang="en-GB" sz="20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GB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is connected to the heat conductivity. </a:t>
                </a:r>
              </a:p>
              <a:p>
                <a:r>
                  <a:rPr lang="en-GB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 short relaxation time is an indicator for a high heat conductivity.</a:t>
                </a:r>
              </a:p>
              <a:p>
                <a:endParaRPr lang="en-GB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𝒄𝒂𝒓𝒓𝒊𝒆𝒓</m:t>
                        </m:r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sz="20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describes relaxation time of the sensor carrier (TPG)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𝒄𝒐𝒏𝒕𝒂𝒄𝒕</m:t>
                        </m:r>
                        <m:r>
                          <a:rPr lang="en-GB" sz="2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sz="20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gives information about the contact between carrier and heat sink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𝑯𝑺</m:t>
                        </m:r>
                        <m:r>
                          <a:rPr lang="en-GB" sz="2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sz="20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gives information about thermal performance of the heat sink</a:t>
                </a:r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4D6C309-A1A0-420A-ADDD-AB4C58C3B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34" y="2120874"/>
                <a:ext cx="4927600" cy="4409925"/>
              </a:xfrm>
              <a:prstGeom prst="rect">
                <a:avLst/>
              </a:prstGeom>
              <a:blipFill>
                <a:blip r:embed="rId2"/>
                <a:stretch>
                  <a:fillRect l="-1360" b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le 3">
                <a:extLst>
                  <a:ext uri="{FF2B5EF4-FFF2-40B4-BE49-F238E27FC236}">
                    <a16:creationId xmlns:a16="http://schemas.microsoft.com/office/drawing/2014/main" id="{24536502-6479-4E90-BA7E-5603AC54BB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2890442"/>
                  </p:ext>
                </p:extLst>
              </p:nvPr>
            </p:nvGraphicFramePr>
            <p:xfrm>
              <a:off x="5152721" y="2231106"/>
              <a:ext cx="6568224" cy="420423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663719">
                      <a:extLst>
                        <a:ext uri="{9D8B030D-6E8A-4147-A177-3AD203B41FA5}">
                          <a16:colId xmlns:a16="http://schemas.microsoft.com/office/drawing/2014/main" val="2601081160"/>
                        </a:ext>
                      </a:extLst>
                    </a:gridCol>
                    <a:gridCol w="955230">
                      <a:extLst>
                        <a:ext uri="{9D8B030D-6E8A-4147-A177-3AD203B41FA5}">
                          <a16:colId xmlns:a16="http://schemas.microsoft.com/office/drawing/2014/main" val="278971212"/>
                        </a:ext>
                      </a:extLst>
                    </a:gridCol>
                    <a:gridCol w="1401705">
                      <a:extLst>
                        <a:ext uri="{9D8B030D-6E8A-4147-A177-3AD203B41FA5}">
                          <a16:colId xmlns:a16="http://schemas.microsoft.com/office/drawing/2014/main" val="2914747478"/>
                        </a:ext>
                      </a:extLst>
                    </a:gridCol>
                    <a:gridCol w="1400414">
                      <a:extLst>
                        <a:ext uri="{9D8B030D-6E8A-4147-A177-3AD203B41FA5}">
                          <a16:colId xmlns:a16="http://schemas.microsoft.com/office/drawing/2014/main" val="80798165"/>
                        </a:ext>
                      </a:extLst>
                    </a:gridCol>
                    <a:gridCol w="1147156">
                      <a:extLst>
                        <a:ext uri="{9D8B030D-6E8A-4147-A177-3AD203B41FA5}">
                          <a16:colId xmlns:a16="http://schemas.microsoft.com/office/drawing/2014/main" val="3319961228"/>
                        </a:ext>
                      </a:extLst>
                    </a:gridCol>
                  </a:tblGrid>
                  <a:tr h="767627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Time range [s]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𝝉</m:t>
                                    </m:r>
                                  </m:e>
                                  <m:sub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  <m:t>𝒄𝒂𝒓𝒓𝒊𝒆𝒓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  <a:p>
                          <a:pPr algn="just"/>
                          <a:r>
                            <a:rPr lang="en-US" dirty="0"/>
                            <a:t>        [s]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𝝉</m:t>
                                    </m:r>
                                  </m:e>
                                  <m:sub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  <m:t>𝑯𝑺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algn="ctr"/>
                          <a:r>
                            <a:rPr lang="en-US" dirty="0"/>
                            <a:t>[s]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𝝉</m:t>
                                    </m:r>
                                  </m:e>
                                  <m:sub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𝒄𝒐𝒏𝒕𝒂𝒄𝒕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algn="ctr"/>
                          <a:r>
                            <a:rPr lang="en-US" dirty="0"/>
                            <a:t>[s]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7117354"/>
                      </a:ext>
                    </a:extLst>
                  </a:tr>
                  <a:tr h="109661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Single Fit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13.2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4.69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0.04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5653773"/>
                      </a:ext>
                    </a:extLst>
                  </a:tr>
                  <a:tr h="109661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Two Term Fit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4.48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0.03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34.17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0.23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0628600"/>
                      </a:ext>
                    </a:extLst>
                  </a:tr>
                  <a:tr h="109661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Three Term Fit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3.65 </a:t>
                          </a:r>
                          <a:endPara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0.04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54.59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2.23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14.92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0.67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0562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le 3">
                <a:extLst>
                  <a:ext uri="{FF2B5EF4-FFF2-40B4-BE49-F238E27FC236}">
                    <a16:creationId xmlns:a16="http://schemas.microsoft.com/office/drawing/2014/main" id="{24536502-6479-4E90-BA7E-5603AC54BB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2890442"/>
                  </p:ext>
                </p:extLst>
              </p:nvPr>
            </p:nvGraphicFramePr>
            <p:xfrm>
              <a:off x="5152721" y="2231106"/>
              <a:ext cx="6568224" cy="420423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663719">
                      <a:extLst>
                        <a:ext uri="{9D8B030D-6E8A-4147-A177-3AD203B41FA5}">
                          <a16:colId xmlns:a16="http://schemas.microsoft.com/office/drawing/2014/main" val="2601081160"/>
                        </a:ext>
                      </a:extLst>
                    </a:gridCol>
                    <a:gridCol w="955230">
                      <a:extLst>
                        <a:ext uri="{9D8B030D-6E8A-4147-A177-3AD203B41FA5}">
                          <a16:colId xmlns:a16="http://schemas.microsoft.com/office/drawing/2014/main" val="278971212"/>
                        </a:ext>
                      </a:extLst>
                    </a:gridCol>
                    <a:gridCol w="1401705">
                      <a:extLst>
                        <a:ext uri="{9D8B030D-6E8A-4147-A177-3AD203B41FA5}">
                          <a16:colId xmlns:a16="http://schemas.microsoft.com/office/drawing/2014/main" val="2914747478"/>
                        </a:ext>
                      </a:extLst>
                    </a:gridCol>
                    <a:gridCol w="1400414">
                      <a:extLst>
                        <a:ext uri="{9D8B030D-6E8A-4147-A177-3AD203B41FA5}">
                          <a16:colId xmlns:a16="http://schemas.microsoft.com/office/drawing/2014/main" val="80798165"/>
                        </a:ext>
                      </a:extLst>
                    </a:gridCol>
                    <a:gridCol w="1147156">
                      <a:extLst>
                        <a:ext uri="{9D8B030D-6E8A-4147-A177-3AD203B41FA5}">
                          <a16:colId xmlns:a16="http://schemas.microsoft.com/office/drawing/2014/main" val="3319961228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Time range [s]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7391" t="-3333" r="-183478" b="-36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7391" t="-3333" r="-83478" b="-36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73936" t="-3333" r="-2128" b="-36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77117354"/>
                      </a:ext>
                    </a:extLst>
                  </a:tr>
                  <a:tr h="109661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Single Fit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13.2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7391" t="-85635" r="-18347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5653773"/>
                      </a:ext>
                    </a:extLst>
                  </a:tr>
                  <a:tr h="109661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Two Term Fit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7391" t="-186667" r="-183478" b="-10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7391" t="-186667" r="-83478" b="-10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0628600"/>
                      </a:ext>
                    </a:extLst>
                  </a:tr>
                  <a:tr h="109661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Three Term Fit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7391" t="-286667" r="-183478" b="-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7391" t="-286667" r="-83478" b="-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73936" t="-286667" r="-2128" b="-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05624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4" name="Inhaltsplatzhalter 3">
            <a:extLst>
              <a:ext uri="{FF2B5EF4-FFF2-40B4-BE49-F238E27FC236}">
                <a16:creationId xmlns:a16="http://schemas.microsoft.com/office/drawing/2014/main" id="{44DF3CF2-2764-41A0-AB43-E0C5ACE3C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11917" r="10396" b="2732"/>
          <a:stretch/>
        </p:blipFill>
        <p:spPr>
          <a:xfrm>
            <a:off x="5152721" y="2219967"/>
            <a:ext cx="6568224" cy="4317549"/>
          </a:xfrm>
          <a:prstGeom prst="rect">
            <a:avLst/>
          </a:prstGeom>
          <a:ln w="9525"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5EB86F1-9415-49F6-A095-26FD08B62D89}"/>
              </a:ext>
            </a:extLst>
          </p:cNvPr>
          <p:cNvSpPr txBox="1"/>
          <p:nvPr/>
        </p:nvSpPr>
        <p:spPr>
          <a:xfrm>
            <a:off x="7625918" y="3089429"/>
            <a:ext cx="68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DD3A95CF-5603-4CF8-945A-B4830ACD0552}"/>
                  </a:ext>
                </a:extLst>
              </p:cNvPr>
              <p:cNvSpPr txBox="1"/>
              <p:nvPr/>
            </p:nvSpPr>
            <p:spPr>
              <a:xfrm>
                <a:off x="6400801" y="4194075"/>
                <a:ext cx="6303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𝛕</m:t>
                          </m:r>
                        </m:e>
                        <m:sub>
                          <m:r>
                            <a:rPr lang="en-GB" b="1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𝐜𝐚𝐫𝐫𝐢𝐞𝐫</m:t>
                          </m:r>
                          <m:r>
                            <a:rPr lang="en-GB" b="1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DD3A95CF-5603-4CF8-945A-B4830ACD0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1" y="4194075"/>
                <a:ext cx="630315" cy="369332"/>
              </a:xfrm>
              <a:prstGeom prst="rect">
                <a:avLst/>
              </a:prstGeom>
              <a:blipFill>
                <a:blip r:embed="rId5"/>
                <a:stretch>
                  <a:fillRect r="-3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23FEF8CC-37D4-4798-8E1A-A44E21DC61D5}"/>
                  </a:ext>
                </a:extLst>
              </p:cNvPr>
              <p:cNvSpPr txBox="1"/>
              <p:nvPr/>
            </p:nvSpPr>
            <p:spPr>
              <a:xfrm>
                <a:off x="6542305" y="3285243"/>
                <a:ext cx="6303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𝛕</m:t>
                          </m:r>
                        </m:e>
                        <m:sub>
                          <m:r>
                            <a:rPr lang="en-GB" b="1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</m:t>
                          </m:r>
                          <m:r>
                            <a:rPr lang="en-GB" b="1" i="0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𝐨𝐧𝐭𝐚𝐜𝐭</m:t>
                          </m:r>
                          <m:r>
                            <a:rPr lang="en-GB" b="1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23FEF8CC-37D4-4798-8E1A-A44E21DC6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305" y="3285243"/>
                <a:ext cx="630315" cy="369332"/>
              </a:xfrm>
              <a:prstGeom prst="rect">
                <a:avLst/>
              </a:prstGeom>
              <a:blipFill>
                <a:blip r:embed="rId6"/>
                <a:stretch>
                  <a:fillRect r="-33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81925A9D-D6C6-4C02-9604-81AB349DC594}"/>
                  </a:ext>
                </a:extLst>
              </p:cNvPr>
              <p:cNvSpPr txBox="1"/>
              <p:nvPr/>
            </p:nvSpPr>
            <p:spPr>
              <a:xfrm>
                <a:off x="7892924" y="2585231"/>
                <a:ext cx="6303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𝛕</m:t>
                          </m:r>
                        </m:e>
                        <m:sub>
                          <m:r>
                            <a:rPr lang="en-GB" b="1" i="0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𝐇𝐞𝐚𝐭</m:t>
                          </m:r>
                          <m:r>
                            <a:rPr lang="en-GB" b="1" i="0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1" i="0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𝐬𝐢𝐧𝐤</m:t>
                          </m:r>
                          <m:r>
                            <a:rPr lang="en-GB" b="1" i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81925A9D-D6C6-4C02-9604-81AB349DC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924" y="2585231"/>
                <a:ext cx="630315" cy="369332"/>
              </a:xfrm>
              <a:prstGeom prst="rect">
                <a:avLst/>
              </a:prstGeom>
              <a:blipFill>
                <a:blip r:embed="rId7"/>
                <a:stretch>
                  <a:fillRect r="-75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2BCF1454-F6E2-4B29-8334-E5E18B4C2C50}"/>
              </a:ext>
            </a:extLst>
          </p:cNvPr>
          <p:cNvSpPr txBox="1"/>
          <p:nvPr/>
        </p:nvSpPr>
        <p:spPr>
          <a:xfrm rot="16200000">
            <a:off x="5091742" y="2275512"/>
            <a:ext cx="449644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[K]</a:t>
            </a:r>
          </a:p>
        </p:txBody>
      </p:sp>
    </p:spTree>
    <p:extLst>
      <p:ext uri="{BB962C8B-B14F-4D97-AF65-F5344CB8AC3E}">
        <p14:creationId xmlns:p14="http://schemas.microsoft.com/office/powerpoint/2010/main" val="2453061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21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5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Thermal Performance Measurement</a:t>
            </a:r>
            <a:b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Fits in Comparison for TPG 254 µm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226" y="6386743"/>
            <a:ext cx="2743200" cy="365125"/>
          </a:xfrm>
        </p:spPr>
        <p:txBody>
          <a:bodyPr/>
          <a:lstStyle/>
          <a:p>
            <a:fld id="{16522A68-974B-4F61-AFE1-315CC7780944}" type="slidenum">
              <a:rPr lang="en-US" smtClean="0"/>
              <a:t>22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F0C6315-2960-46CE-854B-AEC2A406DE41}"/>
              </a:ext>
            </a:extLst>
          </p:cNvPr>
          <p:cNvSpPr/>
          <p:nvPr/>
        </p:nvSpPr>
        <p:spPr>
          <a:xfrm>
            <a:off x="0" y="1677907"/>
            <a:ext cx="7086600" cy="52437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7FF606C-9071-48F0-9F08-951B59E03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t="13287" r="11054" b="3565"/>
          <a:stretch/>
        </p:blipFill>
        <p:spPr>
          <a:xfrm>
            <a:off x="37282" y="1710743"/>
            <a:ext cx="7049318" cy="5211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244E8E71-6AC4-406A-95AA-ACBB43FA13F0}"/>
                  </a:ext>
                </a:extLst>
              </p:cNvPr>
              <p:cNvSpPr txBox="1"/>
              <p:nvPr/>
            </p:nvSpPr>
            <p:spPr>
              <a:xfrm>
                <a:off x="1000372" y="1433382"/>
                <a:ext cx="749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  <m:sub>
                          <m:r>
                            <a:rPr lang="en-GB" sz="2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𝐞𝐧𝐝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244E8E71-6AC4-406A-95AA-ACBB43FA1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72" y="1433382"/>
                <a:ext cx="749300" cy="461665"/>
              </a:xfrm>
              <a:prstGeom prst="rect">
                <a:avLst/>
              </a:prstGeom>
              <a:blipFill>
                <a:blip r:embed="rId3"/>
                <a:stretch>
                  <a:fillRect l="-1626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F410B44F-9155-4503-BC39-80E2FA26E2AF}"/>
              </a:ext>
            </a:extLst>
          </p:cNvPr>
          <p:cNvCxnSpPr>
            <a:cxnSpLocks/>
          </p:cNvCxnSpPr>
          <p:nvPr/>
        </p:nvCxnSpPr>
        <p:spPr>
          <a:xfrm>
            <a:off x="1000372" y="1866964"/>
            <a:ext cx="0" cy="2503835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BA3ECF81-705D-40AA-A8D2-71284C240942}"/>
                  </a:ext>
                </a:extLst>
              </p:cNvPr>
              <p:cNvSpPr txBox="1"/>
              <p:nvPr/>
            </p:nvSpPr>
            <p:spPr>
              <a:xfrm rot="16200000">
                <a:off x="318799" y="2662595"/>
                <a:ext cx="959674" cy="477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3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  <m:sub>
                          <m:r>
                            <a:rPr lang="en-GB" sz="23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GB" sz="23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3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𝐜𝐚𝐫𝐫𝐢𝐞𝐫</m:t>
                          </m:r>
                        </m:sub>
                      </m:sSub>
                    </m:oMath>
                  </m:oMathPara>
                </a14:m>
                <a:endParaRPr lang="en-US" sz="2300" b="1" dirty="0"/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BA3ECF81-705D-40AA-A8D2-71284C240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18799" y="2662595"/>
                <a:ext cx="959674" cy="477888"/>
              </a:xfrm>
              <a:prstGeom prst="rect">
                <a:avLst/>
              </a:prstGeom>
              <a:blipFill>
                <a:blip r:embed="rId4"/>
                <a:stretch>
                  <a:fillRect t="-27215" b="-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80A6228E-EDAE-478D-8933-C7AF2EC98073}"/>
              </a:ext>
            </a:extLst>
          </p:cNvPr>
          <p:cNvCxnSpPr>
            <a:cxnSpLocks/>
          </p:cNvCxnSpPr>
          <p:nvPr/>
        </p:nvCxnSpPr>
        <p:spPr>
          <a:xfrm>
            <a:off x="1000372" y="4370799"/>
            <a:ext cx="0" cy="1180592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DAC82536-29D8-4F54-B021-8FBAFA3EF79B}"/>
                  </a:ext>
                </a:extLst>
              </p:cNvPr>
              <p:cNvSpPr txBox="1"/>
              <p:nvPr/>
            </p:nvSpPr>
            <p:spPr>
              <a:xfrm rot="16200000">
                <a:off x="437789" y="4666621"/>
                <a:ext cx="749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3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  <m:sub>
                          <m:r>
                            <a:rPr lang="en-GB" sz="23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𝐜𝐧𝐜𝐭</m:t>
                          </m:r>
                        </m:sub>
                      </m:sSub>
                    </m:oMath>
                  </m:oMathPara>
                </a14:m>
                <a:endParaRPr lang="en-US" sz="2300" b="1" dirty="0"/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DAC82536-29D8-4F54-B021-8FBAFA3EF7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37789" y="4666621"/>
                <a:ext cx="749300" cy="461665"/>
              </a:xfrm>
              <a:prstGeom prst="rect">
                <a:avLst/>
              </a:prstGeom>
              <a:blipFill>
                <a:blip r:embed="rId5"/>
                <a:stretch>
                  <a:fillRect b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9A50F89C-BDD7-4834-8E0D-5422250C7882}"/>
              </a:ext>
            </a:extLst>
          </p:cNvPr>
          <p:cNvCxnSpPr>
            <a:cxnSpLocks/>
          </p:cNvCxnSpPr>
          <p:nvPr/>
        </p:nvCxnSpPr>
        <p:spPr>
          <a:xfrm>
            <a:off x="1000372" y="5551391"/>
            <a:ext cx="0" cy="595409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6E366388-3FFB-4783-ABDE-DC8FF3B70189}"/>
                  </a:ext>
                </a:extLst>
              </p:cNvPr>
              <p:cNvSpPr txBox="1"/>
              <p:nvPr/>
            </p:nvSpPr>
            <p:spPr>
              <a:xfrm rot="16200000">
                <a:off x="448956" y="5646383"/>
                <a:ext cx="749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3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  <m:sub>
                          <m:r>
                            <a:rPr lang="en-GB" sz="23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𝐇𝐒</m:t>
                          </m:r>
                        </m:sub>
                      </m:sSub>
                    </m:oMath>
                  </m:oMathPara>
                </a14:m>
                <a:endParaRPr lang="en-US" sz="2300" b="1" dirty="0"/>
              </a:p>
            </p:txBody>
          </p:sp>
        </mc:Choice>
        <mc:Fallback xmlns="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6E366388-3FFB-4783-ABDE-DC8FF3B701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48956" y="5646383"/>
                <a:ext cx="74930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le 3">
                <a:extLst>
                  <a:ext uri="{FF2B5EF4-FFF2-40B4-BE49-F238E27FC236}">
                    <a16:creationId xmlns:a16="http://schemas.microsoft.com/office/drawing/2014/main" id="{7D6C1649-01B9-4CCD-8B17-F37C50EDCB8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2719759"/>
                  </p:ext>
                </p:extLst>
              </p:nvPr>
            </p:nvGraphicFramePr>
            <p:xfrm>
              <a:off x="7099933" y="4313064"/>
              <a:ext cx="5057597" cy="2556765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433815">
                      <a:extLst>
                        <a:ext uri="{9D8B030D-6E8A-4147-A177-3AD203B41FA5}">
                          <a16:colId xmlns:a16="http://schemas.microsoft.com/office/drawing/2014/main" val="2412467067"/>
                        </a:ext>
                      </a:extLst>
                    </a:gridCol>
                    <a:gridCol w="2623782">
                      <a:extLst>
                        <a:ext uri="{9D8B030D-6E8A-4147-A177-3AD203B41FA5}">
                          <a16:colId xmlns:a16="http://schemas.microsoft.com/office/drawing/2014/main" val="440332003"/>
                        </a:ext>
                      </a:extLst>
                    </a:gridCol>
                  </a:tblGrid>
                  <a:tr h="45364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GB" sz="2000" smtClean="0">
                                        <a:latin typeface="Cambria Math" panose="02040503050406030204" pitchFamily="18" charset="0"/>
                                      </a:rPr>
                                      <m:t>𝒆𝒏𝒅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14.87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000" dirty="0"/>
                            <a:t> 0.01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6054776"/>
                      </a:ext>
                    </a:extLst>
                  </a:tr>
                  <a:tr h="6618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GB" sz="200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GB" sz="200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2000" smtClean="0">
                                        <a:latin typeface="Cambria Math" panose="02040503050406030204" pitchFamily="18" charset="0"/>
                                      </a:rPr>
                                      <m:t>𝒄𝒂𝒓𝒓𝒊𝒆𝒓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8.23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000" dirty="0"/>
                            <a:t> 0.11</a:t>
                          </a:r>
                        </a:p>
                        <a:p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1893867"/>
                      </a:ext>
                    </a:extLst>
                  </a:tr>
                  <a:tr h="6618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GB" sz="2000" smtClean="0">
                                        <a:latin typeface="Cambria Math" panose="02040503050406030204" pitchFamily="18" charset="0"/>
                                      </a:rPr>
                                      <m:t>𝒄𝒏𝒄𝒕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4.14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000" dirty="0"/>
                            <a:t> 0.08</a:t>
                          </a:r>
                        </a:p>
                        <a:p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0763466"/>
                      </a:ext>
                    </a:extLst>
                  </a:tr>
                  <a:tr h="6618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GB" sz="2000" smtClean="0">
                                        <a:latin typeface="Cambria Math" panose="02040503050406030204" pitchFamily="18" charset="0"/>
                                      </a:rPr>
                                      <m:t>𝑯𝑺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2.78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2000" dirty="0"/>
                            <a:t> 0.14</a:t>
                          </a:r>
                        </a:p>
                        <a:p>
                          <a:endParaRPr 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16910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le 3">
                <a:extLst>
                  <a:ext uri="{FF2B5EF4-FFF2-40B4-BE49-F238E27FC236}">
                    <a16:creationId xmlns:a16="http://schemas.microsoft.com/office/drawing/2014/main" id="{7D6C1649-01B9-4CCD-8B17-F37C50EDCB8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2719759"/>
                  </p:ext>
                </p:extLst>
              </p:nvPr>
            </p:nvGraphicFramePr>
            <p:xfrm>
              <a:off x="7099933" y="4313064"/>
              <a:ext cx="5057597" cy="2556765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433815">
                      <a:extLst>
                        <a:ext uri="{9D8B030D-6E8A-4147-A177-3AD203B41FA5}">
                          <a16:colId xmlns:a16="http://schemas.microsoft.com/office/drawing/2014/main" val="2412467067"/>
                        </a:ext>
                      </a:extLst>
                    </a:gridCol>
                    <a:gridCol w="2623782">
                      <a:extLst>
                        <a:ext uri="{9D8B030D-6E8A-4147-A177-3AD203B41FA5}">
                          <a16:colId xmlns:a16="http://schemas.microsoft.com/office/drawing/2014/main" val="440332003"/>
                        </a:ext>
                      </a:extLst>
                    </a:gridCol>
                  </a:tblGrid>
                  <a:tr h="4536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50" t="-6667" r="-108250" b="-46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93039" t="-6667" r="-464" b="-46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054776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50" t="-69565" r="-108250" b="-20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93039" t="-69565" r="-464" b="-20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1893867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50" t="-169565" r="-108250" b="-10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93039" t="-169565" r="-464" b="-10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0763466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50" t="-269565" r="-108250" b="-26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93039" t="-269565" r="-464" b="-26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169104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789B626A-F2EA-421C-AB59-5187A501FE0D}"/>
                  </a:ext>
                </a:extLst>
              </p:cNvPr>
              <p:cNvSpPr/>
              <p:nvPr/>
            </p:nvSpPr>
            <p:spPr>
              <a:xfrm>
                <a:off x="7162743" y="1672533"/>
                <a:ext cx="4746683" cy="2640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700" b="1" dirty="0">
                    <a:ea typeface="Cambria Math" panose="02040503050406030204" pitchFamily="18" charset="0"/>
                  </a:rPr>
                  <a:t>T(t)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7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7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GB" sz="17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𝐄𝐧𝐝</m:t>
                        </m:r>
                      </m:sub>
                    </m:sSub>
                  </m:oMath>
                </a14:m>
                <a:endParaRPr lang="en-GB" sz="17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17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7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 </m:t>
                          </m:r>
                          <m:sSub>
                            <m:sSubPr>
                              <m:ctrlPr>
                                <a:rPr lang="en-GB" sz="17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00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𝐓</m:t>
                              </m:r>
                            </m:e>
                            <m:sub>
                              <m:r>
                                <a:rPr lang="en-GB" sz="1700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𝐜𝐚𝐫𝐫𝐢𝐞𝐫</m:t>
                              </m:r>
                            </m:sub>
                          </m:sSub>
                          <m:r>
                            <a:rPr lang="en-GB" sz="17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∗</m:t>
                          </m:r>
                          <m:r>
                            <a:rPr lang="en-GB" sz="17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𝐞𝐱𝐩</m:t>
                          </m:r>
                        </m:fName>
                        <m:e>
                          <m:d>
                            <m:dPr>
                              <m:ctrlPr>
                                <a:rPr lang="en-GB" sz="17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00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sz="17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700" b="1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𝐭𝐢𝐦𝐞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17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00" b="1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𝛕</m:t>
                                      </m:r>
                                    </m:e>
                                    <m:sub>
                                      <m:r>
                                        <a:rPr lang="en-GB" sz="1700" b="1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𝐜𝐚𝐫𝐫𝐢𝐞𝐫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GB" sz="17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GB" sz="1700" b="1" dirty="0">
                  <a:ea typeface="Cambria Math" panose="02040503050406030204" pitchFamily="18" charset="0"/>
                </a:endParaRPr>
              </a:p>
              <a:p>
                <a:r>
                  <a:rPr lang="en-GB" sz="1700" b="1" dirty="0"/>
                  <a:t> 	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 </m:t>
                      </m:r>
                      <m:sSub>
                        <m:sSubPr>
                          <m:ctrlPr>
                            <a:rPr lang="en-GB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𝐓</m:t>
                          </m:r>
                        </m:e>
                        <m:sub>
                          <m:r>
                            <a:rPr lang="en-GB" sz="17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𝐜𝐨𝐧𝐭𝐚𝐜𝐭</m:t>
                          </m:r>
                        </m:sub>
                      </m:sSub>
                      <m:r>
                        <a:rPr lang="en-GB" sz="17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∗</m:t>
                      </m:r>
                      <m:r>
                        <a:rPr lang="en-GB" sz="17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𝐞𝐱</m:t>
                      </m:r>
                      <m:func>
                        <m:funcPr>
                          <m:ctrlPr>
                            <a:rPr lang="en-GB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17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𝐩</m:t>
                          </m:r>
                        </m:fName>
                        <m:e>
                          <m:d>
                            <m:dPr>
                              <m:ctrlPr>
                                <a:rPr lang="en-GB" sz="17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00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sz="17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700" b="1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𝐭𝐢𝐦𝐞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17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00" b="1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𝛕</m:t>
                                      </m:r>
                                    </m:e>
                                    <m:sub>
                                      <m:r>
                                        <a:rPr lang="en-GB" sz="1700" b="1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𝐜𝐨𝐧𝐭𝐚𝐜𝐭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 sz="1700" b="1" dirty="0"/>
              </a:p>
              <a:p>
                <a:endParaRPr lang="en-GB" sz="17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7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7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𝐓</m:t>
                          </m:r>
                        </m:e>
                        <m:sub>
                          <m:r>
                            <a:rPr lang="en-GB" sz="17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𝐇𝐒</m:t>
                          </m:r>
                        </m:sub>
                      </m:sSub>
                      <m:r>
                        <a:rPr lang="en-GB" sz="17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∗</m:t>
                      </m:r>
                      <m:func>
                        <m:funcPr>
                          <m:ctrlPr>
                            <a:rPr lang="en-GB" sz="17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17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𝐞𝐱𝐩</m:t>
                          </m:r>
                        </m:fName>
                        <m:e>
                          <m:d>
                            <m:dPr>
                              <m:ctrlPr>
                                <a:rPr lang="en-GB" sz="17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00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sz="17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700" b="1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𝐭𝐢𝐦𝐞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17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00" b="1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𝛕</m:t>
                                      </m:r>
                                    </m:e>
                                    <m:sub>
                                      <m:r>
                                        <a:rPr lang="en-GB" sz="1700" b="1" i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𝐬𝐥𝐨𝐰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789B626A-F2EA-421C-AB59-5187A501FE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743" y="1672533"/>
                <a:ext cx="4746683" cy="2640531"/>
              </a:xfrm>
              <a:prstGeom prst="rect">
                <a:avLst/>
              </a:prstGeom>
              <a:blipFill>
                <a:blip r:embed="rId8"/>
                <a:stretch>
                  <a:fillRect l="-899" t="-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5990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0972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Summary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rgbClr val="4472C4"/>
          </a:solidFill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23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/>
          </a:solidFill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D323E4B3-96EE-4DA1-990A-D286EB721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59" y="2188954"/>
            <a:ext cx="10684090" cy="4176118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Established Experimental Setup with IR Thermography:</a:t>
            </a:r>
          </a:p>
          <a:p>
            <a:pPr>
              <a:lnSpc>
                <a:spcPct val="100000"/>
              </a:lnSpc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Setup too complex to achieve reliable absolute values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calibration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Empiric calibration with a reference measurement (Pt100) is not universal.</a:t>
            </a:r>
          </a:p>
          <a:p>
            <a:pPr>
              <a:lnSpc>
                <a:spcPct val="100000"/>
              </a:lnSpc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Reliable results achievable with continuous  recalibration.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GB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of  Thermal Performance with IR Thermography: </a:t>
            </a:r>
          </a:p>
          <a:p>
            <a:pPr>
              <a:lnSpc>
                <a:spcPct val="100000"/>
              </a:lnSpc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 performance of TPG was evaluated.  </a:t>
            </a:r>
          </a:p>
          <a:p>
            <a:pPr>
              <a:lnSpc>
                <a:spcPct val="100000"/>
              </a:lnSpc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analytic function was used to fit our measurements. </a:t>
            </a:r>
          </a:p>
          <a:p>
            <a:pPr lvl="1">
              <a:lnSpc>
                <a:spcPct val="100000"/>
              </a:lnSpc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exponential Fit fits the best to the data but to understand the whole system a two / three term fit is necessary </a:t>
            </a:r>
          </a:p>
          <a:p>
            <a:pPr marL="0" indent="0">
              <a:buNone/>
            </a:pPr>
            <a:endParaRPr lang="en-GB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3325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intersecting circles">
            <a:extLst>
              <a:ext uri="{FF2B5EF4-FFF2-40B4-BE49-F238E27FC236}">
                <a16:creationId xmlns:a16="http://schemas.microsoft.com/office/drawing/2014/main" id="{D2C4BFA1-2075-4901-9E24-E41D1FDD51F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3" name="Rectangle 12" title="ribbon">
            <a:extLst>
              <a:ext uri="{FF2B5EF4-FFF2-40B4-BE49-F238E27FC236}">
                <a16:creationId xmlns:a16="http://schemas.microsoft.com/office/drawing/2014/main" id="{053FB2EE-284F-4C87-AB3D-BBF87A9FAB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4635D6-7A3C-4A25-96CC-D39966AE4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6538"/>
            <a:ext cx="9144000" cy="13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de-DE" sz="54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Backup</a:t>
            </a:r>
            <a:endParaRPr lang="en-US" sz="5400" b="1" kern="12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E5E644-9FBD-4405-A140-42C3B994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32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0E7AB19D-820C-4D23-9207-0FC5E3A7A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8935" y="1842180"/>
            <a:ext cx="6346371" cy="4603108"/>
          </a:xfrm>
        </p:spPr>
        <p:txBody>
          <a:bodyPr anchor="ctr">
            <a:normAutofit/>
          </a:bodyPr>
          <a:lstStyle/>
          <a:p>
            <a:r>
              <a:rPr lang="en-GB" b="1" dirty="0"/>
              <a:t>Fixed-target experiment </a:t>
            </a:r>
          </a:p>
          <a:p>
            <a:r>
              <a:rPr lang="en-GB" b="1" dirty="0"/>
              <a:t>High energy: 11AGeV </a:t>
            </a:r>
          </a:p>
          <a:p>
            <a:r>
              <a:rPr lang="en-GB" b="1" dirty="0"/>
              <a:t>Nucleus-Nucleus &amp; </a:t>
            </a:r>
            <a:br>
              <a:rPr lang="en-GB" b="1" dirty="0"/>
            </a:br>
            <a:r>
              <a:rPr lang="en-GB" b="1" dirty="0"/>
              <a:t>Proton-Nucleus  collision:</a:t>
            </a:r>
            <a:br>
              <a:rPr lang="en-GB" b="1" dirty="0"/>
            </a:br>
            <a:r>
              <a:rPr lang="en-GB" b="1" dirty="0"/>
              <a:t>very high interaction rate: </a:t>
            </a:r>
            <a:br>
              <a:rPr lang="en-GB" b="1" dirty="0"/>
            </a:br>
            <a:r>
              <a:rPr lang="en-GB" b="1" dirty="0"/>
              <a:t>100kHz  / 1MHz</a:t>
            </a:r>
          </a:p>
          <a:p>
            <a:r>
              <a:rPr lang="en-GB" b="1" dirty="0"/>
              <a:t>Research goals:</a:t>
            </a:r>
          </a:p>
          <a:p>
            <a:pPr lvl="1"/>
            <a:r>
              <a:rPr lang="en-GB" b="1" dirty="0"/>
              <a:t>Open Charm</a:t>
            </a:r>
          </a:p>
          <a:p>
            <a:pPr lvl="1"/>
            <a:r>
              <a:rPr lang="en-GB" b="1" dirty="0"/>
              <a:t>Di-Leptons </a:t>
            </a:r>
          </a:p>
          <a:p>
            <a:pPr lvl="1"/>
            <a:r>
              <a:rPr lang="en-GB" b="1" dirty="0"/>
              <a:t>Multi-strange-particles </a:t>
            </a:r>
          </a:p>
          <a:p>
            <a:endParaRPr lang="en-US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" y="19128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The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C</a:t>
            </a:r>
            <a:r>
              <a:rPr lang="en-GB" dirty="0">
                <a:solidFill>
                  <a:schemeClr val="bg1"/>
                </a:solidFill>
              </a:rPr>
              <a:t>ompressed </a:t>
            </a:r>
            <a:r>
              <a:rPr lang="en-GB" b="1" dirty="0">
                <a:solidFill>
                  <a:schemeClr val="bg1"/>
                </a:solidFill>
              </a:rPr>
              <a:t>B</a:t>
            </a:r>
            <a:r>
              <a:rPr lang="en-GB" dirty="0">
                <a:solidFill>
                  <a:schemeClr val="bg1"/>
                </a:solidFill>
              </a:rPr>
              <a:t>aryonic </a:t>
            </a:r>
            <a:r>
              <a:rPr lang="en-GB" b="1" dirty="0">
                <a:solidFill>
                  <a:schemeClr val="bg1"/>
                </a:solidFill>
              </a:rPr>
              <a:t>M</a:t>
            </a:r>
            <a:r>
              <a:rPr lang="en-GB" dirty="0">
                <a:solidFill>
                  <a:schemeClr val="bg1"/>
                </a:solidFill>
              </a:rPr>
              <a:t>atter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Experiment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A40396-A8C6-44B9-A2F1-E85C30E381C8}"/>
              </a:ext>
            </a:extLst>
          </p:cNvPr>
          <p:cNvSpPr txBox="1"/>
          <p:nvPr/>
        </p:nvSpPr>
        <p:spPr>
          <a:xfrm>
            <a:off x="6449787" y="459380"/>
            <a:ext cx="1300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</a:rPr>
              <a:t>CBM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1" name="Inhaltsplatzhalter 3" descr="FAIR.jpg">
            <a:extLst>
              <a:ext uri="{FF2B5EF4-FFF2-40B4-BE49-F238E27FC236}">
                <a16:creationId xmlns:a16="http://schemas.microsoft.com/office/drawing/2014/main" id="{3B6FF92E-CC01-4158-88DC-52BE1212C3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4394" y="1673243"/>
            <a:ext cx="7200800" cy="515084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605A70D-F6DC-48D1-9C96-BAA8F8781723}"/>
              </a:ext>
            </a:extLst>
          </p:cNvPr>
          <p:cNvSpPr/>
          <p:nvPr/>
        </p:nvSpPr>
        <p:spPr>
          <a:xfrm>
            <a:off x="4528457" y="3355208"/>
            <a:ext cx="718457" cy="85756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177152A3-692D-4F75-8C23-D2886109C295}"/>
              </a:ext>
            </a:extLst>
          </p:cNvPr>
          <p:cNvSpPr/>
          <p:nvPr/>
        </p:nvSpPr>
        <p:spPr>
          <a:xfrm rot="1673079">
            <a:off x="3648881" y="2883041"/>
            <a:ext cx="914400" cy="439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2EED06C5-E8A5-42B7-A6F1-787708519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209" y="5319574"/>
            <a:ext cx="1151791" cy="1554919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FF01134-49B7-43BC-8206-E596BA88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18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127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Cooling Concept</a:t>
            </a:r>
            <a:b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Quadrant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58434D-4503-4DD6-BF4B-69BA5B42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26</a:t>
            </a:fld>
            <a:endParaRPr lang="en-US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2E73DA26-0069-4F9E-BEF8-014FF9248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t="2643" r="9233" b="4241"/>
          <a:stretch/>
        </p:blipFill>
        <p:spPr>
          <a:xfrm>
            <a:off x="0" y="1681179"/>
            <a:ext cx="5190681" cy="5185378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74044617-2BD3-47CF-A565-F8CD1A3F59D4}"/>
              </a:ext>
            </a:extLst>
          </p:cNvPr>
          <p:cNvSpPr txBox="1"/>
          <p:nvPr/>
        </p:nvSpPr>
        <p:spPr>
          <a:xfrm>
            <a:off x="6096000" y="5485341"/>
            <a:ext cx="1500274" cy="92333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 cooled Al-heat sink </a:t>
            </a:r>
          </a:p>
          <a:p>
            <a:endParaRPr lang="en-US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9B402C9-BAD0-4AB1-A6A8-B92BB9B17F14}"/>
              </a:ext>
            </a:extLst>
          </p:cNvPr>
          <p:cNvSpPr/>
          <p:nvPr/>
        </p:nvSpPr>
        <p:spPr>
          <a:xfrm>
            <a:off x="6130222" y="4612801"/>
            <a:ext cx="1540837" cy="34163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 Cables 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A6A6E50-1480-430A-ADD0-CB966398E628}"/>
              </a:ext>
            </a:extLst>
          </p:cNvPr>
          <p:cNvSpPr/>
          <p:nvPr/>
        </p:nvSpPr>
        <p:spPr>
          <a:xfrm>
            <a:off x="6119124" y="2992365"/>
            <a:ext cx="2208935" cy="1089529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50µm thin sensor</a:t>
            </a:r>
          </a:p>
          <a:p>
            <a:pPr>
              <a:lnSpc>
                <a:spcPct val="90000"/>
              </a:lnSpc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prototypes</a:t>
            </a:r>
          </a:p>
          <a:p>
            <a:pPr>
              <a:lnSpc>
                <a:spcPct val="90000"/>
              </a:lnSpc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(test placing, bonding, gluing)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426D598-353E-4085-8F80-EB54E80EC55E}"/>
              </a:ext>
            </a:extLst>
          </p:cNvPr>
          <p:cNvSpPr txBox="1"/>
          <p:nvPr/>
        </p:nvSpPr>
        <p:spPr>
          <a:xfrm>
            <a:off x="6119124" y="2018361"/>
            <a:ext cx="1813706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Carrier (TPG)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4727CE9-106F-4B3E-B52A-162B630F132D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4644579" y="2341527"/>
            <a:ext cx="1474545" cy="3696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3473B7B5-FEB1-42F8-9E0F-B504FC2406E1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4695826" y="3338920"/>
            <a:ext cx="1423298" cy="1982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9EB6D766-5D00-4FD9-BA62-803C45C83481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2911876" y="5947006"/>
            <a:ext cx="3184124" cy="5919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eschweifte Klammer rechts 25">
            <a:extLst>
              <a:ext uri="{FF2B5EF4-FFF2-40B4-BE49-F238E27FC236}">
                <a16:creationId xmlns:a16="http://schemas.microsoft.com/office/drawing/2014/main" id="{D27512A6-AB0C-4DA8-8963-DFCF93CB6362}"/>
              </a:ext>
            </a:extLst>
          </p:cNvPr>
          <p:cNvSpPr/>
          <p:nvPr/>
        </p:nvSpPr>
        <p:spPr>
          <a:xfrm>
            <a:off x="5445575" y="4010025"/>
            <a:ext cx="450400" cy="161925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Geschweifte Klammer rechts 32">
            <a:extLst>
              <a:ext uri="{FF2B5EF4-FFF2-40B4-BE49-F238E27FC236}">
                <a16:creationId xmlns:a16="http://schemas.microsoft.com/office/drawing/2014/main" id="{1D223319-BA7A-4D87-8FFF-DC0285BC5417}"/>
              </a:ext>
            </a:extLst>
          </p:cNvPr>
          <p:cNvSpPr/>
          <p:nvPr/>
        </p:nvSpPr>
        <p:spPr>
          <a:xfrm>
            <a:off x="8640536" y="1880370"/>
            <a:ext cx="911679" cy="465854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D40F65EB-A2E7-4BB9-96F8-AF1B448A76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82" t="51430" r="82784" b="35714"/>
          <a:stretch/>
        </p:blipFill>
        <p:spPr>
          <a:xfrm>
            <a:off x="10297885" y="2664692"/>
            <a:ext cx="1055915" cy="2958758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6D6FE27F-4909-46D6-A51D-EEB790174C73}"/>
              </a:ext>
            </a:extLst>
          </p:cNvPr>
          <p:cNvSpPr txBox="1"/>
          <p:nvPr/>
        </p:nvSpPr>
        <p:spPr>
          <a:xfrm>
            <a:off x="9927238" y="5736027"/>
            <a:ext cx="2110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Quadrant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CB130B5-191A-489D-9F46-844E56EE4572}"/>
              </a:ext>
            </a:extLst>
          </p:cNvPr>
          <p:cNvSpPr/>
          <p:nvPr/>
        </p:nvSpPr>
        <p:spPr>
          <a:xfrm>
            <a:off x="8598244" y="58976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83A4B68-D9B9-4A33-A43B-12D67BF04897}"/>
              </a:ext>
            </a:extLst>
          </p:cNvPr>
          <p:cNvSpPr/>
          <p:nvPr/>
        </p:nvSpPr>
        <p:spPr>
          <a:xfrm>
            <a:off x="9271416" y="593677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2FA2918-5F5F-401F-9E32-E4B74A5729CC}"/>
              </a:ext>
            </a:extLst>
          </p:cNvPr>
          <p:cNvSpPr/>
          <p:nvPr/>
        </p:nvSpPr>
        <p:spPr>
          <a:xfrm>
            <a:off x="9862458" y="58976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FA86DED-F0CB-4B35-9703-3F1048965ED4}"/>
              </a:ext>
            </a:extLst>
          </p:cNvPr>
          <p:cNvSpPr/>
          <p:nvPr/>
        </p:nvSpPr>
        <p:spPr>
          <a:xfrm>
            <a:off x="10478480" y="58976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3EBB216-4B86-4769-9AAB-B2FE8A50A461}"/>
              </a:ext>
            </a:extLst>
          </p:cNvPr>
          <p:cNvSpPr/>
          <p:nvPr/>
        </p:nvSpPr>
        <p:spPr>
          <a:xfrm>
            <a:off x="11065328" y="58976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4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233913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Cooling Concept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84BB760-3B23-4B0F-80FE-1960CA625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19"/>
          <a:stretch/>
        </p:blipFill>
        <p:spPr>
          <a:xfrm>
            <a:off x="1" y="1673243"/>
            <a:ext cx="7720694" cy="5166360"/>
          </a:xfrm>
          <a:ln w="19050">
            <a:solidFill>
              <a:schemeClr val="tx1"/>
            </a:solidFill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58434D-4503-4DD6-BF4B-69BA5B42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27</a:t>
            </a:fld>
            <a:endParaRPr lang="en-US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B82BB9D5-3856-4A7B-9A57-063FFA6AC670}"/>
              </a:ext>
            </a:extLst>
          </p:cNvPr>
          <p:cNvSpPr/>
          <p:nvPr/>
        </p:nvSpPr>
        <p:spPr>
          <a:xfrm>
            <a:off x="511629" y="2536371"/>
            <a:ext cx="2808514" cy="52251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07F01467-8D13-4108-AD85-332EBB025C01}"/>
              </a:ext>
            </a:extLst>
          </p:cNvPr>
          <p:cNvSpPr/>
          <p:nvPr/>
        </p:nvSpPr>
        <p:spPr>
          <a:xfrm>
            <a:off x="4223658" y="2557212"/>
            <a:ext cx="381000" cy="48083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FE3B346-F737-4AC5-9904-E9016EAB8AB9}"/>
              </a:ext>
            </a:extLst>
          </p:cNvPr>
          <p:cNvSpPr/>
          <p:nvPr/>
        </p:nvSpPr>
        <p:spPr>
          <a:xfrm>
            <a:off x="7217229" y="3374571"/>
            <a:ext cx="243129" cy="23948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9CC1FDD1-DBD2-49F2-81D9-27A4B15E3536}"/>
              </a:ext>
            </a:extLst>
          </p:cNvPr>
          <p:cNvSpPr/>
          <p:nvPr/>
        </p:nvSpPr>
        <p:spPr>
          <a:xfrm>
            <a:off x="7460358" y="3287486"/>
            <a:ext cx="260337" cy="21771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7F0CF393-09A9-4588-88D0-E6745157B56F}"/>
              </a:ext>
            </a:extLst>
          </p:cNvPr>
          <p:cNvSpPr/>
          <p:nvPr/>
        </p:nvSpPr>
        <p:spPr>
          <a:xfrm>
            <a:off x="7620000" y="4659086"/>
            <a:ext cx="100695" cy="13062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99E39E8-82FA-4C27-960B-8D274C11EB64}"/>
              </a:ext>
            </a:extLst>
          </p:cNvPr>
          <p:cNvSpPr/>
          <p:nvPr/>
        </p:nvSpPr>
        <p:spPr>
          <a:xfrm>
            <a:off x="7405029" y="4169228"/>
            <a:ext cx="260337" cy="620486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52BC52E2-C9AB-4A53-9569-C85B3C41F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82" t="51430" r="82784" b="35714"/>
          <a:stretch/>
        </p:blipFill>
        <p:spPr>
          <a:xfrm>
            <a:off x="8239582" y="2567130"/>
            <a:ext cx="1055915" cy="2958758"/>
          </a:xfrm>
          <a:prstGeom prst="rect">
            <a:avLst/>
          </a:prstGeom>
        </p:spPr>
      </p:pic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444A7F2E-3FC4-4395-A57E-33362F3BCF03}"/>
              </a:ext>
            </a:extLst>
          </p:cNvPr>
          <p:cNvCxnSpPr>
            <a:cxnSpLocks/>
            <a:stCxn id="12" idx="3"/>
            <a:endCxn id="26" idx="1"/>
          </p:cNvCxnSpPr>
          <p:nvPr/>
        </p:nvCxnSpPr>
        <p:spPr>
          <a:xfrm flipV="1">
            <a:off x="7665366" y="4046509"/>
            <a:ext cx="574216" cy="43296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23CD5BFE-000C-49F4-8725-B4B0970040E1}"/>
              </a:ext>
            </a:extLst>
          </p:cNvPr>
          <p:cNvSpPr txBox="1"/>
          <p:nvPr/>
        </p:nvSpPr>
        <p:spPr>
          <a:xfrm>
            <a:off x="1624264" y="3124982"/>
            <a:ext cx="220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Valves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for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Stations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CF0673C7-93C5-4E5A-ABB3-359EA67A80B0}"/>
              </a:ext>
            </a:extLst>
          </p:cNvPr>
          <p:cNvSpPr txBox="1"/>
          <p:nvPr/>
        </p:nvSpPr>
        <p:spPr>
          <a:xfrm>
            <a:off x="2324781" y="5572125"/>
            <a:ext cx="199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Flow Meters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C50787EE-215A-4257-9857-E14838BB13A7}"/>
              </a:ext>
            </a:extLst>
          </p:cNvPr>
          <p:cNvCxnSpPr/>
          <p:nvPr/>
        </p:nvCxnSpPr>
        <p:spPr>
          <a:xfrm flipV="1">
            <a:off x="3476625" y="2882943"/>
            <a:ext cx="383723" cy="2897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feld 56">
            <a:extLst>
              <a:ext uri="{FF2B5EF4-FFF2-40B4-BE49-F238E27FC236}">
                <a16:creationId xmlns:a16="http://schemas.microsoft.com/office/drawing/2014/main" id="{1A42C49A-14DD-4E01-80F1-7423F4D8570B}"/>
              </a:ext>
            </a:extLst>
          </p:cNvPr>
          <p:cNvSpPr txBox="1"/>
          <p:nvPr/>
        </p:nvSpPr>
        <p:spPr>
          <a:xfrm>
            <a:off x="1624264" y="2413715"/>
            <a:ext cx="101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Pump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F1BC5772-9EB9-4D20-9345-C353F4174A0C}"/>
              </a:ext>
            </a:extLst>
          </p:cNvPr>
          <p:cNvSpPr txBox="1"/>
          <p:nvPr/>
        </p:nvSpPr>
        <p:spPr>
          <a:xfrm>
            <a:off x="161714" y="2470275"/>
            <a:ext cx="202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Huber CC-405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DCE85D9E-D9B9-48EE-BA73-64F5EB9312AD}"/>
              </a:ext>
            </a:extLst>
          </p:cNvPr>
          <p:cNvSpPr txBox="1"/>
          <p:nvPr/>
        </p:nvSpPr>
        <p:spPr>
          <a:xfrm>
            <a:off x="8958943" y="5598247"/>
            <a:ext cx="239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bg1"/>
                </a:solidFill>
              </a:rPr>
              <a:t>One</a:t>
            </a:r>
            <a:r>
              <a:rPr lang="de-DE" sz="2400" b="1" dirty="0">
                <a:solidFill>
                  <a:schemeClr val="bg1"/>
                </a:solidFill>
              </a:rPr>
              <a:t> Quadrant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0" name="Grafik 59">
            <a:extLst>
              <a:ext uri="{FF2B5EF4-FFF2-40B4-BE49-F238E27FC236}">
                <a16:creationId xmlns:a16="http://schemas.microsoft.com/office/drawing/2014/main" id="{2A639F16-095F-4823-937B-E44992450C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t="2643" r="9233" b="4241"/>
          <a:stretch/>
        </p:blipFill>
        <p:spPr>
          <a:xfrm>
            <a:off x="9295497" y="2566697"/>
            <a:ext cx="2982220" cy="2958758"/>
          </a:xfrm>
          <a:prstGeom prst="rect">
            <a:avLst/>
          </a:prstGeom>
        </p:spPr>
      </p:pic>
      <p:sp>
        <p:nvSpPr>
          <p:cNvPr id="63" name="Ellipse 62">
            <a:extLst>
              <a:ext uri="{FF2B5EF4-FFF2-40B4-BE49-F238E27FC236}">
                <a16:creationId xmlns:a16="http://schemas.microsoft.com/office/drawing/2014/main" id="{07AE8BCB-37E7-49D2-B2C3-14A6AB7EF34E}"/>
              </a:ext>
            </a:extLst>
          </p:cNvPr>
          <p:cNvSpPr/>
          <p:nvPr/>
        </p:nvSpPr>
        <p:spPr>
          <a:xfrm>
            <a:off x="8578830" y="58818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67F8ED20-7D56-4F5E-9C4D-00AE43A87553}"/>
              </a:ext>
            </a:extLst>
          </p:cNvPr>
          <p:cNvSpPr/>
          <p:nvPr/>
        </p:nvSpPr>
        <p:spPr>
          <a:xfrm>
            <a:off x="9227883" y="589983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B996E9C8-1A6C-4FD6-A023-D9629019F3C3}"/>
              </a:ext>
            </a:extLst>
          </p:cNvPr>
          <p:cNvSpPr/>
          <p:nvPr/>
        </p:nvSpPr>
        <p:spPr>
          <a:xfrm>
            <a:off x="9849553" y="59848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2CAFF3C-ED72-4D2A-903D-E25CAEC25DDB}"/>
              </a:ext>
            </a:extLst>
          </p:cNvPr>
          <p:cNvSpPr/>
          <p:nvPr/>
        </p:nvSpPr>
        <p:spPr>
          <a:xfrm>
            <a:off x="11055122" y="581044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91E96FAC-A9C6-4B6D-BF82-FD9461063DB4}"/>
              </a:ext>
            </a:extLst>
          </p:cNvPr>
          <p:cNvSpPr/>
          <p:nvPr/>
        </p:nvSpPr>
        <p:spPr>
          <a:xfrm>
            <a:off x="10433288" y="581044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68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252250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Sensor Carrier</a:t>
            </a:r>
            <a:b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de-DE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T</a:t>
            </a: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hermal </a:t>
            </a:r>
            <a:r>
              <a:rPr lang="de-DE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P</a:t>
            </a:r>
            <a:r>
              <a:rPr lang="de-DE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yrolithic</a:t>
            </a: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de-DE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G</a:t>
            </a: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raphite </a:t>
            </a:r>
            <a:r>
              <a:rPr lang="de-DE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TPG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rgbClr val="4472C4">
              <a:alpha val="4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28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ABB4A48-373B-4124-AFAD-CE3112834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15871" r="10199" b="7956"/>
          <a:stretch/>
        </p:blipFill>
        <p:spPr>
          <a:xfrm>
            <a:off x="0" y="2517691"/>
            <a:ext cx="4465193" cy="34774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nhaltsplatzhalter 4">
            <a:extLst>
              <a:ext uri="{FF2B5EF4-FFF2-40B4-BE49-F238E27FC236}">
                <a16:creationId xmlns:a16="http://schemas.microsoft.com/office/drawing/2014/main" id="{C93C41E6-5DB2-4143-B715-6192BD79CF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36" t="44969" r="8048" b="11448"/>
          <a:stretch/>
        </p:blipFill>
        <p:spPr>
          <a:xfrm>
            <a:off x="4465193" y="1690688"/>
            <a:ext cx="7726807" cy="513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55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25225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Calibration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rgbClr val="4472C4">
              <a:alpha val="4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29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C698051-0DCA-4713-812F-4BD66DFBBCBC}"/>
              </a:ext>
            </a:extLst>
          </p:cNvPr>
          <p:cNvSpPr txBox="1"/>
          <p:nvPr/>
        </p:nvSpPr>
        <p:spPr>
          <a:xfrm>
            <a:off x="476250" y="2057876"/>
            <a:ext cx="580072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Aspects that could influence the measurement: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Window between vacuum chamber and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Temperature of the 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Ambient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Shiny Surfaces (reflections) with low emissivity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Software settings </a:t>
            </a:r>
          </a:p>
          <a:p>
            <a:pPr lvl="1"/>
            <a:r>
              <a:rPr lang="en-GB" sz="2400" dirty="0"/>
              <a:t>Emissivity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Reflection of the chamber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31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252250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Motivation</a:t>
            </a:r>
            <a:b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</a:t>
            </a:r>
            <a:r>
              <a:rPr lang="de-DE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</a:t>
            </a: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icro </a:t>
            </a:r>
            <a:r>
              <a:rPr lang="de-DE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V</a:t>
            </a: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ertex </a:t>
            </a:r>
            <a:r>
              <a:rPr lang="de-DE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D</a:t>
            </a:r>
            <a:r>
              <a:rPr lang="de-DE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etector</a:t>
            </a: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de-DE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MVD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11E6BEE7-5911-4904-828F-232ADFDB7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965" y="3297552"/>
            <a:ext cx="3106538" cy="285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3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www.fair-center.eu/fileadmin/fair/experiments/CBM/setup/2016.03.09_Experiment_mit_HADES_1.jpg">
            <a:extLst>
              <a:ext uri="{FF2B5EF4-FFF2-40B4-BE49-F238E27FC236}">
                <a16:creationId xmlns:a16="http://schemas.microsoft.com/office/drawing/2014/main" id="{38508055-0400-4767-8EDC-E1242C67B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0" t="9491" r="3475" b="22905"/>
          <a:stretch/>
        </p:blipFill>
        <p:spPr bwMode="auto">
          <a:xfrm>
            <a:off x="4349384" y="1736438"/>
            <a:ext cx="7817216" cy="51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EDF7C220-3994-4D8F-B35E-D4B8D7007695}"/>
              </a:ext>
            </a:extLst>
          </p:cNvPr>
          <p:cNvSpPr/>
          <p:nvPr/>
        </p:nvSpPr>
        <p:spPr>
          <a:xfrm>
            <a:off x="4664844" y="3976988"/>
            <a:ext cx="378691" cy="4618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81C616FC-E94B-4075-B202-5D4410CB84D2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3395503" y="4207897"/>
            <a:ext cx="1269341" cy="5159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ildergebnis für cbm logo fair">
            <a:extLst>
              <a:ext uri="{FF2B5EF4-FFF2-40B4-BE49-F238E27FC236}">
                <a16:creationId xmlns:a16="http://schemas.microsoft.com/office/drawing/2014/main" id="{F5672190-0C32-4985-8AF5-1C524D126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382" y="5396881"/>
            <a:ext cx="1126672" cy="1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A589B77D-C2E6-44F9-B205-B8637555A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6873" y="6350145"/>
            <a:ext cx="1128274" cy="511174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21" name="Picture 2" descr="Bildergebnis für iphc strasbourg">
            <a:extLst>
              <a:ext uri="{FF2B5EF4-FFF2-40B4-BE49-F238E27FC236}">
                <a16:creationId xmlns:a16="http://schemas.microsoft.com/office/drawing/2014/main" id="{0560FB3F-5F1B-43A1-BCBF-5DD8C81AF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0" b="16000"/>
          <a:stretch/>
        </p:blipFill>
        <p:spPr bwMode="auto">
          <a:xfrm>
            <a:off x="3512344" y="6350145"/>
            <a:ext cx="837040" cy="50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331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5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Thermal Performance Measurement</a:t>
            </a:r>
            <a:b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Single exp. Fit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30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nhaltsplatzhalter 4">
            <a:extLst>
              <a:ext uri="{FF2B5EF4-FFF2-40B4-BE49-F238E27FC236}">
                <a16:creationId xmlns:a16="http://schemas.microsoft.com/office/drawing/2014/main" id="{E6AC6B4A-64BC-4C29-B449-EEF8DD503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12728" r="6810"/>
          <a:stretch/>
        </p:blipFill>
        <p:spPr>
          <a:xfrm>
            <a:off x="0" y="1690688"/>
            <a:ext cx="6658869" cy="4940964"/>
          </a:xfr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A491FE1C-8F43-4758-9C9F-16C802DA0184}"/>
              </a:ext>
            </a:extLst>
          </p:cNvPr>
          <p:cNvSpPr/>
          <p:nvPr/>
        </p:nvSpPr>
        <p:spPr>
          <a:xfrm>
            <a:off x="901157" y="3064158"/>
            <a:ext cx="522717" cy="2584176"/>
          </a:xfrm>
          <a:prstGeom prst="rect">
            <a:avLst/>
          </a:prstGeom>
          <a:solidFill>
            <a:srgbClr val="4590B8">
              <a:alpha val="40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B4492B5-A9CF-4EF6-8607-8E3B8CF3CFC0}"/>
              </a:ext>
            </a:extLst>
          </p:cNvPr>
          <p:cNvSpPr txBox="1"/>
          <p:nvPr/>
        </p:nvSpPr>
        <p:spPr>
          <a:xfrm>
            <a:off x="3181773" y="5438452"/>
            <a:ext cx="1449950" cy="37892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n-US" dirty="0">
                <a:solidFill>
                  <a:schemeClr val="bg1"/>
                </a:solidFill>
              </a:rPr>
              <a:t>Fit range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384430A-EC9E-4C67-80B3-B10AE119C145}"/>
              </a:ext>
            </a:extLst>
          </p:cNvPr>
          <p:cNvSpPr/>
          <p:nvPr/>
        </p:nvSpPr>
        <p:spPr>
          <a:xfrm>
            <a:off x="3347459" y="5518813"/>
            <a:ext cx="219919" cy="236881"/>
          </a:xfrm>
          <a:prstGeom prst="rect">
            <a:avLst/>
          </a:prstGeom>
          <a:solidFill>
            <a:srgbClr val="4590B8">
              <a:alpha val="40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7E76F850-AAFE-4808-8DE1-6DF25D462EF4}"/>
                  </a:ext>
                </a:extLst>
              </p:cNvPr>
              <p:cNvSpPr txBox="1"/>
              <p:nvPr/>
            </p:nvSpPr>
            <p:spPr>
              <a:xfrm>
                <a:off x="6703790" y="3331784"/>
                <a:ext cx="5453740" cy="2715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Fitting the heat- up curves during the first 15 seconds with </a:t>
                </a:r>
              </a:p>
              <a:p>
                <a:pPr algn="ctr"/>
                <a:r>
                  <a:rPr lang="en-GB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 panose="02040503050406030204" pitchFamily="18" charset="0"/>
                  </a:rPr>
                  <a:t>T(t)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4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End</m:t>
                        </m:r>
                      </m:sub>
                    </m:sSub>
                    <m:r>
                      <a:rPr lang="en-GB" sz="2400" i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sz="24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carrier</m:t>
                        </m:r>
                      </m:sub>
                    </m:sSub>
                    <m:func>
                      <m:funcPr>
                        <m:ctrlPr>
                          <a:rPr lang="en-GB" sz="24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GB" sz="24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 </m:t>
                        </m:r>
                        <m:r>
                          <m:rPr>
                            <m:sty m:val="p"/>
                          </m:rPr>
                          <a:rPr lang="en-GB" sz="240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GB" sz="2400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i="0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2400" i="1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GB" sz="2400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time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GB" sz="2400" i="1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2400" i="0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τ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2400" b="0" i="0" smtClean="0">
                                        <a:effectLst>
                                          <a:outerShdw blurRad="38100" dist="38100" dir="2700000" algn="tl">
                                            <a:srgbClr val="000000">
                                              <a:alpha val="43137"/>
                                            </a:srgb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carrier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GB" sz="2400" b="0" i="0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</m:t>
                            </m:r>
                          </m:e>
                        </m:d>
                        <m:r>
                          <a:rPr lang="en-GB" sz="24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GB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</p:txBody>
          </p:sp>
        </mc:Choice>
        <mc:Fallback xmlns="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7E76F850-AAFE-4808-8DE1-6DF25D462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790" y="3331784"/>
                <a:ext cx="5453740" cy="2715230"/>
              </a:xfrm>
              <a:prstGeom prst="rect">
                <a:avLst/>
              </a:prstGeom>
              <a:blipFill>
                <a:blip r:embed="rId3"/>
                <a:stretch>
                  <a:fillRect l="-1902" t="-2022" r="-1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CCADCE7A-3DEF-4327-AA51-5D2B546D32ED}"/>
              </a:ext>
            </a:extLst>
          </p:cNvPr>
          <p:cNvSpPr/>
          <p:nvPr/>
        </p:nvSpPr>
        <p:spPr>
          <a:xfrm>
            <a:off x="1182970" y="5759699"/>
            <a:ext cx="155857" cy="9875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0835231-C950-4409-B65D-29897CDB2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286" y="1816001"/>
            <a:ext cx="6724480" cy="4722911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53351937-BC1B-4AB5-BFA0-183F66A3DDE4}"/>
              </a:ext>
            </a:extLst>
          </p:cNvPr>
          <p:cNvSpPr/>
          <p:nvPr/>
        </p:nvSpPr>
        <p:spPr>
          <a:xfrm>
            <a:off x="2211461" y="3494877"/>
            <a:ext cx="1235329" cy="12377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B83EFF9A-D037-47F8-95BC-C4CB127C9187}"/>
              </a:ext>
            </a:extLst>
          </p:cNvPr>
          <p:cNvCxnSpPr>
            <a:cxnSpLocks/>
          </p:cNvCxnSpPr>
          <p:nvPr/>
        </p:nvCxnSpPr>
        <p:spPr>
          <a:xfrm>
            <a:off x="2233516" y="3574396"/>
            <a:ext cx="21388" cy="115741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211D67FA-C3E8-45DC-ADCB-D53A1FF96C28}"/>
              </a:ext>
            </a:extLst>
          </p:cNvPr>
          <p:cNvCxnSpPr>
            <a:cxnSpLocks/>
          </p:cNvCxnSpPr>
          <p:nvPr/>
        </p:nvCxnSpPr>
        <p:spPr>
          <a:xfrm>
            <a:off x="2234548" y="3564056"/>
            <a:ext cx="1159068" cy="1158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E364609B-725F-432B-BE6B-D66C7396349E}"/>
              </a:ext>
            </a:extLst>
          </p:cNvPr>
          <p:cNvCxnSpPr>
            <a:cxnSpLocks/>
          </p:cNvCxnSpPr>
          <p:nvPr/>
        </p:nvCxnSpPr>
        <p:spPr>
          <a:xfrm>
            <a:off x="2253871" y="3578185"/>
            <a:ext cx="882595" cy="89849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hteck 32">
            <a:extLst>
              <a:ext uri="{FF2B5EF4-FFF2-40B4-BE49-F238E27FC236}">
                <a16:creationId xmlns:a16="http://schemas.microsoft.com/office/drawing/2014/main" id="{6B0FD7C5-77B6-4B84-83BB-77C2BD5EC146}"/>
              </a:ext>
            </a:extLst>
          </p:cNvPr>
          <p:cNvSpPr/>
          <p:nvPr/>
        </p:nvSpPr>
        <p:spPr>
          <a:xfrm>
            <a:off x="2211461" y="3503437"/>
            <a:ext cx="1884884" cy="19350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9A75C516-BAD0-4009-A4DA-B049097126DC}"/>
              </a:ext>
            </a:extLst>
          </p:cNvPr>
          <p:cNvSpPr txBox="1"/>
          <p:nvPr/>
        </p:nvSpPr>
        <p:spPr>
          <a:xfrm>
            <a:off x="2166607" y="4907565"/>
            <a:ext cx="176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 = 15s</a:t>
            </a:r>
            <a:endParaRPr lang="en-US" sz="32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69D62A4-E699-42B9-9CDD-5D3470CF76CC}"/>
              </a:ext>
            </a:extLst>
          </p:cNvPr>
          <p:cNvSpPr/>
          <p:nvPr/>
        </p:nvSpPr>
        <p:spPr>
          <a:xfrm>
            <a:off x="900250" y="5648334"/>
            <a:ext cx="165070" cy="1571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CBC6A1D5-4DFD-4DFF-BE12-4D38A1F88D24}"/>
              </a:ext>
            </a:extLst>
          </p:cNvPr>
          <p:cNvSpPr/>
          <p:nvPr/>
        </p:nvSpPr>
        <p:spPr>
          <a:xfrm rot="16200000">
            <a:off x="-70272" y="3447120"/>
            <a:ext cx="445956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[K]</a:t>
            </a:r>
          </a:p>
        </p:txBody>
      </p:sp>
    </p:spTree>
    <p:extLst>
      <p:ext uri="{BB962C8B-B14F-4D97-AF65-F5344CB8AC3E}">
        <p14:creationId xmlns:p14="http://schemas.microsoft.com/office/powerpoint/2010/main" val="2824720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6" grpId="0"/>
      <p:bldP spid="4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5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Thermal Performance Measurement</a:t>
            </a:r>
            <a:b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Single and </a:t>
            </a:r>
            <a:r>
              <a:rPr lang="en-GB" dirty="0">
                <a:solidFill>
                  <a:schemeClr val="bg1"/>
                </a:solidFill>
              </a:rPr>
              <a:t>Two-Term in Comparison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31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CDE69A74-5EB3-4D24-94EF-C34CA1C942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11991" r="9457" b="4809"/>
          <a:stretch/>
        </p:blipFill>
        <p:spPr>
          <a:xfrm>
            <a:off x="18752" y="1690689"/>
            <a:ext cx="5742938" cy="396081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82886E2C-8D3A-4F7F-9E5B-A7AE3035F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 r="11767" b="4732"/>
          <a:stretch/>
        </p:blipFill>
        <p:spPr>
          <a:xfrm>
            <a:off x="5780442" y="2349880"/>
            <a:ext cx="6377088" cy="4507168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E214EF2D-DCF9-43CA-8207-55BE3EC447EC}"/>
              </a:ext>
            </a:extLst>
          </p:cNvPr>
          <p:cNvSpPr/>
          <p:nvPr/>
        </p:nvSpPr>
        <p:spPr>
          <a:xfrm>
            <a:off x="5761690" y="2349880"/>
            <a:ext cx="6430310" cy="450812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776879F3-5BB9-4072-A997-7448F67407DA}"/>
              </a:ext>
            </a:extLst>
          </p:cNvPr>
          <p:cNvSpPr/>
          <p:nvPr/>
        </p:nvSpPr>
        <p:spPr>
          <a:xfrm>
            <a:off x="836814" y="1784667"/>
            <a:ext cx="585586" cy="324453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5B017554-7050-48DF-A708-968FA21CB2C7}"/>
              </a:ext>
            </a:extLst>
          </p:cNvPr>
          <p:cNvCxnSpPr>
            <a:stCxn id="31" idx="3"/>
          </p:cNvCxnSpPr>
          <p:nvPr/>
        </p:nvCxnSpPr>
        <p:spPr>
          <a:xfrm>
            <a:off x="1422400" y="3406934"/>
            <a:ext cx="4339290" cy="6316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005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5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Thermal Performance Measurement</a:t>
            </a:r>
            <a:b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Fits in Comparison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32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4D6C309-A1A0-420A-ADDD-AB4C58C3BAF9}"/>
                  </a:ext>
                </a:extLst>
              </p:cNvPr>
              <p:cNvSpPr txBox="1"/>
              <p:nvPr/>
            </p:nvSpPr>
            <p:spPr>
              <a:xfrm>
                <a:off x="601883" y="5332951"/>
                <a:ext cx="8693574" cy="1352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𝒄𝒂𝒓𝒓𝒊𝒆𝒓</m:t>
                        </m:r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sz="20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describes relaxation time of the sensor carrier (TPG)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𝒄𝒐𝒏𝒕𝒂𝒄𝒕</m:t>
                        </m:r>
                        <m:r>
                          <a:rPr lang="en-GB" sz="2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sz="20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gives information about the contact between carrier and heat sink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GB" sz="2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𝑯𝑺</m:t>
                        </m:r>
                      </m:sub>
                    </m:sSub>
                    <m:r>
                      <a:rPr lang="en-GB" sz="20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     gives information about thermal performance of the heat sink</a:t>
                </a:r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4D6C309-A1A0-420A-ADDD-AB4C58C3B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83" y="5332951"/>
                <a:ext cx="8693574" cy="1352550"/>
              </a:xfrm>
              <a:prstGeom prst="rect">
                <a:avLst/>
              </a:prstGeom>
              <a:blipFill>
                <a:blip r:embed="rId2"/>
                <a:stretch>
                  <a:fillRect l="-701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le 3">
                <a:extLst>
                  <a:ext uri="{FF2B5EF4-FFF2-40B4-BE49-F238E27FC236}">
                    <a16:creationId xmlns:a16="http://schemas.microsoft.com/office/drawing/2014/main" id="{24536502-6479-4E90-BA7E-5603AC54BB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9525822"/>
                  </p:ext>
                </p:extLst>
              </p:nvPr>
            </p:nvGraphicFramePr>
            <p:xfrm>
              <a:off x="601883" y="1917701"/>
              <a:ext cx="10644499" cy="3429194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587317">
                      <a:extLst>
                        <a:ext uri="{9D8B030D-6E8A-4147-A177-3AD203B41FA5}">
                          <a16:colId xmlns:a16="http://schemas.microsoft.com/office/drawing/2014/main" val="2601081160"/>
                        </a:ext>
                      </a:extLst>
                    </a:gridCol>
                    <a:gridCol w="1028562">
                      <a:extLst>
                        <a:ext uri="{9D8B030D-6E8A-4147-A177-3AD203B41FA5}">
                          <a16:colId xmlns:a16="http://schemas.microsoft.com/office/drawing/2014/main" val="278971212"/>
                        </a:ext>
                      </a:extLst>
                    </a:gridCol>
                    <a:gridCol w="1220137">
                      <a:extLst>
                        <a:ext uri="{9D8B030D-6E8A-4147-A177-3AD203B41FA5}">
                          <a16:colId xmlns:a16="http://schemas.microsoft.com/office/drawing/2014/main" val="2914747478"/>
                        </a:ext>
                      </a:extLst>
                    </a:gridCol>
                    <a:gridCol w="1336103">
                      <a:extLst>
                        <a:ext uri="{9D8B030D-6E8A-4147-A177-3AD203B41FA5}">
                          <a16:colId xmlns:a16="http://schemas.microsoft.com/office/drawing/2014/main" val="80798165"/>
                        </a:ext>
                      </a:extLst>
                    </a:gridCol>
                    <a:gridCol w="1094476">
                      <a:extLst>
                        <a:ext uri="{9D8B030D-6E8A-4147-A177-3AD203B41FA5}">
                          <a16:colId xmlns:a16="http://schemas.microsoft.com/office/drawing/2014/main" val="3319961228"/>
                        </a:ext>
                      </a:extLst>
                    </a:gridCol>
                    <a:gridCol w="1094476">
                      <a:extLst>
                        <a:ext uri="{9D8B030D-6E8A-4147-A177-3AD203B41FA5}">
                          <a16:colId xmlns:a16="http://schemas.microsoft.com/office/drawing/2014/main" val="655942309"/>
                        </a:ext>
                      </a:extLst>
                    </a:gridCol>
                    <a:gridCol w="1094476">
                      <a:extLst>
                        <a:ext uri="{9D8B030D-6E8A-4147-A177-3AD203B41FA5}">
                          <a16:colId xmlns:a16="http://schemas.microsoft.com/office/drawing/2014/main" val="2022022865"/>
                        </a:ext>
                      </a:extLst>
                    </a:gridCol>
                    <a:gridCol w="1094476">
                      <a:extLst>
                        <a:ext uri="{9D8B030D-6E8A-4147-A177-3AD203B41FA5}">
                          <a16:colId xmlns:a16="http://schemas.microsoft.com/office/drawing/2014/main" val="480665788"/>
                        </a:ext>
                      </a:extLst>
                    </a:gridCol>
                    <a:gridCol w="1094476">
                      <a:extLst>
                        <a:ext uri="{9D8B030D-6E8A-4147-A177-3AD203B41FA5}">
                          <a16:colId xmlns:a16="http://schemas.microsoft.com/office/drawing/2014/main" val="759298117"/>
                        </a:ext>
                      </a:extLst>
                    </a:gridCol>
                  </a:tblGrid>
                  <a:tr h="68599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Time range [s]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𝝉</m:t>
                                    </m:r>
                                  </m:e>
                                  <m:sub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  <m:t>𝒄𝒂𝒓𝒓𝒊𝒆𝒓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  <a:p>
                          <a:pPr algn="just"/>
                          <a:r>
                            <a:rPr lang="en-US" dirty="0"/>
                            <a:t>        [s]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𝝉</m:t>
                                    </m:r>
                                  </m:e>
                                  <m:sub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  <m:t>𝑯𝑺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algn="ctr"/>
                          <a:r>
                            <a:rPr lang="en-US" dirty="0"/>
                            <a:t>[s]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𝝉</m:t>
                                    </m:r>
                                  </m:e>
                                  <m:sub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𝒄𝒐𝒏𝒕𝒂𝒄𝒕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algn="ctr"/>
                          <a:r>
                            <a:rPr lang="en-US" dirty="0"/>
                            <a:t>[s]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  <m:t>𝑬𝒏𝒅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  <m:t>𝒄𝒂𝒓𝒓𝒊𝒆𝒓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  <m:t>𝑯𝑺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  <m:t>𝒄𝒐𝒏𝒕𝒂𝒄𝒕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7117354"/>
                      </a:ext>
                    </a:extLst>
                  </a:tr>
                  <a:tr h="79142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Single Fit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13.2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4.69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0.04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11.25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0.04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11.87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 0.02</a:t>
                          </a:r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5653773"/>
                      </a:ext>
                    </a:extLst>
                  </a:tr>
                  <a:tr h="698827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Two Term Fit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4.48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0.03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34.17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0.23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14.73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dirty="0"/>
                            <a:t> 0.04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9.85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dirty="0"/>
                            <a:t> 0.03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4.96</a:t>
                          </a: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GB" dirty="0"/>
                            <a:t> 0.03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0628600"/>
                      </a:ext>
                    </a:extLst>
                  </a:tr>
                  <a:tr h="668083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Three Term Fit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3.65 </a:t>
                          </a:r>
                          <a:endPara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0.04</a:t>
                          </a:r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54.59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2.23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14.92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0.67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14.87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 dirty="0"/>
                            <a:t> 0.01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8.23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 dirty="0"/>
                            <a:t> 0.11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2.78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 dirty="0"/>
                            <a:t> 0.14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4.14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 dirty="0"/>
                            <a:t> 0.08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50562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le 3">
                <a:extLst>
                  <a:ext uri="{FF2B5EF4-FFF2-40B4-BE49-F238E27FC236}">
                    <a16:creationId xmlns:a16="http://schemas.microsoft.com/office/drawing/2014/main" id="{24536502-6479-4E90-BA7E-5603AC54BB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9525822"/>
                  </p:ext>
                </p:extLst>
              </p:nvPr>
            </p:nvGraphicFramePr>
            <p:xfrm>
              <a:off x="601883" y="1917701"/>
              <a:ext cx="10644499" cy="3429194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587317">
                      <a:extLst>
                        <a:ext uri="{9D8B030D-6E8A-4147-A177-3AD203B41FA5}">
                          <a16:colId xmlns:a16="http://schemas.microsoft.com/office/drawing/2014/main" val="2601081160"/>
                        </a:ext>
                      </a:extLst>
                    </a:gridCol>
                    <a:gridCol w="1028562">
                      <a:extLst>
                        <a:ext uri="{9D8B030D-6E8A-4147-A177-3AD203B41FA5}">
                          <a16:colId xmlns:a16="http://schemas.microsoft.com/office/drawing/2014/main" val="278971212"/>
                        </a:ext>
                      </a:extLst>
                    </a:gridCol>
                    <a:gridCol w="1220137">
                      <a:extLst>
                        <a:ext uri="{9D8B030D-6E8A-4147-A177-3AD203B41FA5}">
                          <a16:colId xmlns:a16="http://schemas.microsoft.com/office/drawing/2014/main" val="2914747478"/>
                        </a:ext>
                      </a:extLst>
                    </a:gridCol>
                    <a:gridCol w="1336103">
                      <a:extLst>
                        <a:ext uri="{9D8B030D-6E8A-4147-A177-3AD203B41FA5}">
                          <a16:colId xmlns:a16="http://schemas.microsoft.com/office/drawing/2014/main" val="80798165"/>
                        </a:ext>
                      </a:extLst>
                    </a:gridCol>
                    <a:gridCol w="1094476">
                      <a:extLst>
                        <a:ext uri="{9D8B030D-6E8A-4147-A177-3AD203B41FA5}">
                          <a16:colId xmlns:a16="http://schemas.microsoft.com/office/drawing/2014/main" val="3319961228"/>
                        </a:ext>
                      </a:extLst>
                    </a:gridCol>
                    <a:gridCol w="1094476">
                      <a:extLst>
                        <a:ext uri="{9D8B030D-6E8A-4147-A177-3AD203B41FA5}">
                          <a16:colId xmlns:a16="http://schemas.microsoft.com/office/drawing/2014/main" val="655942309"/>
                        </a:ext>
                      </a:extLst>
                    </a:gridCol>
                    <a:gridCol w="1094476">
                      <a:extLst>
                        <a:ext uri="{9D8B030D-6E8A-4147-A177-3AD203B41FA5}">
                          <a16:colId xmlns:a16="http://schemas.microsoft.com/office/drawing/2014/main" val="2022022865"/>
                        </a:ext>
                      </a:extLst>
                    </a:gridCol>
                    <a:gridCol w="1094476">
                      <a:extLst>
                        <a:ext uri="{9D8B030D-6E8A-4147-A177-3AD203B41FA5}">
                          <a16:colId xmlns:a16="http://schemas.microsoft.com/office/drawing/2014/main" val="480665788"/>
                        </a:ext>
                      </a:extLst>
                    </a:gridCol>
                    <a:gridCol w="1094476">
                      <a:extLst>
                        <a:ext uri="{9D8B030D-6E8A-4147-A177-3AD203B41FA5}">
                          <a16:colId xmlns:a16="http://schemas.microsoft.com/office/drawing/2014/main" val="759298117"/>
                        </a:ext>
                      </a:extLst>
                    </a:gridCol>
                  </a:tblGrid>
                  <a:tr h="685994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Time range [s]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3930" t="-4425" r="-558209" b="-400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128" t="-4425" r="-412329" b="-400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74860" t="-4425" r="-404469" b="-400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71667" t="-4425" r="-302222" b="-400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71667" t="-4425" r="-202222" b="-400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75978" t="-4425" r="-103352" b="-400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71111" t="-4425" r="-2778" b="-4008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77117354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Single Fit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13.2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3930" t="-78667" r="-558209" b="-2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71667" t="-78667" r="-302222" b="-2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71667" t="-78667" r="-202222" b="-2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5653773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Two Term Fit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3930" t="-177483" r="-558209" b="-1006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128" t="-177483" r="-412329" b="-1006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71667" t="-177483" r="-302222" b="-1006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71667" t="-177483" r="-202222" b="-1006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75978" t="-177483" r="-103352" b="-1006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XX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0628600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Three Term Fit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3930" t="-279333" r="-558209" b="-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88128" t="-279333" r="-412329" b="-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74860" t="-279333" r="-404469" b="-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71667" t="-279333" r="-302222" b="-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71667" t="-279333" r="-202222" b="-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75978" t="-279333" r="-103352" b="-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71111" t="-279333" r="-2778" b="-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0562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09478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55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Thermal Performance Measurement</a:t>
            </a:r>
            <a:b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Single exponential Fit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33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nhaltsplatzhalter 4">
            <a:extLst>
              <a:ext uri="{FF2B5EF4-FFF2-40B4-BE49-F238E27FC236}">
                <a16:creationId xmlns:a16="http://schemas.microsoft.com/office/drawing/2014/main" id="{E6AC6B4A-64BC-4C29-B449-EEF8DD503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0"/>
          <a:stretch/>
        </p:blipFill>
        <p:spPr>
          <a:xfrm>
            <a:off x="-114924" y="1690688"/>
            <a:ext cx="6419370" cy="5166360"/>
          </a:xfr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A491FE1C-8F43-4758-9C9F-16C802DA0184}"/>
              </a:ext>
            </a:extLst>
          </p:cNvPr>
          <p:cNvSpPr/>
          <p:nvPr/>
        </p:nvSpPr>
        <p:spPr>
          <a:xfrm>
            <a:off x="1047014" y="3492499"/>
            <a:ext cx="388086" cy="2455759"/>
          </a:xfrm>
          <a:prstGeom prst="rect">
            <a:avLst/>
          </a:prstGeom>
          <a:solidFill>
            <a:srgbClr val="4590B8">
              <a:alpha val="40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B4492B5-A9CF-4EF6-8607-8E3B8CF3CFC0}"/>
              </a:ext>
            </a:extLst>
          </p:cNvPr>
          <p:cNvSpPr txBox="1"/>
          <p:nvPr/>
        </p:nvSpPr>
        <p:spPr>
          <a:xfrm>
            <a:off x="2747431" y="5569337"/>
            <a:ext cx="1449950" cy="37892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n-US" dirty="0">
                <a:solidFill>
                  <a:schemeClr val="bg1"/>
                </a:solidFill>
              </a:rPr>
              <a:t>Fit range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384430A-EC9E-4C67-80B3-B10AE119C145}"/>
              </a:ext>
            </a:extLst>
          </p:cNvPr>
          <p:cNvSpPr/>
          <p:nvPr/>
        </p:nvSpPr>
        <p:spPr>
          <a:xfrm>
            <a:off x="2869148" y="5654877"/>
            <a:ext cx="219919" cy="236881"/>
          </a:xfrm>
          <a:prstGeom prst="rect">
            <a:avLst/>
          </a:prstGeom>
          <a:solidFill>
            <a:srgbClr val="4590B8">
              <a:alpha val="40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7E76F850-AAFE-4808-8DE1-6DF25D462EF4}"/>
                  </a:ext>
                </a:extLst>
              </p:cNvPr>
              <p:cNvSpPr txBox="1"/>
              <p:nvPr/>
            </p:nvSpPr>
            <p:spPr>
              <a:xfrm>
                <a:off x="6958594" y="1706247"/>
                <a:ext cx="4415263" cy="2630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Fitting the heat- up curves during the first 15 seconds with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 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𝑓𝑎𝑠𝑡</m:t>
                          </m:r>
                        </m:sub>
                      </m:sSub>
                      <m:func>
                        <m:func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GB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 </m:t>
                          </m:r>
                          <m:r>
                            <m:rPr>
                              <m:sty m:val="p"/>
                            </m:rPr>
                            <a:rPr lang="en-GB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𝑡𝑖𝑚𝑒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/>
                                  </m:sSub>
                                </m:den>
                              </m:f>
                            </m:e>
                          </m:d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)</m:t>
                          </m:r>
                        </m:e>
                      </m:func>
                    </m:oMath>
                  </m:oMathPara>
                </a14:m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</p:txBody>
          </p:sp>
        </mc:Choice>
        <mc:Fallback xmlns="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7E76F850-AAFE-4808-8DE1-6DF25D462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8594" y="1706247"/>
                <a:ext cx="4415263" cy="2630528"/>
              </a:xfrm>
              <a:prstGeom prst="rect">
                <a:avLst/>
              </a:prstGeom>
              <a:blipFill>
                <a:blip r:embed="rId3"/>
                <a:stretch>
                  <a:fillRect l="-1519" t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elle 7">
                <a:extLst>
                  <a:ext uri="{FF2B5EF4-FFF2-40B4-BE49-F238E27FC236}">
                    <a16:creationId xmlns:a16="http://schemas.microsoft.com/office/drawing/2014/main" id="{8CB59D16-FD64-4BD5-9A2D-CCD47AEBEE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1498385"/>
                  </p:ext>
                </p:extLst>
              </p:nvPr>
            </p:nvGraphicFramePr>
            <p:xfrm>
              <a:off x="6441158" y="3140018"/>
              <a:ext cx="5614130" cy="179468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430234">
                      <a:extLst>
                        <a:ext uri="{9D8B030D-6E8A-4147-A177-3AD203B41FA5}">
                          <a16:colId xmlns:a16="http://schemas.microsoft.com/office/drawing/2014/main" val="4186912709"/>
                        </a:ext>
                      </a:extLst>
                    </a:gridCol>
                    <a:gridCol w="815418">
                      <a:extLst>
                        <a:ext uri="{9D8B030D-6E8A-4147-A177-3AD203B41FA5}">
                          <a16:colId xmlns:a16="http://schemas.microsoft.com/office/drawing/2014/main" val="4025592039"/>
                        </a:ext>
                      </a:extLst>
                    </a:gridCol>
                    <a:gridCol w="1122826">
                      <a:extLst>
                        <a:ext uri="{9D8B030D-6E8A-4147-A177-3AD203B41FA5}">
                          <a16:colId xmlns:a16="http://schemas.microsoft.com/office/drawing/2014/main" val="3215696141"/>
                        </a:ext>
                      </a:extLst>
                    </a:gridCol>
                    <a:gridCol w="1122826">
                      <a:extLst>
                        <a:ext uri="{9D8B030D-6E8A-4147-A177-3AD203B41FA5}">
                          <a16:colId xmlns:a16="http://schemas.microsoft.com/office/drawing/2014/main" val="2891805080"/>
                        </a:ext>
                      </a:extLst>
                    </a:gridCol>
                    <a:gridCol w="1122826">
                      <a:extLst>
                        <a:ext uri="{9D8B030D-6E8A-4147-A177-3AD203B41FA5}">
                          <a16:colId xmlns:a16="http://schemas.microsoft.com/office/drawing/2014/main" val="43479220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5B9BD5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Time [s]</a:t>
                          </a:r>
                        </a:p>
                      </a:txBody>
                      <a:tcPr>
                        <a:solidFill>
                          <a:srgbClr val="5B9BD5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𝝉</m:t>
                                    </m:r>
                                  </m:e>
                                  <m:sub>
                                    <m:r>
                                      <a:rPr lang="en-GB" smtClean="0">
                                        <a:latin typeface="Cambria Math" panose="02040503050406030204" pitchFamily="18" charset="0"/>
                                      </a:rPr>
                                      <m:t>𝒇𝒂𝒔𝒕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rgbClr val="5B9BD5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Covarianz</a:t>
                          </a:r>
                          <a:endParaRPr lang="en-US" dirty="0"/>
                        </a:p>
                      </a:txBody>
                      <a:tcPr>
                        <a:solidFill>
                          <a:srgbClr val="5B9BD5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Chi-Square</a:t>
                          </a:r>
                        </a:p>
                      </a:txBody>
                      <a:tcPr>
                        <a:solidFill>
                          <a:srgbClr val="5B9BD5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9891134"/>
                      </a:ext>
                    </a:extLst>
                  </a:tr>
                  <a:tr h="5773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TPG 254 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13.2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4.6968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0.0416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0.0059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83744885"/>
                      </a:ext>
                    </a:extLst>
                  </a:tr>
                  <a:tr h="5773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TPG 500 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3.7837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0.0074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0.0861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664881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elle 7">
                <a:extLst>
                  <a:ext uri="{FF2B5EF4-FFF2-40B4-BE49-F238E27FC236}">
                    <a16:creationId xmlns:a16="http://schemas.microsoft.com/office/drawing/2014/main" id="{8CB59D16-FD64-4BD5-9A2D-CCD47AEBEE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1498385"/>
                  </p:ext>
                </p:extLst>
              </p:nvPr>
            </p:nvGraphicFramePr>
            <p:xfrm>
              <a:off x="6441158" y="3140018"/>
              <a:ext cx="5614130" cy="179468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430234">
                      <a:extLst>
                        <a:ext uri="{9D8B030D-6E8A-4147-A177-3AD203B41FA5}">
                          <a16:colId xmlns:a16="http://schemas.microsoft.com/office/drawing/2014/main" val="4186912709"/>
                        </a:ext>
                      </a:extLst>
                    </a:gridCol>
                    <a:gridCol w="815418">
                      <a:extLst>
                        <a:ext uri="{9D8B030D-6E8A-4147-A177-3AD203B41FA5}">
                          <a16:colId xmlns:a16="http://schemas.microsoft.com/office/drawing/2014/main" val="4025592039"/>
                        </a:ext>
                      </a:extLst>
                    </a:gridCol>
                    <a:gridCol w="1122826">
                      <a:extLst>
                        <a:ext uri="{9D8B030D-6E8A-4147-A177-3AD203B41FA5}">
                          <a16:colId xmlns:a16="http://schemas.microsoft.com/office/drawing/2014/main" val="3215696141"/>
                        </a:ext>
                      </a:extLst>
                    </a:gridCol>
                    <a:gridCol w="1122826">
                      <a:extLst>
                        <a:ext uri="{9D8B030D-6E8A-4147-A177-3AD203B41FA5}">
                          <a16:colId xmlns:a16="http://schemas.microsoft.com/office/drawing/2014/main" val="2891805080"/>
                        </a:ext>
                      </a:extLst>
                    </a:gridCol>
                    <a:gridCol w="1122826">
                      <a:extLst>
                        <a:ext uri="{9D8B030D-6E8A-4147-A177-3AD203B41FA5}">
                          <a16:colId xmlns:a16="http://schemas.microsoft.com/office/drawing/2014/main" val="434792200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5B9BD5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Time [s]</a:t>
                          </a:r>
                        </a:p>
                      </a:txBody>
                      <a:tcPr>
                        <a:solidFill>
                          <a:srgbClr val="5B9BD5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1087" t="-4762" r="-202717" b="-18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Covarianz</a:t>
                          </a:r>
                          <a:endParaRPr lang="en-US" dirty="0"/>
                        </a:p>
                      </a:txBody>
                      <a:tcPr>
                        <a:solidFill>
                          <a:srgbClr val="5B9BD5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Chi-Square</a:t>
                          </a:r>
                        </a:p>
                      </a:txBody>
                      <a:tcPr>
                        <a:solidFill>
                          <a:srgbClr val="5B9BD5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9891134"/>
                      </a:ext>
                    </a:extLst>
                  </a:tr>
                  <a:tr h="5773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TPG 254 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13.2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4.6968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0.0416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0.0059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83744885"/>
                      </a:ext>
                    </a:extLst>
                  </a:tr>
                  <a:tr h="5773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TPG 500 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3.7837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0.0074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0.0861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664881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CCADCE7A-3DEF-4327-AA51-5D2B546D32ED}"/>
              </a:ext>
            </a:extLst>
          </p:cNvPr>
          <p:cNvSpPr/>
          <p:nvPr/>
        </p:nvSpPr>
        <p:spPr>
          <a:xfrm>
            <a:off x="1047014" y="5948259"/>
            <a:ext cx="155857" cy="9875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0835231-C950-4409-B65D-29897CDB2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984" y="2079060"/>
            <a:ext cx="6449940" cy="4530089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53351937-BC1B-4AB5-BFA0-183F66A3DDE4}"/>
              </a:ext>
            </a:extLst>
          </p:cNvPr>
          <p:cNvSpPr/>
          <p:nvPr/>
        </p:nvSpPr>
        <p:spPr>
          <a:xfrm>
            <a:off x="2077144" y="3693836"/>
            <a:ext cx="1170596" cy="116797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B83EFF9A-D037-47F8-95BC-C4CB127C9187}"/>
              </a:ext>
            </a:extLst>
          </p:cNvPr>
          <p:cNvCxnSpPr>
            <a:cxnSpLocks/>
          </p:cNvCxnSpPr>
          <p:nvPr/>
        </p:nvCxnSpPr>
        <p:spPr>
          <a:xfrm>
            <a:off x="2066450" y="3705422"/>
            <a:ext cx="21388" cy="115741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211D67FA-C3E8-45DC-ADCB-D53A1FF96C28}"/>
              </a:ext>
            </a:extLst>
          </p:cNvPr>
          <p:cNvCxnSpPr>
            <a:cxnSpLocks/>
          </p:cNvCxnSpPr>
          <p:nvPr/>
        </p:nvCxnSpPr>
        <p:spPr>
          <a:xfrm>
            <a:off x="2103612" y="3693836"/>
            <a:ext cx="1159068" cy="1158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E364609B-725F-432B-BE6B-D66C7396349E}"/>
              </a:ext>
            </a:extLst>
          </p:cNvPr>
          <p:cNvCxnSpPr>
            <a:cxnSpLocks/>
          </p:cNvCxnSpPr>
          <p:nvPr/>
        </p:nvCxnSpPr>
        <p:spPr>
          <a:xfrm>
            <a:off x="2080857" y="3705422"/>
            <a:ext cx="882595" cy="89849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hteck 32">
            <a:extLst>
              <a:ext uri="{FF2B5EF4-FFF2-40B4-BE49-F238E27FC236}">
                <a16:creationId xmlns:a16="http://schemas.microsoft.com/office/drawing/2014/main" id="{6B0FD7C5-77B6-4B84-83BB-77C2BD5EC146}"/>
              </a:ext>
            </a:extLst>
          </p:cNvPr>
          <p:cNvSpPr/>
          <p:nvPr/>
        </p:nvSpPr>
        <p:spPr>
          <a:xfrm>
            <a:off x="2061428" y="3664288"/>
            <a:ext cx="1824772" cy="184854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9A75C516-BAD0-4009-A4DA-B049097126DC}"/>
              </a:ext>
            </a:extLst>
          </p:cNvPr>
          <p:cNvSpPr txBox="1"/>
          <p:nvPr/>
        </p:nvSpPr>
        <p:spPr>
          <a:xfrm>
            <a:off x="2166607" y="4907565"/>
            <a:ext cx="176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 = 15s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52B445CB-90EA-4D41-9991-5B8F1A9D4B9A}"/>
                  </a:ext>
                </a:extLst>
              </p:cNvPr>
              <p:cNvSpPr txBox="1"/>
              <p:nvPr/>
            </p:nvSpPr>
            <p:spPr>
              <a:xfrm>
                <a:off x="6761668" y="4959372"/>
                <a:ext cx="4927600" cy="2195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en-GB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𝒍</m:t>
                              </m:r>
                            </m:e>
                            <m:sup>
                              <m:r>
                                <a:rPr lang="en-GB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2000" b="1"/>
                            <m:t>λ</m:t>
                          </m:r>
                        </m:den>
                      </m:f>
                    </m:oMath>
                  </m:oMathPara>
                </a14:m>
                <a:endParaRPr lang="en-GB" b="1" dirty="0"/>
              </a:p>
              <a:p>
                <a:endParaRPr lang="en-GB" dirty="0"/>
              </a:p>
              <a:p>
                <a:r>
                  <a:rPr lang="en-GB" sz="2000" dirty="0"/>
                  <a:t>The short relaxation times describe the excellent thermal performance of TPG</a:t>
                </a:r>
                <a:br>
                  <a:rPr lang="en-GB" sz="2000" dirty="0"/>
                </a:br>
                <a:r>
                  <a:rPr lang="en-GB" sz="2000" dirty="0"/>
                  <a:t>(heat conductivity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000"/>
                      <m:t>λ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/>
                  <a:t>=1600 W/</a:t>
                </a:r>
                <a:r>
                  <a:rPr lang="en-GB" sz="2000" dirty="0" err="1"/>
                  <a:t>mK</a:t>
                </a:r>
                <a:r>
                  <a:rPr lang="en-GB" sz="2000" dirty="0"/>
                  <a:t>)</a:t>
                </a:r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52B445CB-90EA-4D41-9991-5B8F1A9D4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668" y="4959372"/>
                <a:ext cx="4927600" cy="2195601"/>
              </a:xfrm>
              <a:prstGeom prst="rect">
                <a:avLst/>
              </a:prstGeom>
              <a:blipFill>
                <a:blip r:embed="rId6"/>
                <a:stretch>
                  <a:fillRect l="-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020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252250"/>
            <a:ext cx="10515600" cy="1325563"/>
          </a:xfrm>
        </p:spPr>
        <p:txBody>
          <a:bodyPr>
            <a:normAutofit/>
          </a:bodyPr>
          <a:lstStyle/>
          <a:p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34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71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08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Experimental Setup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35</a:t>
            </a:fld>
            <a:endParaRPr lang="en-US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619E5EB-4043-4EE1-AD28-9EA85FD3B6D1}"/>
              </a:ext>
            </a:extLst>
          </p:cNvPr>
          <p:cNvSpPr/>
          <p:nvPr/>
        </p:nvSpPr>
        <p:spPr>
          <a:xfrm>
            <a:off x="7237827" y="2589568"/>
            <a:ext cx="1054850" cy="2982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66B5073-43E7-44F6-A532-69D14A85C1CD}"/>
              </a:ext>
            </a:extLst>
          </p:cNvPr>
          <p:cNvSpPr/>
          <p:nvPr/>
        </p:nvSpPr>
        <p:spPr>
          <a:xfrm>
            <a:off x="341047" y="1924937"/>
            <a:ext cx="10911855" cy="4713128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Zylinder 25">
            <a:extLst>
              <a:ext uri="{FF2B5EF4-FFF2-40B4-BE49-F238E27FC236}">
                <a16:creationId xmlns:a16="http://schemas.microsoft.com/office/drawing/2014/main" id="{ADB62A11-8030-413F-9EF9-E6903FF5BE13}"/>
              </a:ext>
            </a:extLst>
          </p:cNvPr>
          <p:cNvSpPr/>
          <p:nvPr/>
        </p:nvSpPr>
        <p:spPr>
          <a:xfrm rot="16200000">
            <a:off x="2950014" y="3744946"/>
            <a:ext cx="959603" cy="788769"/>
          </a:xfrm>
          <a:prstGeom prst="can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96D8556-8515-4108-8771-67F84FFE5809}"/>
              </a:ext>
            </a:extLst>
          </p:cNvPr>
          <p:cNvSpPr/>
          <p:nvPr/>
        </p:nvSpPr>
        <p:spPr>
          <a:xfrm>
            <a:off x="528505" y="3102197"/>
            <a:ext cx="2704887" cy="2214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Zylinder 27">
            <a:extLst>
              <a:ext uri="{FF2B5EF4-FFF2-40B4-BE49-F238E27FC236}">
                <a16:creationId xmlns:a16="http://schemas.microsoft.com/office/drawing/2014/main" id="{97EDFE89-1273-456E-BF21-299ABAA2894A}"/>
              </a:ext>
            </a:extLst>
          </p:cNvPr>
          <p:cNvSpPr/>
          <p:nvPr/>
        </p:nvSpPr>
        <p:spPr>
          <a:xfrm rot="5400000">
            <a:off x="3234463" y="4029397"/>
            <a:ext cx="965924" cy="213551"/>
          </a:xfrm>
          <a:prstGeom prst="can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896B8F44-922C-489F-8113-643852263532}"/>
              </a:ext>
            </a:extLst>
          </p:cNvPr>
          <p:cNvCxnSpPr>
            <a:stCxn id="25" idx="0"/>
            <a:endCxn id="25" idx="2"/>
          </p:cNvCxnSpPr>
          <p:nvPr/>
        </p:nvCxnSpPr>
        <p:spPr>
          <a:xfrm>
            <a:off x="1880949" y="3102197"/>
            <a:ext cx="0" cy="2214520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C232346E-E06E-4B67-B185-C1C464B9D2BC}"/>
              </a:ext>
            </a:extLst>
          </p:cNvPr>
          <p:cNvCxnSpPr>
            <a:cxnSpLocks/>
          </p:cNvCxnSpPr>
          <p:nvPr/>
        </p:nvCxnSpPr>
        <p:spPr>
          <a:xfrm>
            <a:off x="4160483" y="1825784"/>
            <a:ext cx="0" cy="4713128"/>
          </a:xfrm>
          <a:prstGeom prst="line">
            <a:avLst/>
          </a:prstGeom>
          <a:ln w="57150">
            <a:solidFill>
              <a:schemeClr val="bg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8D030246-29E8-4031-8EDC-B21E5F2789F2}"/>
              </a:ext>
            </a:extLst>
          </p:cNvPr>
          <p:cNvSpPr txBox="1"/>
          <p:nvPr/>
        </p:nvSpPr>
        <p:spPr>
          <a:xfrm>
            <a:off x="2737927" y="2038701"/>
            <a:ext cx="705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E1791DC-FA00-45D3-829A-F557AC4D6F1D}"/>
              </a:ext>
            </a:extLst>
          </p:cNvPr>
          <p:cNvSpPr txBox="1"/>
          <p:nvPr/>
        </p:nvSpPr>
        <p:spPr>
          <a:xfrm>
            <a:off x="4615683" y="2038701"/>
            <a:ext cx="1702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</a:t>
            </a:r>
          </a:p>
        </p:txBody>
      </p:sp>
      <p:sp>
        <p:nvSpPr>
          <p:cNvPr id="37" name="Zylinder 36">
            <a:extLst>
              <a:ext uri="{FF2B5EF4-FFF2-40B4-BE49-F238E27FC236}">
                <a16:creationId xmlns:a16="http://schemas.microsoft.com/office/drawing/2014/main" id="{5EA6FEBC-E9BC-4305-AEAB-8D06BB17E183}"/>
              </a:ext>
            </a:extLst>
          </p:cNvPr>
          <p:cNvSpPr/>
          <p:nvPr/>
        </p:nvSpPr>
        <p:spPr>
          <a:xfrm rot="5400000">
            <a:off x="3267037" y="4030611"/>
            <a:ext cx="1819373" cy="300357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B1A301B-356D-4006-9BC1-E5615DC573E2}"/>
              </a:ext>
            </a:extLst>
          </p:cNvPr>
          <p:cNvSpPr txBox="1"/>
          <p:nvPr/>
        </p:nvSpPr>
        <p:spPr>
          <a:xfrm>
            <a:off x="7050443" y="5630562"/>
            <a:ext cx="203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Measured object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114C8AAA-0C02-485E-AB4A-06B9A69BE150}"/>
              </a:ext>
            </a:extLst>
          </p:cNvPr>
          <p:cNvSpPr txBox="1"/>
          <p:nvPr/>
        </p:nvSpPr>
        <p:spPr>
          <a:xfrm>
            <a:off x="4160483" y="5397669"/>
            <a:ext cx="203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 window coated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7BC640CD-FF3F-4DC9-B08C-E0B44111B406}"/>
              </a:ext>
            </a:extLst>
          </p:cNvPr>
          <p:cNvSpPr txBox="1"/>
          <p:nvPr/>
        </p:nvSpPr>
        <p:spPr>
          <a:xfrm>
            <a:off x="1554717" y="5561945"/>
            <a:ext cx="208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Camera + lens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07565B74-1CDE-4B17-86E1-F095DCEC48AC}"/>
              </a:ext>
            </a:extLst>
          </p:cNvPr>
          <p:cNvCxnSpPr>
            <a:cxnSpLocks/>
          </p:cNvCxnSpPr>
          <p:nvPr/>
        </p:nvCxnSpPr>
        <p:spPr>
          <a:xfrm flipV="1">
            <a:off x="3134067" y="4664884"/>
            <a:ext cx="524524" cy="10039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>
            <a:extLst>
              <a:ext uri="{FF2B5EF4-FFF2-40B4-BE49-F238E27FC236}">
                <a16:creationId xmlns:a16="http://schemas.microsoft.com/office/drawing/2014/main" id="{C8AA9CC4-C4D3-4B7C-BCDC-DA69E5BD92DC}"/>
              </a:ext>
            </a:extLst>
          </p:cNvPr>
          <p:cNvSpPr txBox="1"/>
          <p:nvPr/>
        </p:nvSpPr>
        <p:spPr>
          <a:xfrm>
            <a:off x="8661775" y="2651566"/>
            <a:ext cx="2485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measuring point</a:t>
            </a:r>
          </a:p>
        </p:txBody>
      </p: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5813F0FF-BCBD-4E63-A26C-642E22D73AC0}"/>
              </a:ext>
            </a:extLst>
          </p:cNvPr>
          <p:cNvCxnSpPr/>
          <p:nvPr/>
        </p:nvCxnSpPr>
        <p:spPr>
          <a:xfrm flipV="1">
            <a:off x="1880949" y="3789575"/>
            <a:ext cx="1836476" cy="4557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EA955F74-DEE5-448B-91C9-D402CD67CC52}"/>
              </a:ext>
            </a:extLst>
          </p:cNvPr>
          <p:cNvCxnSpPr>
            <a:cxnSpLocks/>
          </p:cNvCxnSpPr>
          <p:nvPr/>
        </p:nvCxnSpPr>
        <p:spPr>
          <a:xfrm>
            <a:off x="1863140" y="4252610"/>
            <a:ext cx="1836476" cy="2442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feld 68">
            <a:extLst>
              <a:ext uri="{FF2B5EF4-FFF2-40B4-BE49-F238E27FC236}">
                <a16:creationId xmlns:a16="http://schemas.microsoft.com/office/drawing/2014/main" id="{F8162DBF-2193-4B51-B3E7-F3DF71705083}"/>
              </a:ext>
            </a:extLst>
          </p:cNvPr>
          <p:cNvSpPr txBox="1"/>
          <p:nvPr/>
        </p:nvSpPr>
        <p:spPr>
          <a:xfrm>
            <a:off x="1737237" y="4057466"/>
            <a:ext cx="479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769F31D7-C692-4C82-BE50-D3BB26DCE24B}"/>
              </a:ext>
            </a:extLst>
          </p:cNvPr>
          <p:cNvSpPr txBox="1"/>
          <p:nvPr/>
        </p:nvSpPr>
        <p:spPr>
          <a:xfrm>
            <a:off x="557399" y="3130466"/>
            <a:ext cx="1521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Bolometer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array</a:t>
            </a:r>
          </a:p>
        </p:txBody>
      </p: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08D29527-696C-473A-9611-418C1767937F}"/>
              </a:ext>
            </a:extLst>
          </p:cNvPr>
          <p:cNvCxnSpPr>
            <a:cxnSpLocks/>
          </p:cNvCxnSpPr>
          <p:nvPr/>
        </p:nvCxnSpPr>
        <p:spPr>
          <a:xfrm flipV="1">
            <a:off x="1546874" y="3484409"/>
            <a:ext cx="317348" cy="90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>
            <a:extLst>
              <a:ext uri="{FF2B5EF4-FFF2-40B4-BE49-F238E27FC236}">
                <a16:creationId xmlns:a16="http://schemas.microsoft.com/office/drawing/2014/main" id="{7017F046-E159-4FBC-AB3C-0344EA39C9F4}"/>
              </a:ext>
            </a:extLst>
          </p:cNvPr>
          <p:cNvCxnSpPr>
            <a:stCxn id="28" idx="3"/>
          </p:cNvCxnSpPr>
          <p:nvPr/>
        </p:nvCxnSpPr>
        <p:spPr>
          <a:xfrm flipV="1">
            <a:off x="3610650" y="4136172"/>
            <a:ext cx="549833" cy="1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id="{710D666D-60D7-4665-BFEB-E2AC159B2A8D}"/>
              </a:ext>
            </a:extLst>
          </p:cNvPr>
          <p:cNvCxnSpPr>
            <a:cxnSpLocks/>
          </p:cNvCxnSpPr>
          <p:nvPr/>
        </p:nvCxnSpPr>
        <p:spPr>
          <a:xfrm flipV="1">
            <a:off x="4190205" y="4108254"/>
            <a:ext cx="3276310" cy="36799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>
            <a:extLst>
              <a:ext uri="{FF2B5EF4-FFF2-40B4-BE49-F238E27FC236}">
                <a16:creationId xmlns:a16="http://schemas.microsoft.com/office/drawing/2014/main" id="{3FE1708D-EC28-448C-8258-02FB25CBA2A9}"/>
              </a:ext>
            </a:extLst>
          </p:cNvPr>
          <p:cNvSpPr txBox="1"/>
          <p:nvPr/>
        </p:nvSpPr>
        <p:spPr>
          <a:xfrm>
            <a:off x="3556960" y="3766837"/>
            <a:ext cx="79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cm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2C14DE47-F9F0-4ECC-AE0F-09865CFEF73C}"/>
              </a:ext>
            </a:extLst>
          </p:cNvPr>
          <p:cNvSpPr txBox="1"/>
          <p:nvPr/>
        </p:nvSpPr>
        <p:spPr>
          <a:xfrm>
            <a:off x="4901324" y="3824215"/>
            <a:ext cx="79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cm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A27A97E-38C5-47D7-8491-EFA0752C1DE9}"/>
              </a:ext>
            </a:extLst>
          </p:cNvPr>
          <p:cNvSpPr/>
          <p:nvPr/>
        </p:nvSpPr>
        <p:spPr>
          <a:xfrm>
            <a:off x="7466515" y="2643998"/>
            <a:ext cx="1089677" cy="292851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CD182EF4-3763-413A-89A9-4F8DCC9E0F08}"/>
              </a:ext>
            </a:extLst>
          </p:cNvPr>
          <p:cNvCxnSpPr>
            <a:cxnSpLocks/>
          </p:cNvCxnSpPr>
          <p:nvPr/>
        </p:nvCxnSpPr>
        <p:spPr>
          <a:xfrm flipH="1" flipV="1">
            <a:off x="3717426" y="3789576"/>
            <a:ext cx="4047826" cy="3071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453FA690-C88E-4BE7-A37D-CA862F6DDBCD}"/>
              </a:ext>
            </a:extLst>
          </p:cNvPr>
          <p:cNvCxnSpPr>
            <a:cxnSpLocks/>
          </p:cNvCxnSpPr>
          <p:nvPr/>
        </p:nvCxnSpPr>
        <p:spPr>
          <a:xfrm flipH="1">
            <a:off x="3699617" y="4112929"/>
            <a:ext cx="4065635" cy="3838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C6A986D9-26C6-42F3-BD38-721C676C04BD}"/>
              </a:ext>
            </a:extLst>
          </p:cNvPr>
          <p:cNvSpPr txBox="1"/>
          <p:nvPr/>
        </p:nvSpPr>
        <p:spPr>
          <a:xfrm>
            <a:off x="7588871" y="3912089"/>
            <a:ext cx="47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X</a:t>
            </a:r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031370CB-B278-44CD-8F6D-3B5B3140F6F5}"/>
              </a:ext>
            </a:extLst>
          </p:cNvPr>
          <p:cNvCxnSpPr>
            <a:cxnSpLocks/>
          </p:cNvCxnSpPr>
          <p:nvPr/>
        </p:nvCxnSpPr>
        <p:spPr>
          <a:xfrm flipH="1">
            <a:off x="7777281" y="2924116"/>
            <a:ext cx="987071" cy="107848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0815EF97-6D57-4C4B-89AC-4E0836F2BED7}"/>
              </a:ext>
            </a:extLst>
          </p:cNvPr>
          <p:cNvSpPr/>
          <p:nvPr/>
        </p:nvSpPr>
        <p:spPr>
          <a:xfrm>
            <a:off x="7810667" y="4226263"/>
            <a:ext cx="101691" cy="1409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D46711B6-7594-456C-863D-90D538B5AF82}"/>
              </a:ext>
            </a:extLst>
          </p:cNvPr>
          <p:cNvCxnSpPr>
            <a:cxnSpLocks/>
          </p:cNvCxnSpPr>
          <p:nvPr/>
        </p:nvCxnSpPr>
        <p:spPr>
          <a:xfrm flipH="1">
            <a:off x="7967596" y="3735105"/>
            <a:ext cx="929643" cy="5463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55">
            <a:extLst>
              <a:ext uri="{FF2B5EF4-FFF2-40B4-BE49-F238E27FC236}">
                <a16:creationId xmlns:a16="http://schemas.microsoft.com/office/drawing/2014/main" id="{B84F86C0-DA59-4489-808D-806E45253B2A}"/>
              </a:ext>
            </a:extLst>
          </p:cNvPr>
          <p:cNvSpPr txBox="1"/>
          <p:nvPr/>
        </p:nvSpPr>
        <p:spPr>
          <a:xfrm>
            <a:off x="8904822" y="3462833"/>
            <a:ext cx="2074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 100 sensors</a:t>
            </a:r>
          </a:p>
        </p:txBody>
      </p:sp>
    </p:spTree>
    <p:extLst>
      <p:ext uri="{BB962C8B-B14F-4D97-AF65-F5344CB8AC3E}">
        <p14:creationId xmlns:p14="http://schemas.microsoft.com/office/powerpoint/2010/main" val="856424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536A3-0A6A-4F64-8C46-C31C6A850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6BB9E9-7E86-4EE9-A555-B683CFBB8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467662-EEE0-404D-BD5C-6A3DA77F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36</a:t>
            </a:fld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D7EB037-E439-41AF-9394-A48BD8365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40000" r="8030" b="12592"/>
          <a:stretch/>
        </p:blipFill>
        <p:spPr>
          <a:xfrm>
            <a:off x="1228435" y="1027905"/>
            <a:ext cx="10427855" cy="466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8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252250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Motivation</a:t>
            </a:r>
            <a:b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</a:t>
            </a:r>
            <a:r>
              <a:rPr lang="de-DE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</a:t>
            </a: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icro </a:t>
            </a:r>
            <a:r>
              <a:rPr lang="de-DE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V</a:t>
            </a: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ertex </a:t>
            </a:r>
            <a:r>
              <a:rPr lang="de-DE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D</a:t>
            </a:r>
            <a:r>
              <a:rPr lang="de-DE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etector</a:t>
            </a: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de-DE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MVD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7840C8B-52B8-4EED-84B0-F15F4F29EE74}"/>
              </a:ext>
            </a:extLst>
          </p:cNvPr>
          <p:cNvSpPr txBox="1"/>
          <p:nvPr/>
        </p:nvSpPr>
        <p:spPr>
          <a:xfrm>
            <a:off x="5057938" y="2329530"/>
            <a:ext cx="139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Task</a:t>
            </a:r>
            <a:r>
              <a:rPr lang="de-DE" sz="2400" b="1" dirty="0"/>
              <a:t> </a:t>
            </a:r>
            <a:endParaRPr lang="en-US" sz="2400" b="1" dirty="0"/>
          </a:p>
        </p:txBody>
      </p:sp>
      <p:pic>
        <p:nvPicPr>
          <p:cNvPr id="2050" name="Picture 2" descr="Bildergebnis für golden circle">
            <a:extLst>
              <a:ext uri="{FF2B5EF4-FFF2-40B4-BE49-F238E27FC236}">
                <a16:creationId xmlns:a16="http://schemas.microsoft.com/office/drawing/2014/main" id="{4104A05E-58F9-4D68-80E1-1F5008110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55" y="2439847"/>
            <a:ext cx="4597697" cy="437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2B0AF4D2-E051-426F-9DC7-8578101E7C2A}"/>
              </a:ext>
            </a:extLst>
          </p:cNvPr>
          <p:cNvCxnSpPr>
            <a:cxnSpLocks/>
          </p:cNvCxnSpPr>
          <p:nvPr/>
        </p:nvCxnSpPr>
        <p:spPr>
          <a:xfrm flipV="1">
            <a:off x="2477260" y="2588099"/>
            <a:ext cx="2554214" cy="182763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id="{A4370BF7-8AA6-430F-88E9-5983B4B15C60}"/>
              </a:ext>
            </a:extLst>
          </p:cNvPr>
          <p:cNvSpPr/>
          <p:nvPr/>
        </p:nvSpPr>
        <p:spPr>
          <a:xfrm rot="10800000">
            <a:off x="5897746" y="1891317"/>
            <a:ext cx="285096" cy="1267656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8F1E00D-1C4E-4BA1-A8B7-861B807AB897}"/>
              </a:ext>
            </a:extLst>
          </p:cNvPr>
          <p:cNvSpPr txBox="1"/>
          <p:nvPr/>
        </p:nvSpPr>
        <p:spPr>
          <a:xfrm>
            <a:off x="6031346" y="1599051"/>
            <a:ext cx="5412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 </a:t>
            </a:r>
            <a:endParaRPr lang="de-DE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/>
                </a:solidFill>
              </a:rPr>
              <a:t>Tracking </a:t>
            </a:r>
            <a:r>
              <a:rPr lang="de-DE" b="1" dirty="0" err="1">
                <a:solidFill>
                  <a:schemeClr val="bg1"/>
                </a:solidFill>
              </a:rPr>
              <a:t>of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charged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particles</a:t>
            </a:r>
            <a:r>
              <a:rPr lang="de-DE" b="1" dirty="0">
                <a:solidFill>
                  <a:schemeClr val="bg1"/>
                </a:solidFill>
              </a:rPr>
              <a:t> in </a:t>
            </a:r>
            <a:r>
              <a:rPr lang="de-DE" b="1" dirty="0" err="1">
                <a:solidFill>
                  <a:schemeClr val="bg1"/>
                </a:solidFill>
              </a:rPr>
              <a:t>fixed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target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set-up</a:t>
            </a:r>
            <a:endParaRPr lang="de-DE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>
                <a:solidFill>
                  <a:schemeClr val="bg1"/>
                </a:solidFill>
              </a:rPr>
              <a:t>Precise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determination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of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secondary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decay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vertices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of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short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lived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particles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sz="1600" b="1" dirty="0">
                <a:solidFill>
                  <a:schemeClr val="bg1"/>
                </a:solidFill>
              </a:rPr>
              <a:t>(50 - 70  µm  </a:t>
            </a:r>
            <a:r>
              <a:rPr lang="de-DE" sz="1600" b="1" dirty="0" err="1">
                <a:solidFill>
                  <a:schemeClr val="bg1"/>
                </a:solidFill>
              </a:rPr>
              <a:t>along</a:t>
            </a:r>
            <a:r>
              <a:rPr lang="de-DE" sz="1600" b="1" dirty="0">
                <a:solidFill>
                  <a:schemeClr val="bg1"/>
                </a:solidFill>
              </a:rPr>
              <a:t> beam </a:t>
            </a:r>
            <a:r>
              <a:rPr lang="de-DE" sz="1600" b="1" dirty="0" err="1">
                <a:solidFill>
                  <a:schemeClr val="bg1"/>
                </a:solidFill>
              </a:rPr>
              <a:t>axis</a:t>
            </a:r>
            <a:r>
              <a:rPr lang="de-DE" sz="1600" b="1" dirty="0">
                <a:solidFill>
                  <a:schemeClr val="bg1"/>
                </a:solidFill>
              </a:rPr>
              <a:t>)</a:t>
            </a:r>
          </a:p>
          <a:p>
            <a:r>
              <a:rPr lang="de-DE" b="1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AAFD1327-641B-457B-AFA7-133852E87067}"/>
              </a:ext>
            </a:extLst>
          </p:cNvPr>
          <p:cNvCxnSpPr>
            <a:cxnSpLocks/>
          </p:cNvCxnSpPr>
          <p:nvPr/>
        </p:nvCxnSpPr>
        <p:spPr>
          <a:xfrm flipV="1">
            <a:off x="2959563" y="3851564"/>
            <a:ext cx="2233760" cy="12461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11CD439C-3ADA-45C1-B1D9-80425889663B}"/>
              </a:ext>
            </a:extLst>
          </p:cNvPr>
          <p:cNvCxnSpPr>
            <a:cxnSpLocks/>
          </p:cNvCxnSpPr>
          <p:nvPr/>
        </p:nvCxnSpPr>
        <p:spPr>
          <a:xfrm flipV="1">
            <a:off x="2852364" y="4952071"/>
            <a:ext cx="2300284" cy="124591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41F8F687-FE0F-4BCF-9586-D23EAEC91185}"/>
              </a:ext>
            </a:extLst>
          </p:cNvPr>
          <p:cNvSpPr txBox="1"/>
          <p:nvPr/>
        </p:nvSpPr>
        <p:spPr>
          <a:xfrm>
            <a:off x="5237269" y="3601678"/>
            <a:ext cx="2094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bg1"/>
                </a:solidFill>
              </a:rPr>
              <a:t>Requirements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6416B17-C36F-47E6-91A6-94AADD0638A7}"/>
              </a:ext>
            </a:extLst>
          </p:cNvPr>
          <p:cNvSpPr txBox="1"/>
          <p:nvPr/>
        </p:nvSpPr>
        <p:spPr>
          <a:xfrm>
            <a:off x="7008563" y="3215401"/>
            <a:ext cx="5258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Close to the target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High radiation hardness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Low material budget</a:t>
            </a:r>
            <a:r>
              <a:rPr lang="en-US" b="1" dirty="0">
                <a:solidFill>
                  <a:schemeClr val="bg1"/>
                </a:solidFill>
              </a:rPr>
              <a:t> and vacuum operation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b="1" u="sng" dirty="0">
                <a:solidFill>
                  <a:schemeClr val="bg1"/>
                </a:solidFill>
              </a:rPr>
              <a:t>Actively cooled sensors</a:t>
            </a:r>
          </a:p>
        </p:txBody>
      </p:sp>
      <p:sp>
        <p:nvSpPr>
          <p:cNvPr id="20" name="Geschweifte Klammer links 19">
            <a:extLst>
              <a:ext uri="{FF2B5EF4-FFF2-40B4-BE49-F238E27FC236}">
                <a16:creationId xmlns:a16="http://schemas.microsoft.com/office/drawing/2014/main" id="{940EE230-E80C-4AA1-A356-8A5C6F026A7E}"/>
              </a:ext>
            </a:extLst>
          </p:cNvPr>
          <p:cNvSpPr/>
          <p:nvPr/>
        </p:nvSpPr>
        <p:spPr>
          <a:xfrm>
            <a:off x="7198693" y="3268501"/>
            <a:ext cx="482543" cy="1129362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Foliennummernplatzhalter 49">
            <a:extLst>
              <a:ext uri="{FF2B5EF4-FFF2-40B4-BE49-F238E27FC236}">
                <a16:creationId xmlns:a16="http://schemas.microsoft.com/office/drawing/2014/main" id="{1272D379-33C7-4916-A388-B71A29519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4</a:t>
            </a:fld>
            <a:endParaRPr lang="en-US" dirty="0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294A2A11-FB2C-48D4-AF81-840EC04FDABF}"/>
              </a:ext>
            </a:extLst>
          </p:cNvPr>
          <p:cNvSpPr txBox="1"/>
          <p:nvPr/>
        </p:nvSpPr>
        <p:spPr>
          <a:xfrm>
            <a:off x="5153572" y="4599684"/>
            <a:ext cx="949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MVD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5" name="Picture 15">
            <a:extLst>
              <a:ext uri="{FF2B5EF4-FFF2-40B4-BE49-F238E27FC236}">
                <a16:creationId xmlns:a16="http://schemas.microsoft.com/office/drawing/2014/main" id="{3BB49656-C09D-47AF-B864-A5BDF48F8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2161" y="5409138"/>
            <a:ext cx="1547857" cy="142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hteck: abgerundete Ecken 55">
            <a:extLst>
              <a:ext uri="{FF2B5EF4-FFF2-40B4-BE49-F238E27FC236}">
                <a16:creationId xmlns:a16="http://schemas.microsoft.com/office/drawing/2014/main" id="{3BEF8611-E7E0-4240-A0AC-1F6D67BC3438}"/>
              </a:ext>
            </a:extLst>
          </p:cNvPr>
          <p:cNvSpPr/>
          <p:nvPr/>
        </p:nvSpPr>
        <p:spPr>
          <a:xfrm>
            <a:off x="6031345" y="4711834"/>
            <a:ext cx="6077797" cy="200964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8D9847D1-A3D9-4106-9F6F-FB350DE9804F}"/>
              </a:ext>
            </a:extLst>
          </p:cNvPr>
          <p:cNvSpPr/>
          <p:nvPr/>
        </p:nvSpPr>
        <p:spPr>
          <a:xfrm>
            <a:off x="8571121" y="572011"/>
            <a:ext cx="1126672" cy="1100922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345038B0-6177-468F-8F33-CCF54667B870}"/>
              </a:ext>
            </a:extLst>
          </p:cNvPr>
          <p:cNvSpPr/>
          <p:nvPr/>
        </p:nvSpPr>
        <p:spPr>
          <a:xfrm>
            <a:off x="9801207" y="548520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24440B54-D318-4051-A948-0AB623545E6B}"/>
              </a:ext>
            </a:extLst>
          </p:cNvPr>
          <p:cNvSpPr/>
          <p:nvPr/>
        </p:nvSpPr>
        <p:spPr>
          <a:xfrm>
            <a:off x="9134457" y="548520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8AFF0DDB-CE15-44B1-A663-CE57914C6EBF}"/>
              </a:ext>
            </a:extLst>
          </p:cNvPr>
          <p:cNvSpPr/>
          <p:nvPr/>
        </p:nvSpPr>
        <p:spPr>
          <a:xfrm>
            <a:off x="10428016" y="548520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138F1790-CF0B-4838-9284-1CEE076D3839}"/>
              </a:ext>
            </a:extLst>
          </p:cNvPr>
          <p:cNvSpPr/>
          <p:nvPr/>
        </p:nvSpPr>
        <p:spPr>
          <a:xfrm>
            <a:off x="11058889" y="554565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FCEE2D4D-322D-48EE-8829-C05EBDC0AD54}"/>
              </a:ext>
            </a:extLst>
          </p:cNvPr>
          <p:cNvSpPr/>
          <p:nvPr/>
        </p:nvSpPr>
        <p:spPr>
          <a:xfrm>
            <a:off x="7756638" y="4092632"/>
            <a:ext cx="461639" cy="32309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3F446EF-D560-4DC0-8367-A94DB6EAE093}"/>
              </a:ext>
            </a:extLst>
          </p:cNvPr>
          <p:cNvSpPr txBox="1"/>
          <p:nvPr/>
        </p:nvSpPr>
        <p:spPr>
          <a:xfrm>
            <a:off x="7850908" y="5184447"/>
            <a:ext cx="186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Low Material Budget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3131DF1-134E-4544-B132-35AF8208C59E}"/>
              </a:ext>
            </a:extLst>
          </p:cNvPr>
          <p:cNvSpPr txBox="1"/>
          <p:nvPr/>
        </p:nvSpPr>
        <p:spPr>
          <a:xfrm>
            <a:off x="6288333" y="5189393"/>
            <a:ext cx="147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Efficient</a:t>
            </a:r>
            <a:r>
              <a:rPr lang="de-DE" dirty="0">
                <a:solidFill>
                  <a:schemeClr val="bg1"/>
                </a:solidFill>
              </a:rPr>
              <a:t> Cooling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C9DBD4-2D8E-4A13-9A95-65BF010B691B}"/>
              </a:ext>
            </a:extLst>
          </p:cNvPr>
          <p:cNvSpPr txBox="1"/>
          <p:nvPr/>
        </p:nvSpPr>
        <p:spPr>
          <a:xfrm>
            <a:off x="6426311" y="4790983"/>
            <a:ext cx="247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 the acceptance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0FA3404-BBD6-4FC9-8D3D-F18AD6FAAA4D}"/>
              </a:ext>
            </a:extLst>
          </p:cNvPr>
          <p:cNvSpPr txBox="1"/>
          <p:nvPr/>
        </p:nvSpPr>
        <p:spPr>
          <a:xfrm>
            <a:off x="9543833" y="4797515"/>
            <a:ext cx="260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Outside the acceptance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54F5963-36B1-4F9E-8F33-CE18F562162F}"/>
              </a:ext>
            </a:extLst>
          </p:cNvPr>
          <p:cNvSpPr txBox="1"/>
          <p:nvPr/>
        </p:nvSpPr>
        <p:spPr>
          <a:xfrm>
            <a:off x="9562138" y="5177142"/>
            <a:ext cx="2320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Convective  cooling with heat sink</a:t>
            </a:r>
          </a:p>
        </p:txBody>
      </p:sp>
      <p:sp>
        <p:nvSpPr>
          <p:cNvPr id="19" name="Pfeil: nach links und rechts 18">
            <a:extLst>
              <a:ext uri="{FF2B5EF4-FFF2-40B4-BE49-F238E27FC236}">
                <a16:creationId xmlns:a16="http://schemas.microsoft.com/office/drawing/2014/main" id="{F92583C7-A9A6-4991-B178-E3C56E5D2242}"/>
              </a:ext>
            </a:extLst>
          </p:cNvPr>
          <p:cNvSpPr/>
          <p:nvPr/>
        </p:nvSpPr>
        <p:spPr>
          <a:xfrm>
            <a:off x="7304249" y="5371541"/>
            <a:ext cx="444928" cy="257534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Geschweifte Klammer links 21">
            <a:extLst>
              <a:ext uri="{FF2B5EF4-FFF2-40B4-BE49-F238E27FC236}">
                <a16:creationId xmlns:a16="http://schemas.microsoft.com/office/drawing/2014/main" id="{3FFE95FD-6ACB-4B3A-8AE3-FB6201BB0FDB}"/>
              </a:ext>
            </a:extLst>
          </p:cNvPr>
          <p:cNvSpPr/>
          <p:nvPr/>
        </p:nvSpPr>
        <p:spPr>
          <a:xfrm rot="16200000">
            <a:off x="7654403" y="4640265"/>
            <a:ext cx="242109" cy="2717999"/>
          </a:xfrm>
          <a:prstGeom prst="leftBrace">
            <a:avLst>
              <a:gd name="adj1" fmla="val 8333"/>
              <a:gd name="adj2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2C1A8BD-D658-4745-A3CD-A12AA33DDBE3}"/>
              </a:ext>
            </a:extLst>
          </p:cNvPr>
          <p:cNvSpPr txBox="1"/>
          <p:nvPr/>
        </p:nvSpPr>
        <p:spPr>
          <a:xfrm>
            <a:off x="6449427" y="6106418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Conductive cooling with high performance sensor carrier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1DD3F924-21FA-47C8-8060-EFCAF5963F2A}"/>
              </a:ext>
            </a:extLst>
          </p:cNvPr>
          <p:cNvCxnSpPr>
            <a:cxnSpLocks/>
          </p:cNvCxnSpPr>
          <p:nvPr/>
        </p:nvCxnSpPr>
        <p:spPr>
          <a:xfrm>
            <a:off x="9339308" y="4723462"/>
            <a:ext cx="0" cy="1998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5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/>
      <p:bldP spid="17" grpId="0"/>
      <p:bldP spid="18" grpId="0"/>
      <p:bldP spid="20" grpId="0" animBg="1"/>
      <p:bldP spid="52" grpId="0"/>
      <p:bldP spid="56" grpId="0" animBg="1"/>
      <p:bldP spid="5" grpId="0" animBg="1"/>
      <p:bldP spid="4" grpId="0"/>
      <p:bldP spid="6" grpId="0"/>
      <p:bldP spid="13" grpId="0"/>
      <p:bldP spid="15" grpId="0"/>
      <p:bldP spid="16" grpId="0"/>
      <p:bldP spid="19" grpId="0" animBg="1"/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252250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Sensor Carrier</a:t>
            </a:r>
            <a:b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de-DE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T</a:t>
            </a: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hermal </a:t>
            </a:r>
            <a:r>
              <a:rPr lang="de-DE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P</a:t>
            </a:r>
            <a:r>
              <a:rPr lang="de-DE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yrolithic</a:t>
            </a: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de-DE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G</a:t>
            </a: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raphite </a:t>
            </a:r>
            <a:r>
              <a:rPr lang="de-DE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TPG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71CF14-BD8D-4E85-BD94-09B7185E8AE0}"/>
              </a:ext>
            </a:extLst>
          </p:cNvPr>
          <p:cNvSpPr/>
          <p:nvPr/>
        </p:nvSpPr>
        <p:spPr>
          <a:xfrm>
            <a:off x="8595184" y="563293"/>
            <a:ext cx="1094922" cy="1100922"/>
          </a:xfrm>
          <a:prstGeom prst="ellipse">
            <a:avLst/>
          </a:prstGeom>
          <a:solidFill>
            <a:srgbClr val="4472C4">
              <a:alpha val="4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E77EE47-43DC-4E83-8F77-D15935B0CD92}"/>
              </a:ext>
            </a:extLst>
          </p:cNvPr>
          <p:cNvSpPr/>
          <p:nvPr/>
        </p:nvSpPr>
        <p:spPr>
          <a:xfrm>
            <a:off x="9166226" y="563293"/>
            <a:ext cx="1126672" cy="1100922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4EE725A-6A19-4904-8E40-EE0ABAEB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5</a:t>
            </a:fld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F64B47-4DB6-4303-B3CE-64453031BA65}"/>
              </a:ext>
            </a:extLst>
          </p:cNvPr>
          <p:cNvSpPr/>
          <p:nvPr/>
        </p:nvSpPr>
        <p:spPr>
          <a:xfrm>
            <a:off x="9797146" y="540418"/>
            <a:ext cx="1126672" cy="1100922"/>
          </a:xfrm>
          <a:prstGeom prst="ellipse">
            <a:avLst/>
          </a:prstGeom>
          <a:solidFill>
            <a:srgbClr val="4472C4">
              <a:alpha val="4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AFF2D0-C485-4EF8-BEE9-C3E72C747100}"/>
              </a:ext>
            </a:extLst>
          </p:cNvPr>
          <p:cNvSpPr/>
          <p:nvPr/>
        </p:nvSpPr>
        <p:spPr>
          <a:xfrm>
            <a:off x="10431237" y="54221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60D162-D07A-496B-AC59-889869A9FDF1}"/>
              </a:ext>
            </a:extLst>
          </p:cNvPr>
          <p:cNvSpPr/>
          <p:nvPr/>
        </p:nvSpPr>
        <p:spPr>
          <a:xfrm>
            <a:off x="11030858" y="54401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ABB4A48-373B-4124-AFAD-CE3112834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15871" r="10199" b="7956"/>
          <a:stretch/>
        </p:blipFill>
        <p:spPr>
          <a:xfrm>
            <a:off x="657216" y="2535137"/>
            <a:ext cx="4465193" cy="347746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C7CB92E9-3720-4CFB-8BE1-0025CB7A94DD}"/>
              </a:ext>
            </a:extLst>
          </p:cNvPr>
          <p:cNvSpPr/>
          <p:nvPr/>
        </p:nvSpPr>
        <p:spPr>
          <a:xfrm>
            <a:off x="5921415" y="1942937"/>
            <a:ext cx="2281179" cy="1432405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574CD9A-D271-48FE-9414-62AE4AD89B25}"/>
              </a:ext>
            </a:extLst>
          </p:cNvPr>
          <p:cNvSpPr/>
          <p:nvPr/>
        </p:nvSpPr>
        <p:spPr>
          <a:xfrm>
            <a:off x="8472669" y="2754775"/>
            <a:ext cx="3449256" cy="2411114"/>
          </a:xfrm>
          <a:prstGeom prst="ellipse">
            <a:avLst/>
          </a:prstGeom>
          <a:noFill/>
          <a:ln w="444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53AAF90-2057-4D58-9E76-741ADC39679E}"/>
              </a:ext>
            </a:extLst>
          </p:cNvPr>
          <p:cNvSpPr/>
          <p:nvPr/>
        </p:nvSpPr>
        <p:spPr>
          <a:xfrm>
            <a:off x="5680891" y="4630547"/>
            <a:ext cx="2791777" cy="1875098"/>
          </a:xfrm>
          <a:prstGeom prst="ellipse">
            <a:avLst/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F800795-9BE3-468F-8DB5-0B884751827E}"/>
              </a:ext>
            </a:extLst>
          </p:cNvPr>
          <p:cNvSpPr txBox="1"/>
          <p:nvPr/>
        </p:nvSpPr>
        <p:spPr>
          <a:xfrm>
            <a:off x="5921415" y="5059999"/>
            <a:ext cx="2654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Mechanical Stable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B1E290E-9383-4507-9AB3-15B85A3588E5}"/>
              </a:ext>
            </a:extLst>
          </p:cNvPr>
          <p:cNvSpPr txBox="1"/>
          <p:nvPr/>
        </p:nvSpPr>
        <p:spPr>
          <a:xfrm>
            <a:off x="8717828" y="3245552"/>
            <a:ext cx="36807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Excellent heat conductivity in-plane (1600 W/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mK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30C1C35-BD63-4AE1-B186-65B58A35C802}"/>
              </a:ext>
            </a:extLst>
          </p:cNvPr>
          <p:cNvSpPr txBox="1"/>
          <p:nvPr/>
        </p:nvSpPr>
        <p:spPr>
          <a:xfrm>
            <a:off x="6493041" y="2238006"/>
            <a:ext cx="131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A0D74B34-9ECA-4363-8110-5D0EF3E3BE6D}"/>
              </a:ext>
            </a:extLst>
          </p:cNvPr>
          <p:cNvCxnSpPr>
            <a:stCxn id="12" idx="6"/>
            <a:endCxn id="7" idx="3"/>
          </p:cNvCxnSpPr>
          <p:nvPr/>
        </p:nvCxnSpPr>
        <p:spPr>
          <a:xfrm flipV="1">
            <a:off x="5122409" y="3165571"/>
            <a:ext cx="1133077" cy="1108297"/>
          </a:xfrm>
          <a:prstGeom prst="line">
            <a:avLst/>
          </a:prstGeom>
          <a:ln w="28575">
            <a:solidFill>
              <a:srgbClr val="2F52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DB5E8BD3-EBBF-4FEA-925A-6AB0458D43A5}"/>
              </a:ext>
            </a:extLst>
          </p:cNvPr>
          <p:cNvCxnSpPr>
            <a:stCxn id="12" idx="6"/>
            <a:endCxn id="17" idx="2"/>
          </p:cNvCxnSpPr>
          <p:nvPr/>
        </p:nvCxnSpPr>
        <p:spPr>
          <a:xfrm flipV="1">
            <a:off x="5122409" y="3960332"/>
            <a:ext cx="3350260" cy="313536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F6ECB80A-F66F-4CEC-AF8E-DF9575E1D55F}"/>
              </a:ext>
            </a:extLst>
          </p:cNvPr>
          <p:cNvCxnSpPr>
            <a:stCxn id="12" idx="6"/>
            <a:endCxn id="21" idx="2"/>
          </p:cNvCxnSpPr>
          <p:nvPr/>
        </p:nvCxnSpPr>
        <p:spPr>
          <a:xfrm>
            <a:off x="5122409" y="4273868"/>
            <a:ext cx="558482" cy="1294228"/>
          </a:xfrm>
          <a:prstGeom prst="line">
            <a:avLst/>
          </a:prstGeom>
          <a:ln w="28575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B682CC99-8071-4A38-AD07-A1D71B52BAAF}"/>
              </a:ext>
            </a:extLst>
          </p:cNvPr>
          <p:cNvSpPr txBox="1"/>
          <p:nvPr/>
        </p:nvSpPr>
        <p:spPr>
          <a:xfrm>
            <a:off x="8595184" y="1772042"/>
            <a:ext cx="3570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CVD Diamond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St. 1 and 2</a:t>
            </a:r>
            <a:endParaRPr lang="en-US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3CE62FB-A145-4CB3-9257-1B3283C54C82}"/>
              </a:ext>
            </a:extLst>
          </p:cNvPr>
          <p:cNvSpPr/>
          <p:nvPr/>
        </p:nvSpPr>
        <p:spPr>
          <a:xfrm>
            <a:off x="8595183" y="1736438"/>
            <a:ext cx="3478447" cy="5411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83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127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Convective and Conductive Cooling </a:t>
            </a:r>
            <a:b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within one Quadrant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58434D-4503-4DD6-BF4B-69BA5B42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6</a:t>
            </a:fld>
            <a:endParaRPr lang="en-US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2E73DA26-0069-4F9E-BEF8-014FF9248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t="2643" r="9233" b="4241"/>
          <a:stretch/>
        </p:blipFill>
        <p:spPr>
          <a:xfrm>
            <a:off x="828443" y="1897815"/>
            <a:ext cx="4515082" cy="4510469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74044617-2BD3-47CF-A565-F8CD1A3F59D4}"/>
              </a:ext>
            </a:extLst>
          </p:cNvPr>
          <p:cNvSpPr txBox="1"/>
          <p:nvPr/>
        </p:nvSpPr>
        <p:spPr>
          <a:xfrm>
            <a:off x="7583609" y="4343933"/>
            <a:ext cx="3047446" cy="98488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Convective Cooling:</a:t>
            </a:r>
          </a:p>
          <a:p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 cooled Al-heat sink </a:t>
            </a:r>
          </a:p>
          <a:p>
            <a:endParaRPr lang="en-US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426D598-353E-4085-8F80-EB54E80EC55E}"/>
              </a:ext>
            </a:extLst>
          </p:cNvPr>
          <p:cNvSpPr txBox="1"/>
          <p:nvPr/>
        </p:nvSpPr>
        <p:spPr>
          <a:xfrm>
            <a:off x="7583609" y="2573908"/>
            <a:ext cx="2958391" cy="101566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Conductive Cooling:</a:t>
            </a:r>
          </a:p>
          <a:p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carrier clamped to the heat sink (TPG)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CB130B5-191A-489D-9F46-844E56EE4572}"/>
              </a:ext>
            </a:extLst>
          </p:cNvPr>
          <p:cNvSpPr/>
          <p:nvPr/>
        </p:nvSpPr>
        <p:spPr>
          <a:xfrm>
            <a:off x="8598244" y="58976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83A4B68-D9B9-4A33-A43B-12D67BF04897}"/>
              </a:ext>
            </a:extLst>
          </p:cNvPr>
          <p:cNvSpPr/>
          <p:nvPr/>
        </p:nvSpPr>
        <p:spPr>
          <a:xfrm>
            <a:off x="9271416" y="593677"/>
            <a:ext cx="1126672" cy="1100922"/>
          </a:xfrm>
          <a:prstGeom prst="ellipse">
            <a:avLst/>
          </a:prstGeom>
          <a:solidFill>
            <a:srgbClr val="4472C4">
              <a:alpha val="4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2FA2918-5F5F-401F-9E32-E4B74A5729CC}"/>
              </a:ext>
            </a:extLst>
          </p:cNvPr>
          <p:cNvSpPr/>
          <p:nvPr/>
        </p:nvSpPr>
        <p:spPr>
          <a:xfrm>
            <a:off x="9862458" y="589766"/>
            <a:ext cx="1126672" cy="1100922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FA86DED-F0CB-4B35-9703-3F1048965ED4}"/>
              </a:ext>
            </a:extLst>
          </p:cNvPr>
          <p:cNvSpPr/>
          <p:nvPr/>
        </p:nvSpPr>
        <p:spPr>
          <a:xfrm>
            <a:off x="10478480" y="58976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3EBB216-4B86-4769-9AAB-B2FE8A50A461}"/>
              </a:ext>
            </a:extLst>
          </p:cNvPr>
          <p:cNvSpPr/>
          <p:nvPr/>
        </p:nvSpPr>
        <p:spPr>
          <a:xfrm>
            <a:off x="11065328" y="58976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F21A21F-16E0-4086-A9E9-31E5F194A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77" y="1690688"/>
            <a:ext cx="7540340" cy="5166360"/>
          </a:xfrm>
          <a:prstGeom prst="rect">
            <a:avLst/>
          </a:prstGeom>
        </p:spPr>
      </p:pic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9EB6D766-5D00-4FD9-BA62-803C45C83481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299201" y="4836376"/>
            <a:ext cx="1284408" cy="5140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84EE19B0-2733-4505-901C-A73830297E18}"/>
              </a:ext>
            </a:extLst>
          </p:cNvPr>
          <p:cNvSpPr txBox="1"/>
          <p:nvPr/>
        </p:nvSpPr>
        <p:spPr>
          <a:xfrm>
            <a:off x="7583609" y="1891377"/>
            <a:ext cx="2238603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Heat-sink balcony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F63270BB-0351-490D-BB62-73DAFF88BD18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5244805" y="2091432"/>
            <a:ext cx="2338804" cy="11515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4727CE9-106F-4B3E-B52A-162B630F132D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4673600" y="3081740"/>
            <a:ext cx="2910009" cy="21483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D6D7600F-6FCF-47D1-9EF7-58D1E4C84105}"/>
              </a:ext>
            </a:extLst>
          </p:cNvPr>
          <p:cNvSpPr/>
          <p:nvPr/>
        </p:nvSpPr>
        <p:spPr>
          <a:xfrm>
            <a:off x="2290619" y="4836376"/>
            <a:ext cx="2656062" cy="2709340"/>
          </a:xfrm>
          <a:prstGeom prst="ellipse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7C4CC6E7-FF6D-4CB0-A3F5-24F266885B75}"/>
              </a:ext>
            </a:extLst>
          </p:cNvPr>
          <p:cNvSpPr txBox="1"/>
          <p:nvPr/>
        </p:nvSpPr>
        <p:spPr>
          <a:xfrm>
            <a:off x="3582541" y="6506324"/>
            <a:ext cx="2837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chemeClr val="bg1"/>
                </a:solidFill>
              </a:rPr>
              <a:t>Acceptance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31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127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Convective and Conductive Cooling</a:t>
            </a:r>
            <a:b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Quadrant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58434D-4503-4DD6-BF4B-69BA5B42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7</a:t>
            </a:fld>
            <a:endParaRPr lang="en-US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2E73DA26-0069-4F9E-BEF8-014FF9248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t="2643" r="9233" b="4241"/>
          <a:stretch/>
        </p:blipFill>
        <p:spPr>
          <a:xfrm>
            <a:off x="828443" y="1897815"/>
            <a:ext cx="4515082" cy="4510469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74044617-2BD3-47CF-A565-F8CD1A3F59D4}"/>
              </a:ext>
            </a:extLst>
          </p:cNvPr>
          <p:cNvSpPr txBox="1"/>
          <p:nvPr/>
        </p:nvSpPr>
        <p:spPr>
          <a:xfrm>
            <a:off x="6096000" y="5485341"/>
            <a:ext cx="1500274" cy="92333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 cooled Al-heat sink </a:t>
            </a:r>
          </a:p>
          <a:p>
            <a:endParaRPr lang="en-US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9B402C9-BAD0-4AB1-A6A8-B92BB9B17F14}"/>
              </a:ext>
            </a:extLst>
          </p:cNvPr>
          <p:cNvSpPr/>
          <p:nvPr/>
        </p:nvSpPr>
        <p:spPr>
          <a:xfrm>
            <a:off x="6119124" y="4446033"/>
            <a:ext cx="1540837" cy="34163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 Cables 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A6A6E50-1480-430A-ADD0-CB966398E628}"/>
              </a:ext>
            </a:extLst>
          </p:cNvPr>
          <p:cNvSpPr/>
          <p:nvPr/>
        </p:nvSpPr>
        <p:spPr>
          <a:xfrm>
            <a:off x="6119124" y="2992365"/>
            <a:ext cx="2208935" cy="1089529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50µm thin sensor</a:t>
            </a:r>
          </a:p>
          <a:p>
            <a:pPr>
              <a:lnSpc>
                <a:spcPct val="90000"/>
              </a:lnSpc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prototypes</a:t>
            </a:r>
          </a:p>
          <a:p>
            <a:pPr>
              <a:lnSpc>
                <a:spcPct val="90000"/>
              </a:lnSpc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(test placing, bonding, gluing)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426D598-353E-4085-8F80-EB54E80EC55E}"/>
              </a:ext>
            </a:extLst>
          </p:cNvPr>
          <p:cNvSpPr txBox="1"/>
          <p:nvPr/>
        </p:nvSpPr>
        <p:spPr>
          <a:xfrm>
            <a:off x="6119124" y="2018361"/>
            <a:ext cx="1813706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 Carrier (TPG)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4727CE9-106F-4B3E-B52A-162B630F132D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4772026" y="2341527"/>
            <a:ext cx="1347098" cy="3231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3473B7B5-FEB1-42F8-9E0F-B504FC2406E1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4695826" y="3338920"/>
            <a:ext cx="1423298" cy="1982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9EB6D766-5D00-4FD9-BA62-803C45C83481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3448050" y="5947006"/>
            <a:ext cx="2647950" cy="2823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eschweifte Klammer rechts 25">
            <a:extLst>
              <a:ext uri="{FF2B5EF4-FFF2-40B4-BE49-F238E27FC236}">
                <a16:creationId xmlns:a16="http://schemas.microsoft.com/office/drawing/2014/main" id="{D27512A6-AB0C-4DA8-8963-DFCF93CB6362}"/>
              </a:ext>
            </a:extLst>
          </p:cNvPr>
          <p:cNvSpPr/>
          <p:nvPr/>
        </p:nvSpPr>
        <p:spPr>
          <a:xfrm>
            <a:off x="5445575" y="4010025"/>
            <a:ext cx="450400" cy="161925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CB130B5-191A-489D-9F46-844E56EE4572}"/>
              </a:ext>
            </a:extLst>
          </p:cNvPr>
          <p:cNvSpPr/>
          <p:nvPr/>
        </p:nvSpPr>
        <p:spPr>
          <a:xfrm>
            <a:off x="8598244" y="58976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83A4B68-D9B9-4A33-A43B-12D67BF04897}"/>
              </a:ext>
            </a:extLst>
          </p:cNvPr>
          <p:cNvSpPr/>
          <p:nvPr/>
        </p:nvSpPr>
        <p:spPr>
          <a:xfrm>
            <a:off x="9271416" y="593677"/>
            <a:ext cx="1126672" cy="1100922"/>
          </a:xfrm>
          <a:prstGeom prst="ellipse">
            <a:avLst/>
          </a:prstGeom>
          <a:solidFill>
            <a:srgbClr val="4472C4">
              <a:alpha val="4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2FA2918-5F5F-401F-9E32-E4B74A5729CC}"/>
              </a:ext>
            </a:extLst>
          </p:cNvPr>
          <p:cNvSpPr/>
          <p:nvPr/>
        </p:nvSpPr>
        <p:spPr>
          <a:xfrm>
            <a:off x="9862458" y="589766"/>
            <a:ext cx="1126672" cy="1100922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FA86DED-F0CB-4B35-9703-3F1048965ED4}"/>
              </a:ext>
            </a:extLst>
          </p:cNvPr>
          <p:cNvSpPr/>
          <p:nvPr/>
        </p:nvSpPr>
        <p:spPr>
          <a:xfrm>
            <a:off x="10478480" y="58976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3EBB216-4B86-4769-9AAB-B2FE8A50A461}"/>
              </a:ext>
            </a:extLst>
          </p:cNvPr>
          <p:cNvSpPr/>
          <p:nvPr/>
        </p:nvSpPr>
        <p:spPr>
          <a:xfrm>
            <a:off x="11065328" y="589766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45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127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Convective and Conductive Cooling</a:t>
            </a:r>
            <a:b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Heat Flow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58434D-4503-4DD6-BF4B-69BA5B42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8</a:t>
            </a:fld>
            <a:endParaRPr lang="en-US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2E73DA26-0069-4F9E-BEF8-014FF9248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t="2643" r="9233" b="4241"/>
          <a:stretch/>
        </p:blipFill>
        <p:spPr>
          <a:xfrm>
            <a:off x="828443" y="1897815"/>
            <a:ext cx="4515082" cy="451046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43DC288-E119-4ED0-9030-E95DE6A3BF4D}"/>
              </a:ext>
            </a:extLst>
          </p:cNvPr>
          <p:cNvSpPr/>
          <p:nvPr/>
        </p:nvSpPr>
        <p:spPr>
          <a:xfrm rot="492523">
            <a:off x="2880981" y="2815940"/>
            <a:ext cx="2128331" cy="585746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0EA940B8-7128-40B5-96F0-D481E855E478}"/>
              </a:ext>
            </a:extLst>
          </p:cNvPr>
          <p:cNvSpPr/>
          <p:nvPr/>
        </p:nvSpPr>
        <p:spPr>
          <a:xfrm>
            <a:off x="2613906" y="2267359"/>
            <a:ext cx="2476500" cy="4105275"/>
          </a:xfrm>
          <a:custGeom>
            <a:avLst/>
            <a:gdLst>
              <a:gd name="connsiteX0" fmla="*/ 85725 w 2476500"/>
              <a:gd name="connsiteY0" fmla="*/ 0 h 4105275"/>
              <a:gd name="connsiteX1" fmla="*/ 2476500 w 2476500"/>
              <a:gd name="connsiteY1" fmla="*/ 114300 h 4105275"/>
              <a:gd name="connsiteX2" fmla="*/ 2095500 w 2476500"/>
              <a:gd name="connsiteY2" fmla="*/ 4105275 h 4105275"/>
              <a:gd name="connsiteX3" fmla="*/ 0 w 2476500"/>
              <a:gd name="connsiteY3" fmla="*/ 2914650 h 4105275"/>
              <a:gd name="connsiteX4" fmla="*/ 85725 w 2476500"/>
              <a:gd name="connsiteY4" fmla="*/ 0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105275">
                <a:moveTo>
                  <a:pt x="85725" y="0"/>
                </a:moveTo>
                <a:lnTo>
                  <a:pt x="2476500" y="114300"/>
                </a:lnTo>
                <a:lnTo>
                  <a:pt x="2095500" y="4105275"/>
                </a:lnTo>
                <a:lnTo>
                  <a:pt x="0" y="2914650"/>
                </a:lnTo>
                <a:lnTo>
                  <a:pt x="85725" y="0"/>
                </a:lnTo>
                <a:close/>
              </a:path>
            </a:pathLst>
          </a:cu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DE4883FB-F5DD-4CD2-9811-E6CCCEF95329}"/>
              </a:ext>
            </a:extLst>
          </p:cNvPr>
          <p:cNvSpPr/>
          <p:nvPr/>
        </p:nvSpPr>
        <p:spPr>
          <a:xfrm rot="11006235">
            <a:off x="2705100" y="2857500"/>
            <a:ext cx="144967" cy="228600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E27EBB1A-01D6-4F85-B7D1-40AFC03F05E0}"/>
              </a:ext>
            </a:extLst>
          </p:cNvPr>
          <p:cNvSpPr/>
          <p:nvPr/>
        </p:nvSpPr>
        <p:spPr>
          <a:xfrm rot="5400000">
            <a:off x="3012832" y="4461592"/>
            <a:ext cx="2175361" cy="504825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A30F5BB9-7A95-4F54-871E-3FF73CB564D3}"/>
              </a:ext>
            </a:extLst>
          </p:cNvPr>
          <p:cNvSpPr/>
          <p:nvPr/>
        </p:nvSpPr>
        <p:spPr>
          <a:xfrm rot="6858511">
            <a:off x="2162174" y="4067585"/>
            <a:ext cx="1905001" cy="504825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E946A84-204E-427E-B518-691854D67F7A}"/>
              </a:ext>
            </a:extLst>
          </p:cNvPr>
          <p:cNvSpPr txBox="1"/>
          <p:nvPr/>
        </p:nvSpPr>
        <p:spPr>
          <a:xfrm>
            <a:off x="6095998" y="2754941"/>
            <a:ext cx="4540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Heat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transferred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conduction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carrier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E64C73A0-5E31-4F4B-9AAB-183CDA7B63C5}"/>
                  </a:ext>
                </a:extLst>
              </p:cNvPr>
              <p:cNvSpPr txBox="1"/>
              <p:nvPr/>
            </p:nvSpPr>
            <p:spPr>
              <a:xfrm>
                <a:off x="6095999" y="1915260"/>
                <a:ext cx="60654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1. Sensors </a:t>
                </a:r>
                <a:r>
                  <a:rPr lang="de-DE" sz="2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produce</a:t>
                </a:r>
                <a:r>
                  <a:rPr lang="de-DE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de-DE" sz="24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heat</a:t>
                </a:r>
                <a:r>
                  <a:rPr lang="de-DE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</a:t>
                </a:r>
                <a:r>
                  <a:rPr lang="de-DE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(200 – 500 mW/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20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sz="2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 </a:t>
                </a:r>
                <a:endPara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E64C73A0-5E31-4F4B-9AAB-183CDA7B6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1915260"/>
                <a:ext cx="6065485" cy="461665"/>
              </a:xfrm>
              <a:prstGeom prst="rect">
                <a:avLst/>
              </a:prstGeom>
              <a:blipFill>
                <a:blip r:embed="rId3"/>
                <a:stretch>
                  <a:fillRect l="-1608" t="-11842" b="-35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65D6EA49-13FD-4D50-AFAD-DD08AB3EE998}"/>
              </a:ext>
            </a:extLst>
          </p:cNvPr>
          <p:cNvSpPr txBox="1"/>
          <p:nvPr/>
        </p:nvSpPr>
        <p:spPr>
          <a:xfrm>
            <a:off x="6095998" y="3963954"/>
            <a:ext cx="3806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Sensor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carrier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clamped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Al-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sink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823323C-36A5-45FF-B777-98E06DF31FEA}"/>
              </a:ext>
            </a:extLst>
          </p:cNvPr>
          <p:cNvSpPr txBox="1"/>
          <p:nvPr/>
        </p:nvSpPr>
        <p:spPr>
          <a:xfrm>
            <a:off x="6095998" y="5156021"/>
            <a:ext cx="4156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Cooling liquid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circulating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sink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transfers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convection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3378279-1960-43F5-B006-EECF0E2DF6C0}"/>
              </a:ext>
            </a:extLst>
          </p:cNvPr>
          <p:cNvSpPr/>
          <p:nvPr/>
        </p:nvSpPr>
        <p:spPr>
          <a:xfrm>
            <a:off x="8535565" y="591704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F90E26C-DD37-4461-A556-BB5501C1EFAE}"/>
              </a:ext>
            </a:extLst>
          </p:cNvPr>
          <p:cNvSpPr/>
          <p:nvPr/>
        </p:nvSpPr>
        <p:spPr>
          <a:xfrm>
            <a:off x="9209504" y="589792"/>
            <a:ext cx="1126672" cy="1100922"/>
          </a:xfrm>
          <a:prstGeom prst="ellipse">
            <a:avLst/>
          </a:prstGeom>
          <a:solidFill>
            <a:srgbClr val="4472C4">
              <a:alpha val="4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4AE5735-F72A-41D3-83B2-952F785D35BC}"/>
              </a:ext>
            </a:extLst>
          </p:cNvPr>
          <p:cNvSpPr/>
          <p:nvPr/>
        </p:nvSpPr>
        <p:spPr>
          <a:xfrm>
            <a:off x="9798113" y="590860"/>
            <a:ext cx="1126672" cy="1100922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505F372-E3ED-40A0-9F54-957233230690}"/>
              </a:ext>
            </a:extLst>
          </p:cNvPr>
          <p:cNvSpPr/>
          <p:nvPr/>
        </p:nvSpPr>
        <p:spPr>
          <a:xfrm>
            <a:off x="10446203" y="590860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E865875-ED45-43D0-BDD7-D8588923339A}"/>
              </a:ext>
            </a:extLst>
          </p:cNvPr>
          <p:cNvSpPr/>
          <p:nvPr/>
        </p:nvSpPr>
        <p:spPr>
          <a:xfrm>
            <a:off x="11034812" y="609910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CF64ED0F-3161-44C2-AE10-D01FC2E055F5}"/>
              </a:ext>
            </a:extLst>
          </p:cNvPr>
          <p:cNvSpPr/>
          <p:nvPr/>
        </p:nvSpPr>
        <p:spPr>
          <a:xfrm rot="6858511">
            <a:off x="2375079" y="5224405"/>
            <a:ext cx="558261" cy="504825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CC18231A-D7F3-4C9C-B52A-557284F4C6B9}"/>
              </a:ext>
            </a:extLst>
          </p:cNvPr>
          <p:cNvSpPr/>
          <p:nvPr/>
        </p:nvSpPr>
        <p:spPr>
          <a:xfrm rot="6858511">
            <a:off x="3560940" y="5873279"/>
            <a:ext cx="558261" cy="504825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F058549A-E703-41D8-B1DC-610E03EC13A7}"/>
              </a:ext>
            </a:extLst>
          </p:cNvPr>
          <p:cNvSpPr/>
          <p:nvPr/>
        </p:nvSpPr>
        <p:spPr>
          <a:xfrm rot="9832479">
            <a:off x="2244209" y="2901623"/>
            <a:ext cx="369029" cy="305807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CD329486-1A61-48F2-B4AB-2A0201BD1328}"/>
              </a:ext>
            </a:extLst>
          </p:cNvPr>
          <p:cNvSpPr/>
          <p:nvPr/>
        </p:nvSpPr>
        <p:spPr>
          <a:xfrm>
            <a:off x="1886673" y="1921397"/>
            <a:ext cx="2500132" cy="4514127"/>
          </a:xfrm>
          <a:custGeom>
            <a:avLst/>
            <a:gdLst>
              <a:gd name="connsiteX0" fmla="*/ 92598 w 2500132"/>
              <a:gd name="connsiteY0" fmla="*/ 0 h 4514127"/>
              <a:gd name="connsiteX1" fmla="*/ 0 w 2500132"/>
              <a:gd name="connsiteY1" fmla="*/ 3530279 h 4514127"/>
              <a:gd name="connsiteX2" fmla="*/ 1226917 w 2500132"/>
              <a:gd name="connsiteY2" fmla="*/ 4514127 h 4514127"/>
              <a:gd name="connsiteX3" fmla="*/ 2500132 w 2500132"/>
              <a:gd name="connsiteY3" fmla="*/ 4514127 h 4514127"/>
              <a:gd name="connsiteX4" fmla="*/ 590309 w 2500132"/>
              <a:gd name="connsiteY4" fmla="*/ 3333509 h 4514127"/>
              <a:gd name="connsiteX5" fmla="*/ 682907 w 2500132"/>
              <a:gd name="connsiteY5" fmla="*/ 104173 h 4514127"/>
              <a:gd name="connsiteX6" fmla="*/ 92598 w 2500132"/>
              <a:gd name="connsiteY6" fmla="*/ 0 h 451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2" h="4514127">
                <a:moveTo>
                  <a:pt x="92598" y="0"/>
                </a:moveTo>
                <a:lnTo>
                  <a:pt x="0" y="3530279"/>
                </a:lnTo>
                <a:lnTo>
                  <a:pt x="1226917" y="4514127"/>
                </a:lnTo>
                <a:lnTo>
                  <a:pt x="2500132" y="4514127"/>
                </a:lnTo>
                <a:lnTo>
                  <a:pt x="590309" y="3333509"/>
                </a:lnTo>
                <a:lnTo>
                  <a:pt x="682907" y="104173"/>
                </a:lnTo>
                <a:lnTo>
                  <a:pt x="92598" y="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739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7" grpId="0" animBg="1"/>
      <p:bldP spid="9" grpId="0"/>
      <p:bldP spid="12" grpId="0"/>
      <p:bldP spid="14" grpId="0"/>
      <p:bldP spid="15" grpId="0"/>
      <p:bldP spid="21" grpId="0" animBg="1"/>
      <p:bldP spid="22" grpId="0" animBg="1"/>
      <p:bldP spid="25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3A4F209C-C20E-4FA7-B241-1EF4F8D193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1">
            <a:extLst>
              <a:ext uri="{FF2B5EF4-FFF2-40B4-BE49-F238E27FC236}">
                <a16:creationId xmlns:a16="http://schemas.microsoft.com/office/drawing/2014/main" id="{E4564234-45B0-4ED8-A9E2-199C001732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9E4D13-51DE-4238-8763-2CA6237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127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Convective and Conductive Cooling</a:t>
            </a:r>
            <a:b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de-DE" dirty="0">
                <a:solidFill>
                  <a:schemeClr val="bg1">
                    <a:lumMod val="95000"/>
                    <a:lumOff val="5000"/>
                  </a:schemeClr>
                </a:solidFill>
              </a:rPr>
              <a:t>Heat Flow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58434D-4503-4DD6-BF4B-69BA5B42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22A68-974B-4F61-AFE1-315CC7780944}" type="slidenum">
              <a:rPr lang="en-US" smtClean="0"/>
              <a:t>9</a:t>
            </a:fld>
            <a:endParaRPr lang="en-US"/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2E73DA26-0069-4F9E-BEF8-014FF9248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t="2643" r="9233" b="4241"/>
          <a:stretch/>
        </p:blipFill>
        <p:spPr>
          <a:xfrm>
            <a:off x="828443" y="1897815"/>
            <a:ext cx="4515082" cy="451046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43DC288-E119-4ED0-9030-E95DE6A3BF4D}"/>
              </a:ext>
            </a:extLst>
          </p:cNvPr>
          <p:cNvSpPr/>
          <p:nvPr/>
        </p:nvSpPr>
        <p:spPr>
          <a:xfrm rot="492523">
            <a:off x="2880981" y="2815940"/>
            <a:ext cx="2128331" cy="585746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0EA940B8-7128-40B5-96F0-D481E855E478}"/>
              </a:ext>
            </a:extLst>
          </p:cNvPr>
          <p:cNvSpPr/>
          <p:nvPr/>
        </p:nvSpPr>
        <p:spPr>
          <a:xfrm>
            <a:off x="2609850" y="2238375"/>
            <a:ext cx="2476500" cy="4105275"/>
          </a:xfrm>
          <a:custGeom>
            <a:avLst/>
            <a:gdLst>
              <a:gd name="connsiteX0" fmla="*/ 85725 w 2476500"/>
              <a:gd name="connsiteY0" fmla="*/ 0 h 4105275"/>
              <a:gd name="connsiteX1" fmla="*/ 2476500 w 2476500"/>
              <a:gd name="connsiteY1" fmla="*/ 114300 h 4105275"/>
              <a:gd name="connsiteX2" fmla="*/ 2095500 w 2476500"/>
              <a:gd name="connsiteY2" fmla="*/ 4105275 h 4105275"/>
              <a:gd name="connsiteX3" fmla="*/ 0 w 2476500"/>
              <a:gd name="connsiteY3" fmla="*/ 2914650 h 4105275"/>
              <a:gd name="connsiteX4" fmla="*/ 85725 w 2476500"/>
              <a:gd name="connsiteY4" fmla="*/ 0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105275">
                <a:moveTo>
                  <a:pt x="85725" y="0"/>
                </a:moveTo>
                <a:lnTo>
                  <a:pt x="2476500" y="114300"/>
                </a:lnTo>
                <a:lnTo>
                  <a:pt x="2095500" y="4105275"/>
                </a:lnTo>
                <a:lnTo>
                  <a:pt x="0" y="2914650"/>
                </a:lnTo>
                <a:lnTo>
                  <a:pt x="85725" y="0"/>
                </a:lnTo>
                <a:close/>
              </a:path>
            </a:pathLst>
          </a:cu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DE4883FB-F5DD-4CD2-9811-E6CCCEF95329}"/>
              </a:ext>
            </a:extLst>
          </p:cNvPr>
          <p:cNvSpPr/>
          <p:nvPr/>
        </p:nvSpPr>
        <p:spPr>
          <a:xfrm rot="11006235">
            <a:off x="2705100" y="2857500"/>
            <a:ext cx="144967" cy="228600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E27EBB1A-01D6-4F85-B7D1-40AFC03F05E0}"/>
              </a:ext>
            </a:extLst>
          </p:cNvPr>
          <p:cNvSpPr/>
          <p:nvPr/>
        </p:nvSpPr>
        <p:spPr>
          <a:xfrm rot="5400000">
            <a:off x="3012832" y="4461592"/>
            <a:ext cx="2175361" cy="504825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A30F5BB9-7A95-4F54-871E-3FF73CB564D3}"/>
              </a:ext>
            </a:extLst>
          </p:cNvPr>
          <p:cNvSpPr/>
          <p:nvPr/>
        </p:nvSpPr>
        <p:spPr>
          <a:xfrm rot="6858511">
            <a:off x="2162174" y="4067585"/>
            <a:ext cx="1905001" cy="504825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E946A84-204E-427E-B518-691854D67F7A}"/>
              </a:ext>
            </a:extLst>
          </p:cNvPr>
          <p:cNvSpPr txBox="1"/>
          <p:nvPr/>
        </p:nvSpPr>
        <p:spPr>
          <a:xfrm>
            <a:off x="6095999" y="2534923"/>
            <a:ext cx="355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Heat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transferred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conduction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carrier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64C73A0-5E31-4F4B-9AAB-183CDA7B63C5}"/>
              </a:ext>
            </a:extLst>
          </p:cNvPr>
          <p:cNvSpPr txBox="1"/>
          <p:nvPr/>
        </p:nvSpPr>
        <p:spPr>
          <a:xfrm>
            <a:off x="6095999" y="1915260"/>
            <a:ext cx="3553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de-DE" sz="2400" dirty="0"/>
              <a:t>. 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Sensors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5D6EA49-13FD-4D50-AFAD-DD08AB3EE998}"/>
              </a:ext>
            </a:extLst>
          </p:cNvPr>
          <p:cNvSpPr txBox="1"/>
          <p:nvPr/>
        </p:nvSpPr>
        <p:spPr>
          <a:xfrm>
            <a:off x="6041052" y="4051910"/>
            <a:ext cx="3663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Sensor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carrier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clamped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Al-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sink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823323C-36A5-45FF-B777-98E06DF31FEA}"/>
              </a:ext>
            </a:extLst>
          </p:cNvPr>
          <p:cNvSpPr txBox="1"/>
          <p:nvPr/>
        </p:nvSpPr>
        <p:spPr>
          <a:xfrm>
            <a:off x="6095999" y="5190483"/>
            <a:ext cx="4107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Cooling liquid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circulating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sink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transfers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convection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B6E57B5-377D-409D-8079-3363B2046EF8}"/>
              </a:ext>
            </a:extLst>
          </p:cNvPr>
          <p:cNvSpPr/>
          <p:nvPr/>
        </p:nvSpPr>
        <p:spPr>
          <a:xfrm>
            <a:off x="5657850" y="2238375"/>
            <a:ext cx="3733800" cy="1752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8A72710-CA06-479B-94FA-87FD76C49187}"/>
              </a:ext>
            </a:extLst>
          </p:cNvPr>
          <p:cNvSpPr txBox="1"/>
          <p:nvPr/>
        </p:nvSpPr>
        <p:spPr>
          <a:xfrm>
            <a:off x="9664502" y="2276050"/>
            <a:ext cx="25274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achieved by materials with a very high heat conductivity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9AC6CB5F-4ED3-49D5-A37C-6C0417B6EFC4}"/>
              </a:ext>
            </a:extLst>
          </p:cNvPr>
          <p:cNvSpPr/>
          <p:nvPr/>
        </p:nvSpPr>
        <p:spPr>
          <a:xfrm>
            <a:off x="9391650" y="2853359"/>
            <a:ext cx="272852" cy="494679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AFC5F74-7E75-4724-BB54-9567B3FF0864}"/>
              </a:ext>
            </a:extLst>
          </p:cNvPr>
          <p:cNvSpPr/>
          <p:nvPr/>
        </p:nvSpPr>
        <p:spPr>
          <a:xfrm>
            <a:off x="8567465" y="595171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5D291FE-27D2-4AA3-8D8A-76C6DD03A7FA}"/>
              </a:ext>
            </a:extLst>
          </p:cNvPr>
          <p:cNvSpPr/>
          <p:nvPr/>
        </p:nvSpPr>
        <p:spPr>
          <a:xfrm>
            <a:off x="10406159" y="585137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8398FA7-4EC9-4639-8FF5-36B446B37C83}"/>
              </a:ext>
            </a:extLst>
          </p:cNvPr>
          <p:cNvSpPr/>
          <p:nvPr/>
        </p:nvSpPr>
        <p:spPr>
          <a:xfrm>
            <a:off x="9176097" y="591704"/>
            <a:ext cx="1126672" cy="1100922"/>
          </a:xfrm>
          <a:prstGeom prst="ellipse">
            <a:avLst/>
          </a:prstGeom>
          <a:solidFill>
            <a:srgbClr val="4472C4">
              <a:alpha val="4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BF1182D-82EC-4C9D-B3D5-04EE3182ACD6}"/>
              </a:ext>
            </a:extLst>
          </p:cNvPr>
          <p:cNvSpPr/>
          <p:nvPr/>
        </p:nvSpPr>
        <p:spPr>
          <a:xfrm>
            <a:off x="9759427" y="591704"/>
            <a:ext cx="1126672" cy="1100922"/>
          </a:xfrm>
          <a:prstGeom prst="ellips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0B447F5-CA85-41DF-BDA1-C30566678FE4}"/>
              </a:ext>
            </a:extLst>
          </p:cNvPr>
          <p:cNvSpPr/>
          <p:nvPr/>
        </p:nvSpPr>
        <p:spPr>
          <a:xfrm>
            <a:off x="11008178" y="591704"/>
            <a:ext cx="1126672" cy="1100922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6C36483-2117-466D-87A9-8FEBC0E1057E}"/>
              </a:ext>
            </a:extLst>
          </p:cNvPr>
          <p:cNvSpPr/>
          <p:nvPr/>
        </p:nvSpPr>
        <p:spPr>
          <a:xfrm>
            <a:off x="5518212" y="3832156"/>
            <a:ext cx="4517885" cy="135832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73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1267</Words>
  <Application>Microsoft Office PowerPoint</Application>
  <PresentationFormat>Breitbild</PresentationFormat>
  <Paragraphs>407</Paragraphs>
  <Slides>36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Office</vt:lpstr>
      <vt:lpstr>Evaluation of Innovative Cooling Concepts with High-Performance Carbon Materials for Vertex Detectors operated in Vacuum</vt:lpstr>
      <vt:lpstr>Outline</vt:lpstr>
      <vt:lpstr>Motivation The Micro Vertex Detector MVD</vt:lpstr>
      <vt:lpstr>Motivation The Micro Vertex Detector MVD</vt:lpstr>
      <vt:lpstr>The Sensor Carrier Thermal Pyrolithic Graphite TPG</vt:lpstr>
      <vt:lpstr>Convective and Conductive Cooling  within one Quadrant</vt:lpstr>
      <vt:lpstr>Convective and Conductive Cooling The Quadrant</vt:lpstr>
      <vt:lpstr>Convective and Conductive Cooling Heat Flow</vt:lpstr>
      <vt:lpstr>Convective and Conductive Cooling Heat Flow</vt:lpstr>
      <vt:lpstr>The Experimental Setup</vt:lpstr>
      <vt:lpstr>The Experimental Setup</vt:lpstr>
      <vt:lpstr>The Experimental Setup</vt:lpstr>
      <vt:lpstr>Experimental Setup  Calibration</vt:lpstr>
      <vt:lpstr>Thermal Performance Measurement</vt:lpstr>
      <vt:lpstr>Thermal Performance Measurement</vt:lpstr>
      <vt:lpstr>Thermal Performance Measurement Single exp. Fit </vt:lpstr>
      <vt:lpstr>Thermal Performance Measurement Two-Term exponential Curve Fit</vt:lpstr>
      <vt:lpstr>Thermal Performance Measurement Single and Two-Term in Comparison</vt:lpstr>
      <vt:lpstr>Thermal Performance Measurement Three-Term exponential Curve Fit</vt:lpstr>
      <vt:lpstr>Thermal Performance Measurement Fits in Comparison for TPG 254 µm</vt:lpstr>
      <vt:lpstr>Thermal Performance Measurement Fits in Comparison </vt:lpstr>
      <vt:lpstr>Thermal Performance Measurement Fits in Comparison for TPG 254 µm</vt:lpstr>
      <vt:lpstr>Summary</vt:lpstr>
      <vt:lpstr>Backup</vt:lpstr>
      <vt:lpstr>The  Compressed Baryonic Matter  Experiment </vt:lpstr>
      <vt:lpstr>The Cooling Concept The Quadrant</vt:lpstr>
      <vt:lpstr>The Cooling Concept</vt:lpstr>
      <vt:lpstr>The Sensor Carrier Thermal Pyrolithic Graphite TPG</vt:lpstr>
      <vt:lpstr>Calibration </vt:lpstr>
      <vt:lpstr>Thermal Performance Measurement Single exp. Fit </vt:lpstr>
      <vt:lpstr>Thermal Performance Measurement Single and Two-Term in Comparison</vt:lpstr>
      <vt:lpstr>Thermal Performance Measurement Fits in Comparison </vt:lpstr>
      <vt:lpstr>Thermal Performance Measurement Single exponential Fit </vt:lpstr>
      <vt:lpstr>PowerPoint-Präsentation</vt:lpstr>
      <vt:lpstr>The Experimental Setup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Daniela Mijatovic</dc:creator>
  <cp:lastModifiedBy>Daniela Mijatovic</cp:lastModifiedBy>
  <cp:revision>118</cp:revision>
  <dcterms:created xsi:type="dcterms:W3CDTF">2018-01-29T07:56:53Z</dcterms:created>
  <dcterms:modified xsi:type="dcterms:W3CDTF">2018-02-26T15:54:14Z</dcterms:modified>
</cp:coreProperties>
</file>