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4" r:id="rId7"/>
    <p:sldId id="261" r:id="rId8"/>
    <p:sldId id="262" r:id="rId9"/>
    <p:sldId id="263" r:id="rId10"/>
    <p:sldId id="266" r:id="rId11"/>
    <p:sldId id="265" r:id="rId12"/>
    <p:sldId id="267" r:id="rId13"/>
    <p:sldId id="268" r:id="rId14"/>
    <p:sldId id="269" r:id="rId15"/>
    <p:sldId id="270" r:id="rId16"/>
    <p:sldId id="272" r:id="rId17"/>
    <p:sldId id="273" r:id="rId18"/>
    <p:sldId id="274" r:id="rId19"/>
    <p:sldId id="275" r:id="rId20"/>
    <p:sldId id="276" r:id="rId21"/>
    <p:sldId id="271" r:id="rId22"/>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671" autoAdjust="0"/>
  </p:normalViewPr>
  <p:slideViewPr>
    <p:cSldViewPr>
      <p:cViewPr varScale="1">
        <p:scale>
          <a:sx n="70" d="100"/>
          <a:sy n="70" d="100"/>
        </p:scale>
        <p:origin x="-1374" y="-90"/>
      </p:cViewPr>
      <p:guideLst>
        <p:guide orient="horz" pos="2160"/>
        <p:guide pos="2880"/>
      </p:guideLst>
    </p:cSldViewPr>
  </p:slideViewPr>
  <p:outlineViewPr>
    <p:cViewPr>
      <p:scale>
        <a:sx n="33" d="100"/>
        <a:sy n="33" d="100"/>
      </p:scale>
      <p:origin x="0" y="6726"/>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p:txBody>
          <a:bodyPr/>
          <a:lstStyle/>
          <a:p>
            <a:fld id="{9E626DFE-37D7-454D-AE33-225B8521CB13}" type="datetimeFigureOut">
              <a:rPr lang="de-DE" smtClean="0"/>
              <a:t>22.04.2018</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40C52DD1-5288-490E-A7A1-CE39605925F7}" type="slidenum">
              <a:rPr lang="de-DE" smtClean="0"/>
              <a:t>‹Nr.›</a:t>
            </a:fld>
            <a:endParaRPr lang="de-DE"/>
          </a:p>
        </p:txBody>
      </p:sp>
    </p:spTree>
    <p:extLst>
      <p:ext uri="{BB962C8B-B14F-4D97-AF65-F5344CB8AC3E}">
        <p14:creationId xmlns:p14="http://schemas.microsoft.com/office/powerpoint/2010/main" val="22212175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9E626DFE-37D7-454D-AE33-225B8521CB13}" type="datetimeFigureOut">
              <a:rPr lang="de-DE" smtClean="0"/>
              <a:t>22.04.2018</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40C52DD1-5288-490E-A7A1-CE39605925F7}" type="slidenum">
              <a:rPr lang="de-DE" smtClean="0"/>
              <a:t>‹Nr.›</a:t>
            </a:fld>
            <a:endParaRPr lang="de-DE"/>
          </a:p>
        </p:txBody>
      </p:sp>
    </p:spTree>
    <p:extLst>
      <p:ext uri="{BB962C8B-B14F-4D97-AF65-F5344CB8AC3E}">
        <p14:creationId xmlns:p14="http://schemas.microsoft.com/office/powerpoint/2010/main" val="38897877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9E626DFE-37D7-454D-AE33-225B8521CB13}" type="datetimeFigureOut">
              <a:rPr lang="de-DE" smtClean="0"/>
              <a:t>22.04.2018</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40C52DD1-5288-490E-A7A1-CE39605925F7}" type="slidenum">
              <a:rPr lang="de-DE" smtClean="0"/>
              <a:t>‹Nr.›</a:t>
            </a:fld>
            <a:endParaRPr lang="de-DE"/>
          </a:p>
        </p:txBody>
      </p:sp>
    </p:spTree>
    <p:extLst>
      <p:ext uri="{BB962C8B-B14F-4D97-AF65-F5344CB8AC3E}">
        <p14:creationId xmlns:p14="http://schemas.microsoft.com/office/powerpoint/2010/main" val="796489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9E626DFE-37D7-454D-AE33-225B8521CB13}" type="datetimeFigureOut">
              <a:rPr lang="de-DE" smtClean="0"/>
              <a:t>22.04.2018</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40C52DD1-5288-490E-A7A1-CE39605925F7}" type="slidenum">
              <a:rPr lang="de-DE" smtClean="0"/>
              <a:t>‹Nr.›</a:t>
            </a:fld>
            <a:endParaRPr lang="de-DE"/>
          </a:p>
        </p:txBody>
      </p:sp>
    </p:spTree>
    <p:extLst>
      <p:ext uri="{BB962C8B-B14F-4D97-AF65-F5344CB8AC3E}">
        <p14:creationId xmlns:p14="http://schemas.microsoft.com/office/powerpoint/2010/main" val="20387940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 bearbeiten</a:t>
            </a:r>
          </a:p>
        </p:txBody>
      </p:sp>
      <p:sp>
        <p:nvSpPr>
          <p:cNvPr id="4" name="Datumsplatzhalter 3"/>
          <p:cNvSpPr>
            <a:spLocks noGrp="1"/>
          </p:cNvSpPr>
          <p:nvPr>
            <p:ph type="dt" sz="half" idx="10"/>
          </p:nvPr>
        </p:nvSpPr>
        <p:spPr/>
        <p:txBody>
          <a:bodyPr/>
          <a:lstStyle/>
          <a:p>
            <a:fld id="{9E626DFE-37D7-454D-AE33-225B8521CB13}" type="datetimeFigureOut">
              <a:rPr lang="de-DE" smtClean="0"/>
              <a:t>22.04.2018</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40C52DD1-5288-490E-A7A1-CE39605925F7}" type="slidenum">
              <a:rPr lang="de-DE" smtClean="0"/>
              <a:t>‹Nr.›</a:t>
            </a:fld>
            <a:endParaRPr lang="de-DE"/>
          </a:p>
        </p:txBody>
      </p:sp>
    </p:spTree>
    <p:extLst>
      <p:ext uri="{BB962C8B-B14F-4D97-AF65-F5344CB8AC3E}">
        <p14:creationId xmlns:p14="http://schemas.microsoft.com/office/powerpoint/2010/main" val="35398582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p>
            <a:fld id="{9E626DFE-37D7-454D-AE33-225B8521CB13}" type="datetimeFigureOut">
              <a:rPr lang="de-DE" smtClean="0"/>
              <a:t>22.04.2018</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40C52DD1-5288-490E-A7A1-CE39605925F7}" type="slidenum">
              <a:rPr lang="de-DE" smtClean="0"/>
              <a:t>‹Nr.›</a:t>
            </a:fld>
            <a:endParaRPr lang="de-DE"/>
          </a:p>
        </p:txBody>
      </p:sp>
    </p:spTree>
    <p:extLst>
      <p:ext uri="{BB962C8B-B14F-4D97-AF65-F5344CB8AC3E}">
        <p14:creationId xmlns:p14="http://schemas.microsoft.com/office/powerpoint/2010/main" val="21860325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p:txBody>
          <a:bodyPr/>
          <a:lstStyle/>
          <a:p>
            <a:fld id="{9E626DFE-37D7-454D-AE33-225B8521CB13}" type="datetimeFigureOut">
              <a:rPr lang="de-DE" smtClean="0"/>
              <a:t>22.04.2018</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40C52DD1-5288-490E-A7A1-CE39605925F7}" type="slidenum">
              <a:rPr lang="de-DE" smtClean="0"/>
              <a:t>‹Nr.›</a:t>
            </a:fld>
            <a:endParaRPr lang="de-DE"/>
          </a:p>
        </p:txBody>
      </p:sp>
    </p:spTree>
    <p:extLst>
      <p:ext uri="{BB962C8B-B14F-4D97-AF65-F5344CB8AC3E}">
        <p14:creationId xmlns:p14="http://schemas.microsoft.com/office/powerpoint/2010/main" val="5913191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p>
            <a:fld id="{9E626DFE-37D7-454D-AE33-225B8521CB13}" type="datetimeFigureOut">
              <a:rPr lang="de-DE" smtClean="0"/>
              <a:t>22.04.2018</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40C52DD1-5288-490E-A7A1-CE39605925F7}" type="slidenum">
              <a:rPr lang="de-DE" smtClean="0"/>
              <a:t>‹Nr.›</a:t>
            </a:fld>
            <a:endParaRPr lang="de-DE"/>
          </a:p>
        </p:txBody>
      </p:sp>
    </p:spTree>
    <p:extLst>
      <p:ext uri="{BB962C8B-B14F-4D97-AF65-F5344CB8AC3E}">
        <p14:creationId xmlns:p14="http://schemas.microsoft.com/office/powerpoint/2010/main" val="28661674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9E626DFE-37D7-454D-AE33-225B8521CB13}" type="datetimeFigureOut">
              <a:rPr lang="de-DE" smtClean="0"/>
              <a:t>22.04.2018</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40C52DD1-5288-490E-A7A1-CE39605925F7}" type="slidenum">
              <a:rPr lang="de-DE" smtClean="0"/>
              <a:t>‹Nr.›</a:t>
            </a:fld>
            <a:endParaRPr lang="de-DE"/>
          </a:p>
        </p:txBody>
      </p:sp>
    </p:spTree>
    <p:extLst>
      <p:ext uri="{BB962C8B-B14F-4D97-AF65-F5344CB8AC3E}">
        <p14:creationId xmlns:p14="http://schemas.microsoft.com/office/powerpoint/2010/main" val="6777217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p>
            <a:fld id="{9E626DFE-37D7-454D-AE33-225B8521CB13}" type="datetimeFigureOut">
              <a:rPr lang="de-DE" smtClean="0"/>
              <a:t>22.04.2018</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40C52DD1-5288-490E-A7A1-CE39605925F7}" type="slidenum">
              <a:rPr lang="de-DE" smtClean="0"/>
              <a:t>‹Nr.›</a:t>
            </a:fld>
            <a:endParaRPr lang="de-DE"/>
          </a:p>
        </p:txBody>
      </p:sp>
    </p:spTree>
    <p:extLst>
      <p:ext uri="{BB962C8B-B14F-4D97-AF65-F5344CB8AC3E}">
        <p14:creationId xmlns:p14="http://schemas.microsoft.com/office/powerpoint/2010/main" val="37234148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p>
            <a:fld id="{9E626DFE-37D7-454D-AE33-225B8521CB13}" type="datetimeFigureOut">
              <a:rPr lang="de-DE" smtClean="0"/>
              <a:t>22.04.2018</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40C52DD1-5288-490E-A7A1-CE39605925F7}" type="slidenum">
              <a:rPr lang="de-DE" smtClean="0"/>
              <a:t>‹Nr.›</a:t>
            </a:fld>
            <a:endParaRPr lang="de-DE"/>
          </a:p>
        </p:txBody>
      </p:sp>
    </p:spTree>
    <p:extLst>
      <p:ext uri="{BB962C8B-B14F-4D97-AF65-F5344CB8AC3E}">
        <p14:creationId xmlns:p14="http://schemas.microsoft.com/office/powerpoint/2010/main" val="19847533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smtClean="0"/>
              <a:t>Titelmasterformat durch Klicken bearbeiten</a:t>
            </a:r>
            <a:endParaRPr lang="de-DE"/>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626DFE-37D7-454D-AE33-225B8521CB13}" type="datetimeFigureOut">
              <a:rPr lang="de-DE" smtClean="0"/>
              <a:t>22.04.2018</a:t>
            </a:fld>
            <a:endParaRPr lang="de-DE"/>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C52DD1-5288-490E-A7A1-CE39605925F7}" type="slidenum">
              <a:rPr lang="de-DE" smtClean="0"/>
              <a:t>‹Nr.›</a:t>
            </a:fld>
            <a:endParaRPr lang="de-DE"/>
          </a:p>
        </p:txBody>
      </p:sp>
    </p:spTree>
    <p:extLst>
      <p:ext uri="{BB962C8B-B14F-4D97-AF65-F5344CB8AC3E}">
        <p14:creationId xmlns:p14="http://schemas.microsoft.com/office/powerpoint/2010/main" val="13813770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5.xml"/><Relationship Id="rId5" Type="http://schemas.openxmlformats.org/officeDocument/2006/relationships/image" Target="../media/image11.jpeg"/><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7493" y="1412776"/>
            <a:ext cx="8892480" cy="1470025"/>
          </a:xfrm>
        </p:spPr>
        <p:txBody>
          <a:bodyPr>
            <a:normAutofit fontScale="90000"/>
          </a:bodyPr>
          <a:lstStyle/>
          <a:p>
            <a:r>
              <a:rPr lang="de-DE" dirty="0"/>
              <a:t>CBM </a:t>
            </a:r>
            <a:r>
              <a:rPr lang="de-DE" dirty="0" smtClean="0"/>
              <a:t>Dipole</a:t>
            </a:r>
            <a:br>
              <a:rPr lang="de-DE" dirty="0" smtClean="0"/>
            </a:br>
            <a:r>
              <a:rPr lang="de-DE" dirty="0"/>
              <a:t/>
            </a:r>
            <a:br>
              <a:rPr lang="de-DE" dirty="0"/>
            </a:br>
            <a:r>
              <a:rPr lang="de-DE" sz="3600" dirty="0" err="1" smtClean="0"/>
              <a:t>from</a:t>
            </a:r>
            <a:r>
              <a:rPr lang="de-DE" sz="3600" dirty="0" smtClean="0"/>
              <a:t> </a:t>
            </a:r>
            <a:br>
              <a:rPr lang="de-DE" sz="3600" dirty="0" smtClean="0"/>
            </a:br>
            <a:r>
              <a:rPr lang="de-DE" sz="3600" dirty="0" smtClean="0"/>
              <a:t>Technical Design Report (TDR, JINR)</a:t>
            </a:r>
            <a:br>
              <a:rPr lang="de-DE" sz="3600" dirty="0" smtClean="0"/>
            </a:br>
            <a:r>
              <a:rPr lang="de-DE" sz="3600" dirty="0" smtClean="0"/>
              <a:t> </a:t>
            </a:r>
            <a:r>
              <a:rPr lang="de-DE" sz="3600" dirty="0" err="1" smtClean="0"/>
              <a:t>to</a:t>
            </a:r>
            <a:r>
              <a:rPr lang="de-DE" sz="3600" dirty="0" smtClean="0"/>
              <a:t> </a:t>
            </a:r>
            <a:br>
              <a:rPr lang="de-DE" sz="3600" dirty="0" smtClean="0"/>
            </a:br>
            <a:r>
              <a:rPr lang="de-DE" sz="3600" dirty="0" err="1" smtClean="0"/>
              <a:t>Conceptual</a:t>
            </a:r>
            <a:r>
              <a:rPr lang="de-DE" sz="3600" dirty="0" smtClean="0"/>
              <a:t> Design Review (CDR, BINP)</a:t>
            </a:r>
            <a:endParaRPr lang="de-DE" sz="3600" dirty="0"/>
          </a:p>
        </p:txBody>
      </p:sp>
      <p:sp>
        <p:nvSpPr>
          <p:cNvPr id="3" name="Untertitel 2"/>
          <p:cNvSpPr>
            <a:spLocks noGrp="1"/>
          </p:cNvSpPr>
          <p:nvPr>
            <p:ph type="subTitle" idx="1"/>
          </p:nvPr>
        </p:nvSpPr>
        <p:spPr>
          <a:xfrm>
            <a:off x="1475656" y="4725144"/>
            <a:ext cx="6400800" cy="1752600"/>
          </a:xfrm>
        </p:spPr>
        <p:txBody>
          <a:bodyPr>
            <a:normAutofit fontScale="85000" lnSpcReduction="20000"/>
          </a:bodyPr>
          <a:lstStyle/>
          <a:p>
            <a:r>
              <a:rPr lang="de-DE" dirty="0" smtClean="0"/>
              <a:t>Gebhard Moritz</a:t>
            </a:r>
          </a:p>
          <a:p>
            <a:r>
              <a:rPr lang="de-DE" dirty="0" smtClean="0"/>
              <a:t>CDR </a:t>
            </a:r>
            <a:r>
              <a:rPr lang="de-DE" dirty="0" err="1" smtClean="0"/>
              <a:t>meeting</a:t>
            </a:r>
            <a:endParaRPr lang="de-DE" dirty="0" smtClean="0"/>
          </a:p>
          <a:p>
            <a:r>
              <a:rPr lang="de-DE" dirty="0" smtClean="0"/>
              <a:t>April 24-25 2018</a:t>
            </a:r>
          </a:p>
          <a:p>
            <a:r>
              <a:rPr lang="de-DE" dirty="0" smtClean="0"/>
              <a:t>GSI Darmstadt</a:t>
            </a:r>
          </a:p>
          <a:p>
            <a:endParaRPr lang="de-DE" dirty="0" smtClean="0"/>
          </a:p>
          <a:p>
            <a:endParaRPr lang="de-DE" dirty="0"/>
          </a:p>
        </p:txBody>
      </p:sp>
    </p:spTree>
    <p:extLst>
      <p:ext uri="{BB962C8B-B14F-4D97-AF65-F5344CB8AC3E}">
        <p14:creationId xmlns:p14="http://schemas.microsoft.com/office/powerpoint/2010/main" val="293175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p:nvPr>
        </p:nvSpPr>
        <p:spPr/>
        <p:txBody>
          <a:bodyPr>
            <a:normAutofit/>
          </a:bodyPr>
          <a:lstStyle/>
          <a:p>
            <a:r>
              <a:rPr lang="de-DE" dirty="0" smtClean="0"/>
              <a:t>CBM </a:t>
            </a:r>
            <a:r>
              <a:rPr lang="de-DE" dirty="0" err="1" smtClean="0"/>
              <a:t>dipole</a:t>
            </a:r>
            <a:r>
              <a:rPr lang="de-DE" dirty="0" smtClean="0"/>
              <a:t> – </a:t>
            </a:r>
            <a:r>
              <a:rPr lang="de-DE" sz="3600" dirty="0" err="1"/>
              <a:t>thermosyphon</a:t>
            </a:r>
            <a:r>
              <a:rPr lang="de-DE" sz="3600" dirty="0"/>
              <a:t> </a:t>
            </a:r>
            <a:r>
              <a:rPr lang="de-DE" sz="3600" dirty="0" err="1"/>
              <a:t>cooling</a:t>
            </a:r>
            <a:endParaRPr lang="de-DE" sz="3600" dirty="0"/>
          </a:p>
        </p:txBody>
      </p:sp>
      <p:sp>
        <p:nvSpPr>
          <p:cNvPr id="8" name="Inhaltsplatzhalter 7"/>
          <p:cNvSpPr>
            <a:spLocks noGrp="1"/>
          </p:cNvSpPr>
          <p:nvPr>
            <p:ph idx="1"/>
          </p:nvPr>
        </p:nvSpPr>
        <p:spPr/>
        <p:txBody>
          <a:bodyPr/>
          <a:lstStyle/>
          <a:p>
            <a:endParaRPr lang="de-DE" dirty="0"/>
          </a:p>
          <a:p>
            <a:r>
              <a:rPr lang="de-DE" dirty="0" err="1" smtClean="0"/>
              <a:t>refer</a:t>
            </a:r>
            <a:r>
              <a:rPr lang="de-DE" dirty="0" smtClean="0"/>
              <a:t> </a:t>
            </a:r>
            <a:r>
              <a:rPr lang="de-DE" dirty="0" err="1" smtClean="0"/>
              <a:t>to</a:t>
            </a:r>
            <a:r>
              <a:rPr lang="de-DE" dirty="0" smtClean="0"/>
              <a:t> Super-FRS </a:t>
            </a:r>
            <a:r>
              <a:rPr lang="de-DE" dirty="0" err="1" smtClean="0"/>
              <a:t>dipole</a:t>
            </a:r>
            <a:r>
              <a:rPr lang="de-DE" dirty="0" smtClean="0"/>
              <a:t> </a:t>
            </a:r>
            <a:r>
              <a:rPr lang="de-DE" dirty="0" err="1" smtClean="0"/>
              <a:t>cooling</a:t>
            </a:r>
            <a:r>
              <a:rPr lang="de-DE" dirty="0" smtClean="0"/>
              <a:t>, </a:t>
            </a:r>
            <a:r>
              <a:rPr lang="de-DE" sz="2400" dirty="0" err="1" smtClean="0"/>
              <a:t>by</a:t>
            </a:r>
            <a:r>
              <a:rPr lang="de-DE" sz="2400" dirty="0" smtClean="0"/>
              <a:t> Hervé </a:t>
            </a:r>
            <a:r>
              <a:rPr lang="de-DE" sz="2400" dirty="0" err="1" smtClean="0"/>
              <a:t>Allain</a:t>
            </a:r>
            <a:r>
              <a:rPr lang="de-DE" sz="2400" dirty="0"/>
              <a:t> </a:t>
            </a:r>
            <a:r>
              <a:rPr lang="de-DE" sz="2400" dirty="0" smtClean="0"/>
              <a:t>et al., IRFU</a:t>
            </a:r>
            <a:endParaRPr lang="de-DE" sz="2400" dirty="0"/>
          </a:p>
        </p:txBody>
      </p:sp>
      <p:pic>
        <p:nvPicPr>
          <p:cNvPr id="6150"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5816" y="3429000"/>
            <a:ext cx="2808312" cy="29664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5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4128" y="3573016"/>
            <a:ext cx="3316356" cy="21362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52"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04" y="3931906"/>
            <a:ext cx="2698488" cy="22545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147598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116632"/>
            <a:ext cx="8229600" cy="1143000"/>
          </a:xfrm>
        </p:spPr>
        <p:txBody>
          <a:bodyPr/>
          <a:lstStyle/>
          <a:p>
            <a:r>
              <a:rPr lang="de-DE" dirty="0" smtClean="0"/>
              <a:t>CBM </a:t>
            </a:r>
            <a:r>
              <a:rPr lang="de-DE" dirty="0" err="1" smtClean="0"/>
              <a:t>dipole</a:t>
            </a:r>
            <a:r>
              <a:rPr lang="de-DE" dirty="0" smtClean="0"/>
              <a:t> - </a:t>
            </a:r>
            <a:r>
              <a:rPr lang="de-DE" sz="3200" dirty="0" err="1"/>
              <a:t>stability</a:t>
            </a:r>
            <a:endParaRPr lang="de-DE" sz="3200" dirty="0"/>
          </a:p>
        </p:txBody>
      </p:sp>
      <p:sp>
        <p:nvSpPr>
          <p:cNvPr id="7" name="Textfeld 6"/>
          <p:cNvSpPr txBox="1"/>
          <p:nvPr/>
        </p:nvSpPr>
        <p:spPr>
          <a:xfrm>
            <a:off x="848328" y="988862"/>
            <a:ext cx="6593343" cy="1200329"/>
          </a:xfrm>
          <a:prstGeom prst="rect">
            <a:avLst/>
          </a:prstGeom>
          <a:noFill/>
        </p:spPr>
        <p:txBody>
          <a:bodyPr wrap="none" rtlCol="0">
            <a:spAutoFit/>
          </a:bodyPr>
          <a:lstStyle/>
          <a:p>
            <a:r>
              <a:rPr lang="de-DE" sz="2400" dirty="0" smtClean="0"/>
              <a:t>Main </a:t>
            </a:r>
            <a:r>
              <a:rPr lang="de-DE" sz="2400" dirty="0" err="1" smtClean="0"/>
              <a:t>sources</a:t>
            </a:r>
            <a:r>
              <a:rPr lang="de-DE" sz="2400" dirty="0" smtClean="0"/>
              <a:t> </a:t>
            </a:r>
            <a:r>
              <a:rPr lang="de-DE" sz="2400" dirty="0" err="1" smtClean="0"/>
              <a:t>of</a:t>
            </a:r>
            <a:r>
              <a:rPr lang="de-DE" sz="2400" dirty="0" smtClean="0"/>
              <a:t> </a:t>
            </a:r>
            <a:r>
              <a:rPr lang="de-DE" sz="2400" dirty="0" err="1" smtClean="0"/>
              <a:t>instability</a:t>
            </a:r>
            <a:r>
              <a:rPr lang="de-DE" sz="2400" dirty="0" smtClean="0"/>
              <a:t>:</a:t>
            </a:r>
          </a:p>
          <a:p>
            <a:pPr marL="285750" indent="-285750">
              <a:buFont typeface="Arial" panose="020B0604020202020204" pitchFamily="34" charset="0"/>
              <a:buChar char="•"/>
            </a:pPr>
            <a:r>
              <a:rPr lang="de-DE" sz="2400" dirty="0" err="1" smtClean="0"/>
              <a:t>energy</a:t>
            </a:r>
            <a:r>
              <a:rPr lang="de-DE" sz="2400" dirty="0" smtClean="0"/>
              <a:t> </a:t>
            </a:r>
            <a:r>
              <a:rPr lang="de-DE" sz="2400" dirty="0" err="1" smtClean="0"/>
              <a:t>release</a:t>
            </a:r>
            <a:r>
              <a:rPr lang="de-DE" sz="2400" dirty="0" smtClean="0"/>
              <a:t> </a:t>
            </a:r>
            <a:r>
              <a:rPr lang="de-DE" sz="2400" dirty="0" err="1" smtClean="0"/>
              <a:t>by</a:t>
            </a:r>
            <a:r>
              <a:rPr lang="de-DE" sz="2400" dirty="0" smtClean="0"/>
              <a:t> </a:t>
            </a:r>
            <a:r>
              <a:rPr lang="de-DE" sz="2400" dirty="0" err="1" smtClean="0"/>
              <a:t>epoxy</a:t>
            </a:r>
            <a:r>
              <a:rPr lang="de-DE" sz="2400" dirty="0" smtClean="0"/>
              <a:t> </a:t>
            </a:r>
            <a:r>
              <a:rPr lang="de-DE" sz="2400" dirty="0" err="1" smtClean="0"/>
              <a:t>cracking</a:t>
            </a:r>
            <a:endParaRPr lang="de-DE" sz="2400" dirty="0" smtClean="0"/>
          </a:p>
          <a:p>
            <a:pPr marL="285750" indent="-285750">
              <a:buFont typeface="Arial" panose="020B0604020202020204" pitchFamily="34" charset="0"/>
              <a:buChar char="•"/>
            </a:pPr>
            <a:r>
              <a:rPr lang="de-DE" sz="2400" dirty="0" err="1" smtClean="0"/>
              <a:t>energy</a:t>
            </a:r>
            <a:r>
              <a:rPr lang="de-DE" sz="2400" dirty="0" smtClean="0"/>
              <a:t> </a:t>
            </a:r>
            <a:r>
              <a:rPr lang="de-DE" sz="2400" dirty="0" err="1" smtClean="0"/>
              <a:t>release</a:t>
            </a:r>
            <a:r>
              <a:rPr lang="de-DE" sz="2400" dirty="0" smtClean="0"/>
              <a:t> </a:t>
            </a:r>
            <a:r>
              <a:rPr lang="de-DE" sz="2400" dirty="0" err="1" smtClean="0"/>
              <a:t>by</a:t>
            </a:r>
            <a:r>
              <a:rPr lang="de-DE" sz="2400" dirty="0" smtClean="0"/>
              <a:t> </a:t>
            </a:r>
            <a:r>
              <a:rPr lang="de-DE" sz="2400" dirty="0" err="1" smtClean="0"/>
              <a:t>conductor</a:t>
            </a:r>
            <a:r>
              <a:rPr lang="de-DE" sz="2400" dirty="0" smtClean="0"/>
              <a:t> </a:t>
            </a:r>
            <a:r>
              <a:rPr lang="de-DE" sz="2400" dirty="0" err="1" smtClean="0"/>
              <a:t>movement</a:t>
            </a:r>
            <a:r>
              <a:rPr lang="de-DE" sz="2400" dirty="0" smtClean="0"/>
              <a:t> (</a:t>
            </a:r>
            <a:r>
              <a:rPr lang="de-DE" sz="2400" dirty="0" err="1" smtClean="0"/>
              <a:t>friction</a:t>
            </a:r>
            <a:r>
              <a:rPr lang="de-DE" sz="2400" dirty="0" smtClean="0"/>
              <a:t>)</a:t>
            </a:r>
            <a:endParaRPr lang="de-DE" sz="2400" dirty="0"/>
          </a:p>
        </p:txBody>
      </p:sp>
      <p:sp>
        <p:nvSpPr>
          <p:cNvPr id="8" name="Textfeld 7"/>
          <p:cNvSpPr txBox="1"/>
          <p:nvPr/>
        </p:nvSpPr>
        <p:spPr>
          <a:xfrm>
            <a:off x="246884" y="2169916"/>
            <a:ext cx="8897116" cy="4539704"/>
          </a:xfrm>
          <a:prstGeom prst="rect">
            <a:avLst/>
          </a:prstGeom>
          <a:noFill/>
        </p:spPr>
        <p:txBody>
          <a:bodyPr wrap="none" rtlCol="0">
            <a:spAutoFit/>
          </a:bodyPr>
          <a:lstStyle/>
          <a:p>
            <a:r>
              <a:rPr lang="de-DE" sz="2400" dirty="0" err="1"/>
              <a:t>C</a:t>
            </a:r>
            <a:r>
              <a:rPr lang="de-DE" sz="2400" dirty="0" err="1" smtClean="0"/>
              <a:t>onsequences</a:t>
            </a:r>
            <a:r>
              <a:rPr lang="de-DE" sz="2400" dirty="0" smtClean="0"/>
              <a:t>:</a:t>
            </a:r>
          </a:p>
          <a:p>
            <a:pPr marL="285750" indent="-285750">
              <a:buFont typeface="Arial" panose="020B0604020202020204" pitchFamily="34" charset="0"/>
              <a:buChar char="•"/>
            </a:pPr>
            <a:r>
              <a:rPr lang="de-DE" sz="2000" dirty="0" err="1" smtClean="0"/>
              <a:t>make</a:t>
            </a:r>
            <a:r>
              <a:rPr lang="de-DE" sz="2000" dirty="0" smtClean="0"/>
              <a:t> MQE large: 7.9  </a:t>
            </a:r>
            <a:r>
              <a:rPr lang="de-DE" sz="2000" dirty="0" err="1" smtClean="0"/>
              <a:t>mJ</a:t>
            </a:r>
            <a:r>
              <a:rPr lang="de-DE" sz="2000" dirty="0" smtClean="0"/>
              <a:t> (</a:t>
            </a:r>
            <a:r>
              <a:rPr lang="de-DE" sz="2000" dirty="0" err="1" smtClean="0"/>
              <a:t>calculated</a:t>
            </a:r>
            <a:r>
              <a:rPr lang="de-DE" sz="2000" dirty="0" smtClean="0"/>
              <a:t> </a:t>
            </a:r>
            <a:r>
              <a:rPr lang="de-DE" sz="2000" dirty="0" err="1" smtClean="0"/>
              <a:t>by</a:t>
            </a:r>
            <a:r>
              <a:rPr lang="de-DE" sz="2000" dirty="0" smtClean="0"/>
              <a:t> BINP)</a:t>
            </a:r>
          </a:p>
          <a:p>
            <a:pPr marL="285750" indent="-285750" defTabSz="2578100">
              <a:spcAft>
                <a:spcPct val="55000"/>
              </a:spcAft>
              <a:buFont typeface="Arial" panose="020B0604020202020204" pitchFamily="34" charset="0"/>
              <a:buChar char="•"/>
              <a:tabLst>
                <a:tab pos="482600" algn="l"/>
              </a:tabLst>
            </a:pPr>
            <a:r>
              <a:rPr lang="en-GB" altLang="de-DE" sz="2000" dirty="0" smtClean="0"/>
              <a:t>avoid even the smallest mechanical movement under magnetic forces </a:t>
            </a:r>
            <a:r>
              <a:rPr lang="en-GB" altLang="de-DE" sz="2000" dirty="0" smtClean="0">
                <a:solidFill>
                  <a:srgbClr val="FF0000"/>
                </a:solidFill>
              </a:rPr>
              <a:t>&lt; 10µm </a:t>
            </a:r>
            <a:r>
              <a:rPr lang="en-GB" altLang="de-DE" sz="2000" dirty="0" smtClean="0"/>
              <a:t>!!)</a:t>
            </a:r>
          </a:p>
          <a:p>
            <a:pPr marL="285750" indent="-285750" defTabSz="2578100">
              <a:spcAft>
                <a:spcPct val="55000"/>
              </a:spcAft>
              <a:buFont typeface="Arial" panose="020B0604020202020204" pitchFamily="34" charset="0"/>
              <a:buChar char="•"/>
              <a:tabLst>
                <a:tab pos="482600" algn="l"/>
              </a:tabLst>
            </a:pPr>
            <a:r>
              <a:rPr lang="en-GB" altLang="de-DE" sz="2000" dirty="0" smtClean="0"/>
              <a:t>avoid cracking of organic materials (small epoxy volumes, no tensile stress)</a:t>
            </a:r>
          </a:p>
          <a:p>
            <a:pPr marL="285750" indent="-285750" defTabSz="2578100">
              <a:spcAft>
                <a:spcPct val="55000"/>
              </a:spcAft>
              <a:buFont typeface="Arial" panose="020B0604020202020204" pitchFamily="34" charset="0"/>
              <a:buChar char="•"/>
              <a:tabLst>
                <a:tab pos="482600" algn="l"/>
              </a:tabLst>
            </a:pPr>
            <a:r>
              <a:rPr lang="en-GB" altLang="de-DE" sz="2000" dirty="0" smtClean="0"/>
              <a:t>avoid stick slip motion at </a:t>
            </a:r>
            <a:r>
              <a:rPr lang="en-GB" altLang="de-DE" sz="2000" dirty="0" smtClean="0"/>
              <a:t>interfaces</a:t>
            </a:r>
          </a:p>
          <a:p>
            <a:pPr marL="285750" indent="-285750" defTabSz="2578100">
              <a:spcAft>
                <a:spcPct val="55000"/>
              </a:spcAft>
              <a:buFont typeface="Arial" panose="020B0604020202020204" pitchFamily="34" charset="0"/>
              <a:buChar char="•"/>
              <a:tabLst>
                <a:tab pos="482600" algn="l"/>
              </a:tabLst>
            </a:pPr>
            <a:r>
              <a:rPr lang="en-GB" altLang="de-DE" sz="2000" dirty="0"/>
              <a:t>pre-load the winding so that it stays under compression at low temperatures</a:t>
            </a:r>
          </a:p>
          <a:p>
            <a:pPr marL="285750" indent="-285750" defTabSz="2578100">
              <a:spcAft>
                <a:spcPct val="55000"/>
              </a:spcAft>
              <a:buFont typeface="Arial" panose="020B0604020202020204" pitchFamily="34" charset="0"/>
              <a:buChar char="•"/>
              <a:tabLst>
                <a:tab pos="482600" algn="l"/>
              </a:tabLst>
            </a:pPr>
            <a:endParaRPr lang="en-GB" altLang="de-DE" sz="2000" dirty="0" smtClean="0"/>
          </a:p>
          <a:p>
            <a:endParaRPr lang="de-DE" dirty="0" smtClean="0"/>
          </a:p>
          <a:p>
            <a:endParaRPr lang="de-DE" dirty="0"/>
          </a:p>
          <a:p>
            <a:endParaRPr lang="de-DE" dirty="0" smtClean="0"/>
          </a:p>
          <a:p>
            <a:endParaRPr lang="de-DE" dirty="0"/>
          </a:p>
          <a:p>
            <a:endParaRPr lang="de-DE" dirty="0"/>
          </a:p>
        </p:txBody>
      </p:sp>
      <p:sp>
        <p:nvSpPr>
          <p:cNvPr id="9" name="Pfeil nach rechts 8"/>
          <p:cNvSpPr/>
          <p:nvPr/>
        </p:nvSpPr>
        <p:spPr>
          <a:xfrm>
            <a:off x="1961037" y="4651479"/>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Rechteck 10"/>
          <p:cNvSpPr/>
          <p:nvPr/>
        </p:nvSpPr>
        <p:spPr>
          <a:xfrm>
            <a:off x="3102136" y="4636727"/>
            <a:ext cx="4572000" cy="1569660"/>
          </a:xfrm>
          <a:prstGeom prst="rect">
            <a:avLst/>
          </a:prstGeom>
        </p:spPr>
        <p:txBody>
          <a:bodyPr>
            <a:spAutoFit/>
          </a:bodyPr>
          <a:lstStyle/>
          <a:p>
            <a:pPr marL="190500" indent="-190500" defTabSz="2578100">
              <a:spcAft>
                <a:spcPct val="55000"/>
              </a:spcAft>
              <a:tabLst>
                <a:tab pos="482600" algn="l"/>
              </a:tabLst>
            </a:pPr>
            <a:r>
              <a:rPr lang="en-GB" altLang="de-DE" sz="2400" dirty="0" smtClean="0"/>
              <a:t>pay careful attention to the mechanical design of the supporting structure and differential thermal contraction</a:t>
            </a:r>
          </a:p>
        </p:txBody>
      </p:sp>
      <p:sp>
        <p:nvSpPr>
          <p:cNvPr id="12" name="Textfeld 11"/>
          <p:cNvSpPr txBox="1"/>
          <p:nvPr/>
        </p:nvSpPr>
        <p:spPr>
          <a:xfrm>
            <a:off x="4153181" y="6150945"/>
            <a:ext cx="3424848" cy="461665"/>
          </a:xfrm>
          <a:prstGeom prst="rect">
            <a:avLst/>
          </a:prstGeom>
          <a:noFill/>
        </p:spPr>
        <p:txBody>
          <a:bodyPr wrap="none" rtlCol="0">
            <a:spAutoFit/>
          </a:bodyPr>
          <a:lstStyle/>
          <a:p>
            <a:r>
              <a:rPr lang="de-DE" sz="2400" dirty="0" err="1" smtClean="0"/>
              <a:t>careful</a:t>
            </a:r>
            <a:r>
              <a:rPr lang="de-DE" sz="2400" dirty="0" smtClean="0"/>
              <a:t> </a:t>
            </a:r>
            <a:r>
              <a:rPr lang="de-DE" sz="2400" dirty="0" err="1" smtClean="0"/>
              <a:t>structural</a:t>
            </a:r>
            <a:r>
              <a:rPr lang="de-DE" sz="2400" dirty="0" smtClean="0"/>
              <a:t> </a:t>
            </a:r>
            <a:r>
              <a:rPr lang="de-DE" sz="2400" dirty="0" err="1" smtClean="0"/>
              <a:t>analysis</a:t>
            </a:r>
            <a:r>
              <a:rPr lang="de-DE" sz="2400" dirty="0" smtClean="0"/>
              <a:t> </a:t>
            </a:r>
            <a:endParaRPr lang="de-DE" sz="2400" dirty="0"/>
          </a:p>
        </p:txBody>
      </p:sp>
      <p:sp>
        <p:nvSpPr>
          <p:cNvPr id="13" name="Pfeil nach rechts 12"/>
          <p:cNvSpPr/>
          <p:nvPr/>
        </p:nvSpPr>
        <p:spPr>
          <a:xfrm>
            <a:off x="2924493" y="6206387"/>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6333419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CBM </a:t>
            </a:r>
            <a:r>
              <a:rPr lang="de-DE" dirty="0" err="1" smtClean="0"/>
              <a:t>dipole</a:t>
            </a:r>
            <a:r>
              <a:rPr lang="de-DE" dirty="0" smtClean="0"/>
              <a:t> - </a:t>
            </a:r>
            <a:r>
              <a:rPr lang="de-DE" sz="3200" dirty="0" err="1"/>
              <a:t>quench</a:t>
            </a:r>
            <a:endParaRPr lang="de-DE" sz="3200" dirty="0"/>
          </a:p>
        </p:txBody>
      </p:sp>
      <p:sp>
        <p:nvSpPr>
          <p:cNvPr id="3" name="Textplatzhalter 2"/>
          <p:cNvSpPr>
            <a:spLocks noGrp="1"/>
          </p:cNvSpPr>
          <p:nvPr>
            <p:ph type="body" idx="1"/>
          </p:nvPr>
        </p:nvSpPr>
        <p:spPr/>
        <p:txBody>
          <a:bodyPr/>
          <a:lstStyle/>
          <a:p>
            <a:r>
              <a:rPr lang="de-DE" dirty="0" smtClean="0"/>
              <a:t>TDR</a:t>
            </a:r>
            <a:endParaRPr lang="de-DE" dirty="0"/>
          </a:p>
        </p:txBody>
      </p:sp>
      <p:sp>
        <p:nvSpPr>
          <p:cNvPr id="4" name="Inhaltsplatzhalter 3"/>
          <p:cNvSpPr>
            <a:spLocks noGrp="1"/>
          </p:cNvSpPr>
          <p:nvPr>
            <p:ph sz="half" idx="2"/>
          </p:nvPr>
        </p:nvSpPr>
        <p:spPr>
          <a:xfrm>
            <a:off x="457200" y="2174875"/>
            <a:ext cx="4186808" cy="3951288"/>
          </a:xfrm>
        </p:spPr>
        <p:txBody>
          <a:bodyPr/>
          <a:lstStyle/>
          <a:p>
            <a:r>
              <a:rPr lang="de-DE" sz="2200" dirty="0" err="1"/>
              <a:t>self</a:t>
            </a:r>
            <a:r>
              <a:rPr lang="de-DE" sz="2200" dirty="0"/>
              <a:t>- </a:t>
            </a:r>
            <a:r>
              <a:rPr lang="de-DE" sz="2200" dirty="0" err="1"/>
              <a:t>protecting</a:t>
            </a:r>
            <a:r>
              <a:rPr lang="de-DE" sz="2200" dirty="0"/>
              <a:t> </a:t>
            </a:r>
            <a:r>
              <a:rPr lang="de-DE" sz="2200" dirty="0" err="1"/>
              <a:t>magnet</a:t>
            </a:r>
            <a:endParaRPr lang="de-DE" sz="2200" dirty="0"/>
          </a:p>
          <a:p>
            <a:r>
              <a:rPr lang="de-DE" sz="2200" dirty="0"/>
              <a:t>3D </a:t>
            </a:r>
            <a:r>
              <a:rPr lang="de-DE" sz="2200" dirty="0" err="1"/>
              <a:t>calculations</a:t>
            </a:r>
            <a:r>
              <a:rPr lang="de-DE" sz="2200" dirty="0"/>
              <a:t> (CIEMAT, GSI)</a:t>
            </a:r>
          </a:p>
          <a:p>
            <a:pPr lvl="1"/>
            <a:r>
              <a:rPr lang="en-US" sz="1900" dirty="0"/>
              <a:t>Hot spot temperature &lt; 160 K</a:t>
            </a:r>
            <a:endParaRPr lang="de-DE" sz="1900" dirty="0"/>
          </a:p>
          <a:p>
            <a:pPr lvl="1"/>
            <a:r>
              <a:rPr lang="en-US" sz="1900" dirty="0"/>
              <a:t>Quench voltage </a:t>
            </a:r>
            <a:r>
              <a:rPr lang="en-US" sz="1900" dirty="0" err="1"/>
              <a:t>Vq</a:t>
            </a:r>
            <a:r>
              <a:rPr lang="en-US" sz="1900" dirty="0"/>
              <a:t> =1200 V</a:t>
            </a:r>
          </a:p>
          <a:p>
            <a:endParaRPr lang="en-US" sz="2200" dirty="0" smtClean="0"/>
          </a:p>
          <a:p>
            <a:endParaRPr lang="en-US" sz="2200" dirty="0"/>
          </a:p>
          <a:p>
            <a:endParaRPr lang="en-US" sz="2200" dirty="0" smtClean="0"/>
          </a:p>
          <a:p>
            <a:r>
              <a:rPr lang="en-US" sz="2200" dirty="0" smtClean="0"/>
              <a:t>one </a:t>
            </a:r>
            <a:r>
              <a:rPr lang="en-US" sz="2200" dirty="0"/>
              <a:t>protection system systems including quench detector, breaker and dump resistor.</a:t>
            </a:r>
            <a:endParaRPr lang="de-DE" sz="2200" dirty="0"/>
          </a:p>
          <a:p>
            <a:pPr marL="457200" lvl="1" indent="0">
              <a:buNone/>
            </a:pPr>
            <a:endParaRPr lang="de-DE" dirty="0" smtClean="0"/>
          </a:p>
          <a:p>
            <a:endParaRPr lang="de-DE" dirty="0"/>
          </a:p>
        </p:txBody>
      </p:sp>
      <p:sp>
        <p:nvSpPr>
          <p:cNvPr id="5" name="Textplatzhalter 4"/>
          <p:cNvSpPr>
            <a:spLocks noGrp="1"/>
          </p:cNvSpPr>
          <p:nvPr>
            <p:ph type="body" sz="quarter" idx="3"/>
          </p:nvPr>
        </p:nvSpPr>
        <p:spPr/>
        <p:txBody>
          <a:bodyPr/>
          <a:lstStyle/>
          <a:p>
            <a:r>
              <a:rPr lang="de-DE" dirty="0" smtClean="0"/>
              <a:t>CDR</a:t>
            </a:r>
            <a:endParaRPr lang="de-DE" dirty="0"/>
          </a:p>
        </p:txBody>
      </p:sp>
      <p:sp>
        <p:nvSpPr>
          <p:cNvPr id="6" name="Inhaltsplatzhalter 5"/>
          <p:cNvSpPr>
            <a:spLocks noGrp="1"/>
          </p:cNvSpPr>
          <p:nvPr>
            <p:ph sz="quarter" idx="4"/>
          </p:nvPr>
        </p:nvSpPr>
        <p:spPr>
          <a:xfrm>
            <a:off x="4716015" y="2174875"/>
            <a:ext cx="4248473" cy="3951288"/>
          </a:xfrm>
        </p:spPr>
        <p:txBody>
          <a:bodyPr>
            <a:normAutofit fontScale="92500" lnSpcReduction="20000"/>
          </a:bodyPr>
          <a:lstStyle/>
          <a:p>
            <a:r>
              <a:rPr lang="de-DE" dirty="0" err="1" smtClean="0"/>
              <a:t>self-protecting</a:t>
            </a:r>
            <a:r>
              <a:rPr lang="de-DE" dirty="0" smtClean="0"/>
              <a:t> </a:t>
            </a:r>
            <a:r>
              <a:rPr lang="de-DE" dirty="0" err="1" smtClean="0"/>
              <a:t>magnet</a:t>
            </a:r>
            <a:r>
              <a:rPr lang="de-DE" dirty="0" smtClean="0"/>
              <a:t> </a:t>
            </a:r>
            <a:r>
              <a:rPr lang="de-DE" dirty="0" err="1" smtClean="0"/>
              <a:t>with</a:t>
            </a:r>
            <a:r>
              <a:rPr lang="de-DE" dirty="0" smtClean="0"/>
              <a:t> </a:t>
            </a:r>
            <a:r>
              <a:rPr lang="de-DE" dirty="0" err="1" smtClean="0"/>
              <a:t>requested</a:t>
            </a:r>
            <a:endParaRPr lang="de-DE" dirty="0" smtClean="0"/>
          </a:p>
          <a:p>
            <a:pPr lvl="1"/>
            <a:r>
              <a:rPr lang="en-US" dirty="0" smtClean="0"/>
              <a:t>Hot </a:t>
            </a:r>
            <a:r>
              <a:rPr lang="en-US" dirty="0"/>
              <a:t>spot temperature </a:t>
            </a:r>
            <a:r>
              <a:rPr lang="en-US" dirty="0" smtClean="0"/>
              <a:t>&lt;</a:t>
            </a:r>
            <a:r>
              <a:rPr lang="en-US" dirty="0"/>
              <a:t>200 K</a:t>
            </a:r>
            <a:endParaRPr lang="de-DE" dirty="0"/>
          </a:p>
          <a:p>
            <a:pPr lvl="1"/>
            <a:r>
              <a:rPr lang="en-US" dirty="0"/>
              <a:t>Quench </a:t>
            </a:r>
            <a:r>
              <a:rPr lang="en-US" dirty="0" smtClean="0"/>
              <a:t>voltage </a:t>
            </a:r>
            <a:r>
              <a:rPr lang="en-US" dirty="0" err="1" smtClean="0"/>
              <a:t>V</a:t>
            </a:r>
            <a:r>
              <a:rPr lang="en-US" baseline="-25000" dirty="0" err="1" smtClean="0"/>
              <a:t>q</a:t>
            </a:r>
            <a:r>
              <a:rPr lang="en-US" dirty="0" smtClean="0"/>
              <a:t> &lt;</a:t>
            </a:r>
            <a:r>
              <a:rPr lang="en-US" dirty="0"/>
              <a:t>1200 V</a:t>
            </a:r>
            <a:endParaRPr lang="de-DE" dirty="0"/>
          </a:p>
          <a:p>
            <a:r>
              <a:rPr lang="en-US" dirty="0" smtClean="0"/>
              <a:t>relevant conductor/coil parameter identical to TDR -&gt; same results</a:t>
            </a:r>
          </a:p>
          <a:p>
            <a:r>
              <a:rPr lang="en-US" dirty="0" smtClean="0"/>
              <a:t>additional coupled circuit (copper case) </a:t>
            </a:r>
          </a:p>
          <a:p>
            <a:r>
              <a:rPr lang="en-US" dirty="0" smtClean="0"/>
              <a:t>two </a:t>
            </a:r>
            <a:r>
              <a:rPr lang="en-US" dirty="0"/>
              <a:t>fully independent protection systems including quench detector, breakers and dump </a:t>
            </a:r>
            <a:r>
              <a:rPr lang="en-US" dirty="0" smtClean="0"/>
              <a:t>resistors</a:t>
            </a:r>
            <a:r>
              <a:rPr lang="en-US" dirty="0"/>
              <a:t>.</a:t>
            </a:r>
            <a:endParaRPr lang="de-DE" dirty="0"/>
          </a:p>
        </p:txBody>
      </p:sp>
    </p:spTree>
    <p:extLst>
      <p:ext uri="{BB962C8B-B14F-4D97-AF65-F5344CB8AC3E}">
        <p14:creationId xmlns:p14="http://schemas.microsoft.com/office/powerpoint/2010/main" val="405295067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CBM </a:t>
            </a:r>
            <a:r>
              <a:rPr lang="de-DE" dirty="0" err="1" smtClean="0"/>
              <a:t>dipole</a:t>
            </a:r>
            <a:r>
              <a:rPr lang="de-DE" dirty="0" smtClean="0"/>
              <a:t> – </a:t>
            </a:r>
            <a:r>
              <a:rPr lang="de-DE" sz="3200" dirty="0" err="1" smtClean="0"/>
              <a:t>leads</a:t>
            </a:r>
            <a:r>
              <a:rPr lang="de-DE" sz="3200" dirty="0" smtClean="0"/>
              <a:t>,  </a:t>
            </a:r>
            <a:r>
              <a:rPr lang="de-DE" sz="3200" dirty="0" err="1"/>
              <a:t>busbars</a:t>
            </a:r>
            <a:endParaRPr lang="de-DE" sz="3200" dirty="0"/>
          </a:p>
        </p:txBody>
      </p:sp>
      <p:sp>
        <p:nvSpPr>
          <p:cNvPr id="3" name="Textplatzhalter 2"/>
          <p:cNvSpPr>
            <a:spLocks noGrp="1"/>
          </p:cNvSpPr>
          <p:nvPr>
            <p:ph type="body" idx="1"/>
          </p:nvPr>
        </p:nvSpPr>
        <p:spPr/>
        <p:txBody>
          <a:bodyPr/>
          <a:lstStyle/>
          <a:p>
            <a:r>
              <a:rPr lang="de-DE" dirty="0" smtClean="0"/>
              <a:t>TDR</a:t>
            </a:r>
            <a:endParaRPr lang="de-DE" dirty="0"/>
          </a:p>
        </p:txBody>
      </p:sp>
      <p:sp>
        <p:nvSpPr>
          <p:cNvPr id="4" name="Inhaltsplatzhalter 3"/>
          <p:cNvSpPr>
            <a:spLocks noGrp="1"/>
          </p:cNvSpPr>
          <p:nvPr>
            <p:ph sz="half" idx="2"/>
          </p:nvPr>
        </p:nvSpPr>
        <p:spPr/>
        <p:txBody>
          <a:bodyPr/>
          <a:lstStyle/>
          <a:p>
            <a:r>
              <a:rPr lang="de-DE" dirty="0" err="1" smtClean="0"/>
              <a:t>direct</a:t>
            </a:r>
            <a:r>
              <a:rPr lang="de-DE" dirty="0" smtClean="0"/>
              <a:t> </a:t>
            </a:r>
            <a:r>
              <a:rPr lang="de-DE" dirty="0" err="1" smtClean="0"/>
              <a:t>cooling</a:t>
            </a:r>
            <a:r>
              <a:rPr lang="de-DE" dirty="0" smtClean="0"/>
              <a:t> </a:t>
            </a:r>
          </a:p>
          <a:p>
            <a:pPr lvl="1"/>
            <a:r>
              <a:rPr lang="de-DE" dirty="0" err="1" smtClean="0"/>
              <a:t>standard</a:t>
            </a:r>
            <a:r>
              <a:rPr lang="de-DE" dirty="0" smtClean="0"/>
              <a:t> </a:t>
            </a:r>
            <a:r>
              <a:rPr lang="de-DE" dirty="0" err="1" smtClean="0"/>
              <a:t>copper</a:t>
            </a:r>
            <a:r>
              <a:rPr lang="de-DE" dirty="0" smtClean="0"/>
              <a:t> </a:t>
            </a:r>
            <a:r>
              <a:rPr lang="de-DE" dirty="0" err="1" smtClean="0"/>
              <a:t>leads</a:t>
            </a:r>
            <a:endParaRPr lang="de-DE" dirty="0"/>
          </a:p>
        </p:txBody>
      </p:sp>
      <p:sp>
        <p:nvSpPr>
          <p:cNvPr id="5" name="Textplatzhalter 4"/>
          <p:cNvSpPr>
            <a:spLocks noGrp="1"/>
          </p:cNvSpPr>
          <p:nvPr>
            <p:ph type="body" sz="quarter" idx="3"/>
          </p:nvPr>
        </p:nvSpPr>
        <p:spPr/>
        <p:txBody>
          <a:bodyPr/>
          <a:lstStyle/>
          <a:p>
            <a:r>
              <a:rPr lang="de-DE" dirty="0" smtClean="0"/>
              <a:t>CDR</a:t>
            </a:r>
            <a:endParaRPr lang="de-DE" dirty="0"/>
          </a:p>
        </p:txBody>
      </p:sp>
      <p:sp>
        <p:nvSpPr>
          <p:cNvPr id="6" name="Inhaltsplatzhalter 5"/>
          <p:cNvSpPr>
            <a:spLocks noGrp="1"/>
          </p:cNvSpPr>
          <p:nvPr>
            <p:ph sz="quarter" idx="4"/>
          </p:nvPr>
        </p:nvSpPr>
        <p:spPr/>
        <p:txBody>
          <a:bodyPr/>
          <a:lstStyle/>
          <a:p>
            <a:r>
              <a:rPr lang="de-DE" dirty="0" err="1" smtClean="0"/>
              <a:t>indirect</a:t>
            </a:r>
            <a:r>
              <a:rPr lang="de-DE" dirty="0" smtClean="0"/>
              <a:t> </a:t>
            </a:r>
            <a:r>
              <a:rPr lang="de-DE" dirty="0" err="1" smtClean="0"/>
              <a:t>cooling</a:t>
            </a:r>
            <a:endParaRPr lang="de-DE" dirty="0" smtClean="0"/>
          </a:p>
          <a:p>
            <a:pPr lvl="1"/>
            <a:r>
              <a:rPr lang="de-DE" dirty="0" smtClean="0"/>
              <a:t>HTS </a:t>
            </a:r>
            <a:r>
              <a:rPr lang="de-DE" dirty="0" err="1" smtClean="0"/>
              <a:t>leads</a:t>
            </a:r>
            <a:r>
              <a:rPr lang="de-DE" dirty="0" smtClean="0"/>
              <a:t> (</a:t>
            </a:r>
            <a:r>
              <a:rPr lang="de-DE" dirty="0" err="1" smtClean="0"/>
              <a:t>to</a:t>
            </a:r>
            <a:r>
              <a:rPr lang="de-DE" dirty="0" smtClean="0"/>
              <a:t> </a:t>
            </a:r>
            <a:r>
              <a:rPr lang="de-DE" dirty="0" err="1" smtClean="0"/>
              <a:t>be</a:t>
            </a:r>
            <a:r>
              <a:rPr lang="de-DE" dirty="0" smtClean="0"/>
              <a:t> </a:t>
            </a:r>
            <a:r>
              <a:rPr lang="de-DE" dirty="0" err="1" smtClean="0"/>
              <a:t>designed</a:t>
            </a:r>
            <a:r>
              <a:rPr lang="de-DE" dirty="0" smtClean="0"/>
              <a:t>)</a:t>
            </a:r>
          </a:p>
          <a:p>
            <a:pPr lvl="1"/>
            <a:r>
              <a:rPr lang="de-DE" dirty="0" err="1" smtClean="0"/>
              <a:t>busbars</a:t>
            </a:r>
            <a:r>
              <a:rPr lang="de-DE" dirty="0" smtClean="0"/>
              <a:t>  (</a:t>
            </a:r>
            <a:r>
              <a:rPr lang="de-DE" dirty="0" err="1" smtClean="0"/>
              <a:t>to</a:t>
            </a:r>
            <a:r>
              <a:rPr lang="de-DE" dirty="0" smtClean="0"/>
              <a:t> </a:t>
            </a:r>
            <a:r>
              <a:rPr lang="de-DE" dirty="0" err="1" smtClean="0"/>
              <a:t>be</a:t>
            </a:r>
            <a:r>
              <a:rPr lang="de-DE" dirty="0" smtClean="0"/>
              <a:t> </a:t>
            </a:r>
            <a:r>
              <a:rPr lang="de-DE" dirty="0" err="1" smtClean="0"/>
              <a:t>designed</a:t>
            </a:r>
            <a:r>
              <a:rPr lang="de-DE" dirty="0" smtClean="0"/>
              <a:t>)</a:t>
            </a:r>
            <a:endParaRPr lang="de-DE" dirty="0"/>
          </a:p>
        </p:txBody>
      </p:sp>
    </p:spTree>
    <p:extLst>
      <p:ext uri="{BB962C8B-B14F-4D97-AF65-F5344CB8AC3E}">
        <p14:creationId xmlns:p14="http://schemas.microsoft.com/office/powerpoint/2010/main" val="204786981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smtClean="0"/>
              <a:t>CBM </a:t>
            </a:r>
            <a:r>
              <a:rPr lang="de-DE" dirty="0" err="1" smtClean="0"/>
              <a:t>dipole</a:t>
            </a:r>
            <a:r>
              <a:rPr lang="de-DE" dirty="0" smtClean="0"/>
              <a:t> – </a:t>
            </a:r>
            <a:r>
              <a:rPr lang="de-DE" sz="3600" dirty="0" err="1" smtClean="0"/>
              <a:t>recommendations</a:t>
            </a:r>
            <a:r>
              <a:rPr lang="de-DE" sz="3600" dirty="0" smtClean="0"/>
              <a:t> after </a:t>
            </a:r>
            <a:r>
              <a:rPr lang="de-DE" sz="3600" dirty="0" err="1" smtClean="0"/>
              <a:t>the</a:t>
            </a:r>
            <a:r>
              <a:rPr lang="de-DE" sz="3600" dirty="0" smtClean="0"/>
              <a:t> </a:t>
            </a:r>
            <a:r>
              <a:rPr lang="de-DE" sz="3600" dirty="0" err="1" smtClean="0"/>
              <a:t>first</a:t>
            </a:r>
            <a:r>
              <a:rPr lang="de-DE" sz="3600" dirty="0" smtClean="0"/>
              <a:t> CDR 5/2017</a:t>
            </a:r>
            <a:endParaRPr lang="de-DE" sz="3600" dirty="0"/>
          </a:p>
        </p:txBody>
      </p:sp>
      <p:sp>
        <p:nvSpPr>
          <p:cNvPr id="3" name="Inhaltsplatzhalter 2"/>
          <p:cNvSpPr>
            <a:spLocks noGrp="1"/>
          </p:cNvSpPr>
          <p:nvPr>
            <p:ph idx="1"/>
          </p:nvPr>
        </p:nvSpPr>
        <p:spPr>
          <a:xfrm>
            <a:off x="457200" y="1600201"/>
            <a:ext cx="8229600" cy="3773016"/>
          </a:xfrm>
        </p:spPr>
        <p:txBody>
          <a:bodyPr>
            <a:noAutofit/>
          </a:bodyPr>
          <a:lstStyle/>
          <a:p>
            <a:r>
              <a:rPr lang="en-US" sz="2400" b="1" dirty="0"/>
              <a:t>Recommendation </a:t>
            </a:r>
            <a:r>
              <a:rPr lang="en-US" sz="2400" b="1" dirty="0" smtClean="0"/>
              <a:t>3 (controversial)</a:t>
            </a:r>
            <a:endParaRPr lang="de-DE" sz="2400" dirty="0"/>
          </a:p>
          <a:p>
            <a:pPr marL="0" indent="0">
              <a:buNone/>
            </a:pPr>
            <a:r>
              <a:rPr lang="en-US" sz="2400" dirty="0"/>
              <a:t>A particular feature of this magnet is that the coil has to slide during the energization against the fixed supporting plate. This generates energy release possibly inducing unwanted quenches. Considering that a similar magnet (SAMURAI) is operating successfully with coils immerged in a helium bath we recommend the same principles for the CBM dipole (including highly conductive plates) in order to reduce the technical risk. Therefore we </a:t>
            </a:r>
            <a:r>
              <a:rPr lang="en-US" sz="2400" dirty="0">
                <a:solidFill>
                  <a:srgbClr val="FF0000"/>
                </a:solidFill>
              </a:rPr>
              <a:t>strongly recommend a helium bath cooling.</a:t>
            </a:r>
            <a:endParaRPr lang="de-DE" sz="2400" dirty="0">
              <a:solidFill>
                <a:srgbClr val="FF0000"/>
              </a:solidFill>
            </a:endParaRPr>
          </a:p>
          <a:p>
            <a:pPr marL="0" indent="0">
              <a:buNone/>
            </a:pPr>
            <a:r>
              <a:rPr lang="en-US" sz="2400" dirty="0">
                <a:solidFill>
                  <a:srgbClr val="FF0000"/>
                </a:solidFill>
              </a:rPr>
              <a:t> </a:t>
            </a:r>
            <a:endParaRPr lang="de-DE" sz="2400" dirty="0">
              <a:solidFill>
                <a:srgbClr val="FF0000"/>
              </a:solidFill>
            </a:endParaRPr>
          </a:p>
          <a:p>
            <a:r>
              <a:rPr lang="en-US" sz="2400" b="1" dirty="0"/>
              <a:t>Recommendation </a:t>
            </a:r>
            <a:r>
              <a:rPr lang="en-US" sz="2400" b="1" dirty="0" smtClean="0"/>
              <a:t>4 (controversial)</a:t>
            </a:r>
            <a:endParaRPr lang="de-DE" sz="2400" dirty="0"/>
          </a:p>
          <a:p>
            <a:pPr marL="0" indent="0">
              <a:buNone/>
            </a:pPr>
            <a:r>
              <a:rPr lang="en-US" sz="2400" dirty="0"/>
              <a:t>For the coils </a:t>
            </a:r>
            <a:r>
              <a:rPr lang="en-US" sz="2400" dirty="0">
                <a:solidFill>
                  <a:srgbClr val="FF0000"/>
                </a:solidFill>
              </a:rPr>
              <a:t>we recommend two independent cooling circuits in parallel</a:t>
            </a:r>
            <a:r>
              <a:rPr lang="en-US" sz="2400" dirty="0" smtClean="0">
                <a:solidFill>
                  <a:srgbClr val="FF0000"/>
                </a:solidFill>
              </a:rPr>
              <a:t>.</a:t>
            </a:r>
            <a:endParaRPr lang="de-DE" sz="2400" dirty="0">
              <a:solidFill>
                <a:srgbClr val="FF0000"/>
              </a:solidFill>
            </a:endParaRPr>
          </a:p>
        </p:txBody>
      </p:sp>
    </p:spTree>
    <p:extLst>
      <p:ext uri="{BB962C8B-B14F-4D97-AF65-F5344CB8AC3E}">
        <p14:creationId xmlns:p14="http://schemas.microsoft.com/office/powerpoint/2010/main" val="423248155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smtClean="0"/>
              <a:t>CBM </a:t>
            </a:r>
            <a:r>
              <a:rPr lang="de-DE" dirty="0" err="1" smtClean="0"/>
              <a:t>dipole</a:t>
            </a:r>
            <a:r>
              <a:rPr lang="de-DE" dirty="0" smtClean="0"/>
              <a:t> -</a:t>
            </a:r>
            <a:r>
              <a:rPr lang="de-DE" sz="3600" dirty="0" err="1"/>
              <a:t>comments</a:t>
            </a:r>
            <a:r>
              <a:rPr lang="de-DE" sz="3600" dirty="0"/>
              <a:t>/</a:t>
            </a:r>
            <a:r>
              <a:rPr lang="de-DE" sz="3600" dirty="0" err="1"/>
              <a:t>questions</a:t>
            </a:r>
            <a:r>
              <a:rPr lang="de-DE" sz="3600" dirty="0"/>
              <a:t>/</a:t>
            </a:r>
            <a:r>
              <a:rPr lang="de-DE" sz="3600" dirty="0" err="1"/>
              <a:t>concerns</a:t>
            </a:r>
            <a:endParaRPr lang="de-DE" sz="3600" dirty="0"/>
          </a:p>
        </p:txBody>
      </p:sp>
      <p:sp>
        <p:nvSpPr>
          <p:cNvPr id="3" name="Inhaltsplatzhalter 2"/>
          <p:cNvSpPr>
            <a:spLocks noGrp="1"/>
          </p:cNvSpPr>
          <p:nvPr>
            <p:ph idx="1"/>
          </p:nvPr>
        </p:nvSpPr>
        <p:spPr/>
        <p:txBody>
          <a:bodyPr>
            <a:normAutofit/>
          </a:bodyPr>
          <a:lstStyle/>
          <a:p>
            <a:r>
              <a:rPr lang="de-DE" sz="2800" dirty="0" smtClean="0"/>
              <a:t>Stefania Farinon </a:t>
            </a:r>
            <a:r>
              <a:rPr lang="de-DE" sz="2800" dirty="0" err="1" smtClean="0"/>
              <a:t>made</a:t>
            </a:r>
            <a:r>
              <a:rPr lang="de-DE" sz="2800" dirty="0" smtClean="0"/>
              <a:t> 3D ANSYS </a:t>
            </a:r>
            <a:r>
              <a:rPr lang="de-DE" sz="2800" dirty="0" err="1" smtClean="0"/>
              <a:t>calculations</a:t>
            </a:r>
            <a:r>
              <a:rPr lang="de-DE" sz="2800" dirty="0" smtClean="0"/>
              <a:t> (</a:t>
            </a:r>
            <a:r>
              <a:rPr lang="de-DE" sz="2800" dirty="0" err="1" smtClean="0"/>
              <a:t>refer</a:t>
            </a:r>
            <a:r>
              <a:rPr lang="de-DE" sz="2800" dirty="0" smtClean="0"/>
              <a:t> </a:t>
            </a:r>
            <a:r>
              <a:rPr lang="de-DE" sz="2800" dirty="0" err="1" smtClean="0"/>
              <a:t>to</a:t>
            </a:r>
            <a:r>
              <a:rPr lang="de-DE" sz="2800" dirty="0" smtClean="0"/>
              <a:t> </a:t>
            </a:r>
            <a:r>
              <a:rPr lang="de-DE" sz="2800" dirty="0" err="1" smtClean="0"/>
              <a:t>indico</a:t>
            </a:r>
            <a:r>
              <a:rPr lang="de-DE" sz="2800" dirty="0" smtClean="0"/>
              <a:t>: material). </a:t>
            </a:r>
          </a:p>
          <a:p>
            <a:r>
              <a:rPr lang="de-DE" sz="2800" dirty="0" err="1" smtClean="0"/>
              <a:t>comments</a:t>
            </a:r>
            <a:r>
              <a:rPr lang="de-DE" sz="2800" dirty="0" smtClean="0"/>
              <a:t>:</a:t>
            </a:r>
          </a:p>
          <a:p>
            <a:r>
              <a:rPr lang="en-US" sz="2000" dirty="0" smtClean="0"/>
              <a:t>1. I strongly suggest including in the structural analysis the force distribution coming from the electromagnetic analysis. A uniform distribution leads to an underestimation of stresses and strains. </a:t>
            </a:r>
          </a:p>
          <a:p>
            <a:r>
              <a:rPr lang="en-US" sz="2000" dirty="0" smtClean="0"/>
              <a:t>2. Despite the fact that, in a perfectly symmetric system, horizontal forces should be null, in real life horizontal forces will be present and there has to be a mechanical system able to withstand them. You should at least evaluate the effect of a non-perfect positioning of the coil. </a:t>
            </a:r>
            <a:endParaRPr lang="de-DE" sz="2000" dirty="0" smtClean="0"/>
          </a:p>
          <a:p>
            <a:endParaRPr lang="de-DE" dirty="0"/>
          </a:p>
        </p:txBody>
      </p:sp>
    </p:spTree>
    <p:extLst>
      <p:ext uri="{BB962C8B-B14F-4D97-AF65-F5344CB8AC3E}">
        <p14:creationId xmlns:p14="http://schemas.microsoft.com/office/powerpoint/2010/main" val="309607772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smtClean="0"/>
              <a:t>CBM </a:t>
            </a:r>
            <a:r>
              <a:rPr lang="de-DE" dirty="0" err="1" smtClean="0"/>
              <a:t>dipole</a:t>
            </a:r>
            <a:r>
              <a:rPr lang="de-DE" dirty="0" smtClean="0"/>
              <a:t> -</a:t>
            </a:r>
            <a:r>
              <a:rPr lang="de-DE" sz="3600" dirty="0" err="1"/>
              <a:t>comments</a:t>
            </a:r>
            <a:r>
              <a:rPr lang="de-DE" sz="3600" dirty="0"/>
              <a:t>/</a:t>
            </a:r>
            <a:r>
              <a:rPr lang="de-DE" sz="3600" dirty="0" err="1"/>
              <a:t>questions</a:t>
            </a:r>
            <a:r>
              <a:rPr lang="de-DE" sz="3600" dirty="0"/>
              <a:t>/</a:t>
            </a:r>
            <a:r>
              <a:rPr lang="de-DE" sz="3600" dirty="0" err="1"/>
              <a:t>concerns</a:t>
            </a:r>
            <a:endParaRPr lang="de-DE" sz="3600" dirty="0"/>
          </a:p>
        </p:txBody>
      </p:sp>
      <p:sp>
        <p:nvSpPr>
          <p:cNvPr id="3" name="Inhaltsplatzhalter 2"/>
          <p:cNvSpPr>
            <a:spLocks noGrp="1"/>
          </p:cNvSpPr>
          <p:nvPr>
            <p:ph idx="1"/>
          </p:nvPr>
        </p:nvSpPr>
        <p:spPr>
          <a:xfrm>
            <a:off x="457200" y="1600200"/>
            <a:ext cx="8579296" cy="4525963"/>
          </a:xfrm>
        </p:spPr>
        <p:txBody>
          <a:bodyPr>
            <a:normAutofit fontScale="70000" lnSpcReduction="20000"/>
          </a:bodyPr>
          <a:lstStyle/>
          <a:p>
            <a:r>
              <a:rPr lang="it-IT" dirty="0" smtClean="0"/>
              <a:t> </a:t>
            </a:r>
            <a:r>
              <a:rPr lang="it-IT" sz="4500" dirty="0" err="1" smtClean="0"/>
              <a:t>Comments</a:t>
            </a:r>
            <a:r>
              <a:rPr lang="it-IT" sz="4500" dirty="0" smtClean="0"/>
              <a:t> by P. Fabbricatore</a:t>
            </a:r>
            <a:r>
              <a:rPr lang="it-IT" sz="4500" dirty="0"/>
              <a:t>, </a:t>
            </a:r>
            <a:r>
              <a:rPr lang="it-IT" sz="4500" dirty="0" smtClean="0"/>
              <a:t>S. Farinon</a:t>
            </a:r>
          </a:p>
          <a:p>
            <a:endParaRPr lang="de-DE" dirty="0"/>
          </a:p>
          <a:p>
            <a:r>
              <a:rPr lang="en-US" dirty="0"/>
              <a:t> Struts: </a:t>
            </a:r>
            <a:r>
              <a:rPr lang="en-US" dirty="0" smtClean="0"/>
              <a:t>all faulty scenarios have been considered leading to a possible tensile load??</a:t>
            </a:r>
          </a:p>
          <a:p>
            <a:r>
              <a:rPr lang="en-US" dirty="0" smtClean="0"/>
              <a:t>coil delamination leading to reduced cooling and conductor movement? thermal contraction coefficient to be measured!</a:t>
            </a:r>
          </a:p>
          <a:p>
            <a:r>
              <a:rPr lang="en-US" dirty="0" smtClean="0"/>
              <a:t>eddy currents in the copper profile (load on the ramp, forces in case of a quench)</a:t>
            </a:r>
          </a:p>
          <a:p>
            <a:r>
              <a:rPr lang="en-US" dirty="0" smtClean="0"/>
              <a:t>coil cooling: heat load of the struts – to be measured!</a:t>
            </a:r>
          </a:p>
          <a:p>
            <a:r>
              <a:rPr lang="en-US" dirty="0" smtClean="0"/>
              <a:t>heat loads generally too optimistic?</a:t>
            </a:r>
          </a:p>
          <a:p>
            <a:r>
              <a:rPr lang="en-US" dirty="0" smtClean="0"/>
              <a:t>material properties ok?</a:t>
            </a:r>
          </a:p>
          <a:p>
            <a:r>
              <a:rPr lang="en-US" dirty="0" smtClean="0"/>
              <a:t>“Samurai </a:t>
            </a:r>
            <a:r>
              <a:rPr lang="en-US" dirty="0"/>
              <a:t>magnet cannot be longer considered a reference for CBM magnet </a:t>
            </a:r>
            <a:r>
              <a:rPr lang="en-US" dirty="0" smtClean="0"/>
              <a:t>design”. </a:t>
            </a:r>
          </a:p>
          <a:p>
            <a:endParaRPr lang="de-DE" dirty="0"/>
          </a:p>
        </p:txBody>
      </p:sp>
    </p:spTree>
    <p:extLst>
      <p:ext uri="{BB962C8B-B14F-4D97-AF65-F5344CB8AC3E}">
        <p14:creationId xmlns:p14="http://schemas.microsoft.com/office/powerpoint/2010/main" val="313140294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smtClean="0"/>
              <a:t>CBM </a:t>
            </a:r>
            <a:r>
              <a:rPr lang="de-DE" dirty="0" err="1" smtClean="0"/>
              <a:t>dipole</a:t>
            </a:r>
            <a:r>
              <a:rPr lang="de-DE" dirty="0" smtClean="0"/>
              <a:t> -</a:t>
            </a:r>
            <a:r>
              <a:rPr lang="de-DE" sz="3600" dirty="0" err="1"/>
              <a:t>comments</a:t>
            </a:r>
            <a:r>
              <a:rPr lang="de-DE" sz="3600" dirty="0"/>
              <a:t>/</a:t>
            </a:r>
            <a:r>
              <a:rPr lang="de-DE" sz="3600" dirty="0" err="1"/>
              <a:t>questions</a:t>
            </a:r>
            <a:r>
              <a:rPr lang="de-DE" sz="3600" dirty="0"/>
              <a:t>/</a:t>
            </a:r>
            <a:r>
              <a:rPr lang="de-DE" sz="3600" dirty="0" err="1"/>
              <a:t>concerns</a:t>
            </a:r>
            <a:endParaRPr lang="de-DE" sz="3600" dirty="0"/>
          </a:p>
        </p:txBody>
      </p:sp>
      <p:sp>
        <p:nvSpPr>
          <p:cNvPr id="3" name="Inhaltsplatzhalter 2"/>
          <p:cNvSpPr>
            <a:spLocks noGrp="1"/>
          </p:cNvSpPr>
          <p:nvPr>
            <p:ph idx="1"/>
          </p:nvPr>
        </p:nvSpPr>
        <p:spPr>
          <a:xfrm>
            <a:off x="457200" y="1600200"/>
            <a:ext cx="8579296" cy="4525963"/>
          </a:xfrm>
        </p:spPr>
        <p:txBody>
          <a:bodyPr>
            <a:normAutofit fontScale="92500" lnSpcReduction="20000"/>
          </a:bodyPr>
          <a:lstStyle/>
          <a:p>
            <a:r>
              <a:rPr lang="it-IT" dirty="0" smtClean="0"/>
              <a:t> </a:t>
            </a:r>
            <a:r>
              <a:rPr lang="it-IT" dirty="0" err="1" smtClean="0"/>
              <a:t>Comment</a:t>
            </a:r>
            <a:r>
              <a:rPr lang="it-IT" dirty="0" smtClean="0"/>
              <a:t> </a:t>
            </a:r>
            <a:r>
              <a:rPr lang="it-IT" dirty="0"/>
              <a:t>by </a:t>
            </a:r>
            <a:r>
              <a:rPr lang="de-DE" dirty="0"/>
              <a:t>Alain </a:t>
            </a:r>
            <a:r>
              <a:rPr lang="de-DE" dirty="0" smtClean="0"/>
              <a:t>Hervé</a:t>
            </a:r>
            <a:endParaRPr lang="de-DE" dirty="0"/>
          </a:p>
          <a:p>
            <a:r>
              <a:rPr lang="en-US" sz="2600" dirty="0"/>
              <a:t>topic: </a:t>
            </a:r>
            <a:r>
              <a:rPr lang="en-US" sz="2600" u="sng" dirty="0"/>
              <a:t>Cu </a:t>
            </a:r>
            <a:r>
              <a:rPr lang="en-US" sz="2600" u="sng" dirty="0"/>
              <a:t>channel used as winding mandrel and also as cooling mandrel</a:t>
            </a:r>
            <a:endParaRPr lang="de-DE" sz="2600" u="sng" dirty="0"/>
          </a:p>
          <a:p>
            <a:pPr lvl="1"/>
            <a:r>
              <a:rPr lang="en-US" sz="2600" dirty="0"/>
              <a:t>the bonding as it is standing on the inner diameter is submitted to tensile stress when energizing the coil. The risk of delamination of mandrel and turns is maybe limited during energization because of the limited value of the applied stress. However, I see a big risk of delaminating this very important bond during cool-down as the cooling circuit has to be kept much cooler than the coil, generating a dangerous gradient.</a:t>
            </a:r>
          </a:p>
          <a:p>
            <a:pPr lvl="1"/>
            <a:r>
              <a:rPr lang="en-US" sz="2600" dirty="0"/>
              <a:t> cooling down from an internal mandrel is not really a recommended design</a:t>
            </a:r>
            <a:endParaRPr lang="de-DE" sz="2600" dirty="0"/>
          </a:p>
        </p:txBody>
      </p:sp>
    </p:spTree>
    <p:extLst>
      <p:ext uri="{BB962C8B-B14F-4D97-AF65-F5344CB8AC3E}">
        <p14:creationId xmlns:p14="http://schemas.microsoft.com/office/powerpoint/2010/main" val="10092857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smtClean="0"/>
              <a:t>CBM </a:t>
            </a:r>
            <a:r>
              <a:rPr lang="de-DE" dirty="0" err="1" smtClean="0"/>
              <a:t>dipole</a:t>
            </a:r>
            <a:r>
              <a:rPr lang="de-DE" dirty="0" smtClean="0"/>
              <a:t> -</a:t>
            </a:r>
            <a:r>
              <a:rPr lang="de-DE" sz="3600" dirty="0" err="1"/>
              <a:t>comments</a:t>
            </a:r>
            <a:r>
              <a:rPr lang="de-DE" sz="3600" dirty="0"/>
              <a:t>/</a:t>
            </a:r>
            <a:r>
              <a:rPr lang="de-DE" sz="3600" dirty="0" err="1"/>
              <a:t>questions</a:t>
            </a:r>
            <a:r>
              <a:rPr lang="de-DE" sz="3600" dirty="0"/>
              <a:t>/</a:t>
            </a:r>
            <a:r>
              <a:rPr lang="de-DE" sz="3600" dirty="0" err="1"/>
              <a:t>concerns</a:t>
            </a:r>
            <a:endParaRPr lang="de-DE" sz="3600" dirty="0"/>
          </a:p>
        </p:txBody>
      </p:sp>
      <p:sp>
        <p:nvSpPr>
          <p:cNvPr id="3" name="Inhaltsplatzhalter 2"/>
          <p:cNvSpPr>
            <a:spLocks noGrp="1"/>
          </p:cNvSpPr>
          <p:nvPr>
            <p:ph idx="1"/>
          </p:nvPr>
        </p:nvSpPr>
        <p:spPr>
          <a:xfrm>
            <a:off x="457200" y="1600200"/>
            <a:ext cx="8579296" cy="4525963"/>
          </a:xfrm>
        </p:spPr>
        <p:txBody>
          <a:bodyPr>
            <a:noAutofit/>
          </a:bodyPr>
          <a:lstStyle/>
          <a:p>
            <a:pPr marL="0" indent="0">
              <a:buNone/>
            </a:pPr>
            <a:r>
              <a:rPr lang="it-IT" sz="2400" dirty="0"/>
              <a:t> </a:t>
            </a:r>
            <a:r>
              <a:rPr lang="it-IT" sz="3000" dirty="0" err="1"/>
              <a:t>Comment</a:t>
            </a:r>
            <a:r>
              <a:rPr lang="it-IT" sz="3000" dirty="0"/>
              <a:t> </a:t>
            </a:r>
            <a:r>
              <a:rPr lang="it-IT" sz="3000" dirty="0"/>
              <a:t>by </a:t>
            </a:r>
            <a:r>
              <a:rPr lang="de-DE" sz="3000" dirty="0"/>
              <a:t>Alain </a:t>
            </a:r>
            <a:r>
              <a:rPr lang="de-DE" sz="3000" dirty="0" smtClean="0"/>
              <a:t>Herv</a:t>
            </a:r>
            <a:r>
              <a:rPr lang="de-DE" sz="2800" dirty="0"/>
              <a:t>é</a:t>
            </a:r>
          </a:p>
          <a:p>
            <a:r>
              <a:rPr lang="en-US" sz="2400" dirty="0" smtClean="0"/>
              <a:t>topic: </a:t>
            </a:r>
            <a:r>
              <a:rPr lang="en-US" sz="2400" u="sng" dirty="0" smtClean="0"/>
              <a:t>new </a:t>
            </a:r>
            <a:r>
              <a:rPr lang="en-US" sz="2400" u="sng" dirty="0" smtClean="0"/>
              <a:t>strut (pillar) design</a:t>
            </a:r>
            <a:r>
              <a:rPr lang="en-US" sz="2400" dirty="0" smtClean="0"/>
              <a:t>:</a:t>
            </a:r>
          </a:p>
          <a:p>
            <a:pPr lvl="1"/>
            <a:r>
              <a:rPr lang="en-US" sz="2000" dirty="0" smtClean="0"/>
              <a:t>difficult to understand its merits.</a:t>
            </a:r>
          </a:p>
          <a:p>
            <a:pPr lvl="1"/>
            <a:r>
              <a:rPr lang="en-US" sz="2000" dirty="0" smtClean="0"/>
              <a:t>more information (load, radial rigidity) is needed</a:t>
            </a:r>
          </a:p>
          <a:p>
            <a:r>
              <a:rPr lang="en-US" sz="2400" dirty="0" smtClean="0"/>
              <a:t>perfect symmetry is never guaranteed- deviations have to be accounted </a:t>
            </a:r>
            <a:r>
              <a:rPr lang="en-US" sz="2400" dirty="0" smtClean="0"/>
              <a:t>for (</a:t>
            </a:r>
            <a:r>
              <a:rPr lang="en-US" sz="2400" dirty="0" smtClean="0"/>
              <a:t>coil </a:t>
            </a:r>
            <a:r>
              <a:rPr lang="en-US" sz="2400" dirty="0" smtClean="0"/>
              <a:t>off-centered </a:t>
            </a:r>
            <a:r>
              <a:rPr lang="en-US" sz="2400" dirty="0" smtClean="0"/>
              <a:t>etc.)</a:t>
            </a:r>
            <a:endParaRPr lang="de-DE" sz="2400" dirty="0"/>
          </a:p>
        </p:txBody>
      </p:sp>
    </p:spTree>
    <p:extLst>
      <p:ext uri="{BB962C8B-B14F-4D97-AF65-F5344CB8AC3E}">
        <p14:creationId xmlns:p14="http://schemas.microsoft.com/office/powerpoint/2010/main" val="378389471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smtClean="0"/>
              <a:t>CBM </a:t>
            </a:r>
            <a:r>
              <a:rPr lang="de-DE" dirty="0" err="1" smtClean="0"/>
              <a:t>dipole</a:t>
            </a:r>
            <a:r>
              <a:rPr lang="de-DE" dirty="0" smtClean="0"/>
              <a:t> -</a:t>
            </a:r>
            <a:r>
              <a:rPr lang="de-DE" sz="3600" dirty="0" err="1"/>
              <a:t>comments</a:t>
            </a:r>
            <a:r>
              <a:rPr lang="de-DE" sz="3600" dirty="0"/>
              <a:t>/</a:t>
            </a:r>
            <a:r>
              <a:rPr lang="de-DE" sz="3600" dirty="0" err="1"/>
              <a:t>questions</a:t>
            </a:r>
            <a:r>
              <a:rPr lang="de-DE" sz="3600" dirty="0"/>
              <a:t>/</a:t>
            </a:r>
            <a:r>
              <a:rPr lang="de-DE" sz="3600" dirty="0" err="1"/>
              <a:t>concerns</a:t>
            </a:r>
            <a:endParaRPr lang="de-DE" sz="3600" dirty="0"/>
          </a:p>
        </p:txBody>
      </p:sp>
      <p:sp>
        <p:nvSpPr>
          <p:cNvPr id="3" name="Inhaltsplatzhalter 2"/>
          <p:cNvSpPr>
            <a:spLocks noGrp="1"/>
          </p:cNvSpPr>
          <p:nvPr>
            <p:ph idx="1"/>
          </p:nvPr>
        </p:nvSpPr>
        <p:spPr>
          <a:xfrm>
            <a:off x="395536" y="1484784"/>
            <a:ext cx="8579296" cy="4525963"/>
          </a:xfrm>
        </p:spPr>
        <p:txBody>
          <a:bodyPr>
            <a:noAutofit/>
          </a:bodyPr>
          <a:lstStyle/>
          <a:p>
            <a:pPr marL="0" indent="0">
              <a:buNone/>
            </a:pPr>
            <a:r>
              <a:rPr lang="it-IT" sz="2400" dirty="0"/>
              <a:t> </a:t>
            </a:r>
            <a:r>
              <a:rPr lang="it-IT" sz="3000" dirty="0" err="1" smtClean="0"/>
              <a:t>Comment</a:t>
            </a:r>
            <a:r>
              <a:rPr lang="it-IT" sz="3000" dirty="0" smtClean="0"/>
              <a:t> </a:t>
            </a:r>
            <a:r>
              <a:rPr lang="it-IT" sz="3000" dirty="0"/>
              <a:t>by </a:t>
            </a:r>
            <a:r>
              <a:rPr lang="de-DE" sz="3000" dirty="0"/>
              <a:t>Alain </a:t>
            </a:r>
            <a:r>
              <a:rPr lang="de-DE" sz="3000" dirty="0" smtClean="0"/>
              <a:t>Herv</a:t>
            </a:r>
            <a:r>
              <a:rPr lang="de-DE" sz="2800" dirty="0"/>
              <a:t>é</a:t>
            </a:r>
          </a:p>
          <a:p>
            <a:pPr marL="0" indent="0">
              <a:buNone/>
            </a:pPr>
            <a:r>
              <a:rPr lang="en-US" sz="2400" dirty="0" smtClean="0"/>
              <a:t>topic</a:t>
            </a:r>
            <a:r>
              <a:rPr lang="en-US" sz="2400" u="sng" dirty="0" smtClean="0"/>
              <a:t>: Interface </a:t>
            </a:r>
            <a:r>
              <a:rPr lang="en-US" sz="2400" u="sng" dirty="0"/>
              <a:t>between the pillars and the coil </a:t>
            </a:r>
            <a:r>
              <a:rPr lang="en-US" sz="2400" u="sng" dirty="0" smtClean="0"/>
              <a:t>structure</a:t>
            </a:r>
          </a:p>
          <a:p>
            <a:pPr marL="0" indent="0">
              <a:buNone/>
            </a:pPr>
            <a:r>
              <a:rPr lang="en-US" sz="2400" dirty="0"/>
              <a:t>The possible sliding of the coil structure will appear between the Cu plate and the SS plate</a:t>
            </a:r>
            <a:r>
              <a:rPr lang="en-US" sz="2400" dirty="0"/>
              <a:t>.</a:t>
            </a:r>
            <a:r>
              <a:rPr lang="en-US" sz="2400" dirty="0"/>
              <a:t> </a:t>
            </a:r>
            <a:r>
              <a:rPr lang="en-US" sz="2400" dirty="0" smtClean="0"/>
              <a:t>Therefore</a:t>
            </a:r>
          </a:p>
          <a:p>
            <a:pPr marL="0" indent="0">
              <a:buNone/>
            </a:pPr>
            <a:r>
              <a:rPr lang="en-US" sz="2400" dirty="0" smtClean="0"/>
              <a:t>1) there </a:t>
            </a:r>
            <a:r>
              <a:rPr lang="en-US" sz="2400" dirty="0"/>
              <a:t>is a risk of stick-slip movement during energizing that could be detrimental to stability because of </a:t>
            </a:r>
            <a:r>
              <a:rPr lang="en-US" sz="2400" dirty="0" smtClean="0"/>
              <a:t>heat generated </a:t>
            </a:r>
            <a:r>
              <a:rPr lang="en-US" sz="2400" dirty="0"/>
              <a:t>by friction and un-controlled eddy currents.</a:t>
            </a:r>
          </a:p>
          <a:p>
            <a:pPr marL="0" indent="0">
              <a:buNone/>
            </a:pPr>
            <a:r>
              <a:rPr lang="en-US" sz="2400" dirty="0"/>
              <a:t>2) there is a high risk of galling with a situation deteriorating with time and the number of </a:t>
            </a:r>
            <a:r>
              <a:rPr lang="en-US" sz="2400" dirty="0" smtClean="0"/>
              <a:t>cycles.</a:t>
            </a:r>
          </a:p>
          <a:p>
            <a:pPr marL="0" indent="0">
              <a:buNone/>
            </a:pPr>
            <a:r>
              <a:rPr lang="en-US" sz="2400" dirty="0" smtClean="0"/>
              <a:t>The </a:t>
            </a:r>
            <a:r>
              <a:rPr lang="en-US" sz="2400" dirty="0"/>
              <a:t>introduction of a sliding surface on top of the pillars could mitigate this risk.</a:t>
            </a:r>
            <a:endParaRPr lang="de-DE" sz="2400" dirty="0"/>
          </a:p>
          <a:p>
            <a:endParaRPr lang="en-US" sz="2400" dirty="0"/>
          </a:p>
        </p:txBody>
      </p:sp>
    </p:spTree>
    <p:extLst>
      <p:ext uri="{BB962C8B-B14F-4D97-AF65-F5344CB8AC3E}">
        <p14:creationId xmlns:p14="http://schemas.microsoft.com/office/powerpoint/2010/main" val="9680308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History</a:t>
            </a:r>
            <a:r>
              <a:rPr lang="de-DE" dirty="0" smtClean="0"/>
              <a:t> CBM Dipole</a:t>
            </a:r>
            <a:endParaRPr lang="de-DE" dirty="0"/>
          </a:p>
        </p:txBody>
      </p:sp>
      <p:sp>
        <p:nvSpPr>
          <p:cNvPr id="3" name="Inhaltsplatzhalter 2"/>
          <p:cNvSpPr>
            <a:spLocks noGrp="1"/>
          </p:cNvSpPr>
          <p:nvPr>
            <p:ph idx="1"/>
          </p:nvPr>
        </p:nvSpPr>
        <p:spPr/>
        <p:txBody>
          <a:bodyPr>
            <a:normAutofit fontScale="92500" lnSpcReduction="20000"/>
          </a:bodyPr>
          <a:lstStyle/>
          <a:p>
            <a:r>
              <a:rPr lang="de-DE" dirty="0" err="1" smtClean="0"/>
              <a:t>October</a:t>
            </a:r>
            <a:r>
              <a:rPr lang="de-DE" dirty="0" smtClean="0"/>
              <a:t> 2013: </a:t>
            </a:r>
            <a:r>
              <a:rPr lang="de-DE" dirty="0" smtClean="0">
                <a:solidFill>
                  <a:srgbClr val="FF0000"/>
                </a:solidFill>
              </a:rPr>
              <a:t>TDR </a:t>
            </a:r>
            <a:r>
              <a:rPr lang="de-DE" dirty="0" err="1" smtClean="0">
                <a:solidFill>
                  <a:srgbClr val="FF0000"/>
                </a:solidFill>
              </a:rPr>
              <a:t>by</a:t>
            </a:r>
            <a:r>
              <a:rPr lang="de-DE" dirty="0" smtClean="0">
                <a:solidFill>
                  <a:srgbClr val="FF0000"/>
                </a:solidFill>
              </a:rPr>
              <a:t> JINR</a:t>
            </a:r>
          </a:p>
          <a:p>
            <a:r>
              <a:rPr lang="de-DE" dirty="0" err="1" smtClean="0"/>
              <a:t>October</a:t>
            </a:r>
            <a:r>
              <a:rPr lang="de-DE" dirty="0" smtClean="0"/>
              <a:t> 2016: </a:t>
            </a:r>
            <a:r>
              <a:rPr lang="de-DE" dirty="0" err="1" smtClean="0"/>
              <a:t>Contract</a:t>
            </a:r>
            <a:r>
              <a:rPr lang="de-DE" dirty="0" smtClean="0"/>
              <a:t> </a:t>
            </a:r>
            <a:r>
              <a:rPr lang="de-DE" dirty="0" err="1" smtClean="0"/>
              <a:t>with</a:t>
            </a:r>
            <a:r>
              <a:rPr lang="de-DE" dirty="0" smtClean="0"/>
              <a:t> BINP </a:t>
            </a:r>
            <a:r>
              <a:rPr lang="de-DE" dirty="0" err="1" smtClean="0"/>
              <a:t>for</a:t>
            </a:r>
            <a:r>
              <a:rPr lang="de-DE" dirty="0" smtClean="0"/>
              <a:t> </a:t>
            </a:r>
            <a:r>
              <a:rPr lang="de-DE" dirty="0" err="1" smtClean="0"/>
              <a:t>the</a:t>
            </a:r>
            <a:r>
              <a:rPr lang="de-DE" dirty="0" smtClean="0"/>
              <a:t> </a:t>
            </a:r>
          </a:p>
          <a:p>
            <a:pPr lvl="1"/>
            <a:r>
              <a:rPr lang="de-DE" dirty="0" smtClean="0"/>
              <a:t>Design, </a:t>
            </a:r>
            <a:r>
              <a:rPr lang="de-DE" dirty="0" err="1" smtClean="0"/>
              <a:t>production</a:t>
            </a:r>
            <a:r>
              <a:rPr lang="de-DE" dirty="0" smtClean="0"/>
              <a:t> </a:t>
            </a:r>
            <a:r>
              <a:rPr lang="de-DE" dirty="0" err="1" smtClean="0"/>
              <a:t>and</a:t>
            </a:r>
            <a:r>
              <a:rPr lang="de-DE" dirty="0" smtClean="0"/>
              <a:t> </a:t>
            </a:r>
            <a:r>
              <a:rPr lang="de-DE" dirty="0" err="1" smtClean="0"/>
              <a:t>delivery</a:t>
            </a:r>
            <a:r>
              <a:rPr lang="de-DE" dirty="0" smtClean="0"/>
              <a:t> </a:t>
            </a:r>
            <a:r>
              <a:rPr lang="de-DE" dirty="0" err="1" smtClean="0"/>
              <a:t>of</a:t>
            </a:r>
            <a:r>
              <a:rPr lang="de-DE" dirty="0" smtClean="0"/>
              <a:t> </a:t>
            </a:r>
            <a:r>
              <a:rPr lang="de-DE" dirty="0" err="1" smtClean="0"/>
              <a:t>the</a:t>
            </a:r>
            <a:r>
              <a:rPr lang="de-DE" dirty="0" smtClean="0"/>
              <a:t> </a:t>
            </a:r>
            <a:r>
              <a:rPr lang="de-DE" dirty="0" err="1" smtClean="0"/>
              <a:t>magnet</a:t>
            </a:r>
            <a:r>
              <a:rPr lang="de-DE" dirty="0" smtClean="0"/>
              <a:t> </a:t>
            </a:r>
            <a:r>
              <a:rPr lang="de-DE" dirty="0" err="1" smtClean="0"/>
              <a:t>including</a:t>
            </a:r>
            <a:r>
              <a:rPr lang="de-DE" dirty="0" smtClean="0"/>
              <a:t> power </a:t>
            </a:r>
            <a:r>
              <a:rPr lang="de-DE" dirty="0" err="1" smtClean="0"/>
              <a:t>converter</a:t>
            </a:r>
            <a:r>
              <a:rPr lang="de-DE" dirty="0" smtClean="0"/>
              <a:t>, </a:t>
            </a:r>
            <a:r>
              <a:rPr lang="de-DE" dirty="0" err="1" smtClean="0"/>
              <a:t>feed</a:t>
            </a:r>
            <a:r>
              <a:rPr lang="de-DE" dirty="0" smtClean="0"/>
              <a:t>- </a:t>
            </a:r>
            <a:r>
              <a:rPr lang="de-DE" dirty="0" err="1" smtClean="0"/>
              <a:t>and</a:t>
            </a:r>
            <a:r>
              <a:rPr lang="de-DE" dirty="0" smtClean="0"/>
              <a:t> </a:t>
            </a:r>
            <a:r>
              <a:rPr lang="de-DE" dirty="0" err="1" smtClean="0"/>
              <a:t>branchbox</a:t>
            </a:r>
            <a:endParaRPr lang="de-DE" dirty="0" smtClean="0"/>
          </a:p>
          <a:p>
            <a:pPr lvl="1"/>
            <a:r>
              <a:rPr lang="de-DE" dirty="0" err="1" smtClean="0"/>
              <a:t>Assembly</a:t>
            </a:r>
            <a:r>
              <a:rPr lang="de-DE" dirty="0" smtClean="0"/>
              <a:t> </a:t>
            </a:r>
            <a:r>
              <a:rPr lang="de-DE" dirty="0" err="1" smtClean="0"/>
              <a:t>and</a:t>
            </a:r>
            <a:r>
              <a:rPr lang="de-DE" dirty="0" smtClean="0"/>
              <a:t> </a:t>
            </a:r>
            <a:r>
              <a:rPr lang="de-DE" dirty="0" err="1" smtClean="0"/>
              <a:t>operation</a:t>
            </a:r>
            <a:r>
              <a:rPr lang="de-DE" dirty="0" smtClean="0"/>
              <a:t> </a:t>
            </a:r>
            <a:r>
              <a:rPr lang="de-DE" dirty="0" err="1" smtClean="0"/>
              <a:t>test</a:t>
            </a:r>
            <a:r>
              <a:rPr lang="de-DE" dirty="0" smtClean="0"/>
              <a:t> </a:t>
            </a:r>
            <a:r>
              <a:rPr lang="de-DE" dirty="0" err="1" smtClean="0"/>
              <a:t>onsite</a:t>
            </a:r>
            <a:endParaRPr lang="de-DE" dirty="0" smtClean="0"/>
          </a:p>
          <a:p>
            <a:pPr lvl="2"/>
            <a:r>
              <a:rPr lang="de-DE" dirty="0" smtClean="0"/>
              <a:t>Annex 3: </a:t>
            </a:r>
            <a:r>
              <a:rPr lang="de-DE" dirty="0" err="1" smtClean="0"/>
              <a:t>Functional</a:t>
            </a:r>
            <a:r>
              <a:rPr lang="de-DE" dirty="0" smtClean="0"/>
              <a:t> </a:t>
            </a:r>
            <a:r>
              <a:rPr lang="de-DE" dirty="0" err="1" smtClean="0"/>
              <a:t>specification</a:t>
            </a:r>
            <a:endParaRPr lang="de-DE" dirty="0" smtClean="0"/>
          </a:p>
          <a:p>
            <a:pPr lvl="2"/>
            <a:r>
              <a:rPr lang="de-DE" dirty="0" smtClean="0"/>
              <a:t>Annex 1: Milestones </a:t>
            </a:r>
          </a:p>
          <a:p>
            <a:pPr lvl="5"/>
            <a:r>
              <a:rPr lang="de-DE" dirty="0" err="1" smtClean="0"/>
              <a:t>Conceptual</a:t>
            </a:r>
            <a:r>
              <a:rPr lang="de-DE" dirty="0" smtClean="0"/>
              <a:t> Design Review (A) April 2017</a:t>
            </a:r>
          </a:p>
          <a:p>
            <a:pPr lvl="7"/>
            <a:r>
              <a:rPr lang="de-DE" dirty="0" err="1" smtClean="0"/>
              <a:t>recommendations</a:t>
            </a:r>
            <a:endParaRPr lang="de-DE" dirty="0" smtClean="0"/>
          </a:p>
          <a:p>
            <a:pPr lvl="5"/>
            <a:r>
              <a:rPr lang="de-DE" dirty="0" err="1" smtClean="0"/>
              <a:t>Conceptual</a:t>
            </a:r>
            <a:r>
              <a:rPr lang="de-DE" dirty="0" smtClean="0"/>
              <a:t> Design Review (B)  April 2018, </a:t>
            </a:r>
            <a:r>
              <a:rPr lang="de-DE" dirty="0" err="1" smtClean="0"/>
              <a:t>based</a:t>
            </a:r>
            <a:r>
              <a:rPr lang="de-DE" dirty="0" smtClean="0"/>
              <a:t> on an informal </a:t>
            </a:r>
            <a:r>
              <a:rPr lang="de-DE" dirty="0" err="1" smtClean="0">
                <a:solidFill>
                  <a:srgbClr val="FF0000"/>
                </a:solidFill>
              </a:rPr>
              <a:t>report</a:t>
            </a:r>
            <a:r>
              <a:rPr lang="de-DE" dirty="0" smtClean="0">
                <a:solidFill>
                  <a:srgbClr val="FF0000"/>
                </a:solidFill>
              </a:rPr>
              <a:t> </a:t>
            </a:r>
            <a:r>
              <a:rPr lang="de-DE" dirty="0" err="1" smtClean="0">
                <a:solidFill>
                  <a:srgbClr val="FF0000"/>
                </a:solidFill>
              </a:rPr>
              <a:t>of</a:t>
            </a:r>
            <a:r>
              <a:rPr lang="de-DE" dirty="0" smtClean="0">
                <a:solidFill>
                  <a:srgbClr val="FF0000"/>
                </a:solidFill>
              </a:rPr>
              <a:t> </a:t>
            </a:r>
            <a:r>
              <a:rPr lang="de-DE" dirty="0" err="1" smtClean="0">
                <a:solidFill>
                  <a:srgbClr val="FF0000"/>
                </a:solidFill>
              </a:rPr>
              <a:t>February</a:t>
            </a:r>
            <a:r>
              <a:rPr lang="de-DE" dirty="0" smtClean="0">
                <a:solidFill>
                  <a:srgbClr val="FF0000"/>
                </a:solidFill>
              </a:rPr>
              <a:t> 2018</a:t>
            </a:r>
            <a:endParaRPr lang="de-DE" dirty="0">
              <a:solidFill>
                <a:srgbClr val="FF0000"/>
              </a:solidFill>
            </a:endParaRPr>
          </a:p>
          <a:p>
            <a:pPr marL="0" indent="0">
              <a:buNone/>
            </a:pPr>
            <a:r>
              <a:rPr lang="de-DE" dirty="0">
                <a:solidFill>
                  <a:srgbClr val="FF0000"/>
                </a:solidFill>
              </a:rPr>
              <a:t> </a:t>
            </a:r>
          </a:p>
        </p:txBody>
      </p:sp>
    </p:spTree>
    <p:extLst>
      <p:ext uri="{BB962C8B-B14F-4D97-AF65-F5344CB8AC3E}">
        <p14:creationId xmlns:p14="http://schemas.microsoft.com/office/powerpoint/2010/main" val="107072432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3" name="Inhaltsplatzhalter 2"/>
          <p:cNvSpPr>
            <a:spLocks noGrp="1"/>
          </p:cNvSpPr>
          <p:nvPr>
            <p:ph idx="1"/>
          </p:nvPr>
        </p:nvSpPr>
        <p:spPr/>
        <p:txBody>
          <a:bodyPr/>
          <a:lstStyle/>
          <a:p>
            <a:endParaRPr lang="de-DE"/>
          </a:p>
        </p:txBody>
      </p:sp>
    </p:spTree>
    <p:extLst>
      <p:ext uri="{BB962C8B-B14F-4D97-AF65-F5344CB8AC3E}">
        <p14:creationId xmlns:p14="http://schemas.microsoft.com/office/powerpoint/2010/main" val="372736649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Datumsplatzhalter 4"/>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imes New Roman" pitchFamily="18" charset="0"/>
              </a:defRPr>
            </a:lvl1pPr>
            <a:lvl2pPr marL="742950" indent="-285750">
              <a:defRPr sz="1600">
                <a:solidFill>
                  <a:schemeClr val="tx1"/>
                </a:solidFill>
                <a:latin typeface="Times New Roman" pitchFamily="18" charset="0"/>
              </a:defRPr>
            </a:lvl2pPr>
            <a:lvl3pPr marL="1143000" indent="-228600">
              <a:defRPr sz="1600">
                <a:solidFill>
                  <a:schemeClr val="tx1"/>
                </a:solidFill>
                <a:latin typeface="Times New Roman" pitchFamily="18" charset="0"/>
              </a:defRPr>
            </a:lvl3pPr>
            <a:lvl4pPr marL="1600200" indent="-228600">
              <a:defRPr sz="1600">
                <a:solidFill>
                  <a:schemeClr val="tx1"/>
                </a:solidFill>
                <a:latin typeface="Times New Roman" pitchFamily="18" charset="0"/>
              </a:defRPr>
            </a:lvl4pPr>
            <a:lvl5pPr marL="2057400" indent="-22860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r>
              <a:rPr lang="en-GB" altLang="de-DE" sz="1000" smtClean="0"/>
              <a:t>Martin Wilson Lecture 4  slide</a:t>
            </a:r>
            <a:fld id="{44E3E8FA-1211-49C4-A06E-A4C94BE0F97A}" type="slidenum">
              <a:rPr lang="en-GB" altLang="de-DE" sz="1000" smtClean="0"/>
              <a:pPr/>
              <a:t>21</a:t>
            </a:fld>
            <a:endParaRPr lang="en-GB" altLang="de-DE" sz="1000" i="0" smtClean="0"/>
          </a:p>
        </p:txBody>
      </p:sp>
      <p:sp>
        <p:nvSpPr>
          <p:cNvPr id="6" name="Fußzeilenplatzhalter 5"/>
          <p:cNvSpPr>
            <a:spLocks noGrp="1"/>
          </p:cNvSpPr>
          <p:nvPr>
            <p:ph type="ftr" sz="quarter" idx="11"/>
          </p:nvPr>
        </p:nvSpPr>
        <p:spPr/>
        <p:txBody>
          <a:bodyPr/>
          <a:lstStyle/>
          <a:p>
            <a:pPr>
              <a:defRPr/>
            </a:pPr>
            <a:r>
              <a:rPr lang="en-GB"/>
              <a:t>Superconducting Magnets for Accelerators GSI April 2001</a:t>
            </a:r>
          </a:p>
        </p:txBody>
      </p:sp>
      <p:sp>
        <p:nvSpPr>
          <p:cNvPr id="32772" name="Rectangle 1026"/>
          <p:cNvSpPr>
            <a:spLocks noGrp="1" noChangeArrowheads="1"/>
          </p:cNvSpPr>
          <p:nvPr>
            <p:ph type="title"/>
          </p:nvPr>
        </p:nvSpPr>
        <p:spPr/>
        <p:txBody>
          <a:bodyPr>
            <a:normAutofit fontScale="90000"/>
          </a:bodyPr>
          <a:lstStyle/>
          <a:p>
            <a:r>
              <a:rPr lang="en-GB" altLang="de-DE" smtClean="0"/>
              <a:t>Training: what to do and what not to do </a:t>
            </a:r>
          </a:p>
        </p:txBody>
      </p:sp>
      <p:sp>
        <p:nvSpPr>
          <p:cNvPr id="32773" name="Rectangle 1027"/>
          <p:cNvSpPr>
            <a:spLocks noGrp="1" noChangeArrowheads="1"/>
          </p:cNvSpPr>
          <p:nvPr>
            <p:ph type="body" sz="half" idx="1"/>
          </p:nvPr>
        </p:nvSpPr>
        <p:spPr/>
        <p:txBody>
          <a:bodyPr>
            <a:normAutofit fontScale="92500" lnSpcReduction="10000"/>
          </a:bodyPr>
          <a:lstStyle/>
          <a:p>
            <a:pPr marL="190500" indent="-190500">
              <a:spcBef>
                <a:spcPct val="0"/>
              </a:spcBef>
              <a:spcAft>
                <a:spcPct val="45000"/>
              </a:spcAft>
              <a:buFontTx/>
              <a:buNone/>
            </a:pPr>
            <a:r>
              <a:rPr lang="en-GB" altLang="de-DE" sz="2000" b="1" dirty="0" smtClean="0">
                <a:solidFill>
                  <a:srgbClr val="FF0000"/>
                </a:solidFill>
              </a:rPr>
              <a:t>Do</a:t>
            </a:r>
          </a:p>
          <a:p>
            <a:pPr marL="190500" indent="-190500">
              <a:spcBef>
                <a:spcPct val="0"/>
              </a:spcBef>
              <a:spcAft>
                <a:spcPct val="45000"/>
              </a:spcAft>
            </a:pPr>
            <a:r>
              <a:rPr lang="en-GB" altLang="de-DE" sz="1600" dirty="0" smtClean="0"/>
              <a:t>use a composite conductor with as much copper as other design constraints allow</a:t>
            </a:r>
          </a:p>
          <a:p>
            <a:pPr marL="190500" indent="-190500">
              <a:spcBef>
                <a:spcPct val="0"/>
              </a:spcBef>
              <a:spcAft>
                <a:spcPct val="45000"/>
              </a:spcAft>
            </a:pPr>
            <a:r>
              <a:rPr lang="en-GB" altLang="de-DE" sz="1600" dirty="0" smtClean="0"/>
              <a:t>allow helium to permeate the winding in direct contact with the conductors</a:t>
            </a:r>
          </a:p>
          <a:p>
            <a:pPr marL="190500" indent="-190500">
              <a:spcBef>
                <a:spcPct val="0"/>
              </a:spcBef>
              <a:spcAft>
                <a:spcPct val="45000"/>
              </a:spcAft>
            </a:pPr>
            <a:r>
              <a:rPr lang="en-GB" altLang="de-DE" sz="1600" dirty="0" smtClean="0"/>
              <a:t>reinforce any resin or other organic material  used with a low contraction material such as glass fibre</a:t>
            </a:r>
          </a:p>
          <a:p>
            <a:pPr marL="190500" indent="-190500">
              <a:spcBef>
                <a:spcPct val="0"/>
              </a:spcBef>
              <a:spcAft>
                <a:spcPct val="45000"/>
              </a:spcAft>
            </a:pPr>
            <a:r>
              <a:rPr lang="en-GB" altLang="de-DE" sz="1600" dirty="0" smtClean="0"/>
              <a:t>pre-load the winding so that it stays under compression at low temperatures</a:t>
            </a:r>
          </a:p>
          <a:p>
            <a:pPr marL="190500" indent="-190500">
              <a:spcBef>
                <a:spcPct val="0"/>
              </a:spcBef>
              <a:spcAft>
                <a:spcPct val="45000"/>
              </a:spcAft>
            </a:pPr>
            <a:r>
              <a:rPr lang="en-GB" altLang="de-DE" sz="1600" dirty="0" smtClean="0"/>
              <a:t>coat sliding interfaces with hard low friction materials and ensure they are well cooled</a:t>
            </a:r>
          </a:p>
          <a:p>
            <a:pPr marL="190500" indent="-190500">
              <a:spcBef>
                <a:spcPct val="0"/>
              </a:spcBef>
              <a:spcAft>
                <a:spcPct val="45000"/>
              </a:spcAft>
            </a:pPr>
            <a:r>
              <a:rPr lang="en-GB" altLang="de-DE" sz="1600" dirty="0" smtClean="0"/>
              <a:t>match thermal contractions as closely as possible</a:t>
            </a:r>
          </a:p>
          <a:p>
            <a:pPr marL="190500" indent="-190500">
              <a:spcBef>
                <a:spcPct val="0"/>
              </a:spcBef>
              <a:spcAft>
                <a:spcPct val="45000"/>
              </a:spcAft>
            </a:pPr>
            <a:r>
              <a:rPr lang="en-GB" altLang="de-DE" sz="1600" dirty="0" smtClean="0"/>
              <a:t>support the winding with a rigid structure that doesn't move much under magnetic loading </a:t>
            </a:r>
            <a:endParaRPr lang="en-GB" altLang="de-DE" sz="2000" dirty="0" smtClean="0"/>
          </a:p>
        </p:txBody>
      </p:sp>
      <p:sp>
        <p:nvSpPr>
          <p:cNvPr id="32774" name="Rectangle 1028"/>
          <p:cNvSpPr>
            <a:spLocks noGrp="1" noChangeArrowheads="1"/>
          </p:cNvSpPr>
          <p:nvPr>
            <p:ph type="body" sz="half" idx="2"/>
          </p:nvPr>
        </p:nvSpPr>
        <p:spPr/>
        <p:txBody>
          <a:bodyPr/>
          <a:lstStyle/>
          <a:p>
            <a:pPr marL="190500" indent="-190500">
              <a:spcBef>
                <a:spcPct val="0"/>
              </a:spcBef>
              <a:spcAft>
                <a:spcPct val="45000"/>
              </a:spcAft>
              <a:buFontTx/>
              <a:buNone/>
            </a:pPr>
            <a:r>
              <a:rPr lang="en-GB" altLang="de-DE" sz="2000" smtClean="0">
                <a:solidFill>
                  <a:srgbClr val="FF0000"/>
                </a:solidFill>
              </a:rPr>
              <a:t>Don't</a:t>
            </a:r>
            <a:endParaRPr lang="en-GB" altLang="de-DE" sz="1400" smtClean="0"/>
          </a:p>
          <a:p>
            <a:pPr marL="190500" indent="-190500">
              <a:spcBef>
                <a:spcPct val="0"/>
              </a:spcBef>
              <a:spcAft>
                <a:spcPct val="45000"/>
              </a:spcAft>
            </a:pPr>
            <a:r>
              <a:rPr lang="en-GB" altLang="de-DE" sz="1600" smtClean="0"/>
              <a:t>allow any possibility of any turn to move under field forces</a:t>
            </a:r>
          </a:p>
          <a:p>
            <a:pPr marL="190500" indent="-190500">
              <a:spcBef>
                <a:spcPct val="0"/>
              </a:spcBef>
              <a:spcAft>
                <a:spcPct val="45000"/>
              </a:spcAft>
            </a:pPr>
            <a:r>
              <a:rPr lang="en-GB" altLang="de-DE" sz="1600" smtClean="0"/>
              <a:t>use large volumes of clear resin or other organic material </a:t>
            </a:r>
          </a:p>
          <a:p>
            <a:pPr marL="190500" indent="-190500">
              <a:spcBef>
                <a:spcPct val="0"/>
              </a:spcBef>
              <a:spcAft>
                <a:spcPct val="45000"/>
              </a:spcAft>
            </a:pPr>
            <a:r>
              <a:rPr lang="en-GB" altLang="de-DE" sz="1600" smtClean="0"/>
              <a:t>use any more resin or other high contraction material than necessary</a:t>
            </a:r>
          </a:p>
          <a:p>
            <a:pPr marL="190500" indent="-190500">
              <a:spcBef>
                <a:spcPct val="0"/>
              </a:spcBef>
              <a:spcAft>
                <a:spcPct val="45000"/>
              </a:spcAft>
            </a:pPr>
            <a:r>
              <a:rPr lang="en-GB" altLang="de-DE" sz="1600" smtClean="0"/>
              <a:t>glue anything directly to the conductor</a:t>
            </a:r>
          </a:p>
          <a:p>
            <a:pPr marL="190500" indent="-190500">
              <a:spcBef>
                <a:spcPct val="0"/>
              </a:spcBef>
              <a:spcAft>
                <a:spcPct val="45000"/>
              </a:spcAft>
            </a:pPr>
            <a:r>
              <a:rPr lang="en-GB" altLang="de-DE" sz="1600" smtClean="0"/>
              <a:t>allow 'stick slip' motion at interfaces, eg where the winding presses against the supporting structure</a:t>
            </a:r>
          </a:p>
          <a:p>
            <a:pPr marL="190500" indent="-190500">
              <a:spcBef>
                <a:spcPct val="0"/>
              </a:spcBef>
              <a:spcAft>
                <a:spcPct val="45000"/>
              </a:spcAft>
            </a:pPr>
            <a:r>
              <a:rPr lang="en-GB" altLang="de-DE" sz="1600" smtClean="0"/>
              <a:t>allow the possibility of tensile or shear failure anywhere in the winding</a:t>
            </a:r>
          </a:p>
        </p:txBody>
      </p:sp>
    </p:spTree>
    <p:extLst>
      <p:ext uri="{BB962C8B-B14F-4D97-AF65-F5344CB8AC3E}">
        <p14:creationId xmlns:p14="http://schemas.microsoft.com/office/powerpoint/2010/main" val="342106409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CBM Dipole – </a:t>
            </a:r>
            <a:r>
              <a:rPr lang="de-DE" sz="3200" dirty="0" err="1" smtClean="0"/>
              <a:t>main</a:t>
            </a:r>
            <a:r>
              <a:rPr lang="de-DE" dirty="0" smtClean="0"/>
              <a:t> </a:t>
            </a:r>
            <a:r>
              <a:rPr lang="de-DE" sz="3200" dirty="0" err="1"/>
              <a:t>parameters</a:t>
            </a:r>
            <a:endParaRPr lang="de-DE" sz="3200" dirty="0"/>
          </a:p>
        </p:txBody>
      </p:sp>
      <p:sp>
        <p:nvSpPr>
          <p:cNvPr id="3" name="Inhaltsplatzhalter 2"/>
          <p:cNvSpPr>
            <a:spLocks noGrp="1"/>
          </p:cNvSpPr>
          <p:nvPr>
            <p:ph idx="1"/>
          </p:nvPr>
        </p:nvSpPr>
        <p:spPr/>
        <p:txBody>
          <a:bodyPr>
            <a:normAutofit fontScale="70000" lnSpcReduction="20000"/>
          </a:bodyPr>
          <a:lstStyle/>
          <a:p>
            <a:r>
              <a:rPr lang="en-US" dirty="0"/>
              <a:t>Opening angle: ±25° vertically, ± 30° horizontally from the target</a:t>
            </a:r>
          </a:p>
          <a:p>
            <a:r>
              <a:rPr lang="en-US" dirty="0" smtClean="0"/>
              <a:t>Free </a:t>
            </a:r>
            <a:r>
              <a:rPr lang="en-US" dirty="0"/>
              <a:t>aperture</a:t>
            </a:r>
            <a:r>
              <a:rPr lang="en-US" dirty="0">
                <a:solidFill>
                  <a:srgbClr val="FF0000"/>
                </a:solidFill>
              </a:rPr>
              <a:t>: 1.44 m </a:t>
            </a:r>
            <a:r>
              <a:rPr lang="en-US" dirty="0"/>
              <a:t>vertically x 3.0 m </a:t>
            </a:r>
            <a:r>
              <a:rPr lang="en-US" dirty="0" smtClean="0"/>
              <a:t>horizontally</a:t>
            </a:r>
            <a:endParaRPr lang="en-US" dirty="0"/>
          </a:p>
          <a:p>
            <a:r>
              <a:rPr lang="en-US" dirty="0" smtClean="0"/>
              <a:t>Distance </a:t>
            </a:r>
            <a:r>
              <a:rPr lang="en-US" dirty="0"/>
              <a:t>target- magnet </a:t>
            </a:r>
            <a:r>
              <a:rPr lang="en-US" dirty="0" smtClean="0"/>
              <a:t>end</a:t>
            </a:r>
            <a:r>
              <a:rPr lang="en-US" dirty="0"/>
              <a:t>: </a:t>
            </a:r>
            <a:r>
              <a:rPr lang="en-US" dirty="0" smtClean="0"/>
              <a:t>1m (STS detector)</a:t>
            </a:r>
            <a:endParaRPr lang="en-US" dirty="0"/>
          </a:p>
          <a:p>
            <a:r>
              <a:rPr lang="en-US" dirty="0" smtClean="0"/>
              <a:t>Field </a:t>
            </a:r>
            <a:r>
              <a:rPr lang="en-US" dirty="0"/>
              <a:t>integral within STS detector (along straight lines): </a:t>
            </a:r>
            <a:r>
              <a:rPr lang="en-US" dirty="0" smtClean="0"/>
              <a:t> </a:t>
            </a:r>
            <a:r>
              <a:rPr lang="en-US" dirty="0" smtClean="0">
                <a:solidFill>
                  <a:srgbClr val="FF0000"/>
                </a:solidFill>
              </a:rPr>
              <a:t>1 Tm</a:t>
            </a:r>
            <a:endParaRPr lang="en-US" dirty="0">
              <a:solidFill>
                <a:srgbClr val="FF0000"/>
              </a:solidFill>
            </a:endParaRPr>
          </a:p>
          <a:p>
            <a:r>
              <a:rPr lang="en-US" dirty="0" smtClean="0"/>
              <a:t>Field </a:t>
            </a:r>
            <a:r>
              <a:rPr lang="en-US" dirty="0"/>
              <a:t>integral variation over the whole opening angle along straight lines: ≤ 20% (± 10%)</a:t>
            </a:r>
          </a:p>
          <a:p>
            <a:r>
              <a:rPr lang="en-US" dirty="0" smtClean="0">
                <a:solidFill>
                  <a:srgbClr val="FF0000"/>
                </a:solidFill>
              </a:rPr>
              <a:t>Fringe </a:t>
            </a:r>
            <a:r>
              <a:rPr lang="en-US" dirty="0">
                <a:solidFill>
                  <a:srgbClr val="FF0000"/>
                </a:solidFill>
              </a:rPr>
              <a:t>field </a:t>
            </a:r>
            <a:r>
              <a:rPr lang="en-US" dirty="0"/>
              <a:t>downstream &lt; reasonable value of the order of 50 to 100 Gauss at </a:t>
            </a:r>
            <a:r>
              <a:rPr lang="en-US" dirty="0" smtClean="0"/>
              <a:t>the </a:t>
            </a:r>
            <a:r>
              <a:rPr lang="en-US" dirty="0"/>
              <a:t>position of the first RICH </a:t>
            </a:r>
            <a:r>
              <a:rPr lang="en-US" dirty="0" smtClean="0"/>
              <a:t>box.</a:t>
            </a:r>
          </a:p>
          <a:p>
            <a:r>
              <a:rPr lang="de-DE" dirty="0" err="1" smtClean="0"/>
              <a:t>Operates</a:t>
            </a:r>
            <a:r>
              <a:rPr lang="de-DE" dirty="0" smtClean="0"/>
              <a:t> </a:t>
            </a:r>
            <a:r>
              <a:rPr lang="de-DE" dirty="0"/>
              <a:t>at </a:t>
            </a:r>
            <a:r>
              <a:rPr lang="de-DE" dirty="0" err="1"/>
              <a:t>both</a:t>
            </a:r>
            <a:r>
              <a:rPr lang="de-DE" dirty="0"/>
              <a:t> </a:t>
            </a:r>
            <a:r>
              <a:rPr lang="de-DE" dirty="0" err="1"/>
              <a:t>polarities</a:t>
            </a:r>
            <a:endParaRPr lang="de-DE" dirty="0"/>
          </a:p>
          <a:p>
            <a:r>
              <a:rPr lang="en-US" dirty="0" smtClean="0"/>
              <a:t>100</a:t>
            </a:r>
            <a:r>
              <a:rPr lang="en-US" dirty="0"/>
              <a:t>% duty cycle, 3 months/year, 20 years</a:t>
            </a:r>
          </a:p>
          <a:p>
            <a:r>
              <a:rPr lang="en-US" dirty="0" smtClean="0">
                <a:solidFill>
                  <a:srgbClr val="FF0000"/>
                </a:solidFill>
              </a:rPr>
              <a:t>1 </a:t>
            </a:r>
            <a:r>
              <a:rPr lang="en-US" dirty="0">
                <a:solidFill>
                  <a:srgbClr val="FF0000"/>
                </a:solidFill>
              </a:rPr>
              <a:t>hour </a:t>
            </a:r>
            <a:r>
              <a:rPr lang="en-US" dirty="0" smtClean="0">
                <a:solidFill>
                  <a:srgbClr val="FF0000"/>
                </a:solidFill>
              </a:rPr>
              <a:t>up/down </a:t>
            </a:r>
            <a:r>
              <a:rPr lang="en-US" dirty="0">
                <a:solidFill>
                  <a:srgbClr val="FF0000"/>
                </a:solidFill>
              </a:rPr>
              <a:t>ramp</a:t>
            </a:r>
            <a:endParaRPr lang="de-DE" dirty="0">
              <a:solidFill>
                <a:srgbClr val="FF0000"/>
              </a:solidFill>
            </a:endParaRPr>
          </a:p>
        </p:txBody>
      </p:sp>
    </p:spTree>
    <p:extLst>
      <p:ext uri="{BB962C8B-B14F-4D97-AF65-F5344CB8AC3E}">
        <p14:creationId xmlns:p14="http://schemas.microsoft.com/office/powerpoint/2010/main" val="104393386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DE" dirty="0" smtClean="0"/>
              <a:t>CBM </a:t>
            </a:r>
            <a:r>
              <a:rPr lang="de-DE" dirty="0" err="1" smtClean="0"/>
              <a:t>dipole</a:t>
            </a:r>
            <a:r>
              <a:rPr lang="de-DE" dirty="0" smtClean="0"/>
              <a:t>- </a:t>
            </a:r>
            <a:r>
              <a:rPr lang="de-DE" sz="3200" dirty="0" err="1"/>
              <a:t>general</a:t>
            </a:r>
            <a:r>
              <a:rPr lang="de-DE" sz="3200" dirty="0"/>
              <a:t> </a:t>
            </a:r>
            <a:r>
              <a:rPr lang="de-DE" sz="3200" dirty="0" err="1"/>
              <a:t>view</a:t>
            </a:r>
            <a:endParaRPr lang="de-DE" sz="3200" dirty="0"/>
          </a:p>
        </p:txBody>
      </p:sp>
      <p:sp>
        <p:nvSpPr>
          <p:cNvPr id="5" name="Textplatzhalter 4"/>
          <p:cNvSpPr>
            <a:spLocks noGrp="1"/>
          </p:cNvSpPr>
          <p:nvPr>
            <p:ph type="body" idx="1"/>
          </p:nvPr>
        </p:nvSpPr>
        <p:spPr/>
        <p:txBody>
          <a:bodyPr/>
          <a:lstStyle/>
          <a:p>
            <a:r>
              <a:rPr lang="de-DE" dirty="0" smtClean="0"/>
              <a:t>TDR</a:t>
            </a:r>
            <a:endParaRPr lang="de-DE" dirty="0"/>
          </a:p>
        </p:txBody>
      </p:sp>
      <p:sp>
        <p:nvSpPr>
          <p:cNvPr id="7" name="Textplatzhalter 6"/>
          <p:cNvSpPr>
            <a:spLocks noGrp="1"/>
          </p:cNvSpPr>
          <p:nvPr>
            <p:ph type="body" sz="quarter" idx="3"/>
          </p:nvPr>
        </p:nvSpPr>
        <p:spPr/>
        <p:txBody>
          <a:bodyPr/>
          <a:lstStyle/>
          <a:p>
            <a:r>
              <a:rPr lang="de-DE" dirty="0" smtClean="0"/>
              <a:t>CDR</a:t>
            </a:r>
            <a:endParaRPr lang="de-DE" dirty="0"/>
          </a:p>
        </p:txBody>
      </p:sp>
      <p:pic>
        <p:nvPicPr>
          <p:cNvPr id="9" name="Picture 4" descr="CBM_magnet_1"/>
          <p:cNvPicPr>
            <a:picLocks noGrp="1" noChangeAspect="1" noChangeArrowheads="1"/>
          </p:cNvPicPr>
          <p:nvPr>
            <p:ph sz="quarter" idx="4"/>
          </p:nvPr>
        </p:nvPicPr>
        <p:blipFill>
          <a:blip r:embed="rId2" cstate="print">
            <a:extLst>
              <a:ext uri="{28A0092B-C50C-407E-A947-70E740481C1C}">
                <a14:useLocalDpi xmlns:a14="http://schemas.microsoft.com/office/drawing/2010/main" val="0"/>
              </a:ext>
            </a:extLst>
          </a:blip>
          <a:srcRect/>
          <a:stretch>
            <a:fillRect/>
          </a:stretch>
        </p:blipFill>
        <p:spPr bwMode="auto">
          <a:xfrm>
            <a:off x="4645025" y="2469313"/>
            <a:ext cx="4041775" cy="3362412"/>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bwMode="auto">
          <a:xfrm>
            <a:off x="1109223" y="2174875"/>
            <a:ext cx="2598681" cy="37527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feld 9"/>
          <p:cNvSpPr txBox="1"/>
          <p:nvPr/>
        </p:nvSpPr>
        <p:spPr>
          <a:xfrm>
            <a:off x="2267744" y="6084004"/>
            <a:ext cx="5129353" cy="369332"/>
          </a:xfrm>
          <a:prstGeom prst="rect">
            <a:avLst/>
          </a:prstGeom>
          <a:noFill/>
        </p:spPr>
        <p:txBody>
          <a:bodyPr wrap="none" rtlCol="0">
            <a:spAutoFit/>
          </a:bodyPr>
          <a:lstStyle/>
          <a:p>
            <a:r>
              <a:rPr lang="de-DE" dirty="0" err="1" smtClean="0"/>
              <a:t>based</a:t>
            </a:r>
            <a:r>
              <a:rPr lang="de-DE" dirty="0" smtClean="0"/>
              <a:t> on </a:t>
            </a:r>
            <a:r>
              <a:rPr lang="de-DE" dirty="0" err="1" smtClean="0"/>
              <a:t>the</a:t>
            </a:r>
            <a:r>
              <a:rPr lang="de-DE" dirty="0" smtClean="0"/>
              <a:t> design </a:t>
            </a:r>
            <a:r>
              <a:rPr lang="de-DE" dirty="0" err="1" smtClean="0"/>
              <a:t>of</a:t>
            </a:r>
            <a:r>
              <a:rPr lang="de-DE" dirty="0" smtClean="0"/>
              <a:t> </a:t>
            </a:r>
            <a:r>
              <a:rPr lang="de-DE" dirty="0" err="1" smtClean="0"/>
              <a:t>the</a:t>
            </a:r>
            <a:r>
              <a:rPr lang="de-DE" dirty="0" smtClean="0"/>
              <a:t> SAMURAI </a:t>
            </a:r>
            <a:r>
              <a:rPr lang="de-DE" dirty="0" err="1" smtClean="0"/>
              <a:t>dipole</a:t>
            </a:r>
            <a:r>
              <a:rPr lang="de-DE" dirty="0" smtClean="0"/>
              <a:t> at RIKEN</a:t>
            </a:r>
            <a:endParaRPr lang="de-DE" dirty="0"/>
          </a:p>
        </p:txBody>
      </p:sp>
    </p:spTree>
    <p:extLst>
      <p:ext uri="{BB962C8B-B14F-4D97-AF65-F5344CB8AC3E}">
        <p14:creationId xmlns:p14="http://schemas.microsoft.com/office/powerpoint/2010/main" val="16205172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p:nvPr>
        </p:nvSpPr>
        <p:spPr/>
        <p:txBody>
          <a:bodyPr>
            <a:normAutofit fontScale="90000"/>
          </a:bodyPr>
          <a:lstStyle/>
          <a:p>
            <a:r>
              <a:rPr lang="de-DE" dirty="0" smtClean="0"/>
              <a:t>CBM </a:t>
            </a:r>
            <a:r>
              <a:rPr lang="de-DE" dirty="0" err="1" smtClean="0"/>
              <a:t>dipole</a:t>
            </a:r>
            <a:r>
              <a:rPr lang="de-DE" dirty="0" smtClean="0"/>
              <a:t> – </a:t>
            </a:r>
            <a:r>
              <a:rPr lang="de-DE" sz="3600" dirty="0" err="1"/>
              <a:t>conductor</a:t>
            </a:r>
            <a:r>
              <a:rPr lang="de-DE" sz="3600" dirty="0"/>
              <a:t> (</a:t>
            </a:r>
            <a:r>
              <a:rPr lang="de-DE" sz="3600" dirty="0" err="1"/>
              <a:t>highly</a:t>
            </a:r>
            <a:r>
              <a:rPr lang="de-DE" sz="3600" dirty="0"/>
              <a:t> </a:t>
            </a:r>
            <a:r>
              <a:rPr lang="de-DE" sz="3600" dirty="0" err="1"/>
              <a:t>stabilized</a:t>
            </a:r>
            <a:r>
              <a:rPr lang="de-DE" sz="3600" dirty="0"/>
              <a:t> </a:t>
            </a:r>
            <a:r>
              <a:rPr lang="de-DE" sz="3600" dirty="0" err="1"/>
              <a:t>by</a:t>
            </a:r>
            <a:r>
              <a:rPr lang="de-DE" sz="3600" dirty="0"/>
              <a:t> </a:t>
            </a:r>
            <a:r>
              <a:rPr lang="de-DE" sz="3600" dirty="0" err="1"/>
              <a:t>copper</a:t>
            </a:r>
            <a:r>
              <a:rPr lang="de-DE" sz="3600" dirty="0"/>
              <a:t>)</a:t>
            </a:r>
          </a:p>
        </p:txBody>
      </p:sp>
      <p:sp>
        <p:nvSpPr>
          <p:cNvPr id="8" name="Textplatzhalter 7"/>
          <p:cNvSpPr>
            <a:spLocks noGrp="1"/>
          </p:cNvSpPr>
          <p:nvPr>
            <p:ph type="body" idx="1"/>
          </p:nvPr>
        </p:nvSpPr>
        <p:spPr>
          <a:xfrm>
            <a:off x="467544" y="2132856"/>
            <a:ext cx="4040188" cy="639762"/>
          </a:xfrm>
        </p:spPr>
        <p:txBody>
          <a:bodyPr/>
          <a:lstStyle/>
          <a:p>
            <a:r>
              <a:rPr lang="de-DE" dirty="0" smtClean="0"/>
              <a:t>TDR</a:t>
            </a:r>
            <a:endParaRPr lang="de-DE" dirty="0"/>
          </a:p>
        </p:txBody>
      </p:sp>
      <p:sp>
        <p:nvSpPr>
          <p:cNvPr id="10" name="Textplatzhalter 9"/>
          <p:cNvSpPr>
            <a:spLocks noGrp="1"/>
          </p:cNvSpPr>
          <p:nvPr>
            <p:ph type="body" sz="quarter" idx="3"/>
          </p:nvPr>
        </p:nvSpPr>
        <p:spPr>
          <a:xfrm>
            <a:off x="4675348" y="2204864"/>
            <a:ext cx="4041775" cy="639762"/>
          </a:xfrm>
        </p:spPr>
        <p:txBody>
          <a:bodyPr/>
          <a:lstStyle/>
          <a:p>
            <a:r>
              <a:rPr lang="de-DE" dirty="0" smtClean="0"/>
              <a:t>CDR</a:t>
            </a:r>
            <a:endParaRPr lang="de-DE" dirty="0"/>
          </a:p>
        </p:txBody>
      </p:sp>
      <p:pic>
        <p:nvPicPr>
          <p:cNvPr id="2050" name="Picture 2"/>
          <p:cNvPicPr>
            <a:picLocks noGrp="1" noChangeAspect="1" noChangeArrowheads="1"/>
          </p:cNvPicPr>
          <p:nvPr>
            <p:ph sz="quarter" idx="4"/>
          </p:nvPr>
        </p:nvPicPr>
        <p:blipFill>
          <a:blip r:embed="rId2">
            <a:extLst>
              <a:ext uri="{28A0092B-C50C-407E-A947-70E740481C1C}">
                <a14:useLocalDpi xmlns:a14="http://schemas.microsoft.com/office/drawing/2010/main" val="0"/>
              </a:ext>
            </a:extLst>
          </a:blip>
          <a:srcRect/>
          <a:stretch>
            <a:fillRect/>
          </a:stretch>
        </p:blipFill>
        <p:spPr bwMode="auto">
          <a:xfrm>
            <a:off x="4645025" y="3251648"/>
            <a:ext cx="4041775" cy="17977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57200" y="2994034"/>
            <a:ext cx="4040188" cy="23129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feld 11"/>
          <p:cNvSpPr txBox="1"/>
          <p:nvPr/>
        </p:nvSpPr>
        <p:spPr>
          <a:xfrm>
            <a:off x="1115616" y="5877272"/>
            <a:ext cx="2409506" cy="646331"/>
          </a:xfrm>
          <a:prstGeom prst="rect">
            <a:avLst/>
          </a:prstGeom>
          <a:noFill/>
        </p:spPr>
        <p:txBody>
          <a:bodyPr wrap="none" rtlCol="0">
            <a:spAutoFit/>
          </a:bodyPr>
          <a:lstStyle/>
          <a:p>
            <a:r>
              <a:rPr lang="de-DE" dirty="0" smtClean="0"/>
              <a:t>CMS- ‚</a:t>
            </a:r>
            <a:r>
              <a:rPr lang="de-DE" dirty="0" err="1" smtClean="0"/>
              <a:t>wire</a:t>
            </a:r>
            <a:r>
              <a:rPr lang="de-DE" dirty="0" smtClean="0"/>
              <a:t>- in- </a:t>
            </a:r>
            <a:r>
              <a:rPr lang="de-DE" dirty="0" err="1" smtClean="0"/>
              <a:t>channel</a:t>
            </a:r>
            <a:r>
              <a:rPr lang="de-DE" dirty="0" smtClean="0"/>
              <a:t>‘</a:t>
            </a:r>
          </a:p>
          <a:p>
            <a:r>
              <a:rPr lang="de-DE" dirty="0" err="1" smtClean="0"/>
              <a:t>Cu</a:t>
            </a:r>
            <a:r>
              <a:rPr lang="de-DE" dirty="0" smtClean="0"/>
              <a:t> </a:t>
            </a:r>
            <a:r>
              <a:rPr lang="de-DE" dirty="0" err="1" smtClean="0"/>
              <a:t>to</a:t>
            </a:r>
            <a:r>
              <a:rPr lang="de-DE" dirty="0" smtClean="0"/>
              <a:t> SC: 9:1</a:t>
            </a:r>
            <a:endParaRPr lang="de-DE" dirty="0"/>
          </a:p>
        </p:txBody>
      </p:sp>
      <p:sp>
        <p:nvSpPr>
          <p:cNvPr id="13" name="Textfeld 12"/>
          <p:cNvSpPr txBox="1"/>
          <p:nvPr/>
        </p:nvSpPr>
        <p:spPr>
          <a:xfrm>
            <a:off x="5868144" y="5877272"/>
            <a:ext cx="1656184" cy="646331"/>
          </a:xfrm>
          <a:prstGeom prst="rect">
            <a:avLst/>
          </a:prstGeom>
          <a:noFill/>
        </p:spPr>
        <p:txBody>
          <a:bodyPr wrap="square" rtlCol="0">
            <a:spAutoFit/>
          </a:bodyPr>
          <a:lstStyle/>
          <a:p>
            <a:r>
              <a:rPr lang="de-DE" dirty="0" smtClean="0"/>
              <a:t>Co-extrusion</a:t>
            </a:r>
          </a:p>
          <a:p>
            <a:r>
              <a:rPr lang="de-DE" dirty="0" err="1" smtClean="0"/>
              <a:t>Cu</a:t>
            </a:r>
            <a:r>
              <a:rPr lang="de-DE" dirty="0" smtClean="0"/>
              <a:t> </a:t>
            </a:r>
            <a:r>
              <a:rPr lang="de-DE" dirty="0" err="1" smtClean="0"/>
              <a:t>to</a:t>
            </a:r>
            <a:r>
              <a:rPr lang="de-DE" dirty="0" smtClean="0"/>
              <a:t> SC: 7.4</a:t>
            </a:r>
            <a:endParaRPr lang="de-DE" dirty="0"/>
          </a:p>
        </p:txBody>
      </p:sp>
    </p:spTree>
    <p:extLst>
      <p:ext uri="{BB962C8B-B14F-4D97-AF65-F5344CB8AC3E}">
        <p14:creationId xmlns:p14="http://schemas.microsoft.com/office/powerpoint/2010/main" val="10657086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CBM </a:t>
            </a:r>
            <a:r>
              <a:rPr lang="de-DE" dirty="0" err="1" smtClean="0"/>
              <a:t>dipole</a:t>
            </a:r>
            <a:r>
              <a:rPr lang="de-DE" dirty="0" smtClean="0"/>
              <a:t> - </a:t>
            </a:r>
            <a:r>
              <a:rPr lang="de-DE" sz="3200" dirty="0" err="1"/>
              <a:t>coil</a:t>
            </a:r>
            <a:endParaRPr lang="de-DE" sz="3200" dirty="0"/>
          </a:p>
        </p:txBody>
      </p:sp>
      <p:sp>
        <p:nvSpPr>
          <p:cNvPr id="3" name="Textplatzhalter 2"/>
          <p:cNvSpPr>
            <a:spLocks noGrp="1"/>
          </p:cNvSpPr>
          <p:nvPr>
            <p:ph type="body" idx="1"/>
          </p:nvPr>
        </p:nvSpPr>
        <p:spPr/>
        <p:txBody>
          <a:bodyPr/>
          <a:lstStyle/>
          <a:p>
            <a:r>
              <a:rPr lang="de-DE" dirty="0" smtClean="0"/>
              <a:t>TDR</a:t>
            </a:r>
            <a:endParaRPr lang="de-DE" dirty="0"/>
          </a:p>
        </p:txBody>
      </p:sp>
      <p:sp>
        <p:nvSpPr>
          <p:cNvPr id="5" name="Textplatzhalter 4"/>
          <p:cNvSpPr>
            <a:spLocks noGrp="1"/>
          </p:cNvSpPr>
          <p:nvPr>
            <p:ph type="body" sz="quarter" idx="3"/>
          </p:nvPr>
        </p:nvSpPr>
        <p:spPr/>
        <p:txBody>
          <a:bodyPr/>
          <a:lstStyle/>
          <a:p>
            <a:r>
              <a:rPr lang="de-DE" dirty="0" smtClean="0"/>
              <a:t>CDR</a:t>
            </a:r>
            <a:endParaRPr lang="de-DE" dirty="0"/>
          </a:p>
        </p:txBody>
      </p:sp>
      <p:pic>
        <p:nvPicPr>
          <p:cNvPr id="5122" name="Picture 2" descr="Сборка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2631896"/>
            <a:ext cx="4104456" cy="231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feld 6"/>
          <p:cNvSpPr txBox="1"/>
          <p:nvPr/>
        </p:nvSpPr>
        <p:spPr>
          <a:xfrm>
            <a:off x="5940152" y="3140968"/>
            <a:ext cx="2356992" cy="369332"/>
          </a:xfrm>
          <a:prstGeom prst="rect">
            <a:avLst/>
          </a:prstGeom>
          <a:noFill/>
        </p:spPr>
        <p:txBody>
          <a:bodyPr wrap="none" rtlCol="0">
            <a:spAutoFit/>
          </a:bodyPr>
          <a:lstStyle/>
          <a:p>
            <a:r>
              <a:rPr lang="de-DE" dirty="0" err="1" smtClean="0"/>
              <a:t>cross</a:t>
            </a:r>
            <a:r>
              <a:rPr lang="de-DE" dirty="0" smtClean="0"/>
              <a:t> </a:t>
            </a:r>
            <a:r>
              <a:rPr lang="de-DE" dirty="0" err="1" smtClean="0"/>
              <a:t>section</a:t>
            </a:r>
            <a:r>
              <a:rPr lang="de-DE" dirty="0" smtClean="0"/>
              <a:t> ‚</a:t>
            </a:r>
            <a:r>
              <a:rPr lang="de-DE" dirty="0" err="1" smtClean="0"/>
              <a:t>identical</a:t>
            </a:r>
            <a:r>
              <a:rPr lang="de-DE" dirty="0" smtClean="0"/>
              <a:t>‘</a:t>
            </a:r>
            <a:endParaRPr lang="de-DE" dirty="0"/>
          </a:p>
        </p:txBody>
      </p:sp>
      <p:sp>
        <p:nvSpPr>
          <p:cNvPr id="8" name="Textfeld 7"/>
          <p:cNvSpPr txBox="1"/>
          <p:nvPr/>
        </p:nvSpPr>
        <p:spPr>
          <a:xfrm>
            <a:off x="2411760" y="5621501"/>
            <a:ext cx="3137397" cy="923330"/>
          </a:xfrm>
          <a:prstGeom prst="rect">
            <a:avLst/>
          </a:prstGeom>
          <a:noFill/>
        </p:spPr>
        <p:txBody>
          <a:bodyPr wrap="none" rtlCol="0">
            <a:spAutoFit/>
          </a:bodyPr>
          <a:lstStyle/>
          <a:p>
            <a:r>
              <a:rPr lang="de-DE" dirty="0" err="1" smtClean="0"/>
              <a:t>number</a:t>
            </a:r>
            <a:r>
              <a:rPr lang="de-DE" dirty="0" smtClean="0"/>
              <a:t> </a:t>
            </a:r>
            <a:r>
              <a:rPr lang="de-DE" dirty="0" err="1" smtClean="0"/>
              <a:t>of</a:t>
            </a:r>
            <a:r>
              <a:rPr lang="de-DE" dirty="0" smtClean="0"/>
              <a:t> </a:t>
            </a:r>
            <a:r>
              <a:rPr lang="de-DE" dirty="0" err="1" smtClean="0"/>
              <a:t>layers</a:t>
            </a:r>
            <a:r>
              <a:rPr lang="de-DE" dirty="0" smtClean="0"/>
              <a:t>: 53</a:t>
            </a:r>
          </a:p>
          <a:p>
            <a:r>
              <a:rPr lang="de-DE" dirty="0" err="1" smtClean="0"/>
              <a:t>number</a:t>
            </a:r>
            <a:r>
              <a:rPr lang="de-DE" dirty="0" smtClean="0"/>
              <a:t> </a:t>
            </a:r>
            <a:r>
              <a:rPr lang="de-DE" dirty="0" err="1" smtClean="0"/>
              <a:t>of</a:t>
            </a:r>
            <a:r>
              <a:rPr lang="de-DE" dirty="0" smtClean="0"/>
              <a:t> </a:t>
            </a:r>
            <a:r>
              <a:rPr lang="de-DE" dirty="0" err="1" smtClean="0"/>
              <a:t>turns</a:t>
            </a:r>
            <a:r>
              <a:rPr lang="de-DE" dirty="0" smtClean="0"/>
              <a:t> per </a:t>
            </a:r>
            <a:r>
              <a:rPr lang="de-DE" dirty="0" err="1" smtClean="0"/>
              <a:t>layer</a:t>
            </a:r>
            <a:r>
              <a:rPr lang="de-DE" dirty="0" smtClean="0"/>
              <a:t>: 33</a:t>
            </a:r>
          </a:p>
          <a:p>
            <a:r>
              <a:rPr lang="de-DE" dirty="0" err="1" smtClean="0"/>
              <a:t>number</a:t>
            </a:r>
            <a:r>
              <a:rPr lang="de-DE" dirty="0" smtClean="0"/>
              <a:t> </a:t>
            </a:r>
            <a:r>
              <a:rPr lang="de-DE" dirty="0" err="1" smtClean="0"/>
              <a:t>of</a:t>
            </a:r>
            <a:r>
              <a:rPr lang="de-DE" dirty="0" smtClean="0"/>
              <a:t> </a:t>
            </a:r>
            <a:r>
              <a:rPr lang="de-DE" dirty="0" err="1" smtClean="0"/>
              <a:t>turns</a:t>
            </a:r>
            <a:r>
              <a:rPr lang="de-DE" dirty="0" smtClean="0"/>
              <a:t> per pole: 1749</a:t>
            </a:r>
            <a:endParaRPr lang="de-DE" dirty="0"/>
          </a:p>
        </p:txBody>
      </p:sp>
      <p:sp>
        <p:nvSpPr>
          <p:cNvPr id="4" name="Textfeld 3"/>
          <p:cNvSpPr txBox="1"/>
          <p:nvPr/>
        </p:nvSpPr>
        <p:spPr>
          <a:xfrm>
            <a:off x="827583" y="5087291"/>
            <a:ext cx="1011815" cy="369332"/>
          </a:xfrm>
          <a:prstGeom prst="rect">
            <a:avLst/>
          </a:prstGeom>
          <a:noFill/>
        </p:spPr>
        <p:txBody>
          <a:bodyPr wrap="none" rtlCol="0">
            <a:spAutoFit/>
          </a:bodyPr>
          <a:lstStyle/>
          <a:p>
            <a:r>
              <a:rPr lang="de-DE" dirty="0" err="1" smtClean="0"/>
              <a:t>no</a:t>
            </a:r>
            <a:r>
              <a:rPr lang="de-DE" dirty="0" smtClean="0"/>
              <a:t> </a:t>
            </a:r>
            <a:r>
              <a:rPr lang="de-DE" dirty="0" err="1" smtClean="0"/>
              <a:t>splice</a:t>
            </a:r>
            <a:endParaRPr lang="de-DE" dirty="0"/>
          </a:p>
        </p:txBody>
      </p:sp>
      <p:sp>
        <p:nvSpPr>
          <p:cNvPr id="6" name="Textfeld 5"/>
          <p:cNvSpPr txBox="1"/>
          <p:nvPr/>
        </p:nvSpPr>
        <p:spPr>
          <a:xfrm>
            <a:off x="4628530" y="5157192"/>
            <a:ext cx="2770054" cy="369332"/>
          </a:xfrm>
          <a:prstGeom prst="rect">
            <a:avLst/>
          </a:prstGeom>
          <a:noFill/>
        </p:spPr>
        <p:txBody>
          <a:bodyPr wrap="none" rtlCol="0">
            <a:spAutoFit/>
          </a:bodyPr>
          <a:lstStyle/>
          <a:p>
            <a:r>
              <a:rPr lang="de-DE" dirty="0" err="1" smtClean="0"/>
              <a:t>one</a:t>
            </a:r>
            <a:r>
              <a:rPr lang="de-DE" dirty="0" smtClean="0"/>
              <a:t> </a:t>
            </a:r>
            <a:r>
              <a:rPr lang="de-DE" dirty="0" err="1" smtClean="0"/>
              <a:t>splice</a:t>
            </a:r>
            <a:r>
              <a:rPr lang="de-DE" dirty="0" smtClean="0"/>
              <a:t>, </a:t>
            </a:r>
            <a:r>
              <a:rPr lang="de-DE" dirty="0" err="1" smtClean="0"/>
              <a:t>unit</a:t>
            </a:r>
            <a:r>
              <a:rPr lang="de-DE" dirty="0" smtClean="0"/>
              <a:t> </a:t>
            </a:r>
            <a:r>
              <a:rPr lang="de-DE" dirty="0" err="1" smtClean="0"/>
              <a:t>length</a:t>
            </a:r>
            <a:r>
              <a:rPr lang="de-DE" dirty="0" smtClean="0"/>
              <a:t> 5 km</a:t>
            </a:r>
            <a:endParaRPr lang="de-DE" dirty="0"/>
          </a:p>
        </p:txBody>
      </p:sp>
    </p:spTree>
    <p:extLst>
      <p:ext uri="{BB962C8B-B14F-4D97-AF65-F5344CB8AC3E}">
        <p14:creationId xmlns:p14="http://schemas.microsoft.com/office/powerpoint/2010/main" val="22977217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dirty="0" smtClean="0"/>
              <a:t>CBM </a:t>
            </a:r>
            <a:r>
              <a:rPr lang="de-DE" dirty="0" err="1" smtClean="0"/>
              <a:t>dipole</a:t>
            </a:r>
            <a:r>
              <a:rPr lang="de-DE" dirty="0" smtClean="0"/>
              <a:t> – </a:t>
            </a:r>
            <a:r>
              <a:rPr lang="de-DE" sz="3200" dirty="0" err="1"/>
              <a:t>coil-structure</a:t>
            </a:r>
            <a:endParaRPr lang="de-DE" sz="3200" dirty="0"/>
          </a:p>
        </p:txBody>
      </p:sp>
      <p:sp>
        <p:nvSpPr>
          <p:cNvPr id="3" name="Textplatzhalter 2"/>
          <p:cNvSpPr>
            <a:spLocks noGrp="1"/>
          </p:cNvSpPr>
          <p:nvPr>
            <p:ph type="body" idx="1"/>
          </p:nvPr>
        </p:nvSpPr>
        <p:spPr>
          <a:xfrm>
            <a:off x="219105" y="1196752"/>
            <a:ext cx="4040188" cy="639762"/>
          </a:xfrm>
        </p:spPr>
        <p:txBody>
          <a:bodyPr/>
          <a:lstStyle/>
          <a:p>
            <a:r>
              <a:rPr lang="de-DE" dirty="0" smtClean="0"/>
              <a:t>TDR</a:t>
            </a:r>
            <a:endParaRPr lang="de-DE" dirty="0"/>
          </a:p>
        </p:txBody>
      </p:sp>
      <p:sp>
        <p:nvSpPr>
          <p:cNvPr id="5" name="Textplatzhalter 4"/>
          <p:cNvSpPr>
            <a:spLocks noGrp="1"/>
          </p:cNvSpPr>
          <p:nvPr>
            <p:ph type="body" sz="quarter" idx="3"/>
          </p:nvPr>
        </p:nvSpPr>
        <p:spPr>
          <a:xfrm>
            <a:off x="4557054" y="1268760"/>
            <a:ext cx="4041775" cy="639762"/>
          </a:xfrm>
        </p:spPr>
        <p:txBody>
          <a:bodyPr/>
          <a:lstStyle/>
          <a:p>
            <a:r>
              <a:rPr lang="de-DE" dirty="0" smtClean="0"/>
              <a:t>CDR</a:t>
            </a:r>
            <a:endParaRPr lang="de-DE" dirty="0"/>
          </a:p>
        </p:txBody>
      </p:sp>
      <p:pic>
        <p:nvPicPr>
          <p:cNvPr id="3074" name="Picture 2" descr="coil  case-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8533" y="1772816"/>
            <a:ext cx="3671402" cy="2873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3" descr="xCBM 01 01 02 00 00 sec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39952" y="1916832"/>
            <a:ext cx="4565873" cy="2376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feld 6"/>
          <p:cNvSpPr txBox="1"/>
          <p:nvPr/>
        </p:nvSpPr>
        <p:spPr>
          <a:xfrm>
            <a:off x="827583" y="4655305"/>
            <a:ext cx="3431709" cy="1477328"/>
          </a:xfrm>
          <a:prstGeom prst="rect">
            <a:avLst/>
          </a:prstGeom>
          <a:noFill/>
        </p:spPr>
        <p:txBody>
          <a:bodyPr wrap="none" rtlCol="0">
            <a:spAutoFit/>
          </a:bodyPr>
          <a:lstStyle/>
          <a:p>
            <a:pPr marL="285750" indent="-285750">
              <a:buFont typeface="Arial" panose="020B0604020202020204" pitchFamily="34" charset="0"/>
              <a:buChar char="•"/>
            </a:pPr>
            <a:r>
              <a:rPr lang="de-DE" dirty="0" err="1" smtClean="0"/>
              <a:t>Stainless</a:t>
            </a:r>
            <a:r>
              <a:rPr lang="de-DE" dirty="0" smtClean="0"/>
              <a:t> </a:t>
            </a:r>
            <a:r>
              <a:rPr lang="de-DE" dirty="0" err="1" smtClean="0"/>
              <a:t>steel</a:t>
            </a:r>
            <a:r>
              <a:rPr lang="de-DE" dirty="0" smtClean="0"/>
              <a:t> </a:t>
            </a:r>
            <a:r>
              <a:rPr lang="de-DE" dirty="0" err="1" smtClean="0"/>
              <a:t>mandrel</a:t>
            </a:r>
            <a:endParaRPr lang="de-DE" dirty="0" smtClean="0"/>
          </a:p>
          <a:p>
            <a:pPr marL="285750" indent="-285750">
              <a:buFont typeface="Arial" panose="020B0604020202020204" pitchFamily="34" charset="0"/>
              <a:buChar char="•"/>
            </a:pPr>
            <a:r>
              <a:rPr lang="de-DE" dirty="0" err="1" smtClean="0"/>
              <a:t>Stainless</a:t>
            </a:r>
            <a:r>
              <a:rPr lang="de-DE" dirty="0" smtClean="0"/>
              <a:t> </a:t>
            </a:r>
            <a:r>
              <a:rPr lang="de-DE" dirty="0" err="1" smtClean="0"/>
              <a:t>steel</a:t>
            </a:r>
            <a:r>
              <a:rPr lang="de-DE" dirty="0" smtClean="0"/>
              <a:t> </a:t>
            </a:r>
            <a:r>
              <a:rPr lang="de-DE" dirty="0" err="1" smtClean="0"/>
              <a:t>coil</a:t>
            </a:r>
            <a:r>
              <a:rPr lang="de-DE" dirty="0" smtClean="0"/>
              <a:t> </a:t>
            </a:r>
            <a:r>
              <a:rPr lang="de-DE" dirty="0" err="1" smtClean="0"/>
              <a:t>casing</a:t>
            </a:r>
            <a:endParaRPr lang="de-DE" dirty="0" smtClean="0"/>
          </a:p>
          <a:p>
            <a:pPr marL="285750" indent="-285750">
              <a:buFont typeface="Arial" panose="020B0604020202020204" pitchFamily="34" charset="0"/>
              <a:buChar char="•"/>
            </a:pPr>
            <a:r>
              <a:rPr lang="de-DE" dirty="0" err="1" smtClean="0"/>
              <a:t>direct</a:t>
            </a:r>
            <a:r>
              <a:rPr lang="de-DE" dirty="0" smtClean="0"/>
              <a:t> </a:t>
            </a:r>
            <a:r>
              <a:rPr lang="de-DE" dirty="0" err="1" smtClean="0"/>
              <a:t>cooling</a:t>
            </a:r>
            <a:r>
              <a:rPr lang="de-DE" dirty="0" smtClean="0"/>
              <a:t> </a:t>
            </a:r>
            <a:r>
              <a:rPr lang="de-DE" dirty="0" err="1" smtClean="0"/>
              <a:t>through</a:t>
            </a:r>
            <a:r>
              <a:rPr lang="de-DE" dirty="0" smtClean="0"/>
              <a:t> </a:t>
            </a:r>
            <a:r>
              <a:rPr lang="de-DE" dirty="0" err="1" smtClean="0"/>
              <a:t>channels</a:t>
            </a:r>
            <a:endParaRPr lang="de-DE" dirty="0" smtClean="0"/>
          </a:p>
          <a:p>
            <a:pPr marL="285750" indent="-285750">
              <a:buFont typeface="Arial" panose="020B0604020202020204" pitchFamily="34" charset="0"/>
              <a:buChar char="•"/>
            </a:pPr>
            <a:r>
              <a:rPr lang="de-DE" dirty="0" err="1" smtClean="0"/>
              <a:t>wet</a:t>
            </a:r>
            <a:r>
              <a:rPr lang="de-DE" dirty="0" smtClean="0"/>
              <a:t> </a:t>
            </a:r>
            <a:r>
              <a:rPr lang="de-DE" dirty="0" err="1" smtClean="0"/>
              <a:t>winding</a:t>
            </a:r>
            <a:endParaRPr lang="de-DE" dirty="0" smtClean="0"/>
          </a:p>
          <a:p>
            <a:pPr marL="285750" indent="-285750">
              <a:buFont typeface="Arial" panose="020B0604020202020204" pitchFamily="34" charset="0"/>
              <a:buChar char="•"/>
            </a:pPr>
            <a:r>
              <a:rPr lang="de-DE" dirty="0" err="1" smtClean="0"/>
              <a:t>prestress</a:t>
            </a:r>
            <a:r>
              <a:rPr lang="de-DE" dirty="0" smtClean="0"/>
              <a:t> </a:t>
            </a:r>
            <a:r>
              <a:rPr lang="de-DE" dirty="0" err="1" smtClean="0"/>
              <a:t>applied</a:t>
            </a:r>
            <a:endParaRPr lang="de-DE" dirty="0"/>
          </a:p>
        </p:txBody>
      </p:sp>
      <p:sp>
        <p:nvSpPr>
          <p:cNvPr id="8" name="Textfeld 7"/>
          <p:cNvSpPr txBox="1"/>
          <p:nvPr/>
        </p:nvSpPr>
        <p:spPr>
          <a:xfrm>
            <a:off x="4788024" y="4646712"/>
            <a:ext cx="4227247" cy="1477328"/>
          </a:xfrm>
          <a:prstGeom prst="rect">
            <a:avLst/>
          </a:prstGeom>
          <a:noFill/>
        </p:spPr>
        <p:txBody>
          <a:bodyPr wrap="none" rtlCol="0">
            <a:spAutoFit/>
          </a:bodyPr>
          <a:lstStyle/>
          <a:p>
            <a:pPr marL="285750" indent="-285750">
              <a:buFont typeface="Arial" panose="020B0604020202020204" pitchFamily="34" charset="0"/>
              <a:buChar char="•"/>
            </a:pPr>
            <a:r>
              <a:rPr lang="de-DE" dirty="0" err="1" smtClean="0"/>
              <a:t>Copper</a:t>
            </a:r>
            <a:r>
              <a:rPr lang="de-DE" dirty="0" smtClean="0"/>
              <a:t> </a:t>
            </a:r>
            <a:r>
              <a:rPr lang="de-DE" dirty="0" err="1" smtClean="0"/>
              <a:t>mandrel</a:t>
            </a:r>
            <a:r>
              <a:rPr lang="de-DE" dirty="0" smtClean="0"/>
              <a:t> U </a:t>
            </a:r>
            <a:r>
              <a:rPr lang="de-DE" dirty="0" err="1" smtClean="0"/>
              <a:t>profile</a:t>
            </a:r>
            <a:endParaRPr lang="de-DE" dirty="0" smtClean="0"/>
          </a:p>
          <a:p>
            <a:pPr marL="285750" indent="-285750">
              <a:buFont typeface="Arial" panose="020B0604020202020204" pitchFamily="34" charset="0"/>
              <a:buChar char="•"/>
            </a:pPr>
            <a:r>
              <a:rPr lang="de-DE" dirty="0" err="1" smtClean="0"/>
              <a:t>Stainless</a:t>
            </a:r>
            <a:r>
              <a:rPr lang="de-DE" dirty="0" smtClean="0"/>
              <a:t> </a:t>
            </a:r>
            <a:r>
              <a:rPr lang="de-DE" dirty="0" err="1" smtClean="0"/>
              <a:t>steel</a:t>
            </a:r>
            <a:r>
              <a:rPr lang="de-DE" dirty="0" smtClean="0"/>
              <a:t> U </a:t>
            </a:r>
            <a:r>
              <a:rPr lang="de-DE" dirty="0" err="1" smtClean="0"/>
              <a:t>profile</a:t>
            </a:r>
            <a:endParaRPr lang="de-DE" dirty="0" smtClean="0"/>
          </a:p>
          <a:p>
            <a:pPr marL="285750" indent="-285750">
              <a:buFont typeface="Arial" panose="020B0604020202020204" pitchFamily="34" charset="0"/>
              <a:buChar char="•"/>
            </a:pPr>
            <a:r>
              <a:rPr lang="de-DE" dirty="0" err="1" smtClean="0"/>
              <a:t>indirect</a:t>
            </a:r>
            <a:r>
              <a:rPr lang="de-DE" dirty="0" smtClean="0"/>
              <a:t> </a:t>
            </a:r>
            <a:r>
              <a:rPr lang="de-DE" dirty="0" err="1" smtClean="0"/>
              <a:t>cooling</a:t>
            </a:r>
            <a:endParaRPr lang="de-DE" dirty="0" smtClean="0"/>
          </a:p>
          <a:p>
            <a:pPr marL="285750" indent="-285750">
              <a:buFont typeface="Arial" panose="020B0604020202020204" pitchFamily="34" charset="0"/>
              <a:buChar char="•"/>
            </a:pPr>
            <a:r>
              <a:rPr lang="de-DE" dirty="0" err="1" smtClean="0"/>
              <a:t>vacuum</a:t>
            </a:r>
            <a:r>
              <a:rPr lang="de-DE" dirty="0" smtClean="0"/>
              <a:t> </a:t>
            </a:r>
            <a:r>
              <a:rPr lang="de-DE" dirty="0" err="1" smtClean="0"/>
              <a:t>impregnation</a:t>
            </a:r>
            <a:r>
              <a:rPr lang="de-DE" dirty="0" smtClean="0"/>
              <a:t> (</a:t>
            </a:r>
            <a:r>
              <a:rPr lang="de-DE" dirty="0" err="1" smtClean="0"/>
              <a:t>epoxy</a:t>
            </a:r>
            <a:r>
              <a:rPr lang="de-DE" dirty="0" smtClean="0"/>
              <a:t> </a:t>
            </a:r>
            <a:r>
              <a:rPr lang="de-DE" dirty="0" err="1" smtClean="0"/>
              <a:t>with</a:t>
            </a:r>
            <a:r>
              <a:rPr lang="de-DE" dirty="0" smtClean="0"/>
              <a:t> </a:t>
            </a:r>
            <a:r>
              <a:rPr lang="de-DE" dirty="0" err="1" smtClean="0"/>
              <a:t>filler</a:t>
            </a:r>
            <a:r>
              <a:rPr lang="de-DE" dirty="0" smtClean="0"/>
              <a:t>)</a:t>
            </a:r>
            <a:endParaRPr lang="de-DE" dirty="0" smtClean="0"/>
          </a:p>
          <a:p>
            <a:pPr marL="285750" indent="-285750">
              <a:buFont typeface="Arial" panose="020B0604020202020204" pitchFamily="34" charset="0"/>
              <a:buChar char="•"/>
            </a:pPr>
            <a:r>
              <a:rPr lang="de-DE" dirty="0" err="1" smtClean="0"/>
              <a:t>no</a:t>
            </a:r>
            <a:r>
              <a:rPr lang="de-DE" dirty="0" smtClean="0"/>
              <a:t> </a:t>
            </a:r>
            <a:r>
              <a:rPr lang="de-DE" dirty="0" err="1" smtClean="0"/>
              <a:t>prestress</a:t>
            </a:r>
            <a:r>
              <a:rPr lang="de-DE" dirty="0" smtClean="0"/>
              <a:t> </a:t>
            </a:r>
            <a:r>
              <a:rPr lang="de-DE" dirty="0" err="1" smtClean="0"/>
              <a:t>applied</a:t>
            </a:r>
            <a:endParaRPr lang="de-DE" dirty="0"/>
          </a:p>
        </p:txBody>
      </p:sp>
      <p:sp>
        <p:nvSpPr>
          <p:cNvPr id="9" name="Textfeld 8"/>
          <p:cNvSpPr txBox="1"/>
          <p:nvPr/>
        </p:nvSpPr>
        <p:spPr>
          <a:xfrm>
            <a:off x="3393414" y="6266539"/>
            <a:ext cx="1731756" cy="369332"/>
          </a:xfrm>
          <a:prstGeom prst="rect">
            <a:avLst/>
          </a:prstGeom>
          <a:noFill/>
        </p:spPr>
        <p:txBody>
          <a:bodyPr wrap="none" rtlCol="0">
            <a:spAutoFit/>
          </a:bodyPr>
          <a:lstStyle/>
          <a:p>
            <a:r>
              <a:rPr lang="de-DE" dirty="0" err="1" smtClean="0">
                <a:solidFill>
                  <a:srgbClr val="FF0000"/>
                </a:solidFill>
              </a:rPr>
              <a:t>very</a:t>
            </a:r>
            <a:r>
              <a:rPr lang="de-DE" dirty="0" smtClean="0">
                <a:solidFill>
                  <a:srgbClr val="FF0000"/>
                </a:solidFill>
              </a:rPr>
              <a:t> different </a:t>
            </a:r>
            <a:r>
              <a:rPr lang="de-DE" dirty="0" smtClean="0"/>
              <a:t>!!!</a:t>
            </a:r>
            <a:endParaRPr lang="de-DE" dirty="0"/>
          </a:p>
        </p:txBody>
      </p:sp>
    </p:spTree>
    <p:extLst>
      <p:ext uri="{BB962C8B-B14F-4D97-AF65-F5344CB8AC3E}">
        <p14:creationId xmlns:p14="http://schemas.microsoft.com/office/powerpoint/2010/main" val="74287134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dirty="0" smtClean="0"/>
              <a:t>CBM </a:t>
            </a:r>
            <a:r>
              <a:rPr lang="de-DE" dirty="0" err="1" smtClean="0"/>
              <a:t>dipole</a:t>
            </a:r>
            <a:r>
              <a:rPr lang="de-DE" dirty="0" smtClean="0"/>
              <a:t>- </a:t>
            </a:r>
            <a:r>
              <a:rPr lang="de-DE" sz="3200" dirty="0" err="1"/>
              <a:t>coil</a:t>
            </a:r>
            <a:r>
              <a:rPr lang="de-DE" sz="3200" dirty="0"/>
              <a:t> </a:t>
            </a:r>
            <a:r>
              <a:rPr lang="de-DE" sz="3200" dirty="0" err="1"/>
              <a:t>cryostat</a:t>
            </a:r>
            <a:r>
              <a:rPr lang="de-DE" sz="3200" dirty="0"/>
              <a:t> </a:t>
            </a:r>
          </a:p>
        </p:txBody>
      </p:sp>
      <p:sp>
        <p:nvSpPr>
          <p:cNvPr id="3" name="Textplatzhalter 2"/>
          <p:cNvSpPr>
            <a:spLocks noGrp="1"/>
          </p:cNvSpPr>
          <p:nvPr>
            <p:ph type="body" idx="1"/>
          </p:nvPr>
        </p:nvSpPr>
        <p:spPr/>
        <p:txBody>
          <a:bodyPr/>
          <a:lstStyle/>
          <a:p>
            <a:r>
              <a:rPr lang="de-DE" dirty="0" smtClean="0"/>
              <a:t>TDR</a:t>
            </a:r>
            <a:endParaRPr lang="de-DE" dirty="0"/>
          </a:p>
        </p:txBody>
      </p:sp>
      <p:sp>
        <p:nvSpPr>
          <p:cNvPr id="5" name="Textplatzhalter 4"/>
          <p:cNvSpPr>
            <a:spLocks noGrp="1"/>
          </p:cNvSpPr>
          <p:nvPr>
            <p:ph type="body" sz="quarter" idx="3"/>
          </p:nvPr>
        </p:nvSpPr>
        <p:spPr>
          <a:xfrm>
            <a:off x="4644008" y="1628800"/>
            <a:ext cx="4041775" cy="639762"/>
          </a:xfrm>
        </p:spPr>
        <p:txBody>
          <a:bodyPr/>
          <a:lstStyle/>
          <a:p>
            <a:r>
              <a:rPr lang="de-DE" dirty="0" smtClean="0"/>
              <a:t>CDR</a:t>
            </a:r>
            <a:endParaRPr lang="de-DE" dirty="0"/>
          </a:p>
        </p:txBody>
      </p:sp>
      <p:pic>
        <p:nvPicPr>
          <p:cNvPr id="4098" name="Picture 2" descr="SUPPORT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6555" y="2132856"/>
            <a:ext cx="3528392" cy="2095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 name="Picture 3" descr="suppor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38531" y="4509023"/>
            <a:ext cx="1624440" cy="131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0" name="Picture 4" descr="xСнимок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92079" y="2304457"/>
            <a:ext cx="3019425" cy="192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5" descr="View of support"/>
          <p:cNvPicPr>
            <a:picLocks noChangeAspect="1" noChangeArrowheads="1"/>
          </p:cNvPicPr>
          <p:nvPr/>
        </p:nvPicPr>
        <p:blipFill>
          <a:blip r:embed="rId5" cstate="print">
            <a:extLst>
              <a:ext uri="{28A0092B-C50C-407E-A947-70E740481C1C}">
                <a14:useLocalDpi xmlns:a14="http://schemas.microsoft.com/office/drawing/2010/main" val="0"/>
              </a:ext>
            </a:extLst>
          </a:blip>
          <a:srcRect b="7222"/>
          <a:stretch>
            <a:fillRect/>
          </a:stretch>
        </p:blipFill>
        <p:spPr bwMode="auto">
          <a:xfrm>
            <a:off x="5580112" y="4509023"/>
            <a:ext cx="1939326" cy="1540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feld 6"/>
          <p:cNvSpPr txBox="1"/>
          <p:nvPr/>
        </p:nvSpPr>
        <p:spPr>
          <a:xfrm>
            <a:off x="1043608" y="6049906"/>
            <a:ext cx="2457083" cy="369332"/>
          </a:xfrm>
          <a:prstGeom prst="rect">
            <a:avLst/>
          </a:prstGeom>
          <a:noFill/>
        </p:spPr>
        <p:txBody>
          <a:bodyPr wrap="none" rtlCol="0">
            <a:spAutoFit/>
          </a:bodyPr>
          <a:lstStyle/>
          <a:p>
            <a:r>
              <a:rPr lang="de-DE" dirty="0" smtClean="0"/>
              <a:t>SAMURAI </a:t>
            </a:r>
            <a:r>
              <a:rPr lang="de-DE" dirty="0" err="1" smtClean="0"/>
              <a:t>proven</a:t>
            </a:r>
            <a:r>
              <a:rPr lang="de-DE" dirty="0" smtClean="0"/>
              <a:t> design</a:t>
            </a:r>
            <a:endParaRPr lang="de-DE" dirty="0"/>
          </a:p>
        </p:txBody>
      </p:sp>
    </p:spTree>
    <p:extLst>
      <p:ext uri="{BB962C8B-B14F-4D97-AF65-F5344CB8AC3E}">
        <p14:creationId xmlns:p14="http://schemas.microsoft.com/office/powerpoint/2010/main" val="78094826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CBM </a:t>
            </a:r>
            <a:r>
              <a:rPr lang="de-DE" dirty="0" err="1" smtClean="0"/>
              <a:t>dipole</a:t>
            </a:r>
            <a:r>
              <a:rPr lang="de-DE" dirty="0" smtClean="0"/>
              <a:t> - </a:t>
            </a:r>
            <a:r>
              <a:rPr lang="de-DE" sz="3200" dirty="0" err="1"/>
              <a:t>cooling</a:t>
            </a:r>
            <a:endParaRPr lang="de-DE" sz="3200" dirty="0"/>
          </a:p>
        </p:txBody>
      </p:sp>
      <p:sp>
        <p:nvSpPr>
          <p:cNvPr id="3" name="Textplatzhalter 2"/>
          <p:cNvSpPr>
            <a:spLocks noGrp="1"/>
          </p:cNvSpPr>
          <p:nvPr>
            <p:ph type="body" idx="1"/>
          </p:nvPr>
        </p:nvSpPr>
        <p:spPr/>
        <p:txBody>
          <a:bodyPr/>
          <a:lstStyle/>
          <a:p>
            <a:r>
              <a:rPr lang="de-DE" dirty="0" smtClean="0"/>
              <a:t>TDR</a:t>
            </a:r>
            <a:endParaRPr lang="de-DE" dirty="0"/>
          </a:p>
        </p:txBody>
      </p:sp>
      <p:sp>
        <p:nvSpPr>
          <p:cNvPr id="4" name="Inhaltsplatzhalter 3"/>
          <p:cNvSpPr>
            <a:spLocks noGrp="1"/>
          </p:cNvSpPr>
          <p:nvPr>
            <p:ph sz="half" idx="2"/>
          </p:nvPr>
        </p:nvSpPr>
        <p:spPr/>
        <p:txBody>
          <a:bodyPr/>
          <a:lstStyle/>
          <a:p>
            <a:r>
              <a:rPr lang="de-DE" dirty="0" err="1" smtClean="0"/>
              <a:t>bath</a:t>
            </a:r>
            <a:r>
              <a:rPr lang="de-DE" dirty="0" smtClean="0"/>
              <a:t> </a:t>
            </a:r>
            <a:r>
              <a:rPr lang="de-DE" dirty="0" err="1" smtClean="0"/>
              <a:t>cooling</a:t>
            </a:r>
            <a:r>
              <a:rPr lang="de-DE" dirty="0" smtClean="0"/>
              <a:t>, </a:t>
            </a:r>
            <a:r>
              <a:rPr lang="de-DE" dirty="0" err="1" smtClean="0"/>
              <a:t>direct</a:t>
            </a:r>
            <a:endParaRPr lang="de-DE" dirty="0" smtClean="0"/>
          </a:p>
          <a:p>
            <a:r>
              <a:rPr lang="de-DE" dirty="0" smtClean="0"/>
              <a:t>large </a:t>
            </a:r>
            <a:r>
              <a:rPr lang="de-DE" dirty="0" err="1" smtClean="0"/>
              <a:t>helium</a:t>
            </a:r>
            <a:r>
              <a:rPr lang="de-DE" dirty="0" smtClean="0"/>
              <a:t> </a:t>
            </a:r>
            <a:r>
              <a:rPr lang="de-DE" dirty="0" err="1" smtClean="0"/>
              <a:t>volume</a:t>
            </a:r>
            <a:endParaRPr lang="de-DE" dirty="0" smtClean="0"/>
          </a:p>
          <a:p>
            <a:r>
              <a:rPr lang="de-DE" dirty="0" err="1" smtClean="0"/>
              <a:t>heat</a:t>
            </a:r>
            <a:r>
              <a:rPr lang="de-DE" dirty="0" smtClean="0"/>
              <a:t> </a:t>
            </a:r>
            <a:r>
              <a:rPr lang="de-DE" dirty="0" err="1" smtClean="0"/>
              <a:t>load</a:t>
            </a:r>
            <a:r>
              <a:rPr lang="de-DE" dirty="0" smtClean="0"/>
              <a:t> (4.5K) per </a:t>
            </a:r>
            <a:r>
              <a:rPr lang="de-DE" dirty="0" err="1" smtClean="0"/>
              <a:t>coil</a:t>
            </a:r>
            <a:r>
              <a:rPr lang="de-DE" dirty="0" smtClean="0"/>
              <a:t> (</a:t>
            </a:r>
            <a:r>
              <a:rPr lang="de-DE" dirty="0" err="1" smtClean="0"/>
              <a:t>preliminary</a:t>
            </a:r>
            <a:r>
              <a:rPr lang="de-DE" dirty="0" smtClean="0"/>
              <a:t>): 5 W</a:t>
            </a:r>
          </a:p>
          <a:p>
            <a:endParaRPr lang="de-DE" dirty="0" smtClean="0"/>
          </a:p>
          <a:p>
            <a:endParaRPr lang="de-DE" dirty="0"/>
          </a:p>
          <a:p>
            <a:endParaRPr lang="de-DE" dirty="0"/>
          </a:p>
          <a:p>
            <a:r>
              <a:rPr lang="de-DE" dirty="0" err="1" smtClean="0"/>
              <a:t>two</a:t>
            </a:r>
            <a:r>
              <a:rPr lang="de-DE" dirty="0" smtClean="0"/>
              <a:t> </a:t>
            </a:r>
            <a:r>
              <a:rPr lang="de-DE" dirty="0" err="1" smtClean="0"/>
              <a:t>cryogenic</a:t>
            </a:r>
            <a:r>
              <a:rPr lang="de-DE" dirty="0" smtClean="0"/>
              <a:t> </a:t>
            </a:r>
            <a:r>
              <a:rPr lang="de-DE" dirty="0" err="1" smtClean="0"/>
              <a:t>circuits</a:t>
            </a:r>
            <a:r>
              <a:rPr lang="de-DE" dirty="0" smtClean="0"/>
              <a:t> (</a:t>
            </a:r>
            <a:r>
              <a:rPr lang="de-DE" dirty="0" err="1" smtClean="0"/>
              <a:t>one</a:t>
            </a:r>
            <a:r>
              <a:rPr lang="de-DE" dirty="0" smtClean="0"/>
              <a:t> per </a:t>
            </a:r>
            <a:r>
              <a:rPr lang="de-DE" dirty="0" err="1" smtClean="0"/>
              <a:t>coil</a:t>
            </a:r>
            <a:r>
              <a:rPr lang="de-DE" dirty="0" smtClean="0"/>
              <a:t>)</a:t>
            </a:r>
            <a:endParaRPr lang="de-DE" dirty="0"/>
          </a:p>
        </p:txBody>
      </p:sp>
      <p:sp>
        <p:nvSpPr>
          <p:cNvPr id="5" name="Textplatzhalter 4"/>
          <p:cNvSpPr>
            <a:spLocks noGrp="1"/>
          </p:cNvSpPr>
          <p:nvPr>
            <p:ph type="body" sz="quarter" idx="3"/>
          </p:nvPr>
        </p:nvSpPr>
        <p:spPr/>
        <p:txBody>
          <a:bodyPr/>
          <a:lstStyle/>
          <a:p>
            <a:r>
              <a:rPr lang="de-DE" dirty="0" smtClean="0"/>
              <a:t>CDR</a:t>
            </a:r>
            <a:endParaRPr lang="de-DE" dirty="0"/>
          </a:p>
        </p:txBody>
      </p:sp>
      <p:sp>
        <p:nvSpPr>
          <p:cNvPr id="6" name="Inhaltsplatzhalter 5"/>
          <p:cNvSpPr>
            <a:spLocks noGrp="1"/>
          </p:cNvSpPr>
          <p:nvPr>
            <p:ph sz="quarter" idx="4"/>
          </p:nvPr>
        </p:nvSpPr>
        <p:spPr/>
        <p:txBody>
          <a:bodyPr/>
          <a:lstStyle/>
          <a:p>
            <a:r>
              <a:rPr lang="de-DE" dirty="0" err="1" smtClean="0"/>
              <a:t>thermosyphon</a:t>
            </a:r>
            <a:r>
              <a:rPr lang="de-DE" dirty="0" smtClean="0"/>
              <a:t>, </a:t>
            </a:r>
            <a:r>
              <a:rPr lang="de-DE" dirty="0" err="1" smtClean="0"/>
              <a:t>indirect</a:t>
            </a:r>
            <a:endParaRPr lang="de-DE" dirty="0" smtClean="0"/>
          </a:p>
          <a:p>
            <a:r>
              <a:rPr lang="de-DE" dirty="0" err="1" smtClean="0"/>
              <a:t>small</a:t>
            </a:r>
            <a:r>
              <a:rPr lang="de-DE" dirty="0" smtClean="0"/>
              <a:t> </a:t>
            </a:r>
            <a:r>
              <a:rPr lang="de-DE" dirty="0" err="1" smtClean="0"/>
              <a:t>helium</a:t>
            </a:r>
            <a:r>
              <a:rPr lang="de-DE" dirty="0" smtClean="0"/>
              <a:t> </a:t>
            </a:r>
            <a:r>
              <a:rPr lang="de-DE" dirty="0" err="1" smtClean="0"/>
              <a:t>volume</a:t>
            </a:r>
            <a:endParaRPr lang="de-DE" dirty="0" smtClean="0"/>
          </a:p>
          <a:p>
            <a:r>
              <a:rPr lang="de-DE" dirty="0" err="1" smtClean="0"/>
              <a:t>heat</a:t>
            </a:r>
            <a:r>
              <a:rPr lang="de-DE" dirty="0" smtClean="0"/>
              <a:t> </a:t>
            </a:r>
            <a:r>
              <a:rPr lang="de-DE" dirty="0" err="1" smtClean="0"/>
              <a:t>load</a:t>
            </a:r>
            <a:r>
              <a:rPr lang="de-DE" dirty="0" smtClean="0"/>
              <a:t> (4.5K) per </a:t>
            </a:r>
            <a:r>
              <a:rPr lang="de-DE" dirty="0" err="1" smtClean="0"/>
              <a:t>coil</a:t>
            </a:r>
            <a:r>
              <a:rPr lang="de-DE" dirty="0" smtClean="0"/>
              <a:t> (</a:t>
            </a:r>
            <a:r>
              <a:rPr lang="de-DE" dirty="0" err="1" smtClean="0"/>
              <a:t>preliminary</a:t>
            </a:r>
            <a:r>
              <a:rPr lang="de-DE" dirty="0" smtClean="0"/>
              <a:t>): 4 W</a:t>
            </a:r>
          </a:p>
          <a:p>
            <a:r>
              <a:rPr lang="de-DE" dirty="0" err="1" smtClean="0"/>
              <a:t>eddy</a:t>
            </a:r>
            <a:r>
              <a:rPr lang="de-DE" dirty="0" smtClean="0"/>
              <a:t> </a:t>
            </a:r>
            <a:r>
              <a:rPr lang="de-DE" dirty="0" err="1" smtClean="0"/>
              <a:t>current</a:t>
            </a:r>
            <a:r>
              <a:rPr lang="de-DE" dirty="0" smtClean="0"/>
              <a:t> </a:t>
            </a:r>
            <a:r>
              <a:rPr lang="de-DE" dirty="0" err="1" smtClean="0"/>
              <a:t>loss</a:t>
            </a:r>
            <a:r>
              <a:rPr lang="de-DE" dirty="0" smtClean="0"/>
              <a:t> in </a:t>
            </a:r>
            <a:r>
              <a:rPr lang="de-DE" dirty="0" err="1" smtClean="0"/>
              <a:t>one</a:t>
            </a:r>
            <a:r>
              <a:rPr lang="de-DE" dirty="0" smtClean="0"/>
              <a:t> </a:t>
            </a:r>
            <a:r>
              <a:rPr lang="de-DE" dirty="0" err="1" smtClean="0"/>
              <a:t>copper</a:t>
            </a:r>
            <a:r>
              <a:rPr lang="de-DE" dirty="0" smtClean="0"/>
              <a:t> U </a:t>
            </a:r>
            <a:r>
              <a:rPr lang="de-DE" dirty="0" err="1" smtClean="0"/>
              <a:t>profile</a:t>
            </a:r>
            <a:r>
              <a:rPr lang="de-DE" dirty="0" smtClean="0"/>
              <a:t> </a:t>
            </a:r>
            <a:r>
              <a:rPr lang="de-DE" dirty="0" err="1" smtClean="0"/>
              <a:t>during</a:t>
            </a:r>
            <a:r>
              <a:rPr lang="de-DE" dirty="0" smtClean="0"/>
              <a:t> </a:t>
            </a:r>
            <a:r>
              <a:rPr lang="de-DE" dirty="0" err="1" smtClean="0"/>
              <a:t>the</a:t>
            </a:r>
            <a:r>
              <a:rPr lang="de-DE" dirty="0" smtClean="0"/>
              <a:t> </a:t>
            </a:r>
            <a:r>
              <a:rPr lang="de-DE" dirty="0" err="1" smtClean="0"/>
              <a:t>ramp</a:t>
            </a:r>
            <a:r>
              <a:rPr lang="de-DE" dirty="0" smtClean="0"/>
              <a:t>: 4.5 W</a:t>
            </a:r>
          </a:p>
          <a:p>
            <a:endParaRPr lang="de-DE" dirty="0" smtClean="0"/>
          </a:p>
          <a:p>
            <a:r>
              <a:rPr lang="de-DE" dirty="0" err="1" smtClean="0"/>
              <a:t>one</a:t>
            </a:r>
            <a:r>
              <a:rPr lang="de-DE" dirty="0" smtClean="0"/>
              <a:t> </a:t>
            </a:r>
            <a:r>
              <a:rPr lang="de-DE" dirty="0" err="1" smtClean="0"/>
              <a:t>cryogenic</a:t>
            </a:r>
            <a:r>
              <a:rPr lang="de-DE" dirty="0" smtClean="0"/>
              <a:t> </a:t>
            </a:r>
            <a:r>
              <a:rPr lang="de-DE" dirty="0" err="1" smtClean="0"/>
              <a:t>circuit</a:t>
            </a:r>
            <a:endParaRPr lang="de-DE" dirty="0"/>
          </a:p>
        </p:txBody>
      </p:sp>
    </p:spTree>
    <p:extLst>
      <p:ext uri="{BB962C8B-B14F-4D97-AF65-F5344CB8AC3E}">
        <p14:creationId xmlns:p14="http://schemas.microsoft.com/office/powerpoint/2010/main" val="1278420758"/>
      </p:ext>
    </p:extLst>
  </p:cSld>
  <p:clrMapOvr>
    <a:masterClrMapping/>
  </p:clrMapOvr>
  <p:timing>
    <p:tnLst>
      <p:par>
        <p:cTn id="1" dur="indefinite" restart="never" nodeType="tmRoot"/>
      </p:par>
    </p:tnLst>
  </p:timing>
</p:sld>
</file>

<file path=ppt/theme/theme1.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1378</Words>
  <Application>Microsoft Office PowerPoint</Application>
  <PresentationFormat>Bildschirmpräsentation (4:3)</PresentationFormat>
  <Paragraphs>181</Paragraphs>
  <Slides>21</Slides>
  <Notes>0</Notes>
  <HiddenSlides>0</HiddenSlides>
  <MMClips>0</MMClips>
  <ScaleCrop>false</ScaleCrop>
  <HeadingPairs>
    <vt:vector size="4" baseType="variant">
      <vt:variant>
        <vt:lpstr>Design</vt:lpstr>
      </vt:variant>
      <vt:variant>
        <vt:i4>1</vt:i4>
      </vt:variant>
      <vt:variant>
        <vt:lpstr>Folientitel</vt:lpstr>
      </vt:variant>
      <vt:variant>
        <vt:i4>21</vt:i4>
      </vt:variant>
    </vt:vector>
  </HeadingPairs>
  <TitlesOfParts>
    <vt:vector size="22" baseType="lpstr">
      <vt:lpstr>Larissa</vt:lpstr>
      <vt:lpstr>CBM Dipole  from  Technical Design Report (TDR, JINR)  to  Conceptual Design Review (CDR, BINP)</vt:lpstr>
      <vt:lpstr>History CBM Dipole</vt:lpstr>
      <vt:lpstr>CBM Dipole – main parameters</vt:lpstr>
      <vt:lpstr>CBM dipole- general view</vt:lpstr>
      <vt:lpstr>CBM dipole – conductor (highly stabilized by copper)</vt:lpstr>
      <vt:lpstr>CBM dipole - coil</vt:lpstr>
      <vt:lpstr>CBM dipole – coil-structure</vt:lpstr>
      <vt:lpstr>CBM dipole- coil cryostat </vt:lpstr>
      <vt:lpstr>CBM dipole - cooling</vt:lpstr>
      <vt:lpstr>CBM dipole – thermosyphon cooling</vt:lpstr>
      <vt:lpstr>CBM dipole - stability</vt:lpstr>
      <vt:lpstr>CBM dipole - quench</vt:lpstr>
      <vt:lpstr>CBM dipole – leads,  busbars</vt:lpstr>
      <vt:lpstr>CBM dipole – recommendations after the first CDR 5/2017</vt:lpstr>
      <vt:lpstr>CBM dipole -comments/questions/concerns</vt:lpstr>
      <vt:lpstr>CBM dipole -comments/questions/concerns</vt:lpstr>
      <vt:lpstr>CBM dipole -comments/questions/concerns</vt:lpstr>
      <vt:lpstr>CBM dipole -comments/questions/concerns</vt:lpstr>
      <vt:lpstr>CBM dipole -comments/questions/concerns</vt:lpstr>
      <vt:lpstr>PowerPoint-Präsentation</vt:lpstr>
      <vt:lpstr>Training: what to do and what not to do </vt:lpstr>
    </vt:vector>
  </TitlesOfParts>
  <Company>GSI Helmholzzentrum für Schwerionenforschung mbH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from  Technical Design Report (TDR, JINR)  to  Conceptual Design Review (CDR, BINP)</dc:title>
  <dc:creator>gebhard</dc:creator>
  <cp:lastModifiedBy>gebhard</cp:lastModifiedBy>
  <cp:revision>57</cp:revision>
  <dcterms:created xsi:type="dcterms:W3CDTF">2018-04-22T08:54:21Z</dcterms:created>
  <dcterms:modified xsi:type="dcterms:W3CDTF">2018-04-23T16:15:34Z</dcterms:modified>
</cp:coreProperties>
</file>