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64.jpg" ContentType="image/jpeg"/>
  <Override PartName="/ppt/notesSlides/notesSlide30.xml" ContentType="application/vnd.openxmlformats-officedocument.presentationml.notesSlide+xml"/>
  <Override PartName="/ppt/media/image65.jpg" ContentType="image/jpe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68.jpg" ContentType="image/jpe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84.jpg" ContentType="image/jpe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763" r:id="rId2"/>
    <p:sldId id="841" r:id="rId3"/>
    <p:sldId id="868" r:id="rId4"/>
    <p:sldId id="1048" r:id="rId5"/>
    <p:sldId id="1045" r:id="rId6"/>
    <p:sldId id="891" r:id="rId7"/>
    <p:sldId id="893" r:id="rId8"/>
    <p:sldId id="1050" r:id="rId9"/>
    <p:sldId id="1051" r:id="rId10"/>
    <p:sldId id="1053" r:id="rId11"/>
    <p:sldId id="1054" r:id="rId12"/>
    <p:sldId id="974" r:id="rId13"/>
    <p:sldId id="1046" r:id="rId14"/>
    <p:sldId id="987" r:id="rId15"/>
    <p:sldId id="988" r:id="rId16"/>
    <p:sldId id="989" r:id="rId17"/>
    <p:sldId id="996" r:id="rId18"/>
    <p:sldId id="997" r:id="rId19"/>
    <p:sldId id="998" r:id="rId20"/>
    <p:sldId id="999" r:id="rId21"/>
    <p:sldId id="1000" r:id="rId22"/>
    <p:sldId id="1083" r:id="rId23"/>
    <p:sldId id="1003" r:id="rId24"/>
    <p:sldId id="1004" r:id="rId25"/>
    <p:sldId id="1005" r:id="rId26"/>
    <p:sldId id="1066" r:id="rId27"/>
    <p:sldId id="1067" r:id="rId28"/>
    <p:sldId id="1068" r:id="rId29"/>
    <p:sldId id="1069" r:id="rId30"/>
    <p:sldId id="1047" r:id="rId31"/>
    <p:sldId id="1073" r:id="rId32"/>
    <p:sldId id="1074" r:id="rId33"/>
    <p:sldId id="1075" r:id="rId34"/>
    <p:sldId id="1076" r:id="rId35"/>
    <p:sldId id="1077" r:id="rId36"/>
    <p:sldId id="934" r:id="rId37"/>
    <p:sldId id="938" r:id="rId38"/>
    <p:sldId id="940" r:id="rId39"/>
    <p:sldId id="941" r:id="rId40"/>
    <p:sldId id="943" r:id="rId41"/>
    <p:sldId id="1078" r:id="rId42"/>
    <p:sldId id="979" r:id="rId43"/>
    <p:sldId id="1043" r:id="rId44"/>
    <p:sldId id="1039" r:id="rId45"/>
    <p:sldId id="1081" r:id="rId46"/>
    <p:sldId id="1080" r:id="rId47"/>
    <p:sldId id="1049" r:id="rId48"/>
    <p:sldId id="1044" r:id="rId49"/>
    <p:sldId id="856" r:id="rId50"/>
    <p:sldId id="1079" r:id="rId51"/>
    <p:sldId id="982" r:id="rId52"/>
    <p:sldId id="983" r:id="rId53"/>
    <p:sldId id="984" r:id="rId54"/>
    <p:sldId id="985" r:id="rId55"/>
    <p:sldId id="986" r:id="rId56"/>
    <p:sldId id="857" r:id="rId57"/>
    <p:sldId id="858" r:id="rId58"/>
    <p:sldId id="870" r:id="rId59"/>
    <p:sldId id="871" r:id="rId60"/>
    <p:sldId id="872" r:id="rId61"/>
    <p:sldId id="873" r:id="rId62"/>
    <p:sldId id="874" r:id="rId63"/>
    <p:sldId id="1056" r:id="rId64"/>
    <p:sldId id="1082" r:id="rId65"/>
    <p:sldId id="1041" r:id="rId66"/>
    <p:sldId id="1042" r:id="rId67"/>
    <p:sldId id="1023" r:id="rId68"/>
    <p:sldId id="1024" r:id="rId69"/>
    <p:sldId id="879" r:id="rId70"/>
    <p:sldId id="1021" r:id="rId71"/>
    <p:sldId id="1022" r:id="rId72"/>
    <p:sldId id="948" r:id="rId73"/>
    <p:sldId id="1061" r:id="rId74"/>
    <p:sldId id="1062" r:id="rId75"/>
    <p:sldId id="1063" r:id="rId76"/>
    <p:sldId id="1064" r:id="rId77"/>
    <p:sldId id="942" r:id="rId78"/>
    <p:sldId id="1013" r:id="rId79"/>
    <p:sldId id="1014" r:id="rId80"/>
    <p:sldId id="1015" r:id="rId81"/>
    <p:sldId id="1016" r:id="rId82"/>
    <p:sldId id="1017" r:id="rId83"/>
    <p:sldId id="1018" r:id="rId84"/>
    <p:sldId id="1019" r:id="rId85"/>
    <p:sldId id="1009" r:id="rId86"/>
    <p:sldId id="1010" r:id="rId87"/>
    <p:sldId id="1020" r:id="rId88"/>
    <p:sldId id="1025" r:id="rId89"/>
    <p:sldId id="1026" r:id="rId90"/>
    <p:sldId id="1028" r:id="rId91"/>
    <p:sldId id="1029" r:id="rId92"/>
    <p:sldId id="1030" r:id="rId93"/>
    <p:sldId id="1031" r:id="rId94"/>
    <p:sldId id="1032" r:id="rId95"/>
    <p:sldId id="1070" r:id="rId96"/>
    <p:sldId id="1071" r:id="rId97"/>
    <p:sldId id="1084" r:id="rId98"/>
  </p:sldIdLst>
  <p:sldSz cx="9144000" cy="6858000" type="screen4x3"/>
  <p:notesSz cx="9874250" cy="6797675"/>
  <p:defaultTextStyle>
    <a:defPPr>
      <a:defRPr lang="en-GB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FFFF"/>
    <a:srgbClr val="0000FF"/>
    <a:srgbClr val="EA224D"/>
    <a:srgbClr val="0033CC"/>
    <a:srgbClr val="CCFFCC"/>
    <a:srgbClr val="D6BC5C"/>
    <a:srgbClr val="99CC00"/>
    <a:srgbClr val="FF99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5" autoAdjust="0"/>
    <p:restoredTop sz="86417" autoAdjust="0"/>
  </p:normalViewPr>
  <p:slideViewPr>
    <p:cSldViewPr>
      <p:cViewPr varScale="1">
        <p:scale>
          <a:sx n="72" d="100"/>
          <a:sy n="72" d="100"/>
        </p:scale>
        <p:origin x="11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430"/>
    </p:cViewPr>
  </p:sorterViewPr>
  <p:notesViewPr>
    <p:cSldViewPr>
      <p:cViewPr>
        <p:scale>
          <a:sx n="75" d="100"/>
          <a:sy n="75" d="100"/>
        </p:scale>
        <p:origin x="2150" y="264"/>
      </p:cViewPr>
      <p:guideLst>
        <p:guide orient="horz" pos="2142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ES" sz="2400" b="1" i="0" baseline="0">
                <a:effectLst/>
              </a:rPr>
              <a:t>Linear ToT and Linearity Error for Energy Response</a:t>
            </a:r>
            <a:endParaRPr lang="en-US" sz="2400" b="0" i="0" u="none" strike="noStrike" baseline="0">
              <a:solidFill>
                <a:srgbClr val="333333"/>
              </a:solidFill>
              <a:latin typeface="Calibri"/>
              <a:cs typeface="Calibri"/>
            </a:endParaRPr>
          </a:p>
        </c:rich>
      </c:tx>
      <c:layout>
        <c:manualLayout>
          <c:xMode val="edge"/>
          <c:yMode val="edge"/>
          <c:x val="0.12777347394805794"/>
          <c:y val="1.312041067592052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919983857893041"/>
          <c:y val="9.2056145073030532E-2"/>
          <c:w val="0.73354415800488004"/>
          <c:h val="0.56303611111111107"/>
        </c:manualLayout>
      </c:layout>
      <c:scatterChart>
        <c:scatterStyle val="lineMarker"/>
        <c:varyColors val="0"/>
        <c:ser>
          <c:idx val="2"/>
          <c:order val="16"/>
          <c:tx>
            <c:v>Energy Ch 0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R=63'!$J$3:$J$73</c:f>
              <c:numCache>
                <c:formatCode>General</c:formatCode>
                <c:ptCount val="71"/>
                <c:pt idx="19" formatCode="0.00">
                  <c:v>355.5</c:v>
                </c:pt>
                <c:pt idx="20" formatCode="0.00">
                  <c:v>327.5</c:v>
                </c:pt>
                <c:pt idx="21" formatCode="0.00">
                  <c:v>296</c:v>
                </c:pt>
                <c:pt idx="22" formatCode="0.00">
                  <c:v>268.5</c:v>
                </c:pt>
                <c:pt idx="23" formatCode="0.00">
                  <c:v>239</c:v>
                </c:pt>
                <c:pt idx="24" formatCode="0.00">
                  <c:v>212</c:v>
                </c:pt>
                <c:pt idx="25" formatCode="0.00">
                  <c:v>189</c:v>
                </c:pt>
                <c:pt idx="26" formatCode="0.00">
                  <c:v>170</c:v>
                </c:pt>
                <c:pt idx="27" formatCode="0.00">
                  <c:v>149.5</c:v>
                </c:pt>
                <c:pt idx="28" formatCode="0.00">
                  <c:v>129.5</c:v>
                </c:pt>
                <c:pt idx="29" formatCode="0.00">
                  <c:v>115</c:v>
                </c:pt>
                <c:pt idx="30" formatCode="0.00">
                  <c:v>103</c:v>
                </c:pt>
                <c:pt idx="31" formatCode="0.00">
                  <c:v>91</c:v>
                </c:pt>
                <c:pt idx="32" formatCode="0.00">
                  <c:v>81</c:v>
                </c:pt>
                <c:pt idx="33" formatCode="0.00">
                  <c:v>73</c:v>
                </c:pt>
                <c:pt idx="34" formatCode="0.00">
                  <c:v>64.5</c:v>
                </c:pt>
                <c:pt idx="35" formatCode="0.00">
                  <c:v>57</c:v>
                </c:pt>
                <c:pt idx="36" formatCode="0.00">
                  <c:v>51.5</c:v>
                </c:pt>
                <c:pt idx="37" formatCode="0.00">
                  <c:v>46.5</c:v>
                </c:pt>
                <c:pt idx="38" formatCode="0.00">
                  <c:v>41.5</c:v>
                </c:pt>
                <c:pt idx="39" formatCode="0.00">
                  <c:v>37</c:v>
                </c:pt>
                <c:pt idx="40" formatCode="0.00">
                  <c:v>33.5</c:v>
                </c:pt>
                <c:pt idx="41" formatCode="0.00">
                  <c:v>30</c:v>
                </c:pt>
                <c:pt idx="42" formatCode="0.00">
                  <c:v>27.5</c:v>
                </c:pt>
                <c:pt idx="43" formatCode="0.00">
                  <c:v>24.5</c:v>
                </c:pt>
                <c:pt idx="44" formatCode="0.00">
                  <c:v>21.5</c:v>
                </c:pt>
                <c:pt idx="45" formatCode="0.00">
                  <c:v>19.5</c:v>
                </c:pt>
                <c:pt idx="46" formatCode="0.00">
                  <c:v>17.5</c:v>
                </c:pt>
                <c:pt idx="47" formatCode="0.00">
                  <c:v>16</c:v>
                </c:pt>
                <c:pt idx="48" formatCode="0.00">
                  <c:v>14.5</c:v>
                </c:pt>
                <c:pt idx="49" formatCode="0.00">
                  <c:v>13</c:v>
                </c:pt>
                <c:pt idx="50" formatCode="0.00">
                  <c:v>12</c:v>
                </c:pt>
                <c:pt idx="51" formatCode="0.00">
                  <c:v>11</c:v>
                </c:pt>
                <c:pt idx="52" formatCode="0.00">
                  <c:v>10</c:v>
                </c:pt>
                <c:pt idx="53" formatCode="0.00">
                  <c:v>9</c:v>
                </c:pt>
                <c:pt idx="54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1E-4E30-8FF1-071619F0D564}"/>
            </c:ext>
          </c:extLst>
        </c:ser>
        <c:ser>
          <c:idx val="3"/>
          <c:order val="17"/>
          <c:tx>
            <c:v>Energy Ch 1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R=63'!$P$3:$P$73</c:f>
              <c:numCache>
                <c:formatCode>General</c:formatCode>
                <c:ptCount val="71"/>
                <c:pt idx="19" formatCode="0.00">
                  <c:v>375.5</c:v>
                </c:pt>
                <c:pt idx="20" formatCode="0.00">
                  <c:v>343.5</c:v>
                </c:pt>
                <c:pt idx="21" formatCode="0.00">
                  <c:v>309</c:v>
                </c:pt>
                <c:pt idx="22" formatCode="0.00">
                  <c:v>279</c:v>
                </c:pt>
                <c:pt idx="23" formatCode="0.00">
                  <c:v>248</c:v>
                </c:pt>
                <c:pt idx="24" formatCode="0.00">
                  <c:v>218</c:v>
                </c:pt>
                <c:pt idx="25" formatCode="0.00">
                  <c:v>193</c:v>
                </c:pt>
                <c:pt idx="26" formatCode="0.00">
                  <c:v>173.5</c:v>
                </c:pt>
                <c:pt idx="27" formatCode="0.00">
                  <c:v>153</c:v>
                </c:pt>
                <c:pt idx="28" formatCode="0.00">
                  <c:v>135</c:v>
                </c:pt>
                <c:pt idx="29" formatCode="0.00">
                  <c:v>120</c:v>
                </c:pt>
                <c:pt idx="30" formatCode="0.00">
                  <c:v>107</c:v>
                </c:pt>
                <c:pt idx="31" formatCode="0.00">
                  <c:v>95.5</c:v>
                </c:pt>
                <c:pt idx="32" formatCode="0.00">
                  <c:v>86</c:v>
                </c:pt>
                <c:pt idx="33" formatCode="0.00">
                  <c:v>77</c:v>
                </c:pt>
                <c:pt idx="34" formatCode="0.00">
                  <c:v>68.5</c:v>
                </c:pt>
                <c:pt idx="35" formatCode="0.00">
                  <c:v>61</c:v>
                </c:pt>
                <c:pt idx="36" formatCode="0.00">
                  <c:v>55</c:v>
                </c:pt>
                <c:pt idx="37" formatCode="0.00">
                  <c:v>49.5</c:v>
                </c:pt>
                <c:pt idx="38" formatCode="0.00">
                  <c:v>44</c:v>
                </c:pt>
                <c:pt idx="39" formatCode="0.00">
                  <c:v>40</c:v>
                </c:pt>
                <c:pt idx="40" formatCode="0.00">
                  <c:v>36</c:v>
                </c:pt>
                <c:pt idx="41" formatCode="0.00">
                  <c:v>32</c:v>
                </c:pt>
                <c:pt idx="42" formatCode="0.00">
                  <c:v>29.5</c:v>
                </c:pt>
                <c:pt idx="43" formatCode="0.00">
                  <c:v>26.5</c:v>
                </c:pt>
                <c:pt idx="44" formatCode="0.00">
                  <c:v>23.5</c:v>
                </c:pt>
                <c:pt idx="45" formatCode="0.00">
                  <c:v>21</c:v>
                </c:pt>
                <c:pt idx="46" formatCode="0.00">
                  <c:v>19.5</c:v>
                </c:pt>
                <c:pt idx="47" formatCode="0.00">
                  <c:v>17.5</c:v>
                </c:pt>
                <c:pt idx="48" formatCode="0.00">
                  <c:v>15.5</c:v>
                </c:pt>
                <c:pt idx="49" formatCode="0.00">
                  <c:v>14.5</c:v>
                </c:pt>
                <c:pt idx="50" formatCode="0.00">
                  <c:v>12.5</c:v>
                </c:pt>
                <c:pt idx="51" formatCode="0.00">
                  <c:v>11.5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1E-4E30-8FF1-071619F0D564}"/>
            </c:ext>
          </c:extLst>
        </c:ser>
        <c:ser>
          <c:idx val="4"/>
          <c:order val="18"/>
          <c:tx>
            <c:v>Energy Ch 2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R=63'!$V$3:$V$73</c:f>
              <c:numCache>
                <c:formatCode>General</c:formatCode>
                <c:ptCount val="71"/>
                <c:pt idx="19" formatCode="0.00">
                  <c:v>375</c:v>
                </c:pt>
                <c:pt idx="20" formatCode="0.00">
                  <c:v>342</c:v>
                </c:pt>
                <c:pt idx="21" formatCode="0.00">
                  <c:v>308</c:v>
                </c:pt>
                <c:pt idx="22" formatCode="0.00">
                  <c:v>278</c:v>
                </c:pt>
                <c:pt idx="23" formatCode="0.00">
                  <c:v>248</c:v>
                </c:pt>
                <c:pt idx="24" formatCode="0.00">
                  <c:v>218.5</c:v>
                </c:pt>
                <c:pt idx="25" formatCode="0.00">
                  <c:v>194</c:v>
                </c:pt>
                <c:pt idx="26" formatCode="0.00">
                  <c:v>173</c:v>
                </c:pt>
                <c:pt idx="27" formatCode="0.00">
                  <c:v>153.5</c:v>
                </c:pt>
                <c:pt idx="28" formatCode="0.00">
                  <c:v>135</c:v>
                </c:pt>
                <c:pt idx="29" formatCode="0.00">
                  <c:v>120</c:v>
                </c:pt>
                <c:pt idx="30" formatCode="0.00">
                  <c:v>107</c:v>
                </c:pt>
                <c:pt idx="31" formatCode="0.00">
                  <c:v>95.5</c:v>
                </c:pt>
                <c:pt idx="32" formatCode="0.00">
                  <c:v>85.5</c:v>
                </c:pt>
                <c:pt idx="33" formatCode="0.00">
                  <c:v>76.5</c:v>
                </c:pt>
                <c:pt idx="34" formatCode="0.00">
                  <c:v>68</c:v>
                </c:pt>
                <c:pt idx="35" formatCode="0.00">
                  <c:v>60.5</c:v>
                </c:pt>
                <c:pt idx="36" formatCode="0.00">
                  <c:v>55</c:v>
                </c:pt>
                <c:pt idx="37" formatCode="0.00">
                  <c:v>49</c:v>
                </c:pt>
                <c:pt idx="38" formatCode="0.00">
                  <c:v>44</c:v>
                </c:pt>
                <c:pt idx="39" formatCode="0.00">
                  <c:v>39</c:v>
                </c:pt>
                <c:pt idx="40" formatCode="0.00">
                  <c:v>35</c:v>
                </c:pt>
                <c:pt idx="41" formatCode="0.00">
                  <c:v>31</c:v>
                </c:pt>
                <c:pt idx="42" formatCode="0.00">
                  <c:v>28.5</c:v>
                </c:pt>
                <c:pt idx="43" formatCode="0.00">
                  <c:v>25.5</c:v>
                </c:pt>
                <c:pt idx="44" formatCode="0.00">
                  <c:v>23</c:v>
                </c:pt>
                <c:pt idx="45" formatCode="0.00">
                  <c:v>21</c:v>
                </c:pt>
                <c:pt idx="46" formatCode="0.00">
                  <c:v>19</c:v>
                </c:pt>
                <c:pt idx="47" formatCode="0.00">
                  <c:v>17</c:v>
                </c:pt>
                <c:pt idx="48" formatCode="0.00">
                  <c:v>15.5</c:v>
                </c:pt>
                <c:pt idx="49" formatCode="0.00">
                  <c:v>14</c:v>
                </c:pt>
                <c:pt idx="50" formatCode="0.00">
                  <c:v>12.5</c:v>
                </c:pt>
                <c:pt idx="51" formatCode="0.00">
                  <c:v>11.5</c:v>
                </c:pt>
                <c:pt idx="52" formatCode="0.00">
                  <c:v>9.5</c:v>
                </c:pt>
                <c:pt idx="53" formatCode="0.00">
                  <c:v>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91E-4E30-8FF1-071619F0D564}"/>
            </c:ext>
          </c:extLst>
        </c:ser>
        <c:ser>
          <c:idx val="5"/>
          <c:order val="19"/>
          <c:tx>
            <c:v>Energy Ch 3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R=63'!$AB$3:$AB$73</c:f>
              <c:numCache>
                <c:formatCode>General</c:formatCode>
                <c:ptCount val="71"/>
                <c:pt idx="19" formatCode="0.00">
                  <c:v>371.5</c:v>
                </c:pt>
                <c:pt idx="20" formatCode="0.00">
                  <c:v>340.5</c:v>
                </c:pt>
                <c:pt idx="21" formatCode="0.00">
                  <c:v>305.5</c:v>
                </c:pt>
                <c:pt idx="22" formatCode="0.00">
                  <c:v>275.5</c:v>
                </c:pt>
                <c:pt idx="23" formatCode="0.00">
                  <c:v>245</c:v>
                </c:pt>
                <c:pt idx="24" formatCode="0.00">
                  <c:v>215.5</c:v>
                </c:pt>
                <c:pt idx="25" formatCode="0.00">
                  <c:v>191</c:v>
                </c:pt>
                <c:pt idx="26" formatCode="0.00">
                  <c:v>172.5</c:v>
                </c:pt>
                <c:pt idx="27" formatCode="0.00">
                  <c:v>151</c:v>
                </c:pt>
                <c:pt idx="28" formatCode="0.00">
                  <c:v>133.5</c:v>
                </c:pt>
                <c:pt idx="29" formatCode="0.00">
                  <c:v>118.5</c:v>
                </c:pt>
                <c:pt idx="30" formatCode="0.00">
                  <c:v>106</c:v>
                </c:pt>
                <c:pt idx="31" formatCode="0.00">
                  <c:v>94.5</c:v>
                </c:pt>
                <c:pt idx="32" formatCode="0.00">
                  <c:v>85</c:v>
                </c:pt>
                <c:pt idx="33" formatCode="0.00">
                  <c:v>76</c:v>
                </c:pt>
                <c:pt idx="34" formatCode="0.00">
                  <c:v>68.5</c:v>
                </c:pt>
                <c:pt idx="35" formatCode="0.00">
                  <c:v>61</c:v>
                </c:pt>
                <c:pt idx="36" formatCode="0.00">
                  <c:v>55</c:v>
                </c:pt>
                <c:pt idx="37" formatCode="0.00">
                  <c:v>49</c:v>
                </c:pt>
                <c:pt idx="38" formatCode="0.00">
                  <c:v>43.5</c:v>
                </c:pt>
                <c:pt idx="39" formatCode="0.00">
                  <c:v>38.5</c:v>
                </c:pt>
                <c:pt idx="40" formatCode="0.00">
                  <c:v>35</c:v>
                </c:pt>
                <c:pt idx="41" formatCode="0.00">
                  <c:v>31.5</c:v>
                </c:pt>
                <c:pt idx="42" formatCode="0.00">
                  <c:v>28.5</c:v>
                </c:pt>
                <c:pt idx="43" formatCode="0.00">
                  <c:v>25</c:v>
                </c:pt>
                <c:pt idx="44" formatCode="0.00">
                  <c:v>21.5</c:v>
                </c:pt>
                <c:pt idx="45" formatCode="0.00">
                  <c:v>19</c:v>
                </c:pt>
                <c:pt idx="46" formatCode="0.00">
                  <c:v>17</c:v>
                </c:pt>
                <c:pt idx="47" formatCode="0.00">
                  <c:v>14.5</c:v>
                </c:pt>
                <c:pt idx="48" formatCode="0.00">
                  <c:v>13</c:v>
                </c:pt>
                <c:pt idx="49" formatCode="0.00">
                  <c:v>12</c:v>
                </c:pt>
                <c:pt idx="50" formatCode="0.00">
                  <c:v>11</c:v>
                </c:pt>
                <c:pt idx="51" formatCode="0.00">
                  <c:v>10</c:v>
                </c:pt>
                <c:pt idx="52" formatCode="0.00">
                  <c:v>9</c:v>
                </c:pt>
                <c:pt idx="53" formatCode="0.00">
                  <c:v>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91E-4E30-8FF1-071619F0D564}"/>
            </c:ext>
          </c:extLst>
        </c:ser>
        <c:ser>
          <c:idx val="6"/>
          <c:order val="20"/>
          <c:tx>
            <c:v>Energy Ch 4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R=63'!$AH$3:$AH$73</c:f>
              <c:numCache>
                <c:formatCode>General</c:formatCode>
                <c:ptCount val="71"/>
                <c:pt idx="19" formatCode="0.00">
                  <c:v>376.5</c:v>
                </c:pt>
                <c:pt idx="20" formatCode="0.00">
                  <c:v>341.5</c:v>
                </c:pt>
                <c:pt idx="21" formatCode="0.00">
                  <c:v>307.5</c:v>
                </c:pt>
                <c:pt idx="22" formatCode="0.00">
                  <c:v>278</c:v>
                </c:pt>
                <c:pt idx="23" formatCode="0.00">
                  <c:v>246</c:v>
                </c:pt>
                <c:pt idx="24" formatCode="0.00">
                  <c:v>217</c:v>
                </c:pt>
                <c:pt idx="25" formatCode="0.00">
                  <c:v>193</c:v>
                </c:pt>
                <c:pt idx="26" formatCode="0.00">
                  <c:v>171.5</c:v>
                </c:pt>
                <c:pt idx="27" formatCode="0.00">
                  <c:v>153</c:v>
                </c:pt>
                <c:pt idx="28" formatCode="0.00">
                  <c:v>134</c:v>
                </c:pt>
                <c:pt idx="29" formatCode="0.00">
                  <c:v>119</c:v>
                </c:pt>
                <c:pt idx="30" formatCode="0.00">
                  <c:v>106.5</c:v>
                </c:pt>
                <c:pt idx="31" formatCode="0.00">
                  <c:v>94.5</c:v>
                </c:pt>
                <c:pt idx="32" formatCode="0.00">
                  <c:v>85</c:v>
                </c:pt>
                <c:pt idx="33" formatCode="0.00">
                  <c:v>76</c:v>
                </c:pt>
                <c:pt idx="34" formatCode="0.00">
                  <c:v>67.5</c:v>
                </c:pt>
                <c:pt idx="35" formatCode="0.00">
                  <c:v>60.5</c:v>
                </c:pt>
                <c:pt idx="36" formatCode="0.00">
                  <c:v>54.5</c:v>
                </c:pt>
                <c:pt idx="37" formatCode="0.00">
                  <c:v>49</c:v>
                </c:pt>
                <c:pt idx="38" formatCode="0.00">
                  <c:v>43.5</c:v>
                </c:pt>
                <c:pt idx="39" formatCode="0.00">
                  <c:v>39</c:v>
                </c:pt>
                <c:pt idx="40" formatCode="0.00">
                  <c:v>35</c:v>
                </c:pt>
                <c:pt idx="41" formatCode="0.00">
                  <c:v>31.5</c:v>
                </c:pt>
                <c:pt idx="42" formatCode="0.00">
                  <c:v>28.5</c:v>
                </c:pt>
                <c:pt idx="43" formatCode="0.00">
                  <c:v>25.5</c:v>
                </c:pt>
                <c:pt idx="44" formatCode="0.00">
                  <c:v>23</c:v>
                </c:pt>
                <c:pt idx="45" formatCode="0.00">
                  <c:v>20.5</c:v>
                </c:pt>
                <c:pt idx="46" formatCode="0.00">
                  <c:v>18</c:v>
                </c:pt>
                <c:pt idx="47" formatCode="0.00">
                  <c:v>16.5</c:v>
                </c:pt>
                <c:pt idx="48" formatCode="0.00">
                  <c:v>14.5</c:v>
                </c:pt>
                <c:pt idx="49" formatCode="0.00">
                  <c:v>12.5</c:v>
                </c:pt>
                <c:pt idx="50" formatCode="0.00">
                  <c:v>11</c:v>
                </c:pt>
                <c:pt idx="51" formatCode="0.00">
                  <c:v>10</c:v>
                </c:pt>
                <c:pt idx="52" formatCode="0.00">
                  <c:v>9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91E-4E30-8FF1-071619F0D564}"/>
            </c:ext>
          </c:extLst>
        </c:ser>
        <c:ser>
          <c:idx val="7"/>
          <c:order val="21"/>
          <c:tx>
            <c:v>Energy Ch 5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R=63'!$AN$3:$AN$73</c:f>
              <c:numCache>
                <c:formatCode>General</c:formatCode>
                <c:ptCount val="71"/>
                <c:pt idx="19" formatCode="0.00">
                  <c:v>376.5</c:v>
                </c:pt>
                <c:pt idx="20" formatCode="0.00">
                  <c:v>342.5</c:v>
                </c:pt>
                <c:pt idx="21" formatCode="0.00">
                  <c:v>308.5</c:v>
                </c:pt>
                <c:pt idx="22" formatCode="0.00">
                  <c:v>279</c:v>
                </c:pt>
                <c:pt idx="23" formatCode="0.00">
                  <c:v>248</c:v>
                </c:pt>
                <c:pt idx="24" formatCode="0.00">
                  <c:v>217.5</c:v>
                </c:pt>
                <c:pt idx="25" formatCode="0.00">
                  <c:v>193.5</c:v>
                </c:pt>
                <c:pt idx="26" formatCode="0.00">
                  <c:v>171.5</c:v>
                </c:pt>
                <c:pt idx="27" formatCode="0.00">
                  <c:v>152.5</c:v>
                </c:pt>
                <c:pt idx="28" formatCode="0.00">
                  <c:v>134.5</c:v>
                </c:pt>
                <c:pt idx="29" formatCode="0.00">
                  <c:v>119</c:v>
                </c:pt>
                <c:pt idx="30" formatCode="0.00">
                  <c:v>106.5</c:v>
                </c:pt>
                <c:pt idx="31" formatCode="0.00">
                  <c:v>94.5</c:v>
                </c:pt>
                <c:pt idx="32" formatCode="0.00">
                  <c:v>85</c:v>
                </c:pt>
                <c:pt idx="33" formatCode="0.00">
                  <c:v>76</c:v>
                </c:pt>
                <c:pt idx="34" formatCode="0.00">
                  <c:v>67</c:v>
                </c:pt>
                <c:pt idx="35" formatCode="0.00">
                  <c:v>60.5</c:v>
                </c:pt>
                <c:pt idx="36" formatCode="0.00">
                  <c:v>54.5</c:v>
                </c:pt>
                <c:pt idx="37" formatCode="0.00">
                  <c:v>48.5</c:v>
                </c:pt>
                <c:pt idx="38" formatCode="0.00">
                  <c:v>43</c:v>
                </c:pt>
                <c:pt idx="39" formatCode="0.00">
                  <c:v>38.5</c:v>
                </c:pt>
                <c:pt idx="40" formatCode="0.00">
                  <c:v>34.5</c:v>
                </c:pt>
                <c:pt idx="41" formatCode="0.00">
                  <c:v>30.5</c:v>
                </c:pt>
                <c:pt idx="42" formatCode="0.00">
                  <c:v>27.5</c:v>
                </c:pt>
                <c:pt idx="43" formatCode="0.00">
                  <c:v>25</c:v>
                </c:pt>
                <c:pt idx="44" formatCode="0.00">
                  <c:v>22.5</c:v>
                </c:pt>
                <c:pt idx="45" formatCode="0.00">
                  <c:v>20</c:v>
                </c:pt>
                <c:pt idx="46" formatCode="0.00">
                  <c:v>18</c:v>
                </c:pt>
                <c:pt idx="47" formatCode="0.00">
                  <c:v>16</c:v>
                </c:pt>
                <c:pt idx="48" formatCode="0.00">
                  <c:v>14.5</c:v>
                </c:pt>
                <c:pt idx="49" formatCode="0.00">
                  <c:v>13</c:v>
                </c:pt>
                <c:pt idx="50" formatCode="0.00">
                  <c:v>11.5</c:v>
                </c:pt>
                <c:pt idx="51" formatCode="0.00">
                  <c:v>10.5</c:v>
                </c:pt>
                <c:pt idx="52" formatCode="0.00">
                  <c:v>9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91E-4E30-8FF1-071619F0D564}"/>
            </c:ext>
          </c:extLst>
        </c:ser>
        <c:ser>
          <c:idx val="8"/>
          <c:order val="22"/>
          <c:tx>
            <c:v>Energy Ch 6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R=63'!$AT$3:$AT$73</c:f>
              <c:numCache>
                <c:formatCode>General</c:formatCode>
                <c:ptCount val="71"/>
                <c:pt idx="19" formatCode="0.00">
                  <c:v>362</c:v>
                </c:pt>
                <c:pt idx="20" formatCode="0.00">
                  <c:v>330</c:v>
                </c:pt>
                <c:pt idx="21" formatCode="0.00">
                  <c:v>297</c:v>
                </c:pt>
                <c:pt idx="22" formatCode="0.00">
                  <c:v>268</c:v>
                </c:pt>
                <c:pt idx="23" formatCode="0.00">
                  <c:v>237</c:v>
                </c:pt>
                <c:pt idx="24" formatCode="0.00">
                  <c:v>210</c:v>
                </c:pt>
                <c:pt idx="25" formatCode="0.00">
                  <c:v>185</c:v>
                </c:pt>
                <c:pt idx="26" formatCode="0.00">
                  <c:v>165.5</c:v>
                </c:pt>
                <c:pt idx="27" formatCode="0.00">
                  <c:v>147</c:v>
                </c:pt>
                <c:pt idx="28" formatCode="0.00">
                  <c:v>129</c:v>
                </c:pt>
                <c:pt idx="29" formatCode="0.00">
                  <c:v>115</c:v>
                </c:pt>
                <c:pt idx="30" formatCode="0.00">
                  <c:v>103</c:v>
                </c:pt>
                <c:pt idx="31" formatCode="0.00">
                  <c:v>91.5</c:v>
                </c:pt>
                <c:pt idx="32" formatCode="0.00">
                  <c:v>82</c:v>
                </c:pt>
                <c:pt idx="33" formatCode="0.00">
                  <c:v>73</c:v>
                </c:pt>
                <c:pt idx="34" formatCode="0.00">
                  <c:v>64.5</c:v>
                </c:pt>
                <c:pt idx="35" formatCode="0.00">
                  <c:v>57.5</c:v>
                </c:pt>
                <c:pt idx="36" formatCode="0.00">
                  <c:v>52.5</c:v>
                </c:pt>
                <c:pt idx="37" formatCode="0.00">
                  <c:v>47</c:v>
                </c:pt>
                <c:pt idx="38" formatCode="0.00">
                  <c:v>41.5</c:v>
                </c:pt>
                <c:pt idx="39" formatCode="0.00">
                  <c:v>37</c:v>
                </c:pt>
                <c:pt idx="40" formatCode="0.00">
                  <c:v>33</c:v>
                </c:pt>
                <c:pt idx="41" formatCode="0.00">
                  <c:v>29</c:v>
                </c:pt>
                <c:pt idx="42" formatCode="0.00">
                  <c:v>27</c:v>
                </c:pt>
                <c:pt idx="43" formatCode="0.00">
                  <c:v>24.5</c:v>
                </c:pt>
                <c:pt idx="44" formatCode="0.00">
                  <c:v>21.5</c:v>
                </c:pt>
                <c:pt idx="45" formatCode="0.00">
                  <c:v>19.5</c:v>
                </c:pt>
                <c:pt idx="46" formatCode="0.00">
                  <c:v>17.5</c:v>
                </c:pt>
                <c:pt idx="47" formatCode="0.00">
                  <c:v>16</c:v>
                </c:pt>
                <c:pt idx="48" formatCode="0.00">
                  <c:v>14</c:v>
                </c:pt>
                <c:pt idx="49" formatCode="0.00">
                  <c:v>12.5</c:v>
                </c:pt>
                <c:pt idx="50" formatCode="0.00">
                  <c:v>11.5</c:v>
                </c:pt>
                <c:pt idx="51" formatCode="0.00">
                  <c:v>10.5</c:v>
                </c:pt>
                <c:pt idx="52" formatCode="0.00">
                  <c:v>8.7000000000000028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91E-4E30-8FF1-071619F0D564}"/>
            </c:ext>
          </c:extLst>
        </c:ser>
        <c:ser>
          <c:idx val="9"/>
          <c:order val="23"/>
          <c:tx>
            <c:v>Energy Ch 7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R=63'!$AZ$3:$AZ$73</c:f>
              <c:numCache>
                <c:formatCode>General</c:formatCode>
                <c:ptCount val="71"/>
                <c:pt idx="19" formatCode="0.00">
                  <c:v>370</c:v>
                </c:pt>
                <c:pt idx="20" formatCode="0.00">
                  <c:v>338</c:v>
                </c:pt>
                <c:pt idx="21" formatCode="0.00">
                  <c:v>305</c:v>
                </c:pt>
                <c:pt idx="22" formatCode="0.00">
                  <c:v>275</c:v>
                </c:pt>
                <c:pt idx="23" formatCode="0.00">
                  <c:v>244</c:v>
                </c:pt>
                <c:pt idx="24" formatCode="0.00">
                  <c:v>214.5</c:v>
                </c:pt>
                <c:pt idx="25" formatCode="0.00">
                  <c:v>191</c:v>
                </c:pt>
                <c:pt idx="26" formatCode="0.00">
                  <c:v>170</c:v>
                </c:pt>
                <c:pt idx="27" formatCode="0.00">
                  <c:v>151</c:v>
                </c:pt>
                <c:pt idx="28" formatCode="0.00">
                  <c:v>132.5</c:v>
                </c:pt>
                <c:pt idx="29" formatCode="0.00">
                  <c:v>117.5</c:v>
                </c:pt>
                <c:pt idx="30" formatCode="0.00">
                  <c:v>105.5</c:v>
                </c:pt>
                <c:pt idx="31" formatCode="0.00">
                  <c:v>94</c:v>
                </c:pt>
                <c:pt idx="32" formatCode="0.00">
                  <c:v>84.5</c:v>
                </c:pt>
                <c:pt idx="33" formatCode="0.00">
                  <c:v>75.5</c:v>
                </c:pt>
                <c:pt idx="34" formatCode="0.00">
                  <c:v>67.5</c:v>
                </c:pt>
                <c:pt idx="35" formatCode="0.00">
                  <c:v>60</c:v>
                </c:pt>
                <c:pt idx="36" formatCode="0.00">
                  <c:v>54.5</c:v>
                </c:pt>
                <c:pt idx="37" formatCode="0.00">
                  <c:v>48.5</c:v>
                </c:pt>
                <c:pt idx="38" formatCode="0.00">
                  <c:v>43</c:v>
                </c:pt>
                <c:pt idx="39" formatCode="0.00">
                  <c:v>38.5</c:v>
                </c:pt>
                <c:pt idx="40" formatCode="0.00">
                  <c:v>34.5</c:v>
                </c:pt>
                <c:pt idx="41" formatCode="0.00">
                  <c:v>31</c:v>
                </c:pt>
                <c:pt idx="42" formatCode="0.00">
                  <c:v>28</c:v>
                </c:pt>
                <c:pt idx="43" formatCode="0.00">
                  <c:v>25</c:v>
                </c:pt>
                <c:pt idx="44" formatCode="0.00">
                  <c:v>22.5</c:v>
                </c:pt>
                <c:pt idx="45" formatCode="0.00">
                  <c:v>20</c:v>
                </c:pt>
                <c:pt idx="46" formatCode="0.00">
                  <c:v>18</c:v>
                </c:pt>
                <c:pt idx="47" formatCode="0.00">
                  <c:v>16</c:v>
                </c:pt>
                <c:pt idx="48" formatCode="0.00">
                  <c:v>14</c:v>
                </c:pt>
                <c:pt idx="49" formatCode="0.00">
                  <c:v>12.5</c:v>
                </c:pt>
                <c:pt idx="50" formatCode="0.00">
                  <c:v>11</c:v>
                </c:pt>
                <c:pt idx="51" formatCode="0.00">
                  <c:v>10</c:v>
                </c:pt>
                <c:pt idx="52" formatCode="0.00">
                  <c:v>9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91E-4E30-8FF1-071619F0D564}"/>
            </c:ext>
          </c:extLst>
        </c:ser>
        <c:ser>
          <c:idx val="10"/>
          <c:order val="24"/>
          <c:tx>
            <c:v>Energy Ch 8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R=63'!$BF$3:$BF$73</c:f>
              <c:numCache>
                <c:formatCode>General</c:formatCode>
                <c:ptCount val="71"/>
                <c:pt idx="19" formatCode="0.00">
                  <c:v>371</c:v>
                </c:pt>
                <c:pt idx="20" formatCode="0.00">
                  <c:v>334.5</c:v>
                </c:pt>
                <c:pt idx="21" formatCode="0.00">
                  <c:v>300.5</c:v>
                </c:pt>
                <c:pt idx="22" formatCode="0.00">
                  <c:v>272</c:v>
                </c:pt>
                <c:pt idx="23" formatCode="0.00">
                  <c:v>242.5</c:v>
                </c:pt>
                <c:pt idx="24" formatCode="0.00">
                  <c:v>212.5</c:v>
                </c:pt>
                <c:pt idx="25" formatCode="0.00">
                  <c:v>188.5</c:v>
                </c:pt>
                <c:pt idx="26" formatCode="0.00">
                  <c:v>167.5</c:v>
                </c:pt>
                <c:pt idx="27" formatCode="0.00">
                  <c:v>148.5</c:v>
                </c:pt>
                <c:pt idx="28" formatCode="0.00">
                  <c:v>130</c:v>
                </c:pt>
                <c:pt idx="29" formatCode="0.00">
                  <c:v>115.5</c:v>
                </c:pt>
                <c:pt idx="30" formatCode="0.00">
                  <c:v>103.5</c:v>
                </c:pt>
                <c:pt idx="31" formatCode="0.00">
                  <c:v>91.5</c:v>
                </c:pt>
                <c:pt idx="32" formatCode="0.00">
                  <c:v>82</c:v>
                </c:pt>
                <c:pt idx="33" formatCode="0.00">
                  <c:v>74</c:v>
                </c:pt>
                <c:pt idx="34" formatCode="0.00">
                  <c:v>65.5</c:v>
                </c:pt>
                <c:pt idx="35" formatCode="0.00">
                  <c:v>57.5</c:v>
                </c:pt>
                <c:pt idx="36" formatCode="0.00">
                  <c:v>52.5</c:v>
                </c:pt>
                <c:pt idx="37" formatCode="0.00">
                  <c:v>47.5</c:v>
                </c:pt>
                <c:pt idx="38" formatCode="0.00">
                  <c:v>42</c:v>
                </c:pt>
                <c:pt idx="39" formatCode="0.00">
                  <c:v>37.5</c:v>
                </c:pt>
                <c:pt idx="40" formatCode="0.00">
                  <c:v>33</c:v>
                </c:pt>
                <c:pt idx="41" formatCode="0.00">
                  <c:v>29.5</c:v>
                </c:pt>
                <c:pt idx="42" formatCode="0.00">
                  <c:v>26.5</c:v>
                </c:pt>
                <c:pt idx="43" formatCode="0.00">
                  <c:v>24</c:v>
                </c:pt>
                <c:pt idx="44" formatCode="0.00">
                  <c:v>21.5</c:v>
                </c:pt>
                <c:pt idx="45" formatCode="0.00">
                  <c:v>19.5</c:v>
                </c:pt>
                <c:pt idx="46" formatCode="0.00">
                  <c:v>17.5</c:v>
                </c:pt>
                <c:pt idx="47" formatCode="0.00">
                  <c:v>15.5</c:v>
                </c:pt>
                <c:pt idx="48" formatCode="0.00">
                  <c:v>14.5</c:v>
                </c:pt>
                <c:pt idx="49" formatCode="0.00">
                  <c:v>13</c:v>
                </c:pt>
                <c:pt idx="50" formatCode="0.00">
                  <c:v>12</c:v>
                </c:pt>
                <c:pt idx="51" formatCode="0.00">
                  <c:v>11</c:v>
                </c:pt>
                <c:pt idx="52" formatCode="0.00">
                  <c:v>9.5</c:v>
                </c:pt>
                <c:pt idx="53" formatCode="0.00">
                  <c:v>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91E-4E30-8FF1-071619F0D564}"/>
            </c:ext>
          </c:extLst>
        </c:ser>
        <c:ser>
          <c:idx val="11"/>
          <c:order val="25"/>
          <c:tx>
            <c:v>Energy Ch 9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R=63'!$BL$3:$BL$73</c:f>
              <c:numCache>
                <c:formatCode>General</c:formatCode>
                <c:ptCount val="71"/>
                <c:pt idx="19" formatCode="0.00">
                  <c:v>369</c:v>
                </c:pt>
                <c:pt idx="20" formatCode="0.00">
                  <c:v>338.5</c:v>
                </c:pt>
                <c:pt idx="21" formatCode="0.00">
                  <c:v>304.5</c:v>
                </c:pt>
                <c:pt idx="22" formatCode="0.00">
                  <c:v>276</c:v>
                </c:pt>
                <c:pt idx="23" formatCode="0.00">
                  <c:v>245</c:v>
                </c:pt>
                <c:pt idx="24" formatCode="0.00">
                  <c:v>215.5</c:v>
                </c:pt>
                <c:pt idx="25" formatCode="0.00">
                  <c:v>192</c:v>
                </c:pt>
                <c:pt idx="26" formatCode="0.00">
                  <c:v>170</c:v>
                </c:pt>
                <c:pt idx="27" formatCode="0.00">
                  <c:v>152</c:v>
                </c:pt>
                <c:pt idx="28" formatCode="0.00">
                  <c:v>133</c:v>
                </c:pt>
                <c:pt idx="29" formatCode="0.00">
                  <c:v>118</c:v>
                </c:pt>
                <c:pt idx="30" formatCode="0.00">
                  <c:v>106</c:v>
                </c:pt>
                <c:pt idx="31" formatCode="0.00">
                  <c:v>94</c:v>
                </c:pt>
                <c:pt idx="32" formatCode="0.00">
                  <c:v>84.5</c:v>
                </c:pt>
                <c:pt idx="33" formatCode="0.00">
                  <c:v>75.5</c:v>
                </c:pt>
                <c:pt idx="34" formatCode="0.00">
                  <c:v>67</c:v>
                </c:pt>
                <c:pt idx="35" formatCode="0.00">
                  <c:v>60</c:v>
                </c:pt>
                <c:pt idx="36" formatCode="0.00">
                  <c:v>54</c:v>
                </c:pt>
                <c:pt idx="37" formatCode="0.00">
                  <c:v>48.5</c:v>
                </c:pt>
                <c:pt idx="38" formatCode="0.00">
                  <c:v>43</c:v>
                </c:pt>
                <c:pt idx="39" formatCode="0.00">
                  <c:v>38.5</c:v>
                </c:pt>
                <c:pt idx="40" formatCode="0.00">
                  <c:v>34.5</c:v>
                </c:pt>
                <c:pt idx="41" formatCode="0.00">
                  <c:v>31</c:v>
                </c:pt>
                <c:pt idx="42" formatCode="0.00">
                  <c:v>28</c:v>
                </c:pt>
                <c:pt idx="43" formatCode="0.00">
                  <c:v>25</c:v>
                </c:pt>
                <c:pt idx="44" formatCode="0.00">
                  <c:v>22.5</c:v>
                </c:pt>
                <c:pt idx="45" formatCode="0.00">
                  <c:v>19.5</c:v>
                </c:pt>
                <c:pt idx="46" formatCode="0.00">
                  <c:v>18</c:v>
                </c:pt>
                <c:pt idx="47" formatCode="0.00">
                  <c:v>16</c:v>
                </c:pt>
                <c:pt idx="48" formatCode="0.00">
                  <c:v>14</c:v>
                </c:pt>
                <c:pt idx="49" formatCode="0.00">
                  <c:v>12</c:v>
                </c:pt>
                <c:pt idx="50" formatCode="0.00">
                  <c:v>10.5</c:v>
                </c:pt>
                <c:pt idx="51" formatCode="0.00">
                  <c:v>9.5</c:v>
                </c:pt>
                <c:pt idx="52" formatCode="0.00">
                  <c:v>8.5</c:v>
                </c:pt>
                <c:pt idx="53" formatCode="0.00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91E-4E30-8FF1-071619F0D564}"/>
            </c:ext>
          </c:extLst>
        </c:ser>
        <c:ser>
          <c:idx val="12"/>
          <c:order val="26"/>
          <c:tx>
            <c:v>Energy Ch 10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R=63'!$BR$3:$BR$73</c:f>
              <c:numCache>
                <c:formatCode>General</c:formatCode>
                <c:ptCount val="71"/>
                <c:pt idx="19" formatCode="0.00">
                  <c:v>369.5</c:v>
                </c:pt>
                <c:pt idx="20" formatCode="0.00">
                  <c:v>338.5</c:v>
                </c:pt>
                <c:pt idx="21" formatCode="0.00">
                  <c:v>305.5</c:v>
                </c:pt>
                <c:pt idx="22" formatCode="0.00">
                  <c:v>276</c:v>
                </c:pt>
                <c:pt idx="23" formatCode="0.00">
                  <c:v>245</c:v>
                </c:pt>
                <c:pt idx="24" formatCode="0.00">
                  <c:v>215</c:v>
                </c:pt>
                <c:pt idx="25" formatCode="0.00">
                  <c:v>190.5</c:v>
                </c:pt>
                <c:pt idx="26" formatCode="0.00">
                  <c:v>168.5</c:v>
                </c:pt>
                <c:pt idx="27" formatCode="0.00">
                  <c:v>151.5</c:v>
                </c:pt>
                <c:pt idx="28" formatCode="0.00">
                  <c:v>132.5</c:v>
                </c:pt>
                <c:pt idx="29" formatCode="0.00">
                  <c:v>118.5</c:v>
                </c:pt>
                <c:pt idx="30" formatCode="0.00">
                  <c:v>106.5</c:v>
                </c:pt>
                <c:pt idx="31" formatCode="0.00">
                  <c:v>94.5</c:v>
                </c:pt>
                <c:pt idx="32" formatCode="0.00">
                  <c:v>85</c:v>
                </c:pt>
                <c:pt idx="33" formatCode="0.00">
                  <c:v>75</c:v>
                </c:pt>
                <c:pt idx="34" formatCode="0.00">
                  <c:v>67</c:v>
                </c:pt>
                <c:pt idx="35" formatCode="0.00">
                  <c:v>60</c:v>
                </c:pt>
                <c:pt idx="36" formatCode="0.00">
                  <c:v>54</c:v>
                </c:pt>
                <c:pt idx="37" formatCode="0.00">
                  <c:v>48.5</c:v>
                </c:pt>
                <c:pt idx="38" formatCode="0.00">
                  <c:v>43</c:v>
                </c:pt>
                <c:pt idx="39" formatCode="0.00">
                  <c:v>38.5</c:v>
                </c:pt>
                <c:pt idx="40" formatCode="0.00">
                  <c:v>34</c:v>
                </c:pt>
                <c:pt idx="41" formatCode="0.00">
                  <c:v>30.5</c:v>
                </c:pt>
                <c:pt idx="42" formatCode="0.00">
                  <c:v>27.5</c:v>
                </c:pt>
                <c:pt idx="43" formatCode="0.00">
                  <c:v>24.5</c:v>
                </c:pt>
                <c:pt idx="44" formatCode="0.00">
                  <c:v>22</c:v>
                </c:pt>
                <c:pt idx="45" formatCode="0.00">
                  <c:v>19.5</c:v>
                </c:pt>
                <c:pt idx="46" formatCode="0.00">
                  <c:v>18</c:v>
                </c:pt>
                <c:pt idx="47" formatCode="0.00">
                  <c:v>15.5</c:v>
                </c:pt>
                <c:pt idx="48" formatCode="0.00">
                  <c:v>14</c:v>
                </c:pt>
                <c:pt idx="49" formatCode="0.00">
                  <c:v>12</c:v>
                </c:pt>
                <c:pt idx="50" formatCode="0.00">
                  <c:v>11</c:v>
                </c:pt>
                <c:pt idx="51" formatCode="0.00">
                  <c:v>9.5</c:v>
                </c:pt>
                <c:pt idx="52" formatCode="0.00">
                  <c:v>8.5</c:v>
                </c:pt>
                <c:pt idx="53" formatCode="0.00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91E-4E30-8FF1-071619F0D564}"/>
            </c:ext>
          </c:extLst>
        </c:ser>
        <c:ser>
          <c:idx val="13"/>
          <c:order val="27"/>
          <c:tx>
            <c:v>Energy Ch 11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R=63'!$BX$3:$BX$73</c:f>
              <c:numCache>
                <c:formatCode>General</c:formatCode>
                <c:ptCount val="71"/>
                <c:pt idx="19" formatCode="0.00">
                  <c:v>368.5</c:v>
                </c:pt>
                <c:pt idx="20" formatCode="0.00">
                  <c:v>337.5</c:v>
                </c:pt>
                <c:pt idx="21" formatCode="0.00">
                  <c:v>304</c:v>
                </c:pt>
                <c:pt idx="22" formatCode="0.00">
                  <c:v>275</c:v>
                </c:pt>
                <c:pt idx="23" formatCode="0.00">
                  <c:v>245</c:v>
                </c:pt>
                <c:pt idx="24" formatCode="0.00">
                  <c:v>216</c:v>
                </c:pt>
                <c:pt idx="25" formatCode="0.00">
                  <c:v>192</c:v>
                </c:pt>
                <c:pt idx="26" formatCode="0.00">
                  <c:v>173</c:v>
                </c:pt>
                <c:pt idx="27" formatCode="0.00">
                  <c:v>152.5</c:v>
                </c:pt>
                <c:pt idx="28" formatCode="0.00">
                  <c:v>134.5</c:v>
                </c:pt>
                <c:pt idx="29" formatCode="0.00">
                  <c:v>119</c:v>
                </c:pt>
                <c:pt idx="30" formatCode="0.00">
                  <c:v>107</c:v>
                </c:pt>
                <c:pt idx="31" formatCode="0.00">
                  <c:v>96</c:v>
                </c:pt>
                <c:pt idx="32" formatCode="0.00">
                  <c:v>85.5</c:v>
                </c:pt>
                <c:pt idx="33" formatCode="0.00">
                  <c:v>76.5</c:v>
                </c:pt>
                <c:pt idx="34" formatCode="0.00">
                  <c:v>68</c:v>
                </c:pt>
                <c:pt idx="35" formatCode="0.00">
                  <c:v>61</c:v>
                </c:pt>
                <c:pt idx="36" formatCode="0.00">
                  <c:v>55.5</c:v>
                </c:pt>
                <c:pt idx="37" formatCode="0.00">
                  <c:v>49</c:v>
                </c:pt>
                <c:pt idx="38" formatCode="0.00">
                  <c:v>43.5</c:v>
                </c:pt>
                <c:pt idx="39" formatCode="0.00">
                  <c:v>39</c:v>
                </c:pt>
                <c:pt idx="40" formatCode="0.00">
                  <c:v>35.5</c:v>
                </c:pt>
                <c:pt idx="41" formatCode="0.00">
                  <c:v>31.5</c:v>
                </c:pt>
                <c:pt idx="42" formatCode="0.00">
                  <c:v>28.5</c:v>
                </c:pt>
                <c:pt idx="43" formatCode="0.00">
                  <c:v>25.5</c:v>
                </c:pt>
                <c:pt idx="44" formatCode="0.00">
                  <c:v>22</c:v>
                </c:pt>
                <c:pt idx="45" formatCode="0.00">
                  <c:v>19.5</c:v>
                </c:pt>
                <c:pt idx="46" formatCode="0.00">
                  <c:v>17</c:v>
                </c:pt>
                <c:pt idx="47" formatCode="0.00">
                  <c:v>14.5</c:v>
                </c:pt>
                <c:pt idx="48" formatCode="0.00">
                  <c:v>13</c:v>
                </c:pt>
                <c:pt idx="49" formatCode="0.00">
                  <c:v>12</c:v>
                </c:pt>
                <c:pt idx="50" formatCode="0.00">
                  <c:v>11</c:v>
                </c:pt>
                <c:pt idx="51" formatCode="0.00">
                  <c:v>9.5</c:v>
                </c:pt>
                <c:pt idx="52" formatCode="0.00">
                  <c:v>9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91E-4E30-8FF1-071619F0D564}"/>
            </c:ext>
          </c:extLst>
        </c:ser>
        <c:ser>
          <c:idx val="14"/>
          <c:order val="28"/>
          <c:tx>
            <c:v>Energy Ch 12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R=63'!$CD$3:$CD$73</c:f>
              <c:numCache>
                <c:formatCode>General</c:formatCode>
                <c:ptCount val="71"/>
                <c:pt idx="19" formatCode="0.00">
                  <c:v>373</c:v>
                </c:pt>
                <c:pt idx="20" formatCode="0.00">
                  <c:v>339</c:v>
                </c:pt>
                <c:pt idx="21" formatCode="0.00">
                  <c:v>305.5</c:v>
                </c:pt>
                <c:pt idx="22" formatCode="0.00">
                  <c:v>276</c:v>
                </c:pt>
                <c:pt idx="23" formatCode="0.00">
                  <c:v>245.5</c:v>
                </c:pt>
                <c:pt idx="24" formatCode="0.00">
                  <c:v>216.5</c:v>
                </c:pt>
                <c:pt idx="25" formatCode="0.00">
                  <c:v>192</c:v>
                </c:pt>
                <c:pt idx="26" formatCode="0.00">
                  <c:v>171</c:v>
                </c:pt>
                <c:pt idx="27" formatCode="0.00">
                  <c:v>152</c:v>
                </c:pt>
                <c:pt idx="28" formatCode="0.00">
                  <c:v>133</c:v>
                </c:pt>
                <c:pt idx="29" formatCode="0.00">
                  <c:v>118.5</c:v>
                </c:pt>
                <c:pt idx="30" formatCode="0.00">
                  <c:v>106.5</c:v>
                </c:pt>
                <c:pt idx="31" formatCode="0.00">
                  <c:v>94</c:v>
                </c:pt>
                <c:pt idx="32" formatCode="0.00">
                  <c:v>84.5</c:v>
                </c:pt>
                <c:pt idx="33" formatCode="0.00">
                  <c:v>75.5</c:v>
                </c:pt>
                <c:pt idx="34" formatCode="0.00">
                  <c:v>66.5</c:v>
                </c:pt>
                <c:pt idx="35" formatCode="0.00">
                  <c:v>59.5</c:v>
                </c:pt>
                <c:pt idx="36" formatCode="0.00">
                  <c:v>54</c:v>
                </c:pt>
                <c:pt idx="37" formatCode="0.00">
                  <c:v>48</c:v>
                </c:pt>
                <c:pt idx="38" formatCode="0.00">
                  <c:v>42.5</c:v>
                </c:pt>
                <c:pt idx="39" formatCode="0.00">
                  <c:v>38</c:v>
                </c:pt>
                <c:pt idx="40" formatCode="0.00">
                  <c:v>34</c:v>
                </c:pt>
                <c:pt idx="41" formatCode="0.00">
                  <c:v>30</c:v>
                </c:pt>
                <c:pt idx="42" formatCode="0.00">
                  <c:v>27.5</c:v>
                </c:pt>
                <c:pt idx="43" formatCode="0.00">
                  <c:v>24.5</c:v>
                </c:pt>
                <c:pt idx="44" formatCode="0.00">
                  <c:v>22</c:v>
                </c:pt>
                <c:pt idx="45" formatCode="0.00">
                  <c:v>19.5</c:v>
                </c:pt>
                <c:pt idx="46" formatCode="0.00">
                  <c:v>18</c:v>
                </c:pt>
                <c:pt idx="47" formatCode="0.00">
                  <c:v>16</c:v>
                </c:pt>
                <c:pt idx="48" formatCode="0.00">
                  <c:v>14</c:v>
                </c:pt>
                <c:pt idx="49" formatCode="0.00">
                  <c:v>12.5</c:v>
                </c:pt>
                <c:pt idx="50" formatCode="0.00">
                  <c:v>11.5</c:v>
                </c:pt>
                <c:pt idx="51" formatCode="0.00">
                  <c:v>10</c:v>
                </c:pt>
                <c:pt idx="52" formatCode="0.00">
                  <c:v>8.5</c:v>
                </c:pt>
                <c:pt idx="53" formatCode="0.00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91E-4E30-8FF1-071619F0D564}"/>
            </c:ext>
          </c:extLst>
        </c:ser>
        <c:ser>
          <c:idx val="15"/>
          <c:order val="29"/>
          <c:tx>
            <c:v>Energy Ch 13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R=63'!$CJ$3:$CJ$73</c:f>
              <c:numCache>
                <c:formatCode>General</c:formatCode>
                <c:ptCount val="71"/>
                <c:pt idx="19" formatCode="0.00">
                  <c:v>370.5</c:v>
                </c:pt>
                <c:pt idx="20" formatCode="0.00">
                  <c:v>336.5</c:v>
                </c:pt>
                <c:pt idx="21" formatCode="0.00">
                  <c:v>302.5</c:v>
                </c:pt>
                <c:pt idx="22" formatCode="0.00">
                  <c:v>273.5</c:v>
                </c:pt>
                <c:pt idx="23" formatCode="0.00">
                  <c:v>244</c:v>
                </c:pt>
                <c:pt idx="24" formatCode="0.00">
                  <c:v>216</c:v>
                </c:pt>
                <c:pt idx="25" formatCode="0.00">
                  <c:v>191.5</c:v>
                </c:pt>
                <c:pt idx="26" formatCode="0.00">
                  <c:v>170.5</c:v>
                </c:pt>
                <c:pt idx="27" formatCode="0.00">
                  <c:v>150.5</c:v>
                </c:pt>
                <c:pt idx="28" formatCode="0.00">
                  <c:v>132</c:v>
                </c:pt>
                <c:pt idx="29" formatCode="0.00">
                  <c:v>117.5</c:v>
                </c:pt>
                <c:pt idx="30" formatCode="0.00">
                  <c:v>105</c:v>
                </c:pt>
                <c:pt idx="31" formatCode="0.00">
                  <c:v>93</c:v>
                </c:pt>
                <c:pt idx="32" formatCode="0.00">
                  <c:v>83</c:v>
                </c:pt>
                <c:pt idx="33" formatCode="0.00">
                  <c:v>74</c:v>
                </c:pt>
                <c:pt idx="34" formatCode="0.00">
                  <c:v>65.5</c:v>
                </c:pt>
                <c:pt idx="35" formatCode="0.00">
                  <c:v>58</c:v>
                </c:pt>
                <c:pt idx="36" formatCode="0.00">
                  <c:v>52.5</c:v>
                </c:pt>
                <c:pt idx="37" formatCode="0.00">
                  <c:v>47</c:v>
                </c:pt>
                <c:pt idx="38" formatCode="0.00">
                  <c:v>42.5</c:v>
                </c:pt>
                <c:pt idx="39" formatCode="0.00">
                  <c:v>37.5</c:v>
                </c:pt>
                <c:pt idx="40" formatCode="0.00">
                  <c:v>34</c:v>
                </c:pt>
                <c:pt idx="41" formatCode="0.00">
                  <c:v>30</c:v>
                </c:pt>
                <c:pt idx="42" formatCode="0.00">
                  <c:v>27</c:v>
                </c:pt>
                <c:pt idx="43" formatCode="0.00">
                  <c:v>24.5</c:v>
                </c:pt>
                <c:pt idx="44" formatCode="0.00">
                  <c:v>22</c:v>
                </c:pt>
                <c:pt idx="45" formatCode="0.00">
                  <c:v>19.5</c:v>
                </c:pt>
                <c:pt idx="46" formatCode="0.00">
                  <c:v>18</c:v>
                </c:pt>
                <c:pt idx="47" formatCode="0.00">
                  <c:v>16.5</c:v>
                </c:pt>
                <c:pt idx="48" formatCode="0.00">
                  <c:v>14.5</c:v>
                </c:pt>
                <c:pt idx="49" formatCode="0.00">
                  <c:v>13.5</c:v>
                </c:pt>
                <c:pt idx="50" formatCode="0.00">
                  <c:v>12.5</c:v>
                </c:pt>
                <c:pt idx="51" formatCode="0.00">
                  <c:v>11.5</c:v>
                </c:pt>
                <c:pt idx="52" formatCode="0.00">
                  <c:v>10.5</c:v>
                </c:pt>
                <c:pt idx="53" formatCode="0.00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91E-4E30-8FF1-071619F0D564}"/>
            </c:ext>
          </c:extLst>
        </c:ser>
        <c:ser>
          <c:idx val="16"/>
          <c:order val="30"/>
          <c:tx>
            <c:v>Energy Ch 14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R=63'!$CP$3:$CP$73</c:f>
              <c:numCache>
                <c:formatCode>General</c:formatCode>
                <c:ptCount val="71"/>
                <c:pt idx="19" formatCode="0.00">
                  <c:v>376.5</c:v>
                </c:pt>
                <c:pt idx="20" formatCode="0.00">
                  <c:v>342.5</c:v>
                </c:pt>
                <c:pt idx="21" formatCode="0.00">
                  <c:v>309.5</c:v>
                </c:pt>
                <c:pt idx="22" formatCode="0.00">
                  <c:v>280</c:v>
                </c:pt>
                <c:pt idx="23" formatCode="0.00">
                  <c:v>249.5</c:v>
                </c:pt>
                <c:pt idx="24" formatCode="0.00">
                  <c:v>218.5</c:v>
                </c:pt>
                <c:pt idx="25" formatCode="0.00">
                  <c:v>194</c:v>
                </c:pt>
                <c:pt idx="26" formatCode="0.00">
                  <c:v>172.5</c:v>
                </c:pt>
                <c:pt idx="27" formatCode="0.00">
                  <c:v>153</c:v>
                </c:pt>
                <c:pt idx="28" formatCode="0.00">
                  <c:v>133.5</c:v>
                </c:pt>
                <c:pt idx="29" formatCode="0.00">
                  <c:v>118.5</c:v>
                </c:pt>
                <c:pt idx="30" formatCode="0.00">
                  <c:v>106</c:v>
                </c:pt>
                <c:pt idx="31" formatCode="0.00">
                  <c:v>94</c:v>
                </c:pt>
                <c:pt idx="32" formatCode="0.00">
                  <c:v>84</c:v>
                </c:pt>
                <c:pt idx="33" formatCode="0.00">
                  <c:v>75.5</c:v>
                </c:pt>
                <c:pt idx="34" formatCode="0.00">
                  <c:v>66.5</c:v>
                </c:pt>
                <c:pt idx="35" formatCode="0.00">
                  <c:v>59.5</c:v>
                </c:pt>
                <c:pt idx="36" formatCode="0.00">
                  <c:v>53.5</c:v>
                </c:pt>
                <c:pt idx="37" formatCode="0.00">
                  <c:v>48.5</c:v>
                </c:pt>
                <c:pt idx="38" formatCode="0.00">
                  <c:v>42.5</c:v>
                </c:pt>
                <c:pt idx="39" formatCode="0.00">
                  <c:v>37.5</c:v>
                </c:pt>
                <c:pt idx="40" formatCode="0.00">
                  <c:v>34</c:v>
                </c:pt>
                <c:pt idx="41" formatCode="0.00">
                  <c:v>29.5</c:v>
                </c:pt>
                <c:pt idx="42" formatCode="0.00">
                  <c:v>27</c:v>
                </c:pt>
                <c:pt idx="43" formatCode="0.00">
                  <c:v>24</c:v>
                </c:pt>
                <c:pt idx="44" formatCode="0.00">
                  <c:v>21</c:v>
                </c:pt>
                <c:pt idx="45" formatCode="0.00">
                  <c:v>19</c:v>
                </c:pt>
                <c:pt idx="46" formatCode="0.00">
                  <c:v>17</c:v>
                </c:pt>
                <c:pt idx="47" formatCode="0.00">
                  <c:v>15.5</c:v>
                </c:pt>
                <c:pt idx="48" formatCode="0.00">
                  <c:v>13.5</c:v>
                </c:pt>
                <c:pt idx="49" formatCode="0.00">
                  <c:v>12</c:v>
                </c:pt>
                <c:pt idx="50" formatCode="0.00">
                  <c:v>11</c:v>
                </c:pt>
                <c:pt idx="51" formatCode="0.00">
                  <c:v>10</c:v>
                </c:pt>
                <c:pt idx="52" formatCode="0.00">
                  <c:v>8.5</c:v>
                </c:pt>
                <c:pt idx="53" formatCode="0.00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91E-4E30-8FF1-071619F0D564}"/>
            </c:ext>
          </c:extLst>
        </c:ser>
        <c:ser>
          <c:idx val="0"/>
          <c:order val="31"/>
          <c:tx>
            <c:v>Energy Ch 15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R=63'!$CV$3:$CV$73</c:f>
              <c:numCache>
                <c:formatCode>General</c:formatCode>
                <c:ptCount val="71"/>
                <c:pt idx="19" formatCode="0.00">
                  <c:v>379</c:v>
                </c:pt>
                <c:pt idx="20" formatCode="0.00">
                  <c:v>346.5</c:v>
                </c:pt>
                <c:pt idx="21" formatCode="0.00">
                  <c:v>312</c:v>
                </c:pt>
                <c:pt idx="22" formatCode="0.00">
                  <c:v>282</c:v>
                </c:pt>
                <c:pt idx="23" formatCode="0.00">
                  <c:v>250.5</c:v>
                </c:pt>
                <c:pt idx="24" formatCode="0.00">
                  <c:v>219.5</c:v>
                </c:pt>
                <c:pt idx="25" formatCode="0.00">
                  <c:v>195</c:v>
                </c:pt>
                <c:pt idx="26" formatCode="0.00">
                  <c:v>174</c:v>
                </c:pt>
                <c:pt idx="27" formatCode="0.00">
                  <c:v>154</c:v>
                </c:pt>
                <c:pt idx="28" formatCode="0.00">
                  <c:v>136</c:v>
                </c:pt>
                <c:pt idx="29" formatCode="0.00">
                  <c:v>120.5</c:v>
                </c:pt>
                <c:pt idx="30" formatCode="0.00">
                  <c:v>108</c:v>
                </c:pt>
                <c:pt idx="31" formatCode="0.00">
                  <c:v>96.5</c:v>
                </c:pt>
                <c:pt idx="32" formatCode="0.00">
                  <c:v>86.5</c:v>
                </c:pt>
                <c:pt idx="33" formatCode="0.00">
                  <c:v>77.5</c:v>
                </c:pt>
                <c:pt idx="34" formatCode="0.00">
                  <c:v>69</c:v>
                </c:pt>
                <c:pt idx="35" formatCode="0.00">
                  <c:v>62</c:v>
                </c:pt>
                <c:pt idx="36" formatCode="0.00">
                  <c:v>56</c:v>
                </c:pt>
                <c:pt idx="37" formatCode="0.00">
                  <c:v>50</c:v>
                </c:pt>
                <c:pt idx="38" formatCode="0.00">
                  <c:v>44</c:v>
                </c:pt>
                <c:pt idx="39" formatCode="0.00">
                  <c:v>39</c:v>
                </c:pt>
                <c:pt idx="40" formatCode="0.00">
                  <c:v>35.5</c:v>
                </c:pt>
                <c:pt idx="41" formatCode="0.00">
                  <c:v>31.5</c:v>
                </c:pt>
                <c:pt idx="42" formatCode="0.00">
                  <c:v>29</c:v>
                </c:pt>
                <c:pt idx="43" formatCode="0.00">
                  <c:v>26</c:v>
                </c:pt>
                <c:pt idx="44" formatCode="0.00">
                  <c:v>22.5</c:v>
                </c:pt>
                <c:pt idx="45" formatCode="0.00">
                  <c:v>20</c:v>
                </c:pt>
                <c:pt idx="46" formatCode="0.00">
                  <c:v>17.5</c:v>
                </c:pt>
                <c:pt idx="47" formatCode="0.00">
                  <c:v>15.5</c:v>
                </c:pt>
                <c:pt idx="48" formatCode="0.00">
                  <c:v>13.5</c:v>
                </c:pt>
                <c:pt idx="49" formatCode="0.00">
                  <c:v>12</c:v>
                </c:pt>
                <c:pt idx="50" formatCode="0.00">
                  <c:v>11</c:v>
                </c:pt>
                <c:pt idx="51" formatCode="0.00">
                  <c:v>10</c:v>
                </c:pt>
                <c:pt idx="52" formatCode="0.00">
                  <c:v>9</c:v>
                </c:pt>
                <c:pt idx="53" formatCode="0.0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91E-4E30-8FF1-071619F0D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9231824"/>
        <c:axId val="1"/>
      </c:scatterChart>
      <c:scatterChart>
        <c:scatterStyle val="lineMarker"/>
        <c:varyColors val="0"/>
        <c:ser>
          <c:idx val="1"/>
          <c:order val="0"/>
          <c:tx>
            <c:v>Error Energy Ch 0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R=63'!$M$3:$M$73</c:f>
              <c:numCache>
                <c:formatCode>General</c:formatCode>
                <c:ptCount val="71"/>
                <c:pt idx="19" formatCode="0.00%">
                  <c:v>5.1122836858675295E-2</c:v>
                </c:pt>
                <c:pt idx="20" formatCode="0.00%">
                  <c:v>1.6906882519685168E-2</c:v>
                </c:pt>
                <c:pt idx="21" formatCode="0.00%">
                  <c:v>2.7672062872585302E-3</c:v>
                </c:pt>
                <c:pt idx="22" formatCode="0.00%">
                  <c:v>-1.4749177143505019E-2</c:v>
                </c:pt>
                <c:pt idx="23" formatCode="0.00%">
                  <c:v>-1.3510725291213419E-2</c:v>
                </c:pt>
                <c:pt idx="24" formatCode="0.00%">
                  <c:v>-8.8178336362406753E-3</c:v>
                </c:pt>
                <c:pt idx="25" formatCode="0.00%">
                  <c:v>-9.1076066426180827E-3</c:v>
                </c:pt>
                <c:pt idx="26" formatCode="0.00%">
                  <c:v>-1.8165680603948933E-2</c:v>
                </c:pt>
                <c:pt idx="27" formatCode="0.00%">
                  <c:v>-4.9506375020847105E-3</c:v>
                </c:pt>
                <c:pt idx="28" formatCode="0.00%">
                  <c:v>2.3798711380385626E-2</c:v>
                </c:pt>
                <c:pt idx="29" formatCode="0.00%">
                  <c:v>2.7507157099620372E-2</c:v>
                </c:pt>
                <c:pt idx="30" formatCode="0.00%">
                  <c:v>2.245362452718366E-2</c:v>
                </c:pt>
                <c:pt idx="31" formatCode="0.00%">
                  <c:v>3.1424332442903893E-2</c:v>
                </c:pt>
                <c:pt idx="32" formatCode="0.00%">
                  <c:v>3.2740988216758284E-2</c:v>
                </c:pt>
                <c:pt idx="33" formatCode="0.00%">
                  <c:v>2.1294412776792216E-2</c:v>
                </c:pt>
                <c:pt idx="34" formatCode="0.00%">
                  <c:v>3.017537745238548E-2</c:v>
                </c:pt>
                <c:pt idx="35" formatCode="0.00%">
                  <c:v>3.8945413303658596E-2</c:v>
                </c:pt>
                <c:pt idx="36" formatCode="0.00%">
                  <c:v>2.4841398525983743E-2</c:v>
                </c:pt>
                <c:pt idx="37" formatCode="0.00%">
                  <c:v>1.1595268190555614E-2</c:v>
                </c:pt>
                <c:pt idx="38" formatCode="0.00%">
                  <c:v>1.0199134178112631E-2</c:v>
                </c:pt>
                <c:pt idx="39" formatCode="0.00%">
                  <c:v>9.8297086730454453E-3</c:v>
                </c:pt>
                <c:pt idx="40" formatCode="0.00%">
                  <c:v>-5.9706634896579194E-3</c:v>
                </c:pt>
                <c:pt idx="41" formatCode="0.00%">
                  <c:v>-1.0726944110678953E-2</c:v>
                </c:pt>
                <c:pt idx="42" formatCode="0.00%">
                  <c:v>-3.8172110390048239E-2</c:v>
                </c:pt>
                <c:pt idx="43" formatCode="0.00%">
                  <c:v>-3.7821386280947743E-2</c:v>
                </c:pt>
                <c:pt idx="44" formatCode="0.00%">
                  <c:v>-2.2821195465653307E-2</c:v>
                </c:pt>
                <c:pt idx="45" formatCode="0.00%">
                  <c:v>-3.9787251024036296E-2</c:v>
                </c:pt>
                <c:pt idx="46" formatCode="0.00%">
                  <c:v>-4.6430525696591271E-2</c:v>
                </c:pt>
                <c:pt idx="47" formatCode="0.00%">
                  <c:v>-7.048310375496214E-2</c:v>
                </c:pt>
                <c:pt idx="48" formatCode="0.00%">
                  <c:v>-8.5898228761877984E-2</c:v>
                </c:pt>
                <c:pt idx="49" formatCode="0.00%">
                  <c:v>-9.1337332521353107E-2</c:v>
                </c:pt>
                <c:pt idx="50" formatCode="0.00%">
                  <c:v>-0.12270377473276979</c:v>
                </c:pt>
                <c:pt idx="51" formatCode="0.00%">
                  <c:v>-0.1470687458357092</c:v>
                </c:pt>
                <c:pt idx="52" formatCode="0.00%">
                  <c:v>-0.1638515624867482</c:v>
                </c:pt>
                <c:pt idx="53" formatCode="0.00%">
                  <c:v>-0.17202982401696015</c:v>
                </c:pt>
                <c:pt idx="54" formatCode="0.00%">
                  <c:v>-0.16988580560691757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91E-4E30-8FF1-071619F0D564}"/>
            </c:ext>
          </c:extLst>
        </c:ser>
        <c:ser>
          <c:idx val="17"/>
          <c:order val="1"/>
          <c:tx>
            <c:v>Error Energy ch 1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R=63'!$S$3:$S$73</c:f>
              <c:numCache>
                <c:formatCode>General</c:formatCode>
                <c:ptCount val="71"/>
                <c:pt idx="19" formatCode="0.00%">
                  <c:v>3.5600932193312972E-2</c:v>
                </c:pt>
                <c:pt idx="20" formatCode="0.00%">
                  <c:v>8.9620366748742065E-3</c:v>
                </c:pt>
                <c:pt idx="21" formatCode="0.00%">
                  <c:v>-3.633225919175006E-4</c:v>
                </c:pt>
                <c:pt idx="22" formatCode="0.00%">
                  <c:v>-1.3276565719554321E-2</c:v>
                </c:pt>
                <c:pt idx="23" formatCode="0.00%">
                  <c:v>-1.0657136718583203E-2</c:v>
                </c:pt>
                <c:pt idx="24" formatCode="0.00%">
                  <c:v>3.091923460522191E-3</c:v>
                </c:pt>
                <c:pt idx="25" formatCode="0.00%">
                  <c:v>9.80724740954215E-3</c:v>
                </c:pt>
                <c:pt idx="26" formatCode="0.00%">
                  <c:v>1.1397451704814497E-3</c:v>
                </c:pt>
                <c:pt idx="27" formatCode="0.00%">
                  <c:v>1.1814607516622559E-2</c:v>
                </c:pt>
                <c:pt idx="28" formatCode="0.00%">
                  <c:v>2.2013377371001331E-2</c:v>
                </c:pt>
                <c:pt idx="29" formatCode="0.00%">
                  <c:v>2.472381291797383E-2</c:v>
                </c:pt>
                <c:pt idx="30" formatCode="0.00%">
                  <c:v>2.4240030061015119E-2</c:v>
                </c:pt>
                <c:pt idx="31" formatCode="0.00%">
                  <c:v>2.2773079014202384E-2</c:v>
                </c:pt>
                <c:pt idx="32" formatCode="0.00%">
                  <c:v>1.2234175404247354E-2</c:v>
                </c:pt>
                <c:pt idx="33" formatCode="0.00%">
                  <c:v>7.5929440446629963E-3</c:v>
                </c:pt>
                <c:pt idx="34" formatCode="0.00%">
                  <c:v>9.4416660820771364E-3</c:v>
                </c:pt>
                <c:pt idx="35" formatCode="0.00%">
                  <c:v>1.0269927046691897E-2</c:v>
                </c:pt>
                <c:pt idx="36" formatCode="0.00%">
                  <c:v>-1.3817945316038627E-3</c:v>
                </c:pt>
                <c:pt idx="37" formatCode="0.00%">
                  <c:v>-1.1102550485744581E-2</c:v>
                </c:pt>
                <c:pt idx="38" formatCode="0.00%">
                  <c:v>-8.4893828255393992E-3</c:v>
                </c:pt>
                <c:pt idx="39" formatCode="0.00%">
                  <c:v>-2.7962853861245484E-2</c:v>
                </c:pt>
                <c:pt idx="40" formatCode="0.00%">
                  <c:v>-3.7430088847966538E-2</c:v>
                </c:pt>
                <c:pt idx="41" formatCode="0.00%">
                  <c:v>-3.4892369574967774E-2</c:v>
                </c:pt>
                <c:pt idx="42" formatCode="0.00%">
                  <c:v>-6.6974418368958552E-2</c:v>
                </c:pt>
                <c:pt idx="43" formatCode="0.00%">
                  <c:v>-7.4325515053946467E-2</c:v>
                </c:pt>
                <c:pt idx="44" formatCode="0.00%">
                  <c:v>-6.9698945824228226E-2</c:v>
                </c:pt>
                <c:pt idx="45" formatCode="0.00%">
                  <c:v>-7.2192823014503069E-2</c:v>
                </c:pt>
                <c:pt idx="46" formatCode="0.00%">
                  <c:v>-0.10951561946671098</c:v>
                </c:pt>
                <c:pt idx="47" formatCode="0.00%">
                  <c:v>-0.11568946647453729</c:v>
                </c:pt>
                <c:pt idx="48" formatCode="0.00%">
                  <c:v>-0.1102031331484004</c:v>
                </c:pt>
                <c:pt idx="49" formatCode="0.00%">
                  <c:v>-0.15232023470986472</c:v>
                </c:pt>
                <c:pt idx="50" formatCode="0.00%">
                  <c:v>-0.12367686693246953</c:v>
                </c:pt>
                <c:pt idx="51" formatCode="0.00%">
                  <c:v>-0.15111706554113855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91E-4E30-8FF1-071619F0D564}"/>
            </c:ext>
          </c:extLst>
        </c:ser>
        <c:ser>
          <c:idx val="18"/>
          <c:order val="2"/>
          <c:tx>
            <c:v>Error Energy Ch 2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R=63'!$Y$3:$Y$73</c:f>
              <c:numCache>
                <c:formatCode>General</c:formatCode>
                <c:ptCount val="71"/>
                <c:pt idx="19" formatCode="0.00%">
                  <c:v>3.6811560128403926E-2</c:v>
                </c:pt>
                <c:pt idx="20" formatCode="0.00%">
                  <c:v>1.3221464258413074E-2</c:v>
                </c:pt>
                <c:pt idx="21" formatCode="0.00%">
                  <c:v>2.7186330030192435E-3</c:v>
                </c:pt>
                <c:pt idx="22" formatCode="0.00%">
                  <c:v>-9.8881996493947796E-3</c:v>
                </c:pt>
                <c:pt idx="23" formatCode="0.00%">
                  <c:v>-1.0817354314754323E-2</c:v>
                </c:pt>
                <c:pt idx="24" formatCode="0.00%">
                  <c:v>6.3516123793500771E-4</c:v>
                </c:pt>
                <c:pt idx="25" formatCode="0.00%">
                  <c:v>4.4408898722335475E-3</c:v>
                </c:pt>
                <c:pt idx="26" formatCode="0.00%">
                  <c:v>3.8730415118984401E-3</c:v>
                </c:pt>
                <c:pt idx="27" formatCode="0.00%">
                  <c:v>8.3589256467790016E-3</c:v>
                </c:pt>
                <c:pt idx="28" formatCode="0.00%">
                  <c:v>2.1852526796911634E-2</c:v>
                </c:pt>
                <c:pt idx="29" formatCode="0.00%">
                  <c:v>2.4563837820221934E-2</c:v>
                </c:pt>
                <c:pt idx="30" formatCode="0.00%">
                  <c:v>2.4081590752029015E-2</c:v>
                </c:pt>
                <c:pt idx="31" formatCode="0.00%">
                  <c:v>2.2616502742955642E-2</c:v>
                </c:pt>
                <c:pt idx="32" formatCode="0.00%">
                  <c:v>1.7999631905529216E-2</c:v>
                </c:pt>
                <c:pt idx="33" formatCode="0.00%">
                  <c:v>1.402712116274297E-2</c:v>
                </c:pt>
                <c:pt idx="34" formatCode="0.00%">
                  <c:v>1.6714530529276694E-2</c:v>
                </c:pt>
                <c:pt idx="35" formatCode="0.00%">
                  <c:v>1.8472089195673252E-2</c:v>
                </c:pt>
                <c:pt idx="36" formatCode="0.00%">
                  <c:v>-1.5232397409967937E-3</c:v>
                </c:pt>
                <c:pt idx="37" formatCode="0.00%">
                  <c:v>-1.1500688785318692E-3</c:v>
                </c:pt>
                <c:pt idx="38" formatCode="0.00%">
                  <c:v>-8.623104899544291E-3</c:v>
                </c:pt>
                <c:pt idx="39" formatCode="0.00%">
                  <c:v>-3.1692749345961892E-3</c:v>
                </c:pt>
                <c:pt idx="40" formatCode="0.00%">
                  <c:v>-1.0053175703619388E-2</c:v>
                </c:pt>
                <c:pt idx="41" formatCode="0.00%">
                  <c:v>-3.880688089400603E-3</c:v>
                </c:pt>
                <c:pt idx="42" formatCode="0.00%">
                  <c:v>-3.4348322018160571E-2</c:v>
                </c:pt>
                <c:pt idx="43" formatCode="0.00%">
                  <c:v>-3.8129631932169214E-2</c:v>
                </c:pt>
                <c:pt idx="44" formatCode="0.00%">
                  <c:v>-4.9572041487632855E-2</c:v>
                </c:pt>
                <c:pt idx="45" formatCode="0.00%">
                  <c:v>-7.2280093511575536E-2</c:v>
                </c:pt>
                <c:pt idx="46" formatCode="0.00%">
                  <c:v>-8.6159558374134984E-2</c:v>
                </c:pt>
                <c:pt idx="47" formatCode="0.00%">
                  <c:v>-8.9748571681550468E-2</c:v>
                </c:pt>
                <c:pt idx="48" formatCode="0.00%">
                  <c:v>-0.11025974938749057</c:v>
                </c:pt>
                <c:pt idx="49" formatCode="0.00%">
                  <c:v>-0.12209065524441064</c:v>
                </c:pt>
                <c:pt idx="50" formatCode="0.00%">
                  <c:v>-0.1237089764974165</c:v>
                </c:pt>
                <c:pt idx="51" formatCode="0.00%">
                  <c:v>-0.15113457617992934</c:v>
                </c:pt>
                <c:pt idx="52" formatCode="0.00%">
                  <c:v>-8.4225092049698663E-2</c:v>
                </c:pt>
                <c:pt idx="53" formatCode="0.00%">
                  <c:v>-8.7850323572874076E-2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91E-4E30-8FF1-071619F0D564}"/>
            </c:ext>
          </c:extLst>
        </c:ser>
        <c:ser>
          <c:idx val="19"/>
          <c:order val="3"/>
          <c:tx>
            <c:v>Error Energy Ch 3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R=63'!$AE$3:$AE$73</c:f>
              <c:numCache>
                <c:formatCode>General</c:formatCode>
                <c:ptCount val="71"/>
                <c:pt idx="19" formatCode="0.00%">
                  <c:v>2.4139063911326863E-2</c:v>
                </c:pt>
                <c:pt idx="20" formatCode="0.00%">
                  <c:v>-4.1352238463193908E-3</c:v>
                </c:pt>
                <c:pt idx="21" formatCode="0.00%">
                  <c:v>-1.0750181587236221E-2</c:v>
                </c:pt>
                <c:pt idx="22" formatCode="0.00%">
                  <c:v>-2.2323310173310133E-2</c:v>
                </c:pt>
                <c:pt idx="23" formatCode="0.00%">
                  <c:v>-2.0170728836648652E-2</c:v>
                </c:pt>
                <c:pt idx="24" formatCode="0.00%">
                  <c:v>-7.1839170543674894E-3</c:v>
                </c:pt>
                <c:pt idx="25" formatCode="0.00%">
                  <c:v>-1.6513269475600229E-3</c:v>
                </c:pt>
                <c:pt idx="26" formatCode="0.00%">
                  <c:v>-1.4796400335187858E-2</c:v>
                </c:pt>
                <c:pt idx="27" formatCode="0.00%">
                  <c:v>3.084582615668519E-3</c:v>
                </c:pt>
                <c:pt idx="28" formatCode="0.00%">
                  <c:v>1.1189563629140078E-2</c:v>
                </c:pt>
                <c:pt idx="29" formatCode="0.00%">
                  <c:v>1.5300863121705787E-2</c:v>
                </c:pt>
                <c:pt idx="30" formatCode="0.00%">
                  <c:v>1.1594388829797655E-2</c:v>
                </c:pt>
                <c:pt idx="31" formatCode="0.00%">
                  <c:v>1.1298908682763321E-2</c:v>
                </c:pt>
                <c:pt idx="32" formatCode="0.00%">
                  <c:v>2.0545815332939929E-3</c:v>
                </c:pt>
                <c:pt idx="33" formatCode="0.00%">
                  <c:v>-1.1608858666457497E-3</c:v>
                </c:pt>
                <c:pt idx="34" formatCode="0.00%">
                  <c:v>-1.2317752001925048E-2</c:v>
                </c:pt>
                <c:pt idx="35" formatCode="0.00%">
                  <c:v>-1.1500370673222262E-2</c:v>
                </c:pt>
                <c:pt idx="36" formatCode="0.00%">
                  <c:v>-2.2893274225943505E-2</c:v>
                </c:pt>
                <c:pt idx="37" formatCode="0.00%">
                  <c:v>-2.2522528432441836E-2</c:v>
                </c:pt>
                <c:pt idx="38" formatCode="0.00%">
                  <c:v>-1.8678084136322284E-2</c:v>
                </c:pt>
                <c:pt idx="39" formatCode="0.00%">
                  <c:v>-1.1816291556505341E-2</c:v>
                </c:pt>
                <c:pt idx="40" formatCode="0.00%">
                  <c:v>-3.1214223462812236E-2</c:v>
                </c:pt>
                <c:pt idx="41" formatCode="0.00%">
                  <c:v>-4.063846021337518E-2</c:v>
                </c:pt>
                <c:pt idx="42" formatCode="0.00%">
                  <c:v>-5.4971952438804761E-2</c:v>
                </c:pt>
                <c:pt idx="43" formatCode="0.00%">
                  <c:v>-3.9835052229165627E-2</c:v>
                </c:pt>
                <c:pt idx="44" formatCode="0.00%">
                  <c:v>-4.9538075233904353E-3</c:v>
                </c:pt>
                <c:pt idx="45" formatCode="0.00%">
                  <c:v>3.5140108458077777E-3</c:v>
                </c:pt>
                <c:pt idx="46" formatCode="0.00%">
                  <c:v>-4.0772676548449319E-4</c:v>
                </c:pt>
                <c:pt idx="47" formatCode="0.00%">
                  <c:v>4.4474741259678471E-2</c:v>
                </c:pt>
                <c:pt idx="48" formatCode="0.00%">
                  <c:v>3.8283632709059004E-2</c:v>
                </c:pt>
                <c:pt idx="49" formatCode="0.00%">
                  <c:v>2.4684815634135049E-3</c:v>
                </c:pt>
                <c:pt idx="50" formatCode="0.00%">
                  <c:v>-2.5344811603218401E-2</c:v>
                </c:pt>
                <c:pt idx="51" formatCode="0.00%">
                  <c:v>-4.4491876217914061E-2</c:v>
                </c:pt>
                <c:pt idx="52" formatCode="0.00%">
                  <c:v>-5.3803278466472468E-2</c:v>
                </c:pt>
                <c:pt idx="53" formatCode="0.00%">
                  <c:v>-0.10711955080208935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91E-4E30-8FF1-071619F0D564}"/>
            </c:ext>
          </c:extLst>
        </c:ser>
        <c:ser>
          <c:idx val="20"/>
          <c:order val="4"/>
          <c:tx>
            <c:v>Error Energy Ch 4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R=63'!$AK$3:$AK$73</c:f>
              <c:numCache>
                <c:formatCode>General</c:formatCode>
                <c:ptCount val="71"/>
                <c:pt idx="19" formatCode="0.00%">
                  <c:v>3.3236059857691728E-2</c:v>
                </c:pt>
                <c:pt idx="20" formatCode="0.00%">
                  <c:v>1.5251304991210149E-2</c:v>
                </c:pt>
                <c:pt idx="21" formatCode="0.00%">
                  <c:v>4.8907314209239898E-3</c:v>
                </c:pt>
                <c:pt idx="22" formatCode="0.00%">
                  <c:v>-9.3532390167833847E-3</c:v>
                </c:pt>
                <c:pt idx="23" formatCode="0.00%">
                  <c:v>-2.2353106358056307E-3</c:v>
                </c:pt>
                <c:pt idx="24" formatCode="0.00%">
                  <c:v>8.098745927408604E-3</c:v>
                </c:pt>
                <c:pt idx="25" formatCode="0.00%">
                  <c:v>1.019454238007976E-2</c:v>
                </c:pt>
                <c:pt idx="26" formatCode="0.00%">
                  <c:v>1.3205788649838955E-2</c:v>
                </c:pt>
                <c:pt idx="27" formatCode="0.00%">
                  <c:v>1.2207963568385306E-2</c:v>
                </c:pt>
                <c:pt idx="28" formatCode="0.00%">
                  <c:v>3.0043823348531139E-2</c:v>
                </c:pt>
                <c:pt idx="29" formatCode="0.00%">
                  <c:v>3.3743462769094984E-2</c:v>
                </c:pt>
                <c:pt idx="30" formatCode="0.00%">
                  <c:v>2.9459518842858183E-2</c:v>
                </c:pt>
                <c:pt idx="31" formatCode="0.00%">
                  <c:v>3.4013270014650057E-2</c:v>
                </c:pt>
                <c:pt idx="32" formatCode="0.00%">
                  <c:v>2.4561228599749959E-2</c:v>
                </c:pt>
                <c:pt idx="33" formatCode="0.00%">
                  <c:v>2.1273449261332712E-2</c:v>
                </c:pt>
                <c:pt idx="34" formatCode="0.00%">
                  <c:v>2.4826870673718481E-2</c:v>
                </c:pt>
                <c:pt idx="35" formatCode="0.00%">
                  <c:v>1.9054426263455767E-2</c:v>
                </c:pt>
                <c:pt idx="36" formatCode="0.00%">
                  <c:v>8.2182253494388399E-3</c:v>
                </c:pt>
                <c:pt idx="37" formatCode="0.00%">
                  <c:v>-5.684631533379057E-4</c:v>
                </c:pt>
                <c:pt idx="38" formatCode="0.00%">
                  <c:v>3.3621681787123514E-3</c:v>
                </c:pt>
                <c:pt idx="39" formatCode="0.00%">
                  <c:v>-2.5756673129564709E-3</c:v>
                </c:pt>
                <c:pt idx="40" formatCode="0.00%">
                  <c:v>-9.4559032399307141E-3</c:v>
                </c:pt>
                <c:pt idx="41" formatCode="0.00%">
                  <c:v>-1.9092021830285293E-2</c:v>
                </c:pt>
                <c:pt idx="42" formatCode="0.00%">
                  <c:v>-3.3747674509262297E-2</c:v>
                </c:pt>
                <c:pt idx="43" formatCode="0.00%">
                  <c:v>-3.7520679234832079E-2</c:v>
                </c:pt>
                <c:pt idx="44" formatCode="0.00%">
                  <c:v>-4.8958517053159116E-2</c:v>
                </c:pt>
                <c:pt idx="45" formatCode="0.00%">
                  <c:v>-4.9026049312774184E-2</c:v>
                </c:pt>
                <c:pt idx="46" formatCode="0.00%">
                  <c:v>-3.4739411305703252E-2</c:v>
                </c:pt>
                <c:pt idx="47" formatCode="0.00%">
                  <c:v>-6.1515565833400968E-2</c:v>
                </c:pt>
                <c:pt idx="48" formatCode="0.00%">
                  <c:v>-4.8220789377730368E-2</c:v>
                </c:pt>
                <c:pt idx="49" formatCode="0.00%">
                  <c:v>-1.601931775161404E-2</c:v>
                </c:pt>
                <c:pt idx="50" formatCode="0.00%">
                  <c:v>-3.4586184700884167E-3</c:v>
                </c:pt>
                <c:pt idx="51" formatCode="0.00%">
                  <c:v>-2.3036327720896387E-2</c:v>
                </c:pt>
                <c:pt idx="52" formatCode="0.00%">
                  <c:v>-3.2557581749947793E-2</c:v>
                </c:pt>
                <c:pt idx="53" formatCode="0.00%">
                  <c:v>-3.0013808057659852E-2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91E-4E30-8FF1-071619F0D564}"/>
            </c:ext>
          </c:extLst>
        </c:ser>
        <c:ser>
          <c:idx val="21"/>
          <c:order val="5"/>
          <c:tx>
            <c:v>Error Energy Ch 5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R=63'!$AQ$3:$AQ$73</c:f>
              <c:numCache>
                <c:formatCode>General</c:formatCode>
                <c:ptCount val="71"/>
                <c:pt idx="19" formatCode="0.00%">
                  <c:v>3.6953670824641328E-2</c:v>
                </c:pt>
                <c:pt idx="20" formatCode="0.00%">
                  <c:v>1.592972119867864E-2</c:v>
                </c:pt>
                <c:pt idx="21" formatCode="0.00%">
                  <c:v>5.2381677366351081E-3</c:v>
                </c:pt>
                <c:pt idx="22" formatCode="0.00%">
                  <c:v>-9.3509693025789261E-3</c:v>
                </c:pt>
                <c:pt idx="23" formatCode="0.00%">
                  <c:v>-6.7188101007730674E-3</c:v>
                </c:pt>
                <c:pt idx="24" formatCode="0.00%">
                  <c:v>9.4027523618058113E-3</c:v>
                </c:pt>
                <c:pt idx="25" formatCode="0.00%">
                  <c:v>1.1212926437610422E-2</c:v>
                </c:pt>
                <c:pt idx="26" formatCode="0.00%">
                  <c:v>1.6855574102985282E-2</c:v>
                </c:pt>
                <c:pt idx="27" formatCode="0.00%">
                  <c:v>1.918576203288001E-2</c:v>
                </c:pt>
                <c:pt idx="28" formatCode="0.00%">
                  <c:v>2.9913321853472997E-2</c:v>
                </c:pt>
                <c:pt idx="29" formatCode="0.00%">
                  <c:v>3.7470457684076398E-2</c:v>
                </c:pt>
                <c:pt idx="30" formatCode="0.00%">
                  <c:v>3.3172411889367412E-2</c:v>
                </c:pt>
                <c:pt idx="31" formatCode="0.00%">
                  <c:v>3.7744100582903721E-2</c:v>
                </c:pt>
                <c:pt idx="32" formatCode="0.00%">
                  <c:v>2.825963814675644E-2</c:v>
                </c:pt>
                <c:pt idx="33" formatCode="0.00%">
                  <c:v>2.4961873006091276E-2</c:v>
                </c:pt>
                <c:pt idx="34" formatCode="0.00%">
                  <c:v>3.6205846078284365E-2</c:v>
                </c:pt>
                <c:pt idx="35" formatCode="0.00%">
                  <c:v>2.2739307656400309E-2</c:v>
                </c:pt>
                <c:pt idx="36" formatCode="0.00%">
                  <c:v>1.1866548071302928E-2</c:v>
                </c:pt>
                <c:pt idx="37" formatCode="0.00%">
                  <c:v>1.3391715444709065E-2</c:v>
                </c:pt>
                <c:pt idx="38" formatCode="0.00%">
                  <c:v>1.8708430697665857E-2</c:v>
                </c:pt>
                <c:pt idx="39" formatCode="0.00%">
                  <c:v>1.4044011861591011E-2</c:v>
                </c:pt>
                <c:pt idx="40" formatCode="0.00%">
                  <c:v>8.550194237050765E-3</c:v>
                </c:pt>
                <c:pt idx="41" formatCode="0.00%">
                  <c:v>1.6753646714711346E-2</c:v>
                </c:pt>
                <c:pt idx="42" formatCode="0.00%">
                  <c:v>5.0362438756930703E-3</c:v>
                </c:pt>
                <c:pt idx="43" formatCode="0.00%">
                  <c:v>-1.4689509615026566E-2</c:v>
                </c:pt>
                <c:pt idx="44" formatCode="0.00%">
                  <c:v>-2.4271172711433073E-2</c:v>
                </c:pt>
                <c:pt idx="45" formatCode="0.00%">
                  <c:v>-2.1682056165437124E-2</c:v>
                </c:pt>
                <c:pt idx="46" formatCode="0.00%">
                  <c:v>-3.1196564111682947E-2</c:v>
                </c:pt>
                <c:pt idx="47" formatCode="0.00%">
                  <c:v>-2.8626773679692685E-2</c:v>
                </c:pt>
                <c:pt idx="48" formatCode="0.00%">
                  <c:v>-4.4708763513606024E-2</c:v>
                </c:pt>
                <c:pt idx="49" formatCode="0.00%">
                  <c:v>-5.0362523341229974E-2</c:v>
                </c:pt>
                <c:pt idx="50" formatCode="0.00%">
                  <c:v>-4.324565767432538E-2</c:v>
                </c:pt>
                <c:pt idx="51" formatCode="0.00%">
                  <c:v>-6.6088523749339087E-2</c:v>
                </c:pt>
                <c:pt idx="52" formatCode="0.00%">
                  <c:v>-2.8933813958785335E-2</c:v>
                </c:pt>
                <c:pt idx="53" formatCode="0.00%">
                  <c:v>-2.6362626878775663E-2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91E-4E30-8FF1-071619F0D564}"/>
            </c:ext>
          </c:extLst>
        </c:ser>
        <c:ser>
          <c:idx val="22"/>
          <c:order val="6"/>
          <c:tx>
            <c:v>Error Energy Ch 6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R=63'!$AW$3:$AW$73</c:f>
              <c:numCache>
                <c:formatCode>General</c:formatCode>
                <c:ptCount val="71"/>
                <c:pt idx="19" formatCode="0.00%">
                  <c:v>3.6410507051586341E-2</c:v>
                </c:pt>
                <c:pt idx="20" formatCode="0.00%">
                  <c:v>1.3272451431584793E-2</c:v>
                </c:pt>
                <c:pt idx="21" formatCode="0.00%">
                  <c:v>3.4217227315339292E-3</c:v>
                </c:pt>
                <c:pt idx="22" formatCode="0.00%">
                  <c:v>-8.9287016798141727E-3</c:v>
                </c:pt>
                <c:pt idx="23" formatCode="0.00%">
                  <c:v>-1.1711889376528127E-3</c:v>
                </c:pt>
                <c:pt idx="24" formatCode="0.00%">
                  <c:v>4.6615729355880021E-3</c:v>
                </c:pt>
                <c:pt idx="25" formatCode="0.00%">
                  <c:v>1.6405479229882142E-2</c:v>
                </c:pt>
                <c:pt idx="26" formatCode="0.00%">
                  <c:v>1.2605597648222331E-2</c:v>
                </c:pt>
                <c:pt idx="27" formatCode="0.00%">
                  <c:v>1.6062759138910514E-2</c:v>
                </c:pt>
                <c:pt idx="28" formatCode="0.00%">
                  <c:v>3.1923848972547568E-2</c:v>
                </c:pt>
                <c:pt idx="29" formatCode="0.00%">
                  <c:v>3.1665598177005448E-2</c:v>
                </c:pt>
                <c:pt idx="30" formatCode="0.00%">
                  <c:v>2.6594478556383125E-2</c:v>
                </c:pt>
                <c:pt idx="31" formatCode="0.00%">
                  <c:v>2.9945717731541449E-2</c:v>
                </c:pt>
                <c:pt idx="32" formatCode="0.00%">
                  <c:v>2.4284903185439077E-2</c:v>
                </c:pt>
                <c:pt idx="33" formatCode="0.00%">
                  <c:v>2.544142902326205E-2</c:v>
                </c:pt>
                <c:pt idx="34" formatCode="0.00%">
                  <c:v>3.4363030800699072E-2</c:v>
                </c:pt>
                <c:pt idx="35" formatCode="0.00%">
                  <c:v>3.4102817007136264E-2</c:v>
                </c:pt>
                <c:pt idx="36" formatCode="0.00%">
                  <c:v>9.4178603641480434E-3</c:v>
                </c:pt>
                <c:pt idx="37" formatCode="0.00%">
                  <c:v>4.9188590423116085E-3</c:v>
                </c:pt>
                <c:pt idx="38" formatCode="0.00%">
                  <c:v>1.4329716925194609E-2</c:v>
                </c:pt>
                <c:pt idx="39" formatCode="0.00%">
                  <c:v>1.3966757450205015E-2</c:v>
                </c:pt>
                <c:pt idx="40" formatCode="0.00%">
                  <c:v>1.323335053431687E-2</c:v>
                </c:pt>
                <c:pt idx="41" formatCode="0.00%">
                  <c:v>2.7597752948852236E-2</c:v>
                </c:pt>
                <c:pt idx="42" formatCode="0.00%">
                  <c:v>-1.6317760541809494E-2</c:v>
                </c:pt>
                <c:pt idx="43" formatCode="0.00%">
                  <c:v>-3.3838673772743307E-2</c:v>
                </c:pt>
                <c:pt idx="44" formatCode="0.00%">
                  <c:v>-1.8762665021512415E-2</c:v>
                </c:pt>
                <c:pt idx="45" formatCode="0.00%">
                  <c:v>-3.5784049428565584E-2</c:v>
                </c:pt>
                <c:pt idx="46" formatCode="0.00%">
                  <c:v>-4.2438153630386111E-2</c:v>
                </c:pt>
                <c:pt idx="47" formatCode="0.00%">
                  <c:v>-6.6572985641741411E-2</c:v>
                </c:pt>
                <c:pt idx="48" formatCode="0.00%">
                  <c:v>-4.9248048418855613E-2</c:v>
                </c:pt>
                <c:pt idx="49" formatCode="0.00%">
                  <c:v>-5.0970876045942221E-2</c:v>
                </c:pt>
                <c:pt idx="50" formatCode="0.00%">
                  <c:v>-8.0640626128617415E-2</c:v>
                </c:pt>
                <c:pt idx="51" formatCode="0.00%">
                  <c:v>-0.10259876308249885</c:v>
                </c:pt>
                <c:pt idx="52" formatCode="0.00%">
                  <c:v>-3.4730359021752116E-2</c:v>
                </c:pt>
                <c:pt idx="53" formatCode="0.00%">
                  <c:v>-6.4445987217503498E-2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91E-4E30-8FF1-071619F0D564}"/>
            </c:ext>
          </c:extLst>
        </c:ser>
        <c:ser>
          <c:idx val="23"/>
          <c:order val="7"/>
          <c:tx>
            <c:v>Error Energy Ch 7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R=63'!$BC$3:$BC$73</c:f>
              <c:numCache>
                <c:formatCode>General</c:formatCode>
                <c:ptCount val="71"/>
                <c:pt idx="19" formatCode="0.00%">
                  <c:v>2.299076985009409E-2</c:v>
                </c:pt>
                <c:pt idx="20" formatCode="0.00%">
                  <c:v>-1.9405826482258048E-3</c:v>
                </c:pt>
                <c:pt idx="21" formatCode="0.00%">
                  <c:v>-1.4236181187318455E-2</c:v>
                </c:pt>
                <c:pt idx="22" formatCode="0.00%">
                  <c:v>-2.5594809591218359E-2</c:v>
                </c:pt>
                <c:pt idx="23" formatCode="0.00%">
                  <c:v>-2.1227017406484163E-2</c:v>
                </c:pt>
                <c:pt idx="24" formatCode="0.00%">
                  <c:v>-7.6977858378647779E-3</c:v>
                </c:pt>
                <c:pt idx="25" formatCode="0.00%">
                  <c:v>-6.7986956080222077E-3</c:v>
                </c:pt>
                <c:pt idx="26" formatCode="0.00%">
                  <c:v>-5.4627721014427651E-3</c:v>
                </c:pt>
                <c:pt idx="27" formatCode="0.00%">
                  <c:v>-2.0879828747887214E-3</c:v>
                </c:pt>
                <c:pt idx="28" formatCode="0.00%">
                  <c:v>1.3566999769910101E-2</c:v>
                </c:pt>
                <c:pt idx="29" formatCode="0.00%">
                  <c:v>1.8660601734022193E-2</c:v>
                </c:pt>
                <c:pt idx="30" formatCode="0.00%">
                  <c:v>1.1145921538478343E-2</c:v>
                </c:pt>
                <c:pt idx="31" formatCode="0.00%">
                  <c:v>1.1433249786413116E-2</c:v>
                </c:pt>
                <c:pt idx="32" formatCode="0.00%">
                  <c:v>2.7831066177198397E-3</c:v>
                </c:pt>
                <c:pt idx="33" formatCode="0.00%">
                  <c:v>2.653804523809952E-4</c:v>
                </c:pt>
                <c:pt idx="34" formatCode="0.00%">
                  <c:v>-2.8587057025154755E-3</c:v>
                </c:pt>
                <c:pt idx="35" formatCode="0.00%">
                  <c:v>-2.1342621602293832E-4</c:v>
                </c:pt>
                <c:pt idx="36" formatCode="0.00%">
                  <c:v>-1.9020595568488542E-2</c:v>
                </c:pt>
                <c:pt idx="37" formatCode="0.00%">
                  <c:v>-1.7545987173530071E-2</c:v>
                </c:pt>
                <c:pt idx="38" formatCode="0.00%">
                  <c:v>-1.2396100657133105E-2</c:v>
                </c:pt>
                <c:pt idx="39" formatCode="0.00%">
                  <c:v>-1.6923142609234172E-2</c:v>
                </c:pt>
                <c:pt idx="40" formatCode="0.00%">
                  <c:v>-2.225481647591393E-2</c:v>
                </c:pt>
                <c:pt idx="41" formatCode="0.00%">
                  <c:v>-3.0206548423297161E-2</c:v>
                </c:pt>
                <c:pt idx="42" formatCode="0.00%">
                  <c:v>-4.307345495241055E-2</c:v>
                </c:pt>
                <c:pt idx="43" formatCode="0.00%">
                  <c:v>-4.4805547985088484E-2</c:v>
                </c:pt>
                <c:pt idx="44" formatCode="0.00%">
                  <c:v>-5.4102976939165617E-2</c:v>
                </c:pt>
                <c:pt idx="45" formatCode="0.00%">
                  <c:v>-5.1602728051111588E-2</c:v>
                </c:pt>
                <c:pt idx="46" formatCode="0.00%">
                  <c:v>-6.0837033368529032E-2</c:v>
                </c:pt>
                <c:pt idx="47" formatCode="0.00%">
                  <c:v>-5.8358001019894745E-2</c:v>
                </c:pt>
                <c:pt idx="48" formatCode="0.00%">
                  <c:v>-4.0888337711263843E-2</c:v>
                </c:pt>
                <c:pt idx="49" formatCode="0.00%">
                  <c:v>-4.2634992362739293E-2</c:v>
                </c:pt>
                <c:pt idx="50" formatCode="0.00%">
                  <c:v>-3.0419091152551078E-2</c:v>
                </c:pt>
                <c:pt idx="51" formatCode="0.00%">
                  <c:v>-4.9472692691671941E-2</c:v>
                </c:pt>
                <c:pt idx="52" formatCode="0.00%">
                  <c:v>-5.8742469332140876E-2</c:v>
                </c:pt>
                <c:pt idx="53" formatCode="0.00%">
                  <c:v>-5.6274481561690792E-2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91E-4E30-8FF1-071619F0D564}"/>
            </c:ext>
          </c:extLst>
        </c:ser>
        <c:ser>
          <c:idx val="24"/>
          <c:order val="8"/>
          <c:tx>
            <c:v>Error Energy Ch 8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R=63'!$BI$3:$BI$73</c:f>
              <c:numCache>
                <c:formatCode>General</c:formatCode>
                <c:ptCount val="71"/>
                <c:pt idx="19" formatCode="0.00%">
                  <c:v>1.3364544728499326E-2</c:v>
                </c:pt>
                <c:pt idx="20" formatCode="0.00%">
                  <c:v>1.7135613052713574E-3</c:v>
                </c:pt>
                <c:pt idx="21" formatCode="0.00%">
                  <c:v>-6.2085247233130874E-3</c:v>
                </c:pt>
                <c:pt idx="22" formatCode="0.00%">
                  <c:v>-2.1477276054414903E-2</c:v>
                </c:pt>
                <c:pt idx="23" formatCode="0.00%">
                  <c:v>-2.1798865332640589E-2</c:v>
                </c:pt>
                <c:pt idx="24" formatCode="0.00%">
                  <c:v>-5.0962523635253625E-3</c:v>
                </c:pt>
                <c:pt idx="25" formatCode="0.00%">
                  <c:v>-3.9423000979133541E-4</c:v>
                </c:pt>
                <c:pt idx="26" formatCode="0.00%">
                  <c:v>2.5947319786985019E-3</c:v>
                </c:pt>
                <c:pt idx="27" formatCode="0.00%">
                  <c:v>7.8917994130571177E-3</c:v>
                </c:pt>
                <c:pt idx="28" formatCode="0.00%">
                  <c:v>2.6117667099675126E-2</c:v>
                </c:pt>
                <c:pt idx="29" formatCode="0.00%">
                  <c:v>2.9339654311169014E-2</c:v>
                </c:pt>
                <c:pt idx="30" formatCode="0.00%">
                  <c:v>2.3765593594319307E-2</c:v>
                </c:pt>
                <c:pt idx="31" formatCode="0.00%">
                  <c:v>3.2095775497195403E-2</c:v>
                </c:pt>
                <c:pt idx="32" formatCode="0.00%">
                  <c:v>2.6425618929582579E-2</c:v>
                </c:pt>
                <c:pt idx="33" formatCode="0.00%">
                  <c:v>1.3701026773050389E-2</c:v>
                </c:pt>
                <c:pt idx="34" formatCode="0.00%">
                  <c:v>2.0705863622483455E-2</c:v>
                </c:pt>
                <c:pt idx="35" formatCode="0.00%">
                  <c:v>3.6273531452533064E-2</c:v>
                </c:pt>
                <c:pt idx="36" formatCode="0.00%">
                  <c:v>1.1540623952635358E-2</c:v>
                </c:pt>
                <c:pt idx="37" formatCode="0.00%">
                  <c:v>-3.5639041257037492E-3</c:v>
                </c:pt>
                <c:pt idx="38" formatCode="0.00%">
                  <c:v>4.3712017807990833E-3</c:v>
                </c:pt>
                <c:pt idx="39" formatCode="0.00%">
                  <c:v>2.5656349462430702E-3</c:v>
                </c:pt>
                <c:pt idx="40" formatCode="0.00%">
                  <c:v>1.5385009900549002E-2</c:v>
                </c:pt>
                <c:pt idx="41" formatCode="0.00%">
                  <c:v>1.2332899427838346E-2</c:v>
                </c:pt>
                <c:pt idx="42" formatCode="0.00%">
                  <c:v>4.3850865047815012E-3</c:v>
                </c:pt>
                <c:pt idx="43" formatCode="0.00%">
                  <c:v>-1.1593157635822729E-2</c:v>
                </c:pt>
                <c:pt idx="44" formatCode="0.00%">
                  <c:v>-1.6646914496193092E-2</c:v>
                </c:pt>
                <c:pt idx="45" formatCode="0.00%">
                  <c:v>-3.3694591519373665E-2</c:v>
                </c:pt>
                <c:pt idx="46" formatCode="0.00%">
                  <c:v>-4.0351516474286239E-2</c:v>
                </c:pt>
                <c:pt idx="47" formatCode="0.00%">
                  <c:v>-3.4349682429633717E-2</c:v>
                </c:pt>
                <c:pt idx="48" formatCode="0.00%">
                  <c:v>-8.0005767354995858E-2</c:v>
                </c:pt>
                <c:pt idx="49" formatCode="0.00%">
                  <c:v>-8.5441560896093449E-2</c:v>
                </c:pt>
                <c:pt idx="50" formatCode="0.00%">
                  <c:v>-0.11696995043683482</c:v>
                </c:pt>
                <c:pt idx="51" formatCode="0.00%">
                  <c:v>-0.14144881392217085</c:v>
                </c:pt>
                <c:pt idx="52" formatCode="0.00%">
                  <c:v>-0.1139919182863831</c:v>
                </c:pt>
                <c:pt idx="53" formatCode="0.00%">
                  <c:v>-0.11743831774384048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91E-4E30-8FF1-071619F0D564}"/>
            </c:ext>
          </c:extLst>
        </c:ser>
        <c:ser>
          <c:idx val="25"/>
          <c:order val="9"/>
          <c:tx>
            <c:v>Error Energy Ch 9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R=63'!$BO$3:$BO$73</c:f>
              <c:numCache>
                <c:formatCode>General</c:formatCode>
                <c:ptCount val="71"/>
                <c:pt idx="19" formatCode="0.00%">
                  <c:v>2.7691400199461261E-2</c:v>
                </c:pt>
                <c:pt idx="20" formatCode="0.00%">
                  <c:v>-1.5411858643764398E-3</c:v>
                </c:pt>
                <c:pt idx="21" formatCode="0.00%">
                  <c:v>-1.0760978571769435E-2</c:v>
                </c:pt>
                <c:pt idx="22" formatCode="0.00%">
                  <c:v>-2.7299528542919258E-2</c:v>
                </c:pt>
                <c:pt idx="23" formatCode="0.00%">
                  <c:v>-2.3388674459201238E-2</c:v>
                </c:pt>
                <c:pt idx="24" formatCode="0.00%">
                  <c:v>-1.044450742734151E-2</c:v>
                </c:pt>
                <c:pt idx="25" formatCode="0.00%">
                  <c:v>-1.0112735964565337E-2</c:v>
                </c:pt>
                <c:pt idx="26" formatCode="0.00%">
                  <c:v>-3.5912685197669199E-3</c:v>
                </c:pt>
                <c:pt idx="27" formatCode="0.00%">
                  <c:v>-6.7872745517755179E-3</c:v>
                </c:pt>
                <c:pt idx="28" formatCode="0.00%">
                  <c:v>1.1657646426314193E-2</c:v>
                </c:pt>
                <c:pt idx="29" formatCode="0.00%">
                  <c:v>1.625446904469954E-2</c:v>
                </c:pt>
                <c:pt idx="30" formatCode="0.00%">
                  <c:v>8.2721868127026005E-3</c:v>
                </c:pt>
                <c:pt idx="31" formatCode="0.00%">
                  <c:v>1.3339275140257834E-2</c:v>
                </c:pt>
                <c:pt idx="32" formatCode="0.00%">
                  <c:v>4.6735847774335487E-3</c:v>
                </c:pt>
                <c:pt idx="33" formatCode="0.00%">
                  <c:v>2.1519558027318832E-3</c:v>
                </c:pt>
                <c:pt idx="34" formatCode="0.00%">
                  <c:v>6.4783160037642801E-3</c:v>
                </c:pt>
                <c:pt idx="35" formatCode="0.00%">
                  <c:v>1.6742539027486459E-3</c:v>
                </c:pt>
                <c:pt idx="36" formatCode="0.00%">
                  <c:v>-8.0669529730645322E-3</c:v>
                </c:pt>
                <c:pt idx="37" formatCode="0.00%">
                  <c:v>-1.5688548431228942E-2</c:v>
                </c:pt>
                <c:pt idx="38" formatCode="0.00%">
                  <c:v>-1.0527444090162286E-2</c:v>
                </c:pt>
                <c:pt idx="39" formatCode="0.00%">
                  <c:v>-1.5061397159321551E-2</c:v>
                </c:pt>
                <c:pt idx="40" formatCode="0.00%">
                  <c:v>-2.0401321724728898E-2</c:v>
                </c:pt>
                <c:pt idx="41" formatCode="0.00%">
                  <c:v>-2.8366072758205883E-2</c:v>
                </c:pt>
                <c:pt idx="42" formatCode="0.00%">
                  <c:v>-4.1255123063520242E-2</c:v>
                </c:pt>
                <c:pt idx="43" formatCode="0.00%">
                  <c:v>-4.2987959289777111E-2</c:v>
                </c:pt>
                <c:pt idx="44" formatCode="0.00%">
                  <c:v>-5.2300248580143698E-2</c:v>
                </c:pt>
                <c:pt idx="45" formatCode="0.00%">
                  <c:v>-2.5427743000700678E-2</c:v>
                </c:pt>
                <c:pt idx="46" formatCode="0.00%">
                  <c:v>-5.9040445712779804E-2</c:v>
                </c:pt>
                <c:pt idx="47" formatCode="0.00%">
                  <c:v>-5.6552689448812421E-2</c:v>
                </c:pt>
                <c:pt idx="48" formatCode="0.00%">
                  <c:v>-3.9044982894573366E-2</c:v>
                </c:pt>
                <c:pt idx="49" formatCode="0.00%">
                  <c:v>-8.2281027221246339E-4</c:v>
                </c:pt>
                <c:pt idx="50" formatCode="0.00%">
                  <c:v>1.7715116401965537E-2</c:v>
                </c:pt>
                <c:pt idx="51" formatCode="0.00%">
                  <c:v>2.4960766657283343E-3</c:v>
                </c:pt>
                <c:pt idx="52" formatCode="0.00%">
                  <c:v>-1.433490191140115E-3</c:v>
                </c:pt>
                <c:pt idx="53" formatCode="0.00%">
                  <c:v>8.6094411088829762E-3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91E-4E30-8FF1-071619F0D564}"/>
            </c:ext>
          </c:extLst>
        </c:ser>
        <c:ser>
          <c:idx val="26"/>
          <c:order val="10"/>
          <c:tx>
            <c:v>Error Energy Ch 10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R=63'!$BU$3:$BU$73</c:f>
              <c:numCache>
                <c:formatCode>General</c:formatCode>
                <c:ptCount val="71"/>
                <c:pt idx="19" formatCode="0.00%">
                  <c:v>2.6805917069055347E-2</c:v>
                </c:pt>
                <c:pt idx="20" formatCode="0.00%">
                  <c:v>-1.0495077417309864E-3</c:v>
                </c:pt>
                <c:pt idx="21" formatCode="0.00%">
                  <c:v>-1.3513296044132875E-2</c:v>
                </c:pt>
                <c:pt idx="22" formatCode="0.00%">
                  <c:v>-2.6820037806506509E-2</c:v>
                </c:pt>
                <c:pt idx="23" formatCode="0.00%">
                  <c:v>-2.2906959848960795E-2</c:v>
                </c:pt>
                <c:pt idx="24" formatCode="0.00%">
                  <c:v>-7.6536438020969738E-3</c:v>
                </c:pt>
                <c:pt idx="25" formatCode="0.00%">
                  <c:v>-1.8255204565777276E-3</c:v>
                </c:pt>
                <c:pt idx="26" formatCode="0.00%">
                  <c:v>5.7758497131310451E-3</c:v>
                </c:pt>
                <c:pt idx="27" formatCode="0.00%">
                  <c:v>-3.0162000961556587E-3</c:v>
                </c:pt>
                <c:pt idx="28" formatCode="0.00%">
                  <c:v>1.5978309600151713E-2</c:v>
                </c:pt>
                <c:pt idx="29" formatCode="0.00%">
                  <c:v>1.2468436390668415E-2</c:v>
                </c:pt>
                <c:pt idx="30" formatCode="0.00%">
                  <c:v>4.0369759843472668E-3</c:v>
                </c:pt>
                <c:pt idx="31" formatCode="0.00%">
                  <c:v>8.4791255236793747E-3</c:v>
                </c:pt>
                <c:pt idx="32" formatCode="0.00%">
                  <c:v>-7.3855634687096405E-4</c:v>
                </c:pt>
                <c:pt idx="33" formatCode="0.00%">
                  <c:v>9.3366570602999369E-3</c:v>
                </c:pt>
                <c:pt idx="34" formatCode="0.00%">
                  <c:v>6.9819110990003179E-3</c:v>
                </c:pt>
                <c:pt idx="35" formatCode="0.00%">
                  <c:v>2.1766540666140108E-3</c:v>
                </c:pt>
                <c:pt idx="36" formatCode="0.00%">
                  <c:v>-7.5680954989507587E-3</c:v>
                </c:pt>
                <c:pt idx="37" formatCode="0.00%">
                  <c:v>-1.5192028536023607E-2</c:v>
                </c:pt>
                <c:pt idx="38" formatCode="0.00%">
                  <c:v>-1.0026634044885342E-2</c:v>
                </c:pt>
                <c:pt idx="39" formatCode="0.00%">
                  <c:v>-1.4560998049306915E-2</c:v>
                </c:pt>
                <c:pt idx="40" formatCode="0.00%">
                  <c:v>-5.4883205193384721E-3</c:v>
                </c:pt>
                <c:pt idx="41" formatCode="0.00%">
                  <c:v>-1.1931418188464868E-2</c:v>
                </c:pt>
                <c:pt idx="42" formatCode="0.00%">
                  <c:v>-2.3320367420345177E-2</c:v>
                </c:pt>
                <c:pt idx="43" formatCode="0.00%">
                  <c:v>-2.2950921506100147E-2</c:v>
                </c:pt>
                <c:pt idx="44" formatCode="0.00%">
                  <c:v>-3.0255927379319238E-2</c:v>
                </c:pt>
                <c:pt idx="45" formatCode="0.00%">
                  <c:v>-2.4915550015268267E-2</c:v>
                </c:pt>
                <c:pt idx="46" formatCode="0.00%">
                  <c:v>-5.8541888496314108E-2</c:v>
                </c:pt>
                <c:pt idx="47" formatCode="0.00%">
                  <c:v>-2.5598225293979367E-2</c:v>
                </c:pt>
                <c:pt idx="48" formatCode="0.00%">
                  <c:v>-3.8526032742707779E-2</c:v>
                </c:pt>
                <c:pt idx="49" formatCode="0.00%">
                  <c:v>-2.7717411420802307E-4</c:v>
                </c:pt>
                <c:pt idx="50" formatCode="0.00%">
                  <c:v>-2.8007569669693148E-2</c:v>
                </c:pt>
                <c:pt idx="51" formatCode="0.00%">
                  <c:v>3.057965852510666E-3</c:v>
                </c:pt>
                <c:pt idx="52" formatCode="0.00%">
                  <c:v>-8.6526935862582045E-4</c:v>
                </c:pt>
                <c:pt idx="53" formatCode="0.00%">
                  <c:v>9.1930489803106735E-3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791E-4E30-8FF1-071619F0D564}"/>
            </c:ext>
          </c:extLst>
        </c:ser>
        <c:ser>
          <c:idx val="27"/>
          <c:order val="11"/>
          <c:tx>
            <c:v>Error Energy Ch 11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R=63'!$CA$3:$CA$73</c:f>
              <c:numCache>
                <c:formatCode>General</c:formatCode>
                <c:ptCount val="71"/>
                <c:pt idx="19" formatCode="0.00%">
                  <c:v>2.7649926090785266E-2</c:v>
                </c:pt>
                <c:pt idx="20" formatCode="0.00%">
                  <c:v>1.9225810206080496E-5</c:v>
                </c:pt>
                <c:pt idx="21" formatCode="0.00%">
                  <c:v>-1.0517964202952724E-2</c:v>
                </c:pt>
                <c:pt idx="22" formatCode="0.00%">
                  <c:v>-2.512687576614181E-2</c:v>
                </c:pt>
                <c:pt idx="23" formatCode="0.00%">
                  <c:v>-2.4754589838705227E-2</c:v>
                </c:pt>
                <c:pt idx="24" formatCode="0.00%">
                  <c:v>-1.4117041953318985E-2</c:v>
                </c:pt>
                <c:pt idx="25" formatCode="0.00%">
                  <c:v>-1.149951967568367E-2</c:v>
                </c:pt>
                <c:pt idx="26" formatCode="0.00%">
                  <c:v>-2.2243095746184827E-2</c:v>
                </c:pt>
                <c:pt idx="27" formatCode="0.00%">
                  <c:v>-1.1433486176401931E-2</c:v>
                </c:pt>
                <c:pt idx="28" formatCode="0.00%">
                  <c:v>-1.0309204274188495E-3</c:v>
                </c:pt>
                <c:pt idx="29" formatCode="0.00%">
                  <c:v>6.296097378940063E-3</c:v>
                </c:pt>
                <c:pt idx="30" formatCode="0.00%">
                  <c:v>-2.5590397090257382E-3</c:v>
                </c:pt>
                <c:pt idx="31" formatCode="0.00%">
                  <c:v>-9.1731802830348208E-3</c:v>
                </c:pt>
                <c:pt idx="32" formatCode="0.00%">
                  <c:v>-8.4819167002876169E-3</c:v>
                </c:pt>
                <c:pt idx="33" formatCode="0.00%">
                  <c:v>-1.2350578217150255E-2</c:v>
                </c:pt>
                <c:pt idx="34" formatCode="0.00%">
                  <c:v>-9.7325010094894207E-3</c:v>
                </c:pt>
                <c:pt idx="35" formatCode="0.00%">
                  <c:v>-1.6150997688608084E-2</c:v>
                </c:pt>
                <c:pt idx="36" formatCode="0.00%">
                  <c:v>-3.625583213950842E-2</c:v>
                </c:pt>
                <c:pt idx="37" formatCode="0.00%">
                  <c:v>-2.7130259300564348E-2</c:v>
                </c:pt>
                <c:pt idx="38" formatCode="0.00%">
                  <c:v>-2.3309274083179805E-2</c:v>
                </c:pt>
                <c:pt idx="39" formatCode="0.00%">
                  <c:v>-2.9095049688920065E-2</c:v>
                </c:pt>
                <c:pt idx="40" formatCode="0.00%">
                  <c:v>-4.9379094175179314E-2</c:v>
                </c:pt>
                <c:pt idx="41" formatCode="0.00%">
                  <c:v>-4.518580400263765E-2</c:v>
                </c:pt>
                <c:pt idx="42" formatCode="0.00%">
                  <c:v>-5.9459501680077846E-2</c:v>
                </c:pt>
                <c:pt idx="43" formatCode="0.00%">
                  <c:v>-6.314094766123915E-2</c:v>
                </c:pt>
                <c:pt idx="44" formatCode="0.00%">
                  <c:v>-3.2206128204774392E-2</c:v>
                </c:pt>
                <c:pt idx="45" formatCode="0.00%">
                  <c:v>-2.6892179081356788E-2</c:v>
                </c:pt>
                <c:pt idx="46" formatCode="0.00%">
                  <c:v>-5.2007218071950358E-3</c:v>
                </c:pt>
                <c:pt idx="47" formatCode="0.00%">
                  <c:v>3.9450525620451135E-2</c:v>
                </c:pt>
                <c:pt idx="48" formatCode="0.00%">
                  <c:v>3.3271338918299358E-2</c:v>
                </c:pt>
                <c:pt idx="49" formatCode="0.00%">
                  <c:v>-2.3902629586614785E-3</c:v>
                </c:pt>
                <c:pt idx="50" formatCode="0.00%">
                  <c:v>-3.008985810908239E-2</c:v>
                </c:pt>
                <c:pt idx="51" formatCode="0.00%">
                  <c:v>8.7692157574107007E-4</c:v>
                </c:pt>
                <c:pt idx="52" formatCode="0.00%">
                  <c:v>-5.8458566900087071E-2</c:v>
                </c:pt>
                <c:pt idx="53" formatCode="0.00%">
                  <c:v>-5.6011079709315514E-2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91E-4E30-8FF1-071619F0D564}"/>
            </c:ext>
          </c:extLst>
        </c:ser>
        <c:ser>
          <c:idx val="28"/>
          <c:order val="12"/>
          <c:tx>
            <c:v>Error Energy Ch 12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R=63'!$CG$3:$CG$73</c:f>
              <c:numCache>
                <c:formatCode>General</c:formatCode>
                <c:ptCount val="71"/>
                <c:pt idx="19" formatCode="0.00%">
                  <c:v>2.1738387228080667E-2</c:v>
                </c:pt>
                <c:pt idx="20" formatCode="0.00%">
                  <c:v>1.9562845189500387E-3</c:v>
                </c:pt>
                <c:pt idx="21" formatCode="0.00%">
                  <c:v>-9.0832300576958961E-3</c:v>
                </c:pt>
                <c:pt idx="22" formatCode="0.00%">
                  <c:v>-2.2449454740231835E-2</c:v>
                </c:pt>
                <c:pt idx="23" formatCode="0.00%">
                  <c:v>-2.0517437971406333E-2</c:v>
                </c:pt>
                <c:pt idx="24" formatCode="0.00%">
                  <c:v>-1.0102578853622474E-2</c:v>
                </c:pt>
                <c:pt idx="25" formatCode="0.00%">
                  <c:v>-5.1748873575296157E-3</c:v>
                </c:pt>
                <c:pt idx="26" formatCode="0.00%">
                  <c:v>-4.4760382745371767E-3</c:v>
                </c:pt>
                <c:pt idx="27" formatCode="0.00%">
                  <c:v>-1.8309889819574728E-3</c:v>
                </c:pt>
                <c:pt idx="28" formatCode="0.00%">
                  <c:v>1.6707092089896087E-2</c:v>
                </c:pt>
                <c:pt idx="29" formatCode="0.00%">
                  <c:v>1.7018716381499498E-2</c:v>
                </c:pt>
                <c:pt idx="30" formatCode="0.00%">
                  <c:v>8.5500739102695594E-3</c:v>
                </c:pt>
                <c:pt idx="31" formatCode="0.00%">
                  <c:v>1.8401358933739866E-2</c:v>
                </c:pt>
                <c:pt idx="32" formatCode="0.00%">
                  <c:v>9.6941378161453304E-3</c:v>
                </c:pt>
                <c:pt idx="33" formatCode="0.00%">
                  <c:v>7.1618756112993487E-3</c:v>
                </c:pt>
                <c:pt idx="34" formatCode="0.00%">
                  <c:v>1.9117435491487863E-2</c:v>
                </c:pt>
                <c:pt idx="35" formatCode="0.00%">
                  <c:v>1.5146018908340039E-2</c:v>
                </c:pt>
                <c:pt idx="36" formatCode="0.00%">
                  <c:v>-3.1007301676819177E-3</c:v>
                </c:pt>
                <c:pt idx="37" formatCode="0.00%">
                  <c:v>-4.5281039371980469E-4</c:v>
                </c:pt>
                <c:pt idx="38" formatCode="0.00%">
                  <c:v>6.1322063880266224E-3</c:v>
                </c:pt>
                <c:pt idx="39" formatCode="0.00%">
                  <c:v>2.9049101414691555E-3</c:v>
                </c:pt>
                <c:pt idx="40" formatCode="0.00%">
                  <c:v>-1.0040356776229525E-3</c:v>
                </c:pt>
                <c:pt idx="41" formatCode="0.00%">
                  <c:v>9.0684021168602417E-3</c:v>
                </c:pt>
                <c:pt idx="42" formatCode="0.00%">
                  <c:v>-1.8911280329526325E-2</c:v>
                </c:pt>
                <c:pt idx="43" formatCode="0.00%">
                  <c:v>-1.8537075935902276E-2</c:v>
                </c:pt>
                <c:pt idx="44" formatCode="0.00%">
                  <c:v>-2.5871640473296962E-2</c:v>
                </c:pt>
                <c:pt idx="45" formatCode="0.00%">
                  <c:v>-2.0503235666469759E-2</c:v>
                </c:pt>
                <c:pt idx="46" formatCode="0.00%">
                  <c:v>-5.4277528484786806E-2</c:v>
                </c:pt>
                <c:pt idx="47" formatCode="0.00%">
                  <c:v>-5.1767893172333879E-2</c:v>
                </c:pt>
                <c:pt idx="48" formatCode="0.00%">
                  <c:v>-3.4160780959711853E-2</c:v>
                </c:pt>
                <c:pt idx="49" formatCode="0.00%">
                  <c:v>-3.5902677528865043E-2</c:v>
                </c:pt>
                <c:pt idx="50" formatCode="0.00%">
                  <c:v>-6.603451922497551E-2</c:v>
                </c:pt>
                <c:pt idx="51" formatCode="0.00%">
                  <c:v>-4.2748248425442982E-2</c:v>
                </c:pt>
                <c:pt idx="52" formatCode="0.00%">
                  <c:v>3.7012007429229709E-3</c:v>
                </c:pt>
                <c:pt idx="53" formatCode="0.00%">
                  <c:v>1.3815587017830092E-2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791E-4E30-8FF1-071619F0D564}"/>
            </c:ext>
          </c:extLst>
        </c:ser>
        <c:ser>
          <c:idx val="29"/>
          <c:order val="13"/>
          <c:tx>
            <c:v>Error Energy Ch 13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R=63'!$CM$3:$CM$73</c:f>
              <c:numCache>
                <c:formatCode>General</c:formatCode>
                <c:ptCount val="71"/>
                <c:pt idx="19" formatCode="0.00%">
                  <c:v>1.9517501139712238E-2</c:v>
                </c:pt>
                <c:pt idx="20" formatCode="0.00%">
                  <c:v>4.5505833106241435E-4</c:v>
                </c:pt>
                <c:pt idx="21" formatCode="0.00%">
                  <c:v>-8.1248737560231394E-3</c:v>
                </c:pt>
                <c:pt idx="22" formatCode="0.00%">
                  <c:v>-2.2256945393646501E-2</c:v>
                </c:pt>
                <c:pt idx="23" formatCode="0.00%">
                  <c:v>-2.3230931464524113E-2</c:v>
                </c:pt>
                <c:pt idx="24" formatCode="0.00%">
                  <c:v>-1.6605928768571917E-2</c:v>
                </c:pt>
                <c:pt idx="25" formatCode="0.00%">
                  <c:v>-1.1419309479725335E-2</c:v>
                </c:pt>
                <c:pt idx="26" formatCode="0.00%">
                  <c:v>-1.0408331949120385E-2</c:v>
                </c:pt>
                <c:pt idx="27" formatCode="0.00%">
                  <c:v>-8.2084392318013718E-4</c:v>
                </c:pt>
                <c:pt idx="28" formatCode="0.00%">
                  <c:v>1.5325560777547549E-2</c:v>
                </c:pt>
                <c:pt idx="29" formatCode="0.00%">
                  <c:v>1.6577971396632262E-2</c:v>
                </c:pt>
                <c:pt idx="30" formatCode="0.00%">
                  <c:v>1.3884510632605828E-2</c:v>
                </c:pt>
                <c:pt idx="31" formatCode="0.00%">
                  <c:v>2.0220323035660782E-2</c:v>
                </c:pt>
                <c:pt idx="32" formatCode="0.00%">
                  <c:v>1.8820916515170337E-2</c:v>
                </c:pt>
                <c:pt idx="33" formatCode="0.00%">
                  <c:v>1.8458019102875037E-2</c:v>
                </c:pt>
                <c:pt idx="34" formatCode="0.00%">
                  <c:v>2.549211478054042E-2</c:v>
                </c:pt>
                <c:pt idx="35" formatCode="0.00%">
                  <c:v>3.2153419347898879E-2</c:v>
                </c:pt>
                <c:pt idx="36" formatCode="0.00%">
                  <c:v>1.6275373350051209E-2</c:v>
                </c:pt>
                <c:pt idx="37" formatCode="0.00%">
                  <c:v>1.1745111802746218E-2</c:v>
                </c:pt>
                <c:pt idx="38" formatCode="0.00%">
                  <c:v>-2.809577126180162E-3</c:v>
                </c:pt>
                <c:pt idx="39" formatCode="0.00%">
                  <c:v>7.2414281343202444E-3</c:v>
                </c:pt>
                <c:pt idx="40" formatCode="0.00%">
                  <c:v>-9.8899161573258957E-3</c:v>
                </c:pt>
                <c:pt idx="41" formatCode="0.00%">
                  <c:v>8.8423556365550368E-5</c:v>
                </c:pt>
                <c:pt idx="42" formatCode="0.00%">
                  <c:v>-9.6406414335392984E-3</c:v>
                </c:pt>
                <c:pt idx="43" formatCode="0.00%">
                  <c:v>-2.7281819996886579E-2</c:v>
                </c:pt>
                <c:pt idx="44" formatCode="0.00%">
                  <c:v>-3.4557178345023261E-2</c:v>
                </c:pt>
                <c:pt idx="45" formatCode="0.00%">
                  <c:v>-2.9243571216722167E-2</c:v>
                </c:pt>
                <c:pt idx="46" formatCode="0.00%">
                  <c:v>-6.2723995662324228E-2</c:v>
                </c:pt>
                <c:pt idx="47" formatCode="0.00%">
                  <c:v>-8.8722640195951621E-2</c:v>
                </c:pt>
                <c:pt idx="48" formatCode="0.00%">
                  <c:v>-7.5811893787979936E-2</c:v>
                </c:pt>
                <c:pt idx="49" formatCode="0.00%">
                  <c:v>-0.11531694061325232</c:v>
                </c:pt>
                <c:pt idx="50" formatCode="0.00%">
                  <c:v>-0.14846260004375836</c:v>
                </c:pt>
                <c:pt idx="51" formatCode="0.00%">
                  <c:v>-0.17508877025719047</c:v>
                </c:pt>
                <c:pt idx="52" formatCode="0.00%">
                  <c:v>-0.19479583382032573</c:v>
                </c:pt>
                <c:pt idx="53" formatCode="0.00%">
                  <c:v>-0.20684005482400636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791E-4E30-8FF1-071619F0D564}"/>
            </c:ext>
          </c:extLst>
        </c:ser>
        <c:ser>
          <c:idx val="30"/>
          <c:order val="14"/>
          <c:tx>
            <c:v>Error Energy Ch 14</c:v>
          </c:tx>
          <c:xVal>
            <c:numRef>
              <c:f>'G=3,RL=3 R=63'!$D$3:$D$73</c:f>
              <c:numCache>
                <c:formatCode>General</c:formatCode>
                <c:ptCount val="71"/>
                <c:pt idx="0">
                  <c:v>13.643410852713178</c:v>
                </c:pt>
                <c:pt idx="1">
                  <c:v>12.159702721824743</c:v>
                </c:pt>
                <c:pt idx="2">
                  <c:v>10.837346458253764</c:v>
                </c:pt>
                <c:pt idx="3">
                  <c:v>9.6587951977990922</c:v>
                </c:pt>
                <c:pt idx="4">
                  <c:v>8.608410281280154</c:v>
                </c:pt>
                <c:pt idx="5">
                  <c:v>7.6722537390311185</c:v>
                </c:pt>
                <c:pt idx="6">
                  <c:v>6.8379033425116216</c:v>
                </c:pt>
                <c:pt idx="7">
                  <c:v>6.0942877688813581</c:v>
                </c:pt>
                <c:pt idx="8">
                  <c:v>5.4315396912725191</c:v>
                </c:pt>
                <c:pt idx="9">
                  <c:v>4.8408648453573084</c:v>
                </c:pt>
                <c:pt idx="10">
                  <c:v>4.3144253348033699</c:v>
                </c:pt>
                <c:pt idx="11">
                  <c:v>3.845235627151502</c:v>
                </c:pt>
                <c:pt idx="12">
                  <c:v>3.4270698600440781</c:v>
                </c:pt>
                <c:pt idx="13">
                  <c:v>3.0543792278141679</c:v>
                </c:pt>
                <c:pt idx="14">
                  <c:v>2.7222183522056032</c:v>
                </c:pt>
                <c:pt idx="15">
                  <c:v>2.4261796602081418</c:v>
                </c:pt>
                <c:pt idx="16">
                  <c:v>2.1623348982415189</c:v>
                </c:pt>
                <c:pt idx="17">
                  <c:v>1.927183006617091</c:v>
                </c:pt>
                <c:pt idx="18">
                  <c:v>1.7176036626028943</c:v>
                </c:pt>
                <c:pt idx="19">
                  <c:v>1.5308158756367869</c:v>
                </c:pt>
                <c:pt idx="20">
                  <c:v>1.3643410852713178</c:v>
                </c:pt>
                <c:pt idx="21">
                  <c:v>1.2159702721824743</c:v>
                </c:pt>
                <c:pt idx="22">
                  <c:v>1.0837346458253756</c:v>
                </c:pt>
                <c:pt idx="23">
                  <c:v>0.96587951977990905</c:v>
                </c:pt>
                <c:pt idx="24">
                  <c:v>0.86084102812801544</c:v>
                </c:pt>
                <c:pt idx="25">
                  <c:v>0.76722537390311152</c:v>
                </c:pt>
                <c:pt idx="26">
                  <c:v>0.68379033425116187</c:v>
                </c:pt>
                <c:pt idx="27">
                  <c:v>0.60942877688813546</c:v>
                </c:pt>
                <c:pt idx="28">
                  <c:v>0.54315396912725211</c:v>
                </c:pt>
                <c:pt idx="29">
                  <c:v>0.48408648453573067</c:v>
                </c:pt>
                <c:pt idx="30">
                  <c:v>0.4314425334803369</c:v>
                </c:pt>
                <c:pt idx="31">
                  <c:v>0.3845235627151502</c:v>
                </c:pt>
                <c:pt idx="32">
                  <c:v>0.34270698600440752</c:v>
                </c:pt>
                <c:pt idx="33">
                  <c:v>0.30543792278141685</c:v>
                </c:pt>
                <c:pt idx="34">
                  <c:v>0.27222183522056026</c:v>
                </c:pt>
                <c:pt idx="35">
                  <c:v>0.24261796602081426</c:v>
                </c:pt>
                <c:pt idx="36">
                  <c:v>0.2162334898241518</c:v>
                </c:pt>
                <c:pt idx="37">
                  <c:v>0.19271830066170892</c:v>
                </c:pt>
                <c:pt idx="38">
                  <c:v>0.17176036626028937</c:v>
                </c:pt>
                <c:pt idx="39">
                  <c:v>0.15308158756367871</c:v>
                </c:pt>
                <c:pt idx="40">
                  <c:v>0.13643410852713178</c:v>
                </c:pt>
                <c:pt idx="41">
                  <c:v>0.12159702721824746</c:v>
                </c:pt>
                <c:pt idx="42">
                  <c:v>0.10837346458253759</c:v>
                </c:pt>
                <c:pt idx="43">
                  <c:v>9.6587951977990916E-2</c:v>
                </c:pt>
                <c:pt idx="44">
                  <c:v>8.6084102812801461E-2</c:v>
                </c:pt>
                <c:pt idx="45">
                  <c:v>7.6722537390311124E-2</c:v>
                </c:pt>
                <c:pt idx="46">
                  <c:v>6.8379033425116198E-2</c:v>
                </c:pt>
                <c:pt idx="47">
                  <c:v>6.0942877688813527E-2</c:v>
                </c:pt>
                <c:pt idx="48">
                  <c:v>5.4315396912725203E-2</c:v>
                </c:pt>
                <c:pt idx="49">
                  <c:v>4.840864845357306E-2</c:v>
                </c:pt>
                <c:pt idx="50">
                  <c:v>4.3144253348033658E-2</c:v>
                </c:pt>
                <c:pt idx="51">
                  <c:v>3.8452356271515012E-2</c:v>
                </c:pt>
                <c:pt idx="52">
                  <c:v>3.4270698600440748E-2</c:v>
                </c:pt>
                <c:pt idx="53">
                  <c:v>3.0543792278141677E-2</c:v>
                </c:pt>
                <c:pt idx="54">
                  <c:v>2.722218352205601E-2</c:v>
                </c:pt>
                <c:pt idx="55">
                  <c:v>2.4261796602081418E-2</c:v>
                </c:pt>
                <c:pt idx="56">
                  <c:v>2.1623348982415191E-2</c:v>
                </c:pt>
                <c:pt idx="57">
                  <c:v>1.9271830066170892E-2</c:v>
                </c:pt>
                <c:pt idx="58">
                  <c:v>1.7176036626028936E-2</c:v>
                </c:pt>
                <c:pt idx="59">
                  <c:v>1.5308158756367856E-2</c:v>
                </c:pt>
                <c:pt idx="60">
                  <c:v>1.3643410852713178E-2</c:v>
                </c:pt>
                <c:pt idx="61">
                  <c:v>1.2159702721824742E-2</c:v>
                </c:pt>
                <c:pt idx="62">
                  <c:v>1.0837346458253756E-2</c:v>
                </c:pt>
                <c:pt idx="63">
                  <c:v>9.6587951977990891E-3</c:v>
                </c:pt>
                <c:pt idx="64">
                  <c:v>8.6084102812801436E-3</c:v>
                </c:pt>
                <c:pt idx="65">
                  <c:v>7.6722537390311128E-3</c:v>
                </c:pt>
                <c:pt idx="66">
                  <c:v>6.8379033425116191E-3</c:v>
                </c:pt>
                <c:pt idx="67">
                  <c:v>6.0942877688813521E-3</c:v>
                </c:pt>
                <c:pt idx="68">
                  <c:v>5.4315396912725184E-3</c:v>
                </c:pt>
                <c:pt idx="69">
                  <c:v>4.8408648453573053E-3</c:v>
                </c:pt>
                <c:pt idx="70">
                  <c:v>4.3144253348033684E-3</c:v>
                </c:pt>
              </c:numCache>
            </c:numRef>
          </c:xVal>
          <c:yVal>
            <c:numRef>
              <c:f>'G=3,RL=3 R=63'!$CS$3:$CS$73</c:f>
              <c:numCache>
                <c:formatCode>General</c:formatCode>
                <c:ptCount val="71"/>
                <c:pt idx="19" formatCode="0.00%">
                  <c:v>2.6229251021346829E-2</c:v>
                </c:pt>
                <c:pt idx="20" formatCode="0.00%">
                  <c:v>5.4238512659333998E-3</c:v>
                </c:pt>
                <c:pt idx="21" formatCode="0.00%">
                  <c:v>-8.3702601966919466E-3</c:v>
                </c:pt>
                <c:pt idx="22" formatCode="0.00%">
                  <c:v>-2.3094273134684734E-2</c:v>
                </c:pt>
                <c:pt idx="23" formatCode="0.00%">
                  <c:v>-2.2896233998171773E-2</c:v>
                </c:pt>
                <c:pt idx="24" formatCode="0.00%">
                  <c:v>-5.601608380561421E-3</c:v>
                </c:pt>
                <c:pt idx="25" formatCode="0.00%">
                  <c:v>-1.8155103706649313E-3</c:v>
                </c:pt>
                <c:pt idx="26" formatCode="0.00%">
                  <c:v>5.1643045087645814E-4</c:v>
                </c:pt>
                <c:pt idx="27" formatCode="0.00%">
                  <c:v>5.3626935885194692E-3</c:v>
                </c:pt>
                <c:pt idx="28" formatCode="0.00%">
                  <c:v>2.6913608782056671E-2</c:v>
                </c:pt>
                <c:pt idx="29" formatCode="0.00%">
                  <c:v>3.1093199278958303E-2</c:v>
                </c:pt>
                <c:pt idx="30" formatCode="0.00%">
                  <c:v>2.7333947496746915E-2</c:v>
                </c:pt>
                <c:pt idx="31" formatCode="0.00%">
                  <c:v>3.2502312577907817E-2</c:v>
                </c:pt>
                <c:pt idx="32" formatCode="0.00%">
                  <c:v>2.9772171546224309E-2</c:v>
                </c:pt>
                <c:pt idx="33" formatCode="0.00%">
                  <c:v>2.1116339593361514E-2</c:v>
                </c:pt>
                <c:pt idx="34" formatCode="0.00%">
                  <c:v>3.3243029855439865E-2</c:v>
                </c:pt>
                <c:pt idx="35" formatCode="0.00%">
                  <c:v>2.9222695390819977E-2</c:v>
                </c:pt>
                <c:pt idx="36" formatCode="0.00%">
                  <c:v>2.0175749339091931E-2</c:v>
                </c:pt>
                <c:pt idx="37" formatCode="0.00%">
                  <c:v>2.9742809878329874E-3</c:v>
                </c:pt>
                <c:pt idx="38" formatCode="0.00%">
                  <c:v>2.0106933095347217E-2</c:v>
                </c:pt>
                <c:pt idx="39" formatCode="0.00%">
                  <c:v>3.0402332390031952E-2</c:v>
                </c:pt>
                <c:pt idx="40" formatCode="0.00%">
                  <c:v>1.2891854986197368E-2</c:v>
                </c:pt>
                <c:pt idx="41" formatCode="0.00%">
                  <c:v>4.0457512223216037E-2</c:v>
                </c:pt>
                <c:pt idx="42" formatCode="0.00%">
                  <c:v>1.3182093181530387E-2</c:v>
                </c:pt>
                <c:pt idx="43" formatCode="0.00%">
                  <c:v>1.5887296892421226E-2</c:v>
                </c:pt>
                <c:pt idx="44" formatCode="0.00%">
                  <c:v>3.4769572407485766E-2</c:v>
                </c:pt>
                <c:pt idx="45" formatCode="0.00%">
                  <c:v>1.9333434867451683E-2</c:v>
                </c:pt>
                <c:pt idx="46" formatCode="0.00%">
                  <c:v>1.5380269938241879E-2</c:v>
                </c:pt>
                <c:pt idx="47" formatCode="0.00%">
                  <c:v>-7.4448144789140396E-3</c:v>
                </c:pt>
                <c:pt idx="48" formatCode="0.00%">
                  <c:v>1.5692803030588648E-2</c:v>
                </c:pt>
                <c:pt idx="49" formatCode="0.00%">
                  <c:v>1.8417547927345328E-2</c:v>
                </c:pt>
                <c:pt idx="50" formatCode="0.00%">
                  <c:v>-9.7912720783636005E-3</c:v>
                </c:pt>
                <c:pt idx="51" formatCode="0.00%">
                  <c:v>-2.9192209809517776E-2</c:v>
                </c:pt>
                <c:pt idx="52" formatCode="0.00%">
                  <c:v>1.7957929960091105E-2</c:v>
                </c:pt>
                <c:pt idx="53" formatCode="0.00%">
                  <c:v>2.8264603680315876E-2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791E-4E30-8FF1-071619F0D564}"/>
            </c:ext>
          </c:extLst>
        </c:ser>
        <c:ser>
          <c:idx val="31"/>
          <c:order val="15"/>
          <c:tx>
            <c:v>Error Energy Ch 15</c:v>
          </c:tx>
          <c:xVal>
            <c:numRef>
              <c:f>'G=3,RL=3 R=63'!$C$3:$C$73</c:f>
              <c:numCache>
                <c:formatCode>General</c:formatCode>
                <c:ptCount val="71"/>
                <c:pt idx="0">
                  <c:v>13.858267716535433</c:v>
                </c:pt>
                <c:pt idx="1">
                  <c:v>12.351194103270801</c:v>
                </c:pt>
                <c:pt idx="2">
                  <c:v>11.008013331612091</c:v>
                </c:pt>
                <c:pt idx="3">
                  <c:v>9.810902208788054</c:v>
                </c:pt>
                <c:pt idx="4">
                  <c:v>8.7439757975207861</c:v>
                </c:pt>
                <c:pt idx="5">
                  <c:v>7.7930766325591678</c:v>
                </c:pt>
                <c:pt idx="6">
                  <c:v>6.9455868597165287</c:v>
                </c:pt>
                <c:pt idx="7">
                  <c:v>6.1902608046117731</c:v>
                </c:pt>
                <c:pt idx="8">
                  <c:v>5.5170757494027951</c:v>
                </c:pt>
                <c:pt idx="9">
                  <c:v>4.917098937410179</c:v>
                </c:pt>
                <c:pt idx="10">
                  <c:v>4.3823690408632654</c:v>
                </c:pt>
                <c:pt idx="11">
                  <c:v>3.9057905189176676</c:v>
                </c:pt>
                <c:pt idx="12">
                  <c:v>3.4810394641392604</c:v>
                </c:pt>
                <c:pt idx="13">
                  <c:v>3.1024796880947063</c:v>
                </c:pt>
                <c:pt idx="14">
                  <c:v>2.7650879325552977</c:v>
                </c:pt>
                <c:pt idx="15">
                  <c:v>2.4643872139122074</c:v>
                </c:pt>
                <c:pt idx="16">
                  <c:v>2.1963874163240624</c:v>
                </c:pt>
                <c:pt idx="17">
                  <c:v>1.9575323453039744</c:v>
                </c:pt>
                <c:pt idx="18">
                  <c:v>1.744652539179318</c:v>
                </c:pt>
                <c:pt idx="19">
                  <c:v>1.5549232122609884</c:v>
                </c:pt>
                <c:pt idx="20">
                  <c:v>1.3858267716535433</c:v>
                </c:pt>
                <c:pt idx="21">
                  <c:v>1.2351194103270804</c:v>
                </c:pt>
                <c:pt idx="22">
                  <c:v>1.1008013331612083</c:v>
                </c:pt>
                <c:pt idx="23">
                  <c:v>0.98109022087880526</c:v>
                </c:pt>
                <c:pt idx="24">
                  <c:v>0.87439757975207877</c:v>
                </c:pt>
                <c:pt idx="25">
                  <c:v>0.77930766325591649</c:v>
                </c:pt>
                <c:pt idx="26">
                  <c:v>0.6945586859716526</c:v>
                </c:pt>
                <c:pt idx="27">
                  <c:v>0.61902608046117702</c:v>
                </c:pt>
                <c:pt idx="28">
                  <c:v>0.55170757494027967</c:v>
                </c:pt>
                <c:pt idx="29">
                  <c:v>0.49170989374101776</c:v>
                </c:pt>
                <c:pt idx="30">
                  <c:v>0.43823690408632643</c:v>
                </c:pt>
                <c:pt idx="31">
                  <c:v>0.39057905189176678</c:v>
                </c:pt>
                <c:pt idx="32">
                  <c:v>0.34810394641392578</c:v>
                </c:pt>
                <c:pt idx="33">
                  <c:v>0.31024796880947064</c:v>
                </c:pt>
                <c:pt idx="34">
                  <c:v>0.27650879325552974</c:v>
                </c:pt>
                <c:pt idx="35">
                  <c:v>0.24643872139122078</c:v>
                </c:pt>
                <c:pt idx="36">
                  <c:v>0.21963874163240615</c:v>
                </c:pt>
                <c:pt idx="37">
                  <c:v>0.19575323453039725</c:v>
                </c:pt>
                <c:pt idx="38">
                  <c:v>0.17446525391793175</c:v>
                </c:pt>
                <c:pt idx="39">
                  <c:v>0.15549232122609885</c:v>
                </c:pt>
                <c:pt idx="40">
                  <c:v>0.13858267716535433</c:v>
                </c:pt>
                <c:pt idx="41">
                  <c:v>0.12351194103270804</c:v>
                </c:pt>
                <c:pt idx="42">
                  <c:v>0.11008013331612086</c:v>
                </c:pt>
                <c:pt idx="43">
                  <c:v>9.810902208788054E-2</c:v>
                </c:pt>
                <c:pt idx="44">
                  <c:v>8.7439757975207782E-2</c:v>
                </c:pt>
                <c:pt idx="45">
                  <c:v>7.7930766325591622E-2</c:v>
                </c:pt>
                <c:pt idx="46">
                  <c:v>6.9455868597165279E-2</c:v>
                </c:pt>
                <c:pt idx="47">
                  <c:v>6.1902608046117677E-2</c:v>
                </c:pt>
                <c:pt idx="48">
                  <c:v>5.5170757494027958E-2</c:v>
                </c:pt>
                <c:pt idx="49">
                  <c:v>4.9170989374101769E-2</c:v>
                </c:pt>
                <c:pt idx="50">
                  <c:v>4.3823690408632612E-2</c:v>
                </c:pt>
                <c:pt idx="51">
                  <c:v>3.9057905189176664E-2</c:v>
                </c:pt>
                <c:pt idx="52">
                  <c:v>3.4810394641392572E-2</c:v>
                </c:pt>
                <c:pt idx="53">
                  <c:v>3.1024796880947055E-2</c:v>
                </c:pt>
                <c:pt idx="54">
                  <c:v>2.7650879325552952E-2</c:v>
                </c:pt>
                <c:pt idx="55">
                  <c:v>2.4643872139122069E-2</c:v>
                </c:pt>
                <c:pt idx="56">
                  <c:v>2.1963874163240627E-2</c:v>
                </c:pt>
                <c:pt idx="57">
                  <c:v>1.9575323453039722E-2</c:v>
                </c:pt>
                <c:pt idx="58">
                  <c:v>1.7446525391793172E-2</c:v>
                </c:pt>
                <c:pt idx="59">
                  <c:v>1.554923212260987E-2</c:v>
                </c:pt>
                <c:pt idx="60">
                  <c:v>1.3858267716535434E-2</c:v>
                </c:pt>
                <c:pt idx="61">
                  <c:v>1.2351194103270801E-2</c:v>
                </c:pt>
                <c:pt idx="62">
                  <c:v>1.1008013331612084E-2</c:v>
                </c:pt>
                <c:pt idx="63">
                  <c:v>9.8109022087880509E-3</c:v>
                </c:pt>
                <c:pt idx="64">
                  <c:v>8.7439757975207762E-3</c:v>
                </c:pt>
                <c:pt idx="65">
                  <c:v>7.7930766325591616E-3</c:v>
                </c:pt>
                <c:pt idx="66">
                  <c:v>6.9455868597165273E-3</c:v>
                </c:pt>
                <c:pt idx="67">
                  <c:v>6.1902608046117665E-3</c:v>
                </c:pt>
                <c:pt idx="68">
                  <c:v>5.5170757494027939E-3</c:v>
                </c:pt>
                <c:pt idx="69">
                  <c:v>4.9170989374101763E-3</c:v>
                </c:pt>
                <c:pt idx="70">
                  <c:v>4.3823690408632647E-3</c:v>
                </c:pt>
              </c:numCache>
            </c:numRef>
          </c:xVal>
          <c:yVal>
            <c:numRef>
              <c:f>'G=3,RL=3 R=63'!$CY$3:$CY$73</c:f>
              <c:numCache>
                <c:formatCode>General</c:formatCode>
                <c:ptCount val="71"/>
                <c:pt idx="19" formatCode="0.00%">
                  <c:v>2.4081496178299983E-2</c:v>
                </c:pt>
                <c:pt idx="20" formatCode="0.00%">
                  <c:v>-1.6788134900437165E-3</c:v>
                </c:pt>
                <c:pt idx="21" formatCode="0.00%">
                  <c:v>-1.1859485867132182E-2</c:v>
                </c:pt>
                <c:pt idx="22" formatCode="0.00%">
                  <c:v>-2.5629925824598873E-2</c:v>
                </c:pt>
                <c:pt idx="23" formatCode="0.00%">
                  <c:v>-2.2391363804527435E-2</c:v>
                </c:pt>
                <c:pt idx="24" formatCode="0.00%">
                  <c:v>-5.6531217888941745E-3</c:v>
                </c:pt>
                <c:pt idx="25" formatCode="0.00%">
                  <c:v>-2.4435794874018658E-3</c:v>
                </c:pt>
                <c:pt idx="26" formatCode="0.00%">
                  <c:v>-3.6259047553129932E-3</c:v>
                </c:pt>
                <c:pt idx="27" formatCode="0.00%">
                  <c:v>3.3454891217974433E-3</c:v>
                </c:pt>
                <c:pt idx="28" formatCode="0.00%">
                  <c:v>1.2585739909342204E-2</c:v>
                </c:pt>
                <c:pt idx="29" formatCode="0.00%">
                  <c:v>1.855174815286292E-2</c:v>
                </c:pt>
                <c:pt idx="30" formatCode="0.00%">
                  <c:v>1.2851441259933772E-2</c:v>
                </c:pt>
                <c:pt idx="31" formatCode="0.00%">
                  <c:v>1.0279347409949987E-2</c:v>
                </c:pt>
                <c:pt idx="32" formatCode="0.00%">
                  <c:v>4.5044749726276621E-3</c:v>
                </c:pt>
                <c:pt idx="33" formatCode="0.00%">
                  <c:v>-7.7020009964433984E-4</c:v>
                </c:pt>
                <c:pt idx="34" formatCode="0.00%">
                  <c:v>2.6938275960361989E-4</c:v>
                </c:pt>
                <c:pt idx="35" formatCode="0.00%">
                  <c:v>-7.859359608889142E-3</c:v>
                </c:pt>
                <c:pt idx="36" formatCode="0.00%">
                  <c:v>-2.1015927328168132E-2</c:v>
                </c:pt>
                <c:pt idx="37" formatCode="0.00%">
                  <c:v>-2.2780291509770192E-2</c:v>
                </c:pt>
                <c:pt idx="38" formatCode="0.00%">
                  <c:v>-1.0290044913913025E-2</c:v>
                </c:pt>
                <c:pt idx="39" formatCode="0.00%">
                  <c:v>-4.8370341567410451E-3</c:v>
                </c:pt>
                <c:pt idx="40" formatCode="0.00%">
                  <c:v>-2.561982886480247E-2</c:v>
                </c:pt>
                <c:pt idx="41" formatCode="0.00%">
                  <c:v>-2.1312666549999925E-2</c:v>
                </c:pt>
                <c:pt idx="42" formatCode="0.00%">
                  <c:v>-5.2555067087039893E-2</c:v>
                </c:pt>
                <c:pt idx="43" formatCode="0.00%">
                  <c:v>-5.8162950022072286E-2</c:v>
                </c:pt>
                <c:pt idx="44" formatCode="0.00%">
                  <c:v>-3.0018624912743205E-2</c:v>
                </c:pt>
                <c:pt idx="45" formatCode="0.00%">
                  <c:v>-2.7449141863740679E-2</c:v>
                </c:pt>
                <c:pt idx="46" formatCode="0.00%">
                  <c:v>-9.3956445721665154E-3</c:v>
                </c:pt>
                <c:pt idx="47" formatCode="0.00%">
                  <c:v>-3.2137099867609992E-3</c:v>
                </c:pt>
                <c:pt idx="48" formatCode="0.00%">
                  <c:v>1.9987631518265395E-2</c:v>
                </c:pt>
                <c:pt idx="49" formatCode="0.00%">
                  <c:v>2.2684627330960438E-2</c:v>
                </c:pt>
                <c:pt idx="50" formatCode="0.00%">
                  <c:v>-5.68522469665389E-3</c:v>
                </c:pt>
                <c:pt idx="51" formatCode="0.00%">
                  <c:v>-2.5213733476445555E-2</c:v>
                </c:pt>
                <c:pt idx="52" formatCode="0.00%">
                  <c:v>-3.4707703195249136E-2</c:v>
                </c:pt>
                <c:pt idx="53" formatCode="0.00%">
                  <c:v>-3.2162761005339435E-2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791E-4E30-8FF1-071619F0D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900728"/>
        <c:axId val="476896136"/>
      </c:scatterChart>
      <c:valAx>
        <c:axId val="469231824"/>
        <c:scaling>
          <c:orientation val="minMax"/>
          <c:max val="1.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anchor="ctr" anchorCtr="0"/>
              <a:lstStyle/>
              <a:p>
                <a:pPr>
                  <a:defRPr sz="1600" b="1"/>
                </a:pPr>
                <a:r>
                  <a:rPr lang="en-US" sz="1600" b="1"/>
                  <a:t>Input peak</a:t>
                </a:r>
                <a:r>
                  <a:rPr lang="en-US" sz="1600" b="1" baseline="0"/>
                  <a:t> current (mA)</a:t>
                </a:r>
                <a:endParaRPr lang="en-US" sz="1600" b="1"/>
              </a:p>
            </c:rich>
          </c:tx>
          <c:layout>
            <c:manualLayout>
              <c:xMode val="edge"/>
              <c:yMode val="edge"/>
              <c:x val="0.38614259259259259"/>
              <c:y val="0.7216791666666667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S"/>
          </a:p>
        </c:txPr>
        <c:crossAx val="1"/>
        <c:crosses val="autoZero"/>
        <c:crossBetween val="midCat"/>
        <c:majorUnit val="0.1"/>
        <c:minorUnit val="0.1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Linear ToT</a:t>
                </a:r>
                <a:r>
                  <a:rPr lang="en-US" sz="1600" b="1" baseline="0"/>
                  <a:t> </a:t>
                </a:r>
                <a:r>
                  <a:rPr lang="en-US" sz="1600" b="1"/>
                  <a:t>[ns]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S"/>
          </a:p>
        </c:txPr>
        <c:crossAx val="469231824"/>
        <c:crossesAt val="0"/>
        <c:crossBetween val="midCat"/>
      </c:valAx>
      <c:valAx>
        <c:axId val="476896136"/>
        <c:scaling>
          <c:orientation val="minMax"/>
          <c:max val="0.2"/>
          <c:min val="-0.2"/>
        </c:scaling>
        <c:delete val="0"/>
        <c:axPos val="r"/>
        <c:title>
          <c:tx>
            <c:rich>
              <a:bodyPr/>
              <a:lstStyle/>
              <a:p>
                <a:pPr algn="ctr" rtl="0">
                  <a:defRPr lang="en-US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Linearity Error [%]</a:t>
                </a:r>
              </a:p>
            </c:rich>
          </c:tx>
          <c:overlay val="0"/>
        </c:title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ES"/>
          </a:p>
        </c:txPr>
        <c:crossAx val="476900728"/>
        <c:crosses val="max"/>
        <c:crossBetween val="midCat"/>
        <c:majorUnit val="5.000000000000001E-2"/>
        <c:minorUnit val="5.000000000000001E-2"/>
      </c:valAx>
      <c:valAx>
        <c:axId val="4769007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7689613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3.7341898148148145E-2"/>
          <c:y val="0.78618313492063485"/>
          <c:w val="0.95971831380318773"/>
          <c:h val="0.19313531746031745"/>
        </c:manualLayout>
      </c:layout>
      <c:overlay val="0"/>
      <c:txPr>
        <a:bodyPr/>
        <a:lstStyle/>
        <a:p>
          <a:pPr>
            <a:defRPr sz="1050"/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0.12856</cdr:x>
      <cdr:y>0.30261</cdr:y>
    </cdr:from>
    <cdr:to>
      <cdr:x>0.86171</cdr:x>
      <cdr:y>0.44424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0CE47ED5-44D5-4D2B-BE67-3001C2951902}"/>
            </a:ext>
          </a:extLst>
        </cdr:cNvPr>
        <cdr:cNvSpPr/>
      </cdr:nvSpPr>
      <cdr:spPr>
        <a:xfrm xmlns:a="http://schemas.openxmlformats.org/drawingml/2006/main">
          <a:off x="1123001" y="1559909"/>
          <a:ext cx="6404237" cy="7300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12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0.5335</cdr:x>
      <cdr:y>0.48662</cdr:y>
    </cdr:from>
    <cdr:to>
      <cdr:x>0.81169</cdr:x>
      <cdr:y>0.6035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144A0A9E-B259-4F64-B2A0-91B1DFD3A273}"/>
            </a:ext>
          </a:extLst>
        </cdr:cNvPr>
        <cdr:cNvSpPr/>
      </cdr:nvSpPr>
      <cdr:spPr>
        <a:xfrm xmlns:a="http://schemas.openxmlformats.org/drawingml/2006/main">
          <a:off x="4640555" y="2447770"/>
          <a:ext cx="2419783" cy="58795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dirty="0"/>
            <a:t>GAIN  mean = 245,63 [ns/mA]</a:t>
          </a:r>
          <a:br>
            <a:rPr lang="en-US" sz="1400" dirty="0"/>
          </a:br>
          <a:r>
            <a:rPr lang="en-US" sz="14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GAIN  sigma = 3,64 [ns/mA]</a:t>
          </a:r>
          <a:r>
            <a:rPr lang="en-US" sz="1400" dirty="0"/>
            <a:t>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95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95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35550BD-2A56-48DE-BD00-2AF60EE2E26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0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95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0088" y="511175"/>
            <a:ext cx="3397250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5648" y="3228591"/>
            <a:ext cx="7242954" cy="30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Haga clic para modificar el estilo de texto del patrón</a:t>
            </a:r>
          </a:p>
          <a:p>
            <a:pPr lvl="1"/>
            <a:r>
              <a:rPr lang="en-GB" noProof="0"/>
              <a:t>Segundo nivel</a:t>
            </a:r>
          </a:p>
          <a:p>
            <a:pPr lvl="2"/>
            <a:r>
              <a:rPr lang="en-GB" noProof="0"/>
              <a:t>Tercer nivel</a:t>
            </a:r>
          </a:p>
          <a:p>
            <a:pPr lvl="3"/>
            <a:r>
              <a:rPr lang="en-GB" noProof="0"/>
              <a:t>Cuarto nivel</a:t>
            </a:r>
          </a:p>
          <a:p>
            <a:pPr lvl="4"/>
            <a:r>
              <a:rPr lang="en-GB" noProof="0"/>
              <a:t>Quinto nivel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95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236D72-6696-407D-811B-DD716750105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29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27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36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68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98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7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10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482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37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29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42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01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859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96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439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32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287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14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352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742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674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811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9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997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583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858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463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645E1F0F-AF73-4012-843A-36993B87C2AE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36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7A782440-9BBF-496A-B9C0-36E7CF17EA60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36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44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37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37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267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70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9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40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40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0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41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41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44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42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42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6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43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43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7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17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61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6960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19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946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875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808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792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33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175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5194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720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328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111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2787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000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615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5837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323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154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C54A3374-80EB-4F41-801B-83B34F421A76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66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00E44784-56D2-4FB3-82D8-3EC858665B36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66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7285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571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28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3826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3949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0613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5946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509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4749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88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88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5744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7B151DB9-D84F-41D5-8BF2-A16E73D5DD0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76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EA392A16-0540-4431-B28A-FB3BD757F96D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76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571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77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77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61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125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61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8515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3888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67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3028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6350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642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The dynamics of the input current are dominated by the parasitic RLC network at the input of the channel.</a:t>
            </a:r>
          </a:p>
          <a:p>
            <a:r>
              <a:rPr lang="en-GB" sz="1600" dirty="0"/>
              <a:t>A simple lumped equivalent model is derived, taking into account:</a:t>
            </a:r>
          </a:p>
          <a:p>
            <a:pPr lvl="1"/>
            <a:r>
              <a:rPr lang="en-GB" sz="1600" dirty="0"/>
              <a:t>Detector capacitance.</a:t>
            </a:r>
          </a:p>
          <a:p>
            <a:pPr lvl="1"/>
            <a:r>
              <a:rPr lang="en-GB" sz="1600" dirty="0" err="1"/>
              <a:t>Wirebond</a:t>
            </a:r>
            <a:r>
              <a:rPr lang="en-GB" sz="1600" dirty="0"/>
              <a:t> inductance plus inductance from the connections.</a:t>
            </a:r>
          </a:p>
          <a:p>
            <a:pPr lvl="1"/>
            <a:r>
              <a:rPr lang="en-GB" sz="1600" dirty="0"/>
              <a:t>Input capacitance (i.e. PAD).</a:t>
            </a:r>
          </a:p>
          <a:p>
            <a:pPr lvl="1"/>
            <a:r>
              <a:rPr lang="en-GB" sz="1600" dirty="0"/>
              <a:t>T.L effects not considered!</a:t>
            </a:r>
          </a:p>
          <a:p>
            <a:r>
              <a:rPr lang="en-GB" sz="1600" dirty="0"/>
              <a:t>The goal of this exercise is to see how these </a:t>
            </a:r>
            <a:r>
              <a:rPr lang="en-GB" sz="1600" dirty="0" err="1"/>
              <a:t>parasitics</a:t>
            </a:r>
            <a:r>
              <a:rPr lang="en-GB" sz="1600" dirty="0"/>
              <a:t> impact the rising edge slope, thus time jitter.</a:t>
            </a:r>
          </a:p>
          <a:p>
            <a:r>
              <a:rPr lang="en-GB" sz="1600" dirty="0"/>
              <a:t>From the results, one can come up with a criteria to select a target input impedance and bandwidth in the design.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8302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708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227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13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671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6493C0FD-A1FC-4A4E-AC5C-1D42C3FECF5D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90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584E2814-B4DC-4437-951B-3C1E76986B7E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90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086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91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91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440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92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92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685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93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93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927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94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94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523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95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95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1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815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4048126" y="9690102"/>
            <a:ext cx="3048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5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97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048125" y="9690102"/>
            <a:ext cx="3049588" cy="5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370" tIns="47879" rIns="95370" bIns="47879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5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97</a:t>
            </a:fld>
            <a:endParaRPr lang="en-GB" altLang="es-ES" sz="15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025527" y="763589"/>
            <a:ext cx="5124449" cy="38147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8873" tIns="49437" rIns="98873" bIns="49437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6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917576" y="4883151"/>
            <a:ext cx="5262563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4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2816"/>
            <a:ext cx="7772400" cy="1470025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Haga clic </a:t>
            </a:r>
            <a:r>
              <a:rPr lang="es-ES" dirty="0" err="1"/>
              <a:t>parHaga</a:t>
            </a:r>
            <a:r>
              <a:rPr lang="es-ES" dirty="0"/>
              <a:t> clic para modificar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/>
              <a:t>Haga clic para modificar el estilo de subtítulo del patrón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784-8827-4BD5-8DFE-FB527A4B3D45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5E48-8F6E-4780-A72E-92DD52780E5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1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DAF2-2C4D-4961-ABA0-D37600ACF1D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9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" y="10136"/>
            <a:ext cx="7848872" cy="859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CFAC4-C1FA-4A7D-8D2B-AE65C0D63129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AA8BD-4E6E-4458-82B4-6851A7E5C42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0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" y="8620"/>
            <a:ext cx="7920880" cy="858753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CC09F-E85F-4CDA-A6B3-EE976EA52701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C919E-2EB8-43F0-8914-44EDEFF2E82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7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C975C-7C56-47EC-8366-1055E7FA388B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0046-88C2-4AEA-A74A-F23B60E755A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36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EAF6-831B-4B4C-B20B-5090FA25E0A9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5A909-01B3-4EBE-AB5E-5FE93572418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1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5BAC7FDB-FB5B-4AE7-A68F-7904771A3BF2}"/>
              </a:ext>
            </a:extLst>
          </p:cNvPr>
          <p:cNvSpPr/>
          <p:nvPr/>
        </p:nvSpPr>
        <p:spPr>
          <a:xfrm>
            <a:off x="0" y="0"/>
            <a:ext cx="9144000" cy="1055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5FA39652-9B21-47BB-AC9C-9196E9592B74}"/>
              </a:ext>
            </a:extLst>
          </p:cNvPr>
          <p:cNvSpPr/>
          <p:nvPr/>
        </p:nvSpPr>
        <p:spPr>
          <a:xfrm>
            <a:off x="6877050" y="6308725"/>
            <a:ext cx="1825625" cy="360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4" name="bk object 18">
            <a:extLst>
              <a:ext uri="{FF2B5EF4-FFF2-40B4-BE49-F238E27FC236}">
                <a16:creationId xmlns:a16="http://schemas.microsoft.com/office/drawing/2014/main" id="{60F341D3-A545-4C09-9A07-CD12426340F2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custGeom>
            <a:avLst/>
            <a:gdLst/>
            <a:ahLst/>
            <a:cxnLst/>
            <a:rect l="l" t="t" r="r" b="b"/>
            <a:pathLst>
              <a:path w="9144000" h="1417320">
                <a:moveTo>
                  <a:pt x="0" y="1417320"/>
                </a:moveTo>
                <a:lnTo>
                  <a:pt x="9144000" y="1417320"/>
                </a:lnTo>
                <a:lnTo>
                  <a:pt x="9144000" y="0"/>
                </a:lnTo>
                <a:lnTo>
                  <a:pt x="0" y="0"/>
                </a:lnTo>
                <a:lnTo>
                  <a:pt x="0" y="141732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5" name="bk object 19">
            <a:extLst>
              <a:ext uri="{FF2B5EF4-FFF2-40B4-BE49-F238E27FC236}">
                <a16:creationId xmlns:a16="http://schemas.microsoft.com/office/drawing/2014/main" id="{114A9B40-B58C-4569-9F5E-0649C88FC7A6}"/>
              </a:ext>
            </a:extLst>
          </p:cNvPr>
          <p:cNvSpPr/>
          <p:nvPr/>
        </p:nvSpPr>
        <p:spPr>
          <a:xfrm>
            <a:off x="4067175" y="309563"/>
            <a:ext cx="4881563" cy="2697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6" name="bk object 20">
            <a:extLst>
              <a:ext uri="{FF2B5EF4-FFF2-40B4-BE49-F238E27FC236}">
                <a16:creationId xmlns:a16="http://schemas.microsoft.com/office/drawing/2014/main" id="{688540F6-4420-46B9-B93A-6A34E7324B6C}"/>
              </a:ext>
            </a:extLst>
          </p:cNvPr>
          <p:cNvSpPr/>
          <p:nvPr/>
        </p:nvSpPr>
        <p:spPr>
          <a:xfrm>
            <a:off x="2447925" y="309563"/>
            <a:ext cx="1620838" cy="2681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7" name="bk object 21">
            <a:extLst>
              <a:ext uri="{FF2B5EF4-FFF2-40B4-BE49-F238E27FC236}">
                <a16:creationId xmlns:a16="http://schemas.microsoft.com/office/drawing/2014/main" id="{96B45699-F324-4667-ADCF-FBFE8AE4EA49}"/>
              </a:ext>
            </a:extLst>
          </p:cNvPr>
          <p:cNvSpPr/>
          <p:nvPr/>
        </p:nvSpPr>
        <p:spPr>
          <a:xfrm>
            <a:off x="468313" y="309563"/>
            <a:ext cx="1568450" cy="10810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8" name="bk object 22">
            <a:extLst>
              <a:ext uri="{FF2B5EF4-FFF2-40B4-BE49-F238E27FC236}">
                <a16:creationId xmlns:a16="http://schemas.microsoft.com/office/drawing/2014/main" id="{76F7E97E-91A2-47B9-ADA6-792563970517}"/>
              </a:ext>
            </a:extLst>
          </p:cNvPr>
          <p:cNvSpPr/>
          <p:nvPr/>
        </p:nvSpPr>
        <p:spPr>
          <a:xfrm>
            <a:off x="0" y="6191250"/>
            <a:ext cx="9144000" cy="666750"/>
          </a:xfrm>
          <a:custGeom>
            <a:avLst/>
            <a:gdLst/>
            <a:ahLst/>
            <a:cxnLst/>
            <a:rect l="l" t="t" r="r" b="b"/>
            <a:pathLst>
              <a:path w="9144000" h="666115">
                <a:moveTo>
                  <a:pt x="0" y="665988"/>
                </a:moveTo>
                <a:lnTo>
                  <a:pt x="9144000" y="665988"/>
                </a:lnTo>
                <a:lnTo>
                  <a:pt x="9144000" y="0"/>
                </a:lnTo>
                <a:lnTo>
                  <a:pt x="0" y="0"/>
                </a:lnTo>
                <a:lnTo>
                  <a:pt x="0" y="665988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9" name="bk object 23">
            <a:extLst>
              <a:ext uri="{FF2B5EF4-FFF2-40B4-BE49-F238E27FC236}">
                <a16:creationId xmlns:a16="http://schemas.microsoft.com/office/drawing/2014/main" id="{49E5834A-82D4-4088-A1AD-F0CDA3049A6F}"/>
              </a:ext>
            </a:extLst>
          </p:cNvPr>
          <p:cNvSpPr/>
          <p:nvPr/>
        </p:nvSpPr>
        <p:spPr>
          <a:xfrm>
            <a:off x="198438" y="3141663"/>
            <a:ext cx="8747125" cy="3384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0" name="bk object 24">
            <a:extLst>
              <a:ext uri="{FF2B5EF4-FFF2-40B4-BE49-F238E27FC236}">
                <a16:creationId xmlns:a16="http://schemas.microsoft.com/office/drawing/2014/main" id="{A0C7D634-A91B-4CD9-B79C-91E70783741D}"/>
              </a:ext>
            </a:extLst>
          </p:cNvPr>
          <p:cNvSpPr/>
          <p:nvPr/>
        </p:nvSpPr>
        <p:spPr>
          <a:xfrm>
            <a:off x="304800" y="3184525"/>
            <a:ext cx="8839200" cy="3530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1" name="bk object 25">
            <a:extLst>
              <a:ext uri="{FF2B5EF4-FFF2-40B4-BE49-F238E27FC236}">
                <a16:creationId xmlns:a16="http://schemas.microsoft.com/office/drawing/2014/main" id="{49C353A8-1E9F-4E8D-B8C2-F56651FE6A58}"/>
              </a:ext>
            </a:extLst>
          </p:cNvPr>
          <p:cNvSpPr/>
          <p:nvPr/>
        </p:nvSpPr>
        <p:spPr>
          <a:xfrm>
            <a:off x="203200" y="3141663"/>
            <a:ext cx="8745538" cy="33845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2" name="bk object 26">
            <a:extLst>
              <a:ext uri="{FF2B5EF4-FFF2-40B4-BE49-F238E27FC236}">
                <a16:creationId xmlns:a16="http://schemas.microsoft.com/office/drawing/2014/main" id="{84FEFAA3-3ED8-4A7E-8DEE-ECB3F14EE09A}"/>
              </a:ext>
            </a:extLst>
          </p:cNvPr>
          <p:cNvSpPr/>
          <p:nvPr/>
        </p:nvSpPr>
        <p:spPr>
          <a:xfrm>
            <a:off x="4786313" y="4581525"/>
            <a:ext cx="0" cy="1584325"/>
          </a:xfrm>
          <a:custGeom>
            <a:avLst/>
            <a:gdLst/>
            <a:ahLst/>
            <a:cxnLst/>
            <a:rect l="l" t="t" r="r" b="b"/>
            <a:pathLst>
              <a:path h="1584325">
                <a:moveTo>
                  <a:pt x="0" y="0"/>
                </a:moveTo>
                <a:lnTo>
                  <a:pt x="0" y="158417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3" name="bk object 27">
            <a:extLst>
              <a:ext uri="{FF2B5EF4-FFF2-40B4-BE49-F238E27FC236}">
                <a16:creationId xmlns:a16="http://schemas.microsoft.com/office/drawing/2014/main" id="{86F99A44-25FF-44E5-8B96-5B635B282A02}"/>
              </a:ext>
            </a:extLst>
          </p:cNvPr>
          <p:cNvSpPr/>
          <p:nvPr/>
        </p:nvSpPr>
        <p:spPr>
          <a:xfrm>
            <a:off x="7626350" y="6237288"/>
            <a:ext cx="1465263" cy="460375"/>
          </a:xfrm>
          <a:custGeom>
            <a:avLst/>
            <a:gdLst/>
            <a:ahLst/>
            <a:cxnLst/>
            <a:rect l="l" t="t" r="r" b="b"/>
            <a:pathLst>
              <a:path w="1464945" h="460375">
                <a:moveTo>
                  <a:pt x="1464564" y="0"/>
                </a:moveTo>
                <a:lnTo>
                  <a:pt x="732282" y="0"/>
                </a:lnTo>
                <a:lnTo>
                  <a:pt x="672223" y="762"/>
                </a:lnTo>
                <a:lnTo>
                  <a:pt x="613501" y="3012"/>
                </a:lnTo>
                <a:lnTo>
                  <a:pt x="556305" y="6688"/>
                </a:lnTo>
                <a:lnTo>
                  <a:pt x="500822" y="11732"/>
                </a:lnTo>
                <a:lnTo>
                  <a:pt x="447243" y="18084"/>
                </a:lnTo>
                <a:lnTo>
                  <a:pt x="395754" y="25686"/>
                </a:lnTo>
                <a:lnTo>
                  <a:pt x="346545" y="34479"/>
                </a:lnTo>
                <a:lnTo>
                  <a:pt x="299804" y="44402"/>
                </a:lnTo>
                <a:lnTo>
                  <a:pt x="255719" y="55396"/>
                </a:lnTo>
                <a:lnTo>
                  <a:pt x="214479" y="67403"/>
                </a:lnTo>
                <a:lnTo>
                  <a:pt x="176272" y="80363"/>
                </a:lnTo>
                <a:lnTo>
                  <a:pt x="109711" y="108906"/>
                </a:lnTo>
                <a:lnTo>
                  <a:pt x="57545" y="140551"/>
                </a:lnTo>
                <a:lnTo>
                  <a:pt x="21281" y="174824"/>
                </a:lnTo>
                <a:lnTo>
                  <a:pt x="2427" y="211250"/>
                </a:lnTo>
                <a:lnTo>
                  <a:pt x="0" y="230124"/>
                </a:lnTo>
                <a:lnTo>
                  <a:pt x="2427" y="248997"/>
                </a:lnTo>
                <a:lnTo>
                  <a:pt x="21281" y="285423"/>
                </a:lnTo>
                <a:lnTo>
                  <a:pt x="57545" y="319696"/>
                </a:lnTo>
                <a:lnTo>
                  <a:pt x="109711" y="351341"/>
                </a:lnTo>
                <a:lnTo>
                  <a:pt x="176272" y="379884"/>
                </a:lnTo>
                <a:lnTo>
                  <a:pt x="214479" y="392844"/>
                </a:lnTo>
                <a:lnTo>
                  <a:pt x="255719" y="404851"/>
                </a:lnTo>
                <a:lnTo>
                  <a:pt x="299804" y="415845"/>
                </a:lnTo>
                <a:lnTo>
                  <a:pt x="346545" y="425768"/>
                </a:lnTo>
                <a:lnTo>
                  <a:pt x="395754" y="434561"/>
                </a:lnTo>
                <a:lnTo>
                  <a:pt x="447243" y="442163"/>
                </a:lnTo>
                <a:lnTo>
                  <a:pt x="500822" y="448515"/>
                </a:lnTo>
                <a:lnTo>
                  <a:pt x="556305" y="453559"/>
                </a:lnTo>
                <a:lnTo>
                  <a:pt x="613501" y="457235"/>
                </a:lnTo>
                <a:lnTo>
                  <a:pt x="672223" y="459485"/>
                </a:lnTo>
                <a:lnTo>
                  <a:pt x="732282" y="460248"/>
                </a:lnTo>
                <a:lnTo>
                  <a:pt x="792340" y="459485"/>
                </a:lnTo>
                <a:lnTo>
                  <a:pt x="851062" y="457235"/>
                </a:lnTo>
                <a:lnTo>
                  <a:pt x="908258" y="453559"/>
                </a:lnTo>
                <a:lnTo>
                  <a:pt x="963741" y="448515"/>
                </a:lnTo>
                <a:lnTo>
                  <a:pt x="1017320" y="442163"/>
                </a:lnTo>
                <a:lnTo>
                  <a:pt x="1068809" y="434561"/>
                </a:lnTo>
                <a:lnTo>
                  <a:pt x="1118018" y="425768"/>
                </a:lnTo>
                <a:lnTo>
                  <a:pt x="1164759" y="415845"/>
                </a:lnTo>
                <a:lnTo>
                  <a:pt x="1208844" y="404851"/>
                </a:lnTo>
                <a:lnTo>
                  <a:pt x="1250084" y="392844"/>
                </a:lnTo>
                <a:lnTo>
                  <a:pt x="1288291" y="379884"/>
                </a:lnTo>
                <a:lnTo>
                  <a:pt x="1354852" y="351341"/>
                </a:lnTo>
                <a:lnTo>
                  <a:pt x="1407018" y="319696"/>
                </a:lnTo>
                <a:lnTo>
                  <a:pt x="1443282" y="285423"/>
                </a:lnTo>
                <a:lnTo>
                  <a:pt x="1462136" y="248997"/>
                </a:lnTo>
                <a:lnTo>
                  <a:pt x="1464564" y="230124"/>
                </a:lnTo>
                <a:lnTo>
                  <a:pt x="146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4" name="bk object 28">
            <a:extLst>
              <a:ext uri="{FF2B5EF4-FFF2-40B4-BE49-F238E27FC236}">
                <a16:creationId xmlns:a16="http://schemas.microsoft.com/office/drawing/2014/main" id="{45E6589F-E1D0-4B50-9D1B-FB9EA14FBFAE}"/>
              </a:ext>
            </a:extLst>
          </p:cNvPr>
          <p:cNvSpPr/>
          <p:nvPr/>
        </p:nvSpPr>
        <p:spPr>
          <a:xfrm>
            <a:off x="7777163" y="6343650"/>
            <a:ext cx="1171575" cy="3540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15" name="Holder 2">
            <a:extLst>
              <a:ext uri="{FF2B5EF4-FFF2-40B4-BE49-F238E27FC236}">
                <a16:creationId xmlns:a16="http://schemas.microsoft.com/office/drawing/2014/main" id="{D300E8AB-2643-43A0-9ACD-55BAB4E24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s-ES"/>
              <a:t>First Barcelona Techno Week, </a:t>
            </a:r>
            <a:r>
              <a:rPr lang="es-ES" altLang="es-ES" b="0"/>
              <a:t>Lluís Garrido</a:t>
            </a:r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041D7DB7-EC9A-432A-9227-B8DA6E0C05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696104-8150-4940-A97B-8EAC87E51763}" type="datetimeFigureOut">
              <a:rPr lang="en-US"/>
              <a:pPr>
                <a:defRPr/>
              </a:pPr>
              <a:t>6/14/2018</a:t>
            </a:fld>
            <a:endParaRPr lang="en-US"/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CEEBD5BD-D20D-4432-8F9B-61340B6D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941EA-8902-4FEF-97BF-CB1A6E8589B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231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/33</a:t>
            </a:r>
          </a:p>
        </p:txBody>
      </p:sp>
    </p:spTree>
    <p:extLst>
      <p:ext uri="{BB962C8B-B14F-4D97-AF65-F5344CB8AC3E}">
        <p14:creationId xmlns:p14="http://schemas.microsoft.com/office/powerpoint/2010/main" val="374202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7"/>
          <p:cNvSpPr/>
          <p:nvPr userDrawn="1"/>
        </p:nvSpPr>
        <p:spPr>
          <a:xfrm>
            <a:off x="6095" y="0"/>
            <a:ext cx="9137904" cy="1053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3" y="-59"/>
            <a:ext cx="7666192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modificar</a:t>
            </a:r>
            <a:r>
              <a:rPr lang="en-GB" dirty="0"/>
              <a:t> el </a:t>
            </a:r>
            <a:r>
              <a:rPr lang="en-GB" dirty="0" err="1"/>
              <a:t>estilo</a:t>
            </a:r>
            <a:r>
              <a:rPr lang="en-GB" dirty="0"/>
              <a:t> de </a:t>
            </a:r>
            <a:r>
              <a:rPr lang="en-GB" dirty="0" err="1"/>
              <a:t>título</a:t>
            </a:r>
            <a:r>
              <a:rPr lang="en-GB" dirty="0"/>
              <a:t> del </a:t>
            </a:r>
            <a:r>
              <a:rPr lang="en-GB" dirty="0" err="1"/>
              <a:t>patrón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0" y="1089248"/>
            <a:ext cx="910292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modificar</a:t>
            </a:r>
            <a:r>
              <a:rPr lang="en-GB" dirty="0"/>
              <a:t> el </a:t>
            </a:r>
            <a:r>
              <a:rPr lang="en-GB" dirty="0" err="1"/>
              <a:t>estilo</a:t>
            </a:r>
            <a:r>
              <a:rPr lang="en-GB" dirty="0"/>
              <a:t> de </a:t>
            </a:r>
            <a:r>
              <a:rPr lang="en-GB" dirty="0" err="1"/>
              <a:t>texto</a:t>
            </a:r>
            <a:r>
              <a:rPr lang="en-GB" dirty="0"/>
              <a:t> del </a:t>
            </a:r>
            <a:r>
              <a:rPr lang="en-GB" dirty="0" err="1"/>
              <a:t>patrón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 err="1"/>
              <a:t>Tercer</a:t>
            </a:r>
            <a:r>
              <a:rPr lang="en-GB" dirty="0"/>
              <a:t>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 err="1"/>
              <a:t>Quinto</a:t>
            </a:r>
            <a:r>
              <a:rPr lang="en-GB" dirty="0"/>
              <a:t>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512" y="6521217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509DF92-259A-482E-95D4-714C64C72D64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60576" y="6525344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14B82EF-9FE2-46A8-83CE-779EF030B8DD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29" y="6377617"/>
            <a:ext cx="1763150" cy="4562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989A9A-DACA-4765-B123-0908803B85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377617"/>
            <a:ext cx="422832" cy="422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15" r:id="rId3"/>
    <p:sldLayoutId id="2147483716" r:id="rId4"/>
    <p:sldLayoutId id="2147483717" r:id="rId5"/>
    <p:sldLayoutId id="2147483718" r:id="rId6"/>
    <p:sldLayoutId id="2147483726" r:id="rId7"/>
    <p:sldLayoutId id="214748372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ct val="0"/>
        </a:spcAft>
        <a:buChar char="•"/>
        <a:defRPr sz="28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bg2">
              <a:lumMod val="50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ts val="600"/>
        </a:spcBef>
        <a:spcAft>
          <a:spcPct val="0"/>
        </a:spcAft>
        <a:buFont typeface="Courier New" panose="02070309020205020404" pitchFamily="49" charset="0"/>
        <a:buChar char="o"/>
        <a:defRPr sz="1800">
          <a:solidFill>
            <a:schemeClr val="accent1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85000"/>
        <a:buFont typeface="Wingdings" panose="05000000000000000000" pitchFamily="2" charset="2"/>
        <a:buChar char="Ø"/>
        <a:defRPr sz="1600">
          <a:solidFill>
            <a:schemeClr val="accent6">
              <a:lumMod val="50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gif"/><Relationship Id="rId7" Type="http://schemas.openxmlformats.org/officeDocument/2006/relationships/image" Target="../media/image4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9.emf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2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84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37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emf"/><Relationship Id="rId5" Type="http://schemas.openxmlformats.org/officeDocument/2006/relationships/image" Target="../media/image153.emf"/><Relationship Id="rId4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6420962-F481-4CD1-A80E-7904BAD9EFCD}"/>
              </a:ext>
            </a:extLst>
          </p:cNvPr>
          <p:cNvSpPr txBox="1"/>
          <p:nvPr/>
        </p:nvSpPr>
        <p:spPr>
          <a:xfrm>
            <a:off x="546100" y="4705350"/>
            <a:ext cx="4025900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es-ES" altLang="es-ES" sz="2000" dirty="0">
                <a:solidFill>
                  <a:srgbClr val="FFFFFF"/>
                </a:solidFill>
              </a:rPr>
              <a:t>D. Gascon, S. </a:t>
            </a:r>
            <a:r>
              <a:rPr lang="es-ES" altLang="es-ES" sz="2000" dirty="0" err="1">
                <a:solidFill>
                  <a:srgbClr val="FFFFFF"/>
                </a:solidFill>
              </a:rPr>
              <a:t>Gomez</a:t>
            </a:r>
            <a:r>
              <a:rPr lang="es-ES" altLang="es-ES" sz="2000" dirty="0">
                <a:solidFill>
                  <a:srgbClr val="FFFFFF"/>
                </a:solidFill>
              </a:rPr>
              <a:t> (ICCUB)</a:t>
            </a:r>
          </a:p>
          <a:p>
            <a:pPr>
              <a:lnSpc>
                <a:spcPct val="120000"/>
              </a:lnSpc>
              <a:buNone/>
            </a:pPr>
            <a:r>
              <a:rPr lang="es-ES" altLang="es-ES" sz="2000" dirty="0">
                <a:solidFill>
                  <a:srgbClr val="FFFFFF"/>
                </a:solidFill>
              </a:rPr>
              <a:t>R. </a:t>
            </a:r>
            <a:r>
              <a:rPr lang="es-ES" altLang="es-ES" sz="2000" dirty="0" err="1">
                <a:solidFill>
                  <a:srgbClr val="FFFFFF"/>
                </a:solidFill>
              </a:rPr>
              <a:t>Ballabriga</a:t>
            </a:r>
            <a:r>
              <a:rPr lang="es-ES" altLang="es-ES" sz="2000" dirty="0">
                <a:solidFill>
                  <a:srgbClr val="FFFFFF"/>
                </a:solidFill>
              </a:rPr>
              <a:t>, J. M. </a:t>
            </a:r>
            <a:r>
              <a:rPr lang="es-ES" altLang="es-ES" sz="2000" dirty="0" err="1">
                <a:solidFill>
                  <a:srgbClr val="FFFFFF"/>
                </a:solidFill>
              </a:rPr>
              <a:t>Fernandez</a:t>
            </a:r>
            <a:r>
              <a:rPr lang="es-ES" altLang="es-ES" sz="2000" dirty="0">
                <a:solidFill>
                  <a:srgbClr val="FFFFFF"/>
                </a:solidFill>
              </a:rPr>
              <a:t> (CERN)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7F70937-4D90-4AF7-9B8E-88CA8FC1EDA9}"/>
              </a:ext>
            </a:extLst>
          </p:cNvPr>
          <p:cNvSpPr txBox="1"/>
          <p:nvPr/>
        </p:nvSpPr>
        <p:spPr>
          <a:xfrm>
            <a:off x="251520" y="3463925"/>
            <a:ext cx="8496944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es-ES" sz="3000" dirty="0">
                <a:solidFill>
                  <a:srgbClr val="FFFFFF"/>
                </a:solidFill>
                <a:latin typeface="Verdana" panose="020B0604030504040204" pitchFamily="34" charset="0"/>
              </a:rPr>
              <a:t>Review of </a:t>
            </a:r>
            <a:r>
              <a:rPr lang="en-US" altLang="es-ES" sz="3000" dirty="0" err="1">
                <a:solidFill>
                  <a:srgbClr val="FFFFFF"/>
                </a:solidFill>
                <a:latin typeface="Verdana" panose="020B0604030504040204" pitchFamily="34" charset="0"/>
              </a:rPr>
              <a:t>SiPM</a:t>
            </a:r>
            <a:r>
              <a:rPr lang="en-US" altLang="es-ES" sz="3000" dirty="0">
                <a:solidFill>
                  <a:srgbClr val="FFFFFF"/>
                </a:solidFill>
                <a:latin typeface="Verdana" panose="020B0604030504040204" pitchFamily="34" charset="0"/>
              </a:rPr>
              <a:t> readout circuitry</a:t>
            </a:r>
            <a:endParaRPr lang="es-ES" altLang="es-ES" sz="3000" dirty="0">
              <a:latin typeface="Verdana" panose="020B060403050404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90113E4-3CA1-4A9C-810B-C79AEF5C91E7}"/>
              </a:ext>
            </a:extLst>
          </p:cNvPr>
          <p:cNvSpPr txBox="1"/>
          <p:nvPr/>
        </p:nvSpPr>
        <p:spPr>
          <a:xfrm>
            <a:off x="5257800" y="4705350"/>
            <a:ext cx="3268663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00"/>
              </a:lnSpc>
              <a:buNone/>
            </a:pPr>
            <a:r>
              <a:rPr lang="es-ES" altLang="es-ES" sz="2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0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ICASiPM</a:t>
            </a:r>
            <a:r>
              <a:rPr lang="es-ES" altLang="es-ES" sz="2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400"/>
              </a:lnSpc>
              <a:buNone/>
            </a:pPr>
            <a:r>
              <a:rPr lang="es-ES" altLang="es-ES" sz="2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14/06/2018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412676-7C49-45CA-BC2B-D8E26D5B7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92088" cy="7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21" y="250476"/>
            <a:ext cx="8375650" cy="423862"/>
          </a:xfrm>
        </p:spPr>
        <p:txBody>
          <a:bodyPr/>
          <a:lstStyle/>
          <a:p>
            <a:r>
              <a:rPr lang="en-US" dirty="0"/>
              <a:t>II. Slew-rate degradation with bandwidth in current sensing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88" y="3185592"/>
            <a:ext cx="4896544" cy="3672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85592"/>
            <a:ext cx="4896544" cy="3672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EA7FB-969C-4C80-813D-4950DBD4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27"/>
          <a:stretch/>
        </p:blipFill>
        <p:spPr>
          <a:xfrm>
            <a:off x="107504" y="1790795"/>
            <a:ext cx="4833674" cy="1350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0864" y="1682204"/>
                <a:ext cx="547650" cy="4083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GB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864" y="1682204"/>
                <a:ext cx="547650" cy="408317"/>
              </a:xfrm>
              <a:prstGeom prst="rect">
                <a:avLst/>
              </a:prstGeom>
              <a:blipFill>
                <a:blip r:embed="rId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36548" y="3620498"/>
                <a:ext cx="547649" cy="4083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GB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548" y="3620498"/>
                <a:ext cx="547649" cy="408317"/>
              </a:xfrm>
              <a:prstGeom prst="rect">
                <a:avLst/>
              </a:prstGeom>
              <a:blipFill>
                <a:blip r:embed="rId6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63599A0-76DC-4538-B8C1-1D3C3D3967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0069" y="2507298"/>
          <a:ext cx="3456384" cy="6336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25938776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51691718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738496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33352676"/>
                    </a:ext>
                  </a:extLst>
                </a:gridCol>
              </a:tblGrid>
              <a:tr h="31683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5 </a:t>
                      </a:r>
                      <a:r>
                        <a:rPr lang="en-GB" sz="1100" u="none" strike="noStrike" dirty="0" err="1">
                          <a:effectLst/>
                        </a:rPr>
                        <a:t>nH</a:t>
                      </a:r>
                      <a:r>
                        <a:rPr lang="en-GB" sz="1100" u="none" strike="noStrike" dirty="0">
                          <a:effectLst/>
                        </a:rPr>
                        <a:t> / 10 pF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5 </a:t>
                      </a:r>
                      <a:r>
                        <a:rPr lang="en-GB" sz="1100" u="none" strike="noStrike" dirty="0" err="1">
                          <a:effectLst/>
                        </a:rPr>
                        <a:t>nH</a:t>
                      </a:r>
                      <a:r>
                        <a:rPr lang="en-GB" sz="1100" u="none" strike="noStrike" dirty="0">
                          <a:effectLst/>
                        </a:rPr>
                        <a:t> / 1 </a:t>
                      </a:r>
                      <a:r>
                        <a:rPr lang="en-GB" sz="1100" u="none" strike="noStrike" dirty="0" err="1">
                          <a:effectLst/>
                        </a:rPr>
                        <a:t>nF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25 </a:t>
                      </a:r>
                      <a:r>
                        <a:rPr lang="en-GB" sz="1100" u="none" strike="noStrike" dirty="0" err="1">
                          <a:effectLst/>
                        </a:rPr>
                        <a:t>nH</a:t>
                      </a:r>
                      <a:r>
                        <a:rPr lang="en-GB" sz="1100" u="none" strike="noStrike" dirty="0">
                          <a:effectLst/>
                        </a:rPr>
                        <a:t> / 10 pF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25 </a:t>
                      </a:r>
                      <a:r>
                        <a:rPr lang="en-GB" sz="1100" u="none" strike="noStrike" dirty="0" err="1">
                          <a:effectLst/>
                        </a:rPr>
                        <a:t>nH</a:t>
                      </a:r>
                      <a:r>
                        <a:rPr lang="en-GB" sz="1100" u="none" strike="noStrike" dirty="0">
                          <a:effectLst/>
                        </a:rPr>
                        <a:t> / 1 </a:t>
                      </a:r>
                      <a:r>
                        <a:rPr lang="en-GB" sz="1100" u="none" strike="noStrike" dirty="0" err="1">
                          <a:effectLst/>
                        </a:rPr>
                        <a:t>nF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4938025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1.3 GHz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270 MHz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560 MHz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81 MHz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9294"/>
                  </a:ext>
                </a:extLst>
              </a:tr>
            </a:tbl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069AC1E-E067-4976-BFFE-9F125DADF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886" y="1662804"/>
            <a:ext cx="3922750" cy="531557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/>
              <a:t>Optimum bandwidth for connecting inductances 5 </a:t>
            </a:r>
            <a:r>
              <a:rPr lang="en-GB" sz="1400" dirty="0" err="1"/>
              <a:t>nH</a:t>
            </a:r>
            <a:r>
              <a:rPr lang="en-GB" sz="1400" dirty="0"/>
              <a:t> – 25 </a:t>
            </a:r>
            <a:r>
              <a:rPr lang="en-GB" sz="1400" dirty="0" err="1"/>
              <a:t>nH</a:t>
            </a:r>
            <a:r>
              <a:rPr lang="en-GB" sz="1400" dirty="0"/>
              <a:t> and </a:t>
            </a:r>
            <a:r>
              <a:rPr lang="en-GB" sz="1400" dirty="0" err="1"/>
              <a:t>Cdet</a:t>
            </a:r>
            <a:r>
              <a:rPr lang="en-GB" sz="1400" dirty="0"/>
              <a:t> = 10 pF – 1 </a:t>
            </a:r>
            <a:r>
              <a:rPr lang="en-GB" sz="1400" dirty="0" err="1"/>
              <a:t>nF</a:t>
            </a:r>
            <a:endParaRPr lang="en-GB" sz="1400" dirty="0"/>
          </a:p>
          <a:p>
            <a:pPr lvl="1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4A43B92-7077-4B61-A23D-EB1640F02FD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05310" y="4668888"/>
                <a:ext cx="4901828" cy="1584176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>
                    <a:solidFill>
                      <a:schemeClr val="bg2">
                        <a:lumMod val="50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defRPr sz="18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SzPct val="85000"/>
                  <a:buFont typeface="Wingdings" panose="05000000000000000000" pitchFamily="2" charset="2"/>
                  <a:buChar char="Ø"/>
                  <a:defRPr sz="1600">
                    <a:solidFill>
                      <a:schemeClr val="accent6">
                        <a:lumMod val="50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1400" kern="0" dirty="0">
                    <a:solidFill>
                      <a:srgbClr val="FF0000"/>
                    </a:solidFill>
                  </a:rPr>
                  <a:t>Optimum bandwidth is (very) approximately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rad>
                          <m:radPr>
                            <m:degHide m:val="on"/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𝒅𝒆𝒕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GB" sz="1400" b="0" kern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r>
                          <a:rPr lang="en-GB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 b="0">
                        <a:solidFill>
                          <a:srgbClr val="00B050"/>
                        </a:solidFill>
                      </a:rPr>
                      <m:t>∝</m:t>
                    </m:r>
                    <m:r>
                      <a:rPr lang="en-GB" sz="14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BW</m:t>
                    </m:r>
                  </m:oMath>
                </a14:m>
                <a:r>
                  <a:rPr lang="en-GB" sz="1400" b="0" kern="0" dirty="0">
                    <a:solidFill>
                      <a:srgbClr val="00B050"/>
                    </a:solidFill>
                  </a:rPr>
                  <a:t> for </a:t>
                </a:r>
                <a:r>
                  <a:rPr lang="en-GB" sz="1400" b="0" dirty="0">
                    <a:solidFill>
                      <a:srgbClr val="00B050"/>
                    </a:solidFill>
                  </a:rPr>
                  <a:t>BW &lt;&lt; Cut-Off</a:t>
                </a:r>
                <a:endParaRPr lang="en-GB" sz="1400" b="0" kern="0" dirty="0">
                  <a:solidFill>
                    <a:srgbClr val="00B05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GB" sz="1400" b="0" kern="0" dirty="0">
                    <a:solidFill>
                      <a:srgbClr val="00B050"/>
                    </a:solidFill>
                  </a:rPr>
                  <a:t>No slope improvement beyond 1.3 GHz.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GB" sz="1400" b="0" kern="0" dirty="0">
                    <a:solidFill>
                      <a:srgbClr val="0033CC"/>
                    </a:solidFill>
                  </a:rPr>
                  <a:t>What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400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a:rPr lang="en-US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𝑜𝑖𝑠𝑒</m:t>
                        </m:r>
                      </m:sub>
                    </m:sSub>
                    <m:r>
                      <m:rPr>
                        <m:nor/>
                      </m:rPr>
                      <a:rPr lang="en-GB" sz="1400" b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 b="0">
                        <a:solidFill>
                          <a:srgbClr val="0033CC"/>
                        </a:solidFill>
                      </a:rPr>
                      <m:t>∝ </m:t>
                    </m:r>
                    <m:rad>
                      <m:radPr>
                        <m:degHide m:val="on"/>
                        <m:ctrlPr>
                          <a:rPr lang="en-GB" sz="1400" b="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sz="1400" b="0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BW</m:t>
                        </m:r>
                      </m:e>
                    </m:rad>
                  </m:oMath>
                </a14:m>
                <a:r>
                  <a:rPr lang="en-GB" sz="1400" b="0" dirty="0">
                    <a:solidFill>
                      <a:srgbClr val="0033CC"/>
                    </a:solidFill>
                  </a:rPr>
                  <a:t> (~flat PSD)??</a:t>
                </a:r>
                <a:endParaRPr lang="en-GB" sz="1400" b="0" kern="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4A43B92-7077-4B61-A23D-EB1640F02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310" y="4668888"/>
                <a:ext cx="4901828" cy="1584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115616" y="3185592"/>
            <a:ext cx="2520280" cy="31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>
            <a:off x="3635896" y="3343300"/>
            <a:ext cx="1125860" cy="85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50973" y="2228328"/>
            <a:ext cx="96532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/>
              <a:t>Lwb</a:t>
            </a:r>
            <a:r>
              <a:rPr lang="en-US" sz="1200" dirty="0"/>
              <a:t> / </a:t>
            </a:r>
            <a:r>
              <a:rPr lang="en-US" sz="1200" dirty="0" err="1"/>
              <a:t>Cdet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109F43-18C3-4442-ABC8-D72BECEC109B}"/>
                  </a:ext>
                </a:extLst>
              </p:cNvPr>
              <p:cNvSpPr txBox="1"/>
              <p:nvPr/>
            </p:nvSpPr>
            <p:spPr>
              <a:xfrm>
                <a:off x="439936" y="993267"/>
                <a:ext cx="7832079" cy="63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>
                  <a:buNone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Convolution between the input slope and the electronics bandwidth (time domain):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𝑆𝑅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0">
                            <a:solidFill>
                              <a:schemeClr val="tx1"/>
                            </a:solidFill>
                          </a:rPr>
                          <m:t>∂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GB" sz="1600" b="0">
                            <a:solidFill>
                              <a:schemeClr val="tx1"/>
                            </a:solidFill>
                          </a:rPr>
                          <m:t>∂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m:rPr>
                        <m:nor/>
                      </m:rPr>
                      <a:rPr lang="en-GB" sz="1600" b="0">
                        <a:solidFill>
                          <a:schemeClr val="tx1"/>
                        </a:solidFill>
                      </a:rPr>
                      <m:t>∝</m:t>
                    </m:r>
                    <m:d>
                      <m:d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1600" b="0">
                                <a:solidFill>
                                  <a:schemeClr val="tx1"/>
                                </a:solidFill>
                              </a:rPr>
                              <m:t>∂</m:t>
                            </m:r>
                            <m:sSub>
                              <m:sSubPr>
                                <m:ctrlP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nor/>
                              </m:rPr>
                              <a:rPr lang="en-GB" sz="1600" b="0">
                                <a:solidFill>
                                  <a:schemeClr val="tx1"/>
                                </a:solidFill>
                              </a:rPr>
                              <m:t>∂</m:t>
                            </m:r>
                            <m:r>
                              <a:rPr lang="en-GB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𝐵𝑊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GB" sz="1600" b="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e>
                    </m:d>
                  </m:oMath>
                </a14:m>
                <a:endParaRPr lang="en-GB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109F43-18C3-4442-ABC8-D72BECEC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36" y="993267"/>
                <a:ext cx="7832079" cy="632096"/>
              </a:xfrm>
              <a:prstGeom prst="rect">
                <a:avLst/>
              </a:prstGeom>
              <a:blipFill>
                <a:blip r:embed="rId8"/>
                <a:stretch>
                  <a:fillRect t="-12037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936104" cy="320849"/>
          </a:xfrm>
        </p:spPr>
        <p:txBody>
          <a:bodyPr/>
          <a:lstStyle/>
          <a:p>
            <a:pPr>
              <a:defRPr/>
            </a:pPr>
            <a:r>
              <a:rPr lang="en-GB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627784" y="1682204"/>
                <a:ext cx="468397" cy="4083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num>
                        <m:den>
                          <m:r>
                            <a:rPr lang="en-GB" sz="1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1200" b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en-GB" sz="1200" b="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682204"/>
                <a:ext cx="468397" cy="408317"/>
              </a:xfrm>
              <a:prstGeom prst="rect">
                <a:avLst/>
              </a:prstGeom>
              <a:blipFill>
                <a:blip r:embed="rId9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38" y="-59"/>
            <a:ext cx="8318354" cy="862956"/>
          </a:xfrm>
        </p:spPr>
        <p:txBody>
          <a:bodyPr/>
          <a:lstStyle/>
          <a:p>
            <a:r>
              <a:rPr lang="en-US" dirty="0"/>
              <a:t>II. Example of Slew-rate versus bandwidth in current sensing (assuming leading edge discrimination)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ICASiPM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1F4F5-B263-48A9-9A03-686ED33E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3" y="1101894"/>
            <a:ext cx="3432115" cy="2576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D886E-345A-4FA4-9486-6CE158B3F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619" y="1090699"/>
            <a:ext cx="3563307" cy="2674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500DE-A58D-4064-A875-63604240D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71" y="3765417"/>
            <a:ext cx="3671565" cy="275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7AE36E-4B1A-49B7-ABC0-3E45E5BC552F}"/>
              </a:ext>
            </a:extLst>
          </p:cNvPr>
          <p:cNvSpPr txBox="1"/>
          <p:nvPr/>
        </p:nvSpPr>
        <p:spPr>
          <a:xfrm>
            <a:off x="412476" y="1886431"/>
            <a:ext cx="2407712" cy="348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BW</a:t>
            </a:r>
            <a:r>
              <a:rPr lang="en-US" sz="1800" b="1" baseline="-25000" dirty="0" err="1">
                <a:solidFill>
                  <a:srgbClr val="FF0000"/>
                </a:solidFill>
              </a:rPr>
              <a:t>opt</a:t>
            </a:r>
            <a:r>
              <a:rPr lang="en-US" sz="1800" b="1" dirty="0">
                <a:solidFill>
                  <a:srgbClr val="FF0000"/>
                </a:solidFill>
              </a:rPr>
              <a:t> around 1 GHz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9E34E-508C-427E-9E58-AAF2EF43702A}"/>
              </a:ext>
            </a:extLst>
          </p:cNvPr>
          <p:cNvSpPr/>
          <p:nvPr/>
        </p:nvSpPr>
        <p:spPr>
          <a:xfrm>
            <a:off x="3885181" y="1709328"/>
            <a:ext cx="3642487" cy="3515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BW</a:t>
            </a:r>
            <a:r>
              <a:rPr lang="en-US" sz="1800" b="1" baseline="-25000" dirty="0" err="1">
                <a:solidFill>
                  <a:srgbClr val="FF0000"/>
                </a:solidFill>
              </a:rPr>
              <a:t>opt</a:t>
            </a:r>
            <a:r>
              <a:rPr lang="en-US" sz="1800" b="1" dirty="0">
                <a:solidFill>
                  <a:srgbClr val="FF0000"/>
                </a:solidFill>
              </a:rPr>
              <a:t> between 500 MHz - 1 GHz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A0B1-45D5-4969-95B7-0E7339732835}"/>
              </a:ext>
            </a:extLst>
          </p:cNvPr>
          <p:cNvSpPr/>
          <p:nvPr/>
        </p:nvSpPr>
        <p:spPr>
          <a:xfrm>
            <a:off x="276413" y="4343536"/>
            <a:ext cx="2669716" cy="3416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BW</a:t>
            </a:r>
            <a:r>
              <a:rPr lang="en-US" sz="1800" b="1" baseline="-25000" dirty="0" err="1">
                <a:solidFill>
                  <a:srgbClr val="FF0000"/>
                </a:solidFill>
              </a:rPr>
              <a:t>opt</a:t>
            </a:r>
            <a:r>
              <a:rPr lang="en-US" sz="1800" b="1" dirty="0">
                <a:solidFill>
                  <a:srgbClr val="FF0000"/>
                </a:solidFill>
              </a:rPr>
              <a:t> around 500 MHz</a:t>
            </a:r>
            <a:endParaRPr lang="en-GB" sz="18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D94607-7765-4BA9-905F-D518AA0C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619" y="3861048"/>
            <a:ext cx="3642487" cy="2733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6C335F-15B4-4E1D-979D-14344B4EB074}"/>
              </a:ext>
            </a:extLst>
          </p:cNvPr>
          <p:cNvSpPr/>
          <p:nvPr/>
        </p:nvSpPr>
        <p:spPr>
          <a:xfrm>
            <a:off x="4248765" y="4611675"/>
            <a:ext cx="2703384" cy="3416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BW</a:t>
            </a:r>
            <a:r>
              <a:rPr lang="en-US" sz="1800" b="1" baseline="-25000" dirty="0" err="1">
                <a:solidFill>
                  <a:srgbClr val="FF0000"/>
                </a:solidFill>
              </a:rPr>
              <a:t>opt</a:t>
            </a:r>
            <a:r>
              <a:rPr lang="en-US" sz="1800" b="1" dirty="0">
                <a:solidFill>
                  <a:srgbClr val="FF0000"/>
                </a:solidFill>
              </a:rPr>
              <a:t> around 100 MHz</a:t>
            </a:r>
            <a:endParaRPr lang="en-GB" sz="1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546386" y="3176444"/>
                <a:ext cx="3675162" cy="91287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GB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niout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out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den>
                      </m:f>
                      <m:r>
                        <a:rPr lang="en-GB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BW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BW</m:t>
                              </m:r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BW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BW</m:t>
                                  </m:r>
                                </m:e>
                              </m:rad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BW</m:t>
                              </m:r>
                              <m:r>
                                <a:rPr lang="en-GB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BW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386" y="3176444"/>
                <a:ext cx="3675162" cy="912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6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vid\gascon\CTA\Reunions\FPI ELEC meeting\SiPM WorkshopMay15 Palermo\Collazoul_SiPM_ReadOut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8"/>
          <a:stretch/>
        </p:blipFill>
        <p:spPr bwMode="auto">
          <a:xfrm>
            <a:off x="-50632" y="3573016"/>
            <a:ext cx="8727088" cy="314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2700"/>
            <a:r>
              <a:rPr lang="es-ES" dirty="0"/>
              <a:t>II. </a:t>
            </a:r>
            <a:r>
              <a:rPr lang="es-ES" dirty="0" err="1"/>
              <a:t>SiPM</a:t>
            </a:r>
            <a:r>
              <a:rPr lang="es-ES" dirty="0"/>
              <a:t> </a:t>
            </a:r>
            <a:r>
              <a:rPr lang="es-ES" dirty="0" err="1"/>
              <a:t>electrical</a:t>
            </a:r>
            <a:r>
              <a:rPr lang="es-ES" dirty="0"/>
              <a:t> </a:t>
            </a:r>
            <a:r>
              <a:rPr lang="es-ES" dirty="0" err="1"/>
              <a:t>model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419" y="1017240"/>
            <a:ext cx="8928484" cy="4572000"/>
          </a:xfrm>
        </p:spPr>
        <p:txBody>
          <a:bodyPr/>
          <a:lstStyle/>
          <a:p>
            <a:r>
              <a:rPr lang="en-GB" noProof="0" dirty="0"/>
              <a:t>Front end electronics for </a:t>
            </a:r>
            <a:r>
              <a:rPr lang="en-GB" noProof="0" dirty="0" err="1"/>
              <a:t>SiPM</a:t>
            </a:r>
            <a:r>
              <a:rPr lang="en-GB" noProof="0" dirty="0"/>
              <a:t> is needed to:</a:t>
            </a:r>
          </a:p>
          <a:p>
            <a:pPr lvl="1"/>
            <a:r>
              <a:rPr lang="en-GB" noProof="0" dirty="0" err="1"/>
              <a:t>Preamplify</a:t>
            </a:r>
            <a:r>
              <a:rPr lang="en-GB" noProof="0" dirty="0"/>
              <a:t> for SNR optimization</a:t>
            </a:r>
          </a:p>
          <a:p>
            <a:pPr lvl="2"/>
            <a:r>
              <a:rPr lang="en-GB" sz="2000" noProof="0" dirty="0"/>
              <a:t>Even if “nominal” gain is in the order of 10</a:t>
            </a:r>
            <a:r>
              <a:rPr lang="en-GB" sz="2000" baseline="30000" noProof="0" dirty="0"/>
              <a:t>6</a:t>
            </a:r>
            <a:r>
              <a:rPr lang="en-GB" sz="2000" noProof="0" dirty="0"/>
              <a:t> only a fraction of the charge is used for fast read-out systems</a:t>
            </a:r>
          </a:p>
          <a:p>
            <a:pPr lvl="2"/>
            <a:r>
              <a:rPr lang="en-GB" sz="2000" noProof="0" dirty="0"/>
              <a:t>The “effective” gain for a fast system can be between 2 and 10 times lower than the nominal gain</a:t>
            </a:r>
          </a:p>
          <a:p>
            <a:pPr marL="457200" lvl="1" indent="0">
              <a:buNone/>
            </a:pPr>
            <a:endParaRPr lang="en-GB" noProof="0" dirty="0"/>
          </a:p>
          <a:p>
            <a:pPr lvl="1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7" name="Rectángulo 6"/>
          <p:cNvSpPr/>
          <p:nvPr/>
        </p:nvSpPr>
        <p:spPr bwMode="auto">
          <a:xfrm>
            <a:off x="1115616" y="4653137"/>
            <a:ext cx="360040" cy="1728192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Conector recto de flecha 8"/>
          <p:cNvCxnSpPr/>
          <p:nvPr/>
        </p:nvCxnSpPr>
        <p:spPr bwMode="auto">
          <a:xfrm flipH="1">
            <a:off x="1293524" y="2446890"/>
            <a:ext cx="5582732" cy="220624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ángulo 11"/>
          <p:cNvSpPr/>
          <p:nvPr/>
        </p:nvSpPr>
        <p:spPr bwMode="auto">
          <a:xfrm>
            <a:off x="3925906" y="4293096"/>
            <a:ext cx="900100" cy="216024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55274E53-B055-4FE8-BD23-79118E22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FDE321F6-E8E2-499A-B033-70A866DC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0077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electrical parameters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dirty="0"/>
              <a:t>FE circuits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ASIC 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Conclusions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72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r>
              <a:rPr lang="en-US" dirty="0"/>
              <a:t>III. FE circuits: Pole-Zero cancellation</a:t>
            </a:r>
            <a:endParaRPr lang="es-ES" sz="1800" b="1" i="1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95" y="1167860"/>
            <a:ext cx="9024230" cy="201622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US" sz="2000" dirty="0"/>
              <a:t>Pole-Zero (PZ) cancellation of the </a:t>
            </a:r>
            <a:r>
              <a:rPr lang="en-US" sz="2000" dirty="0" err="1"/>
              <a:t>SiPM</a:t>
            </a:r>
            <a:r>
              <a:rPr lang="en-US" sz="2000" dirty="0"/>
              <a:t> recovery long time constant (</a:t>
            </a:r>
            <a:r>
              <a:rPr lang="en-US" sz="2000" dirty="0">
                <a:sym typeface="Symbol" panose="05050102010706020507" pitchFamily="18" charset="2"/>
              </a:rPr>
              <a:t></a:t>
            </a:r>
            <a:r>
              <a:rPr lang="en-US" sz="2000" baseline="-25000" dirty="0">
                <a:sym typeface="Symbol" panose="05050102010706020507" pitchFamily="18" charset="2"/>
              </a:rPr>
              <a:t>slow</a:t>
            </a:r>
            <a:r>
              <a:rPr lang="en-US" sz="2000" dirty="0">
                <a:sym typeface="Symbol" panose="05050102010706020507" pitchFamily="18" charset="2"/>
              </a:rPr>
              <a:t>)</a:t>
            </a:r>
            <a:endParaRPr lang="en-US" sz="2000" dirty="0"/>
          </a:p>
          <a:p>
            <a:pPr indent="-168275">
              <a:spcBef>
                <a:spcPts val="300"/>
              </a:spcBef>
            </a:pPr>
            <a:r>
              <a:rPr lang="es-ES" sz="2000" dirty="0" err="1"/>
              <a:t>The</a:t>
            </a:r>
            <a:r>
              <a:rPr lang="es-ES" sz="2000" dirty="0"/>
              <a:t> PZ </a:t>
            </a:r>
            <a:r>
              <a:rPr lang="es-ES" sz="2000" dirty="0" err="1"/>
              <a:t>shaping</a:t>
            </a:r>
            <a:r>
              <a:rPr lang="es-ES" sz="2000" dirty="0"/>
              <a:t> has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effect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signal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noise</a:t>
            </a:r>
            <a:r>
              <a:rPr lang="es-ES" sz="2000" dirty="0"/>
              <a:t> ratio (SNR)</a:t>
            </a:r>
          </a:p>
          <a:p>
            <a:pPr lvl="1" indent="-168275">
              <a:spcBef>
                <a:spcPts val="300"/>
              </a:spcBef>
            </a:pPr>
            <a:r>
              <a:rPr lang="es-ES" sz="1600" dirty="0"/>
              <a:t>A SNR&gt;5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required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photopeak</a:t>
            </a:r>
            <a:r>
              <a:rPr lang="es-ES" sz="1600" dirty="0"/>
              <a:t> </a:t>
            </a:r>
            <a:r>
              <a:rPr lang="es-ES" sz="1600" dirty="0" err="1"/>
              <a:t>identification</a:t>
            </a:r>
            <a:endParaRPr lang="es-ES" sz="1600" dirty="0"/>
          </a:p>
          <a:p>
            <a:pPr lvl="1" indent="-168275">
              <a:spcBef>
                <a:spcPts val="300"/>
              </a:spcBef>
            </a:pPr>
            <a:r>
              <a:rPr lang="es-ES" sz="1800" dirty="0"/>
              <a:t>Can be </a:t>
            </a:r>
            <a:r>
              <a:rPr lang="es-ES" sz="1800" dirty="0" err="1"/>
              <a:t>seen</a:t>
            </a:r>
            <a:r>
              <a:rPr lang="es-ES" sz="1800" dirty="0"/>
              <a:t> in 2 </a:t>
            </a:r>
            <a:r>
              <a:rPr lang="es-ES" sz="1800" dirty="0" err="1"/>
              <a:t>different</a:t>
            </a:r>
            <a:r>
              <a:rPr lang="es-ES" sz="1800" dirty="0"/>
              <a:t> </a:t>
            </a:r>
            <a:r>
              <a:rPr lang="es-ES" sz="1800" dirty="0" err="1"/>
              <a:t>ways</a:t>
            </a:r>
            <a:r>
              <a:rPr lang="es-ES" sz="1800" dirty="0"/>
              <a:t>:</a:t>
            </a:r>
          </a:p>
          <a:p>
            <a:pPr marL="1317625" lvl="2" indent="-342900">
              <a:spcBef>
                <a:spcPts val="300"/>
              </a:spcBef>
              <a:buFont typeface="+mj-lt"/>
              <a:buAutoNum type="arabicParenR"/>
            </a:pPr>
            <a:r>
              <a:rPr lang="es-ES" sz="1600" dirty="0" err="1"/>
              <a:t>Attenuation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slow</a:t>
            </a:r>
            <a:r>
              <a:rPr lang="es-ES" sz="1600" dirty="0"/>
              <a:t> </a:t>
            </a:r>
            <a:r>
              <a:rPr lang="es-ES" sz="1600" dirty="0" err="1"/>
              <a:t>frequency</a:t>
            </a:r>
            <a:r>
              <a:rPr lang="es-ES" sz="1600" dirty="0"/>
              <a:t> </a:t>
            </a:r>
            <a:r>
              <a:rPr lang="es-ES" sz="1600" dirty="0" err="1"/>
              <a:t>components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signal</a:t>
            </a:r>
            <a:r>
              <a:rPr lang="es-ES" sz="1600" dirty="0"/>
              <a:t> </a:t>
            </a:r>
          </a:p>
          <a:p>
            <a:pPr marL="1317625" lvl="2" indent="-342900">
              <a:spcBef>
                <a:spcPts val="300"/>
              </a:spcBef>
              <a:buFont typeface="+mj-lt"/>
              <a:buAutoNum type="arabicParenR"/>
            </a:pPr>
            <a:r>
              <a:rPr lang="es-ES" sz="1600" dirty="0" err="1"/>
              <a:t>Increase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input </a:t>
            </a:r>
            <a:r>
              <a:rPr lang="es-ES" sz="1600" dirty="0" err="1"/>
              <a:t>referred</a:t>
            </a:r>
            <a:r>
              <a:rPr lang="es-ES" sz="1600" dirty="0"/>
              <a:t> </a:t>
            </a:r>
            <a:r>
              <a:rPr lang="es-ES" sz="1600" dirty="0" err="1"/>
              <a:t>noise</a:t>
            </a:r>
            <a:r>
              <a:rPr lang="es-ES" sz="1600" dirty="0"/>
              <a:t> (ENC=</a:t>
            </a:r>
            <a:r>
              <a:rPr lang="es-ES" sz="1600" dirty="0" err="1"/>
              <a:t>Equivalent</a:t>
            </a:r>
            <a:r>
              <a:rPr lang="es-ES" sz="1600" dirty="0"/>
              <a:t> </a:t>
            </a:r>
            <a:r>
              <a:rPr lang="es-ES" sz="1600" dirty="0" err="1"/>
              <a:t>Noise</a:t>
            </a:r>
            <a:r>
              <a:rPr lang="es-ES" sz="1600" dirty="0"/>
              <a:t> </a:t>
            </a:r>
            <a:r>
              <a:rPr lang="es-ES" sz="1600" dirty="0" err="1"/>
              <a:t>Charge</a:t>
            </a:r>
            <a:r>
              <a:rPr lang="es-ES" sz="1600" dirty="0"/>
              <a:t>)</a:t>
            </a:r>
            <a:endParaRPr lang="ca-ES" sz="1600" dirty="0"/>
          </a:p>
          <a:p>
            <a:pPr lvl="1" indent="-168275">
              <a:spcBef>
                <a:spcPts val="300"/>
              </a:spcBef>
            </a:pPr>
            <a:endParaRPr lang="en-US" sz="100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88516"/>
            <a:ext cx="5616624" cy="349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021709" y="4259557"/>
            <a:ext cx="1800199" cy="674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a-ES" sz="1400" b="0" dirty="0" err="1"/>
              <a:t>Simulation</a:t>
            </a:r>
            <a:r>
              <a:rPr lang="ca-ES" sz="1400" b="0" dirty="0"/>
              <a:t> </a:t>
            </a:r>
            <a:r>
              <a:rPr lang="ca-ES" sz="1400" b="0" dirty="0" err="1"/>
              <a:t>with</a:t>
            </a:r>
            <a:r>
              <a:rPr lang="ca-ES" sz="1400" b="0" dirty="0"/>
              <a:t> a model </a:t>
            </a:r>
            <a:r>
              <a:rPr lang="ca-ES" sz="1400" b="0" dirty="0" err="1"/>
              <a:t>obtained</a:t>
            </a:r>
            <a:r>
              <a:rPr lang="ca-ES" sz="1400" b="0" dirty="0"/>
              <a:t> </a:t>
            </a:r>
            <a:r>
              <a:rPr lang="ca-ES" sz="1400" b="0" dirty="0" err="1"/>
              <a:t>from</a:t>
            </a:r>
            <a:r>
              <a:rPr lang="ca-ES" sz="1400" b="0" dirty="0"/>
              <a:t> 3x3 mm </a:t>
            </a:r>
            <a:r>
              <a:rPr lang="ca-ES" sz="1400" b="0" dirty="0" err="1"/>
              <a:t>device</a:t>
            </a:r>
            <a:r>
              <a:rPr lang="ca-ES" sz="1400" b="0" dirty="0"/>
              <a:t> </a:t>
            </a:r>
            <a:endParaRPr lang="es-ES" sz="1400" b="0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B7F136B-6B56-4939-9FEA-7830AABC7486}"/>
              </a:ext>
            </a:extLst>
          </p:cNvPr>
          <p:cNvSpPr txBox="1">
            <a:spLocks/>
          </p:cNvSpPr>
          <p:nvPr/>
        </p:nvSpPr>
        <p:spPr bwMode="auto">
          <a:xfrm>
            <a:off x="8172400" y="11807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75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48968D-D5F2-4103-A4FE-36E20C3E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12" y="2235045"/>
            <a:ext cx="5904655" cy="4424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822410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2700"/>
            <a:r>
              <a:rPr lang="en-US" dirty="0"/>
              <a:t>II FE circuits: effect of capacitance and shaping in noise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1782" y="1029528"/>
            <a:ext cx="9112965" cy="1852137"/>
          </a:xfrm>
        </p:spPr>
        <p:txBody>
          <a:bodyPr/>
          <a:lstStyle/>
          <a:p>
            <a:r>
              <a:rPr lang="en-GB" sz="2800" noProof="0" dirty="0"/>
              <a:t>Front end electronics for </a:t>
            </a:r>
            <a:r>
              <a:rPr lang="en-GB" sz="2800" noProof="0" dirty="0" err="1"/>
              <a:t>SiPM</a:t>
            </a:r>
            <a:r>
              <a:rPr lang="en-GB" sz="2800" noProof="0" dirty="0"/>
              <a:t> is needed to:</a:t>
            </a:r>
          </a:p>
          <a:p>
            <a:pPr lvl="1"/>
            <a:r>
              <a:rPr lang="en-GB" sz="2400" noProof="0" dirty="0"/>
              <a:t>Low noise front end is required for large </a:t>
            </a:r>
            <a:r>
              <a:rPr lang="en-GB" sz="2400" noProof="0" dirty="0" err="1"/>
              <a:t>SiPMs</a:t>
            </a:r>
            <a:endParaRPr lang="en-GB" sz="2400" noProof="0" dirty="0"/>
          </a:p>
        </p:txBody>
      </p:sp>
      <p:sp>
        <p:nvSpPr>
          <p:cNvPr id="9" name="Rectángulo 8"/>
          <p:cNvSpPr/>
          <p:nvPr/>
        </p:nvSpPr>
        <p:spPr>
          <a:xfrm>
            <a:off x="5117446" y="3325702"/>
            <a:ext cx="273630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Series noise &lt; 2 </a:t>
            </a:r>
            <a:r>
              <a:rPr lang="en-GB" sz="1400" dirty="0" err="1"/>
              <a:t>nV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</a:p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Parallel noise &lt; 20 </a:t>
            </a:r>
            <a:r>
              <a:rPr lang="en-GB" sz="1400" dirty="0" err="1"/>
              <a:t>pA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  <a:endParaRPr lang="en-GB" sz="1800" dirty="0"/>
          </a:p>
        </p:txBody>
      </p:sp>
      <p:sp>
        <p:nvSpPr>
          <p:cNvPr id="4" name="Rectángulo 3"/>
          <p:cNvSpPr/>
          <p:nvPr/>
        </p:nvSpPr>
        <p:spPr>
          <a:xfrm>
            <a:off x="144510" y="1912691"/>
            <a:ext cx="808188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GB" sz="1800" dirty="0" err="1">
                <a:solidFill>
                  <a:srgbClr val="FF0000"/>
                </a:solidFill>
              </a:rPr>
              <a:t>SiPM</a:t>
            </a:r>
            <a:r>
              <a:rPr lang="en-GB" sz="1800" dirty="0">
                <a:solidFill>
                  <a:srgbClr val="FF0000"/>
                </a:solidFill>
              </a:rPr>
              <a:t> capacitances range from 10s pF to more than several </a:t>
            </a:r>
            <a:r>
              <a:rPr lang="en-GB" sz="1800" dirty="0" err="1">
                <a:solidFill>
                  <a:srgbClr val="FF0000"/>
                </a:solidFill>
              </a:rPr>
              <a:t>nF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5C03F2B-6B1E-407F-8CAE-1A64DB5D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788024" y="4725144"/>
            <a:ext cx="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779912" y="4653136"/>
            <a:ext cx="4680520" cy="7200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0D366E5-9EE1-464B-A705-6189E686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0E6EECD-62EB-4C05-889E-0148B6EAD66C}"/>
              </a:ext>
            </a:extLst>
          </p:cNvPr>
          <p:cNvCxnSpPr>
            <a:cxnSpLocks/>
          </p:cNvCxnSpPr>
          <p:nvPr/>
        </p:nvCxnSpPr>
        <p:spPr bwMode="auto">
          <a:xfrm>
            <a:off x="3059832" y="4581128"/>
            <a:ext cx="443387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9C35FE-28A9-4952-8025-3D8591C2572F}"/>
              </a:ext>
            </a:extLst>
          </p:cNvPr>
          <p:cNvSpPr txBox="1"/>
          <p:nvPr/>
        </p:nvSpPr>
        <p:spPr>
          <a:xfrm>
            <a:off x="84984" y="3911078"/>
            <a:ext cx="21396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400" dirty="0" err="1">
                <a:solidFill>
                  <a:srgbClr val="FF0000"/>
                </a:solidFill>
              </a:rPr>
              <a:t>ENC</a:t>
            </a:r>
            <a:r>
              <a:rPr lang="es-ES" sz="1400" baseline="-25000" dirty="0" err="1">
                <a:solidFill>
                  <a:srgbClr val="FF0000"/>
                </a:solidFill>
              </a:rPr>
              <a:t>max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for</a:t>
            </a:r>
            <a:r>
              <a:rPr lang="es-ES" sz="1400" dirty="0">
                <a:solidFill>
                  <a:srgbClr val="FF0000"/>
                </a:solidFill>
              </a:rPr>
              <a:t> SNR&gt;5 @ 2*10</a:t>
            </a:r>
            <a:r>
              <a:rPr lang="es-ES" sz="1400" baseline="30000" dirty="0">
                <a:solidFill>
                  <a:srgbClr val="FF0000"/>
                </a:solidFill>
              </a:rPr>
              <a:t>6</a:t>
            </a:r>
            <a:r>
              <a:rPr lang="es-ES" sz="1400" dirty="0">
                <a:solidFill>
                  <a:srgbClr val="FF0000"/>
                </a:solidFill>
              </a:rPr>
              <a:t> nominal </a:t>
            </a:r>
            <a:r>
              <a:rPr lang="es-ES" sz="1400" dirty="0" err="1">
                <a:solidFill>
                  <a:srgbClr val="FF0000"/>
                </a:solidFill>
              </a:rPr>
              <a:t>gain</a:t>
            </a:r>
            <a:endParaRPr lang="es-E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7E7D85A-8E7B-427C-9326-CD4F93E30ECF}"/>
              </a:ext>
            </a:extLst>
          </p:cNvPr>
          <p:cNvCxnSpPr/>
          <p:nvPr/>
        </p:nvCxnSpPr>
        <p:spPr bwMode="auto">
          <a:xfrm>
            <a:off x="4716016" y="5301650"/>
            <a:ext cx="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F93CAA8-88F5-4BBC-90F7-714A35460324}"/>
              </a:ext>
            </a:extLst>
          </p:cNvPr>
          <p:cNvCxnSpPr>
            <a:cxnSpLocks/>
          </p:cNvCxnSpPr>
          <p:nvPr/>
        </p:nvCxnSpPr>
        <p:spPr bwMode="auto">
          <a:xfrm>
            <a:off x="2987824" y="5301208"/>
            <a:ext cx="3132348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919A5E1-4A4B-44F0-94FC-DC63BBD9D87F}"/>
              </a:ext>
            </a:extLst>
          </p:cNvPr>
          <p:cNvSpPr txBox="1"/>
          <p:nvPr/>
        </p:nvSpPr>
        <p:spPr>
          <a:xfrm>
            <a:off x="41782" y="4677061"/>
            <a:ext cx="23062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400" dirty="0" err="1">
                <a:solidFill>
                  <a:schemeClr val="accent3">
                    <a:lumMod val="50000"/>
                  </a:schemeClr>
                </a:solidFill>
              </a:rPr>
              <a:t>ENC</a:t>
            </a:r>
            <a:r>
              <a:rPr lang="es-ES" sz="1400" baseline="-25000" dirty="0" err="1">
                <a:solidFill>
                  <a:schemeClr val="accent3">
                    <a:lumMod val="50000"/>
                  </a:schemeClr>
                </a:solidFill>
              </a:rPr>
              <a:t>max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</a:rPr>
              <a:t> SNR&gt;5 @ 1*10</a:t>
            </a:r>
            <a:r>
              <a:rPr lang="es-ES" sz="1400" baseline="30000" dirty="0">
                <a:solidFill>
                  <a:schemeClr val="accent3">
                    <a:lumMod val="50000"/>
                  </a:schemeClr>
                </a:solidFill>
              </a:rPr>
              <a:t>6 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</a:rPr>
              <a:t>nominal </a:t>
            </a:r>
            <a:r>
              <a:rPr lang="es-ES" sz="1400" dirty="0" err="1">
                <a:solidFill>
                  <a:schemeClr val="accent3">
                    <a:lumMod val="50000"/>
                  </a:schemeClr>
                </a:solidFill>
              </a:rPr>
              <a:t>gain</a:t>
            </a:r>
            <a:endParaRPr lang="es-ES" sz="1400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D08572C-8658-4424-9845-A9906241D945}"/>
              </a:ext>
            </a:extLst>
          </p:cNvPr>
          <p:cNvCxnSpPr/>
          <p:nvPr/>
        </p:nvCxnSpPr>
        <p:spPr bwMode="auto">
          <a:xfrm>
            <a:off x="1907704" y="4221088"/>
            <a:ext cx="1080120" cy="36004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CB1E714-0002-4973-B905-80F79FC4F2C2}"/>
              </a:ext>
            </a:extLst>
          </p:cNvPr>
          <p:cNvCxnSpPr/>
          <p:nvPr/>
        </p:nvCxnSpPr>
        <p:spPr bwMode="auto">
          <a:xfrm>
            <a:off x="1907704" y="4941168"/>
            <a:ext cx="1080120" cy="360040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7932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III. FE circuits: current versus voltage mode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119" y="1202463"/>
            <a:ext cx="9108504" cy="4996409"/>
          </a:xfrm>
        </p:spPr>
        <p:txBody>
          <a:bodyPr/>
          <a:lstStyle/>
          <a:p>
            <a:r>
              <a:rPr lang="en-GB" sz="2400" dirty="0"/>
              <a:t>Typical photo-sensor front end circuit configurations:</a:t>
            </a:r>
            <a:endParaRPr lang="en-GB" sz="2000" dirty="0"/>
          </a:p>
          <a:p>
            <a:pPr lvl="1"/>
            <a:endParaRPr lang="en-GB" sz="2000" dirty="0"/>
          </a:p>
          <a:p>
            <a:pPr marL="914400" lvl="2" indent="0">
              <a:buNone/>
            </a:pPr>
            <a:endParaRPr lang="en-GB" sz="1600" dirty="0"/>
          </a:p>
          <a:p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CB5279-B900-4AF3-ABB6-D7F7369BD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9293" r="49998" b="52908"/>
          <a:stretch/>
        </p:blipFill>
        <p:spPr>
          <a:xfrm>
            <a:off x="169651" y="2188788"/>
            <a:ext cx="2781703" cy="15067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FB1C9E-A563-4F41-A3CC-082442731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0" t="7839" r="52383" b="39823"/>
          <a:stretch/>
        </p:blipFill>
        <p:spPr>
          <a:xfrm>
            <a:off x="3351951" y="1764056"/>
            <a:ext cx="2781704" cy="20437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707562-D1A9-486B-9129-70768D871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66" t="6384" r="55512" b="39824"/>
          <a:stretch/>
        </p:blipFill>
        <p:spPr>
          <a:xfrm>
            <a:off x="6464118" y="1698322"/>
            <a:ext cx="2255436" cy="216024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067A22-3DE2-489B-9320-220CCB7E02EF}"/>
              </a:ext>
            </a:extLst>
          </p:cNvPr>
          <p:cNvSpPr/>
          <p:nvPr/>
        </p:nvSpPr>
        <p:spPr>
          <a:xfrm>
            <a:off x="580329" y="5927291"/>
            <a:ext cx="8088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rgbClr val="000000"/>
                </a:solidFill>
                <a:latin typeface="+mn-lt"/>
              </a:rPr>
              <a:t>F.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Ciciriello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et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alt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., "Time performance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voltage-mode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vs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current-mode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readouts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for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+mn-lt"/>
              </a:rPr>
              <a:t>SiPM's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," </a:t>
            </a:r>
            <a:r>
              <a:rPr lang="es-ES" sz="1200" i="1" dirty="0">
                <a:solidFill>
                  <a:srgbClr val="000000"/>
                </a:solidFill>
                <a:latin typeface="+mn-lt"/>
              </a:rPr>
              <a:t>IWASI</a:t>
            </a:r>
            <a:r>
              <a:rPr lang="es-ES" sz="1200" dirty="0">
                <a:solidFill>
                  <a:srgbClr val="000000"/>
                </a:solidFill>
                <a:latin typeface="+mn-lt"/>
              </a:rPr>
              <a:t>, 2015</a:t>
            </a:r>
            <a:endParaRPr lang="es-ES" sz="1200" dirty="0">
              <a:latin typeface="+mn-lt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A7DC58-2FC0-4CA5-8ECD-DAEE5410C77B}"/>
              </a:ext>
            </a:extLst>
          </p:cNvPr>
          <p:cNvSpPr/>
          <p:nvPr/>
        </p:nvSpPr>
        <p:spPr>
          <a:xfrm>
            <a:off x="3465847" y="2193418"/>
            <a:ext cx="12961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Voltage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preamplifier</a:t>
            </a:r>
            <a:endParaRPr lang="es-ES" sz="1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2F70237-7BF2-4FA7-9419-CB26F2976FE8}"/>
              </a:ext>
            </a:extLst>
          </p:cNvPr>
          <p:cNvSpPr/>
          <p:nvPr/>
        </p:nvSpPr>
        <p:spPr>
          <a:xfrm>
            <a:off x="979523" y="1764056"/>
            <a:ext cx="14401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Charge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preamplifier</a:t>
            </a:r>
            <a:endParaRPr lang="es-ES" sz="1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B05F872-FF80-4452-BF61-9DEC259D2351}"/>
              </a:ext>
            </a:extLst>
          </p:cNvPr>
          <p:cNvSpPr/>
          <p:nvPr/>
        </p:nvSpPr>
        <p:spPr>
          <a:xfrm>
            <a:off x="7591836" y="1698322"/>
            <a:ext cx="12961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Current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preamplifier</a:t>
            </a:r>
            <a:endParaRPr lang="es-ES" sz="1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15E6AB3-F754-4053-9D94-7DE9EB454D9B}"/>
              </a:ext>
            </a:extLst>
          </p:cNvPr>
          <p:cNvSpPr txBox="1"/>
          <p:nvPr/>
        </p:nvSpPr>
        <p:spPr>
          <a:xfrm>
            <a:off x="3260576" y="4061390"/>
            <a:ext cx="2815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400" b="0" dirty="0" err="1">
                <a:solidFill>
                  <a:schemeClr val="tx1"/>
                </a:solidFill>
              </a:rPr>
              <a:t>E.g</a:t>
            </a:r>
            <a:r>
              <a:rPr lang="es-ES" sz="1400" b="0" dirty="0">
                <a:solidFill>
                  <a:schemeClr val="tx1"/>
                </a:solidFill>
              </a:rPr>
              <a:t>. </a:t>
            </a:r>
            <a:r>
              <a:rPr lang="es-ES" sz="1400" b="0" dirty="0" err="1">
                <a:solidFill>
                  <a:schemeClr val="tx1"/>
                </a:solidFill>
              </a:rPr>
              <a:t>common-emitter</a:t>
            </a:r>
            <a:r>
              <a:rPr lang="es-ES" sz="1400" b="0" dirty="0">
                <a:solidFill>
                  <a:schemeClr val="tx1"/>
                </a:solidFill>
              </a:rPr>
              <a:t>/</a:t>
            </a:r>
            <a:r>
              <a:rPr lang="es-ES" sz="1400" b="0" dirty="0" err="1">
                <a:solidFill>
                  <a:schemeClr val="tx1"/>
                </a:solidFill>
              </a:rPr>
              <a:t>source</a:t>
            </a:r>
            <a:r>
              <a:rPr lang="es-ES" sz="1400" b="0" dirty="0">
                <a:solidFill>
                  <a:schemeClr val="tx1"/>
                </a:solidFill>
              </a:rPr>
              <a:t> </a:t>
            </a:r>
            <a:r>
              <a:rPr lang="es-ES" sz="1400" b="0" dirty="0" err="1">
                <a:solidFill>
                  <a:schemeClr val="tx1"/>
                </a:solidFill>
              </a:rPr>
              <a:t>configuration</a:t>
            </a:r>
            <a:endParaRPr lang="es-ES" sz="14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400" b="0" dirty="0" err="1">
                <a:solidFill>
                  <a:schemeClr val="tx1"/>
                </a:solidFill>
              </a:rPr>
              <a:t>Large</a:t>
            </a:r>
            <a:r>
              <a:rPr lang="es-ES" sz="1400" b="0" dirty="0">
                <a:solidFill>
                  <a:schemeClr val="tx1"/>
                </a:solidFill>
              </a:rPr>
              <a:t> </a:t>
            </a:r>
            <a:r>
              <a:rPr lang="es-ES" sz="1400" b="0" dirty="0" err="1">
                <a:solidFill>
                  <a:schemeClr val="tx1"/>
                </a:solidFill>
              </a:rPr>
              <a:t>Zin</a:t>
            </a:r>
            <a:r>
              <a:rPr lang="es-ES" sz="1400" b="0" dirty="0">
                <a:solidFill>
                  <a:schemeClr val="tx1"/>
                </a:solidFill>
              </a:rPr>
              <a:t> // </a:t>
            </a:r>
            <a:r>
              <a:rPr lang="en-US" sz="1400" b="0" dirty="0">
                <a:solidFill>
                  <a:schemeClr val="tx1"/>
                </a:solidFill>
              </a:rPr>
              <a:t>Large </a:t>
            </a:r>
            <a:r>
              <a:rPr lang="en-US" sz="1400" b="0" dirty="0" err="1">
                <a:solidFill>
                  <a:schemeClr val="tx1"/>
                </a:solidFill>
              </a:rPr>
              <a:t>Zout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endParaRPr lang="en-US" sz="12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Current conversion with Rin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High power budget for high speed systems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But can exploit RF technologies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6731D12-0272-48BE-9D39-F0D73E8794E8}"/>
              </a:ext>
            </a:extLst>
          </p:cNvPr>
          <p:cNvSpPr txBox="1"/>
          <p:nvPr/>
        </p:nvSpPr>
        <p:spPr>
          <a:xfrm>
            <a:off x="6156176" y="4140193"/>
            <a:ext cx="2948241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400" b="0" dirty="0" err="1">
                <a:solidFill>
                  <a:schemeClr val="tx1"/>
                </a:solidFill>
              </a:rPr>
              <a:t>E.g</a:t>
            </a:r>
            <a:r>
              <a:rPr lang="es-ES" sz="1400" b="0" dirty="0">
                <a:solidFill>
                  <a:schemeClr val="tx1"/>
                </a:solidFill>
              </a:rPr>
              <a:t>. (super) </a:t>
            </a:r>
            <a:r>
              <a:rPr lang="es-ES" sz="1400" b="0" dirty="0" err="1">
                <a:solidFill>
                  <a:schemeClr val="tx1"/>
                </a:solidFill>
              </a:rPr>
              <a:t>common</a:t>
            </a:r>
            <a:r>
              <a:rPr lang="es-ES" sz="1400" b="0" dirty="0">
                <a:solidFill>
                  <a:schemeClr val="tx1"/>
                </a:solidFill>
              </a:rPr>
              <a:t>-base/</a:t>
            </a:r>
            <a:r>
              <a:rPr lang="es-ES" sz="1400" b="0" dirty="0" err="1">
                <a:solidFill>
                  <a:schemeClr val="tx1"/>
                </a:solidFill>
              </a:rPr>
              <a:t>gate</a:t>
            </a:r>
            <a:endParaRPr lang="es-ES" sz="14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400" b="0" dirty="0">
                <a:solidFill>
                  <a:schemeClr val="tx1"/>
                </a:solidFill>
              </a:rPr>
              <a:t>Low </a:t>
            </a:r>
            <a:r>
              <a:rPr lang="es-ES" sz="1400" b="0" dirty="0" err="1">
                <a:solidFill>
                  <a:schemeClr val="tx1"/>
                </a:solidFill>
              </a:rPr>
              <a:t>Zin</a:t>
            </a:r>
            <a:r>
              <a:rPr lang="es-ES" sz="1400" b="0" dirty="0">
                <a:solidFill>
                  <a:schemeClr val="tx1"/>
                </a:solidFill>
              </a:rPr>
              <a:t>  // </a:t>
            </a:r>
            <a:r>
              <a:rPr lang="en-US" sz="1400" b="0" dirty="0">
                <a:solidFill>
                  <a:schemeClr val="tx1"/>
                </a:solidFill>
              </a:rPr>
              <a:t>Large </a:t>
            </a:r>
            <a:r>
              <a:rPr lang="en-US" sz="1400" b="0" dirty="0" err="1">
                <a:solidFill>
                  <a:schemeClr val="tx1"/>
                </a:solidFill>
              </a:rPr>
              <a:t>Zout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Current conversion with Rin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Potential stability issues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Best for high rate applications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Good power/BW trade-offº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BB8CDB-7842-48C9-8D63-80790503B6BC}"/>
              </a:ext>
            </a:extLst>
          </p:cNvPr>
          <p:cNvSpPr txBox="1"/>
          <p:nvPr/>
        </p:nvSpPr>
        <p:spPr>
          <a:xfrm>
            <a:off x="123182" y="4060994"/>
            <a:ext cx="2948241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Best noise performance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Best with short signals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Long tails: pile-up!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Need to discharge </a:t>
            </a:r>
            <a:r>
              <a:rPr lang="en-US" sz="1400" b="0" dirty="0" err="1">
                <a:solidFill>
                  <a:schemeClr val="tx1"/>
                </a:solidFill>
              </a:rPr>
              <a:t>Cf</a:t>
            </a:r>
            <a:endParaRPr lang="en-US" sz="14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400" b="0" dirty="0">
                <a:solidFill>
                  <a:schemeClr val="tx1"/>
                </a:solidFill>
              </a:rPr>
              <a:t>Best with small capacitance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BW=</a:t>
            </a:r>
            <a:r>
              <a:rPr lang="en-US" sz="1400" b="0" dirty="0" err="1">
                <a:solidFill>
                  <a:schemeClr val="tx1"/>
                </a:solidFill>
              </a:rPr>
              <a:t>Cf</a:t>
            </a:r>
            <a:r>
              <a:rPr lang="en-US" sz="1400" b="0" dirty="0">
                <a:solidFill>
                  <a:schemeClr val="tx1"/>
                </a:solidFill>
              </a:rPr>
              <a:t>/</a:t>
            </a:r>
            <a:r>
              <a:rPr lang="en-US" sz="1400" b="0" dirty="0" err="1">
                <a:solidFill>
                  <a:schemeClr val="tx1"/>
                </a:solidFill>
              </a:rPr>
              <a:t>Cdet</a:t>
            </a:r>
            <a:r>
              <a:rPr lang="en-US" sz="1400" b="0" dirty="0">
                <a:solidFill>
                  <a:schemeClr val="tx1"/>
                </a:solidFill>
              </a:rPr>
              <a:t>*GBW, with </a:t>
            </a:r>
            <a:r>
              <a:rPr lang="en-US" sz="1400" b="0" dirty="0" err="1">
                <a:solidFill>
                  <a:schemeClr val="tx1"/>
                </a:solidFill>
              </a:rPr>
              <a:t>Cf</a:t>
            </a:r>
            <a:r>
              <a:rPr lang="en-US" sz="1400" b="0" dirty="0">
                <a:solidFill>
                  <a:schemeClr val="tx1"/>
                </a:solidFill>
              </a:rPr>
              <a:t>&lt;&lt;</a:t>
            </a:r>
            <a:r>
              <a:rPr lang="en-US" sz="1400" b="0" dirty="0" err="1">
                <a:solidFill>
                  <a:schemeClr val="tx1"/>
                </a:solidFill>
              </a:rPr>
              <a:t>Cdet</a:t>
            </a:r>
            <a:r>
              <a:rPr lang="en-US" sz="1400" b="0" dirty="0">
                <a:solidFill>
                  <a:schemeClr val="tx1"/>
                </a:solidFill>
              </a:rPr>
              <a:t> typically…</a:t>
            </a:r>
          </a:p>
        </p:txBody>
      </p:sp>
    </p:spTree>
    <p:extLst>
      <p:ext uri="{BB962C8B-B14F-4D97-AF65-F5344CB8AC3E}">
        <p14:creationId xmlns:p14="http://schemas.microsoft.com/office/powerpoint/2010/main" val="2208709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102330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196" y="2276872"/>
            <a:ext cx="6871256" cy="4286031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-1938" y="1026659"/>
            <a:ext cx="9252520" cy="3626477"/>
          </a:xfrm>
        </p:spPr>
        <p:txBody>
          <a:bodyPr/>
          <a:lstStyle/>
          <a:p>
            <a:r>
              <a:rPr lang="en-GB" sz="2000" noProof="0" dirty="0"/>
              <a:t>MUSIC: current mode, </a:t>
            </a:r>
            <a:r>
              <a:rPr lang="en-GB" sz="2000" noProof="0" dirty="0" err="1"/>
              <a:t>analog</a:t>
            </a:r>
            <a:r>
              <a:rPr lang="en-GB" sz="2000" noProof="0" dirty="0"/>
              <a:t> (binary) and designed for </a:t>
            </a:r>
            <a:r>
              <a:rPr lang="en-GB" sz="2000" noProof="0" dirty="0" err="1"/>
              <a:t>astroparticle</a:t>
            </a:r>
            <a:r>
              <a:rPr lang="en-GB" sz="2000" noProof="0" dirty="0"/>
              <a:t> (CTA) but multipurpose</a:t>
            </a:r>
          </a:p>
          <a:p>
            <a:pPr marL="622300" lvl="1" indent="-260350"/>
            <a:r>
              <a:rPr lang="en-GB" sz="1600" dirty="0"/>
              <a:t>Amplification / impedance adaptation</a:t>
            </a:r>
          </a:p>
          <a:p>
            <a:pPr marL="622300" lvl="1" indent="-260350"/>
            <a:r>
              <a:rPr lang="en-GB" sz="1600" dirty="0"/>
              <a:t>Pole zero cancellation</a:t>
            </a:r>
          </a:p>
          <a:p>
            <a:pPr marL="622300" lvl="1" indent="-260350"/>
            <a:r>
              <a:rPr lang="en-GB" sz="1600" dirty="0"/>
              <a:t>Summation</a:t>
            </a:r>
          </a:p>
          <a:p>
            <a:pPr marL="622300" lvl="1" indent="-260350"/>
            <a:r>
              <a:rPr lang="en-GB" sz="1600" dirty="0"/>
              <a:t>Discrimination</a:t>
            </a:r>
          </a:p>
          <a:p>
            <a:pPr lvl="1"/>
            <a:endParaRPr lang="en-GB" sz="1800" dirty="0"/>
          </a:p>
          <a:p>
            <a:pPr lvl="1"/>
            <a:endParaRPr lang="en-GB" sz="18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23F60D4-3F7A-42B8-A58D-D370576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0BF3930-058B-48A6-B7EF-5C27FE11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83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102330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23F60D4-3F7A-42B8-A58D-D370576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0BF3930-058B-48A6-B7EF-5C27FE11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CDD2E36-CB67-4E9C-A018-9B029AB9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40" y="1916832"/>
            <a:ext cx="3048140" cy="205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0" kern="0" dirty="0"/>
              <a:t>Possible to disable each input reducing overvoltage to </a:t>
            </a:r>
            <a:r>
              <a:rPr lang="en-GB" sz="2000" b="0" kern="0" dirty="0" err="1"/>
              <a:t>Va_off</a:t>
            </a:r>
            <a:r>
              <a:rPr lang="en-GB" sz="2000" b="0" kern="0" dirty="0"/>
              <a:t>. </a:t>
            </a:r>
          </a:p>
          <a:p>
            <a:pPr>
              <a:lnSpc>
                <a:spcPct val="100000"/>
              </a:lnSpc>
            </a:pPr>
            <a:r>
              <a:rPr lang="en-GB" sz="2000" b="0" kern="0" dirty="0"/>
              <a:t>Double feedback loop</a:t>
            </a:r>
          </a:p>
          <a:p>
            <a:pPr lvl="1">
              <a:lnSpc>
                <a:spcPct val="100000"/>
              </a:lnSpc>
            </a:pPr>
            <a:r>
              <a:rPr lang="en-GB" sz="1600" b="0" kern="0" dirty="0"/>
              <a:t>Low input impedance</a:t>
            </a:r>
          </a:p>
          <a:p>
            <a:pPr lvl="1">
              <a:lnSpc>
                <a:spcPct val="100000"/>
              </a:lnSpc>
            </a:pPr>
            <a:r>
              <a:rPr lang="en-GB" sz="1600" b="0" kern="0" dirty="0"/>
              <a:t>Anode voltage control</a:t>
            </a:r>
          </a:p>
          <a:p>
            <a:pPr>
              <a:lnSpc>
                <a:spcPct val="100000"/>
              </a:lnSpc>
            </a:pPr>
            <a:r>
              <a:rPr lang="en-GB" sz="2000" b="0" kern="0" dirty="0"/>
              <a:t>High </a:t>
            </a:r>
            <a:r>
              <a:rPr lang="en-GB" sz="2000" b="0" kern="0" dirty="0" err="1"/>
              <a:t>bandwith</a:t>
            </a:r>
            <a:r>
              <a:rPr lang="en-GB" sz="2000" b="0" kern="0" dirty="0"/>
              <a:t> </a:t>
            </a:r>
          </a:p>
          <a:p>
            <a:pPr lvl="1">
              <a:lnSpc>
                <a:spcPct val="100000"/>
              </a:lnSpc>
            </a:pPr>
            <a:endParaRPr lang="en-GB" sz="1600" b="0" kern="0" dirty="0"/>
          </a:p>
          <a:p>
            <a:pPr>
              <a:lnSpc>
                <a:spcPct val="100000"/>
              </a:lnSpc>
            </a:pPr>
            <a:endParaRPr lang="en-GB" sz="2000" b="0" kern="0" dirty="0"/>
          </a:p>
          <a:p>
            <a:pPr lvl="1">
              <a:lnSpc>
                <a:spcPct val="100000"/>
              </a:lnSpc>
            </a:pPr>
            <a:endParaRPr lang="en-GB" sz="1600" b="0" kern="0" dirty="0"/>
          </a:p>
          <a:p>
            <a:pPr marL="457200" lvl="1" indent="0">
              <a:lnSpc>
                <a:spcPct val="100000"/>
              </a:lnSpc>
              <a:buFontTx/>
              <a:buNone/>
            </a:pPr>
            <a:endParaRPr lang="en-GB" sz="1600" b="0" kern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050192C-3AB5-440D-A91F-40447E9C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7918"/>
            <a:ext cx="5934554" cy="489654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490F70B-0FFA-483D-A94D-7E5EA8DBC286}"/>
              </a:ext>
            </a:extLst>
          </p:cNvPr>
          <p:cNvSpPr/>
          <p:nvPr/>
        </p:nvSpPr>
        <p:spPr>
          <a:xfrm>
            <a:off x="6156176" y="4811244"/>
            <a:ext cx="273630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Series noise &lt; 2 </a:t>
            </a:r>
            <a:r>
              <a:rPr lang="en-GB" sz="1400" dirty="0" err="1"/>
              <a:t>nV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</a:p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Parallel noise &lt; 20 </a:t>
            </a:r>
            <a:r>
              <a:rPr lang="en-GB" sz="1400" dirty="0" err="1"/>
              <a:t>pA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6366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102330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5026"/>
            <a:ext cx="7992888" cy="4985663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21888" y="1676959"/>
            <a:ext cx="36004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>
                <a:solidFill>
                  <a:srgbClr val="FF0000"/>
                </a:solidFill>
              </a:rPr>
              <a:t>Individual </a:t>
            </a:r>
            <a:r>
              <a:rPr lang="es-ES" sz="1800" dirty="0" err="1">
                <a:solidFill>
                  <a:srgbClr val="FF0000"/>
                </a:solidFill>
              </a:rPr>
              <a:t>channel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amplification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adjustable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analog</a:t>
            </a:r>
            <a:r>
              <a:rPr lang="es-ES" sz="1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Rectángulo 2"/>
          <p:cNvSpPr/>
          <p:nvPr/>
        </p:nvSpPr>
        <p:spPr bwMode="auto">
          <a:xfrm>
            <a:off x="683568" y="2829070"/>
            <a:ext cx="792088" cy="3846367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2483768" y="1834347"/>
            <a:ext cx="792088" cy="2808311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23F60D4-3F7A-42B8-A58D-D370576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0BF3930-058B-48A6-B7EF-5C27FE11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7E27F8-EC6A-4486-B120-F6F9308A430D}"/>
              </a:ext>
            </a:extLst>
          </p:cNvPr>
          <p:cNvSpPr txBox="1"/>
          <p:nvPr/>
        </p:nvSpPr>
        <p:spPr>
          <a:xfrm>
            <a:off x="5140863" y="2588770"/>
            <a:ext cx="3600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 err="1">
                <a:solidFill>
                  <a:srgbClr val="339966"/>
                </a:solidFill>
              </a:rPr>
              <a:t>Possible</a:t>
            </a:r>
            <a:r>
              <a:rPr lang="es-ES" sz="1800" dirty="0">
                <a:solidFill>
                  <a:srgbClr val="339966"/>
                </a:solidFill>
              </a:rPr>
              <a:t> </a:t>
            </a:r>
            <a:r>
              <a:rPr lang="es-ES" sz="1800" dirty="0" err="1">
                <a:solidFill>
                  <a:srgbClr val="339966"/>
                </a:solidFill>
              </a:rPr>
              <a:t>application</a:t>
            </a:r>
            <a:r>
              <a:rPr lang="es-ES" sz="1800" dirty="0">
                <a:solidFill>
                  <a:srgbClr val="339966"/>
                </a:solidFill>
              </a:rPr>
              <a:t>: CTA </a:t>
            </a:r>
            <a:r>
              <a:rPr lang="es-ES" sz="1800" dirty="0" err="1">
                <a:solidFill>
                  <a:srgbClr val="339966"/>
                </a:solidFill>
              </a:rPr>
              <a:t>SSTs</a:t>
            </a:r>
            <a:endParaRPr lang="es-ES" sz="18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0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sz="3200" b="1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electrical parameters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FE circuits stage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ASIC 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Conclusions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65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8170248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GB" noProof="0" dirty="0"/>
              <a:t>III. FE circuits: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03648" y="980728"/>
            <a:ext cx="6062444" cy="648072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1800" noProof="0" dirty="0"/>
              <a:t>Output for a LCT4 MPPC ( 3x3 mm</a:t>
            </a:r>
            <a:r>
              <a:rPr lang="en-GB" sz="1800" baseline="30000" noProof="0" dirty="0"/>
              <a:t>2</a:t>
            </a:r>
            <a:r>
              <a:rPr lang="en-GB" sz="1800" noProof="0" dirty="0"/>
              <a:t>)</a:t>
            </a:r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93742"/>
            <a:ext cx="6771692" cy="51845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06" y="1375911"/>
            <a:ext cx="4107396" cy="3144725"/>
          </a:xfrm>
          <a:prstGeom prst="rect">
            <a:avLst/>
          </a:prstGeom>
        </p:spPr>
      </p:pic>
      <p:sp>
        <p:nvSpPr>
          <p:cNvPr id="9" name="object 2695"/>
          <p:cNvSpPr txBox="1"/>
          <p:nvPr/>
        </p:nvSpPr>
        <p:spPr>
          <a:xfrm>
            <a:off x="6588224" y="2181757"/>
            <a:ext cx="1728192" cy="480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400"/>
              </a:lnSpc>
              <a:buNone/>
            </a:pP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5" dirty="0">
                <a:solidFill>
                  <a:srgbClr val="DBE2E2"/>
                </a:solidFill>
                <a:latin typeface="Tahoma"/>
                <a:cs typeface="Tahoma"/>
              </a:rPr>
              <a:t>P</a:t>
            </a:r>
            <a:r>
              <a:rPr sz="1500" spc="85" dirty="0">
                <a:solidFill>
                  <a:srgbClr val="DBE2E2"/>
                </a:solidFill>
                <a:latin typeface="Tahoma"/>
                <a:cs typeface="Tahoma"/>
              </a:rPr>
              <a:t>ol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e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45" dirty="0">
                <a:solidFill>
                  <a:srgbClr val="DBE2E2"/>
                </a:solidFill>
                <a:latin typeface="Tahoma"/>
                <a:cs typeface="Tahoma"/>
              </a:rPr>
              <a:t>Ze</a:t>
            </a:r>
            <a:r>
              <a:rPr sz="1500" spc="60" dirty="0">
                <a:solidFill>
                  <a:srgbClr val="DBE2E2"/>
                </a:solidFill>
                <a:latin typeface="Tahoma"/>
                <a:cs typeface="Tahoma"/>
              </a:rPr>
              <a:t>r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FWH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M</a:t>
            </a:r>
            <a:r>
              <a:rPr sz="1500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60" dirty="0">
                <a:solidFill>
                  <a:srgbClr val="DBE2E2"/>
                </a:solidFill>
                <a:latin typeface="Tahoma"/>
                <a:cs typeface="Tahoma"/>
              </a:rPr>
              <a:t>=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1</a:t>
            </a:r>
            <a:r>
              <a:rPr sz="1500" spc="130" dirty="0">
                <a:solidFill>
                  <a:srgbClr val="DBE2E2"/>
                </a:solidFill>
                <a:latin typeface="Tahoma"/>
                <a:cs typeface="Tahoma"/>
              </a:rPr>
              <a:t>0</a:t>
            </a: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0</a:t>
            </a:r>
            <a:r>
              <a:rPr sz="1500" spc="135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s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10" name="object 2696"/>
          <p:cNvSpPr txBox="1"/>
          <p:nvPr/>
        </p:nvSpPr>
        <p:spPr>
          <a:xfrm>
            <a:off x="981622" y="3325569"/>
            <a:ext cx="1254760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400"/>
              </a:lnSpc>
            </a:pPr>
            <a:r>
              <a:rPr sz="1500" spc="15" dirty="0">
                <a:solidFill>
                  <a:srgbClr val="DBE2E2"/>
                </a:solidFill>
                <a:latin typeface="Tahoma"/>
                <a:cs typeface="Tahoma"/>
              </a:rPr>
              <a:t>P</a:t>
            </a:r>
            <a:r>
              <a:rPr sz="1500" spc="85" dirty="0">
                <a:solidFill>
                  <a:srgbClr val="DBE2E2"/>
                </a:solidFill>
                <a:latin typeface="Tahoma"/>
                <a:cs typeface="Tahoma"/>
              </a:rPr>
              <a:t>ol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e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45" dirty="0">
                <a:solidFill>
                  <a:srgbClr val="DBE2E2"/>
                </a:solidFill>
                <a:latin typeface="Tahoma"/>
                <a:cs typeface="Tahoma"/>
              </a:rPr>
              <a:t>Ze</a:t>
            </a:r>
            <a:r>
              <a:rPr sz="1500" spc="60" dirty="0">
                <a:solidFill>
                  <a:srgbClr val="DBE2E2"/>
                </a:solidFill>
                <a:latin typeface="Tahoma"/>
                <a:cs typeface="Tahoma"/>
              </a:rPr>
              <a:t>r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FWH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M</a:t>
            </a:r>
            <a:r>
              <a:rPr sz="1500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375" dirty="0">
                <a:solidFill>
                  <a:srgbClr val="DBE2E2"/>
                </a:solidFill>
                <a:latin typeface="Gill Sans MT"/>
                <a:cs typeface="Gill Sans MT"/>
              </a:rPr>
              <a:t>≈</a:t>
            </a:r>
            <a:r>
              <a:rPr sz="1500" spc="55" dirty="0">
                <a:solidFill>
                  <a:srgbClr val="DBE2E2"/>
                </a:solidFill>
                <a:latin typeface="Gill Sans MT"/>
                <a:cs typeface="Gill Sans MT"/>
              </a:rPr>
              <a:t> </a:t>
            </a: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6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s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11" name="object 2706"/>
          <p:cNvSpPr/>
          <p:nvPr/>
        </p:nvSpPr>
        <p:spPr>
          <a:xfrm>
            <a:off x="2129309" y="4042860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0" y="0"/>
                </a:moveTo>
                <a:lnTo>
                  <a:pt x="156417" y="57507"/>
                </a:lnTo>
                <a:lnTo>
                  <a:pt x="0" y="115039"/>
                </a:lnTo>
                <a:lnTo>
                  <a:pt x="6821" y="104360"/>
                </a:lnTo>
                <a:lnTo>
                  <a:pt x="12099" y="93066"/>
                </a:lnTo>
                <a:lnTo>
                  <a:pt x="15836" y="81307"/>
                </a:lnTo>
                <a:lnTo>
                  <a:pt x="18034" y="69234"/>
                </a:lnTo>
                <a:lnTo>
                  <a:pt x="18696" y="57000"/>
                </a:lnTo>
                <a:lnTo>
                  <a:pt x="17825" y="44757"/>
                </a:lnTo>
                <a:lnTo>
                  <a:pt x="15423" y="32654"/>
                </a:lnTo>
                <a:lnTo>
                  <a:pt x="11493" y="20846"/>
                </a:lnTo>
                <a:lnTo>
                  <a:pt x="6038" y="9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707"/>
          <p:cNvSpPr/>
          <p:nvPr/>
        </p:nvSpPr>
        <p:spPr>
          <a:xfrm>
            <a:off x="2129309" y="4042860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0" y="0"/>
                </a:moveTo>
                <a:lnTo>
                  <a:pt x="156417" y="57507"/>
                </a:lnTo>
                <a:lnTo>
                  <a:pt x="0" y="115039"/>
                </a:lnTo>
                <a:lnTo>
                  <a:pt x="6821" y="104360"/>
                </a:lnTo>
                <a:lnTo>
                  <a:pt x="12099" y="93066"/>
                </a:lnTo>
                <a:lnTo>
                  <a:pt x="15836" y="81307"/>
                </a:lnTo>
                <a:lnTo>
                  <a:pt x="18034" y="69234"/>
                </a:lnTo>
                <a:lnTo>
                  <a:pt x="18696" y="57000"/>
                </a:lnTo>
                <a:lnTo>
                  <a:pt x="17825" y="44757"/>
                </a:lnTo>
                <a:lnTo>
                  <a:pt x="15423" y="32654"/>
                </a:lnTo>
                <a:lnTo>
                  <a:pt x="11493" y="20846"/>
                </a:lnTo>
                <a:lnTo>
                  <a:pt x="6038" y="9481"/>
                </a:lnTo>
                <a:lnTo>
                  <a:pt x="0" y="0"/>
                </a:lnTo>
                <a:close/>
              </a:path>
            </a:pathLst>
          </a:custGeom>
          <a:ln w="89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08"/>
          <p:cNvSpPr/>
          <p:nvPr/>
        </p:nvSpPr>
        <p:spPr>
          <a:xfrm>
            <a:off x="1943955" y="4100600"/>
            <a:ext cx="1283970" cy="0"/>
          </a:xfrm>
          <a:custGeom>
            <a:avLst/>
            <a:gdLst/>
            <a:ahLst/>
            <a:cxnLst/>
            <a:rect l="l" t="t" r="r" b="b"/>
            <a:pathLst>
              <a:path w="1283970">
                <a:moveTo>
                  <a:pt x="0" y="0"/>
                </a:moveTo>
                <a:lnTo>
                  <a:pt x="1283642" y="0"/>
                </a:lnTo>
              </a:path>
            </a:pathLst>
          </a:custGeom>
          <a:ln w="23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709"/>
          <p:cNvSpPr/>
          <p:nvPr/>
        </p:nvSpPr>
        <p:spPr>
          <a:xfrm>
            <a:off x="2885832" y="4043325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156411" y="115015"/>
                </a:moveTo>
                <a:lnTo>
                  <a:pt x="0" y="57507"/>
                </a:lnTo>
                <a:lnTo>
                  <a:pt x="156411" y="0"/>
                </a:lnTo>
                <a:lnTo>
                  <a:pt x="149595" y="10675"/>
                </a:lnTo>
                <a:lnTo>
                  <a:pt x="144322" y="21969"/>
                </a:lnTo>
                <a:lnTo>
                  <a:pt x="140589" y="33729"/>
                </a:lnTo>
                <a:lnTo>
                  <a:pt x="138395" y="45803"/>
                </a:lnTo>
                <a:lnTo>
                  <a:pt x="137735" y="58039"/>
                </a:lnTo>
                <a:lnTo>
                  <a:pt x="138609" y="70286"/>
                </a:lnTo>
                <a:lnTo>
                  <a:pt x="141012" y="82391"/>
                </a:lnTo>
                <a:lnTo>
                  <a:pt x="144943" y="94203"/>
                </a:lnTo>
                <a:lnTo>
                  <a:pt x="150399" y="105569"/>
                </a:lnTo>
                <a:lnTo>
                  <a:pt x="156411" y="115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710"/>
          <p:cNvSpPr/>
          <p:nvPr/>
        </p:nvSpPr>
        <p:spPr>
          <a:xfrm>
            <a:off x="2885832" y="4043325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156411" y="115015"/>
                </a:moveTo>
                <a:lnTo>
                  <a:pt x="0" y="57507"/>
                </a:lnTo>
                <a:lnTo>
                  <a:pt x="156411" y="0"/>
                </a:lnTo>
                <a:lnTo>
                  <a:pt x="149595" y="10675"/>
                </a:lnTo>
                <a:lnTo>
                  <a:pt x="144322" y="21969"/>
                </a:lnTo>
                <a:lnTo>
                  <a:pt x="140589" y="33729"/>
                </a:lnTo>
                <a:lnTo>
                  <a:pt x="138395" y="45803"/>
                </a:lnTo>
                <a:lnTo>
                  <a:pt x="137735" y="58039"/>
                </a:lnTo>
                <a:lnTo>
                  <a:pt x="138609" y="70286"/>
                </a:lnTo>
                <a:lnTo>
                  <a:pt x="141012" y="82391"/>
                </a:lnTo>
                <a:lnTo>
                  <a:pt x="144943" y="94203"/>
                </a:lnTo>
                <a:lnTo>
                  <a:pt x="150399" y="105569"/>
                </a:lnTo>
                <a:lnTo>
                  <a:pt x="156411" y="115015"/>
                </a:lnTo>
                <a:close/>
              </a:path>
            </a:pathLst>
          </a:custGeom>
          <a:ln w="89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711"/>
          <p:cNvSpPr/>
          <p:nvPr/>
        </p:nvSpPr>
        <p:spPr>
          <a:xfrm>
            <a:off x="1603120" y="3825886"/>
            <a:ext cx="289560" cy="274955"/>
          </a:xfrm>
          <a:custGeom>
            <a:avLst/>
            <a:gdLst/>
            <a:ahLst/>
            <a:cxnLst/>
            <a:rect l="l" t="t" r="r" b="b"/>
            <a:pathLst>
              <a:path w="289559" h="274954">
                <a:moveTo>
                  <a:pt x="289554" y="274713"/>
                </a:moveTo>
                <a:lnTo>
                  <a:pt x="73601" y="274713"/>
                </a:lnTo>
                <a:lnTo>
                  <a:pt x="0" y="0"/>
                </a:lnTo>
              </a:path>
            </a:pathLst>
          </a:custGeom>
          <a:ln w="23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712"/>
          <p:cNvSpPr/>
          <p:nvPr/>
        </p:nvSpPr>
        <p:spPr>
          <a:xfrm>
            <a:off x="1593658" y="3795927"/>
            <a:ext cx="46355" cy="86995"/>
          </a:xfrm>
          <a:custGeom>
            <a:avLst/>
            <a:gdLst/>
            <a:ahLst/>
            <a:cxnLst/>
            <a:rect l="l" t="t" r="r" b="b"/>
            <a:pathLst>
              <a:path w="46355" h="86995">
                <a:moveTo>
                  <a:pt x="0" y="86834"/>
                </a:moveTo>
                <a:lnTo>
                  <a:pt x="1442" y="0"/>
                </a:lnTo>
                <a:lnTo>
                  <a:pt x="46084" y="74486"/>
                </a:lnTo>
                <a:lnTo>
                  <a:pt x="16868" y="57618"/>
                </a:lnTo>
                <a:lnTo>
                  <a:pt x="0" y="868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713"/>
          <p:cNvSpPr/>
          <p:nvPr/>
        </p:nvSpPr>
        <p:spPr>
          <a:xfrm>
            <a:off x="1593658" y="3795927"/>
            <a:ext cx="46355" cy="86995"/>
          </a:xfrm>
          <a:custGeom>
            <a:avLst/>
            <a:gdLst/>
            <a:ahLst/>
            <a:cxnLst/>
            <a:rect l="l" t="t" r="r" b="b"/>
            <a:pathLst>
              <a:path w="46355" h="86995">
                <a:moveTo>
                  <a:pt x="16868" y="57618"/>
                </a:moveTo>
                <a:lnTo>
                  <a:pt x="46084" y="74486"/>
                </a:lnTo>
                <a:lnTo>
                  <a:pt x="1442" y="0"/>
                </a:lnTo>
                <a:lnTo>
                  <a:pt x="0" y="86834"/>
                </a:lnTo>
                <a:lnTo>
                  <a:pt x="16868" y="57618"/>
                </a:lnTo>
                <a:close/>
              </a:path>
            </a:pathLst>
          </a:custGeom>
          <a:ln w="59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Marcador de fecha 3">
            <a:extLst>
              <a:ext uri="{FF2B5EF4-FFF2-40B4-BE49-F238E27FC236}">
                <a16:creationId xmlns:a16="http://schemas.microsoft.com/office/drawing/2014/main" id="{3364EBF8-AC40-4E3C-A82C-64AA9E58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34865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20" name="Marcador de pie de página 4">
            <a:extLst>
              <a:ext uri="{FF2B5EF4-FFF2-40B4-BE49-F238E27FC236}">
                <a16:creationId xmlns:a16="http://schemas.microsoft.com/office/drawing/2014/main" id="{0BC83C6C-0F1B-4A52-828D-235276B9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38992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9779BC61-C012-4A6B-B5CC-0C6FA67863F6}"/>
              </a:ext>
            </a:extLst>
          </p:cNvPr>
          <p:cNvSpPr txBox="1">
            <a:spLocks/>
          </p:cNvSpPr>
          <p:nvPr/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41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916832"/>
            <a:ext cx="5698976" cy="4749147"/>
          </a:xfrm>
          <a:prstGeom prst="rect">
            <a:avLst/>
          </a:prstGeom>
        </p:spPr>
      </p:pic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03647" y="980728"/>
            <a:ext cx="6552727" cy="1246074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1800" noProof="0" dirty="0"/>
              <a:t>Charge spectrum for a LCT4 MPPC ( 3x3 mm</a:t>
            </a:r>
            <a:r>
              <a:rPr lang="en-GB" sz="1800" baseline="30000" noProof="0" dirty="0"/>
              <a:t>2</a:t>
            </a:r>
            <a:r>
              <a:rPr lang="en-GB" sz="1800" noProof="0" dirty="0"/>
              <a:t>)</a:t>
            </a:r>
          </a:p>
          <a:p>
            <a:pPr indent="-168275">
              <a:spcBef>
                <a:spcPts val="600"/>
              </a:spcBef>
            </a:pPr>
            <a:r>
              <a:rPr lang="en-GB" sz="1800" noProof="0" dirty="0"/>
              <a:t>Pole-zero cancellation </a:t>
            </a:r>
          </a:p>
          <a:p>
            <a:pPr indent="-168275">
              <a:spcBef>
                <a:spcPts val="600"/>
              </a:spcBef>
            </a:pPr>
            <a:r>
              <a:rPr lang="en-GB" sz="1800" noProof="0" dirty="0"/>
              <a:t>Excellent resolution with FWHM of 5 ns</a:t>
            </a: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2" y="-59"/>
            <a:ext cx="8458280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GB" b="0" dirty="0">
                <a:solidFill>
                  <a:schemeClr val="bg1"/>
                </a:solidFill>
              </a:rPr>
              <a:t>III. FE circuits: MUSIC</a:t>
            </a:r>
            <a:r>
              <a:rPr lang="en-US" b="0" dirty="0">
                <a:solidFill>
                  <a:schemeClr val="bg1"/>
                </a:solidFill>
              </a:rPr>
              <a:t>: Multipurpose </a:t>
            </a:r>
            <a:r>
              <a:rPr lang="en-US" b="0" dirty="0" err="1">
                <a:solidFill>
                  <a:schemeClr val="bg1"/>
                </a:solidFill>
              </a:rPr>
              <a:t>SiPM</a:t>
            </a:r>
            <a:r>
              <a:rPr lang="en-US" b="0" dirty="0">
                <a:solidFill>
                  <a:schemeClr val="bg1"/>
                </a:solidFill>
              </a:rPr>
              <a:t> RO chip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C2F447FA-9288-4BC6-83CF-414DEF65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59155138-1FD8-43CD-8058-823ED95B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0F706D4-9B2D-4DD3-A7D8-180F6B33A3CF}"/>
              </a:ext>
            </a:extLst>
          </p:cNvPr>
          <p:cNvSpPr txBox="1">
            <a:spLocks/>
          </p:cNvSpPr>
          <p:nvPr/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56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9CB193-F779-4FFF-8B5C-0D8BF27EE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83" y="3284428"/>
            <a:ext cx="4025544" cy="31827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102330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6004" y="1058367"/>
            <a:ext cx="9107996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noProof="0" dirty="0"/>
              <a:t>Active summation to build large area detectors</a:t>
            </a:r>
          </a:p>
          <a:p>
            <a:pPr>
              <a:spcBef>
                <a:spcPts val="300"/>
              </a:spcBef>
            </a:pPr>
            <a:r>
              <a:rPr lang="en-GB" noProof="0" dirty="0"/>
              <a:t>Why active summation?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Total noise for active and passive summation can be similar</a:t>
            </a:r>
          </a:p>
          <a:p>
            <a:pPr lvl="2">
              <a:spcBef>
                <a:spcPts val="300"/>
              </a:spcBef>
            </a:pPr>
            <a:r>
              <a:rPr lang="en-GB" sz="1800" dirty="0"/>
              <a:t>If series noise dominates…</a:t>
            </a:r>
          </a:p>
          <a:p>
            <a:pPr lvl="1">
              <a:spcBef>
                <a:spcPts val="300"/>
              </a:spcBef>
            </a:pPr>
            <a:r>
              <a:rPr lang="en-GB" noProof="0" dirty="0"/>
              <a:t>But signal (peak) is much higher !</a:t>
            </a:r>
          </a:p>
          <a:p>
            <a:pPr lvl="2">
              <a:spcBef>
                <a:spcPts val="300"/>
              </a:spcBef>
            </a:pPr>
            <a:r>
              <a:rPr lang="en-GB" sz="1800" dirty="0"/>
              <a:t>Provided high summation BW</a:t>
            </a:r>
            <a:endParaRPr lang="en-GB" sz="1800" noProof="0" dirty="0"/>
          </a:p>
          <a:p>
            <a:pPr lvl="1">
              <a:spcBef>
                <a:spcPts val="300"/>
              </a:spcBef>
            </a:pPr>
            <a:endParaRPr lang="en-GB" noProof="0" dirty="0"/>
          </a:p>
          <a:p>
            <a:pPr lvl="1">
              <a:spcBef>
                <a:spcPts val="300"/>
              </a:spcBef>
            </a:pPr>
            <a:endParaRPr lang="en-GB" noProof="0" dirty="0"/>
          </a:p>
          <a:p>
            <a:pPr lvl="1">
              <a:spcBef>
                <a:spcPts val="300"/>
              </a:spcBef>
            </a:pPr>
            <a:endParaRPr lang="en-GB" noProof="0" dirty="0"/>
          </a:p>
        </p:txBody>
      </p:sp>
      <p:sp>
        <p:nvSpPr>
          <p:cNvPr id="5" name="object 2685"/>
          <p:cNvSpPr/>
          <p:nvPr/>
        </p:nvSpPr>
        <p:spPr>
          <a:xfrm>
            <a:off x="755576" y="4310772"/>
            <a:ext cx="1152128" cy="99043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2" name="Picture 2" descr="https://www.hamamatsu.com/blobs/1328686571175?blobheadername1=content-disposition&amp;blobheadervalue1=inline%3Bfilename%3D1336991086480.jpg&amp;ssbinary=tru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7286" y="4077072"/>
            <a:ext cx="1079321" cy="27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7695" y="355390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7 x SIPM</a:t>
            </a:r>
          </a:p>
          <a:p>
            <a:pPr algn="ctr">
              <a:buNone/>
            </a:pPr>
            <a:r>
              <a:rPr lang="es-ES" sz="1800" dirty="0"/>
              <a:t>6x6 mm</a:t>
            </a:r>
            <a:r>
              <a:rPr lang="es-ES" sz="1800" baseline="30000" dirty="0"/>
              <a:t>2 </a:t>
            </a:r>
            <a:r>
              <a:rPr lang="es-ES" sz="1800" dirty="0" err="1"/>
              <a:t>each</a:t>
            </a:r>
            <a:endParaRPr lang="es-ES" sz="1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68301" y="3430025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1 x PMT</a:t>
            </a:r>
          </a:p>
          <a:p>
            <a:pPr algn="ctr">
              <a:buNone/>
            </a:pPr>
            <a:r>
              <a:rPr lang="es-ES" sz="1800" dirty="0"/>
              <a:t>18 mm </a:t>
            </a:r>
            <a:r>
              <a:rPr lang="es-ES" sz="1800" dirty="0" err="1"/>
              <a:t>diameter</a:t>
            </a:r>
            <a:r>
              <a:rPr lang="es-ES" sz="1800" baseline="30000" dirty="0"/>
              <a:t>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07696" y="2804297"/>
            <a:ext cx="273630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Series noise &lt; 2 </a:t>
            </a:r>
            <a:r>
              <a:rPr lang="en-GB" sz="1400" dirty="0" err="1"/>
              <a:t>nV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</a:p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Parallel noise &lt; 20 </a:t>
            </a:r>
            <a:r>
              <a:rPr lang="en-GB" sz="1400" dirty="0" err="1"/>
              <a:t>pA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  <a:endParaRPr lang="en-GB" sz="1800" dirty="0"/>
          </a:p>
        </p:txBody>
      </p:sp>
      <p:sp>
        <p:nvSpPr>
          <p:cNvPr id="3" name="Rectángulo 2"/>
          <p:cNvSpPr/>
          <p:nvPr/>
        </p:nvSpPr>
        <p:spPr>
          <a:xfrm>
            <a:off x="95416" y="5959525"/>
            <a:ext cx="2591781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aseline="30000" dirty="0">
                <a:solidFill>
                  <a:srgbClr val="00B050"/>
                </a:solidFill>
              </a:rPr>
              <a:t>*</a:t>
            </a:r>
            <a:r>
              <a:rPr lang="en-GB" sz="1500" b="0" dirty="0">
                <a:solidFill>
                  <a:srgbClr val="00B050"/>
                </a:solidFill>
              </a:rPr>
              <a:t>7x7mm</a:t>
            </a:r>
            <a:r>
              <a:rPr lang="en-GB" sz="1500" b="0" baseline="30000" dirty="0">
                <a:solidFill>
                  <a:srgbClr val="00B050"/>
                </a:solidFill>
              </a:rPr>
              <a:t>2</a:t>
            </a:r>
            <a:r>
              <a:rPr lang="en-GB" sz="1500" b="0" dirty="0">
                <a:solidFill>
                  <a:srgbClr val="00B050"/>
                </a:solidFill>
              </a:rPr>
              <a:t> and some custom larger </a:t>
            </a:r>
            <a:r>
              <a:rPr lang="en-GB" sz="1500" b="0" dirty="0" err="1">
                <a:solidFill>
                  <a:srgbClr val="00B050"/>
                </a:solidFill>
              </a:rPr>
              <a:t>SiPMs</a:t>
            </a:r>
            <a:r>
              <a:rPr lang="en-GB" sz="1500" b="0" dirty="0">
                <a:solidFill>
                  <a:srgbClr val="00B050"/>
                </a:solidFill>
              </a:rPr>
              <a:t> exist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2150149" y="4500248"/>
                <a:ext cx="590046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s-ES" sz="48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149" y="4500248"/>
                <a:ext cx="590046" cy="6647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D2DCF114-B5DF-4EE8-99C6-3C54956C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D7BC3B71-CD95-45B6-9FE6-E1236974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92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460138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86" y="1555026"/>
            <a:ext cx="7961670" cy="4966191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48064" y="1556792"/>
            <a:ext cx="36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 err="1">
                <a:solidFill>
                  <a:srgbClr val="FF0000"/>
                </a:solidFill>
              </a:rPr>
              <a:t>Summation</a:t>
            </a:r>
            <a:r>
              <a:rPr lang="es-ES" sz="1800" dirty="0">
                <a:solidFill>
                  <a:srgbClr val="FF0000"/>
                </a:solidFill>
              </a:rPr>
              <a:t> of 1 to 8 </a:t>
            </a:r>
            <a:r>
              <a:rPr lang="es-ES" sz="1800" dirty="0" err="1">
                <a:solidFill>
                  <a:srgbClr val="FF0000"/>
                </a:solidFill>
              </a:rPr>
              <a:t>channels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double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gain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high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dynamic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range</a:t>
            </a:r>
            <a:r>
              <a:rPr lang="es-ES" sz="1800" dirty="0">
                <a:solidFill>
                  <a:srgbClr val="FF0000"/>
                </a:solidFill>
              </a:rPr>
              <a:t>) and </a:t>
            </a:r>
            <a:r>
              <a:rPr lang="es-ES" sz="1800" dirty="0" err="1">
                <a:solidFill>
                  <a:srgbClr val="FF0000"/>
                </a:solidFill>
              </a:rPr>
              <a:t>tunable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endParaRPr lang="es-ES" sz="1800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740296" y="3789041"/>
            <a:ext cx="735360" cy="2736304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3684582" y="2469574"/>
            <a:ext cx="1486803" cy="5904657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8C21A36-C8A3-4554-B61A-2438B48F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87C89ED0-7175-4BF0-9244-C5DF8F56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4FD175-B703-4DDB-917B-B6A4C7030519}"/>
              </a:ext>
            </a:extLst>
          </p:cNvPr>
          <p:cNvSpPr txBox="1"/>
          <p:nvPr/>
        </p:nvSpPr>
        <p:spPr>
          <a:xfrm>
            <a:off x="5148064" y="2655320"/>
            <a:ext cx="3600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 err="1">
                <a:solidFill>
                  <a:srgbClr val="339966"/>
                </a:solidFill>
              </a:rPr>
              <a:t>Possible</a:t>
            </a:r>
            <a:r>
              <a:rPr lang="es-ES" sz="1800" dirty="0">
                <a:solidFill>
                  <a:srgbClr val="339966"/>
                </a:solidFill>
              </a:rPr>
              <a:t> </a:t>
            </a:r>
            <a:r>
              <a:rPr lang="es-ES" sz="1800" dirty="0" err="1">
                <a:solidFill>
                  <a:srgbClr val="339966"/>
                </a:solidFill>
              </a:rPr>
              <a:t>application</a:t>
            </a:r>
            <a:r>
              <a:rPr lang="es-ES" sz="1800" dirty="0">
                <a:solidFill>
                  <a:srgbClr val="339966"/>
                </a:solidFill>
              </a:rPr>
              <a:t>:           CTA </a:t>
            </a:r>
            <a:r>
              <a:rPr lang="es-ES" sz="1800" dirty="0" err="1">
                <a:solidFill>
                  <a:srgbClr val="339966"/>
                </a:solidFill>
              </a:rPr>
              <a:t>LSTs</a:t>
            </a:r>
            <a:r>
              <a:rPr lang="es-ES" sz="1800" dirty="0">
                <a:solidFill>
                  <a:srgbClr val="339966"/>
                </a:solidFill>
              </a:rPr>
              <a:t> and </a:t>
            </a:r>
            <a:r>
              <a:rPr lang="es-ES" sz="1800" dirty="0" err="1">
                <a:solidFill>
                  <a:srgbClr val="339966"/>
                </a:solidFill>
              </a:rPr>
              <a:t>MSTs</a:t>
            </a:r>
            <a:endParaRPr lang="es-ES" sz="18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15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395536" y="1700808"/>
          <a:ext cx="5832647" cy="486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Acrobat Document" r:id="rId4" imgW="8229600" imgH="6858000" progId="Acrobat.Document.11">
                  <p:embed/>
                </p:oleObj>
              </mc:Choice>
              <mc:Fallback>
                <p:oleObj name="Acrobat Document" r:id="rId4" imgW="8229600" imgH="6858000" progId="Acrobat.Document.1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700808"/>
                        <a:ext cx="5832647" cy="486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8098240" cy="862956"/>
          </a:xfrm>
        </p:spPr>
        <p:txBody>
          <a:bodyPr/>
          <a:lstStyle/>
          <a:p>
            <a:r>
              <a:rPr lang="en-GB" noProof="0" dirty="0"/>
              <a:t>III. FE circuits: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8822" y="978839"/>
            <a:ext cx="7488832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MUSIC configuration: the adder takes only 1 channel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Pole-zero cancellation: trade-off between resolution and speed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High transimpedance gain (MUSIC)</a:t>
            </a:r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marL="457200" lvl="1" indent="0">
              <a:spcBef>
                <a:spcPts val="3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3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3138726" y="2348880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4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626" y="3062824"/>
            <a:ext cx="3456439" cy="28803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138726" y="2389296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7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01F0FA9-ACAD-4CDD-8D50-C3393C7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CC7CA4B8-D13C-4380-B0BB-3D152107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704E0D2E-77CB-48FC-B6E8-D30C057A05FE}"/>
              </a:ext>
            </a:extLst>
          </p:cNvPr>
          <p:cNvSpPr txBox="1">
            <a:spLocks/>
          </p:cNvSpPr>
          <p:nvPr/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21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603" y="3634563"/>
            <a:ext cx="3480686" cy="2900572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251520" y="2016064"/>
          <a:ext cx="5616624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Acrobat Document" r:id="rId5" imgW="8229600" imgH="6858000" progId="Acrobat.Document.11">
                  <p:embed/>
                </p:oleObj>
              </mc:Choice>
              <mc:Fallback>
                <p:oleObj name="Acrobat Document" r:id="rId5" imgW="8229600" imgH="6858000" progId="Acrobat.Document.11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2016064"/>
                        <a:ext cx="5616624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8040214" cy="862956"/>
          </a:xfrm>
        </p:spPr>
        <p:txBody>
          <a:bodyPr/>
          <a:lstStyle/>
          <a:p>
            <a:r>
              <a:rPr lang="en-GB" noProof="0" dirty="0"/>
              <a:t>III. FE circuits: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959" y="980728"/>
            <a:ext cx="7488832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MUSIC configuration: the adder takes 7 channels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Noise is much higher (</a:t>
            </a:r>
            <a:r>
              <a:rPr lang="en-GB" sz="1600" noProof="0" dirty="0" err="1"/>
              <a:t>sqtr</a:t>
            </a:r>
            <a:r>
              <a:rPr lang="en-GB" sz="1600" noProof="0" dirty="0"/>
              <a:t>(7))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But </a:t>
            </a:r>
            <a:r>
              <a:rPr lang="en-GB" sz="1600" noProof="0" dirty="0" err="1"/>
              <a:t>pe</a:t>
            </a:r>
            <a:r>
              <a:rPr lang="en-GB" sz="1600" noProof="0" dirty="0"/>
              <a:t> (cell) peaks can still be identified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Channels have been equalized by MUSIC anode ctrl voltage</a:t>
            </a:r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marL="457200" lvl="1" indent="0">
              <a:spcBef>
                <a:spcPts val="3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3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3138726" y="2348880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4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38726" y="2389296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7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9" name="object 2685"/>
          <p:cNvSpPr/>
          <p:nvPr/>
        </p:nvSpPr>
        <p:spPr>
          <a:xfrm>
            <a:off x="6409381" y="1173042"/>
            <a:ext cx="2572530" cy="11758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Elipse 3"/>
          <p:cNvSpPr/>
          <p:nvPr/>
        </p:nvSpPr>
        <p:spPr bwMode="auto">
          <a:xfrm>
            <a:off x="8244408" y="1772816"/>
            <a:ext cx="864158" cy="6164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Conector recto de flecha 7"/>
          <p:cNvCxnSpPr/>
          <p:nvPr/>
        </p:nvCxnSpPr>
        <p:spPr bwMode="auto">
          <a:xfrm>
            <a:off x="5508104" y="1173042"/>
            <a:ext cx="2736304" cy="7437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uadroTexto 12"/>
          <p:cNvSpPr txBox="1"/>
          <p:nvPr/>
        </p:nvSpPr>
        <p:spPr>
          <a:xfrm>
            <a:off x="8022293" y="2493443"/>
            <a:ext cx="1168897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/>
              <a:t>7 x SIPM</a:t>
            </a:r>
          </a:p>
          <a:p>
            <a:pPr algn="ctr">
              <a:buNone/>
            </a:pPr>
            <a:r>
              <a:rPr lang="es-ES" sz="1800" dirty="0"/>
              <a:t>6x6 mm</a:t>
            </a:r>
            <a:r>
              <a:rPr lang="es-ES" sz="1800" baseline="30000" dirty="0"/>
              <a:t>2 </a:t>
            </a:r>
            <a:r>
              <a:rPr lang="es-ES" sz="1800" dirty="0" err="1"/>
              <a:t>each</a:t>
            </a:r>
            <a:endParaRPr lang="es-ES" sz="1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823489" y="2659024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1 x PMT</a:t>
            </a:r>
          </a:p>
          <a:p>
            <a:pPr algn="ctr">
              <a:buNone/>
            </a:pPr>
            <a:r>
              <a:rPr lang="es-ES" sz="1800" dirty="0"/>
              <a:t>18 mm </a:t>
            </a:r>
            <a:r>
              <a:rPr lang="es-ES" sz="1800" dirty="0" err="1"/>
              <a:t>diameter</a:t>
            </a:r>
            <a:r>
              <a:rPr lang="es-ES" sz="1800" baseline="30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574289" y="2630955"/>
                <a:ext cx="468077" cy="49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s-ES" sz="3600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289" y="2630955"/>
                <a:ext cx="468077" cy="4985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DF01B13F-A871-49B7-AD83-3E1F694D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B0BF03A8-DA13-4CB5-BA1C-EC6409BFE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04F6A615-AD50-4EA6-B5DF-964D6DCD8268}"/>
              </a:ext>
            </a:extLst>
          </p:cNvPr>
          <p:cNvSpPr txBox="1">
            <a:spLocks/>
          </p:cNvSpPr>
          <p:nvPr/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86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256352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66475" y="1123784"/>
            <a:ext cx="9109934" cy="230425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noProof="0" dirty="0"/>
              <a:t>SHIP  experiment is a new general-purpose  beam dump facility at the SPS (CERN) to search for hidden particles 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Predicted by a very large number of recently elaborated models of Hidden 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Dark matter, neutrino oscillations, and the origin of the full baryon asymmetry</a:t>
            </a:r>
            <a:endParaRPr lang="en-GB" sz="1800" noProof="0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pic>
        <p:nvPicPr>
          <p:cNvPr id="11266" name="Picture 2" descr="Resultat d'imatges de ship experiment cern">
            <a:extLst>
              <a:ext uri="{FF2B5EF4-FFF2-40B4-BE49-F238E27FC236}">
                <a16:creationId xmlns:a16="http://schemas.microsoft.com/office/drawing/2014/main" id="{109EE7F9-4A68-4024-A62F-DAD4A2941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017" y="2492895"/>
            <a:ext cx="5542397" cy="37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t d'imatges de ship experiment cern">
            <a:extLst>
              <a:ext uri="{FF2B5EF4-FFF2-40B4-BE49-F238E27FC236}">
                <a16:creationId xmlns:a16="http://schemas.microsoft.com/office/drawing/2014/main" id="{527579B9-FB22-445F-842F-C0D589946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11560" y="2592807"/>
            <a:ext cx="1878152" cy="35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74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D459A0-D326-43CE-A8FB-21AE394C3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973365"/>
            <a:ext cx="7249291" cy="54332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300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FE circuits: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4A4A74-8556-468C-B0D4-10466100B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46470"/>
            <a:ext cx="7886274" cy="59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5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0EA59E7-43A0-4598-BA1F-9F626AF1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5" y="1910653"/>
            <a:ext cx="4996959" cy="33634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kern="1200" noProof="0" dirty="0"/>
              <a:t>III. FE circuits: MUSIC: Multipurpose </a:t>
            </a:r>
            <a:r>
              <a:rPr lang="en-GB" kern="1200" noProof="0" dirty="0" err="1"/>
              <a:t>SiPM</a:t>
            </a:r>
            <a:r>
              <a:rPr lang="en-GB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5496" y="1052736"/>
            <a:ext cx="9109934" cy="230425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noProof="0" dirty="0"/>
              <a:t>Timing sub-detector test beam with MUSIC chip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By Univ. Geneva &amp; Univ. Zurich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MUSIC in summation mode (8 6x6 mm^2 </a:t>
            </a:r>
            <a:r>
              <a:rPr lang="en-GB" sz="1600" noProof="0" dirty="0" err="1"/>
              <a:t>SiPMs</a:t>
            </a:r>
            <a:r>
              <a:rPr lang="en-GB" sz="1600" noProof="0" dirty="0"/>
              <a:t>)</a:t>
            </a:r>
          </a:p>
          <a:p>
            <a:pPr lvl="2">
              <a:spcBef>
                <a:spcPts val="300"/>
              </a:spcBef>
            </a:pPr>
            <a:r>
              <a:rPr lang="en-GB" sz="1200" noProof="0" dirty="0"/>
              <a:t>Bar read-out at both ends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2.5 GeV/c muon beam at the CERN PS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Readout with </a:t>
            </a:r>
            <a:r>
              <a:rPr lang="en-GB" sz="1600" noProof="0" dirty="0" err="1"/>
              <a:t>Wavecatcher</a:t>
            </a:r>
            <a:endParaRPr lang="en-GB" sz="1600" noProof="0" dirty="0"/>
          </a:p>
          <a:p>
            <a:pPr lvl="2">
              <a:spcBef>
                <a:spcPts val="300"/>
              </a:spcBef>
            </a:pPr>
            <a:r>
              <a:rPr lang="en-GB" sz="1200" noProof="0" dirty="0"/>
              <a:t>Fast </a:t>
            </a:r>
            <a:r>
              <a:rPr lang="en-GB" sz="1200" noProof="0" dirty="0" err="1"/>
              <a:t>analog</a:t>
            </a:r>
            <a:r>
              <a:rPr lang="en-GB" sz="1200" noProof="0" dirty="0"/>
              <a:t> memory (LAL &amp; IRFU/CEA)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178DE8-C22A-4D0C-936D-C83B32F792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7" y="3083452"/>
            <a:ext cx="4149589" cy="31090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1147733-6F85-4DE5-9085-398B18771893}"/>
              </a:ext>
            </a:extLst>
          </p:cNvPr>
          <p:cNvSpPr txBox="1"/>
          <p:nvPr/>
        </p:nvSpPr>
        <p:spPr>
          <a:xfrm>
            <a:off x="3082329" y="6199892"/>
            <a:ext cx="297934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</a:rPr>
              <a:t>©  A. </a:t>
            </a:r>
            <a:r>
              <a:rPr lang="es-ES" sz="1600" b="0" dirty="0" err="1">
                <a:solidFill>
                  <a:schemeClr val="tx1"/>
                </a:solidFill>
              </a:rPr>
              <a:t>Kornezev</a:t>
            </a:r>
            <a:r>
              <a:rPr lang="es-ES" sz="1600" b="0" dirty="0">
                <a:solidFill>
                  <a:schemeClr val="tx1"/>
                </a:solidFill>
              </a:rPr>
              <a:t> (Univ. Geneva)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5A4FBA-9798-4B0A-B0D9-0BD44340B570}"/>
              </a:ext>
            </a:extLst>
          </p:cNvPr>
          <p:cNvSpPr txBox="1"/>
          <p:nvPr/>
        </p:nvSpPr>
        <p:spPr>
          <a:xfrm>
            <a:off x="5623652" y="2113600"/>
            <a:ext cx="22300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8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es-ES" sz="1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100 </a:t>
            </a:r>
            <a:r>
              <a:rPr lang="es-ES" sz="18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es-ES" sz="18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EBAB8A1-E734-4ADD-A018-1DAEDCE8B1CF}"/>
              </a:ext>
            </a:extLst>
          </p:cNvPr>
          <p:cNvSpPr/>
          <p:nvPr/>
        </p:nvSpPr>
        <p:spPr>
          <a:xfrm>
            <a:off x="3707904" y="5020375"/>
            <a:ext cx="5424125" cy="1144929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1800" b="0" dirty="0">
                <a:latin typeface="TeXGyreTermes-Regular"/>
              </a:rPr>
              <a:t>Measurements with the 150 cm </a:t>
            </a:r>
            <a:r>
              <a:rPr lang="en-US" sz="1800" b="0" dirty="0">
                <a:latin typeface="txsys"/>
              </a:rPr>
              <a:t>x </a:t>
            </a:r>
            <a:r>
              <a:rPr lang="en-US" sz="1800" b="0" dirty="0">
                <a:latin typeface="TeXGyreTermes-Regular"/>
              </a:rPr>
              <a:t>6 cm x </a:t>
            </a:r>
            <a:r>
              <a:rPr lang="en-US" sz="1800" b="0" dirty="0">
                <a:latin typeface="txsys"/>
              </a:rPr>
              <a:t> </a:t>
            </a:r>
            <a:r>
              <a:rPr lang="en-US" sz="1800" b="0" dirty="0">
                <a:latin typeface="TeXGyreTermes-Regular"/>
              </a:rPr>
              <a:t>1 cm bar. </a:t>
            </a:r>
          </a:p>
          <a:p>
            <a:pPr marL="342900" indent="-342900"/>
            <a:r>
              <a:rPr lang="en-US" sz="1800" b="0" dirty="0">
                <a:latin typeface="TeXGyreTermes-Regular"/>
              </a:rPr>
              <a:t>Time resolution as measured by the </a:t>
            </a:r>
            <a:r>
              <a:rPr lang="en-US" sz="1800" b="0" dirty="0" err="1">
                <a:latin typeface="TeXGyreTermes-Regular"/>
              </a:rPr>
              <a:t>SiPM</a:t>
            </a:r>
            <a:r>
              <a:rPr lang="en-US" sz="1800" b="0" dirty="0">
                <a:latin typeface="TeXGyreTermes-Regular"/>
              </a:rPr>
              <a:t> arrays at both ends of the bar as a function of the interaction point along the bar.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04003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I. Introduction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16" y="1170005"/>
            <a:ext cx="8640960" cy="4996409"/>
          </a:xfrm>
        </p:spPr>
        <p:txBody>
          <a:bodyPr/>
          <a:lstStyle/>
          <a:p>
            <a:r>
              <a:rPr lang="en-GB" sz="2400" dirty="0"/>
              <a:t>Many different ASICs</a:t>
            </a:r>
          </a:p>
          <a:p>
            <a:pPr lvl="1"/>
            <a:r>
              <a:rPr lang="en-GB" sz="2000" dirty="0"/>
              <a:t>Many possible classifications as well !</a:t>
            </a:r>
          </a:p>
          <a:p>
            <a:r>
              <a:rPr lang="en-GB" sz="2400" dirty="0"/>
              <a:t>According the input impedance </a:t>
            </a:r>
          </a:p>
          <a:p>
            <a:pPr lvl="1"/>
            <a:r>
              <a:rPr lang="en-GB" sz="2000" dirty="0"/>
              <a:t>Current mode versus voltage mode</a:t>
            </a:r>
          </a:p>
          <a:p>
            <a:r>
              <a:rPr lang="en-GB" sz="2400" dirty="0"/>
              <a:t>According the complexity / functionality</a:t>
            </a:r>
          </a:p>
          <a:p>
            <a:pPr lvl="1"/>
            <a:r>
              <a:rPr lang="en-GB" sz="2000" dirty="0"/>
              <a:t>Pure analogue front-end</a:t>
            </a:r>
          </a:p>
          <a:p>
            <a:pPr lvl="2"/>
            <a:r>
              <a:rPr lang="en-GB" sz="1600" dirty="0"/>
              <a:t>Section III</a:t>
            </a:r>
          </a:p>
          <a:p>
            <a:pPr lvl="1"/>
            <a:r>
              <a:rPr lang="en-GB" sz="2000" dirty="0"/>
              <a:t>Mixed-mode including digitization and readout</a:t>
            </a:r>
          </a:p>
          <a:p>
            <a:pPr lvl="2"/>
            <a:r>
              <a:rPr lang="en-GB" sz="1600" dirty="0"/>
              <a:t>Section IV</a:t>
            </a:r>
          </a:p>
          <a:p>
            <a:r>
              <a:rPr lang="en-GB" sz="2400" dirty="0"/>
              <a:t>According the application</a:t>
            </a:r>
          </a:p>
          <a:p>
            <a:pPr lvl="1"/>
            <a:r>
              <a:rPr lang="en-GB" sz="2000" dirty="0"/>
              <a:t>Many applications: PET, LIDAR, vision, life-sciences, particle physics, astrophysics, etc</a:t>
            </a:r>
          </a:p>
          <a:p>
            <a:pPr lvl="1"/>
            <a:r>
              <a:rPr lang="en-GB" sz="2000" dirty="0"/>
              <a:t>Fast timing is a must in many of them</a:t>
            </a:r>
          </a:p>
          <a:p>
            <a:pPr lvl="1"/>
            <a:endParaRPr lang="en-GB" sz="2000" dirty="0"/>
          </a:p>
          <a:p>
            <a:pPr marL="914400" lvl="2" indent="0">
              <a:buNone/>
            </a:pPr>
            <a:endParaRPr lang="en-GB" sz="1600" dirty="0"/>
          </a:p>
          <a:p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GB" smtClean="0"/>
              <a:t>14 June, 2018</a:t>
            </a:fld>
            <a:endParaRPr lang="en-GB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889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electrical parameters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FE circuits</a:t>
            </a:r>
            <a:endParaRPr lang="en-GB" noProof="0" dirty="0"/>
          </a:p>
          <a:p>
            <a:pPr marL="571500" indent="-571500">
              <a:buFont typeface="+mj-lt"/>
              <a:buAutoNum type="romanUcPeriod"/>
            </a:pPr>
            <a:r>
              <a:rPr lang="en-GB" sz="3200" b="1" dirty="0"/>
              <a:t>ASIC 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dirty="0"/>
              <a:t>Conclusions</a:t>
            </a:r>
            <a:endParaRPr lang="en-GB" sz="3200" b="1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94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HEP: PACIFIC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10" name="3 Marcador de número de diapositiva">
            <a:extLst>
              <a:ext uri="{FF2B5EF4-FFF2-40B4-BE49-F238E27FC236}">
                <a16:creationId xmlns:a16="http://schemas.microsoft.com/office/drawing/2014/main" id="{42595B89-254F-45A3-B489-FC148AAFB106}"/>
              </a:ext>
            </a:extLst>
          </p:cNvPr>
          <p:cNvSpPr txBox="1">
            <a:spLocks/>
          </p:cNvSpPr>
          <p:nvPr/>
        </p:nvSpPr>
        <p:spPr bwMode="auto">
          <a:xfrm>
            <a:off x="8606742" y="6535135"/>
            <a:ext cx="50182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276C55-4B4C-4F60-BC61-7A3B13180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" y="819846"/>
            <a:ext cx="9125970" cy="54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2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HEP: PACIFIC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10" name="3 Marcador de número de diapositiva">
            <a:extLst>
              <a:ext uri="{FF2B5EF4-FFF2-40B4-BE49-F238E27FC236}">
                <a16:creationId xmlns:a16="http://schemas.microsoft.com/office/drawing/2014/main" id="{42595B89-254F-45A3-B489-FC148AAFB106}"/>
              </a:ext>
            </a:extLst>
          </p:cNvPr>
          <p:cNvSpPr txBox="1">
            <a:spLocks/>
          </p:cNvSpPr>
          <p:nvPr/>
        </p:nvSpPr>
        <p:spPr bwMode="auto">
          <a:xfrm>
            <a:off x="8606742" y="6535135"/>
            <a:ext cx="50182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08192C-65EA-42F8-8D2B-C0514FF17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" y="980728"/>
            <a:ext cx="908504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85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HEP: PACIFIC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10" name="3 Marcador de número de diapositiva">
            <a:extLst>
              <a:ext uri="{FF2B5EF4-FFF2-40B4-BE49-F238E27FC236}">
                <a16:creationId xmlns:a16="http://schemas.microsoft.com/office/drawing/2014/main" id="{42595B89-254F-45A3-B489-FC148AAFB106}"/>
              </a:ext>
            </a:extLst>
          </p:cNvPr>
          <p:cNvSpPr txBox="1">
            <a:spLocks/>
          </p:cNvSpPr>
          <p:nvPr/>
        </p:nvSpPr>
        <p:spPr bwMode="auto">
          <a:xfrm>
            <a:off x="8606742" y="6535135"/>
            <a:ext cx="50182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292719-069D-4D7C-97FC-8CF6EB142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6366"/>
            <a:ext cx="9108505" cy="51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52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HEP: PACIFIC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10" name="3 Marcador de número de diapositiva">
            <a:extLst>
              <a:ext uri="{FF2B5EF4-FFF2-40B4-BE49-F238E27FC236}">
                <a16:creationId xmlns:a16="http://schemas.microsoft.com/office/drawing/2014/main" id="{42595B89-254F-45A3-B489-FC148AAFB106}"/>
              </a:ext>
            </a:extLst>
          </p:cNvPr>
          <p:cNvSpPr txBox="1">
            <a:spLocks/>
          </p:cNvSpPr>
          <p:nvPr/>
        </p:nvSpPr>
        <p:spPr bwMode="auto">
          <a:xfrm>
            <a:off x="8606742" y="6535135"/>
            <a:ext cx="50182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FC0C70-C82A-4155-B9F1-16CD854E8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" y="884244"/>
            <a:ext cx="9132991" cy="513704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3D0D0F99-B0D6-4FF8-A348-858D9F53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196752"/>
            <a:ext cx="688248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ca-ES" sz="1800" b="0" kern="0" dirty="0" err="1">
                <a:solidFill>
                  <a:schemeClr val="bg1"/>
                </a:solidFill>
              </a:rPr>
              <a:t>Collaboration</a:t>
            </a:r>
            <a:r>
              <a:rPr lang="ca-ES" sz="1800" b="0" kern="0" dirty="0">
                <a:solidFill>
                  <a:schemeClr val="bg1"/>
                </a:solidFill>
              </a:rPr>
              <a:t>: </a:t>
            </a:r>
            <a:r>
              <a:rPr lang="ca-ES" sz="1800" b="0" kern="0" dirty="0" err="1">
                <a:solidFill>
                  <a:schemeClr val="bg1"/>
                </a:solidFill>
              </a:rPr>
              <a:t>Heidelberg</a:t>
            </a:r>
            <a:r>
              <a:rPr lang="ca-ES" sz="1800" b="0" kern="0" dirty="0">
                <a:solidFill>
                  <a:schemeClr val="bg1"/>
                </a:solidFill>
              </a:rPr>
              <a:t>, ICCUB , LPC-</a:t>
            </a:r>
            <a:r>
              <a:rPr lang="ca-ES" sz="1800" b="0" kern="0" dirty="0" err="1">
                <a:solidFill>
                  <a:schemeClr val="bg1"/>
                </a:solidFill>
              </a:rPr>
              <a:t>Clermont</a:t>
            </a:r>
            <a:r>
              <a:rPr lang="ca-ES" sz="1800" b="0" kern="0" dirty="0">
                <a:solidFill>
                  <a:schemeClr val="bg1"/>
                </a:solidFill>
              </a:rPr>
              <a:t>, IFIC-Valencia</a:t>
            </a:r>
            <a:endParaRPr lang="en-US" sz="600" b="0" kern="0" dirty="0">
              <a:solidFill>
                <a:schemeClr val="bg1"/>
              </a:solidFill>
            </a:endParaRPr>
          </a:p>
        </p:txBody>
      </p:sp>
      <p:pic>
        <p:nvPicPr>
          <p:cNvPr id="9" name="2 Imagen">
            <a:extLst>
              <a:ext uri="{FF2B5EF4-FFF2-40B4-BE49-F238E27FC236}">
                <a16:creationId xmlns:a16="http://schemas.microsoft.com/office/drawing/2014/main" id="{4D8CF0E6-BEE3-4CB0-A7F6-058EFC203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988840"/>
            <a:ext cx="7703999" cy="2316925"/>
          </a:xfrm>
          <a:prstGeom prst="rect">
            <a:avLst/>
          </a:prstGeom>
          <a:solidFill>
            <a:schemeClr val="accent5">
              <a:lumMod val="20000"/>
              <a:lumOff val="80000"/>
              <a:alpha val="69804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04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HEP: PACIFIC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10" name="3 Marcador de número de diapositiva">
            <a:extLst>
              <a:ext uri="{FF2B5EF4-FFF2-40B4-BE49-F238E27FC236}">
                <a16:creationId xmlns:a16="http://schemas.microsoft.com/office/drawing/2014/main" id="{42595B89-254F-45A3-B489-FC148AAFB106}"/>
              </a:ext>
            </a:extLst>
          </p:cNvPr>
          <p:cNvSpPr txBox="1">
            <a:spLocks/>
          </p:cNvSpPr>
          <p:nvPr/>
        </p:nvSpPr>
        <p:spPr bwMode="auto">
          <a:xfrm>
            <a:off x="8606742" y="6535135"/>
            <a:ext cx="50182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D0D0F99-B0D6-4FF8-A348-858D9F536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196752"/>
            <a:ext cx="6882484" cy="7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ca-ES" sz="1800" b="0" kern="0" dirty="0" err="1">
                <a:solidFill>
                  <a:schemeClr val="bg1"/>
                </a:solidFill>
              </a:rPr>
              <a:t>Collaboration</a:t>
            </a:r>
            <a:r>
              <a:rPr lang="ca-ES" sz="1800" b="0" kern="0" dirty="0">
                <a:solidFill>
                  <a:schemeClr val="bg1"/>
                </a:solidFill>
              </a:rPr>
              <a:t>: </a:t>
            </a:r>
            <a:r>
              <a:rPr lang="ca-ES" sz="1800" b="0" kern="0" dirty="0" err="1">
                <a:solidFill>
                  <a:schemeClr val="bg1"/>
                </a:solidFill>
              </a:rPr>
              <a:t>Heidelberg</a:t>
            </a:r>
            <a:r>
              <a:rPr lang="ca-ES" sz="1800" b="0" kern="0" dirty="0">
                <a:solidFill>
                  <a:schemeClr val="bg1"/>
                </a:solidFill>
              </a:rPr>
              <a:t>, ICCUB , LPC-</a:t>
            </a:r>
            <a:r>
              <a:rPr lang="ca-ES" sz="1800" b="0" kern="0" dirty="0" err="1">
                <a:solidFill>
                  <a:schemeClr val="bg1"/>
                </a:solidFill>
              </a:rPr>
              <a:t>Clermont</a:t>
            </a:r>
            <a:r>
              <a:rPr lang="ca-ES" sz="1800" b="0" kern="0" dirty="0">
                <a:solidFill>
                  <a:schemeClr val="bg1"/>
                </a:solidFill>
              </a:rPr>
              <a:t>, IFIC-Valencia</a:t>
            </a:r>
            <a:endParaRPr lang="ca-ES" sz="1400" b="0" kern="0" dirty="0">
              <a:solidFill>
                <a:schemeClr val="bg1"/>
              </a:solidFill>
            </a:endParaRPr>
          </a:p>
          <a:p>
            <a:pPr marL="574675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600" b="0" kern="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4894A8-70C9-4222-BDFD-9AA09293A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" y="1007774"/>
            <a:ext cx="9169803" cy="515753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F0B33F9-677D-42FF-8A41-F73361D6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240158"/>
            <a:ext cx="688248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ca-ES" sz="1800" b="0" kern="0" dirty="0" err="1">
                <a:solidFill>
                  <a:schemeClr val="bg1"/>
                </a:solidFill>
              </a:rPr>
              <a:t>Collaboration</a:t>
            </a:r>
            <a:r>
              <a:rPr lang="ca-ES" sz="1800" b="0" kern="0" dirty="0">
                <a:solidFill>
                  <a:schemeClr val="bg1"/>
                </a:solidFill>
              </a:rPr>
              <a:t>: </a:t>
            </a:r>
            <a:r>
              <a:rPr lang="ca-ES" sz="1800" b="0" kern="0" dirty="0" err="1">
                <a:solidFill>
                  <a:schemeClr val="bg1"/>
                </a:solidFill>
              </a:rPr>
              <a:t>Heidelberg</a:t>
            </a:r>
            <a:r>
              <a:rPr lang="ca-ES" sz="1800" b="0" kern="0" dirty="0">
                <a:solidFill>
                  <a:schemeClr val="bg1"/>
                </a:solidFill>
              </a:rPr>
              <a:t>, ICCUB , LPC-</a:t>
            </a:r>
            <a:r>
              <a:rPr lang="ca-ES" sz="1800" b="0" kern="0" dirty="0" err="1">
                <a:solidFill>
                  <a:schemeClr val="bg1"/>
                </a:solidFill>
              </a:rPr>
              <a:t>Clermont</a:t>
            </a:r>
            <a:r>
              <a:rPr lang="ca-ES" sz="1800" b="0" kern="0" dirty="0">
                <a:solidFill>
                  <a:schemeClr val="bg1"/>
                </a:solidFill>
              </a:rPr>
              <a:t>, IFIC-Valencia</a:t>
            </a:r>
            <a:endParaRPr lang="en-US" sz="600" b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59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920" y="1700213"/>
            <a:ext cx="511419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451" y="4149080"/>
            <a:ext cx="3242539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86009" y="1076325"/>
            <a:ext cx="8702920" cy="18716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GB" altLang="es-ES" sz="2400" noProof="0" dirty="0"/>
              <a:t>A Flexible ASIC for </a:t>
            </a:r>
            <a:r>
              <a:rPr lang="en-GB" altLang="es-ES" sz="2400" noProof="0" dirty="0" err="1"/>
              <a:t>SiPM</a:t>
            </a:r>
            <a:r>
              <a:rPr lang="en-GB" altLang="es-ES" sz="2400" noProof="0" dirty="0"/>
              <a:t> RO (PET, SPECT, Compton)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Novel current mode input stage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Time resolution for </a:t>
            </a:r>
            <a:r>
              <a:rPr lang="en-GB" altLang="es-ES" sz="2000" noProof="0" dirty="0" err="1"/>
              <a:t>ToF</a:t>
            </a:r>
            <a:endParaRPr lang="en-GB" altLang="es-ES" sz="2000" noProof="0" dirty="0"/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Time over Threshold RO</a:t>
            </a:r>
          </a:p>
          <a:p>
            <a:pPr lvl="2"/>
            <a:r>
              <a:rPr lang="en-GB" altLang="es-ES" sz="2000" b="1" noProof="0" dirty="0"/>
              <a:t>No ADC</a:t>
            </a:r>
          </a:p>
          <a:p>
            <a:pPr lvl="1">
              <a:spcBef>
                <a:spcPts val="600"/>
              </a:spcBef>
            </a:pPr>
            <a:endParaRPr lang="en-GB" altLang="es-ES" sz="2000" noProof="0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78575" y="6438901"/>
            <a:ext cx="985913" cy="298932"/>
          </a:xfrm>
        </p:spPr>
        <p:txBody>
          <a:bodyPr/>
          <a:lstStyle/>
          <a:p>
            <a:pPr>
              <a:defRPr/>
            </a:pPr>
            <a:fld id="{B645378D-F2A6-4160-A447-C576D27B44CF}" type="slidenum">
              <a:rPr lang="es-ES_tradnl" altLang="es-ES" smtClean="0">
                <a:latin typeface="Times New Roman" pitchFamily="18" charset="0"/>
              </a:rPr>
              <a:pPr>
                <a:defRPr/>
              </a:pPr>
              <a:t>36</a:t>
            </a:fld>
            <a:endParaRPr lang="es-ES_tradnl" altLang="es-ES">
              <a:latin typeface="Times New Roman" pitchFamily="18" charset="0"/>
            </a:endParaRPr>
          </a:p>
        </p:txBody>
      </p:sp>
      <p:pic>
        <p:nvPicPr>
          <p:cNvPr id="19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34008" cy="335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DAF723AB-F156-42D9-9C63-BD5413DA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E637A74-9E3F-4D12-BC29-BA46BAA9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 dirty="0"/>
              <a:t>IV. </a:t>
            </a:r>
            <a:r>
              <a:rPr lang="es-ES" b="0" kern="0" dirty="0" err="1"/>
              <a:t>ASICs</a:t>
            </a:r>
            <a:r>
              <a:rPr lang="es-ES" b="0" kern="0" dirty="0"/>
              <a:t> </a:t>
            </a:r>
            <a:r>
              <a:rPr lang="es-ES" b="0" kern="0" dirty="0" err="1"/>
              <a:t>for</a:t>
            </a:r>
            <a:r>
              <a:rPr lang="es-ES" b="0" kern="0" dirty="0"/>
              <a:t> PET: </a:t>
            </a:r>
            <a:r>
              <a:rPr lang="es-ES" b="0" kern="0" dirty="0" err="1"/>
              <a:t>FlexToT</a:t>
            </a:r>
            <a:r>
              <a:rPr lang="es-ES" b="0" kern="0" dirty="0"/>
              <a:t>: </a:t>
            </a:r>
            <a:r>
              <a:rPr lang="en-US" b="0" kern="0" dirty="0"/>
              <a:t>linearized </a:t>
            </a:r>
            <a:r>
              <a:rPr lang="en-US" b="0" kern="0" dirty="0" err="1"/>
              <a:t>ToT</a:t>
            </a:r>
            <a:r>
              <a:rPr lang="en-US" b="0" kern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065A0A9-89CD-4FEE-83EC-1C820649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726107D6-C3CA-487E-925C-A382D48C34D7}"/>
              </a:ext>
            </a:extLst>
          </p:cNvPr>
          <p:cNvSpPr txBox="1">
            <a:spLocks/>
          </p:cNvSpPr>
          <p:nvPr/>
        </p:nvSpPr>
        <p:spPr bwMode="auto">
          <a:xfrm>
            <a:off x="179512" y="6521217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2A45797-5F34-403F-9E83-4E7DEE82EDCC}" type="datetime3">
              <a:rPr lang="en-US" smtClean="0"/>
              <a:pPr>
                <a:defRPr/>
              </a:pPr>
              <a:t>14 June 2018</a:t>
            </a:fld>
            <a:endParaRPr lang="en-US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0810BC9F-4C42-4153-8126-7233DA9D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1A2EA00-5639-4992-BCC7-234117ADE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522" y="653876"/>
            <a:ext cx="688248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ca-ES" sz="1800" b="0" kern="0" dirty="0" err="1">
                <a:solidFill>
                  <a:schemeClr val="bg1"/>
                </a:solidFill>
              </a:rPr>
              <a:t>Collaboration</a:t>
            </a:r>
            <a:r>
              <a:rPr lang="ca-ES" sz="1800" b="0" kern="0" dirty="0">
                <a:solidFill>
                  <a:schemeClr val="bg1"/>
                </a:solidFill>
              </a:rPr>
              <a:t>: ICCUB </a:t>
            </a:r>
            <a:r>
              <a:rPr lang="ca-ES" sz="1800" b="0" kern="0" dirty="0" err="1">
                <a:solidFill>
                  <a:schemeClr val="bg1"/>
                </a:solidFill>
              </a:rPr>
              <a:t>and</a:t>
            </a:r>
            <a:r>
              <a:rPr lang="ca-ES" sz="1800" b="0" kern="0" dirty="0">
                <a:solidFill>
                  <a:schemeClr val="bg1"/>
                </a:solidFill>
              </a:rPr>
              <a:t> CIEMAT</a:t>
            </a:r>
            <a:endParaRPr lang="en-US" sz="600" b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5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vid\gascon\PET\Reunions\2015_4_FAST\Graf\FlexToTv2_HG_Automatic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593" y="1916832"/>
            <a:ext cx="655160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1469050" y="1027115"/>
            <a:ext cx="6192688" cy="146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sz="2000" dirty="0"/>
              <a:t>Good linearity and uniformity</a:t>
            </a:r>
          </a:p>
          <a:p>
            <a:pPr lvl="1"/>
            <a:r>
              <a:rPr lang="en-GB" altLang="es-ES" b="0" dirty="0"/>
              <a:t>With only comparator threshold offset equalization</a:t>
            </a:r>
          </a:p>
          <a:p>
            <a:r>
              <a:rPr lang="en-GB" altLang="es-ES" sz="2000" dirty="0"/>
              <a:t>Different operating ranges can be covered</a:t>
            </a:r>
          </a:p>
          <a:p>
            <a:endParaRPr lang="en-GB" altLang="es-ES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 dirty="0"/>
              <a:t>IV. </a:t>
            </a:r>
            <a:r>
              <a:rPr lang="es-ES" b="0" kern="0" dirty="0" err="1"/>
              <a:t>ASICs</a:t>
            </a:r>
            <a:r>
              <a:rPr lang="es-ES" b="0" kern="0" dirty="0"/>
              <a:t> </a:t>
            </a:r>
            <a:r>
              <a:rPr lang="es-ES" b="0" kern="0" dirty="0" err="1"/>
              <a:t>for</a:t>
            </a:r>
            <a:r>
              <a:rPr lang="es-ES" b="0" kern="0" dirty="0"/>
              <a:t> PET: </a:t>
            </a:r>
            <a:r>
              <a:rPr lang="es-ES" b="0" kern="0" dirty="0" err="1"/>
              <a:t>FlexToT</a:t>
            </a:r>
            <a:r>
              <a:rPr lang="es-ES" b="0" kern="0" dirty="0"/>
              <a:t>: </a:t>
            </a:r>
            <a:r>
              <a:rPr lang="en-US" b="0" kern="0" dirty="0"/>
              <a:t>linearized </a:t>
            </a:r>
            <a:r>
              <a:rPr lang="en-US" b="0" kern="0" dirty="0" err="1"/>
              <a:t>ToT</a:t>
            </a:r>
            <a:r>
              <a:rPr lang="en-US" b="0" kern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196A2C71-A60A-4FA9-B943-A821ADFF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6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8196952" cy="862956"/>
          </a:xfrm>
        </p:spPr>
        <p:txBody>
          <a:bodyPr/>
          <a:lstStyle/>
          <a:p>
            <a:r>
              <a:rPr lang="en-GB" noProof="0" dirty="0"/>
              <a:t>IV. ASICs for PET: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" y="1089248"/>
            <a:ext cx="5862563" cy="2242878"/>
          </a:xfrm>
        </p:spPr>
        <p:txBody>
          <a:bodyPr/>
          <a:lstStyle/>
          <a:p>
            <a:r>
              <a:rPr lang="en-GB" sz="2400" noProof="0" dirty="0"/>
              <a:t>Measured @ CERN: </a:t>
            </a:r>
          </a:p>
          <a:p>
            <a:pPr lvl="1"/>
            <a:r>
              <a:rPr lang="en-GB" sz="1800" noProof="0" dirty="0"/>
              <a:t>Single Photon Time resolution (SPTR)</a:t>
            </a:r>
          </a:p>
          <a:p>
            <a:pPr lvl="1"/>
            <a:r>
              <a:rPr lang="en-GB" sz="1800" noProof="0" dirty="0"/>
              <a:t>Coincidence Time Resolution (CTR)</a:t>
            </a:r>
          </a:p>
          <a:p>
            <a:pPr lvl="1"/>
            <a:r>
              <a:rPr lang="en-GB" sz="1800" noProof="0" dirty="0"/>
              <a:t>Supported by FAST COST ACTION</a:t>
            </a:r>
          </a:p>
          <a:p>
            <a:pPr lvl="2"/>
            <a:r>
              <a:rPr lang="en-GB" sz="1400" noProof="0" dirty="0"/>
              <a:t>Many thanks to E. </a:t>
            </a:r>
            <a:r>
              <a:rPr lang="en-GB" sz="1400" noProof="0" dirty="0" err="1"/>
              <a:t>Auffray</a:t>
            </a:r>
            <a:r>
              <a:rPr lang="en-GB" sz="1400" noProof="0" dirty="0"/>
              <a:t> and S. </a:t>
            </a:r>
            <a:r>
              <a:rPr lang="en-GB" sz="1400" noProof="0" dirty="0" err="1"/>
              <a:t>Gundacker</a:t>
            </a:r>
            <a:endParaRPr lang="en-GB" sz="1400" noProof="0" dirty="0"/>
          </a:p>
          <a:p>
            <a:pPr lvl="1"/>
            <a:r>
              <a:rPr lang="en-GB" sz="1800" noProof="0" dirty="0"/>
              <a:t>Similar results as for NINO but 3 times lower power consumption </a:t>
            </a:r>
          </a:p>
          <a:p>
            <a:endParaRPr lang="en-GB" sz="24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6868" y="6300199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A1799D9-603C-42A8-A138-FDA1815E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6516B1-B76B-46F2-883D-CB5249D3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595" y="609237"/>
            <a:ext cx="3674967" cy="32597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SPTR_measurements">
            <a:extLst>
              <a:ext uri="{FF2B5EF4-FFF2-40B4-BE49-F238E27FC236}">
                <a16:creationId xmlns:a16="http://schemas.microsoft.com/office/drawing/2014/main" id="{402B1EB6-1DB1-47A0-BEB1-D8C06AE70B8B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44" y="3573811"/>
            <a:ext cx="2726116" cy="201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8BFD204E-544C-446A-B520-3E070A581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716718"/>
            <a:ext cx="1636987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SPTR=90ps</a:t>
            </a:r>
          </a:p>
        </p:txBody>
      </p:sp>
      <p:pic>
        <p:nvPicPr>
          <p:cNvPr id="12" name="Picture 7" descr="FlexToTv2_jitter_ok">
            <a:extLst>
              <a:ext uri="{FF2B5EF4-FFF2-40B4-BE49-F238E27FC236}">
                <a16:creationId xmlns:a16="http://schemas.microsoft.com/office/drawing/2014/main" id="{A7622DBA-BD77-48CA-B0E7-CFF67C1B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931" y="3549556"/>
            <a:ext cx="2592323" cy="200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FE006B77-FA18-438D-87B3-3993B8E0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947" y="5579597"/>
            <a:ext cx="2731838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Jitter floor: 7 </a:t>
            </a:r>
            <a:r>
              <a:rPr lang="en-US" sz="2052" dirty="0" err="1"/>
              <a:t>ps</a:t>
            </a:r>
            <a:r>
              <a:rPr lang="en-US" sz="2052" dirty="0"/>
              <a:t> </a:t>
            </a:r>
            <a:r>
              <a:rPr lang="en-US" sz="2052" dirty="0" err="1"/>
              <a:t>rms</a:t>
            </a:r>
            <a:endParaRPr lang="en-US" sz="2052" dirty="0"/>
          </a:p>
        </p:txBody>
      </p:sp>
      <p:pic>
        <p:nvPicPr>
          <p:cNvPr id="14" name="Picture 1" descr="CTR">
            <a:extLst>
              <a:ext uri="{FF2B5EF4-FFF2-40B4-BE49-F238E27FC236}">
                <a16:creationId xmlns:a16="http://schemas.microsoft.com/office/drawing/2014/main" id="{27D7DF74-415A-4D8F-9630-CE93AD437B12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3641" y="3789039"/>
            <a:ext cx="2956831" cy="251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02DB4455-0CC0-461D-AED9-2A2A7BD3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98" y="4708022"/>
            <a:ext cx="1705916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CTR: 123 </a:t>
            </a:r>
            <a:r>
              <a:rPr lang="en-US" sz="2052" dirty="0" err="1"/>
              <a:t>ps</a:t>
            </a:r>
            <a:endParaRPr lang="en-US" sz="2052" dirty="0"/>
          </a:p>
        </p:txBody>
      </p:sp>
      <p:pic>
        <p:nvPicPr>
          <p:cNvPr id="16" name="Picture 16" descr="FAST logo jpg">
            <a:extLst>
              <a:ext uri="{FF2B5EF4-FFF2-40B4-BE49-F238E27FC236}">
                <a16:creationId xmlns:a16="http://schemas.microsoft.com/office/drawing/2014/main" id="{206C37CB-8117-4C50-B1C9-8C59F6B2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076" y="6131886"/>
            <a:ext cx="1482786" cy="6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744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8246346" cy="862956"/>
          </a:xfrm>
        </p:spPr>
        <p:txBody>
          <a:bodyPr/>
          <a:lstStyle/>
          <a:p>
            <a:r>
              <a:rPr lang="en-GB" noProof="0" dirty="0"/>
              <a:t>IV. ASICs for PET: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44" y="1049852"/>
            <a:ext cx="8454851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noProof="0" dirty="0"/>
              <a:t>Pisa University has </a:t>
            </a:r>
            <a:r>
              <a:rPr lang="en-GB" noProof="0" dirty="0" err="1"/>
              <a:t>develpped</a:t>
            </a:r>
            <a:r>
              <a:rPr lang="en-GB" noProof="0" dirty="0"/>
              <a:t> a FPGA based TDC readout for </a:t>
            </a:r>
            <a:r>
              <a:rPr lang="en-GB" noProof="0" dirty="0" err="1"/>
              <a:t>FlexToT</a:t>
            </a:r>
            <a:endParaRPr lang="en-GB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Based on </a:t>
            </a:r>
            <a:r>
              <a:rPr lang="en-GB" sz="2000" noProof="0" dirty="0" err="1"/>
              <a:t>Arria</a:t>
            </a:r>
            <a:r>
              <a:rPr lang="en-GB" sz="2000" noProof="0" dirty="0"/>
              <a:t> 10 FPGA</a:t>
            </a:r>
          </a:p>
          <a:p>
            <a:pPr lvl="2">
              <a:spcBef>
                <a:spcPts val="300"/>
              </a:spcBef>
            </a:pPr>
            <a:r>
              <a:rPr lang="en-GB" sz="1800" noProof="0" dirty="0"/>
              <a:t>TDC: 38 </a:t>
            </a:r>
            <a:r>
              <a:rPr lang="en-GB" sz="1800" noProof="0" dirty="0" err="1"/>
              <a:t>ps</a:t>
            </a:r>
            <a:r>
              <a:rPr lang="en-GB" sz="1800" noProof="0" dirty="0"/>
              <a:t> resolution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System CTR: 116 </a:t>
            </a:r>
            <a:r>
              <a:rPr lang="en-GB" sz="2000" noProof="0" dirty="0" err="1"/>
              <a:t>ps</a:t>
            </a:r>
            <a:r>
              <a:rPr lang="en-GB" sz="2000" noProof="0" dirty="0"/>
              <a:t> FWHM !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Energy resolution: 8 % FWHM @ 511 </a:t>
            </a:r>
            <a:r>
              <a:rPr lang="en-GB" sz="2000" noProof="0" dirty="0" err="1"/>
              <a:t>KeV</a:t>
            </a:r>
            <a:endParaRPr lang="en-GB" sz="2000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Dead time &lt; 5ns: event rate &gt; 1 MHz !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FE67B5-B3BB-4904-8A14-A58D2586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850BF5B6-6E9A-44A8-B549-50F5F0F8313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396" y="1653593"/>
            <a:ext cx="1143827" cy="1101649"/>
          </a:xfrm>
          <a:prstGeom prst="rect">
            <a:avLst/>
          </a:prstGeom>
        </p:spPr>
      </p:pic>
      <p:pic>
        <p:nvPicPr>
          <p:cNvPr id="9" name="image48.png">
            <a:extLst>
              <a:ext uri="{FF2B5EF4-FFF2-40B4-BE49-F238E27FC236}">
                <a16:creationId xmlns:a16="http://schemas.microsoft.com/office/drawing/2014/main" id="{BFFF541D-99DF-4319-9120-68D11C61552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0419" y="3827260"/>
            <a:ext cx="4224020" cy="2574290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9E79CD9-5127-4265-88CA-A1781481E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595714"/>
            <a:ext cx="2084225" cy="7239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Ge68 spectrum</a:t>
            </a:r>
          </a:p>
          <a:p>
            <a:pPr>
              <a:buNone/>
            </a:pPr>
            <a:r>
              <a:rPr lang="en-US" sz="2052" dirty="0"/>
              <a:t>8.8 % FWHM</a:t>
            </a:r>
          </a:p>
        </p:txBody>
      </p:sp>
      <p:pic>
        <p:nvPicPr>
          <p:cNvPr id="11" name="image50.png">
            <a:extLst>
              <a:ext uri="{FF2B5EF4-FFF2-40B4-BE49-F238E27FC236}">
                <a16:creationId xmlns:a16="http://schemas.microsoft.com/office/drawing/2014/main" id="{BCC46E27-0A64-467D-8035-827423D891D6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238" y="3690182"/>
            <a:ext cx="3822757" cy="2257397"/>
          </a:xfrm>
          <a:prstGeom prst="rect">
            <a:avLst/>
          </a:prstGeom>
        </p:spPr>
      </p:pic>
      <p:pic>
        <p:nvPicPr>
          <p:cNvPr id="12" name="image50.png">
            <a:extLst>
              <a:ext uri="{FF2B5EF4-FFF2-40B4-BE49-F238E27FC236}">
                <a16:creationId xmlns:a16="http://schemas.microsoft.com/office/drawing/2014/main" id="{EA40623A-722A-4E56-AA72-DEC5FE96A4CD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1"/>
          <a:stretch/>
        </p:blipFill>
        <p:spPr>
          <a:xfrm>
            <a:off x="7085603" y="3382948"/>
            <a:ext cx="1921294" cy="91222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7D4EAF5-3E5B-4915-A17C-63FBAE82C9B3}"/>
              </a:ext>
            </a:extLst>
          </p:cNvPr>
          <p:cNvSpPr/>
          <p:nvPr/>
        </p:nvSpPr>
        <p:spPr>
          <a:xfrm>
            <a:off x="4635902" y="6026275"/>
            <a:ext cx="4572000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400" b="0" dirty="0"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Timing distributions for different source positions</a:t>
            </a:r>
            <a:endParaRPr lang="es-ES" sz="1400" b="0" dirty="0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C3896B7-1CB7-4B1F-ACD3-942726893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538" y="4373866"/>
            <a:ext cx="1545360" cy="6608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52" dirty="0"/>
              <a:t>CTR: 116 </a:t>
            </a:r>
            <a:r>
              <a:rPr lang="en-US" sz="2052" dirty="0" err="1"/>
              <a:t>ps</a:t>
            </a:r>
            <a:r>
              <a:rPr lang="en-US" sz="2052" dirty="0"/>
              <a:t> FWHM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A589443-8AF3-4C92-9E6D-4739A4E559DC}"/>
              </a:ext>
            </a:extLst>
          </p:cNvPr>
          <p:cNvSpPr/>
          <p:nvPr/>
        </p:nvSpPr>
        <p:spPr>
          <a:xfrm>
            <a:off x="6771223" y="1857675"/>
            <a:ext cx="1179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P. </a:t>
            </a:r>
            <a:r>
              <a:rPr lang="en-US" sz="14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Catra</a:t>
            </a: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, </a:t>
            </a:r>
          </a:p>
          <a:p>
            <a:pPr algn="ctr">
              <a:buNone/>
            </a:pP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G. </a:t>
            </a:r>
            <a:r>
              <a:rPr lang="en-US" sz="14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Sportelli</a:t>
            </a:r>
            <a:endParaRPr lang="es-ES" sz="1400" b="0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6BE55A8-9772-4024-8988-41CB1053F676}"/>
              </a:ext>
            </a:extLst>
          </p:cNvPr>
          <p:cNvSpPr/>
          <p:nvPr/>
        </p:nvSpPr>
        <p:spPr>
          <a:xfrm>
            <a:off x="6175243" y="2861661"/>
            <a:ext cx="3059616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2 LYSO </a:t>
            </a:r>
            <a:r>
              <a:rPr lang="en-US" sz="16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xtals</a:t>
            </a: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 3x3x5 mm3</a:t>
            </a:r>
          </a:p>
          <a:p>
            <a:pPr algn="ctr"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NUV-</a:t>
            </a:r>
            <a:r>
              <a:rPr lang="en-US" sz="16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SiPM</a:t>
            </a:r>
            <a:endParaRPr lang="en-US" sz="1600" b="0" dirty="0">
              <a:solidFill>
                <a:schemeClr val="tx1"/>
              </a:solidFill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   </a:t>
            </a:r>
            <a:endParaRPr lang="es-ES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9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I. Introduction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06" y="1052736"/>
            <a:ext cx="9155135" cy="4996409"/>
          </a:xfrm>
        </p:spPr>
        <p:txBody>
          <a:bodyPr/>
          <a:lstStyle/>
          <a:p>
            <a:r>
              <a:rPr lang="en-GB" dirty="0"/>
              <a:t>Disclaimers: what this talk will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GB" dirty="0"/>
              <a:t> be</a:t>
            </a:r>
          </a:p>
          <a:p>
            <a:pPr lvl="1"/>
            <a:r>
              <a:rPr lang="en-GB" dirty="0"/>
              <a:t>A comprehensive review of </a:t>
            </a:r>
            <a:r>
              <a:rPr lang="en-GB" dirty="0" err="1"/>
              <a:t>SiPM</a:t>
            </a:r>
            <a:r>
              <a:rPr lang="en-GB" dirty="0"/>
              <a:t> read out chips</a:t>
            </a:r>
          </a:p>
          <a:p>
            <a:pPr lvl="2"/>
            <a:r>
              <a:rPr lang="en-GB" sz="1800" dirty="0"/>
              <a:t>We would need hours !</a:t>
            </a:r>
          </a:p>
          <a:p>
            <a:pPr lvl="1"/>
            <a:r>
              <a:rPr lang="en-GB" dirty="0"/>
              <a:t>How to measure </a:t>
            </a:r>
            <a:r>
              <a:rPr lang="en-GB" dirty="0" err="1"/>
              <a:t>SiPM</a:t>
            </a:r>
            <a:r>
              <a:rPr lang="en-GB" dirty="0"/>
              <a:t> electrical parameters</a:t>
            </a:r>
          </a:p>
          <a:p>
            <a:pPr lvl="2"/>
            <a:r>
              <a:rPr lang="en-GB" sz="1800" dirty="0"/>
              <a:t>Some references at the end</a:t>
            </a:r>
          </a:p>
          <a:p>
            <a:pPr lvl="2"/>
            <a:r>
              <a:rPr lang="en-GB" sz="1800" dirty="0"/>
              <a:t>Recommendation for model fine tuning and validation:</a:t>
            </a:r>
          </a:p>
          <a:p>
            <a:pPr marL="1438275" lvl="3" indent="-185738"/>
            <a:r>
              <a:rPr lang="en-GB" dirty="0"/>
              <a:t>Compare measurements to simulations including model of the electronics!</a:t>
            </a:r>
          </a:p>
          <a:p>
            <a:r>
              <a:rPr lang="en-GB" dirty="0"/>
              <a:t>What we will talk about:</a:t>
            </a:r>
          </a:p>
          <a:p>
            <a:pPr lvl="1"/>
            <a:r>
              <a:rPr lang="en-GB" sz="2000" dirty="0"/>
              <a:t>Review </a:t>
            </a:r>
            <a:r>
              <a:rPr lang="en-GB" sz="2000" dirty="0" err="1"/>
              <a:t>SiPM</a:t>
            </a:r>
            <a:r>
              <a:rPr lang="en-GB" sz="2000" dirty="0"/>
              <a:t> electrical parameters impact on signal shape and readout</a:t>
            </a:r>
          </a:p>
          <a:p>
            <a:pPr lvl="1"/>
            <a:r>
              <a:rPr lang="en-GB" sz="2000" dirty="0"/>
              <a:t>Include effect of load (“amplifier”) input impedance and interconnect</a:t>
            </a:r>
          </a:p>
          <a:p>
            <a:pPr lvl="1"/>
            <a:r>
              <a:rPr lang="en-GB" sz="2000" dirty="0"/>
              <a:t>Review basic input stages and </a:t>
            </a:r>
            <a:r>
              <a:rPr lang="en-GB" sz="2000" dirty="0" err="1"/>
              <a:t>analog</a:t>
            </a:r>
            <a:r>
              <a:rPr lang="en-GB" sz="2000" dirty="0"/>
              <a:t> signal processing</a:t>
            </a:r>
          </a:p>
          <a:p>
            <a:pPr lvl="1"/>
            <a:r>
              <a:rPr lang="en-GB" sz="2000" dirty="0"/>
              <a:t>Present some examples of ASICs for different applications</a:t>
            </a:r>
          </a:p>
          <a:p>
            <a:pPr lvl="2"/>
            <a:r>
              <a:rPr lang="en-GB" sz="1800" dirty="0"/>
              <a:t>Projects in which I am involved: the ones we know better </a:t>
            </a:r>
            <a:r>
              <a:rPr lang="en-GB" sz="1800" dirty="0">
                <a:sym typeface="Wingdings" panose="05000000000000000000" pitchFamily="2" charset="2"/>
              </a:rPr>
              <a:t></a:t>
            </a:r>
            <a:endParaRPr lang="en-GB" sz="1600" dirty="0"/>
          </a:p>
          <a:p>
            <a:pPr lvl="1"/>
            <a:endParaRPr lang="en-GB" dirty="0"/>
          </a:p>
          <a:p>
            <a:pPr marL="914400" lvl="2" indent="0">
              <a:buNone/>
            </a:pPr>
            <a:endParaRPr lang="en-GB" sz="1800" dirty="0"/>
          </a:p>
          <a:p>
            <a:endParaRPr lang="en-GB" sz="3200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GB" smtClean="0"/>
              <a:t>14 June, 2018</a:t>
            </a:fld>
            <a:endParaRPr lang="en-GB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565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3" name="Marcador de contenido 13">
            <a:extLst>
              <a:ext uri="{FF2B5EF4-FFF2-40B4-BE49-F238E27FC236}">
                <a16:creationId xmlns:a16="http://schemas.microsoft.com/office/drawing/2014/main" id="{40B10BAB-5066-41FB-9F63-79BDBDAFFFE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83768" y="2996952"/>
          <a:ext cx="5980399" cy="347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Visio" r:id="rId5" imgW="9007649" imgH="5233527" progId="Visio.Drawing.11">
                  <p:embed/>
                </p:oleObj>
              </mc:Choice>
              <mc:Fallback>
                <p:oleObj name="Visio" r:id="rId5" imgW="9007649" imgH="5233527" progId="Visio.Drawing.11">
                  <p:embed/>
                  <p:pic>
                    <p:nvPicPr>
                      <p:cNvPr id="13" name="Marcador de contenido 13">
                        <a:extLst>
                          <a:ext uri="{FF2B5EF4-FFF2-40B4-BE49-F238E27FC236}">
                            <a16:creationId xmlns:a16="http://schemas.microsoft.com/office/drawing/2014/main" id="{40B10BAB-5066-41FB-9F63-79BDBDAFFF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2996952"/>
                        <a:ext cx="5980399" cy="3475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009" y="1076325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A new version of the </a:t>
            </a:r>
            <a:r>
              <a:rPr lang="en-GB" altLang="es-ES" sz="2400" b="0" kern="0" dirty="0" err="1"/>
              <a:t>FlexToT</a:t>
            </a:r>
            <a:r>
              <a:rPr lang="en-GB" altLang="es-ES" sz="2400" b="0" kern="0" dirty="0"/>
              <a:t> has been recently developed.</a:t>
            </a:r>
          </a:p>
          <a:p>
            <a:pPr lvl="1">
              <a:lnSpc>
                <a:spcPct val="100000"/>
              </a:lnSpc>
            </a:pPr>
            <a:r>
              <a:rPr lang="en-GB" altLang="es-ES" sz="2000" b="0" kern="0" dirty="0"/>
              <a:t>A linear Time over Threshold with higher resolution (&gt;8bits)</a:t>
            </a:r>
          </a:p>
          <a:p>
            <a:pPr lvl="1">
              <a:lnSpc>
                <a:spcPct val="100000"/>
              </a:lnSpc>
            </a:pPr>
            <a:r>
              <a:rPr lang="en-GB" altLang="es-ES" sz="2000" b="0" kern="0" dirty="0"/>
              <a:t>Lower power consumption (about 3.5 </a:t>
            </a:r>
            <a:r>
              <a:rPr lang="en-GB" altLang="es-ES" sz="2000" b="0" kern="0" dirty="0" err="1"/>
              <a:t>mW</a:t>
            </a:r>
            <a:r>
              <a:rPr lang="en-GB" altLang="es-ES" sz="2000" b="0" kern="0" dirty="0"/>
              <a:t>/</a:t>
            </a:r>
            <a:r>
              <a:rPr lang="en-GB" altLang="es-ES" sz="2000" b="0" kern="0" dirty="0" err="1"/>
              <a:t>ch</a:t>
            </a:r>
            <a:r>
              <a:rPr lang="en-GB" altLang="es-ES" sz="2000" b="0" kern="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GB" altLang="es-ES" sz="2000" b="0" kern="0" dirty="0"/>
              <a:t>Different trigger levels and cluster trigger for monolithic crystals.</a:t>
            </a:r>
          </a:p>
          <a:p>
            <a:pPr lvl="1">
              <a:lnSpc>
                <a:spcPct val="100000"/>
              </a:lnSpc>
            </a:pPr>
            <a:r>
              <a:rPr lang="en-GB" altLang="es-ES" sz="2000" b="0" kern="0" dirty="0"/>
              <a:t>Different scintillator time constants.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GB" altLang="es-ES" sz="2000" b="0" kern="0" dirty="0"/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0CFBD95-EB29-40C1-A56F-ABADE3682279}"/>
              </a:ext>
            </a:extLst>
          </p:cNvPr>
          <p:cNvSpPr/>
          <p:nvPr/>
        </p:nvSpPr>
        <p:spPr>
          <a:xfrm>
            <a:off x="179512" y="3654288"/>
            <a:ext cx="237626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es-ES" sz="3200" dirty="0" err="1"/>
              <a:t>HRFlexToT</a:t>
            </a:r>
            <a:endParaRPr lang="en-GB" altLang="es-ES" sz="3200" dirty="0"/>
          </a:p>
          <a:p>
            <a:pPr algn="ctr">
              <a:buNone/>
            </a:pPr>
            <a:r>
              <a:rPr lang="en-GB" altLang="es-ES" sz="1800" dirty="0"/>
              <a:t>180 nm CMOS</a:t>
            </a:r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CF57C3-FD16-4819-B3A4-3D50E3C32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1765" y="4681340"/>
            <a:ext cx="1431756" cy="18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07" y="1052736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Based on shaper and peak detector circuits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40CF25-5E99-4959-8D22-817DA678E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9" y="1795034"/>
            <a:ext cx="7547502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7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4A386C-C235-4D43-B35F-A72F19BBF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12776"/>
            <a:ext cx="7666785" cy="4729958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55" y="936744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Linearity and dynamic range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63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383" y="5949280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68" y="1038875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Preliminary results</a:t>
            </a:r>
          </a:p>
          <a:p>
            <a:pPr lvl="1">
              <a:lnSpc>
                <a:spcPct val="100000"/>
              </a:lnSpc>
            </a:pPr>
            <a:r>
              <a:rPr lang="en-GB" altLang="es-ES" sz="2000" u="sng" kern="0" dirty="0"/>
              <a:t>3x3 mm</a:t>
            </a:r>
            <a:r>
              <a:rPr lang="en-GB" altLang="es-ES" sz="2000" u="sng" kern="0" baseline="30000" dirty="0"/>
              <a:t>2</a:t>
            </a:r>
            <a:r>
              <a:rPr lang="en-GB" altLang="es-ES" sz="2000" kern="0" dirty="0"/>
              <a:t> </a:t>
            </a:r>
            <a:r>
              <a:rPr lang="en-GB" altLang="es-ES" sz="2000" b="0" kern="0" dirty="0"/>
              <a:t>HPKK device (50 um) cell, </a:t>
            </a:r>
            <a:r>
              <a:rPr lang="en-GB" altLang="es-ES" sz="2000" u="sng" kern="0" dirty="0"/>
              <a:t>S13660</a:t>
            </a:r>
            <a:r>
              <a:rPr lang="en-GB" altLang="es-ES" sz="2000" b="0" kern="0" dirty="0"/>
              <a:t>.</a:t>
            </a:r>
            <a:endParaRPr lang="en-GB" altLang="es-ES" sz="1600" b="0" kern="0" dirty="0"/>
          </a:p>
          <a:p>
            <a:pPr lvl="1">
              <a:lnSpc>
                <a:spcPct val="100000"/>
              </a:lnSpc>
            </a:pPr>
            <a:r>
              <a:rPr lang="en-GB" altLang="es-ES" sz="2000" i="1" kern="0" dirty="0"/>
              <a:t>SPTR</a:t>
            </a:r>
            <a:r>
              <a:rPr lang="en-GB" altLang="es-ES" sz="2000" b="0" kern="0" dirty="0"/>
              <a:t> of about 60 </a:t>
            </a:r>
            <a:r>
              <a:rPr lang="en-GB" altLang="es-ES" sz="2000" b="0" kern="0" dirty="0" err="1"/>
              <a:t>ps</a:t>
            </a:r>
            <a:r>
              <a:rPr lang="en-GB" altLang="es-ES" sz="2000" b="0" kern="0" dirty="0"/>
              <a:t> </a:t>
            </a:r>
            <a:r>
              <a:rPr lang="en-GB" altLang="es-ES" sz="2000" b="0" kern="0" dirty="0" err="1"/>
              <a:t>rms</a:t>
            </a:r>
            <a:r>
              <a:rPr lang="en-GB" altLang="es-ES" sz="2000" b="0" kern="0" dirty="0"/>
              <a:t> (&lt;</a:t>
            </a:r>
            <a:r>
              <a:rPr lang="en-GB" altLang="es-ES" sz="2000" i="1" u="sng" kern="0" dirty="0"/>
              <a:t>150 </a:t>
            </a:r>
            <a:r>
              <a:rPr lang="en-GB" altLang="es-ES" sz="2000" i="1" u="sng" kern="0" dirty="0" err="1"/>
              <a:t>ps</a:t>
            </a:r>
            <a:r>
              <a:rPr lang="en-GB" altLang="es-ES" sz="2000" i="1" u="sng" kern="0" dirty="0"/>
              <a:t> FWHM</a:t>
            </a:r>
            <a:r>
              <a:rPr lang="en-GB" altLang="es-ES" sz="2000" b="0" kern="0" dirty="0"/>
              <a:t>) with 3.5 </a:t>
            </a:r>
            <a:r>
              <a:rPr lang="en-GB" altLang="es-ES" sz="2000" b="0" kern="0" dirty="0" err="1"/>
              <a:t>mW</a:t>
            </a:r>
            <a:r>
              <a:rPr lang="en-GB" altLang="es-ES" sz="2000" b="0" kern="0" dirty="0"/>
              <a:t>/</a:t>
            </a:r>
            <a:r>
              <a:rPr lang="en-GB" altLang="es-ES" sz="2000" b="0" kern="0" dirty="0" err="1"/>
              <a:t>ch</a:t>
            </a:r>
            <a:endParaRPr lang="en-GB" altLang="es-ES" sz="2000" b="0" kern="0" dirty="0"/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4" name="AutoShape 4" descr="https://mail.google.com/mail/u/0/?ui=2&amp;ik=0e00250845&amp;view=fimg&amp;th=162d488437695d0f&amp;attid=0.0.1&amp;disp=emb&amp;realattid=ii_jg3ws0d51_162d487c490c4999&amp;attbid=ANGjdJ-uxLiN9L3ELk2dOGgUXM1BeQ53nxa1a5Lor9Ulyp3L43diPaVNV8adTS2qjERgzVf0GA_Y6yzFBCa3aM3shlZuRMbA7lYAaViu3nUzchH6ouN84k-yjcSyv30&amp;sz=w1124-h634&amp;ats=1523985314315&amp;rm=162d488437695d0f&amp;zw&amp;atsh=1">
            <a:extLst>
              <a:ext uri="{FF2B5EF4-FFF2-40B4-BE49-F238E27FC236}">
                <a16:creationId xmlns:a16="http://schemas.microsoft.com/office/drawing/2014/main" id="{B3FC7377-3575-43BA-9A84-508EBDED7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D0DC91-31CA-46E7-8E76-17FFAD70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5" t="13205"/>
          <a:stretch/>
        </p:blipFill>
        <p:spPr>
          <a:xfrm>
            <a:off x="611560" y="2191417"/>
            <a:ext cx="7286942" cy="41674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071F69-F813-42FB-B35F-1BC94B29778A}"/>
              </a:ext>
            </a:extLst>
          </p:cNvPr>
          <p:cNvSpPr txBox="1"/>
          <p:nvPr/>
        </p:nvSpPr>
        <p:spPr>
          <a:xfrm>
            <a:off x="1331640" y="4768264"/>
            <a:ext cx="7828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s-ES" dirty="0" err="1"/>
              <a:t>Best</a:t>
            </a:r>
            <a:r>
              <a:rPr lang="es-ES" dirty="0"/>
              <a:t> SPTR </a:t>
            </a:r>
            <a:r>
              <a:rPr lang="es-ES" dirty="0" err="1"/>
              <a:t>result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SIPM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knowledge</a:t>
            </a:r>
            <a:r>
              <a:rPr lang="es-ES" dirty="0"/>
              <a:t>: </a:t>
            </a:r>
          </a:p>
          <a:p>
            <a:pPr lvl="1">
              <a:spcBef>
                <a:spcPts val="0"/>
              </a:spcBef>
              <a:buNone/>
            </a:pPr>
            <a:r>
              <a:rPr lang="es-ES" sz="1800" b="0" dirty="0" err="1"/>
              <a:t>Other</a:t>
            </a:r>
            <a:r>
              <a:rPr lang="es-ES" sz="1800" b="0" dirty="0"/>
              <a:t> chips (TOFPET2, PETIROC2A, </a:t>
            </a:r>
            <a:r>
              <a:rPr lang="es-ES" sz="1800" b="0" dirty="0" err="1"/>
              <a:t>etc</a:t>
            </a:r>
            <a:r>
              <a:rPr lang="es-ES" sz="1800" b="0" dirty="0"/>
              <a:t>): 200 </a:t>
            </a:r>
            <a:r>
              <a:rPr lang="es-ES" sz="1800" b="0" dirty="0" err="1"/>
              <a:t>ps</a:t>
            </a:r>
            <a:r>
              <a:rPr lang="es-ES" sz="1800" b="0" dirty="0"/>
              <a:t> FWHM </a:t>
            </a:r>
            <a:r>
              <a:rPr lang="es-ES" sz="1800" b="0" dirty="0" err="1"/>
              <a:t>for</a:t>
            </a:r>
            <a:r>
              <a:rPr lang="es-ES" sz="1800" b="0" dirty="0"/>
              <a:t> S13360</a:t>
            </a:r>
          </a:p>
          <a:p>
            <a:pPr lvl="1">
              <a:spcBef>
                <a:spcPts val="0"/>
              </a:spcBef>
              <a:buNone/>
            </a:pPr>
            <a:r>
              <a:rPr lang="es-ES" sz="1800" b="0" dirty="0"/>
              <a:t>Comparable </a:t>
            </a:r>
            <a:r>
              <a:rPr lang="es-ES" sz="1800" b="0" dirty="0" err="1"/>
              <a:t>to</a:t>
            </a:r>
            <a:r>
              <a:rPr lang="es-ES" sz="1800" b="0" dirty="0"/>
              <a:t> </a:t>
            </a:r>
            <a:r>
              <a:rPr lang="es-ES" sz="1800" b="0" dirty="0" err="1"/>
              <a:t>transformer</a:t>
            </a:r>
            <a:r>
              <a:rPr lang="es-ES" sz="1800" b="0" dirty="0"/>
              <a:t> test (</a:t>
            </a:r>
            <a:r>
              <a:rPr lang="es-ES" sz="1800" b="0" dirty="0" err="1"/>
              <a:t>see</a:t>
            </a:r>
            <a:r>
              <a:rPr lang="es-ES" sz="1800" b="0" dirty="0"/>
              <a:t> C. </a:t>
            </a:r>
            <a:r>
              <a:rPr lang="es-ES" sz="1800" b="0" dirty="0" err="1"/>
              <a:t>Piemonte</a:t>
            </a:r>
            <a:r>
              <a:rPr lang="es-ES" sz="1800" b="0" dirty="0"/>
              <a:t> </a:t>
            </a:r>
            <a:r>
              <a:rPr lang="es-ES" sz="1800" b="0" dirty="0" err="1"/>
              <a:t>talk</a:t>
            </a:r>
            <a:r>
              <a:rPr lang="es-ES" sz="1800" b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89429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dirty="0"/>
              <a:t>IV. ASICs for fast timing: outlook</a:t>
            </a:r>
            <a:endParaRPr lang="en-GB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16" y="1112136"/>
            <a:ext cx="9108504" cy="4996409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New ASIC </a:t>
            </a:r>
            <a:r>
              <a:rPr lang="en-GB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FastIC</a:t>
            </a:r>
            <a:r>
              <a:rPr lang="en-GB" sz="2000" dirty="0"/>
              <a:t> in 65 nm being developed by ICCUB and CERN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Very low power input stage, low input impedance, summation, &lt; 10 </a:t>
            </a:r>
            <a:r>
              <a:rPr lang="en-GB" sz="1600" dirty="0" err="1"/>
              <a:t>ps</a:t>
            </a:r>
            <a:r>
              <a:rPr lang="en-GB" sz="1600" dirty="0"/>
              <a:t> TDC…</a:t>
            </a:r>
          </a:p>
          <a:p>
            <a:pPr>
              <a:spcBef>
                <a:spcPts val="300"/>
              </a:spcBef>
            </a:pPr>
            <a:r>
              <a:rPr lang="en-GB" sz="2000" dirty="0"/>
              <a:t>First step towards a Hybrid Single Photon Pixel Detector</a:t>
            </a:r>
          </a:p>
          <a:p>
            <a:pPr marL="914400" lvl="2" indent="0">
              <a:spcBef>
                <a:spcPts val="300"/>
              </a:spcBef>
              <a:buNone/>
            </a:pPr>
            <a:endParaRPr lang="en-GB" sz="1400" dirty="0"/>
          </a:p>
          <a:p>
            <a:pPr lvl="1">
              <a:spcBef>
                <a:spcPts val="300"/>
              </a:spcBef>
            </a:pPr>
            <a:endParaRPr lang="en-GB" sz="1800" dirty="0"/>
          </a:p>
          <a:p>
            <a:pPr lvl="1">
              <a:spcBef>
                <a:spcPts val="300"/>
              </a:spcBef>
            </a:pPr>
            <a:endParaRPr lang="en-GB" sz="1400" dirty="0"/>
          </a:p>
          <a:p>
            <a:pPr>
              <a:spcBef>
                <a:spcPts val="300"/>
              </a:spcBef>
            </a:pPr>
            <a:endParaRPr lang="en-GB" sz="2400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F7E4D0-C05C-4B19-9B46-42FA6B17D811}"/>
              </a:ext>
            </a:extLst>
          </p:cNvPr>
          <p:cNvSpPr txBox="1"/>
          <p:nvPr/>
        </p:nvSpPr>
        <p:spPr>
          <a:xfrm>
            <a:off x="432368" y="4725144"/>
            <a:ext cx="4178940" cy="286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1400" i="1" dirty="0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0592D27C-ADA3-4D87-87AE-461667E72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1"/>
          <a:stretch/>
        </p:blipFill>
        <p:spPr>
          <a:xfrm>
            <a:off x="358958" y="2146979"/>
            <a:ext cx="7530643" cy="4104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1">
            <a:extLst>
              <a:ext uri="{FF2B5EF4-FFF2-40B4-BE49-F238E27FC236}">
                <a16:creationId xmlns:a16="http://schemas.microsoft.com/office/drawing/2014/main" id="{02ADD98A-B31B-4CF3-A741-41DB779CEC78}"/>
              </a:ext>
            </a:extLst>
          </p:cNvPr>
          <p:cNvSpPr/>
          <p:nvPr/>
        </p:nvSpPr>
        <p:spPr bwMode="auto">
          <a:xfrm>
            <a:off x="5168316" y="2157080"/>
            <a:ext cx="2151716" cy="64807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1CFEC3E8-65CD-4627-AD51-FFB383AC8BBF}"/>
              </a:ext>
            </a:extLst>
          </p:cNvPr>
          <p:cNvSpPr txBox="1"/>
          <p:nvPr/>
        </p:nvSpPr>
        <p:spPr>
          <a:xfrm>
            <a:off x="7361291" y="2157081"/>
            <a:ext cx="1584178" cy="59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/>
              <a:t>Combined time by OR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FCDC534-5A4B-4E77-B031-492318FFFEEE}"/>
              </a:ext>
            </a:extLst>
          </p:cNvPr>
          <p:cNvSpPr/>
          <p:nvPr/>
        </p:nvSpPr>
        <p:spPr bwMode="auto">
          <a:xfrm>
            <a:off x="2104764" y="4173674"/>
            <a:ext cx="471264" cy="19438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9BDF8F5-3B1C-4091-809F-9AD7196F2E40}"/>
              </a:ext>
            </a:extLst>
          </p:cNvPr>
          <p:cNvSpPr txBox="1"/>
          <p:nvPr/>
        </p:nvSpPr>
        <p:spPr>
          <a:xfrm>
            <a:off x="7889601" y="4293096"/>
            <a:ext cx="1290912" cy="1421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/>
              <a:t>Combined time, energy and trigger by </a:t>
            </a:r>
            <a:r>
              <a:rPr lang="en-GB" sz="1600" dirty="0" err="1"/>
              <a:t>analog</a:t>
            </a:r>
            <a:r>
              <a:rPr lang="en-GB" sz="1600" dirty="0"/>
              <a:t> summation</a:t>
            </a:r>
          </a:p>
        </p:txBody>
      </p:sp>
      <p:sp>
        <p:nvSpPr>
          <p:cNvPr id="16" name="Marcador de pie de página 4">
            <a:extLst>
              <a:ext uri="{FF2B5EF4-FFF2-40B4-BE49-F238E27FC236}">
                <a16:creationId xmlns:a16="http://schemas.microsoft.com/office/drawing/2014/main" id="{0D02A951-ADEB-4743-A1A6-C51538F2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6560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885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electrical parameters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FE circuits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ASIC 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dirty="0"/>
              <a:t>Conclusions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52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V. 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ICASiPM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1C4189E-6329-43AC-A364-F825CCAB8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80" y="1124744"/>
                <a:ext cx="9102923" cy="5148064"/>
              </a:xfrm>
            </p:spPr>
            <p:txBody>
              <a:bodyPr/>
              <a:lstStyle/>
              <a:p>
                <a:r>
                  <a:rPr lang="en-GB" sz="2000" dirty="0" err="1"/>
                  <a:t>SiPM</a:t>
                </a:r>
                <a:r>
                  <a:rPr lang="en-GB" sz="2000" dirty="0"/>
                  <a:t> pulse shape depends on readout amplifier and parasitic component of </a:t>
                </a:r>
                <a:r>
                  <a:rPr lang="en-GB" sz="2000" dirty="0" err="1"/>
                  <a:t>inerconnects</a:t>
                </a:r>
                <a:endParaRPr lang="en-GB" sz="2000" dirty="0"/>
              </a:p>
              <a:p>
                <a:r>
                  <a:rPr lang="en-GB" sz="2000" dirty="0"/>
                  <a:t>In current sensing, R</a:t>
                </a:r>
                <a:r>
                  <a:rPr lang="en-GB" sz="2000" baseline="-25000" dirty="0"/>
                  <a:t>in</a:t>
                </a:r>
                <a:r>
                  <a:rPr lang="en-GB" sz="2000" dirty="0"/>
                  <a:t> should be minimized for best timing (improved di/</a:t>
                </a:r>
                <a:r>
                  <a:rPr lang="en-GB" sz="2000" dirty="0" err="1"/>
                  <a:t>dt</a:t>
                </a:r>
                <a:r>
                  <a:rPr lang="en-GB" sz="2000" dirty="0"/>
                  <a:t>) </a:t>
                </a:r>
              </a:p>
              <a:p>
                <a:pPr lvl="1"/>
                <a:r>
                  <a:rPr lang="en-GB" sz="1600" dirty="0">
                    <a:ea typeface="+mn-ea"/>
                    <a:cs typeface="+mn-cs"/>
                  </a:rPr>
                  <a:t>But any value smaller than </a:t>
                </a:r>
                <a:r>
                  <a:rPr lang="en-GB" sz="1600" dirty="0" err="1">
                    <a:ea typeface="+mn-ea"/>
                    <a:cs typeface="+mn-cs"/>
                  </a:rPr>
                  <a:t>Rin,min</a:t>
                </a:r>
                <a:r>
                  <a:rPr lang="en-GB" sz="1600" dirty="0">
                    <a:ea typeface="+mn-ea"/>
                    <a:cs typeface="+mn-cs"/>
                  </a:rPr>
                  <a:t> = 5 </a:t>
                </a:r>
                <a:r>
                  <a:rPr lang="el-GR" sz="1600" dirty="0">
                    <a:ea typeface="+mn-ea"/>
                    <a:cs typeface="+mn-cs"/>
                  </a:rPr>
                  <a:t>Ω</a:t>
                </a:r>
                <a:r>
                  <a:rPr lang="en-GB" sz="1600" dirty="0">
                    <a:ea typeface="+mn-ea"/>
                    <a:cs typeface="+mn-cs"/>
                  </a:rPr>
                  <a:t> make the parasitic input network to resonate</a:t>
                </a:r>
                <a:endParaRPr lang="en-GB" sz="1600" b="1" dirty="0"/>
              </a:p>
              <a:p>
                <a:r>
                  <a:rPr lang="en-GB" sz="2000" dirty="0"/>
                  <a:t>In voltage sensing, R</a:t>
                </a:r>
                <a:r>
                  <a:rPr lang="en-GB" sz="2000" baseline="-25000" dirty="0"/>
                  <a:t>in</a:t>
                </a:r>
                <a:r>
                  <a:rPr lang="en-GB" sz="2000" dirty="0"/>
                  <a:t> should be maximized for best timing (better dv/</a:t>
                </a:r>
                <a:r>
                  <a:rPr lang="en-GB" sz="2000" dirty="0" err="1"/>
                  <a:t>dt</a:t>
                </a:r>
                <a:r>
                  <a:rPr lang="en-GB" sz="2000" dirty="0"/>
                  <a:t>)</a:t>
                </a:r>
              </a:p>
              <a:p>
                <a:pPr lvl="1"/>
                <a:r>
                  <a:rPr lang="en-GB" sz="1600" dirty="0"/>
                  <a:t>This means large tails (PZ cancellation needed) and increasing series noise</a:t>
                </a:r>
              </a:p>
              <a:p>
                <a:r>
                  <a:rPr lang="en-GB" sz="2000" dirty="0"/>
                  <a:t>Optimum bandwidth in the signal path, prior to discrimination </a:t>
                </a:r>
                <a:r>
                  <a:rPr lang="en-GB" sz="1600" dirty="0" err="1"/>
                  <a:t>BW</a:t>
                </a:r>
                <a:r>
                  <a:rPr lang="en-GB" sz="1600" baseline="-25000" dirty="0" err="1"/>
                  <a:t>opt</a:t>
                </a:r>
                <a:r>
                  <a:rPr lang="en-GB" sz="1600" dirty="0"/>
                  <a:t> ~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GB" sz="2000" dirty="0"/>
              </a:p>
              <a:p>
                <a:pPr marL="457200" lvl="1" indent="0">
                  <a:buNone/>
                </a:pPr>
                <a:r>
                  <a:rPr lang="en-GB" sz="1600" dirty="0">
                    <a:solidFill>
                      <a:srgbClr val="EA224D"/>
                    </a:solidFill>
                  </a:rPr>
                  <a:t>→ No point in designing faster circuits, since only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increases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noises</a:t>
                </a:r>
                <a:r>
                  <a:rPr lang="es-ES" sz="1600" dirty="0">
                    <a:solidFill>
                      <a:srgbClr val="EA224D"/>
                    </a:solidFill>
                  </a:rPr>
                  <a:t> !</a:t>
                </a:r>
              </a:p>
              <a:p>
                <a:pPr marL="457200" lvl="1" indent="0">
                  <a:buNone/>
                </a:pPr>
                <a:r>
                  <a:rPr lang="es-ES" sz="1600" dirty="0" err="1">
                    <a:solidFill>
                      <a:srgbClr val="EA224D"/>
                    </a:solidFill>
                  </a:rPr>
                  <a:t>This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limit</a:t>
                </a:r>
                <a:r>
                  <a:rPr lang="es-ES" sz="1600" dirty="0">
                    <a:solidFill>
                      <a:srgbClr val="EA224D"/>
                    </a:solidFill>
                  </a:rPr>
                  <a:t> can be below100 MHz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for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large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SiPMs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with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high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interconnect</a:t>
                </a:r>
                <a:r>
                  <a:rPr lang="es-ES" sz="1600" dirty="0">
                    <a:solidFill>
                      <a:srgbClr val="EA224D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EA224D"/>
                    </a:solidFill>
                  </a:rPr>
                  <a:t>inductance</a:t>
                </a:r>
                <a:r>
                  <a:rPr lang="es-ES" sz="1600" dirty="0">
                    <a:solidFill>
                      <a:srgbClr val="EA224D"/>
                    </a:solidFill>
                  </a:rPr>
                  <a:t>.</a:t>
                </a:r>
                <a:endParaRPr lang="en-GB" sz="1600" dirty="0">
                  <a:solidFill>
                    <a:srgbClr val="EA224D"/>
                  </a:solidFill>
                </a:endParaRPr>
              </a:p>
              <a:p>
                <a:pPr marL="342900" lvl="1" indent="-342900">
                  <a:buChar char="•"/>
                </a:pP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ea typeface="+mn-ea"/>
                    <a:cs typeface="+mn-cs"/>
                  </a:rPr>
                  <a:t>For an accurate design we need to consider </a:t>
                </a:r>
                <a:r>
                  <a:rPr lang="en-GB" sz="2000" dirty="0" err="1">
                    <a:solidFill>
                      <a:schemeClr val="accent2">
                        <a:lumMod val="75000"/>
                      </a:schemeClr>
                    </a:solidFill>
                    <a:ea typeface="+mn-ea"/>
                    <a:cs typeface="+mn-cs"/>
                  </a:rPr>
                  <a:t>SiPM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ea typeface="+mn-ea"/>
                    <a:cs typeface="+mn-cs"/>
                  </a:rPr>
                  <a:t>, readout circuits and interconnects together</a:t>
                </a:r>
              </a:p>
              <a:p>
                <a:pPr marL="742950" lvl="2" indent="-342900"/>
                <a:r>
                  <a:rPr lang="en-GB" sz="1600" dirty="0">
                    <a:solidFill>
                      <a:schemeClr val="tx1"/>
                    </a:solidFill>
                    <a:ea typeface="+mn-ea"/>
                    <a:cs typeface="+mn-cs"/>
                  </a:rPr>
                  <a:t>Input impedance, electronics noise and shaping determine final performance: shape, effective gain, time resolution, energy resolution, etc</a:t>
                </a:r>
              </a:p>
              <a:p>
                <a:pPr marL="742950" lvl="2" indent="-342900"/>
                <a:r>
                  <a:rPr lang="en-GB" sz="1600" b="1" i="1" dirty="0">
                    <a:solidFill>
                      <a:schemeClr val="tx1"/>
                    </a:solidFill>
                    <a:ea typeface="+mn-ea"/>
                    <a:cs typeface="+mn-cs"/>
                  </a:rPr>
                  <a:t>In my “dream” LLL: sensor </a:t>
                </a:r>
                <a:r>
                  <a:rPr lang="en-GB" sz="1600" b="1" i="1" dirty="0" err="1">
                    <a:solidFill>
                      <a:schemeClr val="tx1"/>
                    </a:solidFill>
                    <a:ea typeface="+mn-ea"/>
                    <a:cs typeface="+mn-cs"/>
                  </a:rPr>
                  <a:t>sensor</a:t>
                </a:r>
                <a:r>
                  <a:rPr lang="en-GB" sz="1600" b="1" i="1" dirty="0">
                    <a:solidFill>
                      <a:schemeClr val="tx1"/>
                    </a:solidFill>
                    <a:ea typeface="+mn-ea"/>
                    <a:cs typeface="+mn-cs"/>
                  </a:rPr>
                  <a:t> and electronics are optimized together: </a:t>
                </a:r>
              </a:p>
              <a:p>
                <a:pPr marL="1200150" lvl="3" indent="-342900"/>
                <a:r>
                  <a:rPr lang="en-GB" sz="1400" b="1" i="1" dirty="0">
                    <a:solidFill>
                      <a:schemeClr val="tx1"/>
                    </a:solidFill>
                    <a:ea typeface="+mn-ea"/>
                    <a:cs typeface="+mn-cs"/>
                  </a:rPr>
                  <a:t>3D integration and hybrid approaches: not purely </a:t>
                </a:r>
                <a:r>
                  <a:rPr lang="en-GB" sz="1400" b="1" i="1" dirty="0" err="1">
                    <a:solidFill>
                      <a:schemeClr val="tx1"/>
                    </a:solidFill>
                    <a:ea typeface="+mn-ea"/>
                    <a:cs typeface="+mn-cs"/>
                  </a:rPr>
                  <a:t>analog</a:t>
                </a:r>
                <a:r>
                  <a:rPr lang="en-GB" sz="1400" b="1" i="1" dirty="0">
                    <a:solidFill>
                      <a:schemeClr val="tx1"/>
                    </a:solidFill>
                    <a:ea typeface="+mn-ea"/>
                    <a:cs typeface="+mn-cs"/>
                  </a:rPr>
                  <a:t> nor purely digital</a:t>
                </a:r>
              </a:p>
              <a:p>
                <a:pPr marL="457200" lvl="1" indent="0">
                  <a:buNone/>
                </a:pPr>
                <a:endParaRPr lang="en-GB" sz="1600" dirty="0">
                  <a:solidFill>
                    <a:srgbClr val="EA224D"/>
                  </a:solidFill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1C4189E-6329-43AC-A364-F825CCAB8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80" y="1124744"/>
                <a:ext cx="9102923" cy="5148064"/>
              </a:xfrm>
              <a:blipFill>
                <a:blip r:embed="rId2"/>
                <a:stretch>
                  <a:fillRect l="-603" t="-592" r="-80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584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dirty="0"/>
              <a:t>References on </a:t>
            </a:r>
            <a:r>
              <a:rPr lang="en-GB" sz="2400" dirty="0" err="1"/>
              <a:t>SiPM</a:t>
            </a:r>
            <a:r>
              <a:rPr lang="en-GB" sz="2400" dirty="0"/>
              <a:t> modelling and FE electronics</a:t>
            </a:r>
            <a:endParaRPr lang="en-GB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499" y="1172843"/>
            <a:ext cx="9108504" cy="4996409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G. </a:t>
            </a:r>
            <a:r>
              <a:rPr lang="en-GB" sz="1800" dirty="0" err="1">
                <a:solidFill>
                  <a:schemeClr val="tx1"/>
                </a:solidFill>
              </a:rPr>
              <a:t>Collazoul</a:t>
            </a:r>
            <a:r>
              <a:rPr lang="en-GB" sz="1800" dirty="0">
                <a:solidFill>
                  <a:schemeClr val="tx1"/>
                </a:solidFill>
              </a:rPr>
              <a:t>,”</a:t>
            </a:r>
            <a:r>
              <a:rPr lang="en-US" sz="1800" dirty="0">
                <a:solidFill>
                  <a:schemeClr val="tx1"/>
                </a:solidFill>
              </a:rPr>
              <a:t> The </a:t>
            </a:r>
            <a:r>
              <a:rPr lang="en-US" sz="1800" dirty="0" err="1">
                <a:solidFill>
                  <a:schemeClr val="tx1"/>
                </a:solidFill>
              </a:rPr>
              <a:t>SiPM</a:t>
            </a:r>
            <a:r>
              <a:rPr lang="en-US" sz="1800" dirty="0">
                <a:solidFill>
                  <a:schemeClr val="tx1"/>
                </a:solidFill>
              </a:rPr>
              <a:t> Physics and Technology”, </a:t>
            </a:r>
            <a:r>
              <a:rPr lang="en-US" sz="1800" dirty="0" err="1">
                <a:solidFill>
                  <a:schemeClr val="tx1"/>
                </a:solidFill>
              </a:rPr>
              <a:t>Photodet</a:t>
            </a:r>
            <a:r>
              <a:rPr lang="en-US" sz="1800" dirty="0">
                <a:solidFill>
                  <a:schemeClr val="tx1"/>
                </a:solidFill>
              </a:rPr>
              <a:t> 2012,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https://indico.cern.ch/event/164917/contributions/1417121/attachments/198512/278663/PhotoDet12_-_collazuol_-_v3.pdf</a:t>
            </a:r>
          </a:p>
          <a:p>
            <a:r>
              <a:rPr lang="en-GB" sz="1800" dirty="0">
                <a:solidFill>
                  <a:schemeClr val="tx1"/>
                </a:solidFill>
              </a:rPr>
              <a:t>S. Seifert, "Simulation of silicon photomultiplier signals", IEEE Trans. </a:t>
            </a:r>
            <a:r>
              <a:rPr lang="en-GB" sz="1800" dirty="0" err="1">
                <a:solidFill>
                  <a:schemeClr val="tx1"/>
                </a:solidFill>
              </a:rPr>
              <a:t>Nucl</a:t>
            </a:r>
            <a:r>
              <a:rPr lang="en-GB" sz="1800" dirty="0">
                <a:solidFill>
                  <a:schemeClr val="tx1"/>
                </a:solidFill>
              </a:rPr>
              <a:t>. Sci., vol. 56, no. 6, pp. 3726-3733, Dec. 2009.</a:t>
            </a:r>
          </a:p>
          <a:p>
            <a:r>
              <a:rPr lang="en-GB" sz="1800" dirty="0">
                <a:solidFill>
                  <a:schemeClr val="tx1"/>
                </a:solidFill>
              </a:rPr>
              <a:t>F. </a:t>
            </a:r>
            <a:r>
              <a:rPr lang="en-GB" sz="1800" dirty="0" err="1">
                <a:solidFill>
                  <a:schemeClr val="tx1"/>
                </a:solidFill>
              </a:rPr>
              <a:t>Corsi</a:t>
            </a:r>
            <a:r>
              <a:rPr lang="en-GB" sz="1800" dirty="0">
                <a:solidFill>
                  <a:schemeClr val="tx1"/>
                </a:solidFill>
              </a:rPr>
              <a:t> et al., "Modelling a Silicon Photomultiplier (</a:t>
            </a:r>
            <a:r>
              <a:rPr lang="en-GB" sz="1800" dirty="0" err="1">
                <a:solidFill>
                  <a:schemeClr val="tx1"/>
                </a:solidFill>
              </a:rPr>
              <a:t>SiPM</a:t>
            </a:r>
            <a:r>
              <a:rPr lang="en-GB" sz="1800" dirty="0">
                <a:solidFill>
                  <a:schemeClr val="tx1"/>
                </a:solidFill>
              </a:rPr>
              <a:t>) as a Signal Source for Optimum Front-End Design", </a:t>
            </a:r>
            <a:r>
              <a:rPr lang="en-GB" sz="1800" dirty="0" err="1">
                <a:solidFill>
                  <a:schemeClr val="tx1"/>
                </a:solidFill>
              </a:rPr>
              <a:t>Nucl</a:t>
            </a:r>
            <a:r>
              <a:rPr lang="en-GB" sz="1800" dirty="0">
                <a:solidFill>
                  <a:schemeClr val="tx1"/>
                </a:solidFill>
              </a:rPr>
              <a:t>. Instr. and Meth. in Phys. Res., vol. A572, pp. 416-418, 2007</a:t>
            </a:r>
          </a:p>
          <a:p>
            <a:r>
              <a:rPr lang="en-GB" sz="1800" dirty="0">
                <a:solidFill>
                  <a:schemeClr val="tx1"/>
                </a:solidFill>
              </a:rPr>
              <a:t>F. </a:t>
            </a:r>
            <a:r>
              <a:rPr lang="en-GB" sz="1800" dirty="0" err="1">
                <a:solidFill>
                  <a:schemeClr val="tx1"/>
                </a:solidFill>
              </a:rPr>
              <a:t>Ciciriello</a:t>
            </a:r>
            <a:r>
              <a:rPr lang="en-GB" sz="1800" dirty="0">
                <a:solidFill>
                  <a:schemeClr val="tx1"/>
                </a:solidFill>
              </a:rPr>
              <a:t>, F. </a:t>
            </a:r>
            <a:r>
              <a:rPr lang="en-GB" sz="1800" dirty="0" err="1">
                <a:solidFill>
                  <a:schemeClr val="tx1"/>
                </a:solidFill>
              </a:rPr>
              <a:t>Corsi</a:t>
            </a:r>
            <a:r>
              <a:rPr lang="en-GB" sz="1800" dirty="0">
                <a:solidFill>
                  <a:schemeClr val="tx1"/>
                </a:solidFill>
              </a:rPr>
              <a:t>, F. </a:t>
            </a:r>
            <a:r>
              <a:rPr lang="en-GB" sz="1800" dirty="0" err="1">
                <a:solidFill>
                  <a:schemeClr val="tx1"/>
                </a:solidFill>
              </a:rPr>
              <a:t>Licciulli</a:t>
            </a:r>
            <a:r>
              <a:rPr lang="en-GB" sz="1800" dirty="0">
                <a:solidFill>
                  <a:schemeClr val="tx1"/>
                </a:solidFill>
              </a:rPr>
              <a:t>, C. </a:t>
            </a:r>
            <a:r>
              <a:rPr lang="en-GB" sz="1800" dirty="0" err="1">
                <a:solidFill>
                  <a:schemeClr val="tx1"/>
                </a:solidFill>
              </a:rPr>
              <a:t>Marzocca</a:t>
            </a:r>
            <a:r>
              <a:rPr lang="en-GB" sz="1800" dirty="0">
                <a:solidFill>
                  <a:schemeClr val="tx1"/>
                </a:solidFill>
              </a:rPr>
              <a:t>, G. </a:t>
            </a:r>
            <a:r>
              <a:rPr lang="en-GB" sz="1800" dirty="0" err="1">
                <a:solidFill>
                  <a:schemeClr val="tx1"/>
                </a:solidFill>
              </a:rPr>
              <a:t>Matarrese</a:t>
            </a:r>
            <a:r>
              <a:rPr lang="en-GB" sz="1800" dirty="0">
                <a:solidFill>
                  <a:schemeClr val="tx1"/>
                </a:solidFill>
              </a:rPr>
              <a:t> et al., "Accurate </a:t>
            </a:r>
            <a:r>
              <a:rPr lang="en-GB" sz="1800" dirty="0" err="1">
                <a:solidFill>
                  <a:schemeClr val="tx1"/>
                </a:solidFill>
              </a:rPr>
              <a:t>Modeling</a:t>
            </a:r>
            <a:r>
              <a:rPr lang="en-GB" sz="1800" dirty="0">
                <a:solidFill>
                  <a:schemeClr val="tx1"/>
                </a:solidFill>
              </a:rPr>
              <a:t> of </a:t>
            </a:r>
            <a:r>
              <a:rPr lang="en-GB" sz="1800" dirty="0" err="1">
                <a:solidFill>
                  <a:schemeClr val="tx1"/>
                </a:solidFill>
              </a:rPr>
              <a:t>SiPM</a:t>
            </a:r>
            <a:r>
              <a:rPr lang="en-GB" sz="1800" dirty="0">
                <a:solidFill>
                  <a:schemeClr val="tx1"/>
                </a:solidFill>
              </a:rPr>
              <a:t> Detectors Coupled to FE Electronics for Timing Performance Analysis", </a:t>
            </a:r>
            <a:r>
              <a:rPr lang="en-GB" sz="1800" dirty="0" err="1">
                <a:solidFill>
                  <a:schemeClr val="tx1"/>
                </a:solidFill>
              </a:rPr>
              <a:t>Nucl</a:t>
            </a:r>
            <a:r>
              <a:rPr lang="en-GB" sz="1800" dirty="0">
                <a:solidFill>
                  <a:schemeClr val="tx1"/>
                </a:solidFill>
              </a:rPr>
              <a:t>. Instr. and Meth. in Phys. Res., vol. A 718, pp. 331-333.</a:t>
            </a:r>
          </a:p>
          <a:p>
            <a:r>
              <a:rPr lang="en-GB" sz="1800" dirty="0">
                <a:solidFill>
                  <a:schemeClr val="tx1"/>
                </a:solidFill>
              </a:rPr>
              <a:t>F. </a:t>
            </a:r>
            <a:r>
              <a:rPr lang="en-GB" sz="1800" dirty="0" err="1">
                <a:solidFill>
                  <a:schemeClr val="tx1"/>
                </a:solidFill>
              </a:rPr>
              <a:t>Ciciriello</a:t>
            </a:r>
            <a:r>
              <a:rPr lang="en-GB" sz="1800" dirty="0">
                <a:solidFill>
                  <a:schemeClr val="tx1"/>
                </a:solidFill>
              </a:rPr>
              <a:t>, F. </a:t>
            </a:r>
            <a:r>
              <a:rPr lang="en-GB" sz="1800" dirty="0" err="1">
                <a:solidFill>
                  <a:schemeClr val="tx1"/>
                </a:solidFill>
              </a:rPr>
              <a:t>Corsi</a:t>
            </a:r>
            <a:r>
              <a:rPr lang="en-GB" sz="1800" dirty="0">
                <a:solidFill>
                  <a:schemeClr val="tx1"/>
                </a:solidFill>
              </a:rPr>
              <a:t>, F. </a:t>
            </a:r>
            <a:r>
              <a:rPr lang="en-GB" sz="1800" dirty="0" err="1">
                <a:solidFill>
                  <a:schemeClr val="tx1"/>
                </a:solidFill>
              </a:rPr>
              <a:t>Licciulli</a:t>
            </a:r>
            <a:r>
              <a:rPr lang="en-GB" sz="1800" dirty="0">
                <a:solidFill>
                  <a:schemeClr val="tx1"/>
                </a:solidFill>
              </a:rPr>
              <a:t>, C. </a:t>
            </a:r>
            <a:r>
              <a:rPr lang="en-GB" sz="1800" dirty="0" err="1">
                <a:solidFill>
                  <a:schemeClr val="tx1"/>
                </a:solidFill>
              </a:rPr>
              <a:t>Marzocca</a:t>
            </a:r>
            <a:r>
              <a:rPr lang="en-GB" sz="1800" dirty="0">
                <a:solidFill>
                  <a:schemeClr val="tx1"/>
                </a:solidFill>
              </a:rPr>
              <a:t> and G. </a:t>
            </a:r>
            <a:r>
              <a:rPr lang="en-GB" sz="1800" dirty="0" err="1">
                <a:solidFill>
                  <a:schemeClr val="tx1"/>
                </a:solidFill>
              </a:rPr>
              <a:t>Matarrese</a:t>
            </a:r>
            <a:r>
              <a:rPr lang="en-GB" sz="1800" dirty="0">
                <a:solidFill>
                  <a:schemeClr val="tx1"/>
                </a:solidFill>
              </a:rPr>
              <a:t>, “Design of Current Mode Front-End Amplifiers with Optimal Timing Performance for High-gain Photodetectors,” in European Conference on Circuit Theory and Design, 2015.</a:t>
            </a:r>
          </a:p>
          <a:p>
            <a:r>
              <a:rPr lang="en-GB" sz="1800" dirty="0">
                <a:solidFill>
                  <a:schemeClr val="tx1"/>
                </a:solidFill>
              </a:rPr>
              <a:t>C. de la </a:t>
            </a:r>
            <a:r>
              <a:rPr lang="en-GB" sz="1800" dirty="0" err="1">
                <a:solidFill>
                  <a:schemeClr val="tx1"/>
                </a:solidFill>
              </a:rPr>
              <a:t>Taill</a:t>
            </a:r>
            <a:r>
              <a:rPr lang="en-GB" sz="1800" dirty="0">
                <a:solidFill>
                  <a:schemeClr val="tx1"/>
                </a:solidFill>
              </a:rPr>
              <a:t>, “</a:t>
            </a:r>
            <a:r>
              <a:rPr lang="en-GB" sz="1800" dirty="0" err="1">
                <a:solidFill>
                  <a:schemeClr val="tx1"/>
                </a:solidFill>
              </a:rPr>
              <a:t>SiPM</a:t>
            </a:r>
            <a:r>
              <a:rPr lang="en-GB" sz="1800" dirty="0">
                <a:solidFill>
                  <a:schemeClr val="tx1"/>
                </a:solidFill>
              </a:rPr>
              <a:t> readout electronics overview”, </a:t>
            </a:r>
            <a:r>
              <a:rPr lang="en-GB" sz="1800" dirty="0" err="1">
                <a:solidFill>
                  <a:schemeClr val="tx1"/>
                </a:solidFill>
              </a:rPr>
              <a:t>Photodet</a:t>
            </a:r>
            <a:r>
              <a:rPr lang="en-GB" sz="1800" dirty="0">
                <a:solidFill>
                  <a:schemeClr val="tx1"/>
                </a:solidFill>
              </a:rPr>
              <a:t> 2012, </a:t>
            </a:r>
            <a:r>
              <a:rPr lang="en-GB" sz="1200" dirty="0">
                <a:solidFill>
                  <a:schemeClr val="tx1"/>
                </a:solidFill>
              </a:rPr>
              <a:t>https://indico.cern.ch/event/164917/contributions/1417117/attachments/198508/278657/1-cdlt_Photodet2012.pdf</a:t>
            </a:r>
            <a:endParaRPr lang="en-GB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lvl="1"/>
            <a:endParaRPr lang="en-GB" sz="1200" dirty="0"/>
          </a:p>
          <a:p>
            <a:endParaRPr lang="en-GB" sz="2000" baseline="30000" dirty="0">
              <a:solidFill>
                <a:schemeClr val="tx1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16" name="Marcador de pie de página 4">
            <a:extLst>
              <a:ext uri="{FF2B5EF4-FFF2-40B4-BE49-F238E27FC236}">
                <a16:creationId xmlns:a16="http://schemas.microsoft.com/office/drawing/2014/main" id="{0D02A951-ADEB-4743-A1A6-C51538F2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6560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739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208310" y="5143514"/>
            <a:ext cx="87273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1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1DBC76A4-3D61-435C-B664-18DFE4B6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2BBA1420-FFAE-44F4-9756-45480B8F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6560" y="6537151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7C5DC8-1E4F-40D1-B51A-0647B2454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3601" r="20075" b="13601"/>
          <a:stretch/>
        </p:blipFill>
        <p:spPr>
          <a:xfrm>
            <a:off x="458941" y="556997"/>
            <a:ext cx="8505547" cy="574400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D02FFD-6AB8-4EB6-88E8-EF30667866D3}"/>
              </a:ext>
            </a:extLst>
          </p:cNvPr>
          <p:cNvSpPr/>
          <p:nvPr/>
        </p:nvSpPr>
        <p:spPr>
          <a:xfrm>
            <a:off x="1185800" y="116632"/>
            <a:ext cx="747057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dirty="0">
                <a:solidFill>
                  <a:schemeClr val="bg1"/>
                </a:solidFill>
              </a:rPr>
              <a:t>http://icc.ub.edu/congress/TechnoWeek2018</a:t>
            </a:r>
          </a:p>
        </p:txBody>
      </p:sp>
    </p:spTree>
    <p:extLst>
      <p:ext uri="{BB962C8B-B14F-4D97-AF65-F5344CB8AC3E}">
        <p14:creationId xmlns:p14="http://schemas.microsoft.com/office/powerpoint/2010/main" val="1926724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208310" y="5143514"/>
            <a:ext cx="87273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1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2242389"/>
            <a:ext cx="7560840" cy="81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Thanks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a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lot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for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your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attention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!!!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27250" y="3301454"/>
            <a:ext cx="2876282" cy="68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Questions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?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17437" y="4215007"/>
            <a:ext cx="2828750" cy="68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2100" b="0" dirty="0">
                <a:latin typeface="Comic Sans MS" panose="030F0702030302020204" pitchFamily="66" charset="0"/>
              </a:rPr>
              <a:t>dgascon@fqa.ub.edu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1DBC76A4-3D61-435C-B664-18DFE4B6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2BBA1420-FFAE-44F4-9756-45480B8F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6560" y="6537151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pic>
        <p:nvPicPr>
          <p:cNvPr id="10" name="Picture 16" descr="FAST logo jpg">
            <a:extLst>
              <a:ext uri="{FF2B5EF4-FFF2-40B4-BE49-F238E27FC236}">
                <a16:creationId xmlns:a16="http://schemas.microsoft.com/office/drawing/2014/main" id="{29FA3EAF-D235-45CE-902F-E92A6420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187" y="5467132"/>
            <a:ext cx="992332" cy="4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442DF7E-8BC2-4BDD-BD81-53258D901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015813"/>
              </p:ext>
            </p:extLst>
          </p:nvPr>
        </p:nvGraphicFramePr>
        <p:xfrm>
          <a:off x="3993070" y="5250155"/>
          <a:ext cx="1142580" cy="87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Acrobat Document" r:id="rId5" imgW="2971590" imgH="2158831" progId="Acrobat.Document.11">
                  <p:embed/>
                </p:oleObj>
              </mc:Choice>
              <mc:Fallback>
                <p:oleObj name="Acrobat Document" r:id="rId5" imgW="2971590" imgH="2158831" progId="Acrobat.Document.11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442DF7E-8BC2-4BDD-BD81-53258D901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3070" y="5250155"/>
                        <a:ext cx="1142580" cy="871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EDA70AE9-64FB-4346-B2EE-772B4F3615D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80579" y="5396875"/>
          <a:ext cx="693341" cy="64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Acrobat Document" r:id="rId7" imgW="1190520" imgH="1057115" progId="Acrobat.Document.11">
                  <p:embed/>
                </p:oleObj>
              </mc:Choice>
              <mc:Fallback>
                <p:oleObj name="Acrobat Document" r:id="rId7" imgW="1190520" imgH="1057115" progId="Acrobat.Document.11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EDA70AE9-64FB-4346-B2EE-772B4F3615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0579" y="5396875"/>
                        <a:ext cx="693341" cy="646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60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dirty="0" err="1"/>
              <a:t>SiPM</a:t>
            </a:r>
            <a:r>
              <a:rPr lang="en-GB" sz="3200" b="1" dirty="0"/>
              <a:t> electrical parameters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FE circuits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ASIC examples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Conclusions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00" y="-27384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17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II: Input stage 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ICASiPM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1C4189E-6329-43AC-A364-F825CCAB8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80" y="1089248"/>
                <a:ext cx="9102923" cy="5148064"/>
              </a:xfrm>
            </p:spPr>
            <p:txBody>
              <a:bodyPr/>
              <a:lstStyle/>
              <a:p>
                <a:endParaRPr lang="en-GB" sz="1800" dirty="0"/>
              </a:p>
              <a:p>
                <a:r>
                  <a:rPr lang="en-GB" sz="1800" dirty="0"/>
                  <a:t>In current sensing, </a:t>
                </a:r>
                <a:r>
                  <a:rPr lang="en-GB" sz="1800" dirty="0" err="1"/>
                  <a:t>R</a:t>
                </a:r>
                <a:r>
                  <a:rPr lang="en-GB" sz="1800" baseline="-25000" dirty="0" err="1"/>
                  <a:t>in</a:t>
                </a:r>
                <a:r>
                  <a:rPr lang="en-GB" sz="1800" dirty="0"/>
                  <a:t> should be minimized for best timing (improved di/</a:t>
                </a:r>
                <a:r>
                  <a:rPr lang="en-GB" sz="1800" dirty="0" err="1"/>
                  <a:t>dt</a:t>
                </a:r>
                <a:r>
                  <a:rPr lang="en-GB" sz="1800" dirty="0"/>
                  <a:t>), </a:t>
                </a:r>
                <a:r>
                  <a:rPr lang="en-GB" sz="1800" b="1" dirty="0"/>
                  <a:t>but any value smaller than </a:t>
                </a:r>
                <a:r>
                  <a:rPr lang="en-GB" sz="1800" b="1" dirty="0" err="1"/>
                  <a:t>R</a:t>
                </a:r>
                <a:r>
                  <a:rPr lang="en-GB" sz="1800" b="1" baseline="-25000" dirty="0" err="1"/>
                  <a:t>in,min</a:t>
                </a:r>
                <a:r>
                  <a:rPr lang="en-GB" sz="1800" b="1" dirty="0"/>
                  <a:t> = 5 </a:t>
                </a:r>
                <a:r>
                  <a:rPr lang="el-GR" sz="1800" b="1" dirty="0"/>
                  <a:t>Ω</a:t>
                </a:r>
                <a:r>
                  <a:rPr lang="en-GB" sz="1800" b="1" dirty="0"/>
                  <a:t> make the parasitic input network to resonate.</a:t>
                </a:r>
              </a:p>
              <a:p>
                <a:pPr lvl="1"/>
                <a:r>
                  <a:rPr lang="en-GB" sz="1400" dirty="0"/>
                  <a:t>Low </a:t>
                </a:r>
                <a:r>
                  <a:rPr lang="en-GB" sz="1400" dirty="0" err="1"/>
                  <a:t>R</a:t>
                </a:r>
                <a:r>
                  <a:rPr lang="en-GB" sz="1400" baseline="-25000" dirty="0" err="1"/>
                  <a:t>in</a:t>
                </a:r>
                <a:r>
                  <a:rPr lang="en-GB" sz="1400" dirty="0"/>
                  <a:t> trade-offs with power consumption; it can be reduced by means of feedback schemes, at the cost of compromising stability. </a:t>
                </a:r>
              </a:p>
              <a:p>
                <a:pPr lvl="1"/>
                <a:r>
                  <a:rPr lang="en-GB" sz="1400" dirty="0"/>
                  <a:t>In practice, </a:t>
                </a:r>
                <a:r>
                  <a:rPr lang="en-GB" sz="1400" dirty="0" err="1"/>
                  <a:t>R</a:t>
                </a:r>
                <a:r>
                  <a:rPr lang="en-GB" sz="1400" baseline="-25000" dirty="0" err="1"/>
                  <a:t>in</a:t>
                </a:r>
                <a:r>
                  <a:rPr lang="en-GB" sz="1400" baseline="-25000" dirty="0"/>
                  <a:t> </a:t>
                </a:r>
                <a:r>
                  <a:rPr lang="en-GB" sz="1400" dirty="0"/>
                  <a:t>in the range 15 </a:t>
                </a:r>
                <a:r>
                  <a:rPr lang="el-GR" sz="1400" dirty="0"/>
                  <a:t>Ω</a:t>
                </a:r>
                <a:r>
                  <a:rPr lang="en-GB" sz="1400" dirty="0"/>
                  <a:t> – 20 </a:t>
                </a:r>
                <a:r>
                  <a:rPr lang="el-GR" sz="1400" dirty="0"/>
                  <a:t>Ω</a:t>
                </a:r>
                <a:r>
                  <a:rPr lang="en-GB" sz="1400" dirty="0"/>
                  <a:t> are desirable in order to be compatible with detectors showing </a:t>
                </a:r>
                <a:r>
                  <a:rPr lang="en-GB" sz="1400" dirty="0" err="1"/>
                  <a:t>Cdet</a:t>
                </a:r>
                <a:r>
                  <a:rPr lang="en-GB" sz="1400" dirty="0"/>
                  <a:t> = 10 pF (PMTs/MCPs) – 1 </a:t>
                </a:r>
                <a:r>
                  <a:rPr lang="en-GB" sz="1400" dirty="0" err="1"/>
                  <a:t>nF</a:t>
                </a:r>
                <a:r>
                  <a:rPr lang="en-GB" sz="1400" dirty="0"/>
                  <a:t> (Large </a:t>
                </a:r>
                <a:r>
                  <a:rPr lang="en-GB" sz="1400" dirty="0" err="1"/>
                  <a:t>SiPMs</a:t>
                </a:r>
                <a:r>
                  <a:rPr lang="en-GB" sz="1400" dirty="0"/>
                  <a:t>).</a:t>
                </a:r>
                <a:endParaRPr lang="en-GB" sz="1800" dirty="0"/>
              </a:p>
              <a:p>
                <a:r>
                  <a:rPr lang="en-GB" sz="1800" dirty="0"/>
                  <a:t>In voltage sensing, </a:t>
                </a:r>
                <a:r>
                  <a:rPr lang="en-GB" sz="1800" dirty="0" err="1"/>
                  <a:t>R</a:t>
                </a:r>
                <a:r>
                  <a:rPr lang="en-GB" sz="1800" baseline="-25000" dirty="0" err="1"/>
                  <a:t>in</a:t>
                </a:r>
                <a:r>
                  <a:rPr lang="en-GB" sz="1800" dirty="0"/>
                  <a:t> should be maximized for best timing (improved dv/</a:t>
                </a:r>
                <a:r>
                  <a:rPr lang="en-GB" sz="1800" dirty="0" err="1"/>
                  <a:t>dt</a:t>
                </a:r>
                <a:r>
                  <a:rPr lang="en-GB" sz="1800" dirty="0"/>
                  <a:t>). </a:t>
                </a:r>
                <a:r>
                  <a:rPr lang="en-GB" sz="1800" b="1" dirty="0"/>
                  <a:t>Signal dynamics are favourable since underdamped response is not possible under such a case. </a:t>
                </a:r>
              </a:p>
              <a:p>
                <a:pPr lvl="1"/>
                <a:r>
                  <a:rPr lang="en-GB" sz="1400" dirty="0"/>
                  <a:t>The parallel resonance can boost the slew-rate even more, but one should rely on </a:t>
                </a:r>
                <a:r>
                  <a:rPr lang="en-GB" sz="1400" dirty="0" err="1"/>
                  <a:t>parasitics</a:t>
                </a:r>
                <a:r>
                  <a:rPr lang="en-GB" sz="1400" dirty="0"/>
                  <a:t>…</a:t>
                </a:r>
              </a:p>
              <a:p>
                <a:pPr lvl="1"/>
                <a:r>
                  <a:rPr lang="en-GB" sz="1400" dirty="0"/>
                  <a:t>Large </a:t>
                </a:r>
                <a:r>
                  <a:rPr lang="en-GB" sz="1400" dirty="0" err="1"/>
                  <a:t>R</a:t>
                </a:r>
                <a:r>
                  <a:rPr lang="en-GB" sz="1400" baseline="-25000" dirty="0" err="1"/>
                  <a:t>in</a:t>
                </a:r>
                <a:r>
                  <a:rPr lang="en-GB" sz="1400" baseline="-25000" dirty="0"/>
                  <a:t> </a:t>
                </a:r>
                <a:r>
                  <a:rPr lang="en-GB" sz="1400" dirty="0"/>
                  <a:t>results in degraded count-rate capabilities. PZ cancellation becomes compulsory.</a:t>
                </a:r>
              </a:p>
              <a:p>
                <a:r>
                  <a:rPr lang="en-GB" sz="1800" dirty="0"/>
                  <a:t>Optimum bandwidth in the signal path, prior to discrimination </a:t>
                </a:r>
                <a:r>
                  <a:rPr lang="en-GB" sz="1800" dirty="0" err="1"/>
                  <a:t>BW</a:t>
                </a:r>
                <a:r>
                  <a:rPr lang="en-GB" sz="1800" baseline="-25000" dirty="0" err="1"/>
                  <a:t>opt</a:t>
                </a:r>
                <a:r>
                  <a:rPr lang="en-GB" sz="1800" dirty="0"/>
                  <a:t> ~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GB" sz="1800" dirty="0"/>
              </a:p>
              <a:p>
                <a:pPr lvl="1"/>
                <a:r>
                  <a:rPr lang="en-GB" sz="1400" dirty="0"/>
                  <a:t>The minimum </a:t>
                </a:r>
                <a:r>
                  <a:rPr lang="en-GB" sz="1400" dirty="0" err="1"/>
                  <a:t>LC</a:t>
                </a:r>
                <a:r>
                  <a:rPr lang="en-GB" sz="1400" baseline="-25000" dirty="0" err="1"/>
                  <a:t>det</a:t>
                </a:r>
                <a:r>
                  <a:rPr lang="en-GB" sz="1400" dirty="0"/>
                  <a:t> product (5 </a:t>
                </a:r>
                <a:r>
                  <a:rPr lang="en-GB" sz="1400" dirty="0" err="1"/>
                  <a:t>nH</a:t>
                </a:r>
                <a:r>
                  <a:rPr lang="en-GB" sz="1400" dirty="0"/>
                  <a:t> short connection / 10 pF in PMT) already results in 1 GHz optimum bandwidth.</a:t>
                </a:r>
              </a:p>
              <a:p>
                <a:pPr marL="457200" lvl="1" indent="0">
                  <a:buNone/>
                </a:pPr>
                <a:r>
                  <a:rPr lang="en-GB" sz="1400" dirty="0">
                    <a:solidFill>
                      <a:srgbClr val="EA224D"/>
                    </a:solidFill>
                  </a:rPr>
                  <a:t>→ No point in designing current sensing circuits faster than 1 GHz, since only noise would be integrated, worsening </a:t>
                </a:r>
                <a:r>
                  <a:rPr lang="el-GR" sz="1400" dirty="0">
                    <a:solidFill>
                      <a:srgbClr val="EA224D"/>
                    </a:solidFill>
                  </a:rPr>
                  <a:t>σ</a:t>
                </a:r>
                <a:r>
                  <a:rPr lang="en-GB" sz="1400" baseline="-25000" dirty="0">
                    <a:solidFill>
                      <a:srgbClr val="EA224D"/>
                    </a:solidFill>
                  </a:rPr>
                  <a:t>t</a:t>
                </a:r>
                <a:r>
                  <a:rPr lang="en-GB" sz="1400" dirty="0">
                    <a:solidFill>
                      <a:srgbClr val="EA224D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1C4189E-6329-43AC-A364-F825CCAB8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80" y="1089248"/>
                <a:ext cx="9102923" cy="5148064"/>
              </a:xfrm>
              <a:blipFill>
                <a:blip r:embed="rId2"/>
                <a:stretch>
                  <a:fillRect l="-469" r="-2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476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sz="2400" b="1" dirty="0"/>
              <a:t>I. Introduction: current IACTs cameras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04056"/>
          </a:xfrm>
        </p:spPr>
        <p:txBody>
          <a:bodyPr/>
          <a:lstStyle/>
          <a:p>
            <a:r>
              <a:rPr lang="en-GB" sz="2400" dirty="0"/>
              <a:t>Even some CTA telescopes will still be based on PMTs</a:t>
            </a:r>
          </a:p>
          <a:p>
            <a:endParaRPr lang="en-GB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9" name="CuadroTexto 8"/>
          <p:cNvSpPr txBox="1"/>
          <p:nvPr/>
        </p:nvSpPr>
        <p:spPr>
          <a:xfrm>
            <a:off x="671757" y="6071560"/>
            <a:ext cx="54726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</a:rPr>
              <a:t>C. Casella, “</a:t>
            </a:r>
            <a:r>
              <a:rPr lang="en-US" sz="1200" dirty="0">
                <a:solidFill>
                  <a:schemeClr val="tx1"/>
                </a:solidFill>
              </a:rPr>
              <a:t>Application of photosensors”, ICCUB- </a:t>
            </a:r>
            <a:r>
              <a:rPr lang="en-US" sz="1200" dirty="0" err="1">
                <a:solidFill>
                  <a:schemeClr val="tx1"/>
                </a:solidFill>
              </a:rPr>
              <a:t>Technoweek</a:t>
            </a:r>
            <a:r>
              <a:rPr lang="en-US" sz="1200" dirty="0">
                <a:solidFill>
                  <a:schemeClr val="tx1"/>
                </a:solidFill>
              </a:rPr>
              <a:t>, 2016.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7990EB-360C-4C5D-8422-F5220DE0F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18652" r="1" b="4608"/>
          <a:stretch/>
        </p:blipFill>
        <p:spPr>
          <a:xfrm>
            <a:off x="946321" y="1572961"/>
            <a:ext cx="7524110" cy="43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755"/>
            <a:ext cx="4612481" cy="28289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sz="2400" b="1" dirty="0"/>
              <a:t>I. Introduction: current IACTs cameras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1656184"/>
          </a:xfrm>
        </p:spPr>
        <p:txBody>
          <a:bodyPr/>
          <a:lstStyle/>
          <a:p>
            <a:r>
              <a:rPr lang="en-GB" sz="2400" dirty="0"/>
              <a:t>Even some CTA telescopes will still be based on PMTs</a:t>
            </a:r>
          </a:p>
          <a:p>
            <a:r>
              <a:rPr lang="en-GB" sz="2400" dirty="0"/>
              <a:t>Amazing progress in last 10 years</a:t>
            </a:r>
          </a:p>
          <a:p>
            <a:pPr lvl="1"/>
            <a:r>
              <a:rPr lang="en-GB" sz="2000" dirty="0"/>
              <a:t>PMTs </a:t>
            </a:r>
            <a:r>
              <a:rPr lang="en-GB" sz="2000" dirty="0" err="1"/>
              <a:t>developped</a:t>
            </a:r>
            <a:r>
              <a:rPr lang="en-GB" sz="2000" dirty="0"/>
              <a:t> for CTA</a:t>
            </a:r>
          </a:p>
          <a:p>
            <a:endParaRPr lang="en-GB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9" name="CuadroTexto 8"/>
          <p:cNvSpPr txBox="1"/>
          <p:nvPr/>
        </p:nvSpPr>
        <p:spPr>
          <a:xfrm>
            <a:off x="539552" y="5840251"/>
            <a:ext cx="446223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22.04.2015 APPEC TF,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200" dirty="0" err="1">
                <a:solidFill>
                  <a:schemeClr val="tx1"/>
                </a:solidFill>
              </a:rPr>
              <a:t>Razmik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Mirzoyan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</a:p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Recent Progress on PMT and </a:t>
            </a:r>
            <a:r>
              <a:rPr lang="en-US" sz="1200" dirty="0" err="1">
                <a:solidFill>
                  <a:schemeClr val="tx1"/>
                </a:solidFill>
              </a:rPr>
              <a:t>SiPM</a:t>
            </a:r>
            <a:r>
              <a:rPr lang="en-US" sz="1200" dirty="0">
                <a:solidFill>
                  <a:schemeClr val="tx1"/>
                </a:solidFill>
              </a:rPr>
              <a:t>, where we are going to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10" name="image10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9992" y="2129073"/>
            <a:ext cx="4443233" cy="395195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 flipH="1">
            <a:off x="1369183" y="2514442"/>
            <a:ext cx="23042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dirty="0" err="1">
                <a:solidFill>
                  <a:schemeClr val="tx1"/>
                </a:solidFill>
              </a:rPr>
              <a:t>Afterpulsing</a:t>
            </a:r>
            <a:r>
              <a:rPr lang="en-US" sz="1600" b="0" dirty="0">
                <a:solidFill>
                  <a:schemeClr val="tx1"/>
                </a:solidFill>
              </a:rPr>
              <a:t> at 4 </a:t>
            </a:r>
            <a:r>
              <a:rPr lang="en-US" sz="1600" b="0" dirty="0" err="1">
                <a:solidFill>
                  <a:schemeClr val="tx1"/>
                </a:solidFill>
              </a:rPr>
              <a:t>ph.e</a:t>
            </a:r>
            <a:r>
              <a:rPr lang="en-US" sz="1600" b="0" dirty="0">
                <a:solidFill>
                  <a:schemeClr val="tx1"/>
                </a:solidFill>
              </a:rPr>
              <a:t>. Threshold &lt;&lt; 0.02 %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 flipH="1">
            <a:off x="6019800" y="1972107"/>
            <a:ext cx="230425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dirty="0">
                <a:solidFill>
                  <a:schemeClr val="tx1"/>
                </a:solidFill>
              </a:rPr>
              <a:t>Peak PDE &gt; 35 %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60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452E558-2375-40F3-909D-2DF19FE3B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11561" r="695" b="9454"/>
          <a:stretch/>
        </p:blipFill>
        <p:spPr>
          <a:xfrm>
            <a:off x="493163" y="1340768"/>
            <a:ext cx="8170664" cy="48610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 </a:t>
            </a:r>
            <a:r>
              <a:rPr lang="en-GB" sz="2400" b="1" dirty="0"/>
              <a:t>I. Introduction: </a:t>
            </a:r>
            <a:r>
              <a:rPr lang="en-GB" sz="2400" b="1" dirty="0" err="1"/>
              <a:t>SiPM</a:t>
            </a:r>
            <a:r>
              <a:rPr lang="en-GB" sz="2400" b="1" dirty="0"/>
              <a:t> based IACTs cameras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041426"/>
            <a:ext cx="8438134" cy="2376264"/>
          </a:xfrm>
        </p:spPr>
        <p:txBody>
          <a:bodyPr/>
          <a:lstStyle/>
          <a:p>
            <a:r>
              <a:rPr lang="en-GB" sz="2100" dirty="0" err="1"/>
              <a:t>SiPM</a:t>
            </a:r>
            <a:r>
              <a:rPr lang="en-GB" sz="2100" dirty="0"/>
              <a:t> principle</a:t>
            </a:r>
          </a:p>
          <a:p>
            <a:endParaRPr lang="en-GB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 flipH="1">
            <a:off x="1259632" y="1409008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SST-1M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flipH="1">
            <a:off x="5148064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GCT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 flipH="1">
            <a:off x="3064085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ASTRI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D922CB-24D5-417C-BE31-2E90F24A28FD}"/>
              </a:ext>
            </a:extLst>
          </p:cNvPr>
          <p:cNvSpPr txBox="1"/>
          <p:nvPr/>
        </p:nvSpPr>
        <p:spPr>
          <a:xfrm>
            <a:off x="683568" y="6211432"/>
            <a:ext cx="54726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</a:rPr>
              <a:t>C. Casella, “</a:t>
            </a:r>
            <a:r>
              <a:rPr lang="en-US" sz="1200" dirty="0">
                <a:solidFill>
                  <a:schemeClr val="tx1"/>
                </a:solidFill>
              </a:rPr>
              <a:t>Application of photosensors”, ICCUB- </a:t>
            </a:r>
            <a:r>
              <a:rPr lang="en-US" sz="1200" dirty="0" err="1">
                <a:solidFill>
                  <a:schemeClr val="tx1"/>
                </a:solidFill>
              </a:rPr>
              <a:t>Technoweek</a:t>
            </a:r>
            <a:r>
              <a:rPr lang="en-US" sz="1200" dirty="0">
                <a:solidFill>
                  <a:schemeClr val="tx1"/>
                </a:solidFill>
              </a:rPr>
              <a:t>, 2016.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252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 </a:t>
            </a:r>
            <a:r>
              <a:rPr lang="en-GB" sz="2800" b="1" dirty="0"/>
              <a:t>I. Introduction: </a:t>
            </a:r>
            <a:r>
              <a:rPr lang="en-GB" sz="2800" b="1" dirty="0" err="1"/>
              <a:t>SiPM</a:t>
            </a:r>
            <a:r>
              <a:rPr lang="en-GB" sz="2800" b="1" dirty="0"/>
              <a:t> based IACTs cameras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87" y="1049194"/>
            <a:ext cx="9106833" cy="25313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800" dirty="0"/>
              <a:t>What is crosstalk in a </a:t>
            </a:r>
            <a:r>
              <a:rPr lang="en-GB" sz="2800" dirty="0" err="1"/>
              <a:t>SiPM</a:t>
            </a:r>
            <a:r>
              <a:rPr lang="en-GB" sz="2800" dirty="0"/>
              <a:t>?</a:t>
            </a:r>
          </a:p>
          <a:p>
            <a:pPr lvl="1">
              <a:spcBef>
                <a:spcPts val="0"/>
              </a:spcBef>
            </a:pPr>
            <a:endParaRPr lang="en-GB" sz="1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FF7E07-EE0C-4163-9097-7D24865F4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8" t="12891" r="18581" b="37837"/>
          <a:stretch/>
        </p:blipFill>
        <p:spPr>
          <a:xfrm>
            <a:off x="0" y="1772816"/>
            <a:ext cx="9023685" cy="38884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BD97AE0-E9B8-450E-94D4-5E69DB49924B}"/>
              </a:ext>
            </a:extLst>
          </p:cNvPr>
          <p:cNvSpPr txBox="1"/>
          <p:nvPr/>
        </p:nvSpPr>
        <p:spPr>
          <a:xfrm>
            <a:off x="524272" y="5959903"/>
            <a:ext cx="54726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</a:rPr>
              <a:t>C. Casella, “</a:t>
            </a:r>
            <a:r>
              <a:rPr lang="en-US" sz="1200" dirty="0">
                <a:solidFill>
                  <a:schemeClr val="tx1"/>
                </a:solidFill>
              </a:rPr>
              <a:t>Application of photosensors”, ICCUB- </a:t>
            </a:r>
            <a:r>
              <a:rPr lang="en-US" sz="1200" dirty="0" err="1">
                <a:solidFill>
                  <a:schemeClr val="tx1"/>
                </a:solidFill>
              </a:rPr>
              <a:t>Technoweek</a:t>
            </a:r>
            <a:r>
              <a:rPr lang="en-US" sz="1200" dirty="0">
                <a:solidFill>
                  <a:schemeClr val="tx1"/>
                </a:solidFill>
              </a:rPr>
              <a:t>, 2016.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51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I. Introduction: </a:t>
            </a:r>
            <a:r>
              <a:rPr lang="en-GB" sz="2400" b="1" dirty="0" err="1"/>
              <a:t>SiPM</a:t>
            </a:r>
            <a:r>
              <a:rPr lang="en-GB" sz="2400" b="1" dirty="0"/>
              <a:t> requirements for IACTs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335" y="979397"/>
            <a:ext cx="9047665" cy="48328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dirty="0"/>
              <a:t>High PDE &gt; 40 %</a:t>
            </a:r>
          </a:p>
          <a:p>
            <a:pPr lvl="1">
              <a:spcBef>
                <a:spcPts val="0"/>
              </a:spcBef>
            </a:pPr>
            <a:r>
              <a:rPr lang="en-GB" sz="2000" dirty="0"/>
              <a:t>A higher PDE results in a higher reconstruction rate of Cherenkov photons and decreases the energy threshold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Low crosstalk</a:t>
            </a:r>
          </a:p>
          <a:p>
            <a:pPr lvl="1">
              <a:spcBef>
                <a:spcPts val="0"/>
              </a:spcBef>
            </a:pPr>
            <a:r>
              <a:rPr lang="en-GB" sz="2000" dirty="0"/>
              <a:t>Crosstalk degrades the single photon charge resolution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Trade-off between PDE and crosstalk</a:t>
            </a:r>
          </a:p>
          <a:p>
            <a:pPr>
              <a:spcBef>
                <a:spcPts val="0"/>
              </a:spcBef>
            </a:pPr>
            <a:endParaRPr lang="en-GB" sz="2800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" y="3037234"/>
            <a:ext cx="4238244" cy="28849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16" y="3140968"/>
            <a:ext cx="4375404" cy="286207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flipH="1">
            <a:off x="1907704" y="6031719"/>
            <a:ext cx="6408712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200" dirty="0">
                <a:solidFill>
                  <a:schemeClr val="tx1"/>
                </a:solidFill>
              </a:rPr>
              <a:t>J. </a:t>
            </a:r>
            <a:r>
              <a:rPr lang="en-US" sz="1200" dirty="0" err="1">
                <a:solidFill>
                  <a:schemeClr val="tx1"/>
                </a:solidFill>
              </a:rPr>
              <a:t>Biteau</a:t>
            </a:r>
            <a:r>
              <a:rPr lang="en-US" sz="1200" dirty="0">
                <a:solidFill>
                  <a:schemeClr val="tx1"/>
                </a:solidFill>
              </a:rPr>
              <a:t> et alt. “Performance of Silicon Photomultipliers for the Dual-Mirror Medium-Sized Telescopes of the Cherenkov Telescope Array”, ICRC2015</a:t>
            </a:r>
            <a:endParaRPr lang="es-E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8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 </a:t>
            </a:r>
            <a:r>
              <a:rPr lang="en-GB" sz="2400" b="1" dirty="0"/>
              <a:t>I. Introduction: </a:t>
            </a:r>
            <a:r>
              <a:rPr lang="en-GB" sz="2400" b="1" dirty="0" err="1"/>
              <a:t>SiPM</a:t>
            </a:r>
            <a:r>
              <a:rPr lang="en-GB" sz="2400" b="1" dirty="0"/>
              <a:t> based IACTs cameras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 flipH="1">
            <a:off x="1259632" y="1409008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SST-1M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flipH="1">
            <a:off x="5148064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GCT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 flipH="1">
            <a:off x="3064085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ASTRI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D922CB-24D5-417C-BE31-2E90F24A28FD}"/>
              </a:ext>
            </a:extLst>
          </p:cNvPr>
          <p:cNvSpPr txBox="1"/>
          <p:nvPr/>
        </p:nvSpPr>
        <p:spPr>
          <a:xfrm>
            <a:off x="683568" y="6211432"/>
            <a:ext cx="54726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</a:rPr>
              <a:t>C. Casella, “</a:t>
            </a:r>
            <a:r>
              <a:rPr lang="en-US" sz="1200" dirty="0">
                <a:solidFill>
                  <a:schemeClr val="tx1"/>
                </a:solidFill>
              </a:rPr>
              <a:t>Application of photosensors”, ICCUB- </a:t>
            </a:r>
            <a:r>
              <a:rPr lang="en-US" sz="1200" dirty="0" err="1">
                <a:solidFill>
                  <a:schemeClr val="tx1"/>
                </a:solidFill>
              </a:rPr>
              <a:t>Technoweek</a:t>
            </a:r>
            <a:r>
              <a:rPr lang="en-US" sz="1200" dirty="0">
                <a:solidFill>
                  <a:schemeClr val="tx1"/>
                </a:solidFill>
              </a:rPr>
              <a:t>, 2016.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71F7DE-8942-40F3-A89C-7D2401969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" b="4556"/>
          <a:stretch/>
        </p:blipFill>
        <p:spPr>
          <a:xfrm>
            <a:off x="906229" y="921812"/>
            <a:ext cx="6947521" cy="50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1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 </a:t>
            </a:r>
            <a:r>
              <a:rPr lang="en-GB" sz="2400" b="1" dirty="0"/>
              <a:t>I. Introduction: </a:t>
            </a:r>
            <a:r>
              <a:rPr lang="en-GB" sz="2400" b="1" dirty="0" err="1"/>
              <a:t>SiPM</a:t>
            </a:r>
            <a:r>
              <a:rPr lang="en-GB" sz="2400" b="1" dirty="0"/>
              <a:t> based IACTs cameras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15" name="CuadroTexto 14"/>
          <p:cNvSpPr txBox="1"/>
          <p:nvPr/>
        </p:nvSpPr>
        <p:spPr>
          <a:xfrm flipH="1">
            <a:off x="1259632" y="1409008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SST-1M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flipH="1">
            <a:off x="5148064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GCT</a:t>
            </a:r>
            <a:endParaRPr lang="es-ES" sz="1600" b="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 flipH="1">
            <a:off x="3064085" y="1398594"/>
            <a:ext cx="1096888" cy="3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dirty="0">
                <a:solidFill>
                  <a:schemeClr val="bg1"/>
                </a:solidFill>
              </a:rPr>
              <a:t>ASTRI</a:t>
            </a:r>
            <a:endParaRPr lang="es-ES" sz="1600" b="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DCB48F-CEB7-4A7F-BB68-AC5D3E4F1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2735"/>
          <a:stretch/>
        </p:blipFill>
        <p:spPr>
          <a:xfrm>
            <a:off x="982216" y="1014246"/>
            <a:ext cx="7452320" cy="545571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D922CB-24D5-417C-BE31-2E90F24A28FD}"/>
              </a:ext>
            </a:extLst>
          </p:cNvPr>
          <p:cNvSpPr txBox="1"/>
          <p:nvPr/>
        </p:nvSpPr>
        <p:spPr>
          <a:xfrm>
            <a:off x="524272" y="6340698"/>
            <a:ext cx="54726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</a:rPr>
              <a:t>C. Casella, “</a:t>
            </a:r>
            <a:r>
              <a:rPr lang="en-US" sz="1200" dirty="0">
                <a:solidFill>
                  <a:schemeClr val="tx1"/>
                </a:solidFill>
              </a:rPr>
              <a:t>Application of photosensors”, ICCUB- </a:t>
            </a:r>
            <a:r>
              <a:rPr lang="en-US" sz="1200" dirty="0" err="1">
                <a:solidFill>
                  <a:schemeClr val="tx1"/>
                </a:solidFill>
              </a:rPr>
              <a:t>Technoweek</a:t>
            </a:r>
            <a:r>
              <a:rPr lang="en-US" sz="1200" dirty="0">
                <a:solidFill>
                  <a:schemeClr val="tx1"/>
                </a:solidFill>
              </a:rPr>
              <a:t>, 2016.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76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35825" cy="543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938" y="182349"/>
            <a:ext cx="7855688" cy="498139"/>
          </a:xfrm>
          <a:prstGeom prst="rect">
            <a:avLst/>
          </a:prstGeom>
        </p:spPr>
        <p:txBody>
          <a:bodyPr vert="horz" wrap="square" lIns="0" tIns="127561" rIns="0" bIns="0" rtlCol="0">
            <a:spAutoFit/>
          </a:bodyPr>
          <a:lstStyle/>
          <a:p>
            <a:pPr marL="2590165">
              <a:lnSpc>
                <a:spcPct val="100000"/>
              </a:lnSpc>
            </a:pPr>
            <a:r>
              <a:rPr lang="en-GB" sz="2400" i="0" dirty="0">
                <a:latin typeface="Verdana"/>
                <a:cs typeface="Verdana"/>
              </a:rPr>
              <a:t>Basic</a:t>
            </a:r>
            <a:r>
              <a:rPr lang="en-GB" sz="2400" i="0" spc="-15" dirty="0">
                <a:latin typeface="Verdana"/>
                <a:cs typeface="Verdana"/>
              </a:rPr>
              <a:t> </a:t>
            </a:r>
            <a:r>
              <a:rPr lang="en-GB" sz="2400" i="0" spc="-5" dirty="0">
                <a:latin typeface="Verdana"/>
                <a:cs typeface="Verdana"/>
              </a:rPr>
              <a:t>pu</a:t>
            </a:r>
            <a:r>
              <a:rPr lang="en-GB" sz="2400" i="0" spc="-15" dirty="0">
                <a:latin typeface="Verdana"/>
                <a:cs typeface="Verdana"/>
              </a:rPr>
              <a:t>l</a:t>
            </a:r>
            <a:r>
              <a:rPr lang="en-GB" sz="2400" i="0" spc="-5" dirty="0">
                <a:latin typeface="Verdana"/>
                <a:cs typeface="Verdana"/>
              </a:rPr>
              <a:t>s</a:t>
            </a:r>
            <a:r>
              <a:rPr lang="en-GB" sz="2400" i="0" dirty="0">
                <a:latin typeface="Verdana"/>
                <a:cs typeface="Verdana"/>
              </a:rPr>
              <a:t>e</a:t>
            </a:r>
            <a:r>
              <a:rPr lang="en-GB" sz="2400" i="0" spc="20" dirty="0">
                <a:latin typeface="Verdana"/>
                <a:cs typeface="Verdana"/>
              </a:rPr>
              <a:t> </a:t>
            </a:r>
            <a:r>
              <a:rPr lang="en-GB" sz="2400" i="0" spc="-5" dirty="0">
                <a:latin typeface="Verdana"/>
                <a:cs typeface="Verdana"/>
              </a:rPr>
              <a:t>shapes</a:t>
            </a:r>
            <a:endParaRPr lang="en-GB" sz="2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123819"/>
            <a:ext cx="7783830" cy="157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ho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t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puls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spc="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: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Q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=1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6</a:t>
            </a:r>
            <a:r>
              <a:rPr sz="1800" b="1" spc="-2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fC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,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Cd=100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p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F,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=</a:t>
            </a:r>
            <a:r>
              <a:rPr sz="1800" b="1" spc="30" dirty="0">
                <a:solidFill>
                  <a:srgbClr val="000066"/>
                </a:solidFill>
                <a:latin typeface="Verdana"/>
                <a:cs typeface="Verdana"/>
              </a:rPr>
              <a:t>0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-10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n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H,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RL=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5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-50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Ω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mall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signal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wit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h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iPM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(larg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C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d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)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~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 mV/p.e.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n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si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25" dirty="0">
                <a:solidFill>
                  <a:srgbClr val="000066"/>
                </a:solidFill>
                <a:latin typeface="Verdana"/>
                <a:cs typeface="Verdana"/>
              </a:rPr>
              <a:t>v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y</a:t>
            </a:r>
            <a:r>
              <a:rPr sz="1800" b="1" spc="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to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parasit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ic induct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a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nce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Choi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c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e of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: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deca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y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ime,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ab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y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Co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n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v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ol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v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spc="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wi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h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curr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nt</a:t>
            </a:r>
            <a:r>
              <a:rPr sz="1800" b="1" spc="1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shap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…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(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h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re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del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a impulse)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787" y="2997136"/>
            <a:ext cx="5040249" cy="3167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22925" y="2997136"/>
            <a:ext cx="3168650" cy="3167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54350" y="4349813"/>
            <a:ext cx="595630" cy="36933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  <a:buNone/>
            </a:pPr>
            <a:r>
              <a:rPr sz="2400" spc="-5" dirty="0">
                <a:latin typeface="Times New Roman"/>
                <a:cs typeface="Times New Roman"/>
              </a:rPr>
              <a:t>RC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487" y="4262373"/>
            <a:ext cx="663575" cy="36933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  <a:buNone/>
            </a:pPr>
            <a:r>
              <a:rPr sz="2400" dirty="0">
                <a:latin typeface="Times New Roman"/>
                <a:cs typeface="Times New Roman"/>
              </a:rPr>
              <a:t>L/R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8625" y="5697537"/>
            <a:ext cx="850900" cy="36933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  <a:buNone/>
            </a:pPr>
            <a:r>
              <a:rPr sz="2400" dirty="0">
                <a:latin typeface="Times New Roman"/>
                <a:cs typeface="Times New Roman"/>
              </a:rPr>
              <a:t>Q/</a:t>
            </a:r>
            <a:r>
              <a:rPr sz="2400" spc="-10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940174" y="4964112"/>
            <a:ext cx="1633537" cy="1107996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96520">
              <a:lnSpc>
                <a:spcPct val="100000"/>
              </a:lnSpc>
              <a:buNone/>
            </a:pPr>
            <a:r>
              <a:rPr sz="2400" dirty="0">
                <a:latin typeface="Times New Roman"/>
                <a:cs typeface="Times New Roman"/>
              </a:rPr>
              <a:t>C=100 pF L=10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 R=50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Ω</a:t>
            </a:r>
          </a:p>
        </p:txBody>
      </p:sp>
      <p:sp>
        <p:nvSpPr>
          <p:cNvPr id="11" name="object 11"/>
          <p:cNvSpPr/>
          <p:nvPr/>
        </p:nvSpPr>
        <p:spPr>
          <a:xfrm>
            <a:off x="7285039" y="4964112"/>
            <a:ext cx="1832038" cy="1200150"/>
          </a:xfrm>
          <a:custGeom>
            <a:avLst/>
            <a:gdLst/>
            <a:ahLst/>
            <a:cxnLst/>
            <a:rect l="l" t="t" r="r" b="b"/>
            <a:pathLst>
              <a:path w="1425575" h="1200150">
                <a:moveTo>
                  <a:pt x="0" y="1200150"/>
                </a:moveTo>
                <a:lnTo>
                  <a:pt x="1425575" y="1200150"/>
                </a:lnTo>
                <a:lnTo>
                  <a:pt x="1425575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24328" y="5047079"/>
            <a:ext cx="150295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None/>
            </a:pPr>
            <a:r>
              <a:rPr sz="2400" dirty="0">
                <a:latin typeface="Times New Roman"/>
                <a:cs typeface="Times New Roman"/>
              </a:rPr>
              <a:t>C=100 pF L=10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 R=5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Ω</a:t>
            </a:r>
          </a:p>
        </p:txBody>
      </p:sp>
      <p:sp>
        <p:nvSpPr>
          <p:cNvPr id="15" name="object 53">
            <a:extLst>
              <a:ext uri="{FF2B5EF4-FFF2-40B4-BE49-F238E27FC236}">
                <a16:creationId xmlns:a16="http://schemas.microsoft.com/office/drawing/2014/main" id="{7893CBB3-18DE-4C83-A08E-FDE8470A6DCF}"/>
              </a:ext>
            </a:extLst>
          </p:cNvPr>
          <p:cNvSpPr txBox="1"/>
          <p:nvPr/>
        </p:nvSpPr>
        <p:spPr>
          <a:xfrm>
            <a:off x="2833498" y="6569302"/>
            <a:ext cx="332267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  <a:tabLst>
                <a:tab pos="550545" algn="l"/>
              </a:tabLst>
            </a:pP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C. De </a:t>
            </a:r>
            <a:r>
              <a:rPr sz="1400" spc="-140" dirty="0">
                <a:solidFill>
                  <a:schemeClr val="tx1"/>
                </a:solidFill>
                <a:latin typeface="Times New Roman"/>
                <a:cs typeface="Times New Roman"/>
              </a:rPr>
              <a:t>L</a:t>
            </a:r>
            <a:r>
              <a:rPr lang="es-ES" sz="1400" spc="-140" dirty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s-E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aille</a:t>
            </a: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Ph</a:t>
            </a:r>
            <a:r>
              <a:rPr sz="1400" spc="5" dirty="0" err="1">
                <a:solidFill>
                  <a:schemeClr val="tx1"/>
                </a:solidFill>
                <a:latin typeface="Times New Roman"/>
                <a:cs typeface="Times New Roman"/>
              </a:rPr>
              <a:t>o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to</a:t>
            </a:r>
            <a:r>
              <a:rPr sz="1400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et</a:t>
            </a:r>
            <a:r>
              <a:rPr sz="1400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confe</a:t>
            </a:r>
            <a:r>
              <a:rPr sz="1400" spc="-15" dirty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sz="1400" spc="5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ce</a:t>
            </a: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, 2012</a:t>
            </a:r>
            <a:endParaRPr sz="1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0733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787900" y="1052575"/>
            <a:ext cx="4072001" cy="280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938" y="182349"/>
            <a:ext cx="7855688" cy="498139"/>
          </a:xfrm>
          <a:prstGeom prst="rect">
            <a:avLst/>
          </a:prstGeom>
        </p:spPr>
        <p:txBody>
          <a:bodyPr vert="horz" wrap="square" lIns="0" tIns="127561" rIns="0" bIns="0" rtlCol="0">
            <a:spAutoFit/>
          </a:bodyPr>
          <a:lstStyle/>
          <a:p>
            <a:pPr marL="2630170">
              <a:lnSpc>
                <a:spcPct val="100000"/>
              </a:lnSpc>
            </a:pPr>
            <a:r>
              <a:rPr lang="en-GB" sz="2400" i="0" spc="-5" dirty="0" err="1">
                <a:latin typeface="Verdana"/>
                <a:cs typeface="Verdana"/>
              </a:rPr>
              <a:t>S</a:t>
            </a:r>
            <a:r>
              <a:rPr lang="en-GB" sz="2400" i="0" spc="-10" dirty="0" err="1">
                <a:latin typeface="Verdana"/>
                <a:cs typeface="Verdana"/>
              </a:rPr>
              <a:t>i</a:t>
            </a:r>
            <a:r>
              <a:rPr lang="en-GB" sz="2400" i="0" dirty="0" err="1">
                <a:latin typeface="Verdana"/>
                <a:cs typeface="Verdana"/>
              </a:rPr>
              <a:t>PM</a:t>
            </a:r>
            <a:r>
              <a:rPr lang="en-GB" sz="2400" i="0" spc="10" dirty="0">
                <a:latin typeface="Verdana"/>
                <a:cs typeface="Verdana"/>
              </a:rPr>
              <a:t> </a:t>
            </a:r>
            <a:r>
              <a:rPr lang="en-GB" sz="2400" i="0" spc="-5" dirty="0" err="1">
                <a:latin typeface="Verdana"/>
                <a:cs typeface="Verdana"/>
              </a:rPr>
              <a:t>mode</a:t>
            </a:r>
            <a:r>
              <a:rPr lang="en-GB" sz="2400" i="0" spc="-10" dirty="0" err="1">
                <a:latin typeface="Verdana"/>
                <a:cs typeface="Verdana"/>
              </a:rPr>
              <a:t>l</a:t>
            </a:r>
            <a:r>
              <a:rPr lang="en-GB" sz="2400" i="0" dirty="0" err="1">
                <a:latin typeface="Verdana"/>
                <a:cs typeface="Verdana"/>
              </a:rPr>
              <a:t>i</a:t>
            </a:r>
            <a:r>
              <a:rPr lang="en-GB" sz="2400" i="0" spc="-15" dirty="0" err="1">
                <a:latin typeface="Verdana"/>
                <a:cs typeface="Verdana"/>
              </a:rPr>
              <a:t>z</a:t>
            </a:r>
            <a:r>
              <a:rPr lang="en-GB" sz="2400" i="0" dirty="0" err="1">
                <a:latin typeface="Verdana"/>
                <a:cs typeface="Verdana"/>
              </a:rPr>
              <a:t>ati</a:t>
            </a:r>
            <a:r>
              <a:rPr lang="en-GB" sz="2400" i="0" spc="-10" dirty="0" err="1">
                <a:latin typeface="Verdana"/>
                <a:cs typeface="Verdana"/>
              </a:rPr>
              <a:t>o</a:t>
            </a:r>
            <a:r>
              <a:rPr lang="en-GB" sz="2400" i="0" dirty="0" err="1">
                <a:latin typeface="Verdana"/>
                <a:cs typeface="Verdana"/>
              </a:rPr>
              <a:t>n</a:t>
            </a:r>
            <a:endParaRPr lang="en-GB" sz="2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123819"/>
            <a:ext cx="5616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0066"/>
              </a:buClr>
              <a:buFont typeface="Verdana"/>
              <a:buChar char="•"/>
              <a:tabLst>
                <a:tab pos="355600" algn="l"/>
              </a:tabLst>
            </a:pP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Modeliza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ion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b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y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Cor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e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al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000066"/>
                </a:solidFill>
                <a:latin typeface="Verdana"/>
                <a:cs typeface="Verdana"/>
              </a:rPr>
              <a:t>[</a:t>
            </a:r>
            <a:r>
              <a:rPr sz="1600" spc="-30" dirty="0">
                <a:solidFill>
                  <a:srgbClr val="000066"/>
                </a:solidFill>
                <a:latin typeface="Verdana"/>
                <a:cs typeface="Verdana"/>
              </a:rPr>
              <a:t>N</a:t>
            </a:r>
            <a:r>
              <a:rPr sz="1600" spc="-15" dirty="0">
                <a:solidFill>
                  <a:srgbClr val="000066"/>
                </a:solidFill>
                <a:latin typeface="Verdana"/>
                <a:cs typeface="Verdana"/>
              </a:rPr>
              <a:t>IM</a:t>
            </a:r>
            <a:r>
              <a:rPr sz="1600" spc="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000066"/>
                </a:solidFill>
                <a:latin typeface="Verdana"/>
                <a:cs typeface="Verdana"/>
              </a:rPr>
              <a:t>A572</a:t>
            </a:r>
            <a:r>
              <a:rPr sz="1600" spc="-10" dirty="0">
                <a:solidFill>
                  <a:srgbClr val="000066"/>
                </a:solidFill>
                <a:latin typeface="Verdana"/>
                <a:cs typeface="Verdana"/>
              </a:rPr>
              <a:t> 2007]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8312" y="1773173"/>
            <a:ext cx="3873500" cy="3152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7841" y="5361271"/>
            <a:ext cx="259604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1600" spc="-5" dirty="0">
                <a:solidFill>
                  <a:srgbClr val="006FC0"/>
                </a:solidFill>
                <a:latin typeface="Arial"/>
                <a:cs typeface="Arial"/>
              </a:rPr>
              <a:t>[</a:t>
            </a:r>
            <a:r>
              <a:rPr sz="1600" spc="-195" dirty="0">
                <a:solidFill>
                  <a:srgbClr val="006FC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r>
              <a:rPr sz="1600" spc="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Arial"/>
                <a:cs typeface="Arial"/>
              </a:rPr>
              <a:t>Corsi</a:t>
            </a:r>
            <a:r>
              <a:rPr sz="1600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Arial"/>
                <a:cs typeface="Arial"/>
              </a:rPr>
              <a:t>et</a:t>
            </a:r>
            <a:r>
              <a:rPr sz="1600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Arial"/>
                <a:cs typeface="Arial"/>
              </a:rPr>
              <a:t>al.</a:t>
            </a:r>
            <a:r>
              <a:rPr sz="1600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Arial"/>
                <a:cs typeface="Arial"/>
              </a:rPr>
              <a:t>NIM</a:t>
            </a:r>
            <a:r>
              <a:rPr sz="1600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Arial"/>
                <a:cs typeface="Arial"/>
              </a:rPr>
              <a:t>A572]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000" y="4005326"/>
            <a:ext cx="4195699" cy="2500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58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9512" y="305303"/>
            <a:ext cx="785463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ct val="0"/>
              </a:spcBef>
              <a:buNone/>
            </a:pPr>
            <a:r>
              <a:rPr lang="es-E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II. </a:t>
            </a:r>
            <a:r>
              <a:rPr lang="es-E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SiPM</a:t>
            </a:r>
            <a:r>
              <a:rPr lang="es-E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electrical</a:t>
            </a:r>
            <a:r>
              <a:rPr lang="es-E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</a:t>
            </a:r>
            <a:endParaRPr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268" y="1303905"/>
            <a:ext cx="3263900" cy="1325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Vacuum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Phot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omu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ipl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buNone/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G =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15" baseline="25462" dirty="0">
                <a:solidFill>
                  <a:srgbClr val="000066"/>
                </a:solidFill>
                <a:latin typeface="Verdana"/>
                <a:cs typeface="Verdana"/>
              </a:rPr>
              <a:t>5</a:t>
            </a:r>
            <a:r>
              <a:rPr sz="1800" b="1" spc="277" baseline="25462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–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15" baseline="25462" dirty="0">
                <a:solidFill>
                  <a:srgbClr val="000066"/>
                </a:solidFill>
                <a:latin typeface="Verdana"/>
                <a:cs typeface="Verdana"/>
              </a:rPr>
              <a:t>7</a:t>
            </a:r>
            <a:endParaRPr sz="1800" baseline="25462">
              <a:latin typeface="Verdana"/>
              <a:cs typeface="Verdana"/>
            </a:endParaRPr>
          </a:p>
          <a:p>
            <a:pPr marL="12700" marR="1854200">
              <a:lnSpc>
                <a:spcPct val="120000"/>
              </a:lnSpc>
              <a:buNone/>
            </a:pP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Cd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~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pF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L ~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nH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375" y="3021012"/>
            <a:ext cx="2778125" cy="1093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33925" y="1303905"/>
            <a:ext cx="3084195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c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on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Photomul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ipl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buNone/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G =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1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0</a:t>
            </a:r>
            <a:r>
              <a:rPr sz="1800" b="1" spc="-15" baseline="25462" dirty="0">
                <a:solidFill>
                  <a:srgbClr val="000066"/>
                </a:solidFill>
                <a:latin typeface="Verdana"/>
                <a:cs typeface="Verdana"/>
              </a:rPr>
              <a:t>5</a:t>
            </a:r>
            <a:r>
              <a:rPr sz="1800" b="1" spc="277" baseline="25462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–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15" baseline="25462" dirty="0">
                <a:solidFill>
                  <a:srgbClr val="000066"/>
                </a:solidFill>
                <a:latin typeface="Verdana"/>
                <a:cs typeface="Verdana"/>
              </a:rPr>
              <a:t>7</a:t>
            </a:r>
            <a:endParaRPr sz="1800" baseline="25462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buNone/>
            </a:pP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C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=</a:t>
            </a:r>
            <a:r>
              <a:rPr sz="1800" b="1" spc="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10 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-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4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0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0</a:t>
            </a:r>
            <a:r>
              <a:rPr sz="1800" b="1" spc="-2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pF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buNone/>
            </a:pP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L =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1</a:t>
            </a:r>
            <a:r>
              <a:rPr sz="1800" b="1" spc="-1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0066"/>
                </a:solidFill>
                <a:latin typeface="Verdana"/>
                <a:cs typeface="Verdana"/>
              </a:rPr>
              <a:t>– </a:t>
            </a:r>
            <a:r>
              <a:rPr sz="1800" b="1" spc="-15" dirty="0">
                <a:solidFill>
                  <a:srgbClr val="000066"/>
                </a:solidFill>
                <a:latin typeface="Verdana"/>
                <a:cs typeface="Verdana"/>
              </a:rPr>
              <a:t>10</a:t>
            </a:r>
            <a:r>
              <a:rPr sz="1800" b="1" spc="-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Verdana"/>
                <a:cs typeface="Verdana"/>
              </a:rPr>
              <a:t>nH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64226" y="2924175"/>
            <a:ext cx="1785874" cy="1287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9969" y="5265297"/>
            <a:ext cx="227965" cy="232410"/>
          </a:xfrm>
          <a:custGeom>
            <a:avLst/>
            <a:gdLst/>
            <a:ahLst/>
            <a:cxnLst/>
            <a:rect l="l" t="t" r="r" b="b"/>
            <a:pathLst>
              <a:path w="227964" h="232410">
                <a:moveTo>
                  <a:pt x="101908" y="0"/>
                </a:moveTo>
                <a:lnTo>
                  <a:pt x="61841" y="12212"/>
                </a:lnTo>
                <a:lnTo>
                  <a:pt x="29492" y="37620"/>
                </a:lnTo>
                <a:lnTo>
                  <a:pt x="7875" y="73173"/>
                </a:lnTo>
                <a:lnTo>
                  <a:pt x="0" y="115819"/>
                </a:lnTo>
                <a:lnTo>
                  <a:pt x="3" y="116742"/>
                </a:lnTo>
                <a:lnTo>
                  <a:pt x="7964" y="158580"/>
                </a:lnTo>
                <a:lnTo>
                  <a:pt x="29471" y="193585"/>
                </a:lnTo>
                <a:lnTo>
                  <a:pt x="61962" y="218846"/>
                </a:lnTo>
                <a:lnTo>
                  <a:pt x="102878" y="231449"/>
                </a:lnTo>
                <a:lnTo>
                  <a:pt x="117947" y="232333"/>
                </a:lnTo>
                <a:lnTo>
                  <a:pt x="131793" y="230969"/>
                </a:lnTo>
                <a:lnTo>
                  <a:pt x="169737" y="217200"/>
                </a:lnTo>
                <a:lnTo>
                  <a:pt x="200171" y="190654"/>
                </a:lnTo>
                <a:lnTo>
                  <a:pt x="220367" y="153566"/>
                </a:lnTo>
                <a:lnTo>
                  <a:pt x="227595" y="108174"/>
                </a:lnTo>
                <a:lnTo>
                  <a:pt x="225896" y="94384"/>
                </a:lnTo>
                <a:lnTo>
                  <a:pt x="211643" y="56725"/>
                </a:lnTo>
                <a:lnTo>
                  <a:pt x="185043" y="26685"/>
                </a:lnTo>
                <a:lnTo>
                  <a:pt x="147872" y="6898"/>
                </a:lnTo>
                <a:lnTo>
                  <a:pt x="101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9969" y="5265297"/>
            <a:ext cx="227965" cy="232410"/>
          </a:xfrm>
          <a:custGeom>
            <a:avLst/>
            <a:gdLst/>
            <a:ahLst/>
            <a:cxnLst/>
            <a:rect l="l" t="t" r="r" b="b"/>
            <a:pathLst>
              <a:path w="227964" h="232410">
                <a:moveTo>
                  <a:pt x="0" y="115819"/>
                </a:moveTo>
                <a:lnTo>
                  <a:pt x="7875" y="73173"/>
                </a:lnTo>
                <a:lnTo>
                  <a:pt x="29492" y="37620"/>
                </a:lnTo>
                <a:lnTo>
                  <a:pt x="61841" y="12212"/>
                </a:lnTo>
                <a:lnTo>
                  <a:pt x="101908" y="0"/>
                </a:lnTo>
                <a:lnTo>
                  <a:pt x="118097" y="704"/>
                </a:lnTo>
                <a:lnTo>
                  <a:pt x="161327" y="12191"/>
                </a:lnTo>
                <a:lnTo>
                  <a:pt x="195172" y="35689"/>
                </a:lnTo>
                <a:lnTo>
                  <a:pt x="217854" y="68562"/>
                </a:lnTo>
                <a:lnTo>
                  <a:pt x="227595" y="108174"/>
                </a:lnTo>
                <a:lnTo>
                  <a:pt x="226795" y="124089"/>
                </a:lnTo>
                <a:lnTo>
                  <a:pt x="214941" y="166962"/>
                </a:lnTo>
                <a:lnTo>
                  <a:pt x="191030" y="200784"/>
                </a:lnTo>
                <a:lnTo>
                  <a:pt x="157789" y="223320"/>
                </a:lnTo>
                <a:lnTo>
                  <a:pt x="117947" y="232333"/>
                </a:lnTo>
                <a:lnTo>
                  <a:pt x="102878" y="231449"/>
                </a:lnTo>
                <a:lnTo>
                  <a:pt x="61962" y="218846"/>
                </a:lnTo>
                <a:lnTo>
                  <a:pt x="29471" y="193585"/>
                </a:lnTo>
                <a:lnTo>
                  <a:pt x="7964" y="158580"/>
                </a:lnTo>
                <a:lnTo>
                  <a:pt x="3" y="116742"/>
                </a:lnTo>
                <a:lnTo>
                  <a:pt x="0" y="115819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9969" y="5109861"/>
            <a:ext cx="227965" cy="232410"/>
          </a:xfrm>
          <a:custGeom>
            <a:avLst/>
            <a:gdLst/>
            <a:ahLst/>
            <a:cxnLst/>
            <a:rect l="l" t="t" r="r" b="b"/>
            <a:pathLst>
              <a:path w="227964" h="232410">
                <a:moveTo>
                  <a:pt x="101812" y="0"/>
                </a:moveTo>
                <a:lnTo>
                  <a:pt x="61779" y="12260"/>
                </a:lnTo>
                <a:lnTo>
                  <a:pt x="29462" y="37713"/>
                </a:lnTo>
                <a:lnTo>
                  <a:pt x="7866" y="73293"/>
                </a:lnTo>
                <a:lnTo>
                  <a:pt x="0" y="115934"/>
                </a:lnTo>
                <a:lnTo>
                  <a:pt x="3" y="116794"/>
                </a:lnTo>
                <a:lnTo>
                  <a:pt x="7948" y="158634"/>
                </a:lnTo>
                <a:lnTo>
                  <a:pt x="29454" y="193620"/>
                </a:lnTo>
                <a:lnTo>
                  <a:pt x="61961" y="218853"/>
                </a:lnTo>
                <a:lnTo>
                  <a:pt x="102910" y="231437"/>
                </a:lnTo>
                <a:lnTo>
                  <a:pt x="117994" y="232320"/>
                </a:lnTo>
                <a:lnTo>
                  <a:pt x="131834" y="230954"/>
                </a:lnTo>
                <a:lnTo>
                  <a:pt x="169763" y="217198"/>
                </a:lnTo>
                <a:lnTo>
                  <a:pt x="200183" y="190669"/>
                </a:lnTo>
                <a:lnTo>
                  <a:pt x="220365" y="153573"/>
                </a:lnTo>
                <a:lnTo>
                  <a:pt x="227584" y="108114"/>
                </a:lnTo>
                <a:lnTo>
                  <a:pt x="225867" y="94339"/>
                </a:lnTo>
                <a:lnTo>
                  <a:pt x="211580" y="56709"/>
                </a:lnTo>
                <a:lnTo>
                  <a:pt x="184965" y="26679"/>
                </a:lnTo>
                <a:lnTo>
                  <a:pt x="147787" y="6894"/>
                </a:lnTo>
                <a:lnTo>
                  <a:pt x="101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9969" y="5109861"/>
            <a:ext cx="227965" cy="232410"/>
          </a:xfrm>
          <a:custGeom>
            <a:avLst/>
            <a:gdLst/>
            <a:ahLst/>
            <a:cxnLst/>
            <a:rect l="l" t="t" r="r" b="b"/>
            <a:pathLst>
              <a:path w="227964" h="232410">
                <a:moveTo>
                  <a:pt x="0" y="115934"/>
                </a:moveTo>
                <a:lnTo>
                  <a:pt x="7866" y="73293"/>
                </a:lnTo>
                <a:lnTo>
                  <a:pt x="29462" y="37713"/>
                </a:lnTo>
                <a:lnTo>
                  <a:pt x="61779" y="12260"/>
                </a:lnTo>
                <a:lnTo>
                  <a:pt x="101812" y="0"/>
                </a:lnTo>
                <a:lnTo>
                  <a:pt x="118005" y="702"/>
                </a:lnTo>
                <a:lnTo>
                  <a:pt x="161244" y="12187"/>
                </a:lnTo>
                <a:lnTo>
                  <a:pt x="195098" y="35682"/>
                </a:lnTo>
                <a:lnTo>
                  <a:pt x="217800" y="68539"/>
                </a:lnTo>
                <a:lnTo>
                  <a:pt x="227584" y="108114"/>
                </a:lnTo>
                <a:lnTo>
                  <a:pt x="226787" y="124060"/>
                </a:lnTo>
                <a:lnTo>
                  <a:pt x="214943" y="166977"/>
                </a:lnTo>
                <a:lnTo>
                  <a:pt x="191046" y="200795"/>
                </a:lnTo>
                <a:lnTo>
                  <a:pt x="157820" y="223311"/>
                </a:lnTo>
                <a:lnTo>
                  <a:pt x="117994" y="232320"/>
                </a:lnTo>
                <a:lnTo>
                  <a:pt x="102910" y="231437"/>
                </a:lnTo>
                <a:lnTo>
                  <a:pt x="61961" y="218853"/>
                </a:lnTo>
                <a:lnTo>
                  <a:pt x="29454" y="193620"/>
                </a:lnTo>
                <a:lnTo>
                  <a:pt x="7948" y="158634"/>
                </a:lnTo>
                <a:lnTo>
                  <a:pt x="3" y="116794"/>
                </a:lnTo>
                <a:lnTo>
                  <a:pt x="0" y="115934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4142" y="4563617"/>
            <a:ext cx="0" cy="546100"/>
          </a:xfrm>
          <a:custGeom>
            <a:avLst/>
            <a:gdLst/>
            <a:ahLst/>
            <a:cxnLst/>
            <a:rect l="l" t="t" r="r" b="b"/>
            <a:pathLst>
              <a:path h="546100">
                <a:moveTo>
                  <a:pt x="0" y="0"/>
                </a:moveTo>
                <a:lnTo>
                  <a:pt x="0" y="545591"/>
                </a:lnTo>
              </a:path>
            </a:pathLst>
          </a:custGeom>
          <a:ln w="132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8077" y="4992623"/>
            <a:ext cx="76200" cy="621665"/>
          </a:xfrm>
          <a:custGeom>
            <a:avLst/>
            <a:gdLst/>
            <a:ahLst/>
            <a:cxnLst/>
            <a:rect l="l" t="t" r="r" b="b"/>
            <a:pathLst>
              <a:path w="76200" h="621664">
                <a:moveTo>
                  <a:pt x="44450" y="63500"/>
                </a:moveTo>
                <a:lnTo>
                  <a:pt x="31750" y="63500"/>
                </a:lnTo>
                <a:lnTo>
                  <a:pt x="31750" y="621626"/>
                </a:lnTo>
                <a:lnTo>
                  <a:pt x="44450" y="621626"/>
                </a:lnTo>
                <a:lnTo>
                  <a:pt x="44450" y="63500"/>
                </a:lnTo>
                <a:close/>
              </a:path>
              <a:path w="76200" h="62166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62166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6291" y="5221527"/>
            <a:ext cx="2501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1200" b="1" dirty="0">
                <a:solidFill>
                  <a:srgbClr val="FF0000"/>
                </a:solidFill>
                <a:latin typeface="Times New Roman"/>
                <a:cs typeface="Times New Roman"/>
              </a:rPr>
              <a:t>I 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46910" y="6119723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4">
                <a:moveTo>
                  <a:pt x="0" y="0"/>
                </a:moveTo>
                <a:lnTo>
                  <a:pt x="302767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71217" y="6119723"/>
            <a:ext cx="77470" cy="157480"/>
          </a:xfrm>
          <a:custGeom>
            <a:avLst/>
            <a:gdLst/>
            <a:ahLst/>
            <a:cxnLst/>
            <a:rect l="l" t="t" r="r" b="b"/>
            <a:pathLst>
              <a:path w="77469" h="157479">
                <a:moveTo>
                  <a:pt x="77215" y="0"/>
                </a:moveTo>
                <a:lnTo>
                  <a:pt x="0" y="157251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24252" y="6119723"/>
            <a:ext cx="77470" cy="157480"/>
          </a:xfrm>
          <a:custGeom>
            <a:avLst/>
            <a:gdLst/>
            <a:ahLst/>
            <a:cxnLst/>
            <a:rect l="l" t="t" r="r" b="b"/>
            <a:pathLst>
              <a:path w="77469" h="157479">
                <a:moveTo>
                  <a:pt x="77216" y="0"/>
                </a:moveTo>
                <a:lnTo>
                  <a:pt x="0" y="157251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77160" y="6119723"/>
            <a:ext cx="77470" cy="157480"/>
          </a:xfrm>
          <a:custGeom>
            <a:avLst/>
            <a:gdLst/>
            <a:ahLst/>
            <a:cxnLst/>
            <a:rect l="l" t="t" r="r" b="b"/>
            <a:pathLst>
              <a:path w="77469" h="157479">
                <a:moveTo>
                  <a:pt x="77343" y="0"/>
                </a:moveTo>
                <a:lnTo>
                  <a:pt x="0" y="15725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98294" y="5369686"/>
            <a:ext cx="0" cy="750570"/>
          </a:xfrm>
          <a:custGeom>
            <a:avLst/>
            <a:gdLst/>
            <a:ahLst/>
            <a:cxnLst/>
            <a:rect l="l" t="t" r="r" b="b"/>
            <a:pathLst>
              <a:path h="750570">
                <a:moveTo>
                  <a:pt x="0" y="0"/>
                </a:moveTo>
                <a:lnTo>
                  <a:pt x="0" y="750036"/>
                </a:lnTo>
              </a:path>
            </a:pathLst>
          </a:custGeom>
          <a:ln w="132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5669" y="6119723"/>
            <a:ext cx="78105" cy="157480"/>
          </a:xfrm>
          <a:custGeom>
            <a:avLst/>
            <a:gdLst/>
            <a:ahLst/>
            <a:cxnLst/>
            <a:rect l="l" t="t" r="r" b="b"/>
            <a:pathLst>
              <a:path w="78105" h="157479">
                <a:moveTo>
                  <a:pt x="77597" y="0"/>
                </a:moveTo>
                <a:lnTo>
                  <a:pt x="0" y="15725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69338" y="6119723"/>
            <a:ext cx="78105" cy="157480"/>
          </a:xfrm>
          <a:custGeom>
            <a:avLst/>
            <a:gdLst/>
            <a:ahLst/>
            <a:cxnLst/>
            <a:rect l="l" t="t" r="r" b="b"/>
            <a:pathLst>
              <a:path w="78105" h="157479">
                <a:moveTo>
                  <a:pt x="77724" y="0"/>
                </a:moveTo>
                <a:lnTo>
                  <a:pt x="0" y="15725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3135" y="6119723"/>
            <a:ext cx="78105" cy="157480"/>
          </a:xfrm>
          <a:custGeom>
            <a:avLst/>
            <a:gdLst/>
            <a:ahLst/>
            <a:cxnLst/>
            <a:rect l="l" t="t" r="r" b="b"/>
            <a:pathLst>
              <a:path w="78105" h="157479">
                <a:moveTo>
                  <a:pt x="77724" y="0"/>
                </a:moveTo>
                <a:lnTo>
                  <a:pt x="0" y="15725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91741" y="6119723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291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43888" y="5497703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202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98294" y="4563617"/>
            <a:ext cx="0" cy="651510"/>
          </a:xfrm>
          <a:custGeom>
            <a:avLst/>
            <a:gdLst/>
            <a:ahLst/>
            <a:cxnLst/>
            <a:rect l="l" t="t" r="r" b="b"/>
            <a:pathLst>
              <a:path h="651510">
                <a:moveTo>
                  <a:pt x="0" y="0"/>
                </a:moveTo>
                <a:lnTo>
                  <a:pt x="0" y="651001"/>
                </a:lnTo>
              </a:path>
            </a:pathLst>
          </a:custGeom>
          <a:ln w="132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44395" y="4525517"/>
            <a:ext cx="1503680" cy="76200"/>
          </a:xfrm>
          <a:custGeom>
            <a:avLst/>
            <a:gdLst/>
            <a:ahLst/>
            <a:cxnLst/>
            <a:rect l="l" t="t" r="r" b="b"/>
            <a:pathLst>
              <a:path w="1503680" h="76200">
                <a:moveTo>
                  <a:pt x="1427353" y="0"/>
                </a:moveTo>
                <a:lnTo>
                  <a:pt x="1427353" y="76199"/>
                </a:lnTo>
                <a:lnTo>
                  <a:pt x="1490853" y="44449"/>
                </a:lnTo>
                <a:lnTo>
                  <a:pt x="1440180" y="44449"/>
                </a:lnTo>
                <a:lnTo>
                  <a:pt x="1440180" y="31749"/>
                </a:lnTo>
                <a:lnTo>
                  <a:pt x="1490853" y="31749"/>
                </a:lnTo>
                <a:lnTo>
                  <a:pt x="1427353" y="0"/>
                </a:lnTo>
                <a:close/>
              </a:path>
              <a:path w="1503680" h="76200">
                <a:moveTo>
                  <a:pt x="1427353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1427353" y="44449"/>
                </a:lnTo>
                <a:lnTo>
                  <a:pt x="1427353" y="31749"/>
                </a:lnTo>
                <a:close/>
              </a:path>
              <a:path w="1503680" h="76200">
                <a:moveTo>
                  <a:pt x="1490853" y="31749"/>
                </a:moveTo>
                <a:lnTo>
                  <a:pt x="1440180" y="31749"/>
                </a:lnTo>
                <a:lnTo>
                  <a:pt x="1440180" y="44449"/>
                </a:lnTo>
                <a:lnTo>
                  <a:pt x="1490853" y="44449"/>
                </a:lnTo>
                <a:lnTo>
                  <a:pt x="1503553" y="38099"/>
                </a:lnTo>
                <a:lnTo>
                  <a:pt x="1490853" y="3174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60829" y="452624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4169" y="0"/>
                </a:moveTo>
                <a:lnTo>
                  <a:pt x="20738" y="4057"/>
                </a:lnTo>
                <a:lnTo>
                  <a:pt x="9892" y="12483"/>
                </a:lnTo>
                <a:lnTo>
                  <a:pt x="2641" y="24265"/>
                </a:lnTo>
                <a:lnTo>
                  <a:pt x="0" y="38392"/>
                </a:lnTo>
                <a:lnTo>
                  <a:pt x="1642" y="49431"/>
                </a:lnTo>
                <a:lnTo>
                  <a:pt x="7396" y="60405"/>
                </a:lnTo>
                <a:lnTo>
                  <a:pt x="17090" y="68957"/>
                </a:lnTo>
                <a:lnTo>
                  <a:pt x="30519" y="74344"/>
                </a:lnTo>
                <a:lnTo>
                  <a:pt x="47480" y="75822"/>
                </a:lnTo>
                <a:lnTo>
                  <a:pt x="58927" y="70425"/>
                </a:lnTo>
                <a:lnTo>
                  <a:pt x="67975" y="60972"/>
                </a:lnTo>
                <a:lnTo>
                  <a:pt x="73825" y="47814"/>
                </a:lnTo>
                <a:lnTo>
                  <a:pt x="75676" y="31298"/>
                </a:lnTo>
                <a:lnTo>
                  <a:pt x="70897" y="18812"/>
                </a:lnTo>
                <a:lnTo>
                  <a:pt x="61982" y="8850"/>
                </a:lnTo>
                <a:lnTo>
                  <a:pt x="49538" y="2287"/>
                </a:lnTo>
                <a:lnTo>
                  <a:pt x="341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60829" y="452624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392"/>
                </a:moveTo>
                <a:lnTo>
                  <a:pt x="2641" y="24265"/>
                </a:lnTo>
                <a:lnTo>
                  <a:pt x="9892" y="12483"/>
                </a:lnTo>
                <a:lnTo>
                  <a:pt x="20738" y="4057"/>
                </a:lnTo>
                <a:lnTo>
                  <a:pt x="34169" y="0"/>
                </a:lnTo>
                <a:lnTo>
                  <a:pt x="49538" y="2287"/>
                </a:lnTo>
                <a:lnTo>
                  <a:pt x="61982" y="8850"/>
                </a:lnTo>
                <a:lnTo>
                  <a:pt x="70897" y="18812"/>
                </a:lnTo>
                <a:lnTo>
                  <a:pt x="75676" y="31298"/>
                </a:lnTo>
                <a:lnTo>
                  <a:pt x="73825" y="47814"/>
                </a:lnTo>
                <a:lnTo>
                  <a:pt x="67975" y="60972"/>
                </a:lnTo>
                <a:lnTo>
                  <a:pt x="58927" y="70425"/>
                </a:lnTo>
                <a:lnTo>
                  <a:pt x="47480" y="75822"/>
                </a:lnTo>
                <a:lnTo>
                  <a:pt x="30519" y="74344"/>
                </a:lnTo>
                <a:lnTo>
                  <a:pt x="17090" y="68957"/>
                </a:lnTo>
                <a:lnTo>
                  <a:pt x="7396" y="60405"/>
                </a:lnTo>
                <a:lnTo>
                  <a:pt x="1642" y="49431"/>
                </a:lnTo>
                <a:lnTo>
                  <a:pt x="0" y="38392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47417" y="5369686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2132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47417" y="5214492"/>
            <a:ext cx="302260" cy="635"/>
          </a:xfrm>
          <a:custGeom>
            <a:avLst/>
            <a:gdLst/>
            <a:ahLst/>
            <a:cxnLst/>
            <a:rect l="l" t="t" r="r" b="b"/>
            <a:pathLst>
              <a:path w="302260" h="635">
                <a:moveTo>
                  <a:pt x="0" y="0"/>
                </a:moveTo>
                <a:lnTo>
                  <a:pt x="302132" y="12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278126" y="5212637"/>
            <a:ext cx="2584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1200" b="1" dirty="0">
                <a:solidFill>
                  <a:srgbClr val="FF0000"/>
                </a:solidFill>
                <a:latin typeface="Times New Roman"/>
                <a:cs typeface="Times New Roman"/>
              </a:rPr>
              <a:t>C 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19700" y="4470336"/>
            <a:ext cx="2393950" cy="1947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76600" y="2678048"/>
            <a:ext cx="1081087" cy="1533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55901" y="4332287"/>
            <a:ext cx="1270000" cy="385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833497" y="4885036"/>
            <a:ext cx="2120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2400" dirty="0">
                <a:latin typeface="Times New Roman"/>
                <a:cs typeface="Times New Roman"/>
              </a:rPr>
              <a:t>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85996" y="5227756"/>
            <a:ext cx="9690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</a:pPr>
            <a:r>
              <a:rPr sz="2000" b="1" spc="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950" b="1" spc="15" baseline="-21367" dirty="0">
                <a:solidFill>
                  <a:srgbClr val="FF3300"/>
                </a:solidFill>
                <a:latin typeface="Times New Roman"/>
                <a:cs typeface="Times New Roman"/>
              </a:rPr>
              <a:t>S</a:t>
            </a:r>
            <a:r>
              <a:rPr sz="2000" b="1" dirty="0">
                <a:solidFill>
                  <a:srgbClr val="FF3300"/>
                </a:solidFill>
                <a:latin typeface="Times New Roman"/>
                <a:cs typeface="Times New Roman"/>
              </a:rPr>
              <a:t>=50</a:t>
            </a:r>
            <a:r>
              <a:rPr sz="2000" b="1" spc="-2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3300"/>
                </a:solidFill>
                <a:latin typeface="Times New Roman"/>
                <a:cs typeface="Times New Roman"/>
              </a:rPr>
              <a:t>Ω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81375" y="5170551"/>
            <a:ext cx="147955" cy="40005"/>
          </a:xfrm>
          <a:custGeom>
            <a:avLst/>
            <a:gdLst/>
            <a:ahLst/>
            <a:cxnLst/>
            <a:rect l="l" t="t" r="r" b="b"/>
            <a:pathLst>
              <a:path w="147954" h="40004">
                <a:moveTo>
                  <a:pt x="0" y="39624"/>
                </a:moveTo>
                <a:lnTo>
                  <a:pt x="14795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81375" y="5514975"/>
            <a:ext cx="284480" cy="76200"/>
          </a:xfrm>
          <a:custGeom>
            <a:avLst/>
            <a:gdLst/>
            <a:ahLst/>
            <a:cxnLst/>
            <a:rect l="l" t="t" r="r" b="b"/>
            <a:pathLst>
              <a:path w="284479" h="76200">
                <a:moveTo>
                  <a:pt x="284225" y="762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81375" y="5438775"/>
            <a:ext cx="284480" cy="76200"/>
          </a:xfrm>
          <a:custGeom>
            <a:avLst/>
            <a:gdLst/>
            <a:ahLst/>
            <a:cxnLst/>
            <a:rect l="l" t="t" r="r" b="b"/>
            <a:pathLst>
              <a:path w="284479" h="76200">
                <a:moveTo>
                  <a:pt x="0" y="76200"/>
                </a:moveTo>
                <a:lnTo>
                  <a:pt x="284225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81375" y="5362575"/>
            <a:ext cx="284480" cy="76200"/>
          </a:xfrm>
          <a:custGeom>
            <a:avLst/>
            <a:gdLst/>
            <a:ahLst/>
            <a:cxnLst/>
            <a:rect l="l" t="t" r="r" b="b"/>
            <a:pathLst>
              <a:path w="284479" h="76200">
                <a:moveTo>
                  <a:pt x="284225" y="762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81375" y="5286375"/>
            <a:ext cx="284480" cy="76200"/>
          </a:xfrm>
          <a:custGeom>
            <a:avLst/>
            <a:gdLst/>
            <a:ahLst/>
            <a:cxnLst/>
            <a:rect l="l" t="t" r="r" b="b"/>
            <a:pathLst>
              <a:path w="284479" h="76200">
                <a:moveTo>
                  <a:pt x="0" y="76200"/>
                </a:moveTo>
                <a:lnTo>
                  <a:pt x="284225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81375" y="5210175"/>
            <a:ext cx="284480" cy="76200"/>
          </a:xfrm>
          <a:custGeom>
            <a:avLst/>
            <a:gdLst/>
            <a:ahLst/>
            <a:cxnLst/>
            <a:rect l="l" t="t" r="r" b="b"/>
            <a:pathLst>
              <a:path w="284479" h="76200">
                <a:moveTo>
                  <a:pt x="284225" y="762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17519" y="5591175"/>
            <a:ext cx="148590" cy="40005"/>
          </a:xfrm>
          <a:custGeom>
            <a:avLst/>
            <a:gdLst/>
            <a:ahLst/>
            <a:cxnLst/>
            <a:rect l="l" t="t" r="r" b="b"/>
            <a:pathLst>
              <a:path w="148589" h="40004">
                <a:moveTo>
                  <a:pt x="0" y="39687"/>
                </a:moveTo>
                <a:lnTo>
                  <a:pt x="148081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3488" y="563086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3488" y="5097398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15791" y="5893701"/>
            <a:ext cx="246379" cy="0"/>
          </a:xfrm>
          <a:custGeom>
            <a:avLst/>
            <a:gdLst/>
            <a:ahLst/>
            <a:cxnLst/>
            <a:rect l="l" t="t" r="r" b="b"/>
            <a:pathLst>
              <a:path w="246379">
                <a:moveTo>
                  <a:pt x="0" y="0"/>
                </a:moveTo>
                <a:lnTo>
                  <a:pt x="245872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54451" y="5893701"/>
            <a:ext cx="62865" cy="132715"/>
          </a:xfrm>
          <a:custGeom>
            <a:avLst/>
            <a:gdLst/>
            <a:ahLst/>
            <a:cxnLst/>
            <a:rect l="l" t="t" r="r" b="b"/>
            <a:pathLst>
              <a:path w="62864" h="132714">
                <a:moveTo>
                  <a:pt x="62737" y="0"/>
                </a:moveTo>
                <a:lnTo>
                  <a:pt x="0" y="132448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78529" y="5893701"/>
            <a:ext cx="62865" cy="132715"/>
          </a:xfrm>
          <a:custGeom>
            <a:avLst/>
            <a:gdLst/>
            <a:ahLst/>
            <a:cxnLst/>
            <a:rect l="l" t="t" r="r" b="b"/>
            <a:pathLst>
              <a:path w="62864" h="132714">
                <a:moveTo>
                  <a:pt x="62865" y="0"/>
                </a:moveTo>
                <a:lnTo>
                  <a:pt x="0" y="13244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02735" y="5893701"/>
            <a:ext cx="62865" cy="132715"/>
          </a:xfrm>
          <a:custGeom>
            <a:avLst/>
            <a:gdLst/>
            <a:ahLst/>
            <a:cxnLst/>
            <a:rect l="l" t="t" r="r" b="b"/>
            <a:pathLst>
              <a:path w="62864" h="132714">
                <a:moveTo>
                  <a:pt x="62864" y="0"/>
                </a:moveTo>
                <a:lnTo>
                  <a:pt x="0" y="13244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38728" y="5762625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131076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10026" y="4640198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45885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833498" y="6569302"/>
            <a:ext cx="332267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None/>
              <a:tabLst>
                <a:tab pos="550545" algn="l"/>
              </a:tabLst>
            </a:pP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C. De </a:t>
            </a:r>
            <a:r>
              <a:rPr sz="1400" spc="-140" dirty="0">
                <a:solidFill>
                  <a:schemeClr val="tx1"/>
                </a:solidFill>
                <a:latin typeface="Times New Roman"/>
                <a:cs typeface="Times New Roman"/>
              </a:rPr>
              <a:t>L</a:t>
            </a:r>
            <a:r>
              <a:rPr lang="es-ES" sz="1400" spc="-140" dirty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s-E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aille</a:t>
            </a: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Ph</a:t>
            </a:r>
            <a:r>
              <a:rPr sz="1400" spc="5" dirty="0" err="1">
                <a:solidFill>
                  <a:schemeClr val="tx1"/>
                </a:solidFill>
                <a:latin typeface="Times New Roman"/>
                <a:cs typeface="Times New Roman"/>
              </a:rPr>
              <a:t>o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to</a:t>
            </a:r>
            <a:r>
              <a:rPr sz="1400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et</a:t>
            </a:r>
            <a:r>
              <a:rPr sz="1400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confe</a:t>
            </a:r>
            <a:r>
              <a:rPr sz="1400" spc="-15" dirty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sz="1400" spc="5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sz="1400" dirty="0">
                <a:solidFill>
                  <a:schemeClr val="tx1"/>
                </a:solidFill>
                <a:latin typeface="Times New Roman"/>
                <a:cs typeface="Times New Roman"/>
              </a:rPr>
              <a:t>ce</a:t>
            </a:r>
            <a:r>
              <a:rPr lang="es-ES" sz="1400" dirty="0">
                <a:solidFill>
                  <a:schemeClr val="tx1"/>
                </a:solidFill>
                <a:latin typeface="Times New Roman"/>
                <a:cs typeface="Times New Roman"/>
              </a:rPr>
              <a:t>, 2012</a:t>
            </a:r>
            <a:endParaRPr sz="1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2" name="Marcador de número de diapositiva 5">
            <a:extLst>
              <a:ext uri="{FF2B5EF4-FFF2-40B4-BE49-F238E27FC236}">
                <a16:creationId xmlns:a16="http://schemas.microsoft.com/office/drawing/2014/main" id="{3100DFE1-A60B-46DA-8299-F2FA4E0C60E7}"/>
              </a:ext>
            </a:extLst>
          </p:cNvPr>
          <p:cNvSpPr txBox="1">
            <a:spLocks/>
          </p:cNvSpPr>
          <p:nvPr/>
        </p:nvSpPr>
        <p:spPr>
          <a:xfrm>
            <a:off x="8172400" y="0"/>
            <a:ext cx="936104" cy="320849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1178DAF2-2C4D-4961-ABA0-D37600ACF1D7}" type="slidenum">
              <a:rPr lang="en-GB" sz="1400" smtClean="0">
                <a:solidFill>
                  <a:schemeClr val="bg1"/>
                </a:solidFill>
              </a:rPr>
              <a:pPr algn="r">
                <a:buNone/>
                <a:defRPr/>
              </a:pPr>
              <a:t>6</a:t>
            </a:fld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6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640">
              <a:lnSpc>
                <a:spcPct val="100000"/>
              </a:lnSpc>
              <a:tabLst>
                <a:tab pos="4508500" algn="l"/>
                <a:tab pos="5046345" algn="l"/>
              </a:tabLst>
            </a:pPr>
            <a:r>
              <a:rPr sz="1400" dirty="0">
                <a:latin typeface="Times New Roman"/>
                <a:cs typeface="Times New Roman"/>
              </a:rPr>
              <a:t>15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j</a:t>
            </a:r>
            <a:r>
              <a:rPr sz="1400" dirty="0">
                <a:latin typeface="Times New Roman"/>
                <a:cs typeface="Times New Roman"/>
              </a:rPr>
              <a:t>un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2012	Cd</a:t>
            </a:r>
            <a:r>
              <a:rPr sz="1400" spc="-140" dirty="0">
                <a:latin typeface="Times New Roman"/>
                <a:cs typeface="Times New Roman"/>
              </a:rPr>
              <a:t>L</a:t>
            </a:r>
            <a:r>
              <a:rPr sz="1400" dirty="0">
                <a:latin typeface="Times New Roman"/>
                <a:cs typeface="Times New Roman"/>
              </a:rPr>
              <a:t>T	Ph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10" dirty="0">
                <a:latin typeface="Times New Roman"/>
                <a:cs typeface="Times New Roman"/>
              </a:rPr>
              <a:t>d</a:t>
            </a:r>
            <a:r>
              <a:rPr sz="1400" dirty="0">
                <a:latin typeface="Times New Roman"/>
                <a:cs typeface="Times New Roman"/>
              </a:rPr>
              <a:t>et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confe</a:t>
            </a:r>
            <a:r>
              <a:rPr sz="1400" spc="-15" dirty="0">
                <a:latin typeface="Times New Roman"/>
                <a:cs typeface="Times New Roman"/>
              </a:rPr>
              <a:t>r</a:t>
            </a:r>
            <a:r>
              <a:rPr sz="140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ce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971550" y="0"/>
                </a:moveTo>
                <a:lnTo>
                  <a:pt x="891867" y="1434"/>
                </a:lnTo>
                <a:lnTo>
                  <a:pt x="813958" y="5661"/>
                </a:lnTo>
                <a:lnTo>
                  <a:pt x="738074" y="12571"/>
                </a:lnTo>
                <a:lnTo>
                  <a:pt x="664464" y="22053"/>
                </a:lnTo>
                <a:lnTo>
                  <a:pt x="593377" y="33994"/>
                </a:lnTo>
                <a:lnTo>
                  <a:pt x="525065" y="48283"/>
                </a:lnTo>
                <a:lnTo>
                  <a:pt x="459777" y="64810"/>
                </a:lnTo>
                <a:lnTo>
                  <a:pt x="397763" y="83462"/>
                </a:lnTo>
                <a:lnTo>
                  <a:pt x="339274" y="104128"/>
                </a:lnTo>
                <a:lnTo>
                  <a:pt x="284559" y="126698"/>
                </a:lnTo>
                <a:lnTo>
                  <a:pt x="233868" y="151059"/>
                </a:lnTo>
                <a:lnTo>
                  <a:pt x="187451" y="177100"/>
                </a:lnTo>
                <a:lnTo>
                  <a:pt x="145559" y="204711"/>
                </a:lnTo>
                <a:lnTo>
                  <a:pt x="108442" y="233779"/>
                </a:lnTo>
                <a:lnTo>
                  <a:pt x="76348" y="264193"/>
                </a:lnTo>
                <a:lnTo>
                  <a:pt x="49530" y="295842"/>
                </a:lnTo>
                <a:lnTo>
                  <a:pt x="28235" y="328615"/>
                </a:lnTo>
                <a:lnTo>
                  <a:pt x="3220" y="397086"/>
                </a:lnTo>
                <a:lnTo>
                  <a:pt x="0" y="432562"/>
                </a:lnTo>
                <a:lnTo>
                  <a:pt x="3220" y="468037"/>
                </a:lnTo>
                <a:lnTo>
                  <a:pt x="28235" y="536508"/>
                </a:lnTo>
                <a:lnTo>
                  <a:pt x="49530" y="569281"/>
                </a:lnTo>
                <a:lnTo>
                  <a:pt x="76348" y="600930"/>
                </a:lnTo>
                <a:lnTo>
                  <a:pt x="108442" y="631344"/>
                </a:lnTo>
                <a:lnTo>
                  <a:pt x="145559" y="660412"/>
                </a:lnTo>
                <a:lnTo>
                  <a:pt x="187451" y="688023"/>
                </a:lnTo>
                <a:lnTo>
                  <a:pt x="233868" y="714064"/>
                </a:lnTo>
                <a:lnTo>
                  <a:pt x="284559" y="738425"/>
                </a:lnTo>
                <a:lnTo>
                  <a:pt x="339274" y="760995"/>
                </a:lnTo>
                <a:lnTo>
                  <a:pt x="397764" y="781661"/>
                </a:lnTo>
                <a:lnTo>
                  <a:pt x="459777" y="800313"/>
                </a:lnTo>
                <a:lnTo>
                  <a:pt x="525065" y="816840"/>
                </a:lnTo>
                <a:lnTo>
                  <a:pt x="593377" y="831129"/>
                </a:lnTo>
                <a:lnTo>
                  <a:pt x="664464" y="843070"/>
                </a:lnTo>
                <a:lnTo>
                  <a:pt x="738074" y="852552"/>
                </a:lnTo>
                <a:lnTo>
                  <a:pt x="813958" y="859462"/>
                </a:lnTo>
                <a:lnTo>
                  <a:pt x="891867" y="863689"/>
                </a:lnTo>
                <a:lnTo>
                  <a:pt x="971550" y="865124"/>
                </a:lnTo>
                <a:lnTo>
                  <a:pt x="1051232" y="863689"/>
                </a:lnTo>
                <a:lnTo>
                  <a:pt x="1129141" y="859462"/>
                </a:lnTo>
                <a:lnTo>
                  <a:pt x="1205025" y="852552"/>
                </a:lnTo>
                <a:lnTo>
                  <a:pt x="1278636" y="843070"/>
                </a:lnTo>
                <a:lnTo>
                  <a:pt x="1349722" y="831129"/>
                </a:lnTo>
                <a:lnTo>
                  <a:pt x="1418034" y="816840"/>
                </a:lnTo>
                <a:lnTo>
                  <a:pt x="1483322" y="800313"/>
                </a:lnTo>
                <a:lnTo>
                  <a:pt x="1545336" y="781661"/>
                </a:lnTo>
                <a:lnTo>
                  <a:pt x="1603825" y="760995"/>
                </a:lnTo>
                <a:lnTo>
                  <a:pt x="1658540" y="738425"/>
                </a:lnTo>
                <a:lnTo>
                  <a:pt x="1709231" y="714064"/>
                </a:lnTo>
                <a:lnTo>
                  <a:pt x="1755648" y="688023"/>
                </a:lnTo>
                <a:lnTo>
                  <a:pt x="1797540" y="660412"/>
                </a:lnTo>
                <a:lnTo>
                  <a:pt x="1834657" y="631344"/>
                </a:lnTo>
                <a:lnTo>
                  <a:pt x="1866751" y="600930"/>
                </a:lnTo>
                <a:lnTo>
                  <a:pt x="1893570" y="569281"/>
                </a:lnTo>
                <a:lnTo>
                  <a:pt x="1914864" y="536508"/>
                </a:lnTo>
                <a:lnTo>
                  <a:pt x="1939879" y="468037"/>
                </a:lnTo>
                <a:lnTo>
                  <a:pt x="1943100" y="432562"/>
                </a:lnTo>
                <a:lnTo>
                  <a:pt x="1939879" y="397086"/>
                </a:lnTo>
                <a:lnTo>
                  <a:pt x="1914864" y="328615"/>
                </a:lnTo>
                <a:lnTo>
                  <a:pt x="1893570" y="295842"/>
                </a:lnTo>
                <a:lnTo>
                  <a:pt x="1866751" y="264193"/>
                </a:lnTo>
                <a:lnTo>
                  <a:pt x="1834657" y="233779"/>
                </a:lnTo>
                <a:lnTo>
                  <a:pt x="1797540" y="204711"/>
                </a:lnTo>
                <a:lnTo>
                  <a:pt x="1755648" y="177100"/>
                </a:lnTo>
                <a:lnTo>
                  <a:pt x="1709231" y="151059"/>
                </a:lnTo>
                <a:lnTo>
                  <a:pt x="1658540" y="126698"/>
                </a:lnTo>
                <a:lnTo>
                  <a:pt x="1603825" y="104128"/>
                </a:lnTo>
                <a:lnTo>
                  <a:pt x="1545336" y="83462"/>
                </a:lnTo>
                <a:lnTo>
                  <a:pt x="1483322" y="64810"/>
                </a:lnTo>
                <a:lnTo>
                  <a:pt x="1418034" y="48283"/>
                </a:lnTo>
                <a:lnTo>
                  <a:pt x="1349722" y="33994"/>
                </a:lnTo>
                <a:lnTo>
                  <a:pt x="1278636" y="22053"/>
                </a:lnTo>
                <a:lnTo>
                  <a:pt x="1205025" y="12571"/>
                </a:lnTo>
                <a:lnTo>
                  <a:pt x="1129141" y="5661"/>
                </a:lnTo>
                <a:lnTo>
                  <a:pt x="1051232" y="1434"/>
                </a:lnTo>
                <a:lnTo>
                  <a:pt x="97155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0" y="432562"/>
                </a:moveTo>
                <a:lnTo>
                  <a:pt x="12715" y="362400"/>
                </a:lnTo>
                <a:lnTo>
                  <a:pt x="49530" y="295842"/>
                </a:lnTo>
                <a:lnTo>
                  <a:pt x="76348" y="264193"/>
                </a:lnTo>
                <a:lnTo>
                  <a:pt x="108442" y="233779"/>
                </a:lnTo>
                <a:lnTo>
                  <a:pt x="145559" y="204711"/>
                </a:lnTo>
                <a:lnTo>
                  <a:pt x="187451" y="177100"/>
                </a:lnTo>
                <a:lnTo>
                  <a:pt x="233868" y="151059"/>
                </a:lnTo>
                <a:lnTo>
                  <a:pt x="284559" y="126698"/>
                </a:lnTo>
                <a:lnTo>
                  <a:pt x="339274" y="104128"/>
                </a:lnTo>
                <a:lnTo>
                  <a:pt x="397763" y="83462"/>
                </a:lnTo>
                <a:lnTo>
                  <a:pt x="459777" y="64810"/>
                </a:lnTo>
                <a:lnTo>
                  <a:pt x="525065" y="48283"/>
                </a:lnTo>
                <a:lnTo>
                  <a:pt x="593377" y="33994"/>
                </a:lnTo>
                <a:lnTo>
                  <a:pt x="664464" y="22053"/>
                </a:lnTo>
                <a:lnTo>
                  <a:pt x="738074" y="12571"/>
                </a:lnTo>
                <a:lnTo>
                  <a:pt x="813958" y="5661"/>
                </a:lnTo>
                <a:lnTo>
                  <a:pt x="891867" y="1434"/>
                </a:lnTo>
                <a:lnTo>
                  <a:pt x="971550" y="0"/>
                </a:lnTo>
                <a:lnTo>
                  <a:pt x="1051232" y="1434"/>
                </a:lnTo>
                <a:lnTo>
                  <a:pt x="1129141" y="5661"/>
                </a:lnTo>
                <a:lnTo>
                  <a:pt x="1205025" y="12571"/>
                </a:lnTo>
                <a:lnTo>
                  <a:pt x="1278636" y="22053"/>
                </a:lnTo>
                <a:lnTo>
                  <a:pt x="1349722" y="33994"/>
                </a:lnTo>
                <a:lnTo>
                  <a:pt x="1418034" y="48283"/>
                </a:lnTo>
                <a:lnTo>
                  <a:pt x="1483322" y="64810"/>
                </a:lnTo>
                <a:lnTo>
                  <a:pt x="1545336" y="83462"/>
                </a:lnTo>
                <a:lnTo>
                  <a:pt x="1603825" y="104128"/>
                </a:lnTo>
                <a:lnTo>
                  <a:pt x="1658540" y="126698"/>
                </a:lnTo>
                <a:lnTo>
                  <a:pt x="1709231" y="151059"/>
                </a:lnTo>
                <a:lnTo>
                  <a:pt x="1755648" y="177100"/>
                </a:lnTo>
                <a:lnTo>
                  <a:pt x="1797540" y="204711"/>
                </a:lnTo>
                <a:lnTo>
                  <a:pt x="1834657" y="233779"/>
                </a:lnTo>
                <a:lnTo>
                  <a:pt x="1866751" y="264193"/>
                </a:lnTo>
                <a:lnTo>
                  <a:pt x="1893570" y="295842"/>
                </a:lnTo>
                <a:lnTo>
                  <a:pt x="1914864" y="328615"/>
                </a:lnTo>
                <a:lnTo>
                  <a:pt x="1939879" y="397086"/>
                </a:lnTo>
                <a:lnTo>
                  <a:pt x="1943100" y="432562"/>
                </a:lnTo>
                <a:lnTo>
                  <a:pt x="1939879" y="468037"/>
                </a:lnTo>
                <a:lnTo>
                  <a:pt x="1914864" y="536508"/>
                </a:lnTo>
                <a:lnTo>
                  <a:pt x="1893570" y="569281"/>
                </a:lnTo>
                <a:lnTo>
                  <a:pt x="1866751" y="600930"/>
                </a:lnTo>
                <a:lnTo>
                  <a:pt x="1834657" y="631344"/>
                </a:lnTo>
                <a:lnTo>
                  <a:pt x="1797540" y="660412"/>
                </a:lnTo>
                <a:lnTo>
                  <a:pt x="1755648" y="688023"/>
                </a:lnTo>
                <a:lnTo>
                  <a:pt x="1709231" y="714064"/>
                </a:lnTo>
                <a:lnTo>
                  <a:pt x="1658540" y="738425"/>
                </a:lnTo>
                <a:lnTo>
                  <a:pt x="1603825" y="760995"/>
                </a:lnTo>
                <a:lnTo>
                  <a:pt x="1545336" y="781661"/>
                </a:lnTo>
                <a:lnTo>
                  <a:pt x="1483322" y="800313"/>
                </a:lnTo>
                <a:lnTo>
                  <a:pt x="1418034" y="816840"/>
                </a:lnTo>
                <a:lnTo>
                  <a:pt x="1349722" y="831129"/>
                </a:lnTo>
                <a:lnTo>
                  <a:pt x="1278636" y="843070"/>
                </a:lnTo>
                <a:lnTo>
                  <a:pt x="1205025" y="852552"/>
                </a:lnTo>
                <a:lnTo>
                  <a:pt x="1129141" y="859462"/>
                </a:lnTo>
                <a:lnTo>
                  <a:pt x="1051232" y="863689"/>
                </a:lnTo>
                <a:lnTo>
                  <a:pt x="971550" y="865124"/>
                </a:lnTo>
                <a:lnTo>
                  <a:pt x="891867" y="863689"/>
                </a:lnTo>
                <a:lnTo>
                  <a:pt x="813958" y="859462"/>
                </a:lnTo>
                <a:lnTo>
                  <a:pt x="738074" y="852552"/>
                </a:lnTo>
                <a:lnTo>
                  <a:pt x="664464" y="843070"/>
                </a:lnTo>
                <a:lnTo>
                  <a:pt x="593377" y="831129"/>
                </a:lnTo>
                <a:lnTo>
                  <a:pt x="525065" y="816840"/>
                </a:lnTo>
                <a:lnTo>
                  <a:pt x="459777" y="800313"/>
                </a:lnTo>
                <a:lnTo>
                  <a:pt x="397764" y="781661"/>
                </a:lnTo>
                <a:lnTo>
                  <a:pt x="339274" y="760995"/>
                </a:lnTo>
                <a:lnTo>
                  <a:pt x="284559" y="738425"/>
                </a:lnTo>
                <a:lnTo>
                  <a:pt x="233868" y="714064"/>
                </a:lnTo>
                <a:lnTo>
                  <a:pt x="187451" y="688023"/>
                </a:lnTo>
                <a:lnTo>
                  <a:pt x="145559" y="660412"/>
                </a:lnTo>
                <a:lnTo>
                  <a:pt x="108442" y="631344"/>
                </a:lnTo>
                <a:lnTo>
                  <a:pt x="76348" y="600930"/>
                </a:lnTo>
                <a:lnTo>
                  <a:pt x="49530" y="569281"/>
                </a:lnTo>
                <a:lnTo>
                  <a:pt x="28235" y="536508"/>
                </a:lnTo>
                <a:lnTo>
                  <a:pt x="3220" y="468037"/>
                </a:lnTo>
                <a:lnTo>
                  <a:pt x="0" y="4325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82078" y="272060"/>
            <a:ext cx="11677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4" marR="5080">
              <a:lnSpc>
                <a:spcPct val="100000"/>
              </a:lnSpc>
              <a:buNone/>
            </a:pP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Co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spc="-15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azuol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2008</a:t>
            </a:r>
            <a:endParaRPr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4762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2224"/>
            <a:ext cx="9144000" cy="6835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640">
              <a:lnSpc>
                <a:spcPct val="100000"/>
              </a:lnSpc>
              <a:tabLst>
                <a:tab pos="4508500" algn="l"/>
                <a:tab pos="5046345" algn="l"/>
              </a:tabLst>
            </a:pPr>
            <a:r>
              <a:rPr sz="1400" dirty="0">
                <a:latin typeface="Times New Roman"/>
                <a:cs typeface="Times New Roman"/>
              </a:rPr>
              <a:t>15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j</a:t>
            </a:r>
            <a:r>
              <a:rPr sz="1400" dirty="0">
                <a:latin typeface="Times New Roman"/>
                <a:cs typeface="Times New Roman"/>
              </a:rPr>
              <a:t>un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2012	Cd</a:t>
            </a:r>
            <a:r>
              <a:rPr sz="1400" spc="-140" dirty="0">
                <a:latin typeface="Times New Roman"/>
                <a:cs typeface="Times New Roman"/>
              </a:rPr>
              <a:t>L</a:t>
            </a:r>
            <a:r>
              <a:rPr sz="1400" dirty="0">
                <a:latin typeface="Times New Roman"/>
                <a:cs typeface="Times New Roman"/>
              </a:rPr>
              <a:t>T	Ph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10" dirty="0">
                <a:latin typeface="Times New Roman"/>
                <a:cs typeface="Times New Roman"/>
              </a:rPr>
              <a:t>d</a:t>
            </a:r>
            <a:r>
              <a:rPr sz="1400" dirty="0">
                <a:latin typeface="Times New Roman"/>
                <a:cs typeface="Times New Roman"/>
              </a:rPr>
              <a:t>et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confe</a:t>
            </a:r>
            <a:r>
              <a:rPr sz="1400" spc="-15" dirty="0">
                <a:latin typeface="Times New Roman"/>
                <a:cs typeface="Times New Roman"/>
              </a:rPr>
              <a:t>r</a:t>
            </a:r>
            <a:r>
              <a:rPr sz="140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ce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2224"/>
            <a:ext cx="9144000" cy="683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971550" y="0"/>
                </a:moveTo>
                <a:lnTo>
                  <a:pt x="891867" y="1434"/>
                </a:lnTo>
                <a:lnTo>
                  <a:pt x="813958" y="5661"/>
                </a:lnTo>
                <a:lnTo>
                  <a:pt x="738074" y="12571"/>
                </a:lnTo>
                <a:lnTo>
                  <a:pt x="664464" y="22053"/>
                </a:lnTo>
                <a:lnTo>
                  <a:pt x="593377" y="33994"/>
                </a:lnTo>
                <a:lnTo>
                  <a:pt x="525065" y="48283"/>
                </a:lnTo>
                <a:lnTo>
                  <a:pt x="459777" y="64810"/>
                </a:lnTo>
                <a:lnTo>
                  <a:pt x="397763" y="83462"/>
                </a:lnTo>
                <a:lnTo>
                  <a:pt x="339274" y="104128"/>
                </a:lnTo>
                <a:lnTo>
                  <a:pt x="284559" y="126698"/>
                </a:lnTo>
                <a:lnTo>
                  <a:pt x="233868" y="151059"/>
                </a:lnTo>
                <a:lnTo>
                  <a:pt x="187451" y="177100"/>
                </a:lnTo>
                <a:lnTo>
                  <a:pt x="145559" y="204711"/>
                </a:lnTo>
                <a:lnTo>
                  <a:pt x="108442" y="233779"/>
                </a:lnTo>
                <a:lnTo>
                  <a:pt x="76348" y="264193"/>
                </a:lnTo>
                <a:lnTo>
                  <a:pt x="49530" y="295842"/>
                </a:lnTo>
                <a:lnTo>
                  <a:pt x="28235" y="328615"/>
                </a:lnTo>
                <a:lnTo>
                  <a:pt x="3220" y="397086"/>
                </a:lnTo>
                <a:lnTo>
                  <a:pt x="0" y="432562"/>
                </a:lnTo>
                <a:lnTo>
                  <a:pt x="3220" y="468037"/>
                </a:lnTo>
                <a:lnTo>
                  <a:pt x="28235" y="536508"/>
                </a:lnTo>
                <a:lnTo>
                  <a:pt x="49530" y="569281"/>
                </a:lnTo>
                <a:lnTo>
                  <a:pt x="76348" y="600930"/>
                </a:lnTo>
                <a:lnTo>
                  <a:pt x="108442" y="631344"/>
                </a:lnTo>
                <a:lnTo>
                  <a:pt x="145559" y="660412"/>
                </a:lnTo>
                <a:lnTo>
                  <a:pt x="187451" y="688023"/>
                </a:lnTo>
                <a:lnTo>
                  <a:pt x="233868" y="714064"/>
                </a:lnTo>
                <a:lnTo>
                  <a:pt x="284559" y="738425"/>
                </a:lnTo>
                <a:lnTo>
                  <a:pt x="339274" y="760995"/>
                </a:lnTo>
                <a:lnTo>
                  <a:pt x="397764" y="781661"/>
                </a:lnTo>
                <a:lnTo>
                  <a:pt x="459777" y="800313"/>
                </a:lnTo>
                <a:lnTo>
                  <a:pt x="525065" y="816840"/>
                </a:lnTo>
                <a:lnTo>
                  <a:pt x="593377" y="831129"/>
                </a:lnTo>
                <a:lnTo>
                  <a:pt x="664464" y="843070"/>
                </a:lnTo>
                <a:lnTo>
                  <a:pt x="738074" y="852552"/>
                </a:lnTo>
                <a:lnTo>
                  <a:pt x="813958" y="859462"/>
                </a:lnTo>
                <a:lnTo>
                  <a:pt x="891867" y="863689"/>
                </a:lnTo>
                <a:lnTo>
                  <a:pt x="971550" y="865124"/>
                </a:lnTo>
                <a:lnTo>
                  <a:pt x="1051232" y="863689"/>
                </a:lnTo>
                <a:lnTo>
                  <a:pt x="1129141" y="859462"/>
                </a:lnTo>
                <a:lnTo>
                  <a:pt x="1205025" y="852552"/>
                </a:lnTo>
                <a:lnTo>
                  <a:pt x="1278636" y="843070"/>
                </a:lnTo>
                <a:lnTo>
                  <a:pt x="1349722" y="831129"/>
                </a:lnTo>
                <a:lnTo>
                  <a:pt x="1418034" y="816840"/>
                </a:lnTo>
                <a:lnTo>
                  <a:pt x="1483322" y="800313"/>
                </a:lnTo>
                <a:lnTo>
                  <a:pt x="1545336" y="781661"/>
                </a:lnTo>
                <a:lnTo>
                  <a:pt x="1603825" y="760995"/>
                </a:lnTo>
                <a:lnTo>
                  <a:pt x="1658540" y="738425"/>
                </a:lnTo>
                <a:lnTo>
                  <a:pt x="1709231" y="714064"/>
                </a:lnTo>
                <a:lnTo>
                  <a:pt x="1755648" y="688023"/>
                </a:lnTo>
                <a:lnTo>
                  <a:pt x="1797540" y="660412"/>
                </a:lnTo>
                <a:lnTo>
                  <a:pt x="1834657" y="631344"/>
                </a:lnTo>
                <a:lnTo>
                  <a:pt x="1866751" y="600930"/>
                </a:lnTo>
                <a:lnTo>
                  <a:pt x="1893570" y="569281"/>
                </a:lnTo>
                <a:lnTo>
                  <a:pt x="1914864" y="536508"/>
                </a:lnTo>
                <a:lnTo>
                  <a:pt x="1939879" y="468037"/>
                </a:lnTo>
                <a:lnTo>
                  <a:pt x="1943100" y="432562"/>
                </a:lnTo>
                <a:lnTo>
                  <a:pt x="1939879" y="397086"/>
                </a:lnTo>
                <a:lnTo>
                  <a:pt x="1914864" y="328615"/>
                </a:lnTo>
                <a:lnTo>
                  <a:pt x="1893570" y="295842"/>
                </a:lnTo>
                <a:lnTo>
                  <a:pt x="1866751" y="264193"/>
                </a:lnTo>
                <a:lnTo>
                  <a:pt x="1834657" y="233779"/>
                </a:lnTo>
                <a:lnTo>
                  <a:pt x="1797540" y="204711"/>
                </a:lnTo>
                <a:lnTo>
                  <a:pt x="1755648" y="177100"/>
                </a:lnTo>
                <a:lnTo>
                  <a:pt x="1709231" y="151059"/>
                </a:lnTo>
                <a:lnTo>
                  <a:pt x="1658540" y="126698"/>
                </a:lnTo>
                <a:lnTo>
                  <a:pt x="1603825" y="104128"/>
                </a:lnTo>
                <a:lnTo>
                  <a:pt x="1545336" y="83462"/>
                </a:lnTo>
                <a:lnTo>
                  <a:pt x="1483322" y="64810"/>
                </a:lnTo>
                <a:lnTo>
                  <a:pt x="1418034" y="48283"/>
                </a:lnTo>
                <a:lnTo>
                  <a:pt x="1349722" y="33994"/>
                </a:lnTo>
                <a:lnTo>
                  <a:pt x="1278636" y="22053"/>
                </a:lnTo>
                <a:lnTo>
                  <a:pt x="1205025" y="12571"/>
                </a:lnTo>
                <a:lnTo>
                  <a:pt x="1129141" y="5661"/>
                </a:lnTo>
                <a:lnTo>
                  <a:pt x="1051232" y="1434"/>
                </a:lnTo>
                <a:lnTo>
                  <a:pt x="97155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>
              <a:buNone/>
            </a:pPr>
            <a:endParaRPr sz="1600"/>
          </a:p>
        </p:txBody>
      </p:sp>
      <p:sp>
        <p:nvSpPr>
          <p:cNvPr id="5" name="object 5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0" y="432562"/>
                </a:moveTo>
                <a:lnTo>
                  <a:pt x="12715" y="362400"/>
                </a:lnTo>
                <a:lnTo>
                  <a:pt x="49530" y="295842"/>
                </a:lnTo>
                <a:lnTo>
                  <a:pt x="76348" y="264193"/>
                </a:lnTo>
                <a:lnTo>
                  <a:pt x="108442" y="233779"/>
                </a:lnTo>
                <a:lnTo>
                  <a:pt x="145559" y="204711"/>
                </a:lnTo>
                <a:lnTo>
                  <a:pt x="187451" y="177100"/>
                </a:lnTo>
                <a:lnTo>
                  <a:pt x="233868" y="151059"/>
                </a:lnTo>
                <a:lnTo>
                  <a:pt x="284559" y="126698"/>
                </a:lnTo>
                <a:lnTo>
                  <a:pt x="339274" y="104128"/>
                </a:lnTo>
                <a:lnTo>
                  <a:pt x="397763" y="83462"/>
                </a:lnTo>
                <a:lnTo>
                  <a:pt x="459777" y="64810"/>
                </a:lnTo>
                <a:lnTo>
                  <a:pt x="525065" y="48283"/>
                </a:lnTo>
                <a:lnTo>
                  <a:pt x="593377" y="33994"/>
                </a:lnTo>
                <a:lnTo>
                  <a:pt x="664464" y="22053"/>
                </a:lnTo>
                <a:lnTo>
                  <a:pt x="738074" y="12571"/>
                </a:lnTo>
                <a:lnTo>
                  <a:pt x="813958" y="5661"/>
                </a:lnTo>
                <a:lnTo>
                  <a:pt x="891867" y="1434"/>
                </a:lnTo>
                <a:lnTo>
                  <a:pt x="971550" y="0"/>
                </a:lnTo>
                <a:lnTo>
                  <a:pt x="1051232" y="1434"/>
                </a:lnTo>
                <a:lnTo>
                  <a:pt x="1129141" y="5661"/>
                </a:lnTo>
                <a:lnTo>
                  <a:pt x="1205025" y="12571"/>
                </a:lnTo>
                <a:lnTo>
                  <a:pt x="1278636" y="22053"/>
                </a:lnTo>
                <a:lnTo>
                  <a:pt x="1349722" y="33994"/>
                </a:lnTo>
                <a:lnTo>
                  <a:pt x="1418034" y="48283"/>
                </a:lnTo>
                <a:lnTo>
                  <a:pt x="1483322" y="64810"/>
                </a:lnTo>
                <a:lnTo>
                  <a:pt x="1545336" y="83462"/>
                </a:lnTo>
                <a:lnTo>
                  <a:pt x="1603825" y="104128"/>
                </a:lnTo>
                <a:lnTo>
                  <a:pt x="1658540" y="126698"/>
                </a:lnTo>
                <a:lnTo>
                  <a:pt x="1709231" y="151059"/>
                </a:lnTo>
                <a:lnTo>
                  <a:pt x="1755648" y="177100"/>
                </a:lnTo>
                <a:lnTo>
                  <a:pt x="1797540" y="204711"/>
                </a:lnTo>
                <a:lnTo>
                  <a:pt x="1834657" y="233779"/>
                </a:lnTo>
                <a:lnTo>
                  <a:pt x="1866751" y="264193"/>
                </a:lnTo>
                <a:lnTo>
                  <a:pt x="1893570" y="295842"/>
                </a:lnTo>
                <a:lnTo>
                  <a:pt x="1914864" y="328615"/>
                </a:lnTo>
                <a:lnTo>
                  <a:pt x="1939879" y="397086"/>
                </a:lnTo>
                <a:lnTo>
                  <a:pt x="1943100" y="432562"/>
                </a:lnTo>
                <a:lnTo>
                  <a:pt x="1939879" y="468037"/>
                </a:lnTo>
                <a:lnTo>
                  <a:pt x="1914864" y="536508"/>
                </a:lnTo>
                <a:lnTo>
                  <a:pt x="1893570" y="569281"/>
                </a:lnTo>
                <a:lnTo>
                  <a:pt x="1866751" y="600930"/>
                </a:lnTo>
                <a:lnTo>
                  <a:pt x="1834657" y="631344"/>
                </a:lnTo>
                <a:lnTo>
                  <a:pt x="1797540" y="660412"/>
                </a:lnTo>
                <a:lnTo>
                  <a:pt x="1755648" y="688023"/>
                </a:lnTo>
                <a:lnTo>
                  <a:pt x="1709231" y="714064"/>
                </a:lnTo>
                <a:lnTo>
                  <a:pt x="1658540" y="738425"/>
                </a:lnTo>
                <a:lnTo>
                  <a:pt x="1603825" y="760995"/>
                </a:lnTo>
                <a:lnTo>
                  <a:pt x="1545336" y="781661"/>
                </a:lnTo>
                <a:lnTo>
                  <a:pt x="1483322" y="800313"/>
                </a:lnTo>
                <a:lnTo>
                  <a:pt x="1418034" y="816840"/>
                </a:lnTo>
                <a:lnTo>
                  <a:pt x="1349722" y="831129"/>
                </a:lnTo>
                <a:lnTo>
                  <a:pt x="1278636" y="843070"/>
                </a:lnTo>
                <a:lnTo>
                  <a:pt x="1205025" y="852552"/>
                </a:lnTo>
                <a:lnTo>
                  <a:pt x="1129141" y="859462"/>
                </a:lnTo>
                <a:lnTo>
                  <a:pt x="1051232" y="863689"/>
                </a:lnTo>
                <a:lnTo>
                  <a:pt x="971550" y="865124"/>
                </a:lnTo>
                <a:lnTo>
                  <a:pt x="891867" y="863689"/>
                </a:lnTo>
                <a:lnTo>
                  <a:pt x="813958" y="859462"/>
                </a:lnTo>
                <a:lnTo>
                  <a:pt x="738074" y="852552"/>
                </a:lnTo>
                <a:lnTo>
                  <a:pt x="664464" y="843070"/>
                </a:lnTo>
                <a:lnTo>
                  <a:pt x="593377" y="831129"/>
                </a:lnTo>
                <a:lnTo>
                  <a:pt x="525065" y="816840"/>
                </a:lnTo>
                <a:lnTo>
                  <a:pt x="459777" y="800313"/>
                </a:lnTo>
                <a:lnTo>
                  <a:pt x="397764" y="781661"/>
                </a:lnTo>
                <a:lnTo>
                  <a:pt x="339274" y="760995"/>
                </a:lnTo>
                <a:lnTo>
                  <a:pt x="284559" y="738425"/>
                </a:lnTo>
                <a:lnTo>
                  <a:pt x="233868" y="714064"/>
                </a:lnTo>
                <a:lnTo>
                  <a:pt x="187451" y="688023"/>
                </a:lnTo>
                <a:lnTo>
                  <a:pt x="145559" y="660412"/>
                </a:lnTo>
                <a:lnTo>
                  <a:pt x="108442" y="631344"/>
                </a:lnTo>
                <a:lnTo>
                  <a:pt x="76348" y="600930"/>
                </a:lnTo>
                <a:lnTo>
                  <a:pt x="49530" y="569281"/>
                </a:lnTo>
                <a:lnTo>
                  <a:pt x="28235" y="536508"/>
                </a:lnTo>
                <a:lnTo>
                  <a:pt x="3220" y="468037"/>
                </a:lnTo>
                <a:lnTo>
                  <a:pt x="0" y="4325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82078" y="272060"/>
            <a:ext cx="11677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4" marR="5080">
              <a:lnSpc>
                <a:spcPct val="100000"/>
              </a:lnSpc>
              <a:buNone/>
            </a:pP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Co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spc="-15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azuol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2010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03800" y="2060575"/>
            <a:ext cx="576580" cy="431800"/>
          </a:xfrm>
          <a:custGeom>
            <a:avLst/>
            <a:gdLst/>
            <a:ahLst/>
            <a:cxnLst/>
            <a:rect l="l" t="t" r="r" b="b"/>
            <a:pathLst>
              <a:path w="576579" h="431800">
                <a:moveTo>
                  <a:pt x="288163" y="0"/>
                </a:moveTo>
                <a:lnTo>
                  <a:pt x="241425" y="2825"/>
                </a:lnTo>
                <a:lnTo>
                  <a:pt x="197087" y="11005"/>
                </a:lnTo>
                <a:lnTo>
                  <a:pt x="155743" y="24095"/>
                </a:lnTo>
                <a:lnTo>
                  <a:pt x="117985" y="41651"/>
                </a:lnTo>
                <a:lnTo>
                  <a:pt x="84407" y="63230"/>
                </a:lnTo>
                <a:lnTo>
                  <a:pt x="55603" y="88385"/>
                </a:lnTo>
                <a:lnTo>
                  <a:pt x="22647" y="131855"/>
                </a:lnTo>
                <a:lnTo>
                  <a:pt x="3772" y="180876"/>
                </a:lnTo>
                <a:lnTo>
                  <a:pt x="0" y="215900"/>
                </a:lnTo>
                <a:lnTo>
                  <a:pt x="955" y="233609"/>
                </a:lnTo>
                <a:lnTo>
                  <a:pt x="14692" y="284146"/>
                </a:lnTo>
                <a:lnTo>
                  <a:pt x="43177" y="329633"/>
                </a:lnTo>
                <a:lnTo>
                  <a:pt x="84407" y="368569"/>
                </a:lnTo>
                <a:lnTo>
                  <a:pt x="117985" y="390148"/>
                </a:lnTo>
                <a:lnTo>
                  <a:pt x="155743" y="407704"/>
                </a:lnTo>
                <a:lnTo>
                  <a:pt x="197087" y="420794"/>
                </a:lnTo>
                <a:lnTo>
                  <a:pt x="241425" y="428974"/>
                </a:lnTo>
                <a:lnTo>
                  <a:pt x="288163" y="431800"/>
                </a:lnTo>
                <a:lnTo>
                  <a:pt x="311794" y="431084"/>
                </a:lnTo>
                <a:lnTo>
                  <a:pt x="357406" y="425526"/>
                </a:lnTo>
                <a:lnTo>
                  <a:pt x="400321" y="414835"/>
                </a:lnTo>
                <a:lnTo>
                  <a:pt x="439947" y="399456"/>
                </a:lnTo>
                <a:lnTo>
                  <a:pt x="475689" y="379833"/>
                </a:lnTo>
                <a:lnTo>
                  <a:pt x="506954" y="356411"/>
                </a:lnTo>
                <a:lnTo>
                  <a:pt x="544158" y="315124"/>
                </a:lnTo>
                <a:lnTo>
                  <a:pt x="567950" y="267788"/>
                </a:lnTo>
                <a:lnTo>
                  <a:pt x="576326" y="215900"/>
                </a:lnTo>
                <a:lnTo>
                  <a:pt x="575370" y="198190"/>
                </a:lnTo>
                <a:lnTo>
                  <a:pt x="561633" y="147653"/>
                </a:lnTo>
                <a:lnTo>
                  <a:pt x="533148" y="102166"/>
                </a:lnTo>
                <a:lnTo>
                  <a:pt x="491918" y="63230"/>
                </a:lnTo>
                <a:lnTo>
                  <a:pt x="458340" y="41651"/>
                </a:lnTo>
                <a:lnTo>
                  <a:pt x="420582" y="24095"/>
                </a:lnTo>
                <a:lnTo>
                  <a:pt x="379238" y="11005"/>
                </a:lnTo>
                <a:lnTo>
                  <a:pt x="334900" y="2825"/>
                </a:lnTo>
                <a:lnTo>
                  <a:pt x="288163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03800" y="2060575"/>
            <a:ext cx="576580" cy="431800"/>
          </a:xfrm>
          <a:custGeom>
            <a:avLst/>
            <a:gdLst/>
            <a:ahLst/>
            <a:cxnLst/>
            <a:rect l="l" t="t" r="r" b="b"/>
            <a:pathLst>
              <a:path w="576579" h="431800">
                <a:moveTo>
                  <a:pt x="0" y="215900"/>
                </a:moveTo>
                <a:lnTo>
                  <a:pt x="8375" y="164011"/>
                </a:lnTo>
                <a:lnTo>
                  <a:pt x="32167" y="116675"/>
                </a:lnTo>
                <a:lnTo>
                  <a:pt x="69371" y="75388"/>
                </a:lnTo>
                <a:lnTo>
                  <a:pt x="100636" y="51966"/>
                </a:lnTo>
                <a:lnTo>
                  <a:pt x="136378" y="32343"/>
                </a:lnTo>
                <a:lnTo>
                  <a:pt x="176004" y="16964"/>
                </a:lnTo>
                <a:lnTo>
                  <a:pt x="218919" y="6273"/>
                </a:lnTo>
                <a:lnTo>
                  <a:pt x="264531" y="715"/>
                </a:lnTo>
                <a:lnTo>
                  <a:pt x="288163" y="0"/>
                </a:lnTo>
                <a:lnTo>
                  <a:pt x="311794" y="715"/>
                </a:lnTo>
                <a:lnTo>
                  <a:pt x="357406" y="6273"/>
                </a:lnTo>
                <a:lnTo>
                  <a:pt x="400321" y="16964"/>
                </a:lnTo>
                <a:lnTo>
                  <a:pt x="439947" y="32343"/>
                </a:lnTo>
                <a:lnTo>
                  <a:pt x="475689" y="51966"/>
                </a:lnTo>
                <a:lnTo>
                  <a:pt x="506954" y="75388"/>
                </a:lnTo>
                <a:lnTo>
                  <a:pt x="544158" y="116675"/>
                </a:lnTo>
                <a:lnTo>
                  <a:pt x="567950" y="164011"/>
                </a:lnTo>
                <a:lnTo>
                  <a:pt x="576326" y="215900"/>
                </a:lnTo>
                <a:lnTo>
                  <a:pt x="575370" y="233609"/>
                </a:lnTo>
                <a:lnTo>
                  <a:pt x="561633" y="284146"/>
                </a:lnTo>
                <a:lnTo>
                  <a:pt x="533148" y="329633"/>
                </a:lnTo>
                <a:lnTo>
                  <a:pt x="491918" y="368569"/>
                </a:lnTo>
                <a:lnTo>
                  <a:pt x="458340" y="390148"/>
                </a:lnTo>
                <a:lnTo>
                  <a:pt x="420582" y="407704"/>
                </a:lnTo>
                <a:lnTo>
                  <a:pt x="379238" y="420794"/>
                </a:lnTo>
                <a:lnTo>
                  <a:pt x="334900" y="428974"/>
                </a:lnTo>
                <a:lnTo>
                  <a:pt x="288163" y="431800"/>
                </a:lnTo>
                <a:lnTo>
                  <a:pt x="264531" y="431084"/>
                </a:lnTo>
                <a:lnTo>
                  <a:pt x="218919" y="425526"/>
                </a:lnTo>
                <a:lnTo>
                  <a:pt x="176004" y="414835"/>
                </a:lnTo>
                <a:lnTo>
                  <a:pt x="136378" y="399456"/>
                </a:lnTo>
                <a:lnTo>
                  <a:pt x="100636" y="379833"/>
                </a:lnTo>
                <a:lnTo>
                  <a:pt x="69371" y="356411"/>
                </a:lnTo>
                <a:lnTo>
                  <a:pt x="32167" y="315124"/>
                </a:lnTo>
                <a:lnTo>
                  <a:pt x="8375" y="267788"/>
                </a:lnTo>
                <a:lnTo>
                  <a:pt x="0" y="215900"/>
                </a:lnTo>
                <a:close/>
              </a:path>
            </a:pathLst>
          </a:custGeom>
          <a:ln w="254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5100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032875" cy="6779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640">
              <a:lnSpc>
                <a:spcPts val="1675"/>
              </a:lnSpc>
              <a:tabLst>
                <a:tab pos="4508500" algn="l"/>
                <a:tab pos="5046345" algn="l"/>
              </a:tabLst>
            </a:pPr>
            <a:r>
              <a:rPr sz="1400" dirty="0">
                <a:latin typeface="Times New Roman"/>
                <a:cs typeface="Times New Roman"/>
              </a:rPr>
              <a:t>15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j</a:t>
            </a:r>
            <a:r>
              <a:rPr sz="1400" dirty="0">
                <a:latin typeface="Times New Roman"/>
                <a:cs typeface="Times New Roman"/>
              </a:rPr>
              <a:t>un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2012	Cd</a:t>
            </a:r>
            <a:r>
              <a:rPr sz="1400" spc="-140" dirty="0">
                <a:latin typeface="Times New Roman"/>
                <a:cs typeface="Times New Roman"/>
              </a:rPr>
              <a:t>L</a:t>
            </a:r>
            <a:r>
              <a:rPr sz="1400" dirty="0">
                <a:latin typeface="Times New Roman"/>
                <a:cs typeface="Times New Roman"/>
              </a:rPr>
              <a:t>T	Ph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10" dirty="0">
                <a:latin typeface="Times New Roman"/>
                <a:cs typeface="Times New Roman"/>
              </a:rPr>
              <a:t>d</a:t>
            </a:r>
            <a:r>
              <a:rPr sz="1400" dirty="0">
                <a:latin typeface="Times New Roman"/>
                <a:cs typeface="Times New Roman"/>
              </a:rPr>
              <a:t>et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confe</a:t>
            </a:r>
            <a:r>
              <a:rPr sz="1400" spc="-15" dirty="0">
                <a:latin typeface="Times New Roman"/>
                <a:cs typeface="Times New Roman"/>
              </a:rPr>
              <a:t>r</a:t>
            </a:r>
            <a:r>
              <a:rPr sz="140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ce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032875" cy="6742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971550" y="0"/>
                </a:moveTo>
                <a:lnTo>
                  <a:pt x="891867" y="1434"/>
                </a:lnTo>
                <a:lnTo>
                  <a:pt x="813958" y="5661"/>
                </a:lnTo>
                <a:lnTo>
                  <a:pt x="738074" y="12571"/>
                </a:lnTo>
                <a:lnTo>
                  <a:pt x="664464" y="22053"/>
                </a:lnTo>
                <a:lnTo>
                  <a:pt x="593377" y="33994"/>
                </a:lnTo>
                <a:lnTo>
                  <a:pt x="525065" y="48283"/>
                </a:lnTo>
                <a:lnTo>
                  <a:pt x="459777" y="64810"/>
                </a:lnTo>
                <a:lnTo>
                  <a:pt x="397763" y="83462"/>
                </a:lnTo>
                <a:lnTo>
                  <a:pt x="339274" y="104128"/>
                </a:lnTo>
                <a:lnTo>
                  <a:pt x="284559" y="126698"/>
                </a:lnTo>
                <a:lnTo>
                  <a:pt x="233868" y="151059"/>
                </a:lnTo>
                <a:lnTo>
                  <a:pt x="187451" y="177100"/>
                </a:lnTo>
                <a:lnTo>
                  <a:pt x="145559" y="204711"/>
                </a:lnTo>
                <a:lnTo>
                  <a:pt x="108442" y="233779"/>
                </a:lnTo>
                <a:lnTo>
                  <a:pt x="76348" y="264193"/>
                </a:lnTo>
                <a:lnTo>
                  <a:pt x="49530" y="295842"/>
                </a:lnTo>
                <a:lnTo>
                  <a:pt x="28235" y="328615"/>
                </a:lnTo>
                <a:lnTo>
                  <a:pt x="3220" y="397086"/>
                </a:lnTo>
                <a:lnTo>
                  <a:pt x="0" y="432562"/>
                </a:lnTo>
                <a:lnTo>
                  <a:pt x="3220" y="468037"/>
                </a:lnTo>
                <a:lnTo>
                  <a:pt x="28235" y="536508"/>
                </a:lnTo>
                <a:lnTo>
                  <a:pt x="49530" y="569281"/>
                </a:lnTo>
                <a:lnTo>
                  <a:pt x="76348" y="600930"/>
                </a:lnTo>
                <a:lnTo>
                  <a:pt x="108442" y="631344"/>
                </a:lnTo>
                <a:lnTo>
                  <a:pt x="145559" y="660412"/>
                </a:lnTo>
                <a:lnTo>
                  <a:pt x="187451" y="688023"/>
                </a:lnTo>
                <a:lnTo>
                  <a:pt x="233868" y="714064"/>
                </a:lnTo>
                <a:lnTo>
                  <a:pt x="284559" y="738425"/>
                </a:lnTo>
                <a:lnTo>
                  <a:pt x="339274" y="760995"/>
                </a:lnTo>
                <a:lnTo>
                  <a:pt x="397764" y="781661"/>
                </a:lnTo>
                <a:lnTo>
                  <a:pt x="459777" y="800313"/>
                </a:lnTo>
                <a:lnTo>
                  <a:pt x="525065" y="816840"/>
                </a:lnTo>
                <a:lnTo>
                  <a:pt x="593377" y="831129"/>
                </a:lnTo>
                <a:lnTo>
                  <a:pt x="664464" y="843070"/>
                </a:lnTo>
                <a:lnTo>
                  <a:pt x="738074" y="852552"/>
                </a:lnTo>
                <a:lnTo>
                  <a:pt x="813958" y="859462"/>
                </a:lnTo>
                <a:lnTo>
                  <a:pt x="891867" y="863689"/>
                </a:lnTo>
                <a:lnTo>
                  <a:pt x="971550" y="865124"/>
                </a:lnTo>
                <a:lnTo>
                  <a:pt x="1051232" y="863689"/>
                </a:lnTo>
                <a:lnTo>
                  <a:pt x="1129141" y="859462"/>
                </a:lnTo>
                <a:lnTo>
                  <a:pt x="1205025" y="852552"/>
                </a:lnTo>
                <a:lnTo>
                  <a:pt x="1278636" y="843070"/>
                </a:lnTo>
                <a:lnTo>
                  <a:pt x="1349722" y="831129"/>
                </a:lnTo>
                <a:lnTo>
                  <a:pt x="1418034" y="816840"/>
                </a:lnTo>
                <a:lnTo>
                  <a:pt x="1483322" y="800313"/>
                </a:lnTo>
                <a:lnTo>
                  <a:pt x="1545336" y="781661"/>
                </a:lnTo>
                <a:lnTo>
                  <a:pt x="1603825" y="760995"/>
                </a:lnTo>
                <a:lnTo>
                  <a:pt x="1658540" y="738425"/>
                </a:lnTo>
                <a:lnTo>
                  <a:pt x="1709231" y="714064"/>
                </a:lnTo>
                <a:lnTo>
                  <a:pt x="1755648" y="688023"/>
                </a:lnTo>
                <a:lnTo>
                  <a:pt x="1797540" y="660412"/>
                </a:lnTo>
                <a:lnTo>
                  <a:pt x="1834657" y="631344"/>
                </a:lnTo>
                <a:lnTo>
                  <a:pt x="1866751" y="600930"/>
                </a:lnTo>
                <a:lnTo>
                  <a:pt x="1893570" y="569281"/>
                </a:lnTo>
                <a:lnTo>
                  <a:pt x="1914864" y="536508"/>
                </a:lnTo>
                <a:lnTo>
                  <a:pt x="1939879" y="468037"/>
                </a:lnTo>
                <a:lnTo>
                  <a:pt x="1943100" y="432562"/>
                </a:lnTo>
                <a:lnTo>
                  <a:pt x="1939879" y="397086"/>
                </a:lnTo>
                <a:lnTo>
                  <a:pt x="1914864" y="328615"/>
                </a:lnTo>
                <a:lnTo>
                  <a:pt x="1893570" y="295842"/>
                </a:lnTo>
                <a:lnTo>
                  <a:pt x="1866751" y="264193"/>
                </a:lnTo>
                <a:lnTo>
                  <a:pt x="1834657" y="233779"/>
                </a:lnTo>
                <a:lnTo>
                  <a:pt x="1797540" y="204711"/>
                </a:lnTo>
                <a:lnTo>
                  <a:pt x="1755648" y="177100"/>
                </a:lnTo>
                <a:lnTo>
                  <a:pt x="1709231" y="151059"/>
                </a:lnTo>
                <a:lnTo>
                  <a:pt x="1658540" y="126698"/>
                </a:lnTo>
                <a:lnTo>
                  <a:pt x="1603825" y="104128"/>
                </a:lnTo>
                <a:lnTo>
                  <a:pt x="1545336" y="83462"/>
                </a:lnTo>
                <a:lnTo>
                  <a:pt x="1483322" y="64810"/>
                </a:lnTo>
                <a:lnTo>
                  <a:pt x="1418034" y="48283"/>
                </a:lnTo>
                <a:lnTo>
                  <a:pt x="1349722" y="33994"/>
                </a:lnTo>
                <a:lnTo>
                  <a:pt x="1278636" y="22053"/>
                </a:lnTo>
                <a:lnTo>
                  <a:pt x="1205025" y="12571"/>
                </a:lnTo>
                <a:lnTo>
                  <a:pt x="1129141" y="5661"/>
                </a:lnTo>
                <a:lnTo>
                  <a:pt x="1051232" y="1434"/>
                </a:lnTo>
                <a:lnTo>
                  <a:pt x="97155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92950" y="115951"/>
            <a:ext cx="1943100" cy="865505"/>
          </a:xfrm>
          <a:custGeom>
            <a:avLst/>
            <a:gdLst/>
            <a:ahLst/>
            <a:cxnLst/>
            <a:rect l="l" t="t" r="r" b="b"/>
            <a:pathLst>
              <a:path w="1943100" h="865505">
                <a:moveTo>
                  <a:pt x="0" y="432562"/>
                </a:moveTo>
                <a:lnTo>
                  <a:pt x="12715" y="362400"/>
                </a:lnTo>
                <a:lnTo>
                  <a:pt x="49530" y="295842"/>
                </a:lnTo>
                <a:lnTo>
                  <a:pt x="76348" y="264193"/>
                </a:lnTo>
                <a:lnTo>
                  <a:pt x="108442" y="233779"/>
                </a:lnTo>
                <a:lnTo>
                  <a:pt x="145559" y="204711"/>
                </a:lnTo>
                <a:lnTo>
                  <a:pt x="187451" y="177100"/>
                </a:lnTo>
                <a:lnTo>
                  <a:pt x="233868" y="151059"/>
                </a:lnTo>
                <a:lnTo>
                  <a:pt x="284559" y="126698"/>
                </a:lnTo>
                <a:lnTo>
                  <a:pt x="339274" y="104128"/>
                </a:lnTo>
                <a:lnTo>
                  <a:pt x="397763" y="83462"/>
                </a:lnTo>
                <a:lnTo>
                  <a:pt x="459777" y="64810"/>
                </a:lnTo>
                <a:lnTo>
                  <a:pt x="525065" y="48283"/>
                </a:lnTo>
                <a:lnTo>
                  <a:pt x="593377" y="33994"/>
                </a:lnTo>
                <a:lnTo>
                  <a:pt x="664464" y="22053"/>
                </a:lnTo>
                <a:lnTo>
                  <a:pt x="738074" y="12571"/>
                </a:lnTo>
                <a:lnTo>
                  <a:pt x="813958" y="5661"/>
                </a:lnTo>
                <a:lnTo>
                  <a:pt x="891867" y="1434"/>
                </a:lnTo>
                <a:lnTo>
                  <a:pt x="971550" y="0"/>
                </a:lnTo>
                <a:lnTo>
                  <a:pt x="1051232" y="1434"/>
                </a:lnTo>
                <a:lnTo>
                  <a:pt x="1129141" y="5661"/>
                </a:lnTo>
                <a:lnTo>
                  <a:pt x="1205025" y="12571"/>
                </a:lnTo>
                <a:lnTo>
                  <a:pt x="1278636" y="22053"/>
                </a:lnTo>
                <a:lnTo>
                  <a:pt x="1349722" y="33994"/>
                </a:lnTo>
                <a:lnTo>
                  <a:pt x="1418034" y="48283"/>
                </a:lnTo>
                <a:lnTo>
                  <a:pt x="1483322" y="64810"/>
                </a:lnTo>
                <a:lnTo>
                  <a:pt x="1545336" y="83462"/>
                </a:lnTo>
                <a:lnTo>
                  <a:pt x="1603825" y="104128"/>
                </a:lnTo>
                <a:lnTo>
                  <a:pt x="1658540" y="126698"/>
                </a:lnTo>
                <a:lnTo>
                  <a:pt x="1709231" y="151059"/>
                </a:lnTo>
                <a:lnTo>
                  <a:pt x="1755648" y="177100"/>
                </a:lnTo>
                <a:lnTo>
                  <a:pt x="1797540" y="204711"/>
                </a:lnTo>
                <a:lnTo>
                  <a:pt x="1834657" y="233779"/>
                </a:lnTo>
                <a:lnTo>
                  <a:pt x="1866751" y="264193"/>
                </a:lnTo>
                <a:lnTo>
                  <a:pt x="1893570" y="295842"/>
                </a:lnTo>
                <a:lnTo>
                  <a:pt x="1914864" y="328615"/>
                </a:lnTo>
                <a:lnTo>
                  <a:pt x="1939879" y="397086"/>
                </a:lnTo>
                <a:lnTo>
                  <a:pt x="1943100" y="432562"/>
                </a:lnTo>
                <a:lnTo>
                  <a:pt x="1939879" y="468037"/>
                </a:lnTo>
                <a:lnTo>
                  <a:pt x="1914864" y="536508"/>
                </a:lnTo>
                <a:lnTo>
                  <a:pt x="1893570" y="569281"/>
                </a:lnTo>
                <a:lnTo>
                  <a:pt x="1866751" y="600930"/>
                </a:lnTo>
                <a:lnTo>
                  <a:pt x="1834657" y="631344"/>
                </a:lnTo>
                <a:lnTo>
                  <a:pt x="1797540" y="660412"/>
                </a:lnTo>
                <a:lnTo>
                  <a:pt x="1755648" y="688023"/>
                </a:lnTo>
                <a:lnTo>
                  <a:pt x="1709231" y="714064"/>
                </a:lnTo>
                <a:lnTo>
                  <a:pt x="1658540" y="738425"/>
                </a:lnTo>
                <a:lnTo>
                  <a:pt x="1603825" y="760995"/>
                </a:lnTo>
                <a:lnTo>
                  <a:pt x="1545336" y="781661"/>
                </a:lnTo>
                <a:lnTo>
                  <a:pt x="1483322" y="800313"/>
                </a:lnTo>
                <a:lnTo>
                  <a:pt x="1418034" y="816840"/>
                </a:lnTo>
                <a:lnTo>
                  <a:pt x="1349722" y="831129"/>
                </a:lnTo>
                <a:lnTo>
                  <a:pt x="1278636" y="843070"/>
                </a:lnTo>
                <a:lnTo>
                  <a:pt x="1205025" y="852552"/>
                </a:lnTo>
                <a:lnTo>
                  <a:pt x="1129141" y="859462"/>
                </a:lnTo>
                <a:lnTo>
                  <a:pt x="1051232" y="863689"/>
                </a:lnTo>
                <a:lnTo>
                  <a:pt x="971550" y="865124"/>
                </a:lnTo>
                <a:lnTo>
                  <a:pt x="891867" y="863689"/>
                </a:lnTo>
                <a:lnTo>
                  <a:pt x="813958" y="859462"/>
                </a:lnTo>
                <a:lnTo>
                  <a:pt x="738074" y="852552"/>
                </a:lnTo>
                <a:lnTo>
                  <a:pt x="664464" y="843070"/>
                </a:lnTo>
                <a:lnTo>
                  <a:pt x="593377" y="831129"/>
                </a:lnTo>
                <a:lnTo>
                  <a:pt x="525065" y="816840"/>
                </a:lnTo>
                <a:lnTo>
                  <a:pt x="459777" y="800313"/>
                </a:lnTo>
                <a:lnTo>
                  <a:pt x="397764" y="781661"/>
                </a:lnTo>
                <a:lnTo>
                  <a:pt x="339274" y="760995"/>
                </a:lnTo>
                <a:lnTo>
                  <a:pt x="284559" y="738425"/>
                </a:lnTo>
                <a:lnTo>
                  <a:pt x="233868" y="714064"/>
                </a:lnTo>
                <a:lnTo>
                  <a:pt x="187451" y="688023"/>
                </a:lnTo>
                <a:lnTo>
                  <a:pt x="145559" y="660412"/>
                </a:lnTo>
                <a:lnTo>
                  <a:pt x="108442" y="631344"/>
                </a:lnTo>
                <a:lnTo>
                  <a:pt x="76348" y="600930"/>
                </a:lnTo>
                <a:lnTo>
                  <a:pt x="49530" y="569281"/>
                </a:lnTo>
                <a:lnTo>
                  <a:pt x="28235" y="536508"/>
                </a:lnTo>
                <a:lnTo>
                  <a:pt x="3220" y="468037"/>
                </a:lnTo>
                <a:lnTo>
                  <a:pt x="0" y="4325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82078" y="272060"/>
            <a:ext cx="11677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4" marR="5080">
              <a:lnSpc>
                <a:spcPct val="100000"/>
              </a:lnSpc>
              <a:buNone/>
            </a:pP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Co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spc="-15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azuol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2012</a:t>
            </a:r>
            <a:endParaRPr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9017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II. Slew-rate in current and voltage sensing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63</a:t>
            </a:fld>
            <a:endParaRPr lang="en-GB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B6F55AC-1486-45D7-A005-D2C66747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0756" y="1340768"/>
            <a:ext cx="3354700" cy="251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872D6-570E-46D0-BE54-992084743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69" y="1340768"/>
            <a:ext cx="3354700" cy="2517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125670"/>
            <a:ext cx="3405534" cy="2556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12" y="4109992"/>
            <a:ext cx="3404023" cy="25549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1013746"/>
            <a:ext cx="1954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u="sng" dirty="0"/>
              <a:t>Current sensing</a:t>
            </a:r>
            <a:endParaRPr lang="en-GB" sz="18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154821" y="3807116"/>
            <a:ext cx="19372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u="sng" dirty="0"/>
              <a:t>Voltage sensing</a:t>
            </a:r>
            <a:endParaRPr lang="en-GB" sz="18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183797" y="4096674"/>
                <a:ext cx="2904404" cy="252678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200" b="1" dirty="0"/>
                  <a:t>SR improves with </a:t>
                </a:r>
                <a:r>
                  <a:rPr lang="en-US" sz="1200" b="1" u="sng" dirty="0"/>
                  <a:t>large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R</a:t>
                </a:r>
                <a:r>
                  <a:rPr lang="en-US" sz="1200" b="1" baseline="-25000" dirty="0" err="1"/>
                  <a:t>in</a:t>
                </a:r>
                <a:r>
                  <a:rPr lang="en-US" sz="1200" b="1" dirty="0"/>
                  <a:t>:</a:t>
                </a:r>
              </a:p>
              <a:p>
                <a:pPr>
                  <a:buNone/>
                </a:pPr>
                <a:endParaRPr lang="en-US" sz="12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1200" b="0">
                                  <a:solidFill>
                                    <a:schemeClr val="tx1"/>
                                  </a:solidFill>
                                </a:rPr>
                                <m:t>∂</m:t>
                              </m:r>
                              <m:sSub>
                                <m:sSubPr>
                                  <m:ctrlPr>
                                    <a:rPr 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1200" b="0">
                                  <a:solidFill>
                                    <a:schemeClr val="tx1"/>
                                  </a:solidFill>
                                </a:rPr>
                                <m:t>∂</m:t>
                              </m:r>
                              <m: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1200" b="0">
                                  <a:solidFill>
                                    <a:schemeClr val="tx1"/>
                                  </a:solidFill>
                                </a:rPr>
                                <m:t>∂</m:t>
                              </m:r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GB" sz="1200" b="0">
                              <a:solidFill>
                                <a:schemeClr val="tx1"/>
                              </a:solidFill>
                            </a:rPr>
                            <m:t>∂</m:t>
                          </m:r>
                          <m: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b="0">
                          <a:solidFill>
                            <a:schemeClr val="tx1"/>
                          </a:solidFill>
                        </a:rPr>
                        <m:t>∝</m:t>
                      </m:r>
                      <m:f>
                        <m:fPr>
                          <m:ctrlP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r>
                            <a:rPr lang="en-US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b="1" dirty="0"/>
              </a:p>
              <a:p>
                <a:endParaRPr lang="en-US" sz="12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Almost linear relationship between SR and </a:t>
                </a:r>
                <a:r>
                  <a:rPr lang="en-US" sz="1200" b="0" dirty="0" err="1"/>
                  <a:t>R</a:t>
                </a:r>
                <a:r>
                  <a:rPr lang="en-US" sz="1200" b="0" baseline="-25000" dirty="0" err="1"/>
                  <a:t>in</a:t>
                </a:r>
                <a:r>
                  <a:rPr lang="en-US" sz="1200" b="0" dirty="0"/>
                  <a:t>.</a:t>
                </a:r>
              </a:p>
              <a:p>
                <a:pPr>
                  <a:buNone/>
                </a:pPr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Parallel resonance can be exploited for peak enhancement.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Problem: reduced count-rate for large </a:t>
                </a:r>
                <a:r>
                  <a:rPr lang="en-US" sz="1200" b="0" dirty="0" err="1"/>
                  <a:t>R</a:t>
                </a:r>
                <a:r>
                  <a:rPr lang="en-US" sz="1200" b="0" baseline="-25000" dirty="0" err="1"/>
                  <a:t>in</a:t>
                </a:r>
                <a:r>
                  <a:rPr lang="en-GB" sz="1200" b="0" dirty="0"/>
                  <a:t>.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797" y="4096674"/>
                <a:ext cx="2904404" cy="2526782"/>
              </a:xfrm>
              <a:prstGeom prst="rect">
                <a:avLst/>
              </a:prstGeom>
              <a:blipFill>
                <a:blip r:embed="rId6"/>
                <a:stretch>
                  <a:fillRect t="-477" b="-2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179522" y="1165755"/>
                <a:ext cx="2905727" cy="269298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200" dirty="0"/>
                  <a:t>SR improves with </a:t>
                </a:r>
                <a:r>
                  <a:rPr lang="en-US" sz="1200" u="sng" dirty="0"/>
                  <a:t>small</a:t>
                </a:r>
                <a:r>
                  <a:rPr lang="en-US" sz="1200" dirty="0"/>
                  <a:t> </a:t>
                </a:r>
                <a:r>
                  <a:rPr lang="en-US" sz="1200" dirty="0" err="1"/>
                  <a:t>R</a:t>
                </a:r>
                <a:r>
                  <a:rPr lang="en-US" sz="1200" baseline="-25000" dirty="0" err="1"/>
                  <a:t>in</a:t>
                </a:r>
                <a:r>
                  <a:rPr lang="en-US" sz="1200" dirty="0"/>
                  <a:t>:</a:t>
                </a:r>
              </a:p>
              <a:p>
                <a:pPr>
                  <a:buNone/>
                </a:pPr>
                <a:endParaRPr lang="en-US" sz="12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200" b="0">
                              <a:solidFill>
                                <a:schemeClr val="tx1"/>
                              </a:solidFill>
                            </a:rPr>
                            <m:t>∂</m:t>
                          </m:r>
                          <m:sSub>
                            <m:sSubPr>
                              <m:ctrlP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GB" sz="1200" b="0">
                              <a:solidFill>
                                <a:schemeClr val="tx1"/>
                              </a:solidFill>
                            </a:rPr>
                            <m:t>∂</m:t>
                          </m:r>
                          <m:r>
                            <m:rPr>
                              <m:sty m:val="p"/>
                            </m:rPr>
                            <a:rPr lang="en-GB" sz="12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b="0">
                          <a:solidFill>
                            <a:schemeClr val="tx1"/>
                          </a:solidFill>
                        </a:rPr>
                        <m:t>∝</m:t>
                      </m:r>
                      <m:f>
                        <m:fPr>
                          <m:ctrlP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num>
                        <m:den>
                          <m: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Specially true when entering in underdamped region.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Underdamping can be problematic (multiple crossing in discrimination).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Independent of </a:t>
                </a:r>
                <a:r>
                  <a:rPr lang="en-US" sz="1200" b="0" dirty="0" err="1"/>
                  <a:t>R</a:t>
                </a:r>
                <a:r>
                  <a:rPr lang="en-US" sz="1200" b="0" baseline="-25000" dirty="0" err="1"/>
                  <a:t>in</a:t>
                </a:r>
                <a:r>
                  <a:rPr lang="en-US" sz="1200" b="0" dirty="0"/>
                  <a:t> deep in overdamping regime. Parallel resonance enhances the SR.</a:t>
                </a:r>
                <a:endParaRPr lang="en-GB" sz="1200" b="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522" y="1165755"/>
                <a:ext cx="2905727" cy="2692981"/>
              </a:xfrm>
              <a:prstGeom prst="rect">
                <a:avLst/>
              </a:prstGeom>
              <a:blipFill>
                <a:blip r:embed="rId7"/>
                <a:stretch>
                  <a:fillRect t="-448" b="-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8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dirty="0"/>
              <a:t> III. FE circuits: NINO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113" y="1124745"/>
            <a:ext cx="8138287" cy="280831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NINO: current mode, binary and quite generic</a:t>
            </a:r>
          </a:p>
          <a:p>
            <a:pPr>
              <a:spcBef>
                <a:spcPts val="300"/>
              </a:spcBef>
            </a:pPr>
            <a:r>
              <a:rPr lang="en-GB" sz="2000" dirty="0"/>
              <a:t>Chip designed by CERN group for ALICE TOF RPCs but quite used for </a:t>
            </a:r>
            <a:r>
              <a:rPr lang="en-GB" sz="2000" dirty="0" err="1"/>
              <a:t>SiPM</a:t>
            </a:r>
            <a:r>
              <a:rPr lang="en-GB" sz="2000" dirty="0"/>
              <a:t> read-out 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8 channels amplifier and discriminator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Common grid current conveyor, high speed differential discriminator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High speed time measurement (10 </a:t>
            </a:r>
            <a:r>
              <a:rPr lang="en-GB" sz="1600" dirty="0" err="1"/>
              <a:t>ps</a:t>
            </a:r>
            <a:r>
              <a:rPr lang="en-GB" sz="1600" dirty="0"/>
              <a:t>),</a:t>
            </a:r>
          </a:p>
          <a:p>
            <a:pPr lvl="1">
              <a:spcBef>
                <a:spcPts val="300"/>
              </a:spcBef>
            </a:pPr>
            <a:r>
              <a:rPr lang="en-GB" sz="1600" dirty="0" err="1"/>
              <a:t>Pd</a:t>
            </a:r>
            <a:r>
              <a:rPr lang="en-GB" sz="1600" dirty="0"/>
              <a:t> = 25 </a:t>
            </a:r>
            <a:r>
              <a:rPr lang="en-GB" sz="1600" dirty="0" err="1"/>
              <a:t>mW</a:t>
            </a:r>
            <a:r>
              <a:rPr lang="en-GB" sz="1600" dirty="0"/>
              <a:t>/</a:t>
            </a:r>
            <a:r>
              <a:rPr lang="en-GB" sz="1600" dirty="0" err="1"/>
              <a:t>ch</a:t>
            </a:r>
            <a:r>
              <a:rPr lang="en-GB" sz="1600" dirty="0"/>
              <a:t>,  Manufactured in IBM 0.25 um</a:t>
            </a:r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AE1823A-9B4F-45B2-AFB7-2BFB9B042440}"/>
              </a:ext>
            </a:extLst>
          </p:cNvPr>
          <p:cNvSpPr/>
          <p:nvPr/>
        </p:nvSpPr>
        <p:spPr>
          <a:xfrm>
            <a:off x="6804248" y="2852936"/>
            <a:ext cx="1455801" cy="2855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C688C92A-A72D-450B-A885-2609306BADCB}"/>
              </a:ext>
            </a:extLst>
          </p:cNvPr>
          <p:cNvSpPr/>
          <p:nvPr/>
        </p:nvSpPr>
        <p:spPr>
          <a:xfrm>
            <a:off x="1043608" y="3356993"/>
            <a:ext cx="4608512" cy="2680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BA7B053-87FD-49D7-8B73-7D94EBCC7446}"/>
              </a:ext>
            </a:extLst>
          </p:cNvPr>
          <p:cNvSpPr/>
          <p:nvPr/>
        </p:nvSpPr>
        <p:spPr>
          <a:xfrm>
            <a:off x="291782" y="6120145"/>
            <a:ext cx="757928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F. </a:t>
            </a:r>
            <a:r>
              <a:rPr lang="es-ES" sz="1200" dirty="0" err="1">
                <a:solidFill>
                  <a:schemeClr val="tx1"/>
                </a:solidFill>
              </a:rPr>
              <a:t>Anghinolfi</a:t>
            </a:r>
            <a:r>
              <a:rPr lang="es-ES" sz="1200" dirty="0">
                <a:solidFill>
                  <a:schemeClr val="tx1"/>
                </a:solidFill>
              </a:rPr>
              <a:t>, P. </a:t>
            </a:r>
            <a:r>
              <a:rPr lang="es-ES" sz="1200" dirty="0" err="1">
                <a:solidFill>
                  <a:schemeClr val="tx1"/>
                </a:solidFill>
              </a:rPr>
              <a:t>Jarron</a:t>
            </a:r>
            <a:r>
              <a:rPr lang="es-ES" sz="1200" dirty="0">
                <a:solidFill>
                  <a:schemeClr val="tx1"/>
                </a:solidFill>
              </a:rPr>
              <a:t> et al. NINO, NIM A, 2004, Vol. 533 page 183-187 </a:t>
            </a:r>
          </a:p>
        </p:txBody>
      </p:sp>
    </p:spTree>
    <p:extLst>
      <p:ext uri="{BB962C8B-B14F-4D97-AF65-F5344CB8AC3E}">
        <p14:creationId xmlns:p14="http://schemas.microsoft.com/office/powerpoint/2010/main" val="1830984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III. FE circuits: NINO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113" y="1124745"/>
            <a:ext cx="8786359" cy="280831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NINO: current mode, binary and quite generic</a:t>
            </a:r>
          </a:p>
          <a:p>
            <a:pPr>
              <a:spcBef>
                <a:spcPts val="300"/>
              </a:spcBef>
            </a:pPr>
            <a:r>
              <a:rPr lang="en-GB" sz="2000" dirty="0"/>
              <a:t>Binary: usually connected to TDC for Time-Over-Threshold (</a:t>
            </a:r>
            <a:r>
              <a:rPr lang="en-GB" sz="2000" dirty="0" err="1"/>
              <a:t>ToT</a:t>
            </a:r>
            <a:r>
              <a:rPr lang="en-GB" sz="2000" dirty="0"/>
              <a:t>) energy</a:t>
            </a:r>
          </a:p>
          <a:p>
            <a:pPr lvl="1">
              <a:spcBef>
                <a:spcPts val="300"/>
              </a:spcBef>
            </a:pPr>
            <a:r>
              <a:rPr lang="en-GB" sz="1800" dirty="0"/>
              <a:t>Simple discriminator: </a:t>
            </a:r>
            <a:r>
              <a:rPr lang="en-GB" sz="1800" dirty="0" err="1"/>
              <a:t>ToT</a:t>
            </a:r>
            <a:r>
              <a:rPr lang="en-GB" sz="1800" dirty="0"/>
              <a:t> is not linear</a:t>
            </a:r>
          </a:p>
          <a:p>
            <a:pPr>
              <a:spcBef>
                <a:spcPts val="300"/>
              </a:spcBef>
            </a:pPr>
            <a:r>
              <a:rPr lang="en-GB" sz="2000" dirty="0"/>
              <a:t>Differential connection to the </a:t>
            </a:r>
            <a:r>
              <a:rPr lang="en-GB" sz="2000" dirty="0" err="1"/>
              <a:t>SiPM</a:t>
            </a:r>
            <a:endParaRPr lang="en-GB" sz="20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E6B32F21-7035-4360-924A-3A9766779E35}"/>
              </a:ext>
            </a:extLst>
          </p:cNvPr>
          <p:cNvSpPr/>
          <p:nvPr/>
        </p:nvSpPr>
        <p:spPr>
          <a:xfrm>
            <a:off x="255481" y="2812537"/>
            <a:ext cx="4984750" cy="304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05E3030-B2A9-42BD-ADA3-FBB397EBAEC6}"/>
              </a:ext>
            </a:extLst>
          </p:cNvPr>
          <p:cNvSpPr/>
          <p:nvPr/>
        </p:nvSpPr>
        <p:spPr>
          <a:xfrm>
            <a:off x="5220072" y="3028273"/>
            <a:ext cx="3923927" cy="26461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0118D-AADE-4238-873C-CD2F028BEEDE}"/>
              </a:ext>
            </a:extLst>
          </p:cNvPr>
          <p:cNvSpPr/>
          <p:nvPr/>
        </p:nvSpPr>
        <p:spPr>
          <a:xfrm>
            <a:off x="782360" y="6077085"/>
            <a:ext cx="757928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F. </a:t>
            </a:r>
            <a:r>
              <a:rPr lang="es-ES" sz="1200" dirty="0" err="1">
                <a:solidFill>
                  <a:schemeClr val="tx1"/>
                </a:solidFill>
              </a:rPr>
              <a:t>Anghinolfi</a:t>
            </a:r>
            <a:r>
              <a:rPr lang="es-ES" sz="1200" dirty="0">
                <a:solidFill>
                  <a:schemeClr val="tx1"/>
                </a:solidFill>
              </a:rPr>
              <a:t>, P. </a:t>
            </a:r>
            <a:r>
              <a:rPr lang="es-ES" sz="1200" dirty="0" err="1">
                <a:solidFill>
                  <a:schemeClr val="tx1"/>
                </a:solidFill>
              </a:rPr>
              <a:t>Jarron</a:t>
            </a:r>
            <a:r>
              <a:rPr lang="es-ES" sz="1200" dirty="0">
                <a:solidFill>
                  <a:schemeClr val="tx1"/>
                </a:solidFill>
              </a:rPr>
              <a:t> et al. NINO, NIM A, 2004, Vol. 533 page 183-187 </a:t>
            </a:r>
          </a:p>
        </p:txBody>
      </p:sp>
    </p:spTree>
    <p:extLst>
      <p:ext uri="{BB962C8B-B14F-4D97-AF65-F5344CB8AC3E}">
        <p14:creationId xmlns:p14="http://schemas.microsoft.com/office/powerpoint/2010/main" val="3250703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8" name="Picture 17" descr="NoLToT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548" y="1212060"/>
            <a:ext cx="3243424" cy="251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2"/>
          <p:cNvSpPr txBox="1">
            <a:spLocks noChangeArrowheads="1"/>
          </p:cNvSpPr>
          <p:nvPr/>
        </p:nvSpPr>
        <p:spPr bwMode="auto">
          <a:xfrm>
            <a:off x="6152" y="1089026"/>
            <a:ext cx="2688691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742950" lvl="1" indent="-285750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266700" indent="-266700"/>
            <a:endParaRPr lang="en-GB" altLang="es-ES" dirty="0"/>
          </a:p>
          <a:p>
            <a:pPr marL="180975" indent="-180975"/>
            <a:r>
              <a:rPr lang="en-GB" altLang="es-ES" sz="2000" b="0" dirty="0"/>
              <a:t>Classical </a:t>
            </a:r>
            <a:r>
              <a:rPr lang="en-GB" altLang="es-ES" sz="2000" b="0" dirty="0" err="1"/>
              <a:t>ToT</a:t>
            </a:r>
            <a:r>
              <a:rPr lang="en-GB" altLang="es-ES" sz="2000" b="0" dirty="0"/>
              <a:t> is non-linear</a:t>
            </a:r>
          </a:p>
          <a:p>
            <a:pPr marL="180975" indent="-180975"/>
            <a:endParaRPr lang="en-GB" altLang="es-ES" sz="2000" b="0" dirty="0"/>
          </a:p>
          <a:p>
            <a:pPr marL="180975" indent="-180975"/>
            <a:endParaRPr lang="en-GB" altLang="es-ES" sz="2000" b="0" dirty="0"/>
          </a:p>
          <a:p>
            <a:pPr marL="180975" indent="-180975"/>
            <a:endParaRPr lang="en-GB" altLang="es-ES" sz="2000" b="0" dirty="0"/>
          </a:p>
          <a:p>
            <a:pPr marL="180975" indent="-180975"/>
            <a:endParaRPr lang="en-GB" altLang="es-ES" sz="2000" b="0" dirty="0"/>
          </a:p>
          <a:p>
            <a:pPr marL="180975" indent="-180975"/>
            <a:endParaRPr lang="en-GB" altLang="es-ES" sz="2000" b="0" dirty="0"/>
          </a:p>
          <a:p>
            <a:pPr marL="180975" indent="-180975"/>
            <a:endParaRPr lang="en-GB" altLang="es-ES" sz="2000" b="0" dirty="0"/>
          </a:p>
          <a:p>
            <a:pPr marL="180975" indent="-180975"/>
            <a:r>
              <a:rPr lang="en-GB" altLang="es-ES" sz="2000" b="0" dirty="0"/>
              <a:t>It has an impact on energy resolution</a:t>
            </a:r>
          </a:p>
          <a:p>
            <a:pPr marL="581025" lvl="1" indent="-180975"/>
            <a:r>
              <a:rPr lang="en-GB" altLang="es-ES" sz="1800" b="0" dirty="0"/>
              <a:t>Calibration is possible</a:t>
            </a:r>
          </a:p>
          <a:p>
            <a:pPr marL="581025" lvl="1" indent="-180975"/>
            <a:r>
              <a:rPr lang="en-GB" altLang="es-ES" sz="1800" b="0" dirty="0"/>
              <a:t>But not perfect…</a:t>
            </a:r>
          </a:p>
          <a:p>
            <a:pPr marL="581025" lvl="1" indent="-180975"/>
            <a:endParaRPr lang="en-GB" altLang="es-ES" dirty="0"/>
          </a:p>
        </p:txBody>
      </p:sp>
      <p:pic>
        <p:nvPicPr>
          <p:cNvPr id="39945" name="Picture 14" descr="NoLTo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228" y="1255632"/>
            <a:ext cx="275932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5"/>
          <p:cNvSpPr>
            <a:spLocks noChangeArrowheads="1"/>
          </p:cNvSpPr>
          <p:nvPr/>
        </p:nvSpPr>
        <p:spPr bwMode="auto">
          <a:xfrm>
            <a:off x="3881804" y="3508294"/>
            <a:ext cx="763466" cy="360363"/>
          </a:xfrm>
          <a:prstGeom prst="rect">
            <a:avLst/>
          </a:prstGeom>
          <a:noFill/>
          <a:ln w="19050">
            <a:solidFill>
              <a:srgbClr val="F94A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6098932" y="2610763"/>
            <a:ext cx="27643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_tradnl" altLang="es-ES" sz="1200" b="1" i="1" dirty="0" err="1">
                <a:solidFill>
                  <a:srgbClr val="008000"/>
                </a:solidFill>
                <a:latin typeface="Arial" charset="0"/>
              </a:rPr>
              <a:t>Orita</a:t>
            </a:r>
            <a:r>
              <a:rPr lang="es-ES_tradnl" altLang="es-ES" sz="1200" b="1" i="1" dirty="0">
                <a:solidFill>
                  <a:srgbClr val="008000"/>
                </a:solidFill>
                <a:latin typeface="Arial" charset="0"/>
              </a:rPr>
              <a:t>, NIMA 648, S24-27, 2011</a:t>
            </a:r>
            <a:endParaRPr lang="es-ES" altLang="es-ES" sz="1200" b="1" i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9949" name="Line 18"/>
          <p:cNvSpPr>
            <a:spLocks noChangeShapeType="1"/>
          </p:cNvSpPr>
          <p:nvPr/>
        </p:nvSpPr>
        <p:spPr bwMode="auto">
          <a:xfrm flipV="1">
            <a:off x="3349870" y="1996994"/>
            <a:ext cx="896815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9"/>
          <p:cNvSpPr>
            <a:spLocks noChangeShapeType="1"/>
          </p:cNvSpPr>
          <p:nvPr/>
        </p:nvSpPr>
        <p:spPr bwMode="auto">
          <a:xfrm flipV="1">
            <a:off x="3349870" y="2176382"/>
            <a:ext cx="896815" cy="612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20"/>
          <p:cNvSpPr>
            <a:spLocks noChangeShapeType="1"/>
          </p:cNvSpPr>
          <p:nvPr/>
        </p:nvSpPr>
        <p:spPr bwMode="auto">
          <a:xfrm flipH="1" flipV="1">
            <a:off x="4246686" y="2176382"/>
            <a:ext cx="898280" cy="649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21"/>
          <p:cNvSpPr>
            <a:spLocks noChangeShapeType="1"/>
          </p:cNvSpPr>
          <p:nvPr/>
        </p:nvSpPr>
        <p:spPr bwMode="auto">
          <a:xfrm flipH="1" flipV="1">
            <a:off x="4246686" y="1996994"/>
            <a:ext cx="864577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Marcador de número de diapositiva 5">
            <a:extLst>
              <a:ext uri="{FF2B5EF4-FFF2-40B4-BE49-F238E27FC236}">
                <a16:creationId xmlns:a16="http://schemas.microsoft.com/office/drawing/2014/main" id="{12170B0F-F954-42D9-BE49-7DF4F05E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B0ED2681-CB40-42DD-81BF-CB5A5F4E3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0" dirty="0"/>
              <a:t> III. FE </a:t>
            </a:r>
            <a:r>
              <a:rPr lang="es-ES" sz="2800" b="0" dirty="0" err="1"/>
              <a:t>circuits</a:t>
            </a:r>
            <a:r>
              <a:rPr lang="es-ES" sz="2800" b="0" dirty="0"/>
              <a:t>: NINO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6" name="Picture 18" descr="NoLin ToT Spectrum">
            <a:extLst>
              <a:ext uri="{FF2B5EF4-FFF2-40B4-BE49-F238E27FC236}">
                <a16:creationId xmlns:a16="http://schemas.microsoft.com/office/drawing/2014/main" id="{B6B9AF8B-A120-4E4E-BDE4-FB6E4F8B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3522" y="4075909"/>
            <a:ext cx="292490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Lin ToT Spectrum">
            <a:extLst>
              <a:ext uri="{FF2B5EF4-FFF2-40B4-BE49-F238E27FC236}">
                <a16:creationId xmlns:a16="http://schemas.microsoft.com/office/drawing/2014/main" id="{AE29529F-2ED3-44C3-9AEC-A5F74AE3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896" y="4075909"/>
            <a:ext cx="2974731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AF2AD403-FCED-46B7-B2E9-3C74D432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6" y="6527759"/>
            <a:ext cx="259226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200" b="1" i="1">
                <a:solidFill>
                  <a:srgbClr val="008000"/>
                </a:solidFill>
                <a:latin typeface="Arial" charset="0"/>
              </a:rPr>
              <a:t>Orita, NIMA 648, S24-27, 2011</a:t>
            </a:r>
            <a:endParaRPr lang="es-ES" altLang="es-ES" sz="12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3D031401-5742-4C26-8449-36EA6FA1A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685" y="4472784"/>
            <a:ext cx="14961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Non 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B3FE9AC7-1963-434F-8991-7B6F9FFE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888" y="4507709"/>
            <a:ext cx="14961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48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III. FE circuits: CITIROC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113" y="1124745"/>
            <a:ext cx="9074391" cy="280831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CITIROC: voltage mode, analogue and for CTA SSTs ASTRI camera</a:t>
            </a:r>
          </a:p>
          <a:p>
            <a:pPr>
              <a:spcBef>
                <a:spcPts val="300"/>
              </a:spcBef>
            </a:pPr>
            <a:r>
              <a:rPr lang="en-GB" sz="2000" dirty="0"/>
              <a:t>Part of Omega/</a:t>
            </a:r>
            <a:r>
              <a:rPr lang="en-GB" sz="2000" dirty="0" err="1"/>
              <a:t>Weeroc</a:t>
            </a:r>
            <a:r>
              <a:rPr lang="en-GB" sz="2000" dirty="0"/>
              <a:t> family: </a:t>
            </a:r>
            <a:r>
              <a:rPr lang="en-GB" sz="1800" dirty="0"/>
              <a:t>CITIROC, PETIROC, PETIROC2, TRIROC, etc</a:t>
            </a:r>
            <a:endParaRPr lang="en-GB" sz="2000" dirty="0"/>
          </a:p>
          <a:p>
            <a:pPr>
              <a:spcBef>
                <a:spcPts val="300"/>
              </a:spcBef>
            </a:pPr>
            <a:endParaRPr lang="en-GB" sz="20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0118D-AADE-4238-873C-CD2F028BEEDE}"/>
              </a:ext>
            </a:extLst>
          </p:cNvPr>
          <p:cNvSpPr/>
          <p:nvPr/>
        </p:nvSpPr>
        <p:spPr>
          <a:xfrm>
            <a:off x="4094728" y="6106574"/>
            <a:ext cx="4077672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https://www.weeroc.com/fr/products/citiroc-1a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BE815FD-A890-4BFD-BE55-7B80493375C4}"/>
              </a:ext>
            </a:extLst>
          </p:cNvPr>
          <p:cNvSpPr/>
          <p:nvPr/>
        </p:nvSpPr>
        <p:spPr>
          <a:xfrm>
            <a:off x="3852934" y="2060848"/>
            <a:ext cx="5039546" cy="3826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21455F6-6F4F-47E0-A646-7E98C10C21F3}"/>
              </a:ext>
            </a:extLst>
          </p:cNvPr>
          <p:cNvSpPr/>
          <p:nvPr/>
        </p:nvSpPr>
        <p:spPr>
          <a:xfrm>
            <a:off x="6173" y="1868047"/>
            <a:ext cx="391775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0A2E57"/>
              </a:buClr>
              <a:buFont typeface="Calibri"/>
              <a:buChar char="-"/>
              <a:tabLst>
                <a:tab pos="299720" algn="l"/>
              </a:tabLst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ASIC</a:t>
            </a:r>
          </a:p>
          <a:p>
            <a:pPr marL="756285" lvl="1" indent="-286385">
              <a:lnSpc>
                <a:spcPct val="100000"/>
              </a:lnSpc>
              <a:spcBef>
                <a:spcPts val="335"/>
              </a:spcBef>
              <a:buClr>
                <a:srgbClr val="166380"/>
              </a:buClr>
              <a:buFont typeface="Calibri"/>
              <a:buChar char="-"/>
              <a:tabLst>
                <a:tab pos="756920" algn="l"/>
              </a:tabLst>
            </a:pP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and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</a:t>
            </a:r>
            <a:r>
              <a:rPr lang="en-US" sz="1400" b="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en-US" sz="1400" b="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400" b="0" spc="-3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400" b="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ct val="100000"/>
              </a:lnSpc>
              <a:spcBef>
                <a:spcPts val="335"/>
              </a:spcBef>
              <a:buClr>
                <a:srgbClr val="166380"/>
              </a:buClr>
              <a:buFont typeface="Calibri"/>
              <a:buChar char="-"/>
              <a:tabLst>
                <a:tab pos="756920" algn="l"/>
              </a:tabLst>
            </a:pPr>
            <a:r>
              <a:rPr lang="en-US" sz="1400" b="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6.26mW/Ch. P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lsed</a:t>
            </a:r>
          </a:p>
          <a:p>
            <a:pPr marL="299085" indent="-286385">
              <a:lnSpc>
                <a:spcPct val="100000"/>
              </a:lnSpc>
              <a:spcBef>
                <a:spcPts val="335"/>
              </a:spcBef>
              <a:buClr>
                <a:srgbClr val="0A2E57"/>
              </a:buClr>
              <a:buFont typeface="Calibri"/>
              <a:buChar char="-"/>
              <a:tabLst>
                <a:tab pos="299720" algn="l"/>
              </a:tabLst>
            </a:pP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marL="756285" lvl="1" indent="-286385">
              <a:lnSpc>
                <a:spcPct val="100000"/>
              </a:lnSpc>
              <a:spcBef>
                <a:spcPts val="335"/>
              </a:spcBef>
              <a:buClr>
                <a:srgbClr val="166380"/>
              </a:buClr>
              <a:buFont typeface="Calibri"/>
              <a:buChar char="-"/>
              <a:tabLst>
                <a:tab pos="756920" algn="l"/>
              </a:tabLst>
            </a:pPr>
            <a:r>
              <a:rPr lang="en-US" sz="1400" b="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1400" b="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  <a:p>
            <a:pPr marL="984250" lvl="2" indent="-271463">
              <a:lnSpc>
                <a:spcPct val="100000"/>
              </a:lnSpc>
              <a:spcBef>
                <a:spcPts val="340"/>
              </a:spcBef>
              <a:buClr>
                <a:srgbClr val="206653"/>
              </a:buClr>
              <a:buFont typeface="Calibri"/>
              <a:buChar char="-"/>
              <a:tabLst>
                <a:tab pos="984250" algn="l"/>
              </a:tabLst>
            </a:pPr>
            <a:r>
              <a:rPr lang="en-US" sz="1400" b="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sz="1400" b="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984250" lvl="2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984250" algn="l"/>
              </a:tabLst>
            </a:pPr>
            <a:r>
              <a:rPr lang="en-US" sz="1400" b="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iscri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: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ing, 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alid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en-US" sz="1400" b="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</a:p>
          <a:p>
            <a:pPr marL="756285" lvl="1" indent="-286385">
              <a:lnSpc>
                <a:spcPct val="100000"/>
              </a:lnSpc>
              <a:spcBef>
                <a:spcPts val="335"/>
              </a:spcBef>
              <a:buClr>
                <a:srgbClr val="166380"/>
              </a:buClr>
              <a:buFont typeface="Calibri"/>
              <a:buChar char="-"/>
              <a:tabLst>
                <a:tab pos="756920" algn="l"/>
              </a:tabLst>
            </a:pP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984250" lvl="2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1214120" algn="l"/>
              </a:tabLst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lifier</a:t>
            </a:r>
            <a:r>
              <a:rPr lang="en-US" sz="1400" b="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1400" b="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  <a:p>
            <a:pPr marL="984250" lvl="2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1214120" algn="l"/>
              </a:tabLst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Analogue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b="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lvl="2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1214120" algn="l"/>
              </a:tabLst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Analogue</a:t>
            </a:r>
            <a:r>
              <a:rPr lang="en-US" sz="1400" b="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lti</a:t>
            </a:r>
            <a:r>
              <a:rPr lang="en-US" sz="1400" b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  <a:p>
            <a:pPr marL="984250" lvl="2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1214120" algn="l"/>
              </a:tabLst>
            </a:pP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Peaking time between 12.5 and 100 ns</a:t>
            </a:r>
          </a:p>
          <a:p>
            <a:pPr marL="1441450" lvl="3" indent="-271463">
              <a:lnSpc>
                <a:spcPct val="100000"/>
              </a:lnSpc>
              <a:spcBef>
                <a:spcPts val="335"/>
              </a:spcBef>
              <a:buClr>
                <a:srgbClr val="206653"/>
              </a:buClr>
              <a:buFont typeface="Calibri"/>
              <a:buChar char="-"/>
              <a:tabLst>
                <a:tab pos="1214120" algn="l"/>
              </a:tabLst>
            </a:pP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 only for SSTs</a:t>
            </a:r>
          </a:p>
        </p:txBody>
      </p:sp>
    </p:spTree>
    <p:extLst>
      <p:ext uri="{BB962C8B-B14F-4D97-AF65-F5344CB8AC3E}">
        <p14:creationId xmlns:p14="http://schemas.microsoft.com/office/powerpoint/2010/main" val="762649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III. FE circuits: CITIROC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0118D-AADE-4238-873C-CD2F028BEEDE}"/>
              </a:ext>
            </a:extLst>
          </p:cNvPr>
          <p:cNvSpPr/>
          <p:nvPr/>
        </p:nvSpPr>
        <p:spPr>
          <a:xfrm>
            <a:off x="4094728" y="6106574"/>
            <a:ext cx="4077672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https://www.weeroc.com/fr/products/citiroc-1a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A53A8D-AFC5-4366-A2A3-DB9797991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8584" r="592"/>
          <a:stretch/>
        </p:blipFill>
        <p:spPr>
          <a:xfrm>
            <a:off x="192832" y="1044483"/>
            <a:ext cx="821233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01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III. FE circuits: CITIROC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0118D-AADE-4238-873C-CD2F028BEEDE}"/>
              </a:ext>
            </a:extLst>
          </p:cNvPr>
          <p:cNvSpPr/>
          <p:nvPr/>
        </p:nvSpPr>
        <p:spPr>
          <a:xfrm>
            <a:off x="4094728" y="6106574"/>
            <a:ext cx="4077672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https://www.weeroc.com/fr/products/citiroc-1a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81134BF-8A71-4E27-9397-1B2EE695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0424"/>
            <a:ext cx="831089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9512" y="305303"/>
            <a:ext cx="785463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ct val="0"/>
              </a:spcBef>
              <a:buNone/>
            </a:pPr>
            <a:r>
              <a:rPr lang="es-ES" dirty="0">
                <a:solidFill>
                  <a:schemeClr val="bg1"/>
                </a:solidFill>
              </a:rPr>
              <a:t>II. </a:t>
            </a:r>
            <a:r>
              <a:rPr lang="es-ES" dirty="0" err="1">
                <a:solidFill>
                  <a:schemeClr val="bg1"/>
                </a:solidFill>
              </a:rPr>
              <a:t>SiPM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electrical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model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9E928B31-F59D-4C33-9530-A01105C0D6AB}"/>
              </a:ext>
            </a:extLst>
          </p:cNvPr>
          <p:cNvSpPr/>
          <p:nvPr/>
        </p:nvSpPr>
        <p:spPr>
          <a:xfrm>
            <a:off x="272656" y="1052736"/>
            <a:ext cx="8331792" cy="5688632"/>
          </a:xfrm>
          <a:prstGeom prst="rect">
            <a:avLst/>
          </a:prstGeom>
          <a:blipFill>
            <a:blip r:embed="rId3" cstate="print"/>
            <a:stretch>
              <a:fillRect t="-10140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FF7703-698D-4889-B6C3-D52C4CACAAE1}"/>
              </a:ext>
            </a:extLst>
          </p:cNvPr>
          <p:cNvSpPr txBox="1"/>
          <p:nvPr/>
        </p:nvSpPr>
        <p:spPr>
          <a:xfrm>
            <a:off x="4860032" y="4299800"/>
            <a:ext cx="410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V/I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s-ES" sz="2000" i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02BBC1-F7E8-44B7-BDD1-F7ADB6EA6872}"/>
              </a:ext>
            </a:extLst>
          </p:cNvPr>
          <p:cNvSpPr txBox="1"/>
          <p:nvPr/>
        </p:nvSpPr>
        <p:spPr>
          <a:xfrm>
            <a:off x="4912157" y="4737215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es-ES" sz="2000" i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41AF76-CECD-427B-928E-37735FF239D4}"/>
              </a:ext>
            </a:extLst>
          </p:cNvPr>
          <p:cNvSpPr txBox="1"/>
          <p:nvPr/>
        </p:nvSpPr>
        <p:spPr>
          <a:xfrm>
            <a:off x="7571336" y="581803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  <a:r>
              <a:rPr lang="es-E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</a:t>
            </a:r>
            <a:endParaRPr lang="es-ES" sz="2000" i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D87F894-390B-4529-9FD5-494C6D210974}"/>
              </a:ext>
            </a:extLst>
          </p:cNvPr>
          <p:cNvSpPr txBox="1">
            <a:spLocks/>
          </p:cNvSpPr>
          <p:nvPr/>
        </p:nvSpPr>
        <p:spPr>
          <a:xfrm>
            <a:off x="8172400" y="11807"/>
            <a:ext cx="936104" cy="320849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buNone/>
              <a:defRPr/>
            </a:pPr>
            <a:fld id="{1178DAF2-2C4D-4961-ABA0-D37600ACF1D7}" type="slidenum">
              <a:rPr lang="en-GB" sz="1400" smtClean="0">
                <a:solidFill>
                  <a:schemeClr val="bg1"/>
                </a:solidFill>
              </a:rPr>
              <a:pPr algn="r">
                <a:buNone/>
                <a:defRPr/>
              </a:pPr>
              <a:t>7</a:t>
            </a:fld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8" y="-59"/>
            <a:ext cx="8460138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FE circuits: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5026"/>
            <a:ext cx="7992888" cy="4985663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48064" y="1988840"/>
            <a:ext cx="36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>
                <a:solidFill>
                  <a:srgbClr val="FF0000"/>
                </a:solidFill>
              </a:rPr>
              <a:t>Individual </a:t>
            </a:r>
            <a:r>
              <a:rPr lang="es-ES" sz="1800" dirty="0" err="1">
                <a:solidFill>
                  <a:srgbClr val="FF0000"/>
                </a:solidFill>
              </a:rPr>
              <a:t>channel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amplification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adjustable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discriminated</a:t>
            </a:r>
            <a:r>
              <a:rPr lang="es-ES" sz="1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Rectángulo 2"/>
          <p:cNvSpPr/>
          <p:nvPr/>
        </p:nvSpPr>
        <p:spPr bwMode="auto">
          <a:xfrm>
            <a:off x="740296" y="3377683"/>
            <a:ext cx="735360" cy="3147662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2483768" y="2369571"/>
            <a:ext cx="792088" cy="2808311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EB79E204-C0B5-49D5-938A-465C46FD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10F62684-2B20-40B5-A3A2-192E68F0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014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71</a:t>
            </a:fld>
            <a:endParaRPr lang="en-GB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13" y="2780928"/>
            <a:ext cx="3155612" cy="24160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289140"/>
            <a:ext cx="5338936" cy="4449113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 bwMode="auto">
          <a:xfrm>
            <a:off x="827584" y="4149080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" name="Conector recto de flecha 10"/>
          <p:cNvCxnSpPr/>
          <p:nvPr/>
        </p:nvCxnSpPr>
        <p:spPr bwMode="auto">
          <a:xfrm flipV="1">
            <a:off x="1043608" y="3429000"/>
            <a:ext cx="4176464" cy="72008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uadroTexto 11"/>
          <p:cNvSpPr txBox="1"/>
          <p:nvPr/>
        </p:nvSpPr>
        <p:spPr>
          <a:xfrm rot="21077855">
            <a:off x="1968647" y="3758190"/>
            <a:ext cx="2592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500" b="0" dirty="0">
                <a:solidFill>
                  <a:srgbClr val="FF0000"/>
                </a:solidFill>
              </a:rPr>
              <a:t>Pulse </a:t>
            </a:r>
            <a:r>
              <a:rPr lang="es-ES" sz="1500" b="0" dirty="0" err="1">
                <a:solidFill>
                  <a:srgbClr val="FF0000"/>
                </a:solidFill>
              </a:rPr>
              <a:t>width</a:t>
            </a:r>
            <a:r>
              <a:rPr lang="es-ES" sz="1500" b="0" dirty="0">
                <a:solidFill>
                  <a:srgbClr val="FF0000"/>
                </a:solidFill>
              </a:rPr>
              <a:t> </a:t>
            </a:r>
            <a:r>
              <a:rPr lang="es-ES" sz="1500" b="0" dirty="0" err="1">
                <a:solidFill>
                  <a:srgbClr val="FF0000"/>
                </a:solidFill>
              </a:rPr>
              <a:t>histogram</a:t>
            </a:r>
            <a:endParaRPr lang="es-ES" sz="1500" b="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220072" y="2664754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1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436096" y="3324372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2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47866" y="3530508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3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27" name="Rectángulo 26"/>
          <p:cNvSpPr/>
          <p:nvPr/>
        </p:nvSpPr>
        <p:spPr bwMode="auto">
          <a:xfrm>
            <a:off x="755576" y="3908231"/>
            <a:ext cx="360040" cy="3444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ángulo 30"/>
          <p:cNvSpPr/>
          <p:nvPr/>
        </p:nvSpPr>
        <p:spPr bwMode="auto">
          <a:xfrm>
            <a:off x="515815" y="3145378"/>
            <a:ext cx="383778" cy="4996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8199" name="Conector recto de flecha 8198"/>
          <p:cNvCxnSpPr/>
          <p:nvPr/>
        </p:nvCxnSpPr>
        <p:spPr bwMode="auto">
          <a:xfrm>
            <a:off x="-7770" y="371703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0" name="Conector recto de flecha 39"/>
          <p:cNvCxnSpPr/>
          <p:nvPr/>
        </p:nvCxnSpPr>
        <p:spPr bwMode="auto">
          <a:xfrm flipH="1" flipV="1">
            <a:off x="515814" y="3395201"/>
            <a:ext cx="239762" cy="685242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44" name="Conector recto de flecha 43"/>
          <p:cNvCxnSpPr/>
          <p:nvPr/>
        </p:nvCxnSpPr>
        <p:spPr bwMode="auto">
          <a:xfrm>
            <a:off x="722893" y="3832727"/>
            <a:ext cx="5433283" cy="174259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CuadroTexto 48"/>
          <p:cNvSpPr txBox="1"/>
          <p:nvPr/>
        </p:nvSpPr>
        <p:spPr>
          <a:xfrm rot="1087655">
            <a:off x="4341156" y="5314277"/>
            <a:ext cx="16076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500" b="0" dirty="0" err="1">
                <a:solidFill>
                  <a:srgbClr val="00B0F0"/>
                </a:solidFill>
              </a:rPr>
              <a:t>Jitter</a:t>
            </a:r>
            <a:r>
              <a:rPr lang="es-ES" sz="1500" b="0" dirty="0">
                <a:solidFill>
                  <a:srgbClr val="00B0F0"/>
                </a:solidFill>
              </a:rPr>
              <a:t> of </a:t>
            </a:r>
            <a:r>
              <a:rPr lang="es-ES" sz="1500" b="0" dirty="0" err="1">
                <a:solidFill>
                  <a:srgbClr val="00B0F0"/>
                </a:solidFill>
              </a:rPr>
              <a:t>the</a:t>
            </a:r>
            <a:r>
              <a:rPr lang="es-ES" sz="1500" b="0" dirty="0">
                <a:solidFill>
                  <a:srgbClr val="00B0F0"/>
                </a:solidFill>
              </a:rPr>
              <a:t> </a:t>
            </a:r>
            <a:r>
              <a:rPr lang="es-ES" sz="1500" b="0" dirty="0" err="1">
                <a:solidFill>
                  <a:srgbClr val="00B0F0"/>
                </a:solidFill>
              </a:rPr>
              <a:t>first</a:t>
            </a:r>
            <a:r>
              <a:rPr lang="es-ES" sz="1500" b="0" dirty="0">
                <a:solidFill>
                  <a:srgbClr val="00B0F0"/>
                </a:solidFill>
              </a:rPr>
              <a:t> </a:t>
            </a:r>
            <a:r>
              <a:rPr lang="es-ES" sz="1500" b="0" dirty="0" err="1">
                <a:solidFill>
                  <a:srgbClr val="00B0F0"/>
                </a:solidFill>
              </a:rPr>
              <a:t>photon</a:t>
            </a:r>
            <a:r>
              <a:rPr lang="es-ES" sz="1500" b="0" dirty="0">
                <a:solidFill>
                  <a:srgbClr val="00B0F0"/>
                </a:solidFill>
              </a:rPr>
              <a:t> (SPTR)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472765" y="3179534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rgbClr val="FFFF00"/>
                </a:solidFill>
              </a:rPr>
              <a:t>Laser </a:t>
            </a:r>
            <a:r>
              <a:rPr lang="es-ES" sz="1200" dirty="0" err="1">
                <a:solidFill>
                  <a:srgbClr val="FFFF00"/>
                </a:solidFill>
              </a:rPr>
              <a:t>trigger</a:t>
            </a:r>
            <a:r>
              <a:rPr lang="es-ES" sz="1200" dirty="0">
                <a:solidFill>
                  <a:srgbClr val="FFFF00"/>
                </a:solidFill>
              </a:rPr>
              <a:t> </a:t>
            </a:r>
            <a:r>
              <a:rPr lang="es-ES" sz="1200" dirty="0" err="1">
                <a:solidFill>
                  <a:srgbClr val="FFFF00"/>
                </a:solidFill>
              </a:rPr>
              <a:t>signal</a:t>
            </a:r>
            <a:endParaRPr lang="es-ES" sz="12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ES" sz="1200" dirty="0">
                <a:solidFill>
                  <a:srgbClr val="FFFF00"/>
                </a:solidFill>
              </a:rPr>
              <a:t>600nm, 50 </a:t>
            </a:r>
            <a:r>
              <a:rPr lang="es-ES" sz="1200" dirty="0" err="1">
                <a:solidFill>
                  <a:srgbClr val="FFFF00"/>
                </a:solidFill>
              </a:rPr>
              <a:t>ps</a:t>
            </a:r>
            <a:r>
              <a:rPr lang="es-ES" sz="1200" dirty="0">
                <a:solidFill>
                  <a:srgbClr val="FFFF00"/>
                </a:solidFill>
              </a:rPr>
              <a:t> FWHM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152" y="-59"/>
            <a:ext cx="8458280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1" hangingPunct="1">
              <a:spcBef>
                <a:spcPct val="0"/>
              </a:spcBef>
              <a:buNone/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III. FE circuits: MUSIC</a:t>
            </a:r>
            <a:r>
              <a:rPr lang="en-US" dirty="0">
                <a:solidFill>
                  <a:schemeClr val="bg1"/>
                </a:solidFill>
              </a:rPr>
              <a:t>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6512" y="980728"/>
            <a:ext cx="6784887" cy="1246074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2000" noProof="0" dirty="0"/>
              <a:t>Output for a LCT4 HPKK MPPC ( 3x3 mm</a:t>
            </a:r>
            <a:r>
              <a:rPr lang="en-GB" sz="2000" baseline="30000" noProof="0" dirty="0"/>
              <a:t>2</a:t>
            </a:r>
            <a:r>
              <a:rPr lang="en-GB" sz="2000" noProof="0" dirty="0"/>
              <a:t>)</a:t>
            </a:r>
          </a:p>
          <a:p>
            <a:pPr lvl="1" indent="-168275"/>
            <a:r>
              <a:rPr lang="en-GB" sz="1600" noProof="0" dirty="0"/>
              <a:t>Picosecond laser</a:t>
            </a:r>
          </a:p>
          <a:p>
            <a:pPr lvl="1" indent="-168275"/>
            <a:r>
              <a:rPr lang="en-GB" sz="1600" noProof="0" dirty="0"/>
              <a:t>Pole-zero cancellation </a:t>
            </a:r>
          </a:p>
          <a:p>
            <a:pPr lvl="1" indent="-168275"/>
            <a:r>
              <a:rPr lang="en-GB" sz="1600" noProof="0" dirty="0"/>
              <a:t>Single Photon Time Resolution about 100 </a:t>
            </a:r>
            <a:r>
              <a:rPr lang="en-GB" sz="1600" noProof="0" dirty="0" err="1"/>
              <a:t>ps</a:t>
            </a:r>
            <a:r>
              <a:rPr lang="en-GB" sz="1600" noProof="0" dirty="0"/>
              <a:t> (@ 5V OV)</a:t>
            </a:r>
          </a:p>
          <a:p>
            <a:pPr lvl="1">
              <a:spcBef>
                <a:spcPts val="600"/>
              </a:spcBef>
            </a:pPr>
            <a:endParaRPr lang="en-GB" sz="1600" noProof="0" dirty="0"/>
          </a:p>
          <a:p>
            <a:pPr lvl="1">
              <a:spcBef>
                <a:spcPts val="600"/>
              </a:spcBef>
            </a:pPr>
            <a:endParaRPr lang="en-GB" sz="16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2000" noProof="0" dirty="0"/>
          </a:p>
          <a:p>
            <a:pPr lvl="1" indent="-168275">
              <a:spcBef>
                <a:spcPts val="600"/>
              </a:spcBef>
            </a:pPr>
            <a:endParaRPr lang="en-GB" sz="700" noProof="0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6574EEF9-9C35-4AB5-99B1-3AC7ECEF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22" name="Marcador de pie de página 4">
            <a:extLst>
              <a:ext uri="{FF2B5EF4-FFF2-40B4-BE49-F238E27FC236}">
                <a16:creationId xmlns:a16="http://schemas.microsoft.com/office/drawing/2014/main" id="{E25040E9-28F4-4FD7-88AD-B54CC293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7587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6 Imagen">
            <a:extLst>
              <a:ext uri="{FF2B5EF4-FFF2-40B4-BE49-F238E27FC236}">
                <a16:creationId xmlns:a16="http://schemas.microsoft.com/office/drawing/2014/main" id="{42D21423-8ADD-4927-BA5F-9A24C9EEC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06" y="3778235"/>
            <a:ext cx="4738692" cy="26514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III. FE circuits: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81" y="960992"/>
            <a:ext cx="9102923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400" noProof="0" dirty="0"/>
              <a:t>Studying the possibility to develop a beam loss monitoring system based on scintillating </a:t>
            </a:r>
            <a:r>
              <a:rPr lang="en-GB" sz="2400" noProof="0" dirty="0" err="1"/>
              <a:t>fibers</a:t>
            </a:r>
            <a:endParaRPr lang="en-GB" sz="2400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Collaboration with Alba synchrotron General idea: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 err="1"/>
              <a:t>Fiber</a:t>
            </a:r>
            <a:r>
              <a:rPr lang="en-GB" sz="2000" noProof="0" dirty="0"/>
              <a:t> along the beam pipe or in selected regions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Losses are detected by a rate increase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With timing information, additional </a:t>
            </a:r>
            <a:r>
              <a:rPr lang="en-GB" sz="2000" noProof="0" dirty="0" err="1"/>
              <a:t>postion</a:t>
            </a:r>
            <a:r>
              <a:rPr lang="en-GB" sz="2000" noProof="0" dirty="0"/>
              <a:t> information</a:t>
            </a:r>
          </a:p>
          <a:p>
            <a:pPr lvl="2">
              <a:spcBef>
                <a:spcPts val="300"/>
              </a:spcBef>
            </a:pPr>
            <a:r>
              <a:rPr lang="en-GB" sz="1600" noProof="0" dirty="0"/>
              <a:t>Preliminary results: 20 cm resolution for a 2 m </a:t>
            </a:r>
            <a:r>
              <a:rPr lang="en-GB" sz="1600" noProof="0" dirty="0" err="1"/>
              <a:t>fiber</a:t>
            </a:r>
            <a:r>
              <a:rPr lang="en-GB" sz="1600" noProof="0" dirty="0"/>
              <a:t> of 1 mm diameter</a:t>
            </a:r>
          </a:p>
          <a:p>
            <a:pPr>
              <a:spcBef>
                <a:spcPts val="300"/>
              </a:spcBef>
            </a:pPr>
            <a:endParaRPr lang="en-GB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DAF2-2C4D-4961-ABA0-D37600ACF1D7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2050" name="Picture 2" descr="C:\Users\heplab\Desktop\WhatsApp Image 2017-10-11 at 20.07.00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85" y="3789040"/>
            <a:ext cx="3300721" cy="24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DA05B7-E975-42DC-A163-C78A78177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5462053"/>
            <a:ext cx="1430864" cy="802528"/>
          </a:xfrm>
          <a:prstGeom prst="rect">
            <a:avLst/>
          </a:prstGeom>
        </p:spPr>
      </p:pic>
      <p:sp>
        <p:nvSpPr>
          <p:cNvPr id="17" name="2 Rectángulo">
            <a:extLst>
              <a:ext uri="{FF2B5EF4-FFF2-40B4-BE49-F238E27FC236}">
                <a16:creationId xmlns:a16="http://schemas.microsoft.com/office/drawing/2014/main" id="{A6AD631E-3B7A-41F0-B0D6-5CE4C937BD59}"/>
              </a:ext>
            </a:extLst>
          </p:cNvPr>
          <p:cNvSpPr/>
          <p:nvPr/>
        </p:nvSpPr>
        <p:spPr bwMode="auto">
          <a:xfrm rot="-960000">
            <a:off x="5947260" y="4074046"/>
            <a:ext cx="1656184" cy="28433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ES" sz="1400" dirty="0">
                <a:solidFill>
                  <a:schemeClr val="tx1"/>
                </a:solidFill>
                <a:latin typeface="Arial" pitchFamily="34" charset="0"/>
              </a:rPr>
              <a:t>20cm </a:t>
            </a:r>
            <a:r>
              <a:rPr lang="es-ES" sz="1400" dirty="0" err="1">
                <a:solidFill>
                  <a:schemeClr val="tx1"/>
                </a:solidFill>
                <a:latin typeface="Arial" pitchFamily="34" charset="0"/>
              </a:rPr>
              <a:t>resolution</a:t>
            </a:r>
            <a:endParaRPr kumimoji="0" lang="es-E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2 Rectángulo">
            <a:extLst>
              <a:ext uri="{FF2B5EF4-FFF2-40B4-BE49-F238E27FC236}">
                <a16:creationId xmlns:a16="http://schemas.microsoft.com/office/drawing/2014/main" id="{85016E11-9ADA-4D19-9A23-F91EADD3A4FD}"/>
              </a:ext>
            </a:extLst>
          </p:cNvPr>
          <p:cNvSpPr/>
          <p:nvPr/>
        </p:nvSpPr>
        <p:spPr bwMode="auto">
          <a:xfrm>
            <a:off x="2195736" y="6457032"/>
            <a:ext cx="4536504" cy="40096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Thanks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to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C. Joram (CERN)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for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providing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SciFibers</a:t>
            </a:r>
            <a:endParaRPr kumimoji="0" lang="es-E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W:\Communication\visio\petiroc2.png">
            <a:extLst>
              <a:ext uri="{FF2B5EF4-FFF2-40B4-BE49-F238E27FC236}">
                <a16:creationId xmlns:a16="http://schemas.microsoft.com/office/drawing/2014/main" id="{F1FE0B1E-D2D0-4AE9-B73A-6D8500C0C8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44151"/>
            <a:ext cx="6076285" cy="40778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PET: PETIROC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2120" y="1191527"/>
            <a:ext cx="3456384" cy="3101569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PETIROC2: 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Voltage mode, 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Configurable: analogue, binary or digital </a:t>
            </a:r>
          </a:p>
          <a:p>
            <a:pPr lvl="2">
              <a:spcBef>
                <a:spcPts val="300"/>
              </a:spcBef>
            </a:pPr>
            <a:r>
              <a:rPr lang="en-GB" sz="1200" dirty="0"/>
              <a:t>S&amp;H + Wilkinson ADC 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For medical imaging (PET)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Versatile: </a:t>
            </a:r>
            <a:r>
              <a:rPr lang="en-GB" sz="1600" dirty="0" err="1"/>
              <a:t>analog</a:t>
            </a:r>
            <a:r>
              <a:rPr lang="en-GB" sz="1600" dirty="0"/>
              <a:t> or digital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 But shaping time &gt; 10 ns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 Max </a:t>
            </a:r>
            <a:r>
              <a:rPr lang="en-GB" sz="1600" dirty="0" err="1"/>
              <a:t>ev</a:t>
            </a:r>
            <a:r>
              <a:rPr lang="en-GB" sz="1600" dirty="0"/>
              <a:t>. rate is 40 </a:t>
            </a:r>
            <a:r>
              <a:rPr lang="en-GB" sz="1600" dirty="0" err="1"/>
              <a:t>KHz</a:t>
            </a:r>
            <a:r>
              <a:rPr lang="en-GB" sz="1600" dirty="0"/>
              <a:t> in digital mode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Power: </a:t>
            </a:r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>
              <a:spcBef>
                <a:spcPts val="300"/>
              </a:spcBef>
            </a:pPr>
            <a:endParaRPr lang="en-GB" sz="20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0118D-AADE-4238-873C-CD2F028BEEDE}"/>
              </a:ext>
            </a:extLst>
          </p:cNvPr>
          <p:cNvSpPr/>
          <p:nvPr/>
        </p:nvSpPr>
        <p:spPr>
          <a:xfrm>
            <a:off x="6207612" y="4809116"/>
            <a:ext cx="265905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s-ES" sz="1200" dirty="0">
                <a:solidFill>
                  <a:schemeClr val="tx1"/>
                </a:solidFill>
              </a:rPr>
              <a:t>https://www.weeroc.com/fr/products/petiroc-2a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2DCE3E-A3EA-42F9-8BFD-E874B2C58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8" t="76632" r="18488" b="569"/>
          <a:stretch/>
        </p:blipFill>
        <p:spPr>
          <a:xfrm>
            <a:off x="533732" y="5368289"/>
            <a:ext cx="5689792" cy="11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29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1150E8-DD7D-4345-9103-09843E1BE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27981" r="20077" b="5963"/>
          <a:stretch/>
        </p:blipFill>
        <p:spPr>
          <a:xfrm>
            <a:off x="179512" y="1727394"/>
            <a:ext cx="7581347" cy="44889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PET: TOFPET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59405" y="1183175"/>
            <a:ext cx="5328592" cy="81501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TOFPET2: current mode, digital (linear </a:t>
            </a:r>
            <a:r>
              <a:rPr lang="en-GB" sz="2000" dirty="0" err="1"/>
              <a:t>ToT</a:t>
            </a:r>
            <a:r>
              <a:rPr lang="en-GB" sz="2000" dirty="0"/>
              <a:t>) and for medical imaging (PET)</a:t>
            </a:r>
          </a:p>
          <a:p>
            <a:pPr lvl="1">
              <a:spcBef>
                <a:spcPts val="300"/>
              </a:spcBef>
            </a:pPr>
            <a:r>
              <a:rPr lang="en-GB" sz="1600" dirty="0"/>
              <a:t>Power: 8 </a:t>
            </a:r>
            <a:r>
              <a:rPr lang="en-GB" sz="1600" dirty="0" err="1"/>
              <a:t>mW</a:t>
            </a:r>
            <a:r>
              <a:rPr lang="en-GB" sz="1600" dirty="0"/>
              <a:t>/</a:t>
            </a:r>
            <a:r>
              <a:rPr lang="en-GB" sz="1600" dirty="0" err="1"/>
              <a:t>ch</a:t>
            </a:r>
            <a:endParaRPr lang="en-GB" sz="1600" dirty="0"/>
          </a:p>
          <a:p>
            <a:pPr lvl="1">
              <a:spcBef>
                <a:spcPts val="300"/>
              </a:spcBef>
            </a:pPr>
            <a:r>
              <a:rPr lang="en-GB" sz="1600" dirty="0"/>
              <a:t>Max rate 200 </a:t>
            </a:r>
            <a:r>
              <a:rPr lang="en-GB" sz="1600" dirty="0" err="1"/>
              <a:t>KHz</a:t>
            </a:r>
            <a:r>
              <a:rPr lang="en-GB" sz="1600" dirty="0"/>
              <a:t>/</a:t>
            </a:r>
            <a:r>
              <a:rPr lang="en-GB" sz="1600" dirty="0" err="1"/>
              <a:t>ch</a:t>
            </a:r>
            <a:endParaRPr lang="en-GB" sz="1600" dirty="0"/>
          </a:p>
          <a:p>
            <a:pPr>
              <a:spcBef>
                <a:spcPts val="300"/>
              </a:spcBef>
            </a:pPr>
            <a:endParaRPr lang="en-GB" sz="20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447C07-7504-4931-AE22-B9E787EA5E34}"/>
              </a:ext>
            </a:extLst>
          </p:cNvPr>
          <p:cNvSpPr/>
          <p:nvPr/>
        </p:nvSpPr>
        <p:spPr>
          <a:xfrm>
            <a:off x="3759405" y="5945557"/>
            <a:ext cx="5055966" cy="26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  <a:latin typeface="+mn-lt"/>
              </a:rPr>
              <a:t>J. Varela, “New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results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TOFPET2”, FAST,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Ljubljana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, Jan 2018</a:t>
            </a:r>
            <a:endParaRPr lang="es-ES" sz="1200" i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5737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DF3481C-C666-40F7-BC97-EDF0CA196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30846" r="24722" b="4931"/>
          <a:stretch/>
        </p:blipFill>
        <p:spPr>
          <a:xfrm>
            <a:off x="899592" y="1476458"/>
            <a:ext cx="6912768" cy="44193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PET: </a:t>
            </a:r>
            <a:r>
              <a:rPr lang="en-GB" sz="2400" b="1" dirty="0" err="1"/>
              <a:t>STiC</a:t>
            </a:r>
            <a:endParaRPr lang="en-GB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16" y="1051164"/>
            <a:ext cx="8714351" cy="81501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 err="1"/>
              <a:t>STiC</a:t>
            </a:r>
            <a:r>
              <a:rPr lang="en-GB" sz="2000" dirty="0"/>
              <a:t>: current mode, digital (linear </a:t>
            </a:r>
            <a:r>
              <a:rPr lang="en-GB" sz="2000" dirty="0" err="1"/>
              <a:t>ToT</a:t>
            </a:r>
            <a:r>
              <a:rPr lang="en-GB" sz="2000" dirty="0"/>
              <a:t>) and for medical imaging (PET)</a:t>
            </a:r>
          </a:p>
          <a:p>
            <a:pPr>
              <a:spcBef>
                <a:spcPts val="300"/>
              </a:spcBef>
            </a:pPr>
            <a:endParaRPr lang="en-GB" sz="20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447C07-7504-4931-AE22-B9E787EA5E34}"/>
              </a:ext>
            </a:extLst>
          </p:cNvPr>
          <p:cNvSpPr/>
          <p:nvPr/>
        </p:nvSpPr>
        <p:spPr>
          <a:xfrm>
            <a:off x="1100210" y="5975593"/>
            <a:ext cx="6943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 err="1">
                <a:solidFill>
                  <a:schemeClr val="tx1"/>
                </a:solidFill>
                <a:latin typeface="+mn-lt"/>
              </a:rPr>
              <a:t>STiC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— a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mixed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mode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silicon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photomultiplier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readout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ASIC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for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time-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-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flight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applications</a:t>
            </a:r>
            <a:endParaRPr lang="es-ES" sz="12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s-ES" sz="1200" dirty="0">
                <a:solidFill>
                  <a:schemeClr val="tx1"/>
                </a:solidFill>
                <a:latin typeface="+mn-lt"/>
              </a:rPr>
              <a:t>T.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Harion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et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alt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., 2014 JINST 9 C02003</a:t>
            </a:r>
            <a:endParaRPr lang="es-ES" sz="1200" i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89461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80597" y="0"/>
            <a:ext cx="8965224" cy="814388"/>
          </a:xfrm>
        </p:spPr>
        <p:txBody>
          <a:bodyPr tIns="55871"/>
          <a:lstStyle/>
          <a:p>
            <a:pPr>
              <a:lnSpc>
                <a:spcPct val="98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 dirty="0"/>
              <a:t>IV. ASICs for PET: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  <a:endParaRPr lang="en-GB" altLang="en-US" noProof="0" dirty="0">
              <a:solidFill>
                <a:srgbClr val="3333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196752"/>
            <a:ext cx="7827218" cy="18716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GB" altLang="es-ES" sz="2400" noProof="0" dirty="0"/>
              <a:t>Joint project with CIEMAT to develop a time-over-threshold ASIC for </a:t>
            </a:r>
            <a:r>
              <a:rPr lang="en-GB" altLang="es-ES" sz="2400" noProof="0" dirty="0" err="1"/>
              <a:t>SiPM</a:t>
            </a:r>
            <a:r>
              <a:rPr lang="en-GB" altLang="es-ES" sz="2400" noProof="0" dirty="0"/>
              <a:t> based PET 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ICCUB: expertise on electronics and microelectronics design for detector FE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CIEMAT: expertise on PET and medical imaging instrumentation</a:t>
            </a:r>
          </a:p>
          <a:p>
            <a:pPr lvl="1">
              <a:spcBef>
                <a:spcPts val="600"/>
              </a:spcBef>
            </a:pPr>
            <a:endParaRPr lang="en-GB" altLang="es-ES" sz="2000" noProof="0" dirty="0"/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avid\gascon\Google Drive\TechCoord\GrupICC\Fotos\SiPMVF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21907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764301" y="3789040"/>
            <a:ext cx="2061796" cy="17764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ctr">
              <a:buNone/>
            </a:pPr>
            <a:r>
              <a:rPr lang="en-GB" altLang="es-ES" b="1" i="1" dirty="0" err="1"/>
              <a:t>FlexToT</a:t>
            </a:r>
            <a:endParaRPr lang="en-GB" altLang="es-ES" b="1" i="1" dirty="0"/>
          </a:p>
          <a:p>
            <a:pPr algn="ctr">
              <a:buNone/>
            </a:pPr>
            <a:r>
              <a:rPr lang="en-GB" altLang="es-ES" sz="1400" b="1" dirty="0"/>
              <a:t>16 channel</a:t>
            </a:r>
          </a:p>
          <a:p>
            <a:pPr algn="ctr">
              <a:buNone/>
            </a:pPr>
            <a:r>
              <a:rPr lang="en-GB" altLang="es-ES" sz="1400" b="1" dirty="0" err="1"/>
              <a:t>SiGe</a:t>
            </a:r>
            <a:r>
              <a:rPr lang="en-GB" altLang="es-ES" sz="1400" b="1" dirty="0"/>
              <a:t> </a:t>
            </a:r>
            <a:r>
              <a:rPr lang="en-GB" altLang="es-ES" sz="1400" b="1" dirty="0" err="1"/>
              <a:t>BiCMOS</a:t>
            </a:r>
            <a:r>
              <a:rPr lang="en-GB" altLang="es-ES" sz="1400" b="1" dirty="0"/>
              <a:t> 0.35um</a:t>
            </a:r>
          </a:p>
          <a:p>
            <a:pPr algn="ctr">
              <a:buNone/>
            </a:pPr>
            <a:r>
              <a:rPr lang="en-GB" altLang="es-ES" sz="1400" b="1" dirty="0" err="1"/>
              <a:t>Aaustriamicrosystem</a:t>
            </a:r>
            <a:r>
              <a:rPr lang="en-GB" altLang="es-ES" sz="1400" b="1" dirty="0"/>
              <a:t> </a:t>
            </a:r>
          </a:p>
          <a:p>
            <a:pPr algn="ctr">
              <a:buNone/>
            </a:pPr>
            <a:r>
              <a:rPr lang="en-GB" altLang="es-ES" sz="1400" b="1" dirty="0"/>
              <a:t>10 mm</a:t>
            </a:r>
            <a:r>
              <a:rPr lang="en-GB" altLang="es-ES" sz="1400" b="1" baseline="30000" dirty="0"/>
              <a:t>2</a:t>
            </a:r>
          </a:p>
          <a:p>
            <a:pPr algn="ctr">
              <a:buNone/>
            </a:pPr>
            <a:r>
              <a:rPr lang="en-GB" altLang="es-ES" sz="1400" b="1" dirty="0"/>
              <a:t>3.3 V (10 </a:t>
            </a:r>
            <a:r>
              <a:rPr lang="en-GB" altLang="es-ES" sz="1400" b="1" dirty="0" err="1"/>
              <a:t>mW</a:t>
            </a:r>
            <a:r>
              <a:rPr lang="en-GB" altLang="es-ES" sz="1400" b="1" dirty="0"/>
              <a:t>/</a:t>
            </a:r>
            <a:r>
              <a:rPr lang="en-GB" altLang="es-ES" sz="1400" b="1" dirty="0" err="1"/>
              <a:t>ch</a:t>
            </a:r>
            <a:r>
              <a:rPr lang="en-GB" altLang="es-ES" sz="1400" b="1" dirty="0"/>
              <a:t>)</a:t>
            </a:r>
          </a:p>
          <a:p>
            <a:pPr algn="ctr">
              <a:buNone/>
            </a:pPr>
            <a:r>
              <a:rPr lang="en-GB" altLang="es-ES" sz="1400" b="1" dirty="0"/>
              <a:t>QFN 64</a:t>
            </a:r>
          </a:p>
          <a:p>
            <a:pPr algn="ctr">
              <a:buNone/>
            </a:pPr>
            <a:endParaRPr lang="en-GB" altLang="es-ES" sz="1400" b="1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86D94EE-313A-43FF-99CB-9B8CD829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7FA2DA3D-9413-44A7-BD45-EF371FD3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539D43FE-C506-4ECE-B573-9378749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520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2267744" y="1228174"/>
            <a:ext cx="4176464" cy="4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sz="2000" dirty="0"/>
              <a:t>Spectroscopy with linear </a:t>
            </a:r>
            <a:r>
              <a:rPr lang="en-GB" altLang="es-ES" sz="2000" dirty="0" err="1"/>
              <a:t>ToT</a:t>
            </a:r>
            <a:endParaRPr lang="en-GB" altLang="es-ES" sz="2000" dirty="0"/>
          </a:p>
          <a:p>
            <a:endParaRPr lang="en-GB" alt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116" y="1754559"/>
            <a:ext cx="5976091" cy="448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72" y="1257518"/>
            <a:ext cx="1866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648854D-E168-4E69-8C42-BB93A9CE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77</a:t>
            </a:fld>
            <a:endParaRPr lang="en-GB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0D78DF6-77A7-42F3-942A-D670CCFA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 dirty="0"/>
              <a:t>IV. </a:t>
            </a:r>
            <a:r>
              <a:rPr lang="es-ES" b="0" kern="0" dirty="0" err="1"/>
              <a:t>ASICs</a:t>
            </a:r>
            <a:r>
              <a:rPr lang="es-ES" b="0" kern="0" dirty="0"/>
              <a:t> </a:t>
            </a:r>
            <a:r>
              <a:rPr lang="es-ES" b="0" kern="0" dirty="0" err="1"/>
              <a:t>for</a:t>
            </a:r>
            <a:r>
              <a:rPr lang="es-ES" b="0" kern="0" dirty="0"/>
              <a:t> PET: </a:t>
            </a:r>
            <a:r>
              <a:rPr lang="es-ES" b="0" kern="0" dirty="0" err="1"/>
              <a:t>FlexToT</a:t>
            </a:r>
            <a:r>
              <a:rPr lang="es-ES" b="0" kern="0" dirty="0"/>
              <a:t>: </a:t>
            </a:r>
            <a:r>
              <a:rPr lang="en-US" b="0" kern="0" dirty="0"/>
              <a:t>linearized </a:t>
            </a:r>
            <a:r>
              <a:rPr lang="en-US" b="0" kern="0" dirty="0" err="1"/>
              <a:t>ToT</a:t>
            </a:r>
            <a:r>
              <a:rPr lang="en-US" b="0" kern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A55C61-F69B-46A1-B73C-75EA6B39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D4562AA6-DEF8-468E-AFA7-3B800CB9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1B9CD078-A65C-4A47-A79A-03B2B9AE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235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model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FE circuits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dirty="0"/>
              <a:t>Digitization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System-On-Chip (SoC)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Emerging technologies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671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954963" cy="863600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Digitization: basic options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497" y="1065212"/>
            <a:ext cx="7416823" cy="5154931"/>
          </a:xfrm>
          <a:noFill/>
        </p:spPr>
        <p:txBody>
          <a:bodyPr/>
          <a:lstStyle/>
          <a:p>
            <a:pPr marL="631825" indent="-457200">
              <a:spcBef>
                <a:spcPts val="300"/>
              </a:spcBef>
              <a:buFont typeface="+mj-lt"/>
              <a:buAutoNum type="arabicParenR"/>
            </a:pPr>
            <a:r>
              <a:rPr lang="en-GB" sz="2400" dirty="0"/>
              <a:t>“Classical” signal processing chain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1800" dirty="0"/>
              <a:t>Requires complex analogue processing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1800" dirty="0"/>
              <a:t>Not so flexible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1800" dirty="0"/>
              <a:t>Optimal in power for specific app.</a:t>
            </a:r>
          </a:p>
          <a:p>
            <a:pPr marL="631825" indent="-457200">
              <a:spcBef>
                <a:spcPts val="300"/>
              </a:spcBef>
              <a:buFont typeface="+mj-lt"/>
              <a:buAutoNum type="arabicParenR"/>
            </a:pPr>
            <a:endParaRPr lang="en-GB" sz="2400" noProof="0" dirty="0"/>
          </a:p>
          <a:p>
            <a:pPr marL="631825" indent="-457200">
              <a:spcBef>
                <a:spcPts val="300"/>
              </a:spcBef>
              <a:buFont typeface="+mj-lt"/>
              <a:buAutoNum type="arabicParenR"/>
            </a:pPr>
            <a:r>
              <a:rPr lang="en-GB" sz="2400" dirty="0"/>
              <a:t>Digital signal processing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1800" noProof="0" dirty="0"/>
              <a:t>Waveform sampling and digital signal processing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1800" noProof="0" dirty="0"/>
              <a:t>Ideally </a:t>
            </a:r>
            <a:r>
              <a:rPr lang="en-GB" sz="1800" dirty="0"/>
              <a:t>one should sample at fs &gt; 2 x signal BW (x5)</a:t>
            </a:r>
            <a:endParaRPr lang="en-GB" sz="1800" noProof="0" dirty="0"/>
          </a:p>
          <a:p>
            <a:pPr marL="1031875" lvl="1" indent="-457200">
              <a:spcBef>
                <a:spcPts val="3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8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noProof="0" dirty="0"/>
          </a:p>
          <a:p>
            <a:pPr lvl="1" indent="-168275">
              <a:spcBef>
                <a:spcPts val="600"/>
              </a:spcBef>
            </a:pPr>
            <a:endParaRPr lang="en-GB" sz="800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2FB30F6-30F5-4FEB-B633-899B7F8D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76" y="1196752"/>
            <a:ext cx="4357559" cy="2380136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E6CDC356-0D6D-4219-85B8-905055D6E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437112"/>
            <a:ext cx="3024336" cy="906052"/>
          </a:xfrm>
          <a:prstGeom prst="rect">
            <a:avLst/>
          </a:prstGeom>
        </p:spPr>
      </p:pic>
      <p:pic>
        <p:nvPicPr>
          <p:cNvPr id="66" name="Picture 5">
            <a:extLst>
              <a:ext uri="{FF2B5EF4-FFF2-40B4-BE49-F238E27FC236}">
                <a16:creationId xmlns:a16="http://schemas.microsoft.com/office/drawing/2014/main" id="{F44D5809-7E92-4217-8CB7-A98BF57F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5" y="3868292"/>
            <a:ext cx="3712097" cy="25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866C0EDC-BAC9-4DD9-BD5D-B9ECBA6EEE05}"/>
              </a:ext>
            </a:extLst>
          </p:cNvPr>
          <p:cNvSpPr/>
          <p:nvPr/>
        </p:nvSpPr>
        <p:spPr>
          <a:xfrm>
            <a:off x="4932040" y="5752846"/>
            <a:ext cx="413389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E. </a:t>
            </a:r>
            <a:r>
              <a:rPr lang="en-US" sz="1200" dirty="0" err="1">
                <a:solidFill>
                  <a:schemeClr val="tx1"/>
                </a:solidFill>
              </a:rPr>
              <a:t>Delagnes</a:t>
            </a:r>
            <a:r>
              <a:rPr lang="en-US" sz="1200" dirty="0">
                <a:solidFill>
                  <a:schemeClr val="tx1"/>
                </a:solidFill>
              </a:rPr>
              <a:t>, “Precise Pulse Timing based on Ultra-Fast Waveform Digitizers”, IEEE NSS 2011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0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62D156-417F-4950-AFD5-ECCBDC99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976" y="4651206"/>
            <a:ext cx="3124200" cy="201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01877-FD3B-4847-809A-DFBEF780B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7" y="1124910"/>
            <a:ext cx="3152775" cy="212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II: Equivalent input network: Series and parallel resonances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28184" y="1736622"/>
                <a:ext cx="2626040" cy="1725256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1600" b="0" dirty="0"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𝒄𝒓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𝒅𝒆𝒕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sz="1600" b="1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8184" y="1736622"/>
                <a:ext cx="2626040" cy="1725256"/>
              </a:xfrm>
              <a:blipFill>
                <a:blip r:embed="rId5"/>
                <a:stretch>
                  <a:fillRect l="-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228184" y="1303862"/>
            <a:ext cx="2626040" cy="424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6851" y="4226474"/>
            <a:ext cx="2626040" cy="424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None/>
            </a:pPr>
            <a:r>
              <a:rPr lang="en-US" kern="0" dirty="0"/>
              <a:t>3</a:t>
            </a:r>
            <a:r>
              <a:rPr lang="en-US" kern="0" baseline="30000" dirty="0"/>
              <a:t>nd</a:t>
            </a:r>
            <a:r>
              <a:rPr lang="en-US" kern="0" dirty="0"/>
              <a:t> order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A31F2BB-8D68-476B-9600-0BADC32A2B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53595" y="4627840"/>
                <a:ext cx="3152775" cy="1609533"/>
              </a:xfrm>
              <a:prstGeom prst="rect">
                <a:avLst/>
              </a:prstGeom>
              <a:ex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defRPr sz="18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SzPct val="85000"/>
                  <a:buFont typeface="Wingdings" panose="05000000000000000000" pitchFamily="2" charset="2"/>
                  <a:buChar char="Ø"/>
                  <a:defRPr sz="16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 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rad>
                      </m:den>
                    </m:f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rad>
                  </m:oMath>
                </a14:m>
                <a:endParaRPr lang="en-GB" sz="1600" kern="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f>
                      <m:fPr>
                        <m:ctrlPr>
                          <a:rPr lang="en-US" sz="1600" i="1" kern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600" i="1" kern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𝑳</m:t>
                                </m:r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𝒅𝒆𝒕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𝒊𝒏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e>
                        </m:rad>
                      </m:num>
                      <m:den>
                        <m:sSubSup>
                          <m:sSubSupPr>
                            <m:ctrlPr>
                              <a:rPr lang="en-US" sz="1600" i="1" kern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 kern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i="1" kern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𝒊𝒏</m:t>
                            </m:r>
                          </m:sub>
                          <m:sup>
                            <m:r>
                              <a:rPr lang="en-US" sz="1600" i="1" kern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i="1" kern="0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kern="0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 kern="0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1600" i="1" kern="0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0" i="1" kern="0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kern="0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kern="0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kern="0" dirty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 kern="0" dirty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GB" sz="1600" kern="0" dirty="0"/>
              </a:p>
              <a:p>
                <a:pPr>
                  <a:lnSpc>
                    <a:spcPct val="100000"/>
                  </a:lnSpc>
                </a:pPr>
                <a:endParaRPr lang="en-US" sz="1600" b="1" kern="0" dirty="0"/>
              </a:p>
              <a:p>
                <a:pPr>
                  <a:lnSpc>
                    <a:spcPct val="100000"/>
                  </a:lnSpc>
                </a:pPr>
                <a:endParaRPr lang="en-GB" b="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A31F2BB-8D68-476B-9600-0BADC32A2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3595" y="4627840"/>
                <a:ext cx="3152775" cy="1609533"/>
              </a:xfrm>
              <a:prstGeom prst="rect">
                <a:avLst/>
              </a:prstGeom>
              <a:blipFill>
                <a:blip r:embed="rId6"/>
                <a:stretch>
                  <a:fillRect l="-576"/>
                </a:stretch>
              </a:blipFill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860CA74-93CE-44F7-A6A1-98C25328F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2" y="3815969"/>
            <a:ext cx="3067050" cy="150495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C79E14A3-E50E-4A29-A9C4-F22C53F8C8CF}"/>
              </a:ext>
            </a:extLst>
          </p:cNvPr>
          <p:cNvSpPr/>
          <p:nvPr/>
        </p:nvSpPr>
        <p:spPr bwMode="auto">
          <a:xfrm rot="19793653">
            <a:off x="2984060" y="3226016"/>
            <a:ext cx="1647570" cy="48463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BB180BD-5494-4751-9261-E94C6CC5E0A0}"/>
              </a:ext>
            </a:extLst>
          </p:cNvPr>
          <p:cNvSpPr/>
          <p:nvPr/>
        </p:nvSpPr>
        <p:spPr bwMode="auto">
          <a:xfrm rot="1201920">
            <a:off x="3168722" y="4310956"/>
            <a:ext cx="1300525" cy="48463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FEEBFBC-FDCD-4463-8860-AAF6A7ABB2B1}"/>
              </a:ext>
            </a:extLst>
          </p:cNvPr>
          <p:cNvSpPr/>
          <p:nvPr/>
        </p:nvSpPr>
        <p:spPr bwMode="auto">
          <a:xfrm>
            <a:off x="755576" y="3356992"/>
            <a:ext cx="432048" cy="57606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138013-9090-4BC0-9F3C-D6382D74BFB8}"/>
              </a:ext>
            </a:extLst>
          </p:cNvPr>
          <p:cNvSpPr/>
          <p:nvPr/>
        </p:nvSpPr>
        <p:spPr>
          <a:xfrm>
            <a:off x="80837" y="5811754"/>
            <a:ext cx="290165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b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Similar analyses in “Interfacing a </a:t>
            </a:r>
            <a:r>
              <a:rPr lang="en-US" sz="900" b="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SiPM</a:t>
            </a:r>
            <a:r>
              <a:rPr lang="en-US" sz="900" b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a Current-mode Front-End, F. </a:t>
            </a:r>
            <a:r>
              <a:rPr lang="en-US" sz="900" b="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Ciciriello</a:t>
            </a:r>
            <a:r>
              <a:rPr lang="en-US" sz="900" b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et al.”, and “</a:t>
            </a:r>
            <a:r>
              <a:rPr lang="en-US" sz="900" b="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SiPM</a:t>
            </a:r>
            <a:r>
              <a:rPr lang="en-US" sz="900" b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readout electronics overview, CNRS/IN2P3, C. de la </a:t>
            </a:r>
            <a:r>
              <a:rPr lang="en-US" sz="900" b="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Taille</a:t>
            </a:r>
            <a:r>
              <a:rPr lang="en-US" sz="900" b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2012”</a:t>
            </a:r>
            <a:endParaRPr lang="en-GB" sz="900" b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19" y="1164949"/>
            <a:ext cx="3118738" cy="206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198178" y="1196058"/>
            <a:ext cx="1954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u="sng" dirty="0"/>
              <a:t>Current sensing</a:t>
            </a:r>
            <a:endParaRPr lang="en-GB" sz="1800" b="1" u="sng" dirty="0"/>
          </a:p>
        </p:txBody>
      </p:sp>
      <p:sp>
        <p:nvSpPr>
          <p:cNvPr id="2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936104" cy="320849"/>
          </a:xfrm>
        </p:spPr>
        <p:txBody>
          <a:bodyPr/>
          <a:lstStyle/>
          <a:p>
            <a:pPr>
              <a:defRPr/>
            </a:pPr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2274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  <p:bldP spid="8" grpId="0" animBg="1"/>
      <p:bldP spid="9" grpId="0" animBg="1"/>
      <p:bldP spid="16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954963" cy="863600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Digitization: waveform sampling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6938"/>
            <a:ext cx="8640763" cy="5154612"/>
          </a:xfrm>
          <a:noFill/>
        </p:spPr>
        <p:txBody>
          <a:bodyPr/>
          <a:lstStyle/>
          <a:p>
            <a:pPr marL="631825" indent="-457200">
              <a:spcBef>
                <a:spcPts val="300"/>
              </a:spcBef>
            </a:pPr>
            <a:r>
              <a:rPr lang="en-GB" sz="2400" noProof="0" dirty="0"/>
              <a:t>Very </a:t>
            </a:r>
            <a:r>
              <a:rPr lang="en-GB" sz="2400" noProof="0" dirty="0" err="1"/>
              <a:t>deman</a:t>
            </a:r>
            <a:r>
              <a:rPr lang="en-GB" sz="2400" dirty="0"/>
              <a:t>ding sampling specs for IACTs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2000" dirty="0"/>
              <a:t>Dynamic range of about 12 bits (with several gains)</a:t>
            </a:r>
          </a:p>
          <a:p>
            <a:pPr marL="1031875" lvl="1" indent="-457200">
              <a:spcBef>
                <a:spcPts val="300"/>
              </a:spcBef>
            </a:pPr>
            <a:r>
              <a:rPr lang="en-GB" sz="2000" dirty="0"/>
              <a:t>Analog BW&gt; 300 MHz requires 1-2 GS/s</a:t>
            </a:r>
          </a:p>
          <a:p>
            <a:pPr marL="1431925" lvl="2" indent="-457200">
              <a:spcBef>
                <a:spcPts val="300"/>
              </a:spcBef>
            </a:pPr>
            <a:r>
              <a:rPr lang="en-GB" sz="1600" dirty="0"/>
              <a:t>Power consumption and ADC cost !</a:t>
            </a:r>
          </a:p>
          <a:p>
            <a:pPr marL="1431925" lvl="2" indent="-457200">
              <a:spcBef>
                <a:spcPts val="300"/>
              </a:spcBef>
            </a:pPr>
            <a:r>
              <a:rPr lang="en-GB" sz="1600" dirty="0"/>
              <a:t>Alternative: </a:t>
            </a:r>
            <a:r>
              <a:rPr lang="en-GB" sz="1600" dirty="0" err="1"/>
              <a:t>FlashCAM</a:t>
            </a:r>
            <a:r>
              <a:rPr lang="en-GB" sz="1600" dirty="0"/>
              <a:t> digitizes at much lower speed and tries to extract signal parameters by signal processing</a:t>
            </a:r>
          </a:p>
          <a:p>
            <a:pPr marL="1889125" lvl="3" indent="-457200">
              <a:spcBef>
                <a:spcPts val="300"/>
              </a:spcBef>
            </a:pPr>
            <a:r>
              <a:rPr lang="en-GB" sz="1400" dirty="0"/>
              <a:t>But NSB will be there anyway, so energy threshold will be degraded…</a:t>
            </a:r>
          </a:p>
          <a:p>
            <a:pPr marL="631825" indent="-457200">
              <a:spcBef>
                <a:spcPts val="300"/>
              </a:spcBef>
            </a:pPr>
            <a:r>
              <a:rPr lang="en-GB" sz="2400" dirty="0"/>
              <a:t>Many projects have been using Switch Capacitor Arrays (SCAs) to perform </a:t>
            </a:r>
            <a:r>
              <a:rPr lang="en-GB" sz="2400" dirty="0" err="1"/>
              <a:t>analog</a:t>
            </a:r>
            <a:r>
              <a:rPr lang="en-GB" sz="2400" dirty="0"/>
              <a:t> sampling</a:t>
            </a:r>
          </a:p>
          <a:p>
            <a:pPr marL="1031875" lvl="1" indent="-457200">
              <a:spcBef>
                <a:spcPts val="300"/>
              </a:spcBef>
            </a:pPr>
            <a:endParaRPr lang="en-GB" sz="400" noProof="0" dirty="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6C0EDC-BAC9-4DD9-BD5D-B9ECBA6EEE05}"/>
              </a:ext>
            </a:extLst>
          </p:cNvPr>
          <p:cNvSpPr/>
          <p:nvPr/>
        </p:nvSpPr>
        <p:spPr>
          <a:xfrm>
            <a:off x="985244" y="6190733"/>
            <a:ext cx="744626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E. </a:t>
            </a:r>
            <a:r>
              <a:rPr lang="en-US" sz="1200" dirty="0" err="1">
                <a:solidFill>
                  <a:schemeClr val="tx1"/>
                </a:solidFill>
              </a:rPr>
              <a:t>Delagnes</a:t>
            </a:r>
            <a:r>
              <a:rPr lang="en-US" sz="1200" dirty="0">
                <a:solidFill>
                  <a:schemeClr val="tx1"/>
                </a:solidFill>
              </a:rPr>
              <a:t>, “Precise Pulse Timing based on Ultra-Fast Waveform Digitizers”, IEEE NSS 2011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B7F7D9-ED15-4268-B0CB-89D2BD1ED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789040"/>
            <a:ext cx="7276184" cy="21672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AA75EF-6B41-46AF-BE9D-C9AD7A91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498138"/>
            <a:ext cx="1224136" cy="8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01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16"/>
            <a:ext cx="7954963" cy="863600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Digitization: waveform sampling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6938"/>
            <a:ext cx="9036496" cy="5154612"/>
          </a:xfrm>
          <a:noFill/>
        </p:spPr>
        <p:txBody>
          <a:bodyPr/>
          <a:lstStyle/>
          <a:p>
            <a:pPr marL="631825" indent="-457200">
              <a:spcBef>
                <a:spcPts val="300"/>
              </a:spcBef>
            </a:pPr>
            <a:r>
              <a:rPr lang="en-GB" sz="2400" noProof="0" dirty="0"/>
              <a:t>SCAs sample the signal which is digitized at a lower speed</a:t>
            </a:r>
            <a:endParaRPr lang="en-GB" sz="2400" dirty="0"/>
          </a:p>
          <a:p>
            <a:pPr marL="1031875" lvl="1" indent="-457200">
              <a:spcBef>
                <a:spcPts val="300"/>
              </a:spcBef>
            </a:pPr>
            <a:endParaRPr lang="en-GB" sz="400" noProof="0" dirty="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6C0EDC-BAC9-4DD9-BD5D-B9ECBA6EEE05}"/>
              </a:ext>
            </a:extLst>
          </p:cNvPr>
          <p:cNvSpPr/>
          <p:nvPr/>
        </p:nvSpPr>
        <p:spPr>
          <a:xfrm>
            <a:off x="4708376" y="5916568"/>
            <a:ext cx="78612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tx1"/>
                </a:solidFill>
              </a:rPr>
              <a:t>S. </a:t>
            </a:r>
            <a:r>
              <a:rPr lang="en-US" sz="1400" dirty="0" err="1">
                <a:solidFill>
                  <a:schemeClr val="tx1"/>
                </a:solidFill>
              </a:rPr>
              <a:t>Ritt</a:t>
            </a:r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1D7B9C-D846-4799-B5FE-1FE9C2DBC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88" y="1599335"/>
            <a:ext cx="6588224" cy="4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378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16"/>
            <a:ext cx="7954963" cy="863600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Digitization: waveform sampling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DCDD5E-B08A-43A1-82A3-189ED3D4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4" y="764704"/>
            <a:ext cx="8028384" cy="54535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D1A1AE4-C860-4E9F-85BD-C5C662D80A84}"/>
              </a:ext>
            </a:extLst>
          </p:cNvPr>
          <p:cNvSpPr/>
          <p:nvPr/>
        </p:nvSpPr>
        <p:spPr>
          <a:xfrm>
            <a:off x="985244" y="6190733"/>
            <a:ext cx="744626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E. </a:t>
            </a:r>
            <a:r>
              <a:rPr lang="en-US" sz="1200" dirty="0" err="1">
                <a:solidFill>
                  <a:schemeClr val="tx1"/>
                </a:solidFill>
              </a:rPr>
              <a:t>Delagnes</a:t>
            </a:r>
            <a:r>
              <a:rPr lang="en-US" sz="1200" dirty="0">
                <a:solidFill>
                  <a:schemeClr val="tx1"/>
                </a:solidFill>
              </a:rPr>
              <a:t>, “Precise Pulse Timing based on Ultra-Fast Waveform Digitizers”, IEEE NSS 2011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1FD5A0-1700-4E23-B9FB-B3BFC890500E}"/>
              </a:ext>
            </a:extLst>
          </p:cNvPr>
          <p:cNvSpPr txBox="1"/>
          <p:nvPr/>
        </p:nvSpPr>
        <p:spPr>
          <a:xfrm>
            <a:off x="2627784" y="88054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</a:p>
          <a:p>
            <a:pPr algn="ctr">
              <a:buNone/>
            </a:pPr>
            <a:r>
              <a:rPr lang="es-E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CTA SCT and SST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A072F4-C1C8-4FD5-AD92-6FE1385607CD}"/>
              </a:ext>
            </a:extLst>
          </p:cNvPr>
          <p:cNvSpPr txBox="1"/>
          <p:nvPr/>
        </p:nvSpPr>
        <p:spPr>
          <a:xfrm>
            <a:off x="3077401" y="524143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DRS4</a:t>
            </a:r>
          </a:p>
          <a:p>
            <a:pPr algn="ctr">
              <a:buNone/>
            </a:pPr>
            <a:r>
              <a:rPr lang="es-E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CTA LST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4A1E4A-3173-49D1-B12D-72683472344A}"/>
              </a:ext>
            </a:extLst>
          </p:cNvPr>
          <p:cNvSpPr txBox="1"/>
          <p:nvPr/>
        </p:nvSpPr>
        <p:spPr>
          <a:xfrm>
            <a:off x="6562328" y="3491476"/>
            <a:ext cx="2160240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NECTAr</a:t>
            </a:r>
            <a:endParaRPr lang="es-ES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E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CTA MST-</a:t>
            </a:r>
            <a:r>
              <a:rPr lang="es-ES" sz="1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NECTArCAM</a:t>
            </a:r>
            <a:endParaRPr lang="es-ES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8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noProof="0" dirty="0"/>
              <a:t>III. Digitization: waveform sampling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1A1AE4-C860-4E9F-85BD-C5C662D80A84}"/>
              </a:ext>
            </a:extLst>
          </p:cNvPr>
          <p:cNvSpPr/>
          <p:nvPr/>
        </p:nvSpPr>
        <p:spPr>
          <a:xfrm>
            <a:off x="985244" y="6190733"/>
            <a:ext cx="744626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D. Breton, 4th FAST WG3/4/5 Meeting, Ljubljana, January7/8 2018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FFAA74-DA58-4A7D-AF34-8FD7F16F5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25285" r="19288" b="2023"/>
          <a:stretch/>
        </p:blipFill>
        <p:spPr>
          <a:xfrm>
            <a:off x="683568" y="1218475"/>
            <a:ext cx="7540116" cy="489617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EACC87A-52BC-454C-A779-558756655882}"/>
              </a:ext>
            </a:extLst>
          </p:cNvPr>
          <p:cNvSpPr txBox="1"/>
          <p:nvPr/>
        </p:nvSpPr>
        <p:spPr>
          <a:xfrm>
            <a:off x="-94876" y="1218475"/>
            <a:ext cx="21602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SAMPIC </a:t>
            </a:r>
            <a:r>
              <a:rPr lang="es-ES" sz="1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Waveform</a:t>
            </a:r>
            <a:r>
              <a:rPr lang="es-E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TDC</a:t>
            </a:r>
          </a:p>
        </p:txBody>
      </p:sp>
    </p:spTree>
    <p:extLst>
      <p:ext uri="{BB962C8B-B14F-4D97-AF65-F5344CB8AC3E}">
        <p14:creationId xmlns:p14="http://schemas.microsoft.com/office/powerpoint/2010/main" val="144549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noProof="0" dirty="0"/>
              <a:t>III. Digitization: waveform sampling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1A1AE4-C860-4E9F-85BD-C5C662D80A84}"/>
              </a:ext>
            </a:extLst>
          </p:cNvPr>
          <p:cNvSpPr/>
          <p:nvPr/>
        </p:nvSpPr>
        <p:spPr>
          <a:xfrm>
            <a:off x="985244" y="6190733"/>
            <a:ext cx="7446263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D. Breton, 4th FAST WG3/4/5 Meeting, Ljubljana, January7/8 2018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ACC87A-52BC-454C-A779-558756655882}"/>
              </a:ext>
            </a:extLst>
          </p:cNvPr>
          <p:cNvSpPr txBox="1"/>
          <p:nvPr/>
        </p:nvSpPr>
        <p:spPr>
          <a:xfrm>
            <a:off x="6156176" y="41317"/>
            <a:ext cx="21602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SAMPIC </a:t>
            </a:r>
            <a:r>
              <a:rPr lang="es-ES" sz="1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Waveform</a:t>
            </a:r>
            <a:r>
              <a:rPr lang="es-E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TDC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815587-B661-468E-B13C-BEB516568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4160" r="18434" b="570"/>
          <a:stretch/>
        </p:blipFill>
        <p:spPr>
          <a:xfrm>
            <a:off x="611560" y="636622"/>
            <a:ext cx="7530222" cy="55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III. Digitization: waveform sampling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35F7FC8-91AC-4A13-A01E-48BEA9DB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CHEC camera is an interesting example of compact readout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1A1AE4-C860-4E9F-85BD-C5C662D80A84}"/>
              </a:ext>
            </a:extLst>
          </p:cNvPr>
          <p:cNvSpPr/>
          <p:nvPr/>
        </p:nvSpPr>
        <p:spPr>
          <a:xfrm>
            <a:off x="2403623" y="6169727"/>
            <a:ext cx="43068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Gary S. Varner, 2nd Adv </a:t>
            </a:r>
            <a:r>
              <a:rPr lang="en-US" sz="1200" dirty="0" err="1">
                <a:solidFill>
                  <a:schemeClr val="tx1"/>
                </a:solidFill>
              </a:rPr>
              <a:t>SiPM</a:t>
            </a:r>
            <a:r>
              <a:rPr lang="en-US" sz="1200" dirty="0">
                <a:solidFill>
                  <a:schemeClr val="tx1"/>
                </a:solidFill>
              </a:rPr>
              <a:t> Workshop, Geneva, 2014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6AECC8-B16F-41CE-8248-DFBFF3CF2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9" t="13655" r="21629" b="1464"/>
          <a:stretch/>
        </p:blipFill>
        <p:spPr>
          <a:xfrm>
            <a:off x="1619672" y="1628800"/>
            <a:ext cx="5472608" cy="42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9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III. Digitization: waveform sampling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35F7FC8-91AC-4A13-A01E-48BEA9DB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039" y="1143000"/>
            <a:ext cx="9102923" cy="4572000"/>
          </a:xfrm>
        </p:spPr>
        <p:txBody>
          <a:bodyPr/>
          <a:lstStyle/>
          <a:p>
            <a:r>
              <a:rPr lang="en-GB" sz="2400" dirty="0"/>
              <a:t>Several iterations to have a functional chip: TARGET7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95F47420-F94D-4215-9F9F-41400921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14 June 2018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F2601C47-6EE0-4EE1-B62E-E8D859D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1A1AE4-C860-4E9F-85BD-C5C662D80A84}"/>
              </a:ext>
            </a:extLst>
          </p:cNvPr>
          <p:cNvSpPr/>
          <p:nvPr/>
        </p:nvSpPr>
        <p:spPr>
          <a:xfrm>
            <a:off x="1619672" y="5830637"/>
            <a:ext cx="43068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</a:rPr>
              <a:t>Gary S. Varner, 2nd Adv </a:t>
            </a:r>
            <a:r>
              <a:rPr lang="en-US" sz="1200" dirty="0" err="1">
                <a:solidFill>
                  <a:schemeClr val="tx1"/>
                </a:solidFill>
              </a:rPr>
              <a:t>SiPM</a:t>
            </a:r>
            <a:r>
              <a:rPr lang="en-US" sz="1200" dirty="0">
                <a:solidFill>
                  <a:schemeClr val="tx1"/>
                </a:solidFill>
              </a:rPr>
              <a:t> Workshop, Geneva, 2014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752674-B73A-4F94-BF2A-6140FB5E6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15108" r="25587" b="28193"/>
          <a:stretch/>
        </p:blipFill>
        <p:spPr>
          <a:xfrm>
            <a:off x="6084167" y="1736812"/>
            <a:ext cx="2995717" cy="19802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5D3657-F7E4-4279-ABFC-B8270AE17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8" t="25285" r="35038" b="4932"/>
          <a:stretch/>
        </p:blipFill>
        <p:spPr>
          <a:xfrm>
            <a:off x="6444208" y="4077072"/>
            <a:ext cx="2290676" cy="18957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CC991C-ECCF-4181-A473-959D89F03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5" t="23831" r="19288" b="12200"/>
          <a:stretch/>
        </p:blipFill>
        <p:spPr>
          <a:xfrm>
            <a:off x="83545" y="1844824"/>
            <a:ext cx="592265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31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SiPM</a:t>
            </a:r>
            <a:r>
              <a:rPr lang="en-GB" noProof="0" dirty="0"/>
              <a:t> model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FE circuits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Digitization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dirty="0"/>
              <a:t>System-On-Chip (SoC)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Emerging technologies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52121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6D759FC-15AF-4F1A-925C-41E3FCC2D962}"/>
              </a:ext>
            </a:extLst>
          </p:cNvPr>
          <p:cNvSpPr/>
          <p:nvPr/>
        </p:nvSpPr>
        <p:spPr bwMode="auto">
          <a:xfrm>
            <a:off x="4788024" y="1916832"/>
            <a:ext cx="1296144" cy="12961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966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PET: PETA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17" y="1051164"/>
            <a:ext cx="2850199" cy="28098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PETA: current mode, charge (ADC) and time (TDC), for PET</a:t>
            </a:r>
          </a:p>
          <a:p>
            <a:pPr marL="538163" lvl="1" indent="-269875">
              <a:spcBef>
                <a:spcPts val="300"/>
              </a:spcBef>
            </a:pPr>
            <a:r>
              <a:rPr lang="en-GB" sz="1600" dirty="0"/>
              <a:t>Choice between Differential FE (both polarities, MRT immune) and </a:t>
            </a:r>
            <a:br>
              <a:rPr lang="en-GB" sz="1600" dirty="0"/>
            </a:br>
            <a:r>
              <a:rPr lang="en-GB" sz="1600" dirty="0"/>
              <a:t>Single Ended FE (low Zin, DC bias adjustment, no external coupling parts)</a:t>
            </a:r>
          </a:p>
          <a:p>
            <a:pPr marL="538163" lvl="1" indent="-269875">
              <a:spcBef>
                <a:spcPts val="300"/>
              </a:spcBef>
            </a:pPr>
            <a:r>
              <a:rPr lang="en-GB" sz="1600" dirty="0"/>
              <a:t>Readout rates &gt;200 kHz per channel (in all channels)</a:t>
            </a:r>
          </a:p>
          <a:p>
            <a:pPr marL="538163" lvl="1" indent="-269875">
              <a:spcBef>
                <a:spcPts val="300"/>
              </a:spcBef>
            </a:pPr>
            <a:r>
              <a:rPr lang="en-GB" sz="1600" dirty="0"/>
              <a:t>Power consumption ~30mW / channel  </a:t>
            </a:r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447C07-7504-4931-AE22-B9E787EA5E34}"/>
              </a:ext>
            </a:extLst>
          </p:cNvPr>
          <p:cNvSpPr/>
          <p:nvPr/>
        </p:nvSpPr>
        <p:spPr>
          <a:xfrm>
            <a:off x="1490716" y="5989851"/>
            <a:ext cx="6943579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  <a:latin typeface="+mn-lt"/>
              </a:rPr>
              <a:t>P. Fischer, Heidelberg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University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,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tx1"/>
                </a:solidFill>
              </a:rPr>
              <a:t>The PETA Chip Family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FAST Workshop, FBK 2016</a:t>
            </a:r>
            <a:endParaRPr lang="es-ES" sz="1200" i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0BD78C-06FA-49E4-9576-30AC5E501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4" t="22919" r="16869" b="10140"/>
          <a:stretch/>
        </p:blipFill>
        <p:spPr>
          <a:xfrm>
            <a:off x="2915816" y="1237741"/>
            <a:ext cx="6192688" cy="43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616" y="21289"/>
            <a:ext cx="7855688" cy="862956"/>
          </a:xfrm>
        </p:spPr>
        <p:txBody>
          <a:bodyPr/>
          <a:lstStyle/>
          <a:p>
            <a:r>
              <a:rPr lang="en-GB" sz="2400" b="1" dirty="0"/>
              <a:t> IV. ASICs for PET: BASIC64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16" y="1051164"/>
            <a:ext cx="8714351" cy="117411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dirty="0"/>
              <a:t>BASIC64: current mode, digital (peak detector + ADC) and for PET</a:t>
            </a:r>
            <a:endParaRPr lang="en-GB" sz="1600" dirty="0"/>
          </a:p>
          <a:p>
            <a:pPr lvl="1">
              <a:spcBef>
                <a:spcPts val="300"/>
              </a:spcBef>
            </a:pPr>
            <a:r>
              <a:rPr lang="en-GB" sz="1600" dirty="0"/>
              <a:t>Power: 10 </a:t>
            </a:r>
            <a:r>
              <a:rPr lang="en-GB" sz="1600" dirty="0" err="1"/>
              <a:t>mW</a:t>
            </a:r>
            <a:r>
              <a:rPr lang="en-GB" sz="1600" dirty="0"/>
              <a:t>/</a:t>
            </a:r>
            <a:r>
              <a:rPr lang="en-GB" sz="1600" dirty="0" err="1"/>
              <a:t>ch</a:t>
            </a:r>
            <a:endParaRPr lang="en-GB" sz="1600" dirty="0"/>
          </a:p>
          <a:p>
            <a:pPr lvl="1">
              <a:spcBef>
                <a:spcPts val="300"/>
              </a:spcBef>
            </a:pPr>
            <a:r>
              <a:rPr lang="en-GB" sz="1600" dirty="0"/>
              <a:t>Max rate: 75 </a:t>
            </a:r>
            <a:r>
              <a:rPr lang="en-GB" sz="1600" dirty="0" err="1"/>
              <a:t>KHz</a:t>
            </a:r>
            <a:r>
              <a:rPr lang="en-GB" sz="1600" dirty="0"/>
              <a:t>/</a:t>
            </a:r>
            <a:r>
              <a:rPr lang="en-GB" sz="1600" dirty="0" err="1"/>
              <a:t>ch</a:t>
            </a:r>
            <a:endParaRPr lang="en-GB" sz="1600" dirty="0"/>
          </a:p>
          <a:p>
            <a:pPr lvl="1">
              <a:spcBef>
                <a:spcPts val="300"/>
              </a:spcBef>
            </a:pPr>
            <a:r>
              <a:rPr lang="en-GB" sz="1600" dirty="0"/>
              <a:t>No TDC for timing</a:t>
            </a:r>
          </a:p>
          <a:p>
            <a:pPr lvl="1">
              <a:spcBef>
                <a:spcPts val="300"/>
              </a:spcBef>
            </a:pPr>
            <a:endParaRPr lang="en-GB" sz="1600" dirty="0"/>
          </a:p>
          <a:p>
            <a:pPr>
              <a:spcBef>
                <a:spcPts val="300"/>
              </a:spcBef>
            </a:pPr>
            <a:endParaRPr lang="en-GB" baseline="30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447C07-7504-4931-AE22-B9E787EA5E34}"/>
              </a:ext>
            </a:extLst>
          </p:cNvPr>
          <p:cNvSpPr/>
          <p:nvPr/>
        </p:nvSpPr>
        <p:spPr>
          <a:xfrm>
            <a:off x="1064269" y="6021288"/>
            <a:ext cx="728821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chemeClr val="tx1"/>
                </a:solidFill>
                <a:latin typeface="+mn-lt"/>
              </a:rPr>
              <a:t>C.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Marzocca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et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alt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., "BASIC64: A new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mixed-signal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front-end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ASIC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for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SiPM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+mn-lt"/>
              </a:rPr>
              <a:t>detectors</a:t>
            </a:r>
            <a:r>
              <a:rPr lang="es-ES" sz="1200" dirty="0">
                <a:solidFill>
                  <a:schemeClr val="tx1"/>
                </a:solidFill>
                <a:latin typeface="+mn-lt"/>
              </a:rPr>
              <a:t>,"  NSS 2016</a:t>
            </a:r>
            <a:endParaRPr lang="es-ES" sz="1200" i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3549E6-70A9-40CB-AE8E-A8CA37142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25275"/>
            <a:ext cx="8002055" cy="35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1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II: Dynamics of the input signal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05AFE6-3D01-4051-A81C-8005EF8652B9}"/>
              </a:ext>
            </a:extLst>
          </p:cNvPr>
          <p:cNvSpPr txBox="1"/>
          <p:nvPr/>
        </p:nvSpPr>
        <p:spPr>
          <a:xfrm>
            <a:off x="107504" y="1052736"/>
            <a:ext cx="785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/>
              <a:t>For oscillation-free input current: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43FCD08-439A-4B97-AFA1-F064642CEEB1}"/>
                  </a:ext>
                </a:extLst>
              </p:cNvPr>
              <p:cNvSpPr/>
              <p:nvPr/>
            </p:nvSpPr>
            <p:spPr>
              <a:xfrm>
                <a:off x="364873" y="1415603"/>
                <a:ext cx="7680828" cy="613694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  <m:r>
                      <a:rPr lang="en-US" sz="18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18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18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80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det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sz="1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1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</m:t>
                                </m:r>
                                <m: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det</m:t>
                                </m:r>
                              </m:sub>
                            </m:sSub>
                            <m:r>
                              <a:rPr lang="en-US" sz="180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ctrlPr>
                                      <a:rPr lang="en-US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i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i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in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rad>
                      </m:num>
                      <m:den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80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in</m:t>
                            </m:r>
                          </m:sub>
                          <m:sup>
                            <m:r>
                              <a:rPr lang="en-US" sz="180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1800" dirty="0"/>
                  <a:t>   &amp;&amp;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≥18.7 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endParaRPr lang="en-GB" sz="1800" b="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43FCD08-439A-4B97-AFA1-F064642CE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73" y="1415603"/>
                <a:ext cx="7680828" cy="6136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B0272815-2D77-4831-B329-5D301E5AE4CA}"/>
              </a:ext>
            </a:extLst>
          </p:cNvPr>
          <p:cNvSpPr txBox="1"/>
          <p:nvPr/>
        </p:nvSpPr>
        <p:spPr>
          <a:xfrm>
            <a:off x="5556819" y="3693666"/>
            <a:ext cx="14061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b="0" dirty="0" err="1">
                <a:solidFill>
                  <a:schemeClr val="tx1"/>
                </a:solidFill>
              </a:rPr>
              <a:t>Ipulse</a:t>
            </a:r>
            <a:r>
              <a:rPr lang="en-GB" sz="1800" b="0" dirty="0">
                <a:solidFill>
                  <a:schemeClr val="tx1"/>
                </a:solidFill>
              </a:rPr>
              <a:t>||</a:t>
            </a:r>
            <a:r>
              <a:rPr lang="en-GB" sz="1800" b="0" dirty="0" err="1">
                <a:solidFill>
                  <a:schemeClr val="tx1"/>
                </a:solidFill>
              </a:rPr>
              <a:t>Cdet</a:t>
            </a: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98B745-A6BC-4219-93F2-C7E40214B942}"/>
              </a:ext>
            </a:extLst>
          </p:cNvPr>
          <p:cNvSpPr/>
          <p:nvPr/>
        </p:nvSpPr>
        <p:spPr bwMode="auto">
          <a:xfrm>
            <a:off x="7044272" y="3739041"/>
            <a:ext cx="288908" cy="240161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A3AFBE-7627-4B1D-8356-1791946B5E5A}"/>
              </a:ext>
            </a:extLst>
          </p:cNvPr>
          <p:cNvSpPr/>
          <p:nvPr/>
        </p:nvSpPr>
        <p:spPr bwMode="auto">
          <a:xfrm>
            <a:off x="5292080" y="3744401"/>
            <a:ext cx="288908" cy="2401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3C7A65-A67A-45D5-839F-DD04124E3584}"/>
              </a:ext>
            </a:extLst>
          </p:cNvPr>
          <p:cNvSpPr txBox="1"/>
          <p:nvPr/>
        </p:nvSpPr>
        <p:spPr>
          <a:xfrm>
            <a:off x="156645" y="3592623"/>
            <a:ext cx="50718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/>
              <a:t>Example</a:t>
            </a:r>
            <a:r>
              <a:rPr lang="en-GB" dirty="0"/>
              <a:t> </a:t>
            </a:r>
            <a:r>
              <a:rPr lang="en-GB" sz="1100" dirty="0"/>
              <a:t>(</a:t>
            </a:r>
            <a:r>
              <a:rPr lang="en-GB" sz="1100" dirty="0" err="1"/>
              <a:t>Cdet</a:t>
            </a:r>
            <a:r>
              <a:rPr lang="en-GB" sz="1100" dirty="0"/>
              <a:t> = 380 pF, L = 25 </a:t>
            </a:r>
            <a:r>
              <a:rPr lang="en-GB" sz="1100" dirty="0" err="1"/>
              <a:t>nH</a:t>
            </a:r>
            <a:r>
              <a:rPr lang="en-GB" sz="1100" dirty="0"/>
              <a:t>, </a:t>
            </a:r>
            <a:r>
              <a:rPr lang="en-GB" sz="1100" dirty="0" err="1"/>
              <a:t>Cin</a:t>
            </a:r>
            <a:r>
              <a:rPr lang="en-GB" sz="1100" dirty="0"/>
              <a:t> = 0.5 pF)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107504" y="2133049"/>
            <a:ext cx="8496944" cy="32751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Corners: L = 5 </a:t>
            </a:r>
            <a:r>
              <a:rPr lang="en-US" sz="1800" b="1" dirty="0" err="1">
                <a:solidFill>
                  <a:srgbClr val="0070C0"/>
                </a:solidFill>
                <a:latin typeface="+mj-lt"/>
              </a:rPr>
              <a:t>nH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 (Small) / 25 </a:t>
            </a:r>
            <a:r>
              <a:rPr lang="en-US" sz="1800" b="1" dirty="0" err="1">
                <a:solidFill>
                  <a:srgbClr val="0070C0"/>
                </a:solidFill>
                <a:latin typeface="+mj-lt"/>
              </a:rPr>
              <a:t>nH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 (Large), </a:t>
            </a:r>
            <a:r>
              <a:rPr lang="en-US" sz="1800" b="1" dirty="0" err="1">
                <a:solidFill>
                  <a:srgbClr val="0070C0"/>
                </a:solidFill>
                <a:latin typeface="+mj-lt"/>
              </a:rPr>
              <a:t>Cdet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 = 10 pF (Small) / 1 </a:t>
            </a:r>
            <a:r>
              <a:rPr lang="en-US" sz="1800" b="1" dirty="0" err="1">
                <a:solidFill>
                  <a:srgbClr val="0070C0"/>
                </a:solidFill>
                <a:latin typeface="+mj-lt"/>
              </a:rPr>
              <a:t>nF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 (Large)</a:t>
            </a:r>
            <a:endParaRPr lang="en-GB" sz="1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/>
          <a:srcRect l="4985" r="5492" b="37288"/>
          <a:stretch/>
        </p:blipFill>
        <p:spPr>
          <a:xfrm>
            <a:off x="364873" y="2457366"/>
            <a:ext cx="6327319" cy="1098927"/>
          </a:xfrm>
          <a:prstGeom prst="rect">
            <a:avLst/>
          </a:prstGeom>
        </p:spPr>
      </p:pic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59" y="3969365"/>
            <a:ext cx="9029485" cy="228698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0272815-2D77-4831-B329-5D301E5AE4CA}"/>
              </a:ext>
            </a:extLst>
          </p:cNvPr>
          <p:cNvSpPr txBox="1"/>
          <p:nvPr/>
        </p:nvSpPr>
        <p:spPr>
          <a:xfrm>
            <a:off x="7333180" y="3685709"/>
            <a:ext cx="14285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b="0" dirty="0" err="1">
                <a:solidFill>
                  <a:schemeClr val="tx1"/>
                </a:solidFill>
              </a:rPr>
              <a:t>SiPM</a:t>
            </a:r>
            <a:r>
              <a:rPr lang="en-GB" sz="1800" b="0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697D21-B038-4B2C-87E2-A5EE85C2AB6A}"/>
              </a:ext>
            </a:extLst>
          </p:cNvPr>
          <p:cNvSpPr/>
          <p:nvPr/>
        </p:nvSpPr>
        <p:spPr>
          <a:xfrm>
            <a:off x="611560" y="6215904"/>
            <a:ext cx="7700165" cy="34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GB" sz="1800" dirty="0"/>
              <a:t>Condition for oscillation-free input current also valid for </a:t>
            </a:r>
            <a:r>
              <a:rPr lang="en-GB" sz="1800" dirty="0" err="1"/>
              <a:t>SiPM</a:t>
            </a:r>
            <a:r>
              <a:rPr lang="en-GB" sz="1800" dirty="0"/>
              <a:t> model!</a:t>
            </a:r>
            <a:endParaRPr lang="en-GB" sz="1800" b="0" kern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6697D21-B038-4B2C-87E2-A5EE85C2AB6A}"/>
              </a:ext>
            </a:extLst>
          </p:cNvPr>
          <p:cNvSpPr/>
          <p:nvPr/>
        </p:nvSpPr>
        <p:spPr>
          <a:xfrm>
            <a:off x="6776136" y="2590184"/>
            <a:ext cx="2272296" cy="8556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chemeClr val="accent4"/>
                </a:solidFill>
              </a:rPr>
              <a:t>Oscillatory response:</a:t>
            </a:r>
          </a:p>
          <a:p>
            <a:pPr marL="285750" indent="-285750">
              <a:buFontTx/>
              <a:buChar char="-"/>
            </a:pPr>
            <a:r>
              <a:rPr lang="en-GB" sz="1600" u="sng" kern="0" dirty="0">
                <a:solidFill>
                  <a:schemeClr val="accent4"/>
                </a:solidFill>
              </a:rPr>
              <a:t>Below 5 </a:t>
            </a:r>
            <a:r>
              <a:rPr lang="el-GR" sz="1600" u="sng" kern="0" dirty="0">
                <a:solidFill>
                  <a:schemeClr val="accent4"/>
                </a:solidFill>
              </a:rPr>
              <a:t>Ω</a:t>
            </a:r>
            <a:endParaRPr lang="en-GB" sz="1600" u="sng" kern="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kern="0" dirty="0">
                <a:solidFill>
                  <a:schemeClr val="accent4"/>
                </a:solidFill>
              </a:rPr>
              <a:t>Above 250 </a:t>
            </a:r>
            <a:r>
              <a:rPr lang="el-GR" sz="1600" kern="0" dirty="0">
                <a:solidFill>
                  <a:schemeClr val="accent4"/>
                </a:solidFill>
              </a:rPr>
              <a:t>Ω</a:t>
            </a:r>
            <a:r>
              <a:rPr lang="en-GB" sz="1600" kern="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403648" y="2924944"/>
            <a:ext cx="576064" cy="2265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2396068" y="3253788"/>
            <a:ext cx="663764" cy="2265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5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936104" cy="320849"/>
          </a:xfrm>
        </p:spPr>
        <p:txBody>
          <a:bodyPr/>
          <a:lstStyle/>
          <a:p>
            <a:pPr>
              <a:defRPr/>
            </a:pPr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697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/>
      <p:bldP spid="53" grpId="0"/>
      <p:bldP spid="3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309" y="1124744"/>
            <a:ext cx="9113227" cy="18716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00"/>
              </a:spcBef>
            </a:pPr>
            <a:r>
              <a:rPr lang="en-GB" altLang="es-ES" sz="2400" noProof="0" dirty="0"/>
              <a:t>Why </a:t>
            </a:r>
            <a:r>
              <a:rPr lang="en-GB" altLang="es-ES" sz="2400" noProof="0" dirty="0" err="1"/>
              <a:t>FlexToT</a:t>
            </a:r>
            <a:r>
              <a:rPr lang="en-GB" altLang="es-ES" sz="2400" noProof="0" dirty="0"/>
              <a:t> is flexible?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Different scintillator time constants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Trading-off resolution versus rate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Accurate </a:t>
            </a:r>
            <a:r>
              <a:rPr lang="en-GB" altLang="es-ES" sz="1800" noProof="0" dirty="0" err="1"/>
              <a:t>analog</a:t>
            </a:r>
            <a:r>
              <a:rPr lang="en-GB" altLang="es-ES" sz="1800" noProof="0" dirty="0"/>
              <a:t> processing directly connected to FPGA</a:t>
            </a:r>
          </a:p>
          <a:p>
            <a:pPr lvl="2">
              <a:spcBef>
                <a:spcPts val="300"/>
              </a:spcBef>
            </a:pPr>
            <a:r>
              <a:rPr lang="en-GB" altLang="es-ES" sz="1800" noProof="0" dirty="0"/>
              <a:t>TDCs and signal processing are in FPGA: reconfigurable !</a:t>
            </a:r>
          </a:p>
          <a:p>
            <a:pPr lvl="1">
              <a:spcBef>
                <a:spcPts val="300"/>
              </a:spcBef>
            </a:pPr>
            <a:endParaRPr lang="en-GB" altLang="es-ES" sz="1600" noProof="0" dirty="0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708" y="2865438"/>
            <a:ext cx="5256584" cy="394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249B4ED4-6970-476D-B5B5-DDB59E65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90</a:t>
            </a:fld>
            <a:endParaRPr lang="en-GB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B201FA9-EAE6-462B-B47E-67D3FC9D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 dirty="0"/>
              <a:t>IV. </a:t>
            </a:r>
            <a:r>
              <a:rPr lang="es-ES" b="0" kern="0" dirty="0" err="1"/>
              <a:t>ASICs</a:t>
            </a:r>
            <a:r>
              <a:rPr lang="es-ES" b="0" kern="0" dirty="0"/>
              <a:t> </a:t>
            </a:r>
            <a:r>
              <a:rPr lang="es-ES" b="0" kern="0" dirty="0" err="1"/>
              <a:t>for</a:t>
            </a:r>
            <a:r>
              <a:rPr lang="es-ES" b="0" kern="0" dirty="0"/>
              <a:t> PET: </a:t>
            </a:r>
            <a:r>
              <a:rPr lang="es-ES" b="0" kern="0" dirty="0" err="1"/>
              <a:t>FlexToT</a:t>
            </a:r>
            <a:r>
              <a:rPr lang="es-ES" b="0" kern="0" dirty="0"/>
              <a:t>: </a:t>
            </a:r>
            <a:r>
              <a:rPr lang="en-US" b="0" kern="0" dirty="0"/>
              <a:t>linearized </a:t>
            </a:r>
            <a:r>
              <a:rPr lang="en-US" b="0" kern="0" dirty="0" err="1"/>
              <a:t>ToT</a:t>
            </a:r>
            <a:r>
              <a:rPr lang="en-US" b="0" kern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3E333EB-C917-4D7D-94C5-47364325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640" y="580526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4DFF60B6-4B61-40EE-9481-AB6F4AC7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14 June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72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18" descr="NoLin ToT Spect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896" y="944564"/>
            <a:ext cx="292490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9" descr="Lin ToT Spectr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270" y="944564"/>
            <a:ext cx="2974731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33705" y="1027114"/>
            <a:ext cx="3442188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dirty="0"/>
              <a:t>No linear </a:t>
            </a:r>
            <a:r>
              <a:rPr lang="en-GB" altLang="es-ES" dirty="0" err="1"/>
              <a:t>ToT</a:t>
            </a:r>
            <a:r>
              <a:rPr lang="en-GB" altLang="es-ES" dirty="0"/>
              <a:t> may degrade resolution </a:t>
            </a:r>
          </a:p>
          <a:p>
            <a:r>
              <a:rPr lang="en-GB" altLang="es-ES" dirty="0"/>
              <a:t>Linear </a:t>
            </a:r>
            <a:r>
              <a:rPr lang="en-GB" altLang="es-ES" dirty="0" err="1"/>
              <a:t>ToT</a:t>
            </a:r>
            <a:r>
              <a:rPr lang="en-GB" altLang="es-ES" dirty="0"/>
              <a:t> is possible</a:t>
            </a:r>
          </a:p>
          <a:p>
            <a:pPr lvl="1"/>
            <a:r>
              <a:rPr lang="en-GB" altLang="es-ES" dirty="0"/>
              <a:t>Used in </a:t>
            </a:r>
            <a:r>
              <a:rPr lang="en-GB" altLang="es-ES" dirty="0" err="1"/>
              <a:t>Medipix</a:t>
            </a:r>
            <a:r>
              <a:rPr lang="en-GB" altLang="es-ES" dirty="0"/>
              <a:t>, </a:t>
            </a:r>
            <a:r>
              <a:rPr lang="en-GB" altLang="es-ES" dirty="0" err="1"/>
              <a:t>Timepix</a:t>
            </a:r>
            <a:r>
              <a:rPr lang="en-GB" altLang="es-ES" dirty="0"/>
              <a:t>, </a:t>
            </a:r>
            <a:r>
              <a:rPr lang="en-GB" altLang="es-ES" dirty="0" err="1"/>
              <a:t>Dosepix</a:t>
            </a:r>
            <a:r>
              <a:rPr lang="en-GB" altLang="es-ES" dirty="0"/>
              <a:t> ASICs family</a:t>
            </a:r>
          </a:p>
          <a:p>
            <a:pPr lvl="1"/>
            <a:r>
              <a:rPr lang="en-GB" altLang="es-ES" dirty="0"/>
              <a:t>Also proposed for PET</a:t>
            </a:r>
          </a:p>
          <a:p>
            <a:pPr lvl="1"/>
            <a:r>
              <a:rPr lang="en-GB" altLang="es-ES" dirty="0"/>
              <a:t>Tuneable feedback current (IFB)</a:t>
            </a:r>
          </a:p>
          <a:p>
            <a:pPr lvl="2"/>
            <a:r>
              <a:rPr lang="en-GB" altLang="es-ES" dirty="0"/>
              <a:t>Rate vs resolution</a:t>
            </a:r>
          </a:p>
          <a:p>
            <a:endParaRPr lang="en-GB" altLang="es-ES" dirty="0"/>
          </a:p>
        </p:txBody>
      </p:sp>
      <p:sp>
        <p:nvSpPr>
          <p:cNvPr id="40968" name="Text Box 12"/>
          <p:cNvSpPr txBox="1">
            <a:spLocks noChangeArrowheads="1"/>
          </p:cNvSpPr>
          <p:nvPr/>
        </p:nvSpPr>
        <p:spPr bwMode="auto">
          <a:xfrm>
            <a:off x="5137638" y="2673350"/>
            <a:ext cx="259226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200" b="1" i="1">
                <a:solidFill>
                  <a:srgbClr val="008000"/>
                </a:solidFill>
                <a:latin typeface="Arial" charset="0"/>
              </a:rPr>
              <a:t>Orita, NIMA 648, S24-27, 2011</a:t>
            </a:r>
            <a:endParaRPr lang="es-ES" altLang="es-ES" sz="12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4506059" y="1341439"/>
            <a:ext cx="14961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Non 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7397262" y="1376364"/>
            <a:ext cx="14961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71" name="28 Rectángulo"/>
          <p:cNvSpPr>
            <a:spLocks noChangeArrowheads="1"/>
          </p:cNvSpPr>
          <p:nvPr/>
        </p:nvSpPr>
        <p:spPr bwMode="auto">
          <a:xfrm>
            <a:off x="6034454" y="4294189"/>
            <a:ext cx="1096108" cy="15843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sp>
        <p:nvSpPr>
          <p:cNvPr id="40972" name="27 Rectángulo"/>
          <p:cNvSpPr>
            <a:spLocks noChangeArrowheads="1"/>
          </p:cNvSpPr>
          <p:nvPr/>
        </p:nvSpPr>
        <p:spPr bwMode="auto">
          <a:xfrm>
            <a:off x="6963508" y="5157788"/>
            <a:ext cx="1962150" cy="863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pic>
        <p:nvPicPr>
          <p:cNvPr id="40973" name="10 Imagen" descr="ASICchanV3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835" y="3536950"/>
            <a:ext cx="56827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Rectangle 31"/>
          <p:cNvSpPr>
            <a:spLocks noChangeArrowheads="1"/>
          </p:cNvSpPr>
          <p:nvPr/>
        </p:nvSpPr>
        <p:spPr bwMode="auto">
          <a:xfrm>
            <a:off x="6298223" y="4473575"/>
            <a:ext cx="766397" cy="755650"/>
          </a:xfrm>
          <a:prstGeom prst="rect">
            <a:avLst/>
          </a:prstGeom>
          <a:noFill/>
          <a:ln w="19050">
            <a:solidFill>
              <a:srgbClr val="F94A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None/>
            </a:pPr>
            <a:endParaRPr lang="es-ES" altLang="es-ES"/>
          </a:p>
        </p:txBody>
      </p:sp>
      <p:pic>
        <p:nvPicPr>
          <p:cNvPr id="40975" name="Picture 34" descr="LinT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5" y="3681414"/>
            <a:ext cx="340848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Rectangle 35"/>
          <p:cNvSpPr>
            <a:spLocks noChangeArrowheads="1"/>
          </p:cNvSpPr>
          <p:nvPr/>
        </p:nvSpPr>
        <p:spPr bwMode="auto">
          <a:xfrm>
            <a:off x="6632331" y="4621214"/>
            <a:ext cx="40908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es-ES" sz="1500" b="1">
                <a:solidFill>
                  <a:srgbClr val="FF3300"/>
                </a:solidFill>
                <a:latin typeface="Arial" charset="0"/>
              </a:rPr>
              <a:t>I</a:t>
            </a:r>
            <a:r>
              <a:rPr lang="en-GB" altLang="es-ES" sz="1500" b="1" baseline="-25000">
                <a:solidFill>
                  <a:srgbClr val="FF3300"/>
                </a:solidFill>
                <a:latin typeface="Arial" charset="0"/>
              </a:rPr>
              <a:t>FB</a:t>
            </a:r>
            <a:endParaRPr lang="es-ES" altLang="es-ES" sz="1500" b="1" baseline="-25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977" name="Rectangle 36"/>
          <p:cNvSpPr>
            <a:spLocks noChangeArrowheads="1"/>
          </p:cNvSpPr>
          <p:nvPr/>
        </p:nvSpPr>
        <p:spPr bwMode="auto">
          <a:xfrm>
            <a:off x="6655778" y="4905376"/>
            <a:ext cx="49564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es-ES" sz="1500" b="1">
                <a:solidFill>
                  <a:srgbClr val="FF3300"/>
                </a:solidFill>
                <a:latin typeface="Arial" charset="0"/>
              </a:rPr>
              <a:t>C</a:t>
            </a:r>
            <a:r>
              <a:rPr lang="en-GB" altLang="es-ES" sz="1500" b="1" baseline="-25000">
                <a:solidFill>
                  <a:srgbClr val="FF3300"/>
                </a:solidFill>
                <a:latin typeface="Arial" charset="0"/>
              </a:rPr>
              <a:t>FB</a:t>
            </a:r>
            <a:endParaRPr lang="es-ES" altLang="es-ES" sz="1500" b="1" baseline="-25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1E9E904B-3E03-40A8-BB44-187CF46A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F0E2C007-9D85-4BA3-85A9-D808F642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 dirty="0"/>
              <a:t>IV. </a:t>
            </a:r>
            <a:r>
              <a:rPr lang="es-ES" b="0" kern="0" dirty="0" err="1"/>
              <a:t>ASICs</a:t>
            </a:r>
            <a:r>
              <a:rPr lang="es-ES" b="0" kern="0" dirty="0"/>
              <a:t> </a:t>
            </a:r>
            <a:r>
              <a:rPr lang="es-ES" b="0" kern="0" dirty="0" err="1"/>
              <a:t>for</a:t>
            </a:r>
            <a:r>
              <a:rPr lang="es-ES" b="0" kern="0" dirty="0"/>
              <a:t> PET: </a:t>
            </a:r>
            <a:r>
              <a:rPr lang="es-ES" b="0" kern="0" dirty="0" err="1"/>
              <a:t>FlexToT</a:t>
            </a:r>
            <a:r>
              <a:rPr lang="es-ES" b="0" kern="0" dirty="0"/>
              <a:t>: </a:t>
            </a:r>
            <a:r>
              <a:rPr lang="en-US" b="0" kern="0" dirty="0"/>
              <a:t>linearized </a:t>
            </a:r>
            <a:r>
              <a:rPr lang="en-US" b="0" kern="0" dirty="0" err="1"/>
              <a:t>ToT</a:t>
            </a:r>
            <a:r>
              <a:rPr lang="en-US" b="0" kern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5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92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009" y="1076325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Preliminary results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AA792F-D6DD-46E4-AE3A-4F8F056D4D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3859" r="17529" b="11975"/>
          <a:stretch/>
        </p:blipFill>
        <p:spPr>
          <a:xfrm>
            <a:off x="683568" y="1534480"/>
            <a:ext cx="6768752" cy="43568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9B6B68-5908-4B49-A97B-34DA798604F0}"/>
              </a:ext>
            </a:extLst>
          </p:cNvPr>
          <p:cNvSpPr txBox="1"/>
          <p:nvPr/>
        </p:nvSpPr>
        <p:spPr>
          <a:xfrm>
            <a:off x="4788024" y="2176270"/>
            <a:ext cx="19078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EA224D"/>
                </a:solidFill>
              </a:rPr>
              <a:t>Input </a:t>
            </a:r>
            <a:r>
              <a:rPr lang="es-ES" dirty="0" err="1">
                <a:solidFill>
                  <a:srgbClr val="EA224D"/>
                </a:solidFill>
              </a:rPr>
              <a:t>signal</a:t>
            </a:r>
            <a:endParaRPr lang="es-ES" dirty="0">
              <a:solidFill>
                <a:srgbClr val="EA224D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80BFC7-64BC-4C9E-86EE-E4054C2D670D}"/>
              </a:ext>
            </a:extLst>
          </p:cNvPr>
          <p:cNvSpPr txBox="1"/>
          <p:nvPr/>
        </p:nvSpPr>
        <p:spPr>
          <a:xfrm>
            <a:off x="4859867" y="3205571"/>
            <a:ext cx="2319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 err="1">
                <a:solidFill>
                  <a:srgbClr val="FFFF00"/>
                </a:solidFill>
              </a:rPr>
              <a:t>Shaper</a:t>
            </a:r>
            <a:r>
              <a:rPr lang="es-ES" dirty="0">
                <a:solidFill>
                  <a:srgbClr val="FFFF00"/>
                </a:solidFill>
              </a:rPr>
              <a:t> Output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D94A33-CE03-4680-BC39-1DD51A595109}"/>
              </a:ext>
            </a:extLst>
          </p:cNvPr>
          <p:cNvSpPr txBox="1"/>
          <p:nvPr/>
        </p:nvSpPr>
        <p:spPr>
          <a:xfrm>
            <a:off x="4859867" y="4261720"/>
            <a:ext cx="17500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B050"/>
                </a:solidFill>
              </a:rPr>
              <a:t>Timing-OR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D8AE9C8-8511-4AB1-80DE-670026DE90F4}"/>
              </a:ext>
            </a:extLst>
          </p:cNvPr>
          <p:cNvSpPr txBox="1"/>
          <p:nvPr/>
        </p:nvSpPr>
        <p:spPr>
          <a:xfrm>
            <a:off x="4821886" y="5370680"/>
            <a:ext cx="202972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70C0"/>
                </a:solidFill>
              </a:rPr>
              <a:t>Ch </a:t>
            </a:r>
            <a:r>
              <a:rPr lang="es-ES" dirty="0" err="1">
                <a:solidFill>
                  <a:srgbClr val="0070C0"/>
                </a:solidFill>
              </a:rPr>
              <a:t>Out</a:t>
            </a:r>
            <a:r>
              <a:rPr lang="es-ES" dirty="0">
                <a:solidFill>
                  <a:srgbClr val="0070C0"/>
                </a:solidFill>
              </a:rPr>
              <a:t>: time</a:t>
            </a:r>
          </a:p>
        </p:txBody>
      </p:sp>
    </p:spTree>
    <p:extLst>
      <p:ext uri="{BB962C8B-B14F-4D97-AF65-F5344CB8AC3E}">
        <p14:creationId xmlns:p14="http://schemas.microsoft.com/office/powerpoint/2010/main" val="2213329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DE79C4-BC21-4289-813A-FC70F0CE3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3320" r="16683" b="11012"/>
          <a:stretch/>
        </p:blipFill>
        <p:spPr>
          <a:xfrm>
            <a:off x="395536" y="1555545"/>
            <a:ext cx="7269936" cy="4708935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93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009" y="1076325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Preliminary results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9B6B68-5908-4B49-A97B-34DA798604F0}"/>
              </a:ext>
            </a:extLst>
          </p:cNvPr>
          <p:cNvSpPr txBox="1"/>
          <p:nvPr/>
        </p:nvSpPr>
        <p:spPr>
          <a:xfrm>
            <a:off x="5274763" y="2260268"/>
            <a:ext cx="19078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EA224D"/>
                </a:solidFill>
              </a:rPr>
              <a:t>Input </a:t>
            </a:r>
            <a:r>
              <a:rPr lang="es-ES" dirty="0" err="1">
                <a:solidFill>
                  <a:srgbClr val="EA224D"/>
                </a:solidFill>
              </a:rPr>
              <a:t>signal</a:t>
            </a:r>
            <a:endParaRPr lang="es-ES" dirty="0">
              <a:solidFill>
                <a:srgbClr val="EA224D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80BFC7-64BC-4C9E-86EE-E4054C2D670D}"/>
              </a:ext>
            </a:extLst>
          </p:cNvPr>
          <p:cNvSpPr txBox="1"/>
          <p:nvPr/>
        </p:nvSpPr>
        <p:spPr>
          <a:xfrm>
            <a:off x="5126847" y="3284182"/>
            <a:ext cx="2319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 err="1">
                <a:solidFill>
                  <a:srgbClr val="FFFF00"/>
                </a:solidFill>
              </a:rPr>
              <a:t>Shaper</a:t>
            </a:r>
            <a:r>
              <a:rPr lang="es-ES" dirty="0">
                <a:solidFill>
                  <a:srgbClr val="FFFF00"/>
                </a:solidFill>
              </a:rPr>
              <a:t> Output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D94A33-CE03-4680-BC39-1DD51A595109}"/>
              </a:ext>
            </a:extLst>
          </p:cNvPr>
          <p:cNvSpPr txBox="1"/>
          <p:nvPr/>
        </p:nvSpPr>
        <p:spPr>
          <a:xfrm>
            <a:off x="5411765" y="4454275"/>
            <a:ext cx="17500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B050"/>
                </a:solidFill>
              </a:rPr>
              <a:t>Timing-OR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D8AE9C8-8511-4AB1-80DE-670026DE90F4}"/>
              </a:ext>
            </a:extLst>
          </p:cNvPr>
          <p:cNvSpPr txBox="1"/>
          <p:nvPr/>
        </p:nvSpPr>
        <p:spPr>
          <a:xfrm>
            <a:off x="5271920" y="5225993"/>
            <a:ext cx="240642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70C0"/>
                </a:solidFill>
              </a:rPr>
              <a:t>Ch </a:t>
            </a:r>
            <a:r>
              <a:rPr lang="es-ES" dirty="0" err="1">
                <a:solidFill>
                  <a:srgbClr val="0070C0"/>
                </a:solidFill>
              </a:rPr>
              <a:t>Out</a:t>
            </a:r>
            <a:r>
              <a:rPr lang="es-ES" dirty="0">
                <a:solidFill>
                  <a:srgbClr val="0070C0"/>
                </a:solidFill>
              </a:rPr>
              <a:t>: </a:t>
            </a:r>
            <a:r>
              <a:rPr lang="es-ES" dirty="0" err="1">
                <a:solidFill>
                  <a:srgbClr val="0070C0"/>
                </a:solidFill>
              </a:rPr>
              <a:t>energy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4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2744E1-D233-4DBB-B797-24764739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" t="3937" r="17516" b="11001"/>
          <a:stretch/>
        </p:blipFill>
        <p:spPr>
          <a:xfrm>
            <a:off x="243317" y="1556792"/>
            <a:ext cx="7228427" cy="4648917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94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5" y="1074913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Preliminary results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9B6B68-5908-4B49-A97B-34DA798604F0}"/>
              </a:ext>
            </a:extLst>
          </p:cNvPr>
          <p:cNvSpPr txBox="1"/>
          <p:nvPr/>
        </p:nvSpPr>
        <p:spPr>
          <a:xfrm>
            <a:off x="5274763" y="2260268"/>
            <a:ext cx="19078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EA224D"/>
                </a:solidFill>
              </a:rPr>
              <a:t>Input </a:t>
            </a:r>
            <a:r>
              <a:rPr lang="es-ES" dirty="0" err="1">
                <a:solidFill>
                  <a:srgbClr val="EA224D"/>
                </a:solidFill>
              </a:rPr>
              <a:t>signal</a:t>
            </a:r>
            <a:endParaRPr lang="es-ES" dirty="0">
              <a:solidFill>
                <a:srgbClr val="EA224D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80BFC7-64BC-4C9E-86EE-E4054C2D670D}"/>
              </a:ext>
            </a:extLst>
          </p:cNvPr>
          <p:cNvSpPr txBox="1"/>
          <p:nvPr/>
        </p:nvSpPr>
        <p:spPr>
          <a:xfrm>
            <a:off x="5126847" y="3284182"/>
            <a:ext cx="2319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 err="1">
                <a:solidFill>
                  <a:srgbClr val="FFFF00"/>
                </a:solidFill>
              </a:rPr>
              <a:t>Shaper</a:t>
            </a:r>
            <a:r>
              <a:rPr lang="es-ES" dirty="0">
                <a:solidFill>
                  <a:srgbClr val="FFFF00"/>
                </a:solidFill>
              </a:rPr>
              <a:t> Output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D94A33-CE03-4680-BC39-1DD51A595109}"/>
              </a:ext>
            </a:extLst>
          </p:cNvPr>
          <p:cNvSpPr txBox="1"/>
          <p:nvPr/>
        </p:nvSpPr>
        <p:spPr>
          <a:xfrm>
            <a:off x="5411765" y="4454275"/>
            <a:ext cx="17500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B050"/>
                </a:solidFill>
              </a:rPr>
              <a:t>Timing-OR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D8AE9C8-8511-4AB1-80DE-670026DE90F4}"/>
              </a:ext>
            </a:extLst>
          </p:cNvPr>
          <p:cNvSpPr txBox="1"/>
          <p:nvPr/>
        </p:nvSpPr>
        <p:spPr>
          <a:xfrm>
            <a:off x="1835696" y="5664906"/>
            <a:ext cx="32247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70C0"/>
                </a:solidFill>
              </a:rPr>
              <a:t> Time     +       Energy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A44900-4851-4666-BA92-A099B278CBEB}"/>
              </a:ext>
            </a:extLst>
          </p:cNvPr>
          <p:cNvSpPr txBox="1"/>
          <p:nvPr/>
        </p:nvSpPr>
        <p:spPr>
          <a:xfrm>
            <a:off x="5624217" y="5199636"/>
            <a:ext cx="120898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0070C0"/>
                </a:solidFill>
              </a:rPr>
              <a:t>Ch </a:t>
            </a:r>
            <a:r>
              <a:rPr lang="es-ES" dirty="0" err="1">
                <a:solidFill>
                  <a:srgbClr val="0070C0"/>
                </a:solidFill>
              </a:rPr>
              <a:t>Out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65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95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IV. ASICs for PET: </a:t>
            </a:r>
            <a:r>
              <a:rPr lang="en-GB" b="0" dirty="0" err="1"/>
              <a:t>HRFlexToT</a:t>
            </a:r>
            <a:r>
              <a:rPr lang="en-GB" b="0" dirty="0"/>
              <a:t>: linearized </a:t>
            </a:r>
            <a:r>
              <a:rPr lang="en-GB" b="0" dirty="0" err="1"/>
              <a:t>ToT</a:t>
            </a:r>
            <a:r>
              <a:rPr lang="en-GB" b="0" dirty="0"/>
              <a:t>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58" y="5877272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68" y="1038875"/>
            <a:ext cx="870292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s-ES" sz="2400" b="0" kern="0" dirty="0"/>
              <a:t>Preliminary result</a:t>
            </a:r>
          </a:p>
          <a:p>
            <a:pPr lvl="1">
              <a:lnSpc>
                <a:spcPct val="100000"/>
              </a:lnSpc>
            </a:pPr>
            <a:r>
              <a:rPr lang="en-GB" altLang="es-ES" sz="2000" kern="0" dirty="0"/>
              <a:t>3x3 mm</a:t>
            </a:r>
            <a:r>
              <a:rPr lang="en-GB" altLang="es-ES" sz="2000" kern="0" baseline="30000" dirty="0"/>
              <a:t>2</a:t>
            </a:r>
            <a:r>
              <a:rPr lang="en-GB" altLang="es-ES" sz="2000" kern="0" dirty="0"/>
              <a:t> </a:t>
            </a:r>
            <a:r>
              <a:rPr lang="en-GB" altLang="es-ES" sz="2000" b="0" kern="0" dirty="0"/>
              <a:t>HPKK device (75 um) cell, 4 year old.</a:t>
            </a:r>
          </a:p>
          <a:p>
            <a:pPr lvl="2">
              <a:lnSpc>
                <a:spcPct val="100000"/>
              </a:lnSpc>
            </a:pPr>
            <a:r>
              <a:rPr lang="en-GB" altLang="es-ES" sz="1600" b="0" kern="0" dirty="0"/>
              <a:t>Soon test with more recent devices</a:t>
            </a:r>
          </a:p>
          <a:p>
            <a:pPr lvl="1">
              <a:lnSpc>
                <a:spcPct val="100000"/>
              </a:lnSpc>
            </a:pPr>
            <a:r>
              <a:rPr lang="en-GB" altLang="es-ES" sz="2000" i="1" kern="0" dirty="0"/>
              <a:t>SPTR</a:t>
            </a:r>
            <a:r>
              <a:rPr lang="en-GB" altLang="es-ES" sz="2000" b="0" kern="0" dirty="0"/>
              <a:t> of about 65 </a:t>
            </a:r>
            <a:r>
              <a:rPr lang="en-GB" altLang="es-ES" sz="2000" b="0" kern="0" dirty="0" err="1"/>
              <a:t>ps</a:t>
            </a:r>
            <a:r>
              <a:rPr lang="en-GB" altLang="es-ES" sz="2000" b="0" kern="0" dirty="0"/>
              <a:t> </a:t>
            </a:r>
            <a:r>
              <a:rPr lang="en-GB" altLang="es-ES" sz="2000" b="0" kern="0" dirty="0" err="1"/>
              <a:t>rms</a:t>
            </a:r>
            <a:r>
              <a:rPr lang="en-GB" altLang="es-ES" sz="2000" b="0" kern="0" dirty="0"/>
              <a:t> (</a:t>
            </a:r>
            <a:r>
              <a:rPr lang="en-GB" altLang="es-ES" sz="2000" i="1" kern="0" dirty="0"/>
              <a:t>150 </a:t>
            </a:r>
            <a:r>
              <a:rPr lang="en-GB" altLang="es-ES" sz="2000" i="1" kern="0" dirty="0" err="1"/>
              <a:t>ps</a:t>
            </a:r>
            <a:r>
              <a:rPr lang="en-GB" altLang="es-ES" sz="2000" i="1" kern="0" dirty="0"/>
              <a:t> FWHM</a:t>
            </a:r>
            <a:r>
              <a:rPr lang="en-GB" altLang="es-ES" sz="2000" b="0" kern="0" dirty="0"/>
              <a:t>)</a:t>
            </a:r>
          </a:p>
          <a:p>
            <a:pPr lvl="1">
              <a:lnSpc>
                <a:spcPct val="100000"/>
              </a:lnSpc>
            </a:pPr>
            <a:endParaRPr lang="en-GB" altLang="es-ES" sz="2000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4" name="AutoShape 4" descr="https://mail.google.com/mail/u/0/?ui=2&amp;ik=0e00250845&amp;view=fimg&amp;th=162d488437695d0f&amp;attid=0.0.1&amp;disp=emb&amp;realattid=ii_jg3ws0d51_162d487c490c4999&amp;attbid=ANGjdJ-uxLiN9L3ELk2dOGgUXM1BeQ53nxa1a5Lor9Ulyp3L43diPaVNV8adTS2qjERgzVf0GA_Y6yzFBCa3aM3shlZuRMbA7lYAaViu3nUzchH6ouN84k-yjcSyv30&amp;sz=w1124-h634&amp;ats=1523985314315&amp;rm=162d488437695d0f&amp;zw&amp;atsh=1">
            <a:extLst>
              <a:ext uri="{FF2B5EF4-FFF2-40B4-BE49-F238E27FC236}">
                <a16:creationId xmlns:a16="http://schemas.microsoft.com/office/drawing/2014/main" id="{B3FC7377-3575-43BA-9A84-508EBDED7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330F28-DBB0-4F19-96AE-995F9439C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2" y="2581620"/>
            <a:ext cx="6234092" cy="35131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5DE163-C694-4773-83C2-2A9999A46891}"/>
              </a:ext>
            </a:extLst>
          </p:cNvPr>
          <p:cNvSpPr txBox="1"/>
          <p:nvPr/>
        </p:nvSpPr>
        <p:spPr>
          <a:xfrm>
            <a:off x="2084512" y="6067915"/>
            <a:ext cx="49423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800" b="0" i="1" dirty="0" err="1">
                <a:solidFill>
                  <a:schemeClr val="tx1"/>
                </a:solidFill>
              </a:rPr>
              <a:t>Inverted</a:t>
            </a:r>
            <a:r>
              <a:rPr lang="es-ES" sz="1800" b="0" i="1" dirty="0">
                <a:solidFill>
                  <a:schemeClr val="tx1"/>
                </a:solidFill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</a:rPr>
              <a:t>logic</a:t>
            </a:r>
            <a:r>
              <a:rPr lang="es-ES" sz="1800" b="0" i="1" dirty="0">
                <a:solidFill>
                  <a:schemeClr val="tx1"/>
                </a:solidFill>
              </a:rPr>
              <a:t>: </a:t>
            </a:r>
            <a:r>
              <a:rPr lang="es-ES" sz="1800" b="0" i="1" dirty="0" err="1">
                <a:solidFill>
                  <a:schemeClr val="tx1"/>
                </a:solidFill>
              </a:rPr>
              <a:t>low</a:t>
            </a:r>
            <a:r>
              <a:rPr lang="es-ES" sz="1800" b="0" i="1" dirty="0">
                <a:solidFill>
                  <a:schemeClr val="tx1"/>
                </a:solidFill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</a:rPr>
              <a:t>code</a:t>
            </a:r>
            <a:r>
              <a:rPr lang="es-ES" sz="1800" b="0" i="1" dirty="0">
                <a:solidFill>
                  <a:schemeClr val="tx1"/>
                </a:solidFill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</a:rPr>
              <a:t>means</a:t>
            </a:r>
            <a:r>
              <a:rPr lang="es-ES" sz="1800" b="0" i="1" dirty="0">
                <a:solidFill>
                  <a:schemeClr val="tx1"/>
                </a:solidFill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</a:rPr>
              <a:t>high</a:t>
            </a:r>
            <a:r>
              <a:rPr lang="es-ES" sz="1800" b="0" i="1" dirty="0">
                <a:solidFill>
                  <a:schemeClr val="tx1"/>
                </a:solidFill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</a:rPr>
              <a:t>threshold</a:t>
            </a:r>
            <a:endParaRPr lang="es-ES" sz="18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8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F7BB6C35-9F16-4439-AAB7-3798DA1B813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9512" y="1268760"/>
          <a:ext cx="8698282" cy="503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ítulo 15">
            <a:extLst>
              <a:ext uri="{FF2B5EF4-FFF2-40B4-BE49-F238E27FC236}">
                <a16:creationId xmlns:a16="http://schemas.microsoft.com/office/drawing/2014/main" id="{403A998E-C0D7-497C-A857-06A75F90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8606386" cy="862956"/>
          </a:xfrm>
        </p:spPr>
        <p:txBody>
          <a:bodyPr/>
          <a:lstStyle/>
          <a:p>
            <a:pPr>
              <a:lnSpc>
                <a:spcPct val="98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IV. </a:t>
            </a:r>
            <a:r>
              <a:rPr lang="en-GB" dirty="0" err="1"/>
              <a:t>HRFlexToT</a:t>
            </a:r>
            <a:r>
              <a:rPr lang="en-GB" dirty="0"/>
              <a:t>: Linearity analysis: Channel Uniformity</a:t>
            </a:r>
            <a:br>
              <a:rPr lang="en-GB" dirty="0"/>
            </a:br>
            <a:r>
              <a:rPr lang="en-GB" dirty="0"/>
              <a:t>Peak Detector mode and Max Gain (G=3, RL=3)</a:t>
            </a:r>
            <a:endParaRPr lang="en-US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1271CB-72F3-4CE9-A9DB-B9DBCF8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6BEAF6-831B-4B4C-B20B-5090FA25E0A9}" type="datetime3">
              <a:rPr lang="en-US" smtClean="0"/>
              <a:t>14 June 2018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988C978-52A2-49DE-A21D-293F27A1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64A1FA-C237-4405-9873-B0CFF76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96</a:t>
            </a:fld>
            <a:endParaRPr lang="en-GB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E338A5C-1415-4C2F-B7A1-5EBB4653782A}"/>
              </a:ext>
            </a:extLst>
          </p:cNvPr>
          <p:cNvSpPr/>
          <p:nvPr/>
        </p:nvSpPr>
        <p:spPr>
          <a:xfrm>
            <a:off x="179512" y="6281562"/>
            <a:ext cx="6410729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-108000">
              <a:lnSpc>
                <a:spcPct val="100000"/>
              </a:lnSpc>
            </a:pPr>
            <a:r>
              <a:rPr lang="en-GB" altLang="es-ES" sz="1800" b="0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Maximum current limited by injection system with amplifiers.</a:t>
            </a:r>
          </a:p>
        </p:txBody>
      </p:sp>
    </p:spTree>
    <p:extLst>
      <p:ext uri="{BB962C8B-B14F-4D97-AF65-F5344CB8AC3E}">
        <p14:creationId xmlns:p14="http://schemas.microsoft.com/office/powerpoint/2010/main" val="6712985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97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/>
              <a:t> IV. ASICs for fast timing: outlook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r>
              <a:rPr lang="en-US" dirty="0"/>
              <a:t>18 May 2018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538E22D-80DD-4DB6-88EC-7F8CD5EC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7" y="1124744"/>
            <a:ext cx="8460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s-ES" b="0" kern="0" dirty="0"/>
              <a:t>In order to improve CTR we need to progress in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Crystals: prompt light emission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Sensors: SPTR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In the </a:t>
            </a:r>
            <a:r>
              <a:rPr lang="en-GB" altLang="es-ES" sz="1600" b="0" kern="0" dirty="0" err="1"/>
              <a:t>the</a:t>
            </a:r>
            <a:r>
              <a:rPr lang="en-GB" altLang="es-ES" sz="1600" b="0" kern="0" dirty="0"/>
              <a:t> limit, the single SPAD SPTR: 20 </a:t>
            </a:r>
            <a:r>
              <a:rPr lang="en-GB" altLang="es-ES" sz="1600" b="0" kern="0" dirty="0" err="1"/>
              <a:t>ps</a:t>
            </a:r>
            <a:r>
              <a:rPr lang="en-GB" altLang="es-ES" sz="1600" b="0" kern="0" dirty="0"/>
              <a:t> FWHM ?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s-ES" b="0" kern="0" dirty="0"/>
              <a:t>A cost/power effective mixed-mode approach: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Use small </a:t>
            </a:r>
            <a:r>
              <a:rPr lang="en-GB" altLang="es-ES" sz="2000" b="0" kern="0" dirty="0" err="1"/>
              <a:t>SiPMs</a:t>
            </a:r>
            <a:endParaRPr lang="en-GB" altLang="es-ES" sz="2000" b="0" kern="0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Better SPTR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Low power input stage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Demonstrated with </a:t>
            </a:r>
            <a:r>
              <a:rPr lang="en-GB" altLang="es-ES" sz="1600" b="0" kern="0" dirty="0" err="1"/>
              <a:t>HRFlexToT</a:t>
            </a:r>
            <a:r>
              <a:rPr lang="en-GB" altLang="es-ES" sz="1600" b="0" kern="0" dirty="0"/>
              <a:t> chip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Fast </a:t>
            </a:r>
            <a:r>
              <a:rPr lang="en-GB" altLang="es-ES" sz="2000" b="0" kern="0" dirty="0" err="1"/>
              <a:t>analog</a:t>
            </a:r>
            <a:r>
              <a:rPr lang="en-GB" altLang="es-ES" sz="2000" b="0" kern="0" dirty="0"/>
              <a:t> summation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Demonstrated with MUSIC chip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Multi threshold comparators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Provides estimation of the time of arrival of several photons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altLang="es-ES" sz="2000" b="0" kern="0" dirty="0"/>
              <a:t>High performance TDCs and synchronization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altLang="es-ES" sz="1600" b="0" kern="0" dirty="0"/>
              <a:t>&lt; 10 </a:t>
            </a:r>
            <a:r>
              <a:rPr lang="en-GB" altLang="es-ES" sz="1600" b="0" kern="0" dirty="0" err="1"/>
              <a:t>ps</a:t>
            </a:r>
            <a:r>
              <a:rPr lang="en-GB" altLang="es-ES" sz="1600" b="0" kern="0" dirty="0"/>
              <a:t> timing resolution demonstrated in 130 nm technology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GB" altLang="es-ES" sz="1800" b="0" kern="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GB" altLang="es-ES" sz="900" b="0" kern="0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endParaRPr lang="en-GB" altLang="es-ES" sz="1800" b="0" kern="0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endParaRPr lang="en-GB" altLang="es-ES" sz="1800" b="0" kern="0" dirty="0"/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GB" altLang="es-ES" b="0" kern="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GB" altLang="es-ES" b="0" kern="0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23033DA9-45E0-4EF1-BF1D-712414D8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1027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ICASiPM</a:t>
            </a:r>
            <a:r>
              <a:rPr lang="en-GB" dirty="0"/>
              <a:t> - </a:t>
            </a:r>
            <a:r>
              <a:rPr lang="en-GB" dirty="0" err="1"/>
              <a:t>D.Gascon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70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exToF_Evolution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972"/>
      </a:accent1>
      <a:accent2>
        <a:srgbClr val="005DC8"/>
      </a:accent2>
      <a:accent3>
        <a:srgbClr val="FFFFFF"/>
      </a:accent3>
      <a:accent4>
        <a:srgbClr val="000000"/>
      </a:accent4>
      <a:accent5>
        <a:srgbClr val="AAE2CA"/>
      </a:accent5>
      <a:accent6>
        <a:srgbClr val="439DFF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FlexToF_Evolution</Template>
  <TotalTime>18642</TotalTime>
  <Words>5845</Words>
  <Application>Microsoft Office PowerPoint</Application>
  <PresentationFormat>Presentación en pantalla (4:3)</PresentationFormat>
  <Paragraphs>1097</Paragraphs>
  <Slides>97</Slides>
  <Notes>90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97</vt:i4>
      </vt:variant>
    </vt:vector>
  </HeadingPairs>
  <TitlesOfParts>
    <vt:vector size="115" baseType="lpstr">
      <vt:lpstr>Arial</vt:lpstr>
      <vt:lpstr>Calibri</vt:lpstr>
      <vt:lpstr>Cambria Math</vt:lpstr>
      <vt:lpstr>Century</vt:lpstr>
      <vt:lpstr>Comic Sans MS</vt:lpstr>
      <vt:lpstr>Courier New</vt:lpstr>
      <vt:lpstr>DejaVu Sans</vt:lpstr>
      <vt:lpstr>Gill Sans MT</vt:lpstr>
      <vt:lpstr>Symbol</vt:lpstr>
      <vt:lpstr>Tahoma</vt:lpstr>
      <vt:lpstr>TeXGyreTermes-Regular</vt:lpstr>
      <vt:lpstr>Times New Roman</vt:lpstr>
      <vt:lpstr>txsys</vt:lpstr>
      <vt:lpstr>Verdana</vt:lpstr>
      <vt:lpstr>Wingdings</vt:lpstr>
      <vt:lpstr>FlexToF_Evolution</vt:lpstr>
      <vt:lpstr>Acrobat Document</vt:lpstr>
      <vt:lpstr>Visio</vt:lpstr>
      <vt:lpstr>Presentación de PowerPoint</vt:lpstr>
      <vt:lpstr>Outlook</vt:lpstr>
      <vt:lpstr> I. Introduction</vt:lpstr>
      <vt:lpstr> I. Introduction</vt:lpstr>
      <vt:lpstr>Outlook</vt:lpstr>
      <vt:lpstr>Presentación de PowerPoint</vt:lpstr>
      <vt:lpstr>Presentación de PowerPoint</vt:lpstr>
      <vt:lpstr>II: Equivalent input network: Series and parallel resonances</vt:lpstr>
      <vt:lpstr>II: Dynamics of the input signal</vt:lpstr>
      <vt:lpstr>II. Slew-rate degradation with bandwidth in current sensing</vt:lpstr>
      <vt:lpstr>II. Example of Slew-rate versus bandwidth in current sensing (assuming leading edge discrimination)</vt:lpstr>
      <vt:lpstr>II. SiPM electrical model</vt:lpstr>
      <vt:lpstr>Outlook</vt:lpstr>
      <vt:lpstr>III. FE circuits: Pole-Zero cancellation</vt:lpstr>
      <vt:lpstr>II FE circuits: effect of capacitance and shaping in noise</vt:lpstr>
      <vt:lpstr> III. FE circuits: current versus voltage mode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Presentación de PowerPoint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III. FE circuits: MUSIC: Multipurpose SiPM RO chip</vt:lpstr>
      <vt:lpstr>Outlook</vt:lpstr>
      <vt:lpstr> IV. ASICs for HEP: PACIFIC</vt:lpstr>
      <vt:lpstr> IV. ASICs for HEP: PACIFIC</vt:lpstr>
      <vt:lpstr> IV. ASICs for HEP: PACIFIC</vt:lpstr>
      <vt:lpstr> IV. ASICs for HEP: PACIFIC</vt:lpstr>
      <vt:lpstr> IV. ASICs for HEP: PACIFIC</vt:lpstr>
      <vt:lpstr>Presentación de PowerPoint</vt:lpstr>
      <vt:lpstr>Presentación de PowerPoint</vt:lpstr>
      <vt:lpstr>IV. ASICs for PET: FlexToT: linearized ToT RO chip</vt:lpstr>
      <vt:lpstr>IV. ASICs for PET: FlexToT: linearized ToT RO chip</vt:lpstr>
      <vt:lpstr>Presentación de PowerPoint</vt:lpstr>
      <vt:lpstr>Presentación de PowerPoint</vt:lpstr>
      <vt:lpstr>Presentación de PowerPoint</vt:lpstr>
      <vt:lpstr>Presentación de PowerPoint</vt:lpstr>
      <vt:lpstr>IV. ASICs for fast timing: outlook</vt:lpstr>
      <vt:lpstr>Outlook</vt:lpstr>
      <vt:lpstr>V. Conclusions</vt:lpstr>
      <vt:lpstr>References on SiPM modelling and FE electronics</vt:lpstr>
      <vt:lpstr>Presentación de PowerPoint</vt:lpstr>
      <vt:lpstr>Presentación de PowerPoint</vt:lpstr>
      <vt:lpstr>II: Input stage optimization</vt:lpstr>
      <vt:lpstr> I. Introduction: current IACTs cameras</vt:lpstr>
      <vt:lpstr> I. Introduction: current IACTs cameras</vt:lpstr>
      <vt:lpstr> I. Introduction: SiPM based IACTs cameras</vt:lpstr>
      <vt:lpstr> I. Introduction: SiPM based IACTs cameras</vt:lpstr>
      <vt:lpstr> I. Introduction: SiPM requirements for IACTs</vt:lpstr>
      <vt:lpstr> I. Introduction: SiPM based IACTs cameras</vt:lpstr>
      <vt:lpstr> I. Introduction: SiPM based IACTs cameras</vt:lpstr>
      <vt:lpstr>Basic pulse shapes</vt:lpstr>
      <vt:lpstr>SiPM modelization</vt:lpstr>
      <vt:lpstr>Presentación de PowerPoint</vt:lpstr>
      <vt:lpstr>Presentación de PowerPoint</vt:lpstr>
      <vt:lpstr>Presentación de PowerPoint</vt:lpstr>
      <vt:lpstr>II. Slew-rate in current and voltage sensing</vt:lpstr>
      <vt:lpstr> III. FE circuits: NINO</vt:lpstr>
      <vt:lpstr> III. FE circuits: NINO</vt:lpstr>
      <vt:lpstr>Presentación de PowerPoint</vt:lpstr>
      <vt:lpstr> III. FE circuits: CITIROC</vt:lpstr>
      <vt:lpstr> III. FE circuits: CITIROC</vt:lpstr>
      <vt:lpstr> III. FE circuits: CITIROC</vt:lpstr>
      <vt:lpstr>III. FE circuits: MUSIC: Multipurpose SiPM RO chip</vt:lpstr>
      <vt:lpstr>Presentación de PowerPoint</vt:lpstr>
      <vt:lpstr>III. FE circuits: MUSIC: Multipurpose SiPM RO chip</vt:lpstr>
      <vt:lpstr> IV. ASICs for PET: PETIROC</vt:lpstr>
      <vt:lpstr> IV. ASICs for PET: TOFPET </vt:lpstr>
      <vt:lpstr> IV. ASICs for PET: STiC</vt:lpstr>
      <vt:lpstr>IV. ASICs for PET: FlexToT: linearized ToT RO chip</vt:lpstr>
      <vt:lpstr>Presentación de PowerPoint</vt:lpstr>
      <vt:lpstr>Outlook</vt:lpstr>
      <vt:lpstr>III. Digitization: basic options</vt:lpstr>
      <vt:lpstr>III. Digitization: waveform sampling</vt:lpstr>
      <vt:lpstr>III. Digitization: waveform sampling</vt:lpstr>
      <vt:lpstr>III. Digitization: waveform sampling</vt:lpstr>
      <vt:lpstr>III. Digitization: waveform sampling</vt:lpstr>
      <vt:lpstr>III. Digitization: waveform sampling</vt:lpstr>
      <vt:lpstr>III. Digitization: waveform sampling</vt:lpstr>
      <vt:lpstr>III. Digitization: waveform sampling</vt:lpstr>
      <vt:lpstr>Outlook</vt:lpstr>
      <vt:lpstr> IV. ASICs for PET: PETA</vt:lpstr>
      <vt:lpstr> IV. ASICs for PET: BASIC64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IV. HRFlexToT: Linearity analysis: Channel Uniformity Peak Detector mode and Max Gain (G=3, RL=3)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Gascon</dc:creator>
  <cp:lastModifiedBy>David Gascon Fora</cp:lastModifiedBy>
  <cp:revision>600</cp:revision>
  <cp:lastPrinted>2013-04-19T10:37:40Z</cp:lastPrinted>
  <dcterms:created xsi:type="dcterms:W3CDTF">2014-07-02T14:16:18Z</dcterms:created>
  <dcterms:modified xsi:type="dcterms:W3CDTF">2018-06-14T07:49:45Z</dcterms:modified>
</cp:coreProperties>
</file>