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7" r:id="rId2"/>
    <p:sldMasterId id="2147483775" r:id="rId3"/>
    <p:sldMasterId id="2147483794" r:id="rId4"/>
    <p:sldMasterId id="2147483808" r:id="rId5"/>
    <p:sldMasterId id="2147483819" r:id="rId6"/>
    <p:sldMasterId id="2147483910" r:id="rId7"/>
    <p:sldMasterId id="2147483945" r:id="rId8"/>
    <p:sldMasterId id="2147484019" r:id="rId9"/>
    <p:sldMasterId id="2147484025" r:id="rId10"/>
    <p:sldMasterId id="2147484029" r:id="rId11"/>
    <p:sldMasterId id="2147484037" r:id="rId12"/>
    <p:sldMasterId id="2147484055" r:id="rId13"/>
    <p:sldMasterId id="2147484059" r:id="rId14"/>
    <p:sldMasterId id="2147484091" r:id="rId15"/>
    <p:sldMasterId id="2147484095" r:id="rId16"/>
    <p:sldMasterId id="2147484099" r:id="rId17"/>
    <p:sldMasterId id="2147484103" r:id="rId18"/>
  </p:sldMasterIdLst>
  <p:notesMasterIdLst>
    <p:notesMasterId r:id="rId47"/>
  </p:notesMasterIdLst>
  <p:handoutMasterIdLst>
    <p:handoutMasterId r:id="rId48"/>
  </p:handoutMasterIdLst>
  <p:sldIdLst>
    <p:sldId id="371" r:id="rId19"/>
    <p:sldId id="1660" r:id="rId20"/>
    <p:sldId id="1719" r:id="rId21"/>
    <p:sldId id="1662" r:id="rId22"/>
    <p:sldId id="1663" r:id="rId23"/>
    <p:sldId id="1670" r:id="rId24"/>
    <p:sldId id="1671" r:id="rId25"/>
    <p:sldId id="1667" r:id="rId26"/>
    <p:sldId id="1674" r:id="rId27"/>
    <p:sldId id="1672" r:id="rId28"/>
    <p:sldId id="1676" r:id="rId29"/>
    <p:sldId id="1720" r:id="rId30"/>
    <p:sldId id="1673" r:id="rId31"/>
    <p:sldId id="1689" r:id="rId32"/>
    <p:sldId id="1690" r:id="rId33"/>
    <p:sldId id="1691" r:id="rId34"/>
    <p:sldId id="1692" r:id="rId35"/>
    <p:sldId id="1694" r:id="rId36"/>
    <p:sldId id="1697" r:id="rId37"/>
    <p:sldId id="1695" r:id="rId38"/>
    <p:sldId id="1696" r:id="rId39"/>
    <p:sldId id="1721" r:id="rId40"/>
    <p:sldId id="1713" r:id="rId41"/>
    <p:sldId id="1722" r:id="rId42"/>
    <p:sldId id="1710" r:id="rId43"/>
    <p:sldId id="1711" r:id="rId44"/>
    <p:sldId id="1714" r:id="rId45"/>
    <p:sldId id="1715" r:id="rId46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416A566-268B-4E55-8555-9D96BF955D84}">
          <p14:sldIdLst>
            <p14:sldId id="371"/>
            <p14:sldId id="1660"/>
            <p14:sldId id="1719"/>
            <p14:sldId id="1662"/>
            <p14:sldId id="1663"/>
            <p14:sldId id="1670"/>
            <p14:sldId id="1671"/>
            <p14:sldId id="1667"/>
            <p14:sldId id="1674"/>
            <p14:sldId id="1672"/>
            <p14:sldId id="1676"/>
            <p14:sldId id="1720"/>
            <p14:sldId id="1673"/>
            <p14:sldId id="1689"/>
            <p14:sldId id="1690"/>
            <p14:sldId id="1691"/>
            <p14:sldId id="1692"/>
            <p14:sldId id="1694"/>
            <p14:sldId id="1697"/>
            <p14:sldId id="1695"/>
            <p14:sldId id="1696"/>
            <p14:sldId id="1721"/>
            <p14:sldId id="1713"/>
            <p14:sldId id="1722"/>
            <p14:sldId id="1710"/>
            <p14:sldId id="1711"/>
            <p14:sldId id="1714"/>
            <p14:sldId id="17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99"/>
    <a:srgbClr val="EAE1D0"/>
    <a:srgbClr val="FF0066"/>
    <a:srgbClr val="FF33CC"/>
    <a:srgbClr val="99CCFF"/>
    <a:srgbClr val="66CCFF"/>
    <a:srgbClr val="CC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3" autoAdjust="0"/>
    <p:restoredTop sz="77799" autoAdjust="0"/>
  </p:normalViewPr>
  <p:slideViewPr>
    <p:cSldViewPr snapToGrid="0">
      <p:cViewPr varScale="1">
        <p:scale>
          <a:sx n="88" d="100"/>
          <a:sy n="88" d="100"/>
        </p:scale>
        <p:origin x="17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490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8516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1" tIns="45435" rIns="90871" bIns="454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249" y="1"/>
            <a:ext cx="2918515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1" tIns="45435" rIns="90871" bIns="454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053"/>
            <a:ext cx="2918516" cy="4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1" tIns="45435" rIns="90871" bIns="454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249" y="9372053"/>
            <a:ext cx="2918515" cy="4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1" tIns="45435" rIns="90871" bIns="454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C650F-0F1F-4490-90B9-3622C812E7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0854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516" cy="494264"/>
          </a:xfrm>
          <a:prstGeom prst="rect">
            <a:avLst/>
          </a:prstGeom>
        </p:spPr>
        <p:txBody>
          <a:bodyPr vert="horz" lIns="90871" tIns="45435" rIns="90871" bIns="45435" rtlCol="0"/>
          <a:lstStyle>
            <a:lvl1pPr algn="l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671" y="1"/>
            <a:ext cx="2918516" cy="494264"/>
          </a:xfrm>
          <a:prstGeom prst="rect">
            <a:avLst/>
          </a:prstGeom>
        </p:spPr>
        <p:txBody>
          <a:bodyPr vert="horz" lIns="90871" tIns="45435" rIns="90871" bIns="45435" rtlCol="0"/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38430CE-F158-4D25-9CF9-E65D49525FD3}" type="datetimeFigureOut">
              <a:rPr lang="ja-JP" altLang="en-US"/>
              <a:pPr>
                <a:defRPr/>
              </a:pPr>
              <a:t>2018/6/4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1" tIns="45435" rIns="90871" bIns="45435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264" y="4686815"/>
            <a:ext cx="5389241" cy="4440472"/>
          </a:xfrm>
          <a:prstGeom prst="rect">
            <a:avLst/>
          </a:prstGeom>
        </p:spPr>
        <p:txBody>
          <a:bodyPr vert="horz" lIns="90871" tIns="45435" rIns="90871" bIns="45435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0471"/>
            <a:ext cx="2918516" cy="494264"/>
          </a:xfrm>
          <a:prstGeom prst="rect">
            <a:avLst/>
          </a:prstGeom>
        </p:spPr>
        <p:txBody>
          <a:bodyPr vert="horz" lIns="90871" tIns="45435" rIns="90871" bIns="45435" rtlCol="0" anchor="b"/>
          <a:lstStyle>
            <a:lvl1pPr algn="l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671" y="9370471"/>
            <a:ext cx="2918516" cy="494264"/>
          </a:xfrm>
          <a:prstGeom prst="rect">
            <a:avLst/>
          </a:prstGeom>
        </p:spPr>
        <p:txBody>
          <a:bodyPr vert="horz" lIns="90871" tIns="45435" rIns="90871" bIns="45435" rtlCol="0" anchor="b"/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B7FF097-ED1F-4713-96FA-2109B8B99ED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758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just"/>
            <a:r>
              <a:rPr lang="en-US" altLang="ja-JP" sz="1300" dirty="0" smtClean="0">
                <a:ea typeface="ＭＳ 明朝" pitchFamily="17" charset="-128"/>
              </a:rPr>
              <a:t>I’m belong</a:t>
            </a:r>
            <a:r>
              <a:rPr lang="en-US" altLang="ja-JP" sz="1300" baseline="0" dirty="0" smtClean="0">
                <a:ea typeface="ＭＳ 明朝" pitchFamily="17" charset="-128"/>
              </a:rPr>
              <a:t> to project promotion group and I’m working for promote the MPPC and MPPC module.</a:t>
            </a:r>
          </a:p>
          <a:p>
            <a:pPr algn="just"/>
            <a:endParaRPr lang="en-US" altLang="ja-JP" sz="1300" dirty="0" smtClean="0">
              <a:ea typeface="ＭＳ 明朝" pitchFamily="17" charset="-128"/>
            </a:endParaRPr>
          </a:p>
          <a:p>
            <a:pPr algn="just"/>
            <a:r>
              <a:rPr lang="en-US" altLang="ja-JP" sz="1300" dirty="0" smtClean="0">
                <a:ea typeface="ＭＳ 明朝" pitchFamily="17" charset="-128"/>
              </a:rPr>
              <a:t>We</a:t>
            </a:r>
            <a:r>
              <a:rPr lang="en-US" altLang="ja-JP" sz="1300" baseline="0" dirty="0" smtClean="0">
                <a:ea typeface="ＭＳ 明朝" pitchFamily="17" charset="-128"/>
              </a:rPr>
              <a:t> will introduce the latest MPPC and module information.</a:t>
            </a:r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pPr algn="just"/>
            <a:endParaRPr lang="en-US" altLang="ja-JP" sz="1300" dirty="0">
              <a:ea typeface="ＭＳ 明朝" pitchFamily="17" charset="-128"/>
            </a:endParaRPr>
          </a:p>
          <a:p>
            <a:r>
              <a:rPr lang="ja-JP" altLang="en-US" dirty="0" smtClean="0"/>
              <a:t>もう一回ゆっくり話してもらえませんか？</a:t>
            </a:r>
          </a:p>
          <a:p>
            <a:r>
              <a:rPr lang="en-US" altLang="ja-JP" dirty="0" smtClean="0"/>
              <a:t>Would you say that again more slowly, please ?</a:t>
            </a:r>
          </a:p>
          <a:p>
            <a:r>
              <a:rPr lang="ja-JP" altLang="en-US" dirty="0" smtClean="0"/>
              <a:t>図に書いてもらえませんか？</a:t>
            </a:r>
          </a:p>
          <a:p>
            <a:r>
              <a:rPr lang="en-US" altLang="ja-JP" dirty="0" smtClean="0"/>
              <a:t>Would you write that on the white board ?</a:t>
            </a:r>
          </a:p>
          <a:p>
            <a:r>
              <a:rPr lang="ja-JP" altLang="en-US" dirty="0" smtClean="0"/>
              <a:t>いつでも質問してください</a:t>
            </a:r>
          </a:p>
          <a:p>
            <a:r>
              <a:rPr lang="en-US" altLang="ja-JP" dirty="0" smtClean="0"/>
              <a:t>Please do not hesitate to ask questions during my presentation.</a:t>
            </a:r>
          </a:p>
        </p:txBody>
      </p:sp>
    </p:spTree>
    <p:extLst>
      <p:ext uri="{BB962C8B-B14F-4D97-AF65-F5344CB8AC3E}">
        <p14:creationId xmlns:p14="http://schemas.microsoft.com/office/powerpoint/2010/main" val="968488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51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2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53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50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70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0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2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FF097-ED1F-4713-96FA-2109B8B99ED1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6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.jpe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jpe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6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2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6.jpe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2.jpe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6.jpe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7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5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6" name="図 5" descr="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5842000"/>
            <a:ext cx="190976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3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5120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1600" b="1" smtClean="0">
              <a:solidFill>
                <a:srgbClr val="000000"/>
              </a:solidFill>
              <a:latin typeface="Arial" charset="0"/>
              <a:ea typeface="HG創英角ｺﾞｼｯｸUB" pitchFamily="49" charset="-128"/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7550" y="5575300"/>
            <a:ext cx="3084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Solid State Division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81650" y="5284788"/>
            <a:ext cx="3311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HAMAMATSU PHOTONICS K.K.</a:t>
            </a:r>
          </a:p>
        </p:txBody>
      </p:sp>
    </p:spTree>
    <p:extLst>
      <p:ext uri="{BB962C8B-B14F-4D97-AF65-F5344CB8AC3E}">
        <p14:creationId xmlns:p14="http://schemas.microsoft.com/office/powerpoint/2010/main" val="2209230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1600" b="1" smtClean="0">
              <a:solidFill>
                <a:srgbClr val="000000"/>
              </a:solidFill>
              <a:latin typeface="Arial" charset="0"/>
              <a:ea typeface="HG創英角ｺﾞｼｯｸUB" pitchFamily="49" charset="-128"/>
              <a:cs typeface="Arial" charset="0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1600" b="1" smtClean="0">
              <a:solidFill>
                <a:srgbClr val="000000"/>
              </a:solidFill>
              <a:latin typeface="Arial" charset="0"/>
              <a:ea typeface="HG創英角ｺﾞｼｯｸUB" pitchFamily="49" charset="-128"/>
              <a:cs typeface="Arial" charset="0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225C3F5F-F2C7-49AD-83BD-BA21328403D7}" type="datetimeFigureOut">
              <a:rPr lang="ja-JP" altLang="en-US"/>
              <a:pPr>
                <a:defRPr/>
              </a:pPr>
              <a:t>2018/6/4</a:t>
            </a:fld>
            <a:endParaRPr lang="en-US" altLang="ja-JP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BDD010E9-876B-45C3-B1A9-C9D6F90F9B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12844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6099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 descr="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1600" b="1" smtClean="0">
              <a:solidFill>
                <a:srgbClr val="000000"/>
              </a:solidFill>
              <a:latin typeface="Arial" charset="0"/>
              <a:ea typeface="HG創英角ｺﾞｼｯｸUB" pitchFamily="49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958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7550" y="5575300"/>
            <a:ext cx="3084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Solid State Division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81650" y="5284788"/>
            <a:ext cx="3311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HAMAMATSU PHOTONICS K.K.</a:t>
            </a:r>
          </a:p>
        </p:txBody>
      </p:sp>
    </p:spTree>
    <p:extLst>
      <p:ext uri="{BB962C8B-B14F-4D97-AF65-F5344CB8AC3E}">
        <p14:creationId xmlns:p14="http://schemas.microsoft.com/office/powerpoint/2010/main" val="33362203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fld id="{07F157B6-1B38-47E3-94FD-647AA5FB778F}" type="datetimeFigureOut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2018/6/4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pPr algn="ctr"/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7D06283D-6764-41CC-916A-FCC715E4D93F}" type="slidenum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‹#›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5285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6099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 descr="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5535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7550" y="5575300"/>
            <a:ext cx="3084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Solid State Division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81650" y="5284788"/>
            <a:ext cx="3311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HAMAMATSU PHOTONICS K.K.</a:t>
            </a:r>
          </a:p>
        </p:txBody>
      </p:sp>
    </p:spTree>
    <p:extLst>
      <p:ext uri="{BB962C8B-B14F-4D97-AF65-F5344CB8AC3E}">
        <p14:creationId xmlns:p14="http://schemas.microsoft.com/office/powerpoint/2010/main" val="10884941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fld id="{07F157B6-1B38-47E3-94FD-647AA5FB778F}" type="datetimeFigureOut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2018/6/4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pPr algn="ctr"/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7D06283D-6764-41CC-916A-FCC715E4D93F}" type="slidenum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‹#›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947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6099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 descr="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8947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7550" y="5575300"/>
            <a:ext cx="3084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Solid State Division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81650" y="5284788"/>
            <a:ext cx="3311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HAMAMATSU PHOTONICS K.K.</a:t>
            </a:r>
          </a:p>
        </p:txBody>
      </p:sp>
    </p:spTree>
    <p:extLst>
      <p:ext uri="{BB962C8B-B14F-4D97-AF65-F5344CB8AC3E}">
        <p14:creationId xmlns:p14="http://schemas.microsoft.com/office/powerpoint/2010/main" val="368516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15136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fld id="{07F157B6-1B38-47E3-94FD-647AA5FB778F}" type="datetimeFigureOut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2018/6/4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pPr algn="ctr"/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7D06283D-6764-41CC-916A-FCC715E4D93F}" type="slidenum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‹#›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7544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6099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 descr="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505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0207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448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254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728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1917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7550" y="5575300"/>
            <a:ext cx="3084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Solid State Division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81650" y="5284788"/>
            <a:ext cx="3311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HAMAMATSU PHOTONICS K.K.</a:t>
            </a:r>
          </a:p>
        </p:txBody>
      </p:sp>
    </p:spTree>
    <p:extLst>
      <p:ext uri="{BB962C8B-B14F-4D97-AF65-F5344CB8AC3E}">
        <p14:creationId xmlns:p14="http://schemas.microsoft.com/office/powerpoint/2010/main" val="164079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smtClean="0"/>
            </a:lvl1pPr>
          </a:lstStyle>
          <a:p>
            <a:pPr>
              <a:defRPr/>
            </a:pPr>
            <a:fld id="{ED8A8C3D-8677-4051-A14D-8B5B8E1057AD}" type="datetimeFigureOut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2018/6/4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/>
            </a:lvl1pPr>
          </a:lstStyle>
          <a:p>
            <a:pPr algn="ctr">
              <a:defRPr/>
            </a:pPr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/>
            </a:lvl1pPr>
          </a:lstStyle>
          <a:p>
            <a:pPr>
              <a:defRPr/>
            </a:pPr>
            <a:fld id="{A484C92D-C9EB-45C7-9CFF-123BCD77B384}" type="slidenum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9796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6099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 descr="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60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 flipH="1">
            <a:off x="401638" y="123666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" name="図 3" descr="copy.jp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848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sz="1800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462713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i="1" dirty="0" smtClean="0">
                <a:solidFill>
                  <a:srgbClr val="FF0066"/>
                </a:solidFill>
              </a:rPr>
              <a:t>Confidential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97550" y="5575300"/>
            <a:ext cx="3084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ja-JP" sz="1400" dirty="0" smtClean="0">
                <a:solidFill>
                  <a:srgbClr val="000000"/>
                </a:solidFill>
              </a:rPr>
              <a:t>Solid State Division</a:t>
            </a:r>
            <a:endParaRPr lang="ja-JP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581650" y="5284788"/>
            <a:ext cx="3311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ja-JP" sz="1400" dirty="0" smtClean="0">
                <a:solidFill>
                  <a:srgbClr val="000000"/>
                </a:solidFill>
              </a:rPr>
              <a:t>HAMAMATSU PHOTONICS K.K.</a:t>
            </a:r>
          </a:p>
        </p:txBody>
      </p:sp>
    </p:spTree>
    <p:extLst>
      <p:ext uri="{BB962C8B-B14F-4D97-AF65-F5344CB8AC3E}">
        <p14:creationId xmlns:p14="http://schemas.microsoft.com/office/powerpoint/2010/main" val="1117175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sz="1800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sz="1800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6462713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i="1" dirty="0" smtClean="0">
                <a:solidFill>
                  <a:srgbClr val="FF0066"/>
                </a:solidFill>
              </a:rPr>
              <a:t>Confidential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pPr>
              <a:defRPr/>
            </a:pPr>
            <a:fld id="{CF4C6499-52E4-407B-82CF-ED8AF92B7CAA}" type="datetimeFigureOut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2018/6/4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pPr algn="ctr">
              <a:defRPr/>
            </a:pPr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pPr>
              <a:defRPr/>
            </a:pPr>
            <a:fld id="{CA01ADE3-291D-41B2-8D8F-2AFDEA38F699}" type="slidenum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870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6099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 descr="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sz="1800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370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7550" y="5575300"/>
            <a:ext cx="3084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Solid State Division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81650" y="5284788"/>
            <a:ext cx="3311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HAMAMATSU PHOTONICS K.K.</a:t>
            </a:r>
          </a:p>
        </p:txBody>
      </p:sp>
    </p:spTree>
    <p:extLst>
      <p:ext uri="{BB962C8B-B14F-4D97-AF65-F5344CB8AC3E}">
        <p14:creationId xmlns:p14="http://schemas.microsoft.com/office/powerpoint/2010/main" val="384916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smtClean="0"/>
            </a:lvl1pPr>
          </a:lstStyle>
          <a:p>
            <a:pPr>
              <a:defRPr/>
            </a:pPr>
            <a:fld id="{ED8A8C3D-8677-4051-A14D-8B5B8E1057AD}" type="datetimeFigureOut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2018/6/4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/>
            </a:lvl1pPr>
          </a:lstStyle>
          <a:p>
            <a:pPr algn="ctr">
              <a:defRPr/>
            </a:pPr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/>
            </a:lvl1pPr>
          </a:lstStyle>
          <a:p>
            <a:pPr>
              <a:defRPr/>
            </a:pPr>
            <a:fld id="{A484C92D-C9EB-45C7-9CFF-123BCD77B384}" type="slidenum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354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6099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" descr="hea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 descr="copy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185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817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  <a:cs typeface="Arial Unicode MS" pitchFamily="50" charset="-128"/>
            </a:endParaRPr>
          </a:p>
        </p:txBody>
      </p:sp>
      <p:pic>
        <p:nvPicPr>
          <p:cNvPr id="5" name="Picture 5" descr="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2400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891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2261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194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e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2"/>
          <p:cNvSpPr>
            <a:spLocks noChangeShapeType="1"/>
          </p:cNvSpPr>
          <p:nvPr userDrawn="1"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" name="図 1" descr="las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28813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72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7171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1666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1696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2616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075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8482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37832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4610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8151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321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7395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3633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7835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98897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6045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613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511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547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86754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8329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295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5295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4857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3905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87383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pic>
        <p:nvPicPr>
          <p:cNvPr id="6" name="図 5" descr="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5842000"/>
            <a:ext cx="190976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77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400" b="0" smtClean="0"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2016/08/31</a:t>
            </a:r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/>
            </a:lvl1pPr>
          </a:lstStyle>
          <a:p>
            <a:pPr algn="ctr">
              <a:defRPr/>
            </a:pPr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76456" y="476672"/>
            <a:ext cx="477416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400" b="0" smtClean="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A484C92D-C9EB-45C7-9CFF-123BCD77B384}" type="slidenum">
              <a:rPr lang="ja-JP" altLang="en-US">
                <a:solidFill>
                  <a:srgbClr val="2D2DB9">
                    <a:lumMod val="40000"/>
                    <a:lumOff val="60000"/>
                  </a:srgbClr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2D2DB9">
                  <a:lumMod val="40000"/>
                  <a:lumOff val="60000"/>
                </a:srgbClr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59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  <a:cs typeface="Arial Unicode MS" pitchFamily="50" charset="-128"/>
            </a:endParaRPr>
          </a:p>
        </p:txBody>
      </p:sp>
      <p:pic>
        <p:nvPicPr>
          <p:cNvPr id="5" name="Picture 5" descr="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2400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9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7550" y="5575300"/>
            <a:ext cx="3084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Solid State Division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81650" y="5284788"/>
            <a:ext cx="3311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HAMAMATSU PHOTONICS K.K.</a:t>
            </a: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0" y="6462713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 dirty="0">
                <a:solidFill>
                  <a:srgbClr val="FF0066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81318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0" y="6462713"/>
            <a:ext cx="153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 dirty="0">
                <a:solidFill>
                  <a:srgbClr val="FF0066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Confidential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fld id="{07F157B6-1B38-47E3-94FD-647AA5FB778F}" type="datetimeFigureOut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2018/6/4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pPr algn="ctr"/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7D06283D-6764-41CC-916A-FCC715E4D93F}" type="slidenum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‹#›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9785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6099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 descr="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90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D5C653A3-9D84-4F71-9520-052689A3E173}" type="datetimeFigureOut">
              <a:rPr lang="ja-JP" altLang="en-US" b="1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 algn="ctr"/>
              <a:t>2018/6/4</a:t>
            </a:fld>
            <a:endParaRPr lang="ja-JP" altLang="en-US" b="1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ja-JP" altLang="en-US" b="1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B9D67FF1-3F69-44C7-AD4E-44F661EA8FBD}" type="slidenum">
              <a:rPr lang="ja-JP" altLang="en-US" b="1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 algn="ctr"/>
              <a:t>‹#›</a:t>
            </a:fld>
            <a:endParaRPr lang="ja-JP" altLang="en-US" b="1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643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554948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D5C653A3-9D84-4F71-9520-052689A3E173}" type="datetimeFigureOut">
              <a:rPr lang="ja-JP" altLang="en-US" b="1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 algn="ctr"/>
              <a:t>2018/6/4</a:t>
            </a:fld>
            <a:endParaRPr lang="ja-JP" altLang="en-US" b="1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ja-JP" altLang="en-US" b="1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B9D67FF1-3F69-44C7-AD4E-44F661EA8FBD}" type="slidenum">
              <a:rPr lang="ja-JP" altLang="en-US" b="1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 algn="ctr"/>
              <a:t>‹#›</a:t>
            </a:fld>
            <a:endParaRPr lang="ja-JP" altLang="en-US" b="1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9469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7550" y="5575300"/>
            <a:ext cx="3084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Solid State Division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81650" y="5284788"/>
            <a:ext cx="3311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HAMAMATSU PHOTONICS K.K.</a:t>
            </a:r>
          </a:p>
        </p:txBody>
      </p:sp>
    </p:spTree>
    <p:extLst>
      <p:ext uri="{BB962C8B-B14F-4D97-AF65-F5344CB8AC3E}">
        <p14:creationId xmlns:p14="http://schemas.microsoft.com/office/powerpoint/2010/main" val="33617163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smtClean="0"/>
            </a:lvl1pPr>
          </a:lstStyle>
          <a:p>
            <a:pPr>
              <a:defRPr/>
            </a:pPr>
            <a:fld id="{ED8A8C3D-8677-4051-A14D-8B5B8E1057AD}" type="datetimeFigureOut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2018/6/4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/>
            </a:lvl1pPr>
          </a:lstStyle>
          <a:p>
            <a:pPr algn="ctr">
              <a:defRPr/>
            </a:pPr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/>
            </a:lvl1pPr>
          </a:lstStyle>
          <a:p>
            <a:pPr>
              <a:defRPr/>
            </a:pPr>
            <a:fld id="{A484C92D-C9EB-45C7-9CFF-123BCD77B384}" type="slidenum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886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6099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 descr="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b="1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72782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7550" y="5575300"/>
            <a:ext cx="3084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Solid State Division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81650" y="5284788"/>
            <a:ext cx="3311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HAMAMATSU PHOTONICS K.K.</a:t>
            </a:r>
          </a:p>
        </p:txBody>
      </p:sp>
    </p:spTree>
    <p:extLst>
      <p:ext uri="{BB962C8B-B14F-4D97-AF65-F5344CB8AC3E}">
        <p14:creationId xmlns:p14="http://schemas.microsoft.com/office/powerpoint/2010/main" val="2524271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fld id="{07F157B6-1B38-47E3-94FD-647AA5FB778F}" type="datetimeFigureOut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2018/6/4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pPr algn="ctr"/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7D06283D-6764-41CC-916A-FCC715E4D93F}" type="slidenum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‹#›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734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6099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 descr="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648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11902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26591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3972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92232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47675" y="1152525"/>
            <a:ext cx="4038600" cy="514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152525"/>
            <a:ext cx="4038600" cy="514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26248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0975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95660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14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91157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580715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2610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7813" y="366713"/>
            <a:ext cx="2058987" cy="59340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47675" y="366713"/>
            <a:ext cx="6027738" cy="59340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1925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66713"/>
            <a:ext cx="8229600" cy="533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47675" y="1152525"/>
            <a:ext cx="4038600" cy="51482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38675" y="1152525"/>
            <a:ext cx="4038600" cy="24971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38675" y="3802063"/>
            <a:ext cx="4038600" cy="2498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2658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366713"/>
            <a:ext cx="8229600" cy="533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47675" y="1152525"/>
            <a:ext cx="4038600" cy="24971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38675" y="1152525"/>
            <a:ext cx="4038600" cy="24971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47675" y="3802063"/>
            <a:ext cx="4038600" cy="2498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38675" y="3802063"/>
            <a:ext cx="4038600" cy="2498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965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8770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66713"/>
            <a:ext cx="8229600" cy="533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47675" y="1152525"/>
            <a:ext cx="4038600" cy="51482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152525"/>
            <a:ext cx="4038600" cy="51482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51557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8" descr="he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9" descr="copy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2"/>
          <p:cNvSpPr>
            <a:spLocks noChangeShapeType="1"/>
          </p:cNvSpPr>
          <p:nvPr userDrawn="1"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1600" b="1">
              <a:solidFill>
                <a:srgbClr val="000000"/>
              </a:solidFill>
              <a:latin typeface="Arial" charset="0"/>
              <a:ea typeface="HG創英角ｺﾞｼｯｸUB" pitchFamily="49" charset="-128"/>
              <a:cs typeface="Arial" charset="0"/>
            </a:endParaRPr>
          </a:p>
        </p:txBody>
      </p:sp>
      <p:pic>
        <p:nvPicPr>
          <p:cNvPr id="5" name="図 1" descr="las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28813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7642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 flipH="1">
            <a:off x="401638" y="123666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1600" b="1">
              <a:solidFill>
                <a:srgbClr val="000000"/>
              </a:solidFill>
              <a:latin typeface="Arial" charset="0"/>
              <a:ea typeface="HG創英角ｺﾞｼｯｸUB" pitchFamily="49" charset="-128"/>
              <a:cs typeface="Arial" charset="0"/>
            </a:endParaRPr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1600" b="1">
              <a:solidFill>
                <a:srgbClr val="000000"/>
              </a:solidFill>
              <a:latin typeface="Arial" charset="0"/>
              <a:ea typeface="HG創英角ｺﾞｼｯｸUB" pitchFamily="49" charset="-128"/>
              <a:cs typeface="Arial" charset="0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3025" y="6530975"/>
            <a:ext cx="611188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+mn-cs"/>
              </a:defRPr>
            </a:lvl1pPr>
          </a:lstStyle>
          <a:p>
            <a:pPr>
              <a:defRPr/>
            </a:pPr>
            <a:fld id="{2E5C440D-264A-4AD0-997D-081F5FE364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63851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e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2"/>
          <p:cNvSpPr>
            <a:spLocks noChangeShapeType="1"/>
          </p:cNvSpPr>
          <p:nvPr userDrawn="1"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1600" b="1">
              <a:solidFill>
                <a:srgbClr val="000000"/>
              </a:solidFill>
              <a:latin typeface="Arial" charset="0"/>
              <a:ea typeface="HG創英角ｺﾞｼｯｸUB" pitchFamily="49" charset="-128"/>
              <a:cs typeface="Arial" charset="0"/>
            </a:endParaRPr>
          </a:p>
        </p:txBody>
      </p:sp>
      <p:pic>
        <p:nvPicPr>
          <p:cNvPr id="5" name="Picture 7" descr="wwwロゴ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33909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50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コピー ～ 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midd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925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7550" y="5575300"/>
            <a:ext cx="3084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Solid State Division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81650" y="5284788"/>
            <a:ext cx="33115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b="1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HAMAMATSU PHOTONICS K.K.</a:t>
            </a:r>
          </a:p>
        </p:txBody>
      </p:sp>
    </p:spTree>
    <p:extLst>
      <p:ext uri="{BB962C8B-B14F-4D97-AF65-F5344CB8AC3E}">
        <p14:creationId xmlns:p14="http://schemas.microsoft.com/office/powerpoint/2010/main" val="9652449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401638" y="83661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  <p:pic>
        <p:nvPicPr>
          <p:cNvPr id="5" name="図 3" descr="copy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 descr="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" descr="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334161" y="476672"/>
            <a:ext cx="8414303" cy="792088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fld id="{07F157B6-1B38-47E3-94FD-647AA5FB778F}" type="datetimeFigureOut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2018/6/4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pPr algn="ctr"/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7D06283D-6764-41CC-916A-FCC715E4D93F}" type="slidenum">
              <a:rPr lang="ja-JP" altLang="en-US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/>
              <a:t>‹#›</a:t>
            </a:fld>
            <a:endParaRPr lang="en-US" altLang="ja-JP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914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6099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" descr="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2" descr="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Times New Roman" charset="0"/>
              <a:ea typeface="ＭＳ Ｐゴシック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6747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7506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46009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834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12823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5403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06383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29641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163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669942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460494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71130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86814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96035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5862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55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39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0"/>
          <p:cNvSpPr>
            <a:spLocks noChangeShapeType="1"/>
          </p:cNvSpPr>
          <p:nvPr/>
        </p:nvSpPr>
        <p:spPr bwMode="auto">
          <a:xfrm flipH="1">
            <a:off x="401638" y="981075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1600" b="1">
              <a:solidFill>
                <a:srgbClr val="000000"/>
              </a:solidFill>
              <a:latin typeface="Arial" charset="0"/>
              <a:ea typeface="HG創英角ｺﾞｼｯｸUB" pitchFamily="49" charset="-128"/>
              <a:cs typeface="Arial" charset="0"/>
            </a:endParaRPr>
          </a:p>
        </p:txBody>
      </p:sp>
      <p:sp>
        <p:nvSpPr>
          <p:cNvPr id="7171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1600" b="1">
              <a:solidFill>
                <a:srgbClr val="000000"/>
              </a:solidFill>
              <a:latin typeface="Arial" charset="0"/>
              <a:ea typeface="HG創英角ｺﾞｼｯｸUB" pitchFamily="49" charset="-128"/>
              <a:cs typeface="Arial" charset="0"/>
            </a:endParaRPr>
          </a:p>
        </p:txBody>
      </p:sp>
      <p:pic>
        <p:nvPicPr>
          <p:cNvPr id="7172" name="図 3" descr="copy.jpg"/>
          <p:cNvPicPr preferRelativeResize="0"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図 4" descr="copy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図 5" descr="head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1152525"/>
            <a:ext cx="8229600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6713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2800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rgbClr val="FF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65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0"/>
          <p:cNvSpPr>
            <a:spLocks noChangeShapeType="1"/>
          </p:cNvSpPr>
          <p:nvPr/>
        </p:nvSpPr>
        <p:spPr bwMode="auto">
          <a:xfrm flipH="1">
            <a:off x="401638" y="123666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2000">
              <a:solidFill>
                <a:srgbClr val="000000"/>
              </a:solidFill>
              <a:latin typeface="Arial" charset="0"/>
              <a:cs typeface="Arial Unicode MS" pitchFamily="50" charset="-128"/>
            </a:endParaRPr>
          </a:p>
        </p:txBody>
      </p:sp>
      <p:sp>
        <p:nvSpPr>
          <p:cNvPr id="2051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2000">
              <a:solidFill>
                <a:srgbClr val="000000"/>
              </a:solidFill>
              <a:latin typeface="Arial" charset="0"/>
              <a:cs typeface="Arial Unicode MS" pitchFamily="50" charset="-128"/>
            </a:endParaRPr>
          </a:p>
        </p:txBody>
      </p:sp>
      <p:pic>
        <p:nvPicPr>
          <p:cNvPr id="2052" name="図 3" descr="copy.jpg"/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図 4" descr="copy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図 5" descr="head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0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29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85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20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0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0"/>
          <p:cNvSpPr>
            <a:spLocks noChangeShapeType="1"/>
          </p:cNvSpPr>
          <p:nvPr/>
        </p:nvSpPr>
        <p:spPr bwMode="auto">
          <a:xfrm flipH="1">
            <a:off x="401638" y="123666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200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51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200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2052" name="図 3" descr="copy.jpg"/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図 4" descr="copy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図 5" descr="head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62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77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10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73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0"/>
          <p:cNvSpPr>
            <a:spLocks noChangeShapeType="1"/>
          </p:cNvSpPr>
          <p:nvPr/>
        </p:nvSpPr>
        <p:spPr bwMode="auto">
          <a:xfrm flipH="1">
            <a:off x="401638" y="123666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mtClean="0">
              <a:solidFill>
                <a:srgbClr val="000000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5123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mtClean="0">
              <a:solidFill>
                <a:srgbClr val="000000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5124" name="図 3" descr="copy.jpg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図 4" descr="copy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図 5" descr="head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36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0"/>
          <p:cNvSpPr>
            <a:spLocks noChangeShapeType="1"/>
          </p:cNvSpPr>
          <p:nvPr/>
        </p:nvSpPr>
        <p:spPr bwMode="auto">
          <a:xfrm flipH="1">
            <a:off x="401638" y="1236663"/>
            <a:ext cx="833437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" name="Line 12"/>
          <p:cNvSpPr>
            <a:spLocks noChangeShapeType="1"/>
          </p:cNvSpPr>
          <p:nvPr/>
        </p:nvSpPr>
        <p:spPr bwMode="auto">
          <a:xfrm flipH="1">
            <a:off x="0" y="6486525"/>
            <a:ext cx="9123363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 sz="2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2" name="図 3" descr="copy.jpg"/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545263"/>
            <a:ext cx="27400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図 4" descr="copy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6546850"/>
            <a:ext cx="27447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図 5" descr="head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2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9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67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19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em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687911" y="5436496"/>
            <a:ext cx="4246563" cy="101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</a:t>
            </a:r>
            <a:r>
              <a:rPr lang="en-US" altLang="ja-JP" sz="15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June 11, 2018</a:t>
            </a:r>
          </a:p>
          <a:p>
            <a:pPr algn="r" eaLnBrk="1" hangingPunct="1"/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</a:t>
            </a:r>
            <a:r>
              <a:rPr lang="en-US" altLang="ja-JP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HAMAMATSU PHOTONICS K.K</a:t>
            </a:r>
          </a:p>
          <a:p>
            <a:pPr algn="r" eaLnBrk="1" hangingPunct="1"/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</a:t>
            </a:r>
            <a:r>
              <a:rPr lang="en-US" altLang="ja-JP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Solid State </a:t>
            </a:r>
            <a:r>
              <a:rPr lang="en-US" altLang="ja-JP" sz="15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Division</a:t>
            </a:r>
          </a:p>
          <a:p>
            <a:pPr algn="r" eaLnBrk="1" hangingPunct="1"/>
            <a:r>
              <a:rPr lang="en-US" altLang="ja-JP" sz="15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Ardavan Ghassemi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eaLnBrk="1" hangingPunct="1"/>
            <a:endParaRPr lang="en-US" altLang="ja-JP" sz="15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64028" y="2536369"/>
            <a:ext cx="8044543" cy="89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rIns="126000"/>
          <a:lstStyle>
            <a:lvl1pPr eaLnBrk="0" hangingPunct="0"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eaLnBrk="0" hangingPunct="0"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eaLnBrk="0" hangingPunct="0"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eaLnBrk="0" hangingPunct="0"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eaLnBrk="0" hangingPunct="0"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Hamamatsu’s 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SiPM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(MPPC)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Characteristics and Latest Developments</a:t>
            </a:r>
            <a:endParaRPr lang="en-US" altLang="ja-JP" sz="2400" b="1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1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190278"/>
            <a:ext cx="6304278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rIns="126000"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eaLnBrk="0" hangingPunct="0"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eaLnBrk="0" hangingPunct="0"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eaLnBrk="0" hangingPunct="0"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eaLnBrk="0" hangingPunct="0"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ja-JP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1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</a:t>
            </a:r>
            <a:r>
              <a:rPr lang="en-US" altLang="ja-JP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Intl. Conference for Advancement of Silicon Photomultipliers</a:t>
            </a:r>
          </a:p>
          <a:p>
            <a:pPr>
              <a:lnSpc>
                <a:spcPct val="130000"/>
              </a:lnSpc>
              <a:defRPr/>
            </a:pPr>
            <a:r>
              <a:rPr lang="en-US" altLang="ja-JP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Schwetzingen</a:t>
            </a:r>
            <a:r>
              <a:rPr lang="en-US" altLang="ja-JP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Germany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395288" y="914400"/>
            <a:ext cx="864969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 : </a:t>
            </a:r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Delayed pulses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 </a:t>
            </a:r>
            <a:r>
              <a:rPr lang="en-US" altLang="ja-JP" sz="2000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minority carriers</a:t>
            </a:r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generated in the substrate diffuse to the depletion region with time delay, triggering a secondary avalanche )</a:t>
            </a:r>
          </a:p>
        </p:txBody>
      </p:sp>
      <p:sp>
        <p:nvSpPr>
          <p:cNvPr id="2" name="角丸四角形吹き出し 1"/>
          <p:cNvSpPr/>
          <p:nvPr/>
        </p:nvSpPr>
        <p:spPr>
          <a:xfrm>
            <a:off x="3878542" y="1333500"/>
            <a:ext cx="4133850" cy="1213905"/>
          </a:xfrm>
          <a:prstGeom prst="wedgeRoundRectCallout">
            <a:avLst>
              <a:gd name="adj1" fmla="val -65909"/>
              <a:gd name="adj2" fmla="val 46083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Diffuse </a:t>
            </a:r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 the primary cell, </a:t>
            </a:r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pulse </a:t>
            </a:r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height depends on </a:t>
            </a:r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cell’s </a:t>
            </a:r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recovery </a:t>
            </a:r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progress.</a:t>
            </a:r>
            <a:endParaRPr kumimoji="1" lang="ja-JP" altLang="en-US" sz="2000" dirty="0"/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10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Definition of delayed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ulses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20085"/>
            <a:ext cx="7732156" cy="33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7202207" y="6025480"/>
            <a:ext cx="176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Reference</a:t>
            </a:r>
            <a:endParaRPr lang="ja-JP" altLang="en-US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5288" y="2293740"/>
            <a:ext cx="8649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(2a</a:t>
            </a:r>
            <a:r>
              <a:rPr lang="en-US" altLang="ja-JP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Afterpulses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5287" y="2693850"/>
            <a:ext cx="8649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(2b</a:t>
            </a:r>
            <a:r>
              <a:rPr lang="en-US" altLang="ja-JP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Delayed X-talk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4173817" y="1692442"/>
            <a:ext cx="4057649" cy="1213905"/>
          </a:xfrm>
          <a:prstGeom prst="wedgeRoundRectCallout">
            <a:avLst>
              <a:gd name="adj1" fmla="val -65909"/>
              <a:gd name="adj2" fmla="val 46083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Diffuse </a:t>
            </a:r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 a neighboring cell, </a:t>
            </a:r>
            <a:endParaRPr lang="en-US" altLang="ja-JP" sz="20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pulse </a:t>
            </a:r>
            <a:r>
              <a:rPr lang="en-US" altLang="ja-JP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height is same level as 1p.e. </a:t>
            </a:r>
            <a:endParaRPr kumimoji="1" lang="ja-JP" altLang="en-US" sz="20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752474" y="2341109"/>
            <a:ext cx="4953001" cy="2802391"/>
            <a:chOff x="752474" y="2341109"/>
            <a:chExt cx="4953001" cy="2802391"/>
          </a:xfrm>
        </p:grpSpPr>
        <p:sp>
          <p:nvSpPr>
            <p:cNvPr id="18" name="正方形/長方形 17"/>
            <p:cNvSpPr/>
            <p:nvPr/>
          </p:nvSpPr>
          <p:spPr>
            <a:xfrm>
              <a:off x="752474" y="2341109"/>
              <a:ext cx="2486025" cy="39020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矢印コネクタ 18"/>
            <p:cNvCxnSpPr>
              <a:stCxn id="18" idx="2"/>
              <a:endCxn id="20" idx="0"/>
            </p:cNvCxnSpPr>
            <p:nvPr/>
          </p:nvCxnSpPr>
          <p:spPr>
            <a:xfrm>
              <a:off x="1995487" y="2731312"/>
              <a:ext cx="3028951" cy="114952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/>
            <p:cNvSpPr/>
            <p:nvPr/>
          </p:nvSpPr>
          <p:spPr>
            <a:xfrm>
              <a:off x="4343400" y="3880841"/>
              <a:ext cx="1362075" cy="12626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752475" y="2731312"/>
            <a:ext cx="6343650" cy="2250264"/>
            <a:chOff x="752475" y="2731312"/>
            <a:chExt cx="6343650" cy="2250264"/>
          </a:xfrm>
        </p:grpSpPr>
        <p:sp>
          <p:nvSpPr>
            <p:cNvPr id="22" name="正方形/長方形 21"/>
            <p:cNvSpPr/>
            <p:nvPr/>
          </p:nvSpPr>
          <p:spPr>
            <a:xfrm>
              <a:off x="752475" y="2731312"/>
              <a:ext cx="2914650" cy="39020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矢印コネクタ 22"/>
            <p:cNvCxnSpPr>
              <a:stCxn id="22" idx="2"/>
              <a:endCxn id="24" idx="0"/>
            </p:cNvCxnSpPr>
            <p:nvPr/>
          </p:nvCxnSpPr>
          <p:spPr>
            <a:xfrm>
              <a:off x="2209800" y="3121515"/>
              <a:ext cx="3967163" cy="75932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/>
            <p:cNvSpPr/>
            <p:nvPr/>
          </p:nvSpPr>
          <p:spPr>
            <a:xfrm>
              <a:off x="5257801" y="3880842"/>
              <a:ext cx="1838324" cy="110073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981076" y="3693899"/>
            <a:ext cx="6438898" cy="2163976"/>
            <a:chOff x="981076" y="3693899"/>
            <a:chExt cx="6438898" cy="2163976"/>
          </a:xfrm>
        </p:grpSpPr>
        <p:sp>
          <p:nvSpPr>
            <p:cNvPr id="30" name="正方形/長方形 29"/>
            <p:cNvSpPr/>
            <p:nvPr/>
          </p:nvSpPr>
          <p:spPr>
            <a:xfrm>
              <a:off x="4261365" y="3693899"/>
              <a:ext cx="3158609" cy="185917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吹き出し 30"/>
            <p:cNvSpPr/>
            <p:nvPr/>
          </p:nvSpPr>
          <p:spPr>
            <a:xfrm>
              <a:off x="981076" y="4305301"/>
              <a:ext cx="2897466" cy="1552574"/>
            </a:xfrm>
            <a:prstGeom prst="wedgeRoundRectCallout">
              <a:avLst>
                <a:gd name="adj1" fmla="val 62672"/>
                <a:gd name="adj2" fmla="val 10524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These </a:t>
              </a:r>
              <a:r>
                <a:rPr lang="en-US" altLang="ja-JP" dirty="0">
                  <a:solidFill>
                    <a:schemeClr val="tx1"/>
                  </a:solidFill>
                </a:rPr>
                <a:t>2</a:t>
              </a:r>
              <a:r>
                <a:rPr lang="en-US" altLang="ja-JP" dirty="0" smtClean="0">
                  <a:solidFill>
                    <a:schemeClr val="tx1"/>
                  </a:solidFill>
                </a:rPr>
                <a:t> are</a:t>
              </a:r>
            </a:p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“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Delayed pulses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”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3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  <p:bldP spid="9" grpId="0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11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Waveform examples – delayed pulses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13904" y="920898"/>
            <a:ext cx="2557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Measured pulses</a:t>
            </a:r>
          </a:p>
        </p:txBody>
      </p:sp>
      <p:sp>
        <p:nvSpPr>
          <p:cNvPr id="2" name="右矢印 1"/>
          <p:cNvSpPr/>
          <p:nvPr/>
        </p:nvSpPr>
        <p:spPr>
          <a:xfrm>
            <a:off x="4229876" y="2527525"/>
            <a:ext cx="900147" cy="512444"/>
          </a:xfrm>
          <a:prstGeom prst="rightArrow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5657354" y="897539"/>
            <a:ext cx="2557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Shaped pulses</a:t>
            </a:r>
          </a:p>
        </p:txBody>
      </p: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5243325" y="1297649"/>
            <a:ext cx="3682186" cy="2538710"/>
            <a:chOff x="4292371" y="2858790"/>
            <a:chExt cx="2378494" cy="1639870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371" y="2858790"/>
              <a:ext cx="2378494" cy="163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5150295" y="3023632"/>
              <a:ext cx="1440160" cy="25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0" dirty="0" smtClean="0">
                  <a:solidFill>
                    <a:srgbClr val="FFFFFF"/>
                  </a:solidFill>
                </a:rPr>
                <a:t>Delayed X-talk</a:t>
              </a:r>
              <a:endParaRPr lang="en-US" altLang="ja-JP" sz="2000" b="0" dirty="0">
                <a:solidFill>
                  <a:srgbClr val="FFFFFF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60231" y="3304728"/>
              <a:ext cx="7200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= 1p.e.</a:t>
              </a:r>
            </a:p>
          </p:txBody>
        </p:sp>
      </p:grpSp>
      <p:grpSp>
        <p:nvGrpSpPr>
          <p:cNvPr id="42" name="グループ化 41"/>
          <p:cNvGrpSpPr>
            <a:grpSpLocks noChangeAspect="1"/>
          </p:cNvGrpSpPr>
          <p:nvPr/>
        </p:nvGrpSpPr>
        <p:grpSpPr>
          <a:xfrm>
            <a:off x="5243325" y="3849788"/>
            <a:ext cx="3682186" cy="2552293"/>
            <a:chOff x="6740426" y="1166421"/>
            <a:chExt cx="2357445" cy="1634054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426" y="1166421"/>
              <a:ext cx="2357445" cy="1634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7865159" y="1227881"/>
              <a:ext cx="1135200" cy="256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0" dirty="0" smtClean="0">
                  <a:solidFill>
                    <a:srgbClr val="FFFFFF"/>
                  </a:solidFill>
                </a:rPr>
                <a:t>Afterpulses</a:t>
              </a:r>
              <a:endParaRPr lang="en-US" altLang="ja-JP" sz="2000" b="0" dirty="0">
                <a:solidFill>
                  <a:srgbClr val="FFFFFF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8069697" y="1480904"/>
              <a:ext cx="7200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≦ 1p.e.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112691" y="1385379"/>
            <a:ext cx="4117185" cy="2695575"/>
            <a:chOff x="4899" y="2870521"/>
            <a:chExt cx="4117185" cy="2695575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6" r="49578"/>
            <a:stretch/>
          </p:blipFill>
          <p:spPr bwMode="auto">
            <a:xfrm>
              <a:off x="136517" y="2870521"/>
              <a:ext cx="3931427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766474" y="2871614"/>
              <a:ext cx="22923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0" dirty="0" smtClean="0">
                  <a:solidFill>
                    <a:srgbClr val="FFFFFF"/>
                  </a:solidFill>
                </a:rPr>
                <a:t>Overvoltage = 6 V</a:t>
              </a:r>
              <a:endParaRPr lang="en-US" altLang="ja-JP" sz="2000" b="0" dirty="0">
                <a:solidFill>
                  <a:srgbClr val="FFFFFF"/>
                </a:solidFill>
              </a:endParaRP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1094656" y="3269298"/>
              <a:ext cx="18892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0" dirty="0" smtClean="0">
                  <a:solidFill>
                    <a:srgbClr val="FFFFFF"/>
                  </a:solidFill>
                </a:rPr>
                <a:t>Delayed X-talk</a:t>
              </a:r>
              <a:endParaRPr lang="en-US" altLang="ja-JP" sz="2000" b="0" dirty="0">
                <a:solidFill>
                  <a:srgbClr val="FFFFFF"/>
                </a:solidFill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1318893" y="3588019"/>
              <a:ext cx="16254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0" dirty="0" smtClean="0">
                  <a:solidFill>
                    <a:srgbClr val="FFFFFF"/>
                  </a:solidFill>
                </a:rPr>
                <a:t>Afterpulses</a:t>
              </a:r>
              <a:endParaRPr lang="en-US" altLang="ja-JP" sz="2000" b="0" dirty="0">
                <a:solidFill>
                  <a:srgbClr val="FFFFFF"/>
                </a:solidFill>
              </a:endParaRPr>
            </a:p>
          </p:txBody>
        </p:sp>
        <p:cxnSp>
          <p:nvCxnSpPr>
            <p:cNvPr id="55" name="直線コネクタ 54"/>
            <p:cNvCxnSpPr/>
            <p:nvPr/>
          </p:nvCxnSpPr>
          <p:spPr>
            <a:xfrm flipH="1">
              <a:off x="933867" y="3524180"/>
              <a:ext cx="202549" cy="10976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1136417" y="3836939"/>
              <a:ext cx="182476" cy="38136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グループ化 56"/>
            <p:cNvGrpSpPr/>
            <p:nvPr/>
          </p:nvGrpSpPr>
          <p:grpSpPr>
            <a:xfrm>
              <a:off x="656045" y="5438943"/>
              <a:ext cx="2635703" cy="95254"/>
              <a:chOff x="5598882" y="3552171"/>
              <a:chExt cx="2635703" cy="95254"/>
            </a:xfrm>
          </p:grpSpPr>
          <p:sp>
            <p:nvSpPr>
              <p:cNvPr id="65" name="フリーフォーム 64"/>
              <p:cNvSpPr/>
              <p:nvPr/>
            </p:nvSpPr>
            <p:spPr>
              <a:xfrm>
                <a:off x="5598882" y="3552171"/>
                <a:ext cx="877223" cy="95254"/>
              </a:xfrm>
              <a:custGeom>
                <a:avLst/>
                <a:gdLst>
                  <a:gd name="connsiteX0" fmla="*/ 0 w 808074"/>
                  <a:gd name="connsiteY0" fmla="*/ 0 h 489097"/>
                  <a:gd name="connsiteX1" fmla="*/ 0 w 808074"/>
                  <a:gd name="connsiteY1" fmla="*/ 489097 h 489097"/>
                  <a:gd name="connsiteX2" fmla="*/ 808074 w 808074"/>
                  <a:gd name="connsiteY2" fmla="*/ 489097 h 489097"/>
                  <a:gd name="connsiteX3" fmla="*/ 808074 w 808074"/>
                  <a:gd name="connsiteY3" fmla="*/ 21265 h 4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074" h="489097">
                    <a:moveTo>
                      <a:pt x="0" y="0"/>
                    </a:moveTo>
                    <a:lnTo>
                      <a:pt x="0" y="489097"/>
                    </a:lnTo>
                    <a:lnTo>
                      <a:pt x="808074" y="489097"/>
                    </a:lnTo>
                    <a:lnTo>
                      <a:pt x="808074" y="21265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フリーフォーム 65"/>
              <p:cNvSpPr/>
              <p:nvPr/>
            </p:nvSpPr>
            <p:spPr>
              <a:xfrm>
                <a:off x="6480139" y="3552171"/>
                <a:ext cx="877223" cy="95254"/>
              </a:xfrm>
              <a:custGeom>
                <a:avLst/>
                <a:gdLst>
                  <a:gd name="connsiteX0" fmla="*/ 0 w 808074"/>
                  <a:gd name="connsiteY0" fmla="*/ 0 h 489097"/>
                  <a:gd name="connsiteX1" fmla="*/ 0 w 808074"/>
                  <a:gd name="connsiteY1" fmla="*/ 489097 h 489097"/>
                  <a:gd name="connsiteX2" fmla="*/ 808074 w 808074"/>
                  <a:gd name="connsiteY2" fmla="*/ 489097 h 489097"/>
                  <a:gd name="connsiteX3" fmla="*/ 808074 w 808074"/>
                  <a:gd name="connsiteY3" fmla="*/ 21265 h 4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074" h="489097">
                    <a:moveTo>
                      <a:pt x="0" y="0"/>
                    </a:moveTo>
                    <a:lnTo>
                      <a:pt x="0" y="489097"/>
                    </a:lnTo>
                    <a:lnTo>
                      <a:pt x="808074" y="489097"/>
                    </a:lnTo>
                    <a:lnTo>
                      <a:pt x="808074" y="21265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フリーフォーム 66"/>
              <p:cNvSpPr/>
              <p:nvPr/>
            </p:nvSpPr>
            <p:spPr>
              <a:xfrm>
                <a:off x="7357362" y="3552171"/>
                <a:ext cx="877223" cy="95254"/>
              </a:xfrm>
              <a:custGeom>
                <a:avLst/>
                <a:gdLst>
                  <a:gd name="connsiteX0" fmla="*/ 0 w 808074"/>
                  <a:gd name="connsiteY0" fmla="*/ 0 h 489097"/>
                  <a:gd name="connsiteX1" fmla="*/ 0 w 808074"/>
                  <a:gd name="connsiteY1" fmla="*/ 489097 h 489097"/>
                  <a:gd name="connsiteX2" fmla="*/ 808074 w 808074"/>
                  <a:gd name="connsiteY2" fmla="*/ 489097 h 489097"/>
                  <a:gd name="connsiteX3" fmla="*/ 808074 w 808074"/>
                  <a:gd name="connsiteY3" fmla="*/ 21265 h 4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074" h="489097">
                    <a:moveTo>
                      <a:pt x="0" y="0"/>
                    </a:moveTo>
                    <a:lnTo>
                      <a:pt x="0" y="489097"/>
                    </a:lnTo>
                    <a:lnTo>
                      <a:pt x="808074" y="489097"/>
                    </a:lnTo>
                    <a:lnTo>
                      <a:pt x="808074" y="21265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>
              <a:off x="701793" y="5121446"/>
              <a:ext cx="102623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0" dirty="0" smtClean="0">
                  <a:solidFill>
                    <a:srgbClr val="FFFFFF"/>
                  </a:solidFill>
                </a:rPr>
                <a:t>50 ns</a:t>
              </a:r>
              <a:endParaRPr lang="en-US" altLang="ja-JP" sz="2000" b="0" dirty="0">
                <a:solidFill>
                  <a:srgbClr val="FFFFFF"/>
                </a:solidFill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2983860" y="3309265"/>
              <a:ext cx="113822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Delayed pulses</a:t>
              </a:r>
            </a:p>
          </p:txBody>
        </p:sp>
        <p:sp>
          <p:nvSpPr>
            <p:cNvPr id="60" name="右大かっこ 59"/>
            <p:cNvSpPr/>
            <p:nvPr/>
          </p:nvSpPr>
          <p:spPr>
            <a:xfrm>
              <a:off x="2872331" y="3321186"/>
              <a:ext cx="72008" cy="625519"/>
            </a:xfrm>
            <a:prstGeom prst="rightBracket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b="1" dirty="0">
                <a:solidFill>
                  <a:srgbClr val="000000"/>
                </a:solidFill>
              </a:endParaRPr>
            </a:p>
          </p:txBody>
        </p:sp>
        <p:cxnSp>
          <p:nvCxnSpPr>
            <p:cNvPr id="61" name="直線コネクタ 60"/>
            <p:cNvCxnSpPr/>
            <p:nvPr/>
          </p:nvCxnSpPr>
          <p:spPr>
            <a:xfrm flipV="1">
              <a:off x="444658" y="4115072"/>
              <a:ext cx="211387" cy="30377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正方形/長方形 62"/>
            <p:cNvSpPr/>
            <p:nvPr/>
          </p:nvSpPr>
          <p:spPr>
            <a:xfrm>
              <a:off x="4899" y="4325056"/>
              <a:ext cx="7200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1p.e.</a:t>
              </a:r>
            </a:p>
          </p:txBody>
        </p:sp>
      </p:grpSp>
      <p:sp>
        <p:nvSpPr>
          <p:cNvPr id="15" name="角丸四角形吹き出し 14"/>
          <p:cNvSpPr/>
          <p:nvPr/>
        </p:nvSpPr>
        <p:spPr>
          <a:xfrm>
            <a:off x="244309" y="4353301"/>
            <a:ext cx="4885713" cy="1933199"/>
          </a:xfrm>
          <a:prstGeom prst="wedgeRoundRectCallout">
            <a:avLst>
              <a:gd name="adj1" fmla="val -22903"/>
              <a:gd name="adj2" fmla="val -12669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Note: </a:t>
            </a:r>
            <a:r>
              <a:rPr lang="en-US" altLang="ja-JP" dirty="0" smtClean="0">
                <a:solidFill>
                  <a:srgbClr val="FF0000"/>
                </a:solidFill>
              </a:rPr>
              <a:t>Delayed </a:t>
            </a:r>
            <a:r>
              <a:rPr lang="en-US" altLang="ja-JP" dirty="0">
                <a:solidFill>
                  <a:srgbClr val="FF0000"/>
                </a:solidFill>
              </a:rPr>
              <a:t>X-talk 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and </a:t>
            </a:r>
            <a:r>
              <a:rPr lang="en-US" altLang="ja-JP" dirty="0" err="1" smtClean="0">
                <a:solidFill>
                  <a:srgbClr val="FF0000"/>
                </a:solidFill>
              </a:rPr>
              <a:t>afterpulses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are </a:t>
            </a:r>
            <a:r>
              <a:rPr lang="en-US" altLang="ja-JP" dirty="0" smtClean="0">
                <a:solidFill>
                  <a:srgbClr val="FF0000"/>
                </a:solidFill>
              </a:rPr>
              <a:t>indistinguishable </a:t>
            </a:r>
            <a:r>
              <a:rPr lang="en-US" altLang="ja-JP" dirty="0" smtClean="0">
                <a:solidFill>
                  <a:srgbClr val="000000"/>
                </a:solidFill>
              </a:rPr>
              <a:t>after full recovery of </a:t>
            </a:r>
            <a:r>
              <a:rPr lang="en-US" altLang="ja-JP" dirty="0">
                <a:solidFill>
                  <a:srgbClr val="000000"/>
                </a:solidFill>
              </a:rPr>
              <a:t>microcell </a:t>
            </a:r>
            <a:r>
              <a:rPr lang="en-US" altLang="ja-JP" dirty="0" smtClean="0">
                <a:solidFill>
                  <a:srgbClr val="000000"/>
                </a:solidFill>
              </a:rPr>
              <a:t>voltage.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54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12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Part 2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8579" y="847366"/>
            <a:ext cx="857603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A Revision of MPPC Correlated Noise Parameters</a:t>
            </a:r>
          </a:p>
          <a:p>
            <a:pPr>
              <a:spcBef>
                <a:spcPct val="50000"/>
              </a:spcBef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 Our Correlated Noise Measurement Method</a:t>
            </a:r>
          </a:p>
          <a:p>
            <a:pPr>
              <a:spcBef>
                <a:spcPct val="50000"/>
              </a:spcBef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New MPPC Developments for Physics Research</a:t>
            </a:r>
          </a:p>
        </p:txBody>
      </p:sp>
    </p:spTree>
    <p:extLst>
      <p:ext uri="{BB962C8B-B14F-4D97-AF65-F5344CB8AC3E}">
        <p14:creationId xmlns:p14="http://schemas.microsoft.com/office/powerpoint/2010/main" val="17332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13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Measuring MPPC characteristics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288" y="1023118"/>
            <a:ext cx="8452499" cy="255454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User questions from an earlier slide: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Why my measurements don’t 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match 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Hamamatsu’s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How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does Hamamatsu 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measure correlated 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noise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What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the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best method to compare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Hamamatsu’s MPPC with other suppliers’ products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32658" y="4093026"/>
            <a:ext cx="9077325" cy="2143732"/>
          </a:xfrm>
          <a:prstGeom prst="cloudCallout">
            <a:avLst>
              <a:gd name="adj1" fmla="val -21850"/>
              <a:gd name="adj2" fmla="val -7282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Replicating the </a:t>
            </a:r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same measurement method</a:t>
            </a: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reproduces the </a:t>
            </a:r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same result</a:t>
            </a: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so we share our method with you!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327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ADA9D-00AE-434A-83FF-0E4E4CF7D2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97516"/>
            <a:ext cx="7981796" cy="498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4579527" y="2867959"/>
            <a:ext cx="72008" cy="28803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4678603" y="2867959"/>
            <a:ext cx="80392" cy="28803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034696" y="2607081"/>
            <a:ext cx="1798723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Focus on 1pixel</a:t>
            </a:r>
            <a:endParaRPr lang="ja-JP" altLang="en-US" sz="1800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Correlated noise measurement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4005" y="965919"/>
            <a:ext cx="689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lang="en-US" altLang="ja-JP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Configuration block</a:t>
            </a:r>
            <a:endParaRPr lang="ja-JP" altLang="en-US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4758995" y="2791747"/>
            <a:ext cx="275702" cy="3642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ADA9D-00AE-434A-83FF-0E4E4CF7D21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4005" y="965919"/>
            <a:ext cx="689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lang="en-US" altLang="ja-JP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Instrumentation setup</a:t>
            </a:r>
            <a:endParaRPr lang="ja-JP" altLang="en-US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9925"/>
            <a:ext cx="7056784" cy="443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03848" y="6093796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Overall view</a:t>
            </a:r>
            <a:endParaRPr lang="ja-JP" altLang="en-US" sz="20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 useBgFill="1">
        <p:nvSpPr>
          <p:cNvPr id="7" name="Rectangle 16"/>
          <p:cNvSpPr>
            <a:spLocks noChangeArrowheads="1"/>
          </p:cNvSpPr>
          <p:nvPr/>
        </p:nvSpPr>
        <p:spPr bwMode="auto">
          <a:xfrm>
            <a:off x="2627784" y="5883161"/>
            <a:ext cx="206788" cy="2154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algn="ctr"/>
            <a:r>
              <a:rPr lang="ja-JP" altLang="ja-JP" sz="1400" dirty="0" smtClean="0">
                <a:solidFill>
                  <a:srgbClr val="FF0000"/>
                </a:solidFill>
                <a:latin typeface="Tahoma" pitchFamily="34" charset="0"/>
              </a:rPr>
              <a:t>PC</a:t>
            </a:r>
            <a:endParaRPr lang="ja-JP" altLang="ja-JP" sz="14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922214" y="2636912"/>
            <a:ext cx="756041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1400" dirty="0" smtClean="0">
                <a:solidFill>
                  <a:srgbClr val="FF0000"/>
                </a:solidFill>
                <a:latin typeface="Tahoma" pitchFamily="34" charset="0"/>
              </a:rPr>
              <a:t>Black box</a:t>
            </a:r>
            <a:endParaRPr lang="ja-JP" altLang="ja-JP" sz="1400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8587" y="3157736"/>
            <a:ext cx="93006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PLP</a:t>
            </a:r>
          </a:p>
          <a:p>
            <a:r>
              <a:rPr lang="en-US" altLang="ja-JP" sz="14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Controller</a:t>
            </a:r>
            <a:endParaRPr lang="ja-JP" altLang="en-US" sz="1400" b="1" dirty="0">
              <a:solidFill>
                <a:srgbClr val="FF0000"/>
              </a:solidFill>
              <a:latin typeface="ＭＳ Ｐゴシック"/>
              <a:ea typeface="ＭＳ Ｐゴシック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835696" y="3573016"/>
            <a:ext cx="576064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203848" y="1916832"/>
            <a:ext cx="56457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PLP</a:t>
            </a:r>
          </a:p>
          <a:p>
            <a:r>
              <a:rPr lang="en-US" altLang="ja-JP" sz="14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Head</a:t>
            </a:r>
            <a:endParaRPr lang="ja-JP" altLang="en-US" sz="1400" b="1" dirty="0">
              <a:solidFill>
                <a:srgbClr val="FF0000"/>
              </a:solidFill>
              <a:latin typeface="ＭＳ Ｐゴシック"/>
              <a:ea typeface="ＭＳ Ｐゴシック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486137" y="2440052"/>
            <a:ext cx="460863" cy="9792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002631" y="5302369"/>
            <a:ext cx="955894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14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Bias supply</a:t>
            </a:r>
            <a:endParaRPr lang="en-US" altLang="ja-JP" sz="1400" b="1" dirty="0" smtClean="0">
              <a:solidFill>
                <a:srgbClr val="FF0000"/>
              </a:solidFill>
              <a:latin typeface="ＭＳ Ｐゴシック"/>
              <a:ea typeface="ＭＳ Ｐゴシック"/>
            </a:endParaRPr>
          </a:p>
          <a:p>
            <a:r>
              <a:rPr lang="en-US" altLang="ja-JP" sz="14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for MPPC</a:t>
            </a:r>
            <a:endParaRPr lang="ja-JP" altLang="ja-JP" sz="1400" b="1" dirty="0" smtClean="0">
              <a:solidFill>
                <a:srgbClr val="FF0000"/>
              </a:solidFill>
              <a:latin typeface="ＭＳ Ｐゴシック"/>
              <a:ea typeface="ＭＳ Ｐゴシック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2969865" y="5015493"/>
            <a:ext cx="288032" cy="286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510568" y="4958725"/>
            <a:ext cx="1060524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ja-JP" sz="1400" dirty="0" smtClean="0">
                <a:solidFill>
                  <a:srgbClr val="FF0000"/>
                </a:solidFill>
                <a:latin typeface="Tahoma" pitchFamily="34" charset="0"/>
              </a:rPr>
              <a:t>Oscilloscope</a:t>
            </a:r>
            <a:endParaRPr lang="ja-JP" altLang="ja-JP" sz="1400" dirty="0" smtClean="0">
              <a:solidFill>
                <a:srgbClr val="FF0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Correlated noise measurement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88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ADA9D-00AE-434A-83FF-0E4E4CF7D21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4005" y="965919"/>
            <a:ext cx="689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lang="en-US" altLang="ja-JP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Biasing and readout scheme:</a:t>
            </a:r>
            <a:endParaRPr lang="ja-JP" altLang="en-US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Correlated noise measurement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93614" y="1602885"/>
            <a:ext cx="8716545" cy="3503501"/>
            <a:chOff x="411842" y="1496172"/>
            <a:chExt cx="8716545" cy="3503501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1448194" y="3439098"/>
              <a:ext cx="288032" cy="216024"/>
              <a:chOff x="1102260" y="3297415"/>
              <a:chExt cx="288032" cy="216024"/>
            </a:xfrm>
          </p:grpSpPr>
          <p:sp>
            <p:nvSpPr>
              <p:cNvPr id="115" name="二等辺三角形 114"/>
              <p:cNvSpPr/>
              <p:nvPr/>
            </p:nvSpPr>
            <p:spPr>
              <a:xfrm rot="10800000">
                <a:off x="1102260" y="3297415"/>
                <a:ext cx="288032" cy="216024"/>
              </a:xfrm>
              <a:prstGeom prst="triangle">
                <a:avLst/>
              </a:prstGeom>
              <a:solidFill>
                <a:schemeClr val="tx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6" name="直線コネクタ 115"/>
              <p:cNvCxnSpPr/>
              <p:nvPr/>
            </p:nvCxnSpPr>
            <p:spPr>
              <a:xfrm>
                <a:off x="1102260" y="3513439"/>
                <a:ext cx="28803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円/楕円 15"/>
            <p:cNvSpPr/>
            <p:nvPr/>
          </p:nvSpPr>
          <p:spPr>
            <a:xfrm>
              <a:off x="1508366" y="1834726"/>
              <a:ext cx="144016" cy="14401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1566902" y="2302683"/>
              <a:ext cx="156592" cy="406698"/>
              <a:chOff x="2339752" y="2060848"/>
              <a:chExt cx="156592" cy="406698"/>
            </a:xfrm>
          </p:grpSpPr>
          <p:cxnSp>
            <p:nvCxnSpPr>
              <p:cNvPr id="109" name="直線コネクタ 108"/>
              <p:cNvCxnSpPr/>
              <p:nvPr/>
            </p:nvCxnSpPr>
            <p:spPr>
              <a:xfrm>
                <a:off x="2339752" y="2060848"/>
                <a:ext cx="144016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/>
              <p:nvPr/>
            </p:nvCxnSpPr>
            <p:spPr>
              <a:xfrm>
                <a:off x="2348136" y="2194284"/>
                <a:ext cx="144016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>
                <a:off x="2352328" y="2323968"/>
                <a:ext cx="144016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flipH="1">
                <a:off x="2348136" y="2132856"/>
                <a:ext cx="135632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 flipH="1">
                <a:off x="2348136" y="2253776"/>
                <a:ext cx="135632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 flipH="1">
                <a:off x="2343944" y="2395538"/>
                <a:ext cx="135632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7"/>
            <p:cNvGrpSpPr/>
            <p:nvPr/>
          </p:nvGrpSpPr>
          <p:grpSpPr>
            <a:xfrm>
              <a:off x="805675" y="2962556"/>
              <a:ext cx="87536" cy="216024"/>
              <a:chOff x="2352328" y="2924944"/>
              <a:chExt cx="87536" cy="216024"/>
            </a:xfrm>
          </p:grpSpPr>
          <p:cxnSp>
            <p:nvCxnSpPr>
              <p:cNvPr id="107" name="直線コネクタ 106"/>
              <p:cNvCxnSpPr/>
              <p:nvPr/>
            </p:nvCxnSpPr>
            <p:spPr>
              <a:xfrm>
                <a:off x="2352328" y="2924944"/>
                <a:ext cx="0" cy="21602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>
                <a:off x="2439864" y="2924944"/>
                <a:ext cx="0" cy="21602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グループ化 18"/>
            <p:cNvGrpSpPr/>
            <p:nvPr/>
          </p:nvGrpSpPr>
          <p:grpSpPr>
            <a:xfrm>
              <a:off x="2555776" y="3884395"/>
              <a:ext cx="87536" cy="216024"/>
              <a:chOff x="2352328" y="2924944"/>
              <a:chExt cx="87536" cy="216024"/>
            </a:xfrm>
          </p:grpSpPr>
          <p:cxnSp>
            <p:nvCxnSpPr>
              <p:cNvPr id="105" name="直線コネクタ 104"/>
              <p:cNvCxnSpPr/>
              <p:nvPr/>
            </p:nvCxnSpPr>
            <p:spPr>
              <a:xfrm>
                <a:off x="2352328" y="2924944"/>
                <a:ext cx="0" cy="21602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/>
              <p:cNvCxnSpPr/>
              <p:nvPr/>
            </p:nvCxnSpPr>
            <p:spPr>
              <a:xfrm>
                <a:off x="2439864" y="2924944"/>
                <a:ext cx="0" cy="21602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グループ化 19"/>
            <p:cNvGrpSpPr/>
            <p:nvPr/>
          </p:nvGrpSpPr>
          <p:grpSpPr>
            <a:xfrm>
              <a:off x="5130956" y="3882232"/>
              <a:ext cx="87536" cy="216024"/>
              <a:chOff x="2352328" y="2924944"/>
              <a:chExt cx="87536" cy="216024"/>
            </a:xfrm>
          </p:grpSpPr>
          <p:cxnSp>
            <p:nvCxnSpPr>
              <p:cNvPr id="103" name="直線コネクタ 102"/>
              <p:cNvCxnSpPr/>
              <p:nvPr/>
            </p:nvCxnSpPr>
            <p:spPr>
              <a:xfrm>
                <a:off x="2352328" y="2924944"/>
                <a:ext cx="0" cy="21602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>
              <a:xfrm>
                <a:off x="2439864" y="2924944"/>
                <a:ext cx="0" cy="21602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グループ化 20"/>
            <p:cNvGrpSpPr/>
            <p:nvPr/>
          </p:nvGrpSpPr>
          <p:grpSpPr>
            <a:xfrm>
              <a:off x="7875187" y="3861048"/>
              <a:ext cx="87536" cy="216024"/>
              <a:chOff x="2352328" y="2924944"/>
              <a:chExt cx="87536" cy="216024"/>
            </a:xfrm>
          </p:grpSpPr>
          <p:cxnSp>
            <p:nvCxnSpPr>
              <p:cNvPr id="101" name="直線コネクタ 100"/>
              <p:cNvCxnSpPr/>
              <p:nvPr/>
            </p:nvCxnSpPr>
            <p:spPr>
              <a:xfrm>
                <a:off x="2352328" y="2924944"/>
                <a:ext cx="0" cy="21602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>
                <a:off x="2439864" y="2924944"/>
                <a:ext cx="0" cy="21602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グループ化 21"/>
            <p:cNvGrpSpPr/>
            <p:nvPr/>
          </p:nvGrpSpPr>
          <p:grpSpPr>
            <a:xfrm>
              <a:off x="1590956" y="4284726"/>
              <a:ext cx="156592" cy="406698"/>
              <a:chOff x="2339752" y="2060848"/>
              <a:chExt cx="156592" cy="406698"/>
            </a:xfrm>
          </p:grpSpPr>
          <p:cxnSp>
            <p:nvCxnSpPr>
              <p:cNvPr id="95" name="直線コネクタ 94"/>
              <p:cNvCxnSpPr/>
              <p:nvPr/>
            </p:nvCxnSpPr>
            <p:spPr>
              <a:xfrm>
                <a:off x="2339752" y="2060848"/>
                <a:ext cx="144016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/>
              <p:nvPr/>
            </p:nvCxnSpPr>
            <p:spPr>
              <a:xfrm>
                <a:off x="2348136" y="2194284"/>
                <a:ext cx="144016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>
                <a:off x="2352328" y="2323968"/>
                <a:ext cx="144016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 flipH="1">
                <a:off x="2348136" y="2132856"/>
                <a:ext cx="135632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 flipH="1">
                <a:off x="2348136" y="2253776"/>
                <a:ext cx="135632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/>
              <p:cNvCxnSpPr/>
              <p:nvPr/>
            </p:nvCxnSpPr>
            <p:spPr>
              <a:xfrm flipH="1">
                <a:off x="2343944" y="2395538"/>
                <a:ext cx="135632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グループ化 22">
              <a:extLst>
                <a:ext uri="{FF2B5EF4-FFF2-40B4-BE49-F238E27FC236}">
                  <a16:creationId xmlns="" xmlns:a16="http://schemas.microsoft.com/office/drawing/2014/main" id="{F7413157-F42D-4F11-9C40-C992F92E4CDB}"/>
                </a:ext>
              </a:extLst>
            </p:cNvPr>
            <p:cNvGrpSpPr/>
            <p:nvPr/>
          </p:nvGrpSpPr>
          <p:grpSpPr>
            <a:xfrm>
              <a:off x="7565980" y="1918074"/>
              <a:ext cx="479635" cy="114478"/>
              <a:chOff x="502667" y="3497441"/>
              <a:chExt cx="1410222" cy="114478"/>
            </a:xfrm>
          </p:grpSpPr>
          <p:grpSp>
            <p:nvGrpSpPr>
              <p:cNvPr id="88" name="グループ化 87">
                <a:extLst>
                  <a:ext uri="{FF2B5EF4-FFF2-40B4-BE49-F238E27FC236}">
                    <a16:creationId xmlns="" xmlns:a16="http://schemas.microsoft.com/office/drawing/2014/main" id="{1332C200-BA38-4D1C-B2B4-CA0B47CF9FC5}"/>
                  </a:ext>
                </a:extLst>
              </p:cNvPr>
              <p:cNvGrpSpPr/>
              <p:nvPr/>
            </p:nvGrpSpPr>
            <p:grpSpPr>
              <a:xfrm>
                <a:off x="753346" y="3497441"/>
                <a:ext cx="915824" cy="114478"/>
                <a:chOff x="317485" y="2978949"/>
                <a:chExt cx="1080120" cy="135015"/>
              </a:xfrm>
            </p:grpSpPr>
            <p:sp>
              <p:nvSpPr>
                <p:cNvPr id="91" name="楕円 69">
                  <a:extLst>
                    <a:ext uri="{FF2B5EF4-FFF2-40B4-BE49-F238E27FC236}">
                      <a16:creationId xmlns="" xmlns:a16="http://schemas.microsoft.com/office/drawing/2014/main" id="{F16C3F5C-C15B-4EE7-9D11-31EDA425FC63}"/>
                    </a:ext>
                  </a:extLst>
                </p:cNvPr>
                <p:cNvSpPr/>
                <p:nvPr/>
              </p:nvSpPr>
              <p:spPr bwMode="auto">
                <a:xfrm>
                  <a:off x="857545" y="2978949"/>
                  <a:ext cx="270030" cy="135015"/>
                </a:xfrm>
                <a:custGeom>
                  <a:avLst/>
                  <a:gdLst>
                    <a:gd name="connsiteX0" fmla="*/ 0 w 270030"/>
                    <a:gd name="connsiteY0" fmla="*/ 135015 h 270030"/>
                    <a:gd name="connsiteX1" fmla="*/ 135015 w 270030"/>
                    <a:gd name="connsiteY1" fmla="*/ 0 h 270030"/>
                    <a:gd name="connsiteX2" fmla="*/ 270030 w 270030"/>
                    <a:gd name="connsiteY2" fmla="*/ 135015 h 270030"/>
                    <a:gd name="connsiteX3" fmla="*/ 135015 w 270030"/>
                    <a:gd name="connsiteY3" fmla="*/ 270030 h 270030"/>
                    <a:gd name="connsiteX4" fmla="*/ 0 w 270030"/>
                    <a:gd name="connsiteY4" fmla="*/ 135015 h 270030"/>
                    <a:gd name="connsiteX0" fmla="*/ 135015 w 270030"/>
                    <a:gd name="connsiteY0" fmla="*/ 270030 h 361470"/>
                    <a:gd name="connsiteX1" fmla="*/ 0 w 270030"/>
                    <a:gd name="connsiteY1" fmla="*/ 135015 h 361470"/>
                    <a:gd name="connsiteX2" fmla="*/ 135015 w 270030"/>
                    <a:gd name="connsiteY2" fmla="*/ 0 h 361470"/>
                    <a:gd name="connsiteX3" fmla="*/ 270030 w 270030"/>
                    <a:gd name="connsiteY3" fmla="*/ 135015 h 361470"/>
                    <a:gd name="connsiteX4" fmla="*/ 226455 w 270030"/>
                    <a:gd name="connsiteY4" fmla="*/ 361470 h 361470"/>
                    <a:gd name="connsiteX0" fmla="*/ 135015 w 270030"/>
                    <a:gd name="connsiteY0" fmla="*/ 270030 h 270030"/>
                    <a:gd name="connsiteX1" fmla="*/ 0 w 270030"/>
                    <a:gd name="connsiteY1" fmla="*/ 135015 h 270030"/>
                    <a:gd name="connsiteX2" fmla="*/ 135015 w 270030"/>
                    <a:gd name="connsiteY2" fmla="*/ 0 h 270030"/>
                    <a:gd name="connsiteX3" fmla="*/ 270030 w 270030"/>
                    <a:gd name="connsiteY3" fmla="*/ 135015 h 270030"/>
                    <a:gd name="connsiteX0" fmla="*/ 0 w 270030"/>
                    <a:gd name="connsiteY0" fmla="*/ 135015 h 135015"/>
                    <a:gd name="connsiteX1" fmla="*/ 135015 w 270030"/>
                    <a:gd name="connsiteY1" fmla="*/ 0 h 135015"/>
                    <a:gd name="connsiteX2" fmla="*/ 270030 w 270030"/>
                    <a:gd name="connsiteY2" fmla="*/ 135015 h 135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0030" h="135015">
                      <a:moveTo>
                        <a:pt x="0" y="135015"/>
                      </a:moveTo>
                      <a:cubicBezTo>
                        <a:pt x="0" y="60448"/>
                        <a:pt x="60448" y="0"/>
                        <a:pt x="135015" y="0"/>
                      </a:cubicBezTo>
                      <a:cubicBezTo>
                        <a:pt x="209582" y="0"/>
                        <a:pt x="270030" y="60448"/>
                        <a:pt x="270030" y="1350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92" name="楕円 69">
                  <a:extLst>
                    <a:ext uri="{FF2B5EF4-FFF2-40B4-BE49-F238E27FC236}">
                      <a16:creationId xmlns="" xmlns:a16="http://schemas.microsoft.com/office/drawing/2014/main" id="{329F3464-B7C6-484E-9569-456364547584}"/>
                    </a:ext>
                  </a:extLst>
                </p:cNvPr>
                <p:cNvSpPr/>
                <p:nvPr/>
              </p:nvSpPr>
              <p:spPr bwMode="auto">
                <a:xfrm>
                  <a:off x="1127575" y="2978949"/>
                  <a:ext cx="270030" cy="135015"/>
                </a:xfrm>
                <a:custGeom>
                  <a:avLst/>
                  <a:gdLst>
                    <a:gd name="connsiteX0" fmla="*/ 0 w 270030"/>
                    <a:gd name="connsiteY0" fmla="*/ 135015 h 270030"/>
                    <a:gd name="connsiteX1" fmla="*/ 135015 w 270030"/>
                    <a:gd name="connsiteY1" fmla="*/ 0 h 270030"/>
                    <a:gd name="connsiteX2" fmla="*/ 270030 w 270030"/>
                    <a:gd name="connsiteY2" fmla="*/ 135015 h 270030"/>
                    <a:gd name="connsiteX3" fmla="*/ 135015 w 270030"/>
                    <a:gd name="connsiteY3" fmla="*/ 270030 h 270030"/>
                    <a:gd name="connsiteX4" fmla="*/ 0 w 270030"/>
                    <a:gd name="connsiteY4" fmla="*/ 135015 h 270030"/>
                    <a:gd name="connsiteX0" fmla="*/ 135015 w 270030"/>
                    <a:gd name="connsiteY0" fmla="*/ 270030 h 361470"/>
                    <a:gd name="connsiteX1" fmla="*/ 0 w 270030"/>
                    <a:gd name="connsiteY1" fmla="*/ 135015 h 361470"/>
                    <a:gd name="connsiteX2" fmla="*/ 135015 w 270030"/>
                    <a:gd name="connsiteY2" fmla="*/ 0 h 361470"/>
                    <a:gd name="connsiteX3" fmla="*/ 270030 w 270030"/>
                    <a:gd name="connsiteY3" fmla="*/ 135015 h 361470"/>
                    <a:gd name="connsiteX4" fmla="*/ 226455 w 270030"/>
                    <a:gd name="connsiteY4" fmla="*/ 361470 h 361470"/>
                    <a:gd name="connsiteX0" fmla="*/ 135015 w 270030"/>
                    <a:gd name="connsiteY0" fmla="*/ 270030 h 270030"/>
                    <a:gd name="connsiteX1" fmla="*/ 0 w 270030"/>
                    <a:gd name="connsiteY1" fmla="*/ 135015 h 270030"/>
                    <a:gd name="connsiteX2" fmla="*/ 135015 w 270030"/>
                    <a:gd name="connsiteY2" fmla="*/ 0 h 270030"/>
                    <a:gd name="connsiteX3" fmla="*/ 270030 w 270030"/>
                    <a:gd name="connsiteY3" fmla="*/ 135015 h 270030"/>
                    <a:gd name="connsiteX0" fmla="*/ 0 w 270030"/>
                    <a:gd name="connsiteY0" fmla="*/ 135015 h 135015"/>
                    <a:gd name="connsiteX1" fmla="*/ 135015 w 270030"/>
                    <a:gd name="connsiteY1" fmla="*/ 0 h 135015"/>
                    <a:gd name="connsiteX2" fmla="*/ 270030 w 270030"/>
                    <a:gd name="connsiteY2" fmla="*/ 135015 h 135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0030" h="135015">
                      <a:moveTo>
                        <a:pt x="0" y="135015"/>
                      </a:moveTo>
                      <a:cubicBezTo>
                        <a:pt x="0" y="60448"/>
                        <a:pt x="60448" y="0"/>
                        <a:pt x="135015" y="0"/>
                      </a:cubicBezTo>
                      <a:cubicBezTo>
                        <a:pt x="209582" y="0"/>
                        <a:pt x="270030" y="60448"/>
                        <a:pt x="270030" y="1350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93" name="楕円 69">
                  <a:extLst>
                    <a:ext uri="{FF2B5EF4-FFF2-40B4-BE49-F238E27FC236}">
                      <a16:creationId xmlns="" xmlns:a16="http://schemas.microsoft.com/office/drawing/2014/main" id="{0B02AE6A-562C-47E9-90EE-EA3250B5A0C8}"/>
                    </a:ext>
                  </a:extLst>
                </p:cNvPr>
                <p:cNvSpPr/>
                <p:nvPr/>
              </p:nvSpPr>
              <p:spPr bwMode="auto">
                <a:xfrm>
                  <a:off x="317485" y="2978949"/>
                  <a:ext cx="270030" cy="135015"/>
                </a:xfrm>
                <a:custGeom>
                  <a:avLst/>
                  <a:gdLst>
                    <a:gd name="connsiteX0" fmla="*/ 0 w 270030"/>
                    <a:gd name="connsiteY0" fmla="*/ 135015 h 270030"/>
                    <a:gd name="connsiteX1" fmla="*/ 135015 w 270030"/>
                    <a:gd name="connsiteY1" fmla="*/ 0 h 270030"/>
                    <a:gd name="connsiteX2" fmla="*/ 270030 w 270030"/>
                    <a:gd name="connsiteY2" fmla="*/ 135015 h 270030"/>
                    <a:gd name="connsiteX3" fmla="*/ 135015 w 270030"/>
                    <a:gd name="connsiteY3" fmla="*/ 270030 h 270030"/>
                    <a:gd name="connsiteX4" fmla="*/ 0 w 270030"/>
                    <a:gd name="connsiteY4" fmla="*/ 135015 h 270030"/>
                    <a:gd name="connsiteX0" fmla="*/ 135015 w 270030"/>
                    <a:gd name="connsiteY0" fmla="*/ 270030 h 361470"/>
                    <a:gd name="connsiteX1" fmla="*/ 0 w 270030"/>
                    <a:gd name="connsiteY1" fmla="*/ 135015 h 361470"/>
                    <a:gd name="connsiteX2" fmla="*/ 135015 w 270030"/>
                    <a:gd name="connsiteY2" fmla="*/ 0 h 361470"/>
                    <a:gd name="connsiteX3" fmla="*/ 270030 w 270030"/>
                    <a:gd name="connsiteY3" fmla="*/ 135015 h 361470"/>
                    <a:gd name="connsiteX4" fmla="*/ 226455 w 270030"/>
                    <a:gd name="connsiteY4" fmla="*/ 361470 h 361470"/>
                    <a:gd name="connsiteX0" fmla="*/ 135015 w 270030"/>
                    <a:gd name="connsiteY0" fmla="*/ 270030 h 270030"/>
                    <a:gd name="connsiteX1" fmla="*/ 0 w 270030"/>
                    <a:gd name="connsiteY1" fmla="*/ 135015 h 270030"/>
                    <a:gd name="connsiteX2" fmla="*/ 135015 w 270030"/>
                    <a:gd name="connsiteY2" fmla="*/ 0 h 270030"/>
                    <a:gd name="connsiteX3" fmla="*/ 270030 w 270030"/>
                    <a:gd name="connsiteY3" fmla="*/ 135015 h 270030"/>
                    <a:gd name="connsiteX0" fmla="*/ 0 w 270030"/>
                    <a:gd name="connsiteY0" fmla="*/ 135015 h 135015"/>
                    <a:gd name="connsiteX1" fmla="*/ 135015 w 270030"/>
                    <a:gd name="connsiteY1" fmla="*/ 0 h 135015"/>
                    <a:gd name="connsiteX2" fmla="*/ 270030 w 270030"/>
                    <a:gd name="connsiteY2" fmla="*/ 135015 h 135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0030" h="135015">
                      <a:moveTo>
                        <a:pt x="0" y="135015"/>
                      </a:moveTo>
                      <a:cubicBezTo>
                        <a:pt x="0" y="60448"/>
                        <a:pt x="60448" y="0"/>
                        <a:pt x="135015" y="0"/>
                      </a:cubicBezTo>
                      <a:cubicBezTo>
                        <a:pt x="209582" y="0"/>
                        <a:pt x="270030" y="60448"/>
                        <a:pt x="270030" y="1350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94" name="楕円 69">
                  <a:extLst>
                    <a:ext uri="{FF2B5EF4-FFF2-40B4-BE49-F238E27FC236}">
                      <a16:creationId xmlns="" xmlns:a16="http://schemas.microsoft.com/office/drawing/2014/main" id="{80DA5EE6-0A98-4390-9639-8F4EF92C8CE7}"/>
                    </a:ext>
                  </a:extLst>
                </p:cNvPr>
                <p:cNvSpPr/>
                <p:nvPr/>
              </p:nvSpPr>
              <p:spPr bwMode="auto">
                <a:xfrm>
                  <a:off x="587515" y="2978949"/>
                  <a:ext cx="270030" cy="135015"/>
                </a:xfrm>
                <a:custGeom>
                  <a:avLst/>
                  <a:gdLst>
                    <a:gd name="connsiteX0" fmla="*/ 0 w 270030"/>
                    <a:gd name="connsiteY0" fmla="*/ 135015 h 270030"/>
                    <a:gd name="connsiteX1" fmla="*/ 135015 w 270030"/>
                    <a:gd name="connsiteY1" fmla="*/ 0 h 270030"/>
                    <a:gd name="connsiteX2" fmla="*/ 270030 w 270030"/>
                    <a:gd name="connsiteY2" fmla="*/ 135015 h 270030"/>
                    <a:gd name="connsiteX3" fmla="*/ 135015 w 270030"/>
                    <a:gd name="connsiteY3" fmla="*/ 270030 h 270030"/>
                    <a:gd name="connsiteX4" fmla="*/ 0 w 270030"/>
                    <a:gd name="connsiteY4" fmla="*/ 135015 h 270030"/>
                    <a:gd name="connsiteX0" fmla="*/ 135015 w 270030"/>
                    <a:gd name="connsiteY0" fmla="*/ 270030 h 361470"/>
                    <a:gd name="connsiteX1" fmla="*/ 0 w 270030"/>
                    <a:gd name="connsiteY1" fmla="*/ 135015 h 361470"/>
                    <a:gd name="connsiteX2" fmla="*/ 135015 w 270030"/>
                    <a:gd name="connsiteY2" fmla="*/ 0 h 361470"/>
                    <a:gd name="connsiteX3" fmla="*/ 270030 w 270030"/>
                    <a:gd name="connsiteY3" fmla="*/ 135015 h 361470"/>
                    <a:gd name="connsiteX4" fmla="*/ 226455 w 270030"/>
                    <a:gd name="connsiteY4" fmla="*/ 361470 h 361470"/>
                    <a:gd name="connsiteX0" fmla="*/ 135015 w 270030"/>
                    <a:gd name="connsiteY0" fmla="*/ 270030 h 270030"/>
                    <a:gd name="connsiteX1" fmla="*/ 0 w 270030"/>
                    <a:gd name="connsiteY1" fmla="*/ 135015 h 270030"/>
                    <a:gd name="connsiteX2" fmla="*/ 135015 w 270030"/>
                    <a:gd name="connsiteY2" fmla="*/ 0 h 270030"/>
                    <a:gd name="connsiteX3" fmla="*/ 270030 w 270030"/>
                    <a:gd name="connsiteY3" fmla="*/ 135015 h 270030"/>
                    <a:gd name="connsiteX0" fmla="*/ 0 w 270030"/>
                    <a:gd name="connsiteY0" fmla="*/ 135015 h 135015"/>
                    <a:gd name="connsiteX1" fmla="*/ 135015 w 270030"/>
                    <a:gd name="connsiteY1" fmla="*/ 0 h 135015"/>
                    <a:gd name="connsiteX2" fmla="*/ 270030 w 270030"/>
                    <a:gd name="connsiteY2" fmla="*/ 135015 h 135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0030" h="135015">
                      <a:moveTo>
                        <a:pt x="0" y="135015"/>
                      </a:moveTo>
                      <a:cubicBezTo>
                        <a:pt x="0" y="60448"/>
                        <a:pt x="60448" y="0"/>
                        <a:pt x="135015" y="0"/>
                      </a:cubicBezTo>
                      <a:cubicBezTo>
                        <a:pt x="209582" y="0"/>
                        <a:pt x="270030" y="60448"/>
                        <a:pt x="270030" y="1350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</p:grpSp>
          <p:cxnSp>
            <p:nvCxnSpPr>
              <p:cNvPr id="89" name="直線コネクタ 88">
                <a:extLst>
                  <a:ext uri="{FF2B5EF4-FFF2-40B4-BE49-F238E27FC236}">
                    <a16:creationId xmlns="" xmlns:a16="http://schemas.microsoft.com/office/drawing/2014/main" id="{BC321025-08BA-42FB-BBB3-89075B7DA1B1}"/>
                  </a:ext>
                </a:extLst>
              </p:cNvPr>
              <p:cNvCxnSpPr>
                <a:cxnSpLocks/>
                <a:stCxn id="93" idx="0"/>
              </p:cNvCxnSpPr>
              <p:nvPr/>
            </p:nvCxnSpPr>
            <p:spPr bwMode="auto">
              <a:xfrm flipH="1">
                <a:off x="502667" y="3611919"/>
                <a:ext cx="250679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直線コネクタ 89">
                <a:extLst>
                  <a:ext uri="{FF2B5EF4-FFF2-40B4-BE49-F238E27FC236}">
                    <a16:creationId xmlns="" xmlns:a16="http://schemas.microsoft.com/office/drawing/2014/main" id="{86BF592D-A56F-4ED8-B7A3-738F0548FE0D}"/>
                  </a:ext>
                </a:extLst>
              </p:cNvPr>
              <p:cNvCxnSpPr>
                <a:cxnSpLocks/>
                <a:stCxn id="92" idx="2"/>
              </p:cNvCxnSpPr>
              <p:nvPr/>
            </p:nvCxnSpPr>
            <p:spPr bwMode="auto">
              <a:xfrm>
                <a:off x="1669170" y="3611919"/>
                <a:ext cx="243719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4" name="グループ化 23">
              <a:extLst>
                <a:ext uri="{FF2B5EF4-FFF2-40B4-BE49-F238E27FC236}">
                  <a16:creationId xmlns="" xmlns:a16="http://schemas.microsoft.com/office/drawing/2014/main" id="{7942E5BF-8EF7-4463-A88E-A81B6977F219}"/>
                </a:ext>
              </a:extLst>
            </p:cNvPr>
            <p:cNvGrpSpPr/>
            <p:nvPr/>
          </p:nvGrpSpPr>
          <p:grpSpPr>
            <a:xfrm>
              <a:off x="1450396" y="4655420"/>
              <a:ext cx="331895" cy="344253"/>
              <a:chOff x="2310258" y="2841546"/>
              <a:chExt cx="608139" cy="858671"/>
            </a:xfrm>
          </p:grpSpPr>
          <p:cxnSp>
            <p:nvCxnSpPr>
              <p:cNvPr id="84" name="直線コネクタ 83">
                <a:extLst>
                  <a:ext uri="{FF2B5EF4-FFF2-40B4-BE49-F238E27FC236}">
                    <a16:creationId xmlns="" xmlns:a16="http://schemas.microsoft.com/office/drawing/2014/main" id="{C777761D-F502-45CC-8C00-1965F9856D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400866" y="3585917"/>
                <a:ext cx="426924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直線コネクタ 84">
                <a:extLst>
                  <a:ext uri="{FF2B5EF4-FFF2-40B4-BE49-F238E27FC236}">
                    <a16:creationId xmlns="" xmlns:a16="http://schemas.microsoft.com/office/drawing/2014/main" id="{D6562004-DF02-47C6-9A0D-3C5CD86AC0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V="1">
                <a:off x="2614328" y="3167546"/>
                <a:ext cx="0" cy="60813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直線コネクタ 85">
                <a:extLst>
                  <a:ext uri="{FF2B5EF4-FFF2-40B4-BE49-F238E27FC236}">
                    <a16:creationId xmlns="" xmlns:a16="http://schemas.microsoft.com/office/drawing/2014/main" id="{6DF831CD-3EA8-41B5-9FF9-86A2F00204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299293" y="3156581"/>
                <a:ext cx="63007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直線コネクタ 86">
                <a:extLst>
                  <a:ext uri="{FF2B5EF4-FFF2-40B4-BE49-F238E27FC236}">
                    <a16:creationId xmlns="" xmlns:a16="http://schemas.microsoft.com/office/drawing/2014/main" id="{24576E77-4D58-49D2-B30E-F4B8580221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472556" y="3700217"/>
                <a:ext cx="283545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5" name="グループ化 24">
              <a:extLst>
                <a:ext uri="{FF2B5EF4-FFF2-40B4-BE49-F238E27FC236}">
                  <a16:creationId xmlns="" xmlns:a16="http://schemas.microsoft.com/office/drawing/2014/main" id="{7942E5BF-8EF7-4463-A88E-A81B6977F219}"/>
                </a:ext>
              </a:extLst>
            </p:cNvPr>
            <p:cNvGrpSpPr/>
            <p:nvPr/>
          </p:nvGrpSpPr>
          <p:grpSpPr>
            <a:xfrm rot="5400000">
              <a:off x="467601" y="2890659"/>
              <a:ext cx="331895" cy="344253"/>
              <a:chOff x="2310258" y="2841546"/>
              <a:chExt cx="608139" cy="858671"/>
            </a:xfrm>
          </p:grpSpPr>
          <p:cxnSp>
            <p:nvCxnSpPr>
              <p:cNvPr id="80" name="直線コネクタ 79">
                <a:extLst>
                  <a:ext uri="{FF2B5EF4-FFF2-40B4-BE49-F238E27FC236}">
                    <a16:creationId xmlns="" xmlns:a16="http://schemas.microsoft.com/office/drawing/2014/main" id="{C777761D-F502-45CC-8C00-1965F9856D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400866" y="3585917"/>
                <a:ext cx="426924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直線コネクタ 80">
                <a:extLst>
                  <a:ext uri="{FF2B5EF4-FFF2-40B4-BE49-F238E27FC236}">
                    <a16:creationId xmlns="" xmlns:a16="http://schemas.microsoft.com/office/drawing/2014/main" id="{D6562004-DF02-47C6-9A0D-3C5CD86AC0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V="1">
                <a:off x="2614328" y="3167546"/>
                <a:ext cx="0" cy="60813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直線コネクタ 81">
                <a:extLst>
                  <a:ext uri="{FF2B5EF4-FFF2-40B4-BE49-F238E27FC236}">
                    <a16:creationId xmlns="" xmlns:a16="http://schemas.microsoft.com/office/drawing/2014/main" id="{6DF831CD-3EA8-41B5-9FF9-86A2F00204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299293" y="3156581"/>
                <a:ext cx="63007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直線コネクタ 82">
                <a:extLst>
                  <a:ext uri="{FF2B5EF4-FFF2-40B4-BE49-F238E27FC236}">
                    <a16:creationId xmlns="" xmlns:a16="http://schemas.microsoft.com/office/drawing/2014/main" id="{24576E77-4D58-49D2-B30E-F4B8580221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472556" y="3700217"/>
                <a:ext cx="283545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6" name="直線コネクタ 25"/>
            <p:cNvCxnSpPr>
              <a:stCxn id="16" idx="4"/>
            </p:cNvCxnSpPr>
            <p:nvPr/>
          </p:nvCxnSpPr>
          <p:spPr>
            <a:xfrm>
              <a:off x="1580374" y="1978742"/>
              <a:ext cx="0" cy="32394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1592210" y="2709381"/>
              <a:ext cx="0" cy="70952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>
              <a:off x="1515110" y="2995630"/>
              <a:ext cx="111968" cy="1005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1600142" y="3655122"/>
              <a:ext cx="0" cy="62787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二等辺三角形 29"/>
            <p:cNvSpPr/>
            <p:nvPr/>
          </p:nvSpPr>
          <p:spPr>
            <a:xfrm rot="5400000">
              <a:off x="3216861" y="3333881"/>
              <a:ext cx="1152128" cy="132217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/>
          </p:nvSpPr>
          <p:spPr>
            <a:xfrm rot="5400000">
              <a:off x="5838999" y="3314130"/>
              <a:ext cx="1092427" cy="132217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7046298" y="1924688"/>
              <a:ext cx="87536" cy="216024"/>
              <a:chOff x="2352328" y="2924944"/>
              <a:chExt cx="87536" cy="216024"/>
            </a:xfrm>
          </p:grpSpPr>
          <p:cxnSp>
            <p:nvCxnSpPr>
              <p:cNvPr id="78" name="直線コネクタ 77"/>
              <p:cNvCxnSpPr/>
              <p:nvPr/>
            </p:nvCxnSpPr>
            <p:spPr>
              <a:xfrm>
                <a:off x="2352328" y="2924944"/>
                <a:ext cx="0" cy="21602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>
                <a:off x="2439864" y="2924944"/>
                <a:ext cx="0" cy="21602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グループ化 32">
              <a:extLst>
                <a:ext uri="{FF2B5EF4-FFF2-40B4-BE49-F238E27FC236}">
                  <a16:creationId xmlns="" xmlns:a16="http://schemas.microsoft.com/office/drawing/2014/main" id="{7942E5BF-8EF7-4463-A88E-A81B6977F219}"/>
                </a:ext>
              </a:extLst>
            </p:cNvPr>
            <p:cNvGrpSpPr/>
            <p:nvPr/>
          </p:nvGrpSpPr>
          <p:grpSpPr>
            <a:xfrm rot="5400000">
              <a:off x="6708224" y="1860573"/>
              <a:ext cx="331895" cy="344253"/>
              <a:chOff x="2310258" y="2841546"/>
              <a:chExt cx="608139" cy="858671"/>
            </a:xfrm>
          </p:grpSpPr>
          <p:cxnSp>
            <p:nvCxnSpPr>
              <p:cNvPr id="74" name="直線コネクタ 73">
                <a:extLst>
                  <a:ext uri="{FF2B5EF4-FFF2-40B4-BE49-F238E27FC236}">
                    <a16:creationId xmlns="" xmlns:a16="http://schemas.microsoft.com/office/drawing/2014/main" id="{C777761D-F502-45CC-8C00-1965F9856D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400866" y="3585917"/>
                <a:ext cx="426924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直線コネクタ 74">
                <a:extLst>
                  <a:ext uri="{FF2B5EF4-FFF2-40B4-BE49-F238E27FC236}">
                    <a16:creationId xmlns="" xmlns:a16="http://schemas.microsoft.com/office/drawing/2014/main" id="{D6562004-DF02-47C6-9A0D-3C5CD86AC0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V="1">
                <a:off x="2614328" y="3167546"/>
                <a:ext cx="0" cy="60813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直線コネクタ 75">
                <a:extLst>
                  <a:ext uri="{FF2B5EF4-FFF2-40B4-BE49-F238E27FC236}">
                    <a16:creationId xmlns="" xmlns:a16="http://schemas.microsoft.com/office/drawing/2014/main" id="{6DF831CD-3EA8-41B5-9FF9-86A2F00204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 flipH="1">
                <a:off x="2299293" y="3156581"/>
                <a:ext cx="63007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直線コネクタ 76">
                <a:extLst>
                  <a:ext uri="{FF2B5EF4-FFF2-40B4-BE49-F238E27FC236}">
                    <a16:creationId xmlns="" xmlns:a16="http://schemas.microsoft.com/office/drawing/2014/main" id="{24576E77-4D58-49D2-B30E-F4B8580221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472556" y="3700217"/>
                <a:ext cx="283545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" name="グループ化 33"/>
            <p:cNvGrpSpPr/>
            <p:nvPr/>
          </p:nvGrpSpPr>
          <p:grpSpPr>
            <a:xfrm>
              <a:off x="7393612" y="2802702"/>
              <a:ext cx="156592" cy="406698"/>
              <a:chOff x="2339752" y="2060848"/>
              <a:chExt cx="156592" cy="406698"/>
            </a:xfrm>
          </p:grpSpPr>
          <p:cxnSp>
            <p:nvCxnSpPr>
              <p:cNvPr id="68" name="直線コネクタ 67"/>
              <p:cNvCxnSpPr/>
              <p:nvPr/>
            </p:nvCxnSpPr>
            <p:spPr>
              <a:xfrm>
                <a:off x="2339752" y="2060848"/>
                <a:ext cx="144016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2348136" y="2194284"/>
                <a:ext cx="144016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2352328" y="2323968"/>
                <a:ext cx="144016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flipH="1">
                <a:off x="2348136" y="2132856"/>
                <a:ext cx="135632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 flipH="1">
                <a:off x="2348136" y="2253776"/>
                <a:ext cx="135632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>
                <a:off x="2343944" y="2395538"/>
                <a:ext cx="135632" cy="7200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線コネクタ 34"/>
            <p:cNvCxnSpPr/>
            <p:nvPr/>
          </p:nvCxnSpPr>
          <p:spPr>
            <a:xfrm flipH="1">
              <a:off x="893211" y="3062785"/>
              <a:ext cx="692555" cy="778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1616343" y="3994966"/>
              <a:ext cx="955068" cy="778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円/楕円 36"/>
            <p:cNvSpPr/>
            <p:nvPr/>
          </p:nvSpPr>
          <p:spPr>
            <a:xfrm>
              <a:off x="1537464" y="3948559"/>
              <a:ext cx="111968" cy="1005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>
              <a:stCxn id="30" idx="3"/>
            </p:cNvCxnSpPr>
            <p:nvPr/>
          </p:nvCxnSpPr>
          <p:spPr>
            <a:xfrm flipH="1">
              <a:off x="2643312" y="3994966"/>
              <a:ext cx="48852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H="1" flipV="1">
              <a:off x="4433280" y="3990243"/>
              <a:ext cx="704552" cy="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>
              <a:off x="5244048" y="3998857"/>
              <a:ext cx="4800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H="1">
              <a:off x="7123530" y="2040714"/>
              <a:ext cx="51543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8045615" y="2042434"/>
              <a:ext cx="41424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7393612" y="2042434"/>
              <a:ext cx="4192" cy="7771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円/楕円 43"/>
            <p:cNvSpPr/>
            <p:nvPr/>
          </p:nvSpPr>
          <p:spPr>
            <a:xfrm>
              <a:off x="7325263" y="1982254"/>
              <a:ext cx="111968" cy="1005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コネクタ 44"/>
            <p:cNvCxnSpPr/>
            <p:nvPr/>
          </p:nvCxnSpPr>
          <p:spPr>
            <a:xfrm>
              <a:off x="7432359" y="3201440"/>
              <a:ext cx="4192" cy="7771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>
              <a:off x="7028972" y="3969060"/>
              <a:ext cx="816944" cy="61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円/楕円 46"/>
            <p:cNvSpPr/>
            <p:nvPr/>
          </p:nvSpPr>
          <p:spPr>
            <a:xfrm>
              <a:off x="7386123" y="3924916"/>
              <a:ext cx="111968" cy="1005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8412634" y="3847400"/>
              <a:ext cx="246938" cy="243319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/>
            <p:cNvCxnSpPr>
              <a:stCxn id="48" idx="2"/>
            </p:cNvCxnSpPr>
            <p:nvPr/>
          </p:nvCxnSpPr>
          <p:spPr>
            <a:xfrm flipH="1">
              <a:off x="7965988" y="3969060"/>
              <a:ext cx="446646" cy="61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3059832" y="3741139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err="1" smtClean="0">
                  <a:latin typeface="+mn-lt"/>
                </a:rPr>
                <a:t>Gp</a:t>
              </a:r>
              <a:r>
                <a:rPr lang="ja-JP" altLang="en-US" sz="1400" b="1" dirty="0" smtClean="0">
                  <a:latin typeface="+mn-lt"/>
                </a:rPr>
                <a:t>：</a:t>
              </a:r>
              <a:r>
                <a:rPr lang="en-US" altLang="ja-JP" sz="1400" b="1" dirty="0" smtClean="0">
                  <a:latin typeface="+mn-lt"/>
                </a:rPr>
                <a:t>20.5dB</a:t>
              </a:r>
            </a:p>
            <a:p>
              <a:r>
                <a:rPr kumimoji="1" lang="en-US" altLang="ja-JP" sz="1400" b="1" dirty="0" smtClean="0">
                  <a:latin typeface="+mn-lt"/>
                </a:rPr>
                <a:t>fc</a:t>
              </a:r>
              <a:r>
                <a:rPr lang="ja-JP" altLang="en-US" sz="1400" b="1" dirty="0" smtClean="0">
                  <a:latin typeface="+mn-lt"/>
                </a:rPr>
                <a:t>：</a:t>
              </a:r>
              <a:r>
                <a:rPr lang="en-US" altLang="ja-JP" sz="1400" b="1" dirty="0" smtClean="0">
                  <a:latin typeface="+mn-lt"/>
                </a:rPr>
                <a:t>2.9GHz</a:t>
              </a:r>
              <a:endParaRPr kumimoji="1" lang="ja-JP" altLang="en-US" sz="1400" b="1" dirty="0">
                <a:latin typeface="+mn-lt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652120" y="3741139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err="1" smtClean="0">
                  <a:latin typeface="+mn-lt"/>
                </a:rPr>
                <a:t>Gp</a:t>
              </a:r>
              <a:r>
                <a:rPr lang="ja-JP" altLang="en-US" sz="1400" b="1" dirty="0" smtClean="0">
                  <a:latin typeface="+mn-lt"/>
                </a:rPr>
                <a:t>：</a:t>
              </a:r>
              <a:r>
                <a:rPr lang="en-US" altLang="ja-JP" sz="1400" b="1" dirty="0" smtClean="0">
                  <a:latin typeface="+mn-lt"/>
                </a:rPr>
                <a:t>20.5dB</a:t>
              </a:r>
            </a:p>
            <a:p>
              <a:r>
                <a:rPr kumimoji="1" lang="en-US" altLang="ja-JP" sz="1400" b="1" dirty="0" smtClean="0">
                  <a:latin typeface="+mn-lt"/>
                </a:rPr>
                <a:t>fc</a:t>
              </a:r>
              <a:r>
                <a:rPr lang="ja-JP" altLang="en-US" sz="1400" b="1" dirty="0" smtClean="0">
                  <a:latin typeface="+mn-lt"/>
                </a:rPr>
                <a:t>：</a:t>
              </a:r>
              <a:r>
                <a:rPr lang="en-US" altLang="ja-JP" sz="1400" b="1" dirty="0" smtClean="0">
                  <a:latin typeface="+mn-lt"/>
                </a:rPr>
                <a:t>1.0GHz</a:t>
              </a:r>
              <a:endParaRPr kumimoji="1" lang="ja-JP" altLang="en-US" sz="1400" b="1" dirty="0">
                <a:latin typeface="+mn-lt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302924" y="1496172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/>
                <a:t>-HV</a:t>
              </a:r>
              <a:endParaRPr kumimoji="1" lang="ja-JP" altLang="en-US" sz="1600" b="1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750958" y="3359155"/>
              <a:ext cx="6912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MPPC</a:t>
              </a:r>
              <a:endParaRPr kumimoji="1" lang="ja-JP" altLang="en-US" sz="1600" b="1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331374" y="3508846"/>
              <a:ext cx="7970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/>
                <a:t>Output</a:t>
              </a:r>
              <a:endParaRPr kumimoji="1" lang="ja-JP" altLang="en-US" sz="1600" b="1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288869" y="4477654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/>
                <a:t>Amplifier</a:t>
              </a:r>
              <a:endParaRPr kumimoji="1" lang="ja-JP" altLang="en-US" sz="1400" b="1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911884" y="4476563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/>
                <a:t>Amplifier</a:t>
              </a:r>
              <a:endParaRPr kumimoji="1" lang="ja-JP" altLang="en-US" sz="1400" b="1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7447812" y="4088771"/>
              <a:ext cx="1036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/>
                <a:t>Capacitor</a:t>
              </a:r>
              <a:endParaRPr kumimoji="1" lang="ja-JP" altLang="en-US" sz="1400" b="1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411842" y="3200748"/>
              <a:ext cx="1036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/>
                <a:t>Capacitor</a:t>
              </a:r>
              <a:endParaRPr kumimoji="1" lang="ja-JP" altLang="en-US" sz="1400" b="1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078740" y="4119005"/>
              <a:ext cx="1036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/>
                <a:t>Capacitor</a:t>
              </a:r>
              <a:endParaRPr kumimoji="1" lang="ja-JP" altLang="en-US" sz="1400" b="1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4686287" y="4101566"/>
              <a:ext cx="1036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/>
                <a:t>Capacitor</a:t>
              </a:r>
              <a:endParaRPr kumimoji="1" lang="ja-JP" altLang="en-US" sz="1400" b="1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6372176" y="2161269"/>
              <a:ext cx="1036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/>
                <a:t>Capacitor</a:t>
              </a:r>
              <a:endParaRPr kumimoji="1" lang="ja-JP" altLang="en-US" sz="1400" b="1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1691547" y="2354238"/>
              <a:ext cx="1064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/>
                <a:t>Resistor</a:t>
              </a:r>
              <a:endParaRPr kumimoji="1" lang="ja-JP" altLang="en-US" sz="1400" b="1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1723494" y="4367540"/>
              <a:ext cx="1064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/>
                <a:t>Resistor</a:t>
              </a:r>
              <a:endParaRPr lang="ja-JP" altLang="en-US" sz="1400" b="1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7507367" y="2854257"/>
              <a:ext cx="1064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/>
                <a:t>Resistor</a:t>
              </a:r>
              <a:endParaRPr kumimoji="1" lang="ja-JP" altLang="en-US" sz="1400" b="1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7486092" y="2163838"/>
              <a:ext cx="817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/>
                <a:t>Inductor</a:t>
              </a:r>
              <a:endParaRPr kumimoji="1" lang="ja-JP" altLang="en-US" sz="1400" b="1" dirty="0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8459858" y="1960544"/>
              <a:ext cx="144016" cy="14401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8381945" y="1567472"/>
              <a:ext cx="6958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/>
                <a:t>+12V</a:t>
              </a:r>
              <a:endParaRPr kumimoji="1" lang="ja-JP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38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ADA9D-00AE-434A-83FF-0E4E4CF7D21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288" y="1128840"/>
            <a:ext cx="838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Problem : Signal Pileup</a:t>
            </a:r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the waveform shown below, pulse height</a:t>
            </a:r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affected </a:t>
            </a:r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by 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pileup.</a:t>
            </a:r>
            <a:endParaRPr lang="en-US" altLang="ja-JP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27004" y="5589240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Fig.5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161986" y="6087160"/>
            <a:ext cx="2208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Amplifier output</a:t>
            </a:r>
            <a:endParaRPr lang="ja-JP" altLang="en-US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611086" y="2051167"/>
            <a:ext cx="5085947" cy="3954170"/>
            <a:chOff x="1922131" y="2756467"/>
            <a:chExt cx="4687816" cy="36493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131" y="2756467"/>
              <a:ext cx="4687816" cy="3649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576772" y="3637921"/>
              <a:ext cx="12218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FF0000"/>
                  </a:solidFill>
                  <a:latin typeface="Calibri" pitchFamily="34" charset="0"/>
                  <a:ea typeface="ＭＳ Ｐゴシック" pitchFamily="50" charset="-128"/>
                </a:rPr>
                <a:t>Pileup</a:t>
              </a:r>
              <a:endParaRPr lang="ja-JP" altLang="en-US" sz="3200" dirty="0">
                <a:solidFill>
                  <a:srgbClr val="FF0000"/>
                </a:solidFill>
                <a:latin typeface="Calibri" pitchFamily="34" charset="0"/>
                <a:ea typeface="ＭＳ Ｐゴシック" pitchFamily="50" charset="-128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3479354" y="4222696"/>
              <a:ext cx="648072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4211959" y="4509120"/>
              <a:ext cx="794425" cy="25667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Pulse processing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5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ADA9D-00AE-434A-83FF-0E4E4CF7D21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709" y="889751"/>
            <a:ext cx="8241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How to 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alleviate pileup : software processing</a:t>
            </a:r>
          </a:p>
          <a:p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The raw </a:t>
            </a:r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signal is passed through </a:t>
            </a:r>
            <a:r>
              <a:rPr lang="en-US" altLang="ja-JP" sz="2000" b="1" i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Deconvolution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and </a:t>
            </a:r>
          </a:p>
          <a:p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sz="2000" b="1" i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Wiener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filters </a:t>
            </a:r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 obtain 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 processed </a:t>
            </a:r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output signal.</a:t>
            </a:r>
            <a:endParaRPr lang="ja-JP" altLang="en-US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987824" y="2640400"/>
            <a:ext cx="2177383" cy="830998"/>
            <a:chOff x="3505978" y="3659973"/>
            <a:chExt cx="2177383" cy="830998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213279" y="3659974"/>
              <a:ext cx="14700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8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50" charset="-128"/>
                </a:rPr>
                <a:t>Filter</a:t>
              </a:r>
              <a:endParaRPr lang="ja-JP" altLang="en-US" sz="4800" dirty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505978" y="3659973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8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50" charset="-128"/>
                </a:rPr>
                <a:t>×</a:t>
              </a:r>
              <a:endParaRPr lang="ja-JP" altLang="en-US" sz="4800" dirty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9" name="右矢印 8"/>
          <p:cNvSpPr/>
          <p:nvPr/>
        </p:nvSpPr>
        <p:spPr>
          <a:xfrm>
            <a:off x="5202453" y="2925269"/>
            <a:ext cx="472815" cy="289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prstClr val="white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1" y="3785801"/>
            <a:ext cx="3047662" cy="237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8" y="3787451"/>
            <a:ext cx="3241692" cy="215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1" y="2340858"/>
            <a:ext cx="2616567" cy="128675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43" y="2309355"/>
            <a:ext cx="2951921" cy="1349763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Pulse processing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四角形吹き出し 2"/>
          <p:cNvSpPr/>
          <p:nvPr/>
        </p:nvSpPr>
        <p:spPr>
          <a:xfrm>
            <a:off x="5000978" y="5757333"/>
            <a:ext cx="3443111" cy="632178"/>
          </a:xfrm>
          <a:prstGeom prst="wedgeRectCallout">
            <a:avLst>
              <a:gd name="adj1" fmla="val 21199"/>
              <a:gd name="adj2" fmla="val -137500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Pileup is removed.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8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グループ化 76"/>
          <p:cNvGrpSpPr/>
          <p:nvPr/>
        </p:nvGrpSpPr>
        <p:grpSpPr>
          <a:xfrm>
            <a:off x="1335414" y="1912741"/>
            <a:ext cx="792088" cy="288032"/>
            <a:chOff x="2051720" y="1124744"/>
            <a:chExt cx="792088" cy="288032"/>
          </a:xfrm>
        </p:grpSpPr>
        <p:cxnSp>
          <p:nvCxnSpPr>
            <p:cNvPr id="78" name="直線コネクタ 77"/>
            <p:cNvCxnSpPr/>
            <p:nvPr/>
          </p:nvCxnSpPr>
          <p:spPr>
            <a:xfrm>
              <a:off x="2051720" y="1412776"/>
              <a:ext cx="2758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flipV="1">
              <a:off x="2327557" y="112474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2327557" y="1124744"/>
              <a:ext cx="2282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2555776" y="112474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2555776" y="1412776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1" y="2727245"/>
            <a:ext cx="1559533" cy="944801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21" y="2700050"/>
            <a:ext cx="1559533" cy="9719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97" y="2758913"/>
            <a:ext cx="1522519" cy="807817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6" y="2727244"/>
            <a:ext cx="1589110" cy="944801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78060" y="5115278"/>
            <a:ext cx="2309432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Data points: 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50" charset="-128"/>
              </a:rPr>
              <a:t>~10,000 (exp.)</a:t>
            </a:r>
            <a:endParaRPr lang="ja-JP" altLang="en-US" sz="2800" dirty="0">
              <a:solidFill>
                <a:srgbClr val="FF0000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ADA9D-00AE-434A-83FF-0E4E4CF7D21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69404" y="3197398"/>
            <a:ext cx="1368152" cy="738664"/>
            <a:chOff x="467544" y="2339588"/>
            <a:chExt cx="1368152" cy="738664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729444" y="2339588"/>
              <a:ext cx="792088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8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50" charset="-128"/>
                </a:rPr>
                <a:t>MPPC</a:t>
              </a:r>
              <a:endParaRPr lang="ja-JP" altLang="en-US" sz="1800" dirty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67544" y="2708920"/>
              <a:ext cx="1368152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800" dirty="0" smtClean="0">
                  <a:solidFill>
                    <a:prstClr val="black"/>
                  </a:solidFill>
                  <a:latin typeface="Calibri" pitchFamily="34" charset="0"/>
                  <a:ea typeface="ＭＳ Ｐゴシック" pitchFamily="50" charset="-128"/>
                </a:rPr>
                <a:t>AMP(×100)</a:t>
              </a:r>
              <a:endParaRPr lang="ja-JP" altLang="en-US" sz="1800" dirty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915818" y="1595408"/>
            <a:ext cx="18001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Oscilloscope</a:t>
            </a:r>
            <a:endParaRPr lang="ja-JP" altLang="en-US" sz="1800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64188" y="1595408"/>
            <a:ext cx="12961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Computer</a:t>
            </a:r>
            <a:endParaRPr lang="ja-JP" altLang="en-US" sz="1800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304" y="1595408"/>
            <a:ext cx="7920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PLP</a:t>
            </a:r>
            <a:endParaRPr lang="ja-JP" altLang="en-US" sz="1800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9871" y="4253630"/>
            <a:ext cx="10721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Normal</a:t>
            </a:r>
            <a:endParaRPr lang="ja-JP" altLang="en-US" sz="1800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12238" y="4235269"/>
            <a:ext cx="16201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>
                <a:solidFill>
                  <a:prstClr val="black"/>
                </a:solidFill>
                <a:latin typeface="ＭＳ Ｐゴシック"/>
                <a:ea typeface="ＭＳ Ｐゴシック" pitchFamily="50" charset="-128"/>
              </a:rPr>
              <a:t>Prompt X-talk </a:t>
            </a:r>
            <a:endParaRPr lang="ja-JP" altLang="en-US" sz="1800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83028" y="4235269"/>
            <a:ext cx="16201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>
                <a:solidFill>
                  <a:prstClr val="black"/>
                </a:solidFill>
                <a:latin typeface="ＭＳ Ｐゴシック"/>
                <a:ea typeface="ＭＳ Ｐゴシック" pitchFamily="50" charset="-128"/>
              </a:rPr>
              <a:t>Delayed</a:t>
            </a:r>
            <a:r>
              <a:rPr lang="ja-JP" altLang="en-US" sz="1800" dirty="0">
                <a:solidFill>
                  <a:prstClr val="black"/>
                </a:solidFill>
                <a:latin typeface="ＭＳ Ｐゴシック"/>
                <a:ea typeface="ＭＳ Ｐゴシック" pitchFamily="50" charset="-128"/>
              </a:rPr>
              <a:t>　</a:t>
            </a:r>
            <a:r>
              <a:rPr lang="en-US" altLang="ja-JP" sz="1800" dirty="0">
                <a:solidFill>
                  <a:prstClr val="black"/>
                </a:solidFill>
                <a:latin typeface="ＭＳ Ｐゴシック"/>
                <a:ea typeface="ＭＳ Ｐゴシック" pitchFamily="50" charset="-128"/>
              </a:rPr>
              <a:t>Pulse</a:t>
            </a:r>
            <a:endParaRPr lang="ja-JP" altLang="en-US" sz="1800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cxnSp>
        <p:nvCxnSpPr>
          <p:cNvPr id="22" name="直線コネクタ 21"/>
          <p:cNvCxnSpPr>
            <a:stCxn id="7" idx="3"/>
            <a:endCxn id="5" idx="1"/>
          </p:cNvCxnSpPr>
          <p:nvPr/>
        </p:nvCxnSpPr>
        <p:spPr>
          <a:xfrm>
            <a:off x="1423392" y="1780074"/>
            <a:ext cx="14924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012" y="2794342"/>
            <a:ext cx="1368152" cy="84840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220" y="2831120"/>
            <a:ext cx="1394609" cy="774853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543" y="4052780"/>
            <a:ext cx="1368152" cy="69636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220" y="4029003"/>
            <a:ext cx="1425652" cy="661450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140" y="6106762"/>
            <a:ext cx="1432980" cy="871151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220" y="6106762"/>
            <a:ext cx="1394609" cy="844752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600" y="7129711"/>
            <a:ext cx="1433519" cy="9719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444" y="7152660"/>
            <a:ext cx="1430385" cy="917606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079" y="5060490"/>
            <a:ext cx="1465041" cy="7800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572" y="5060490"/>
            <a:ext cx="1413257" cy="737823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2732635"/>
            <a:ext cx="1584176" cy="939411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6" y="2750091"/>
            <a:ext cx="1541858" cy="921953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フローチャート : 結合子 11"/>
          <p:cNvSpPr/>
          <p:nvPr/>
        </p:nvSpPr>
        <p:spPr>
          <a:xfrm>
            <a:off x="955340" y="1993065"/>
            <a:ext cx="144016" cy="14808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prstClr val="white"/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316750" y="1927025"/>
            <a:ext cx="792088" cy="288032"/>
            <a:chOff x="2051720" y="1124744"/>
            <a:chExt cx="792088" cy="288032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2051720" y="1412776"/>
              <a:ext cx="2758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2327557" y="112474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2327557" y="1124744"/>
              <a:ext cx="2282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2555776" y="112474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2555776" y="1412776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64" name="カギ線コネクタ 2063"/>
          <p:cNvCxnSpPr/>
          <p:nvPr/>
        </p:nvCxnSpPr>
        <p:spPr>
          <a:xfrm rot="5400000">
            <a:off x="1630175" y="2324150"/>
            <a:ext cx="1789069" cy="10702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直線コネクタ 2074"/>
          <p:cNvCxnSpPr>
            <a:endCxn id="4" idx="3"/>
          </p:cNvCxnSpPr>
          <p:nvPr/>
        </p:nvCxnSpPr>
        <p:spPr>
          <a:xfrm flipH="1">
            <a:off x="1737556" y="3751396"/>
            <a:ext cx="25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テキスト ボックス 2075"/>
          <p:cNvSpPr txBox="1"/>
          <p:nvPr/>
        </p:nvSpPr>
        <p:spPr>
          <a:xfrm>
            <a:off x="5721021" y="2135234"/>
            <a:ext cx="272401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Filtering &amp; Discrimination</a:t>
            </a:r>
            <a:r>
              <a:rPr lang="ja-JP" altLang="en-US" sz="1800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　</a:t>
            </a:r>
            <a:endParaRPr lang="ja-JP" altLang="en-US" sz="1800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77" name="テキスト ボックス 2076"/>
          <p:cNvSpPr txBox="1"/>
          <p:nvPr/>
        </p:nvSpPr>
        <p:spPr>
          <a:xfrm>
            <a:off x="3861151" y="5907205"/>
            <a:ext cx="39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0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776357" y="5893393"/>
            <a:ext cx="39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0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714886" y="5893394"/>
            <a:ext cx="39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0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-2484784" y="7389440"/>
            <a:ext cx="39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2</a:t>
            </a:r>
            <a:endParaRPr lang="ja-JP" altLang="en-US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-2078667" y="7380631"/>
            <a:ext cx="39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3</a:t>
            </a:r>
            <a:endParaRPr lang="ja-JP" altLang="en-US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7" name="フローチャート : 結合子 66"/>
          <p:cNvSpPr/>
          <p:nvPr/>
        </p:nvSpPr>
        <p:spPr>
          <a:xfrm>
            <a:off x="950788" y="1996999"/>
            <a:ext cx="144016" cy="14808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prstClr val="white"/>
              </a:solidFill>
            </a:endParaRPr>
          </a:p>
        </p:txBody>
      </p:sp>
      <p:grpSp>
        <p:nvGrpSpPr>
          <p:cNvPr id="68" name="グループ化 67"/>
          <p:cNvGrpSpPr/>
          <p:nvPr/>
        </p:nvGrpSpPr>
        <p:grpSpPr>
          <a:xfrm>
            <a:off x="1328559" y="1923091"/>
            <a:ext cx="792088" cy="288032"/>
            <a:chOff x="2051720" y="1124744"/>
            <a:chExt cx="792088" cy="288032"/>
          </a:xfrm>
        </p:grpSpPr>
        <p:cxnSp>
          <p:nvCxnSpPr>
            <p:cNvPr id="69" name="直線コネクタ 68"/>
            <p:cNvCxnSpPr/>
            <p:nvPr/>
          </p:nvCxnSpPr>
          <p:spPr>
            <a:xfrm>
              <a:off x="2051720" y="1412776"/>
              <a:ext cx="2758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V="1">
              <a:off x="2327557" y="112474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2327557" y="1124744"/>
              <a:ext cx="2282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555776" y="112474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2555776" y="1412776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フローチャート : 結合子 75"/>
          <p:cNvSpPr/>
          <p:nvPr/>
        </p:nvSpPr>
        <p:spPr>
          <a:xfrm>
            <a:off x="962008" y="1987149"/>
            <a:ext cx="144016" cy="14808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853167" y="5887744"/>
            <a:ext cx="3960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1</a:t>
            </a:r>
            <a:endParaRPr lang="ja-JP" altLang="en-US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776357" y="5886560"/>
            <a:ext cx="3960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1</a:t>
            </a:r>
            <a:endParaRPr lang="ja-JP" altLang="en-US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5688125" y="5896889"/>
            <a:ext cx="3960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ＭＳ Ｐゴシック" pitchFamily="50" charset="-128"/>
              </a:rPr>
              <a:t>1</a:t>
            </a:r>
            <a:endParaRPr lang="ja-JP" altLang="en-US" dirty="0">
              <a:solidFill>
                <a:prstClr val="black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Correlated noise measurement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8" name="直線コネクタ 87"/>
          <p:cNvCxnSpPr>
            <a:endCxn id="6" idx="1"/>
          </p:cNvCxnSpPr>
          <p:nvPr/>
        </p:nvCxnSpPr>
        <p:spPr>
          <a:xfrm>
            <a:off x="4716016" y="1780074"/>
            <a:ext cx="1548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8000" decel="3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00173 0.1567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10139 1.48148E-6 " pathEditMode="relative" rAng="0" ptsTypes="AA">
                                      <p:cBhvr>
                                        <p:cTn id="17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16163 1.48148E-6 C -0.23403 1.48148E-6 -0.32292 0.08356 -0.32292 0.15208 L -0.32292 0.3044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100"/>
                            </p:stCondLst>
                            <p:childTnLst>
                              <p:par>
                                <p:cTn id="4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6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00225 0.1562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1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1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0209 -0.0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1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6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1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1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6111 4.81481E-6 C -0.08836 4.81481E-6 -0.12152 0.08379 -0.12152 0.15208 L -0.12152 0.30648 " pathEditMode="relative" rAng="0" ptsTypes="FfFF">
                                      <p:cBhvr>
                                        <p:cTn id="7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1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600"/>
                            </p:stCondLst>
                            <p:childTnLst>
                              <p:par>
                                <p:cTn id="8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10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00104 0.15301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6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1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6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09878 -0.0020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1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6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1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6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5348 -3.33333E-6 C 0.07726 -3.33333E-6 0.10695 0.08496 0.10695 0.15417 L 0.10695 0.30834 " pathEditMode="relative" rAng="0" ptsTypes="FfFF">
                                      <p:cBhvr>
                                        <p:cTn id="11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6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1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2" grpId="1" animBg="1"/>
      <p:bldP spid="67" grpId="0" animBg="1"/>
      <p:bldP spid="67" grpId="1" animBg="1"/>
      <p:bldP spid="67" grpId="2" animBg="1"/>
      <p:bldP spid="76" grpId="0" animBg="1"/>
      <p:bldP spid="76" grpId="1" animBg="1"/>
      <p:bldP spid="76" grpId="2" animBg="1"/>
      <p:bldP spid="85" grpId="0" animBg="1"/>
      <p:bldP spid="86" grpId="0" animBg="1"/>
      <p:bldP spid="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2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Table of Contents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5057" y="847366"/>
            <a:ext cx="877955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 A Revision of MPPC Correlated Noise Parameters</a:t>
            </a:r>
          </a:p>
          <a:p>
            <a:pPr>
              <a:spcBef>
                <a:spcPct val="50000"/>
              </a:spcBef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Our Correlated Noise Measurement Method</a:t>
            </a:r>
          </a:p>
          <a:p>
            <a:pPr>
              <a:spcBef>
                <a:spcPct val="50000"/>
              </a:spcBef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New MPPC Developments for Physics Research</a:t>
            </a:r>
          </a:p>
        </p:txBody>
      </p:sp>
    </p:spTree>
    <p:extLst>
      <p:ext uri="{BB962C8B-B14F-4D97-AF65-F5344CB8AC3E}">
        <p14:creationId xmlns:p14="http://schemas.microsoft.com/office/powerpoint/2010/main" val="16706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ADA9D-00AE-434A-83FF-0E4E4CF7D21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288" y="894078"/>
            <a:ext cx="8057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Waveform analysis 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 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 Prompt </a:t>
            </a:r>
            <a:r>
              <a:rPr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X-talk 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probability</a:t>
            </a:r>
          </a:p>
          <a:p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It </a:t>
            </a:r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defined by the 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following calculation:       </a:t>
            </a:r>
          </a:p>
          <a:p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Prompt X-talk(%)</a:t>
            </a:r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＝</a:t>
            </a:r>
            <a:endParaRPr lang="ja-JP" altLang="en-US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263933" y="1920452"/>
            <a:ext cx="4671749" cy="800382"/>
            <a:chOff x="2981710" y="1862967"/>
            <a:chExt cx="4671749" cy="800382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981710" y="1862967"/>
              <a:ext cx="4607304" cy="800382"/>
              <a:chOff x="3289886" y="2204864"/>
              <a:chExt cx="4607304" cy="800382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3303533" y="2204864"/>
                <a:ext cx="3845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number 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of &gt;1.5 </a:t>
                </a:r>
                <a:r>
                  <a:rPr lang="en-US" altLang="ja-JP" sz="2000" dirty="0" err="1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p.e.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pulses)</a:t>
                </a:r>
                <a:endParaRPr lang="ja-JP" altLang="en-US" sz="2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3302708" y="2605136"/>
                <a:ext cx="45944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number 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of &gt;0.5 </a:t>
                </a:r>
                <a:r>
                  <a:rPr lang="en-US" altLang="ja-JP" sz="2000" dirty="0" err="1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p.e.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pulses)</a:t>
                </a:r>
                <a:endParaRPr lang="ja-JP" altLang="en-US" sz="2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cxnSp>
            <p:nvCxnSpPr>
              <p:cNvPr id="22" name="直線コネクタ 21"/>
              <p:cNvCxnSpPr/>
              <p:nvPr/>
            </p:nvCxnSpPr>
            <p:spPr>
              <a:xfrm>
                <a:off x="3289886" y="2636912"/>
                <a:ext cx="37313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/>
            <p:cNvSpPr txBox="1"/>
            <p:nvPr/>
          </p:nvSpPr>
          <p:spPr>
            <a:xfrm>
              <a:off x="6785914" y="2094960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×100</a:t>
              </a:r>
              <a:endPara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Correlated noise measurement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606369" y="3254942"/>
            <a:ext cx="5635414" cy="2657475"/>
            <a:chOff x="2543347" y="3526484"/>
            <a:chExt cx="5635414" cy="2657475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543347" y="3526484"/>
              <a:ext cx="5635414" cy="2657475"/>
              <a:chOff x="1998756" y="3613666"/>
              <a:chExt cx="5635414" cy="265747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756" y="3613666"/>
                <a:ext cx="4981575" cy="2657475"/>
              </a:xfrm>
              <a:prstGeom prst="rect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テキスト ボックス 16"/>
              <p:cNvSpPr txBox="1"/>
              <p:nvPr/>
            </p:nvSpPr>
            <p:spPr>
              <a:xfrm>
                <a:off x="7053562" y="4283223"/>
                <a:ext cx="580608" cy="307777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prstClr val="black"/>
                    </a:solidFill>
                    <a:latin typeface="ＭＳ Ｐゴシック"/>
                    <a:ea typeface="ＭＳ Ｐゴシック"/>
                  </a:rPr>
                  <a:t>1.5pe</a:t>
                </a:r>
                <a:endParaRPr lang="ja-JP" altLang="en-US" sz="1400" b="1" dirty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7053562" y="5196625"/>
                <a:ext cx="580608" cy="307777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prstClr val="black"/>
                    </a:solidFill>
                    <a:latin typeface="ＭＳ Ｐゴシック"/>
                    <a:ea typeface="ＭＳ Ｐゴシック"/>
                  </a:rPr>
                  <a:t>0.5pe</a:t>
                </a:r>
                <a:endParaRPr lang="ja-JP" altLang="en-US" sz="1400" b="1" dirty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3923928" y="4601810"/>
                <a:ext cx="1526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50" charset="-128"/>
                  </a:rPr>
                  <a:t>Delayed X-talk</a:t>
                </a:r>
                <a:endParaRPr lang="ja-JP" altLang="en-US" sz="1800" dirty="0">
                  <a:solidFill>
                    <a:prstClr val="black"/>
                  </a:solidFill>
                  <a:latin typeface="Calibri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5235662" y="5443627"/>
                <a:ext cx="1212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50" charset="-128"/>
                  </a:rPr>
                  <a:t>After pulse</a:t>
                </a:r>
                <a:endParaRPr lang="ja-JP" altLang="en-US" sz="1800" dirty="0">
                  <a:solidFill>
                    <a:prstClr val="black"/>
                  </a:solidFill>
                  <a:latin typeface="Calibri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2339752" y="3800002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50" charset="-128"/>
                  </a:rPr>
                  <a:t>Signal</a:t>
                </a:r>
                <a:endParaRPr lang="ja-JP" altLang="en-US" sz="1800" dirty="0">
                  <a:solidFill>
                    <a:prstClr val="black"/>
                  </a:solidFill>
                  <a:latin typeface="Calibri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616578" y="4349929"/>
              <a:ext cx="4981575" cy="913402"/>
              <a:chOff x="8500369" y="3319902"/>
              <a:chExt cx="4981575" cy="913402"/>
            </a:xfrm>
          </p:grpSpPr>
          <p:cxnSp>
            <p:nvCxnSpPr>
              <p:cNvPr id="20" name="直線コネクタ 19"/>
              <p:cNvCxnSpPr/>
              <p:nvPr/>
            </p:nvCxnSpPr>
            <p:spPr>
              <a:xfrm>
                <a:off x="8500369" y="4233304"/>
                <a:ext cx="4981575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8500369" y="3319902"/>
                <a:ext cx="4981575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567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ADA9D-00AE-434A-83FF-0E4E4CF7D21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288" y="914400"/>
            <a:ext cx="8057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Waveform </a:t>
            </a:r>
            <a:r>
              <a:rPr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analysis 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 </a:t>
            </a:r>
            <a:r>
              <a:rPr lang="en-US" altLang="ja-JP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 Delayed Pulse probability</a:t>
            </a:r>
          </a:p>
          <a:p>
            <a:r>
              <a:rPr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It is defined by the following calculation:</a:t>
            </a:r>
          </a:p>
          <a:p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</a:p>
          <a:p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Delayed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Pulse(%)</a:t>
            </a:r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＝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ja-JP" altLang="en-US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274400" y="1925668"/>
            <a:ext cx="4676366" cy="800382"/>
            <a:chOff x="3477600" y="2523937"/>
            <a:chExt cx="4676366" cy="800382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3477600" y="2523937"/>
              <a:ext cx="4594482" cy="800382"/>
              <a:chOff x="3201107" y="2204864"/>
              <a:chExt cx="4594482" cy="800382"/>
            </a:xfrm>
          </p:grpSpPr>
          <p:sp>
            <p:nvSpPr>
              <p:cNvPr id="22" name="テキスト ボックス 21"/>
              <p:cNvSpPr txBox="1"/>
              <p:nvPr/>
            </p:nvSpPr>
            <p:spPr>
              <a:xfrm>
                <a:off x="3303533" y="2204864"/>
                <a:ext cx="36642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(number of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Delayed 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pulses)</a:t>
                </a:r>
                <a:endParaRPr lang="ja-JP" altLang="en-US" sz="2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3201107" y="2605136"/>
                <a:ext cx="45944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number 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of &gt;0.5 </a:t>
                </a:r>
                <a:r>
                  <a:rPr lang="en-US" altLang="ja-JP" sz="2000" dirty="0" err="1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p.e.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pulses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)</a:t>
                </a:r>
                <a:endParaRPr lang="ja-JP" altLang="en-US" sz="2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cxnSp>
            <p:nvCxnSpPr>
              <p:cNvPr id="24" name="直線コネクタ 23"/>
              <p:cNvCxnSpPr/>
              <p:nvPr/>
            </p:nvCxnSpPr>
            <p:spPr>
              <a:xfrm>
                <a:off x="3289886" y="2636912"/>
                <a:ext cx="37313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テキスト ボックス 24"/>
            <p:cNvSpPr txBox="1"/>
            <p:nvPr/>
          </p:nvSpPr>
          <p:spPr>
            <a:xfrm>
              <a:off x="7286421" y="2735281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×100</a:t>
              </a:r>
              <a:endPara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42045" y="3228236"/>
            <a:ext cx="8159386" cy="2535864"/>
            <a:chOff x="731207" y="3802169"/>
            <a:chExt cx="8159386" cy="253586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31207" y="3802169"/>
              <a:ext cx="8159386" cy="2535864"/>
              <a:chOff x="731207" y="3802169"/>
              <a:chExt cx="8159386" cy="2535864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821" y="4206089"/>
                <a:ext cx="3031830" cy="2113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0" name="直線コネクタ 19"/>
              <p:cNvCxnSpPr/>
              <p:nvPr/>
            </p:nvCxnSpPr>
            <p:spPr>
              <a:xfrm>
                <a:off x="853321" y="5517232"/>
                <a:ext cx="3170141" cy="0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5760" y="3879632"/>
                <a:ext cx="3324225" cy="2458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6" name="直線コネクタ 25"/>
              <p:cNvCxnSpPr/>
              <p:nvPr/>
            </p:nvCxnSpPr>
            <p:spPr>
              <a:xfrm>
                <a:off x="4945210" y="5500439"/>
                <a:ext cx="3310749" cy="0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テキスト ボックス 18"/>
              <p:cNvSpPr txBox="1"/>
              <p:nvPr/>
            </p:nvSpPr>
            <p:spPr>
              <a:xfrm>
                <a:off x="5100313" y="4688094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50" charset="-128"/>
                  </a:rPr>
                  <a:t>Signal</a:t>
                </a:r>
                <a:endParaRPr lang="ja-JP" altLang="en-US" sz="1800" dirty="0">
                  <a:solidFill>
                    <a:prstClr val="black"/>
                  </a:solidFill>
                  <a:latin typeface="Calibri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1082200" y="4688094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50" charset="-128"/>
                  </a:rPr>
                  <a:t>Signal</a:t>
                </a:r>
                <a:endParaRPr lang="ja-JP" altLang="en-US" sz="1800" dirty="0">
                  <a:solidFill>
                    <a:prstClr val="black"/>
                  </a:solidFill>
                  <a:latin typeface="Calibri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731207" y="3802169"/>
                <a:ext cx="1212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50" charset="-128"/>
                  </a:rPr>
                  <a:t>After pulse</a:t>
                </a:r>
                <a:endParaRPr lang="ja-JP" altLang="en-US" sz="1800" dirty="0">
                  <a:solidFill>
                    <a:prstClr val="black"/>
                  </a:solidFill>
                  <a:latin typeface="Calibri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4572000" y="3802169"/>
                <a:ext cx="1526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50" charset="-128"/>
                  </a:rPr>
                  <a:t>Delayed X-talk</a:t>
                </a:r>
                <a:endParaRPr lang="ja-JP" altLang="en-US" sz="1800" dirty="0">
                  <a:solidFill>
                    <a:prstClr val="black"/>
                  </a:solidFill>
                  <a:latin typeface="Calibri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8309985" y="5363343"/>
                <a:ext cx="580608" cy="307777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prstClr val="black"/>
                    </a:solidFill>
                    <a:latin typeface="ＭＳ Ｐゴシック"/>
                    <a:ea typeface="ＭＳ Ｐゴシック"/>
                  </a:rPr>
                  <a:t>0.5pe</a:t>
                </a:r>
                <a:endParaRPr lang="ja-JP" altLang="en-US" sz="1400" b="1" dirty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4082475" y="5346488"/>
                <a:ext cx="580608" cy="307777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prstClr val="black"/>
                    </a:solidFill>
                    <a:latin typeface="ＭＳ Ｐゴシック"/>
                    <a:ea typeface="ＭＳ Ｐゴシック"/>
                  </a:rPr>
                  <a:t>0.5pe</a:t>
                </a:r>
                <a:endParaRPr lang="ja-JP" altLang="en-US" sz="1400" b="1" dirty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2627784" y="5157192"/>
                <a:ext cx="504056" cy="49707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円/楕円 29"/>
            <p:cNvSpPr/>
            <p:nvPr/>
          </p:nvSpPr>
          <p:spPr>
            <a:xfrm>
              <a:off x="6228184" y="3922964"/>
              <a:ext cx="504056" cy="4970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Correlated noise measurement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0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22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Part 3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8579" y="847366"/>
            <a:ext cx="857603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A Revision of MPPC Correlated Noise Parameters</a:t>
            </a:r>
          </a:p>
          <a:p>
            <a:pPr>
              <a:spcBef>
                <a:spcPct val="50000"/>
              </a:spcBef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 Our Correlated Noise Measurement Method</a:t>
            </a:r>
          </a:p>
          <a:p>
            <a:pPr>
              <a:spcBef>
                <a:spcPct val="50000"/>
              </a:spcBef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New MPPC Developments for Physics Research</a:t>
            </a:r>
          </a:p>
        </p:txBody>
      </p:sp>
    </p:spTree>
    <p:extLst>
      <p:ext uri="{BB962C8B-B14F-4D97-AF65-F5344CB8AC3E}">
        <p14:creationId xmlns:p14="http://schemas.microsoft.com/office/powerpoint/2010/main" val="22724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23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163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defRPr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Improved irradiation lifetime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7713" y="938036"/>
            <a:ext cx="8677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types of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damage caused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by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radiation in MPPC: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32" y="1517257"/>
            <a:ext cx="3483609" cy="235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599" y="1346836"/>
            <a:ext cx="5225143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Bulk damage: 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If sufficient particle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energy 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transferred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 a 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 atom, the atom can be displaced into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 interstitial 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site,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leaving a 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vacancy (defect) in the Si crystal lattice.</a:t>
            </a:r>
          </a:p>
          <a:p>
            <a:pPr algn="just">
              <a:spcBef>
                <a:spcPts val="0"/>
              </a:spcBef>
            </a:pP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Surface damage: 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Energetic photons and electrons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 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cause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surface 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damage near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Si-passivation (SiO2/Si3N4) boundary.</a:t>
            </a:r>
          </a:p>
          <a:p>
            <a:pPr>
              <a:spcBef>
                <a:spcPts val="0"/>
              </a:spcBef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ja-JP" sz="1800" b="1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Both can result in increased dark output vs. accumulated irradiation.</a:t>
            </a:r>
          </a:p>
          <a:p>
            <a:pPr>
              <a:spcBef>
                <a:spcPts val="0"/>
              </a:spcBef>
            </a:pPr>
            <a:endParaRPr lang="en-US" altLang="ja-JP" sz="1800" b="1" i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18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Proposed Solution: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 MPPC with lower dark current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W/ high dynamic range (small microcells) for calorimetry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86" y="4175491"/>
            <a:ext cx="3171950" cy="212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7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24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163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defRPr/>
            </a:pPr>
            <a:r>
              <a:rPr lang="en-US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High DR w/ reduced dark output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" y="1333172"/>
            <a:ext cx="501841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i="1" u="sng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Small microcell with trench(HDR2)</a:t>
            </a:r>
          </a:p>
          <a:p>
            <a:pPr marL="542925" lvl="1" indent="-276225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Low bias operation (~45V)</a:t>
            </a:r>
          </a:p>
          <a:p>
            <a:pPr marL="542925" lvl="1" indent="-276225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High PDE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42925" lvl="1" indent="-276225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Low Dark Current</a:t>
            </a:r>
            <a:endParaRPr lang="en-US" altLang="ja-JP" sz="2000" b="1" i="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225875" y="906175"/>
            <a:ext cx="3238990" cy="707888"/>
            <a:chOff x="800100" y="4181227"/>
            <a:chExt cx="3667126" cy="707888"/>
          </a:xfrm>
        </p:grpSpPr>
        <p:sp>
          <p:nvSpPr>
            <p:cNvPr id="9" name="正方形/長方形 8"/>
            <p:cNvSpPr/>
            <p:nvPr/>
          </p:nvSpPr>
          <p:spPr>
            <a:xfrm>
              <a:off x="800100" y="4181227"/>
              <a:ext cx="3352800" cy="4001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921979" y="4181229"/>
              <a:ext cx="354524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Under Development</a:t>
              </a:r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6" r="2319" b="1730"/>
          <a:stretch/>
        </p:blipFill>
        <p:spPr bwMode="auto">
          <a:xfrm>
            <a:off x="4818389" y="3462260"/>
            <a:ext cx="4147811" cy="300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" b="1647"/>
          <a:stretch/>
        </p:blipFill>
        <p:spPr bwMode="auto">
          <a:xfrm>
            <a:off x="304800" y="3105857"/>
            <a:ext cx="4508500" cy="335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11894" r="2071" b="3727"/>
          <a:stretch/>
        </p:blipFill>
        <p:spPr bwMode="auto">
          <a:xfrm>
            <a:off x="4902200" y="863599"/>
            <a:ext cx="4127500" cy="269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5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6" y="1389681"/>
            <a:ext cx="8545803" cy="246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25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163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defRPr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MPPC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 Cherenkov detection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8579" y="976838"/>
            <a:ext cx="845249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S14520*</a:t>
            </a:r>
            <a:r>
              <a:rPr lang="ja-JP" altLang="en-US" sz="2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</a:t>
            </a:r>
            <a:r>
              <a:rPr lang="en-US" altLang="ja-JP" sz="2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eries</a:t>
            </a:r>
          </a:p>
          <a:p>
            <a:pPr>
              <a:spcBef>
                <a:spcPct val="50000"/>
              </a:spcBef>
            </a:pP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83" y="3812415"/>
            <a:ext cx="3114675" cy="267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60674" y="976838"/>
            <a:ext cx="51968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*Mainly developed for CTA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69" y="3879577"/>
            <a:ext cx="3764417" cy="27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26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163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defRPr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VUV-MPPC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4254" y="1020279"/>
            <a:ext cx="737131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S13370 series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High PDE in VUV wavelength range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Cryogenically reliable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Low optical crosstalk due to trenches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Fast recovery 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(stable </a:t>
            </a:r>
            <a:r>
              <a:rPr lang="en-US" altLang="ja-JP" sz="1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Rq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vs. temperature)</a:t>
            </a:r>
          </a:p>
          <a:p>
            <a:pPr marL="177800" indent="-177800">
              <a:spcBef>
                <a:spcPct val="50000"/>
              </a:spcBef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*Array type and low-RI </a:t>
            </a:r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pckg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under development.</a:t>
            </a:r>
          </a:p>
        </p:txBody>
      </p:sp>
      <p:pic>
        <p:nvPicPr>
          <p:cNvPr id="9" name="図 8"/>
          <p:cNvPicPr/>
          <p:nvPr/>
        </p:nvPicPr>
        <p:blipFill>
          <a:blip r:embed="rId3"/>
          <a:stretch>
            <a:fillRect/>
          </a:stretch>
        </p:blipFill>
        <p:spPr>
          <a:xfrm>
            <a:off x="6182315" y="903875"/>
            <a:ext cx="2872239" cy="2410104"/>
          </a:xfrm>
          <a:prstGeom prst="rect">
            <a:avLst/>
          </a:prstGeo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96" y="3817832"/>
            <a:ext cx="3528127" cy="25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9" y="3788157"/>
            <a:ext cx="3012238" cy="280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3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27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163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defRPr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MPPC connection technique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8578" y="847366"/>
            <a:ext cx="593939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connection methods are adopted in multichannel applications.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Series and hybrid connection suitable for cryogenic or high-count-rate applications, requiring reduced capacitance.</a:t>
            </a:r>
          </a:p>
          <a:p>
            <a:pPr marL="720725" indent="-276225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ja-JP" sz="2000" b="1" i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Technical note is being prepared...</a:t>
            </a:r>
            <a:endParaRPr lang="en-US" altLang="ja-JP" sz="2000" b="1" i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29" y="3914217"/>
            <a:ext cx="2581358" cy="193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83" y="1045029"/>
            <a:ext cx="2532417" cy="223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52" y="3663500"/>
            <a:ext cx="1124792" cy="138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0" y="3596632"/>
            <a:ext cx="1088208" cy="154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43" y="3563278"/>
            <a:ext cx="1235328" cy="152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771136" y="3086043"/>
            <a:ext cx="1675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Series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06887" y="3077527"/>
            <a:ext cx="1675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Hybrid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4246" y="3081743"/>
            <a:ext cx="1675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Parallel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8200" y="5192927"/>
            <a:ext cx="2435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l"/>
            </a:pP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Small bias voltage</a:t>
            </a:r>
          </a:p>
          <a:p>
            <a:pPr marL="177800" indent="-177800">
              <a:buFont typeface="Wingdings" panose="05000000000000000000" pitchFamily="2" charset="2"/>
              <a:buChar char="l"/>
            </a:pP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Large capacitance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(long waveform)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389905" y="3494422"/>
            <a:ext cx="1929483" cy="297441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92861" y="3532862"/>
            <a:ext cx="2017245" cy="293597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85563" y="5202436"/>
            <a:ext cx="243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l"/>
            </a:pP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High bias voltage</a:t>
            </a:r>
          </a:p>
          <a:p>
            <a:pPr marL="177800" indent="-177800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(Vop x 4)</a:t>
            </a:r>
          </a:p>
          <a:p>
            <a:pPr marL="177800" indent="-177800">
              <a:buFont typeface="Wingdings" panose="05000000000000000000" pitchFamily="2" charset="2"/>
              <a:buChar char="l"/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Small capacitance</a:t>
            </a:r>
          </a:p>
          <a:p>
            <a:pPr marL="177800" indent="-177800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(short waveform)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482988" y="3492230"/>
            <a:ext cx="1990641" cy="29766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54927" y="5001922"/>
            <a:ext cx="2435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Bias   : parallel</a:t>
            </a: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Si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gnal: series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(coupled with C)</a:t>
            </a:r>
          </a:p>
          <a:p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800" indent="-177800">
              <a:buFont typeface="Wingdings" panose="05000000000000000000" pitchFamily="2" charset="2"/>
              <a:buChar char="l"/>
            </a:pP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Small bias voltage</a:t>
            </a:r>
          </a:p>
          <a:p>
            <a:pPr marL="177800" indent="-177800">
              <a:buFont typeface="Wingdings" panose="05000000000000000000" pitchFamily="2" charset="2"/>
              <a:buChar char="l"/>
            </a:pP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Small capacitance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31350" y="4864498"/>
            <a:ext cx="355878" cy="1877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103517" y="4800144"/>
            <a:ext cx="355878" cy="1877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901952" y="4864498"/>
            <a:ext cx="355878" cy="18771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1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8610600" y="658971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28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0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3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Part 1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8579" y="847366"/>
            <a:ext cx="857603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A Revision of MPPC Correlated Noise Parameters</a:t>
            </a:r>
          </a:p>
          <a:p>
            <a:pPr>
              <a:spcBef>
                <a:spcPct val="50000"/>
              </a:spcBef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 Our Correlated Noise Measurement Method</a:t>
            </a:r>
          </a:p>
          <a:p>
            <a:pPr>
              <a:spcBef>
                <a:spcPct val="50000"/>
              </a:spcBef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New MPPC Developments for Physics Research</a:t>
            </a:r>
          </a:p>
        </p:txBody>
      </p:sp>
    </p:spTree>
    <p:extLst>
      <p:ext uri="{BB962C8B-B14F-4D97-AF65-F5344CB8AC3E}">
        <p14:creationId xmlns:p14="http://schemas.microsoft.com/office/powerpoint/2010/main" val="40110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4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Common questions from MPPC’s scientific users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288" y="1161335"/>
            <a:ext cx="8452499" cy="255454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How to distinguish 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delayed crosstalk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from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afterpulse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How does Hamamatsu 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measure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these noise parameters?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Why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my measurements don’t 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match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Hamamatsu’s?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What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 good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method for comparing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Hamamatsu’s MPPC with other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manufacturers’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products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雲形吹き出し 2"/>
          <p:cNvSpPr/>
          <p:nvPr/>
        </p:nvSpPr>
        <p:spPr>
          <a:xfrm>
            <a:off x="351744" y="4265842"/>
            <a:ext cx="8452499" cy="2167617"/>
          </a:xfrm>
          <a:prstGeom prst="cloudCallout">
            <a:avLst>
              <a:gd name="adj1" fmla="val -17483"/>
              <a:gd name="adj2" fmla="val -7435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chemeClr val="tx1"/>
                </a:solidFill>
              </a:rPr>
              <a:t>Streamlined definitions of noise and other performance parameters can be helpful… 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吹き出し 9"/>
          <p:cNvSpPr/>
          <p:nvPr/>
        </p:nvSpPr>
        <p:spPr>
          <a:xfrm>
            <a:off x="395288" y="1609726"/>
            <a:ext cx="5080226" cy="2286000"/>
          </a:xfrm>
          <a:prstGeom prst="wedgeRoundRectCallout">
            <a:avLst>
              <a:gd name="adj1" fmla="val -13156"/>
              <a:gd name="adj2" fmla="val -63563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&lt;Main MPPC Meas. Parameters&gt;</a:t>
            </a:r>
            <a:b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Photon detection </a:t>
            </a:r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efficiency</a:t>
            </a:r>
            <a:b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Dark </a:t>
            </a:r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count</a:t>
            </a:r>
            <a:b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Gain</a:t>
            </a:r>
            <a:b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Crosstalk</a:t>
            </a:r>
            <a:b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lang="en-US" altLang="ja-JP" sz="20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Afterpulese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4799012" y="1442577"/>
            <a:ext cx="4165601" cy="1743074"/>
          </a:xfrm>
          <a:prstGeom prst="wedgeRoundRectCallout">
            <a:avLst>
              <a:gd name="adj1" fmla="val -57273"/>
              <a:gd name="adj2" fmla="val -870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PDE=detected photon count</a:t>
            </a:r>
          </a:p>
          <a:p>
            <a:pPr algn="ctr"/>
            <a:r>
              <a:rPr lang="en-US" altLang="ja-JP" sz="2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/incident photon count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 problem, definition is clear.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3535187" y="1959277"/>
            <a:ext cx="5429426" cy="1642760"/>
          </a:xfrm>
          <a:prstGeom prst="wedgeRoundRectCallout">
            <a:avLst>
              <a:gd name="adj1" fmla="val -69313"/>
              <a:gd name="adj2" fmla="val -11125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Pulse count rate exceeding a threshold of 0.5p.e 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under dark </a:t>
            </a:r>
            <a:r>
              <a:rPr lang="en-US" altLang="ja-JP" sz="2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condition.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 problem, definition is clear. 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5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MPPC key performance parameters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5287" y="933091"/>
            <a:ext cx="8452499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Question :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Which parameter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the 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toughest to define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雲形吹き出し 17"/>
          <p:cNvSpPr/>
          <p:nvPr/>
        </p:nvSpPr>
        <p:spPr>
          <a:xfrm>
            <a:off x="395287" y="4073980"/>
            <a:ext cx="8215313" cy="2092997"/>
          </a:xfrm>
          <a:prstGeom prst="cloudCallout">
            <a:avLst>
              <a:gd name="adj1" fmla="val -34292"/>
              <a:gd name="adj2" fmla="val -6267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“Delayed” X-talk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fterpulse</a:t>
            </a:r>
            <a:endParaRPr kumimoji="1" lang="en-US" altLang="ja-JP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are difficult parameters to fully distinguish…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42925" y="2957689"/>
            <a:ext cx="2008364" cy="7563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3025422" y="2201333"/>
            <a:ext cx="5939191" cy="1694393"/>
          </a:xfrm>
          <a:prstGeom prst="wedgeRoundRectCallout">
            <a:avLst>
              <a:gd name="adj1" fmla="val -74194"/>
              <a:gd name="adj2" fmla="val -9054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r>
              <a:rPr lang="en-US" altLang="ja-JP" sz="2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harge generated from one pixel when fired / 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</a:t>
            </a:r>
            <a:r>
              <a:rPr lang="en-US" altLang="ja-JP" sz="2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lectron charge (1.602 x 10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-19</a:t>
            </a:r>
            <a:r>
              <a:rPr lang="en-US" altLang="ja-JP" sz="2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C). 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 problem, definition is clear.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1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2" grpId="0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6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MPPC correlated noise parameters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5008" y="1085131"/>
            <a:ext cx="860278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User Question: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How to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distinguish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delayed crosstalk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from</a:t>
            </a:r>
            <a:r>
              <a:rPr lang="en-US" altLang="ja-JP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afterpulse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Hamamatsu Question: 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it really necessary to tell them apart?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18684" y="2662538"/>
            <a:ext cx="8529101" cy="3679057"/>
            <a:chOff x="42605" y="5059900"/>
            <a:chExt cx="3903515" cy="164345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" t="38598" r="50000"/>
            <a:stretch/>
          </p:blipFill>
          <p:spPr bwMode="auto">
            <a:xfrm>
              <a:off x="42605" y="5059900"/>
              <a:ext cx="3903515" cy="1643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2426204" y="5068465"/>
              <a:ext cx="1440160" cy="2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800" b="0" dirty="0" smtClean="0">
                  <a:solidFill>
                    <a:srgbClr val="FFFFFF"/>
                  </a:solidFill>
                </a:rPr>
                <a:t>Overvoltage = 3 V</a:t>
              </a:r>
              <a:endParaRPr lang="en-US" altLang="ja-JP" sz="2800" b="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746745" y="6457056"/>
              <a:ext cx="720080" cy="2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800" b="0" dirty="0" smtClean="0">
                  <a:solidFill>
                    <a:srgbClr val="FFFFFF"/>
                  </a:solidFill>
                </a:rPr>
                <a:t>50 ns</a:t>
              </a:r>
              <a:endParaRPr lang="en-US" altLang="ja-JP" sz="2800" b="0" dirty="0">
                <a:solidFill>
                  <a:srgbClr val="FFFFFF"/>
                </a:solidFill>
              </a:endParaRP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572766" y="6587639"/>
              <a:ext cx="2635703" cy="95254"/>
              <a:chOff x="5598882" y="3552171"/>
              <a:chExt cx="2635703" cy="95254"/>
            </a:xfrm>
          </p:grpSpPr>
          <p:sp>
            <p:nvSpPr>
              <p:cNvPr id="15" name="フリーフォーム 14"/>
              <p:cNvSpPr/>
              <p:nvPr/>
            </p:nvSpPr>
            <p:spPr>
              <a:xfrm>
                <a:off x="5598882" y="3552171"/>
                <a:ext cx="877223" cy="95254"/>
              </a:xfrm>
              <a:custGeom>
                <a:avLst/>
                <a:gdLst>
                  <a:gd name="connsiteX0" fmla="*/ 0 w 808074"/>
                  <a:gd name="connsiteY0" fmla="*/ 0 h 489097"/>
                  <a:gd name="connsiteX1" fmla="*/ 0 w 808074"/>
                  <a:gd name="connsiteY1" fmla="*/ 489097 h 489097"/>
                  <a:gd name="connsiteX2" fmla="*/ 808074 w 808074"/>
                  <a:gd name="connsiteY2" fmla="*/ 489097 h 489097"/>
                  <a:gd name="connsiteX3" fmla="*/ 808074 w 808074"/>
                  <a:gd name="connsiteY3" fmla="*/ 21265 h 4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074" h="489097">
                    <a:moveTo>
                      <a:pt x="0" y="0"/>
                    </a:moveTo>
                    <a:lnTo>
                      <a:pt x="0" y="489097"/>
                    </a:lnTo>
                    <a:lnTo>
                      <a:pt x="808074" y="489097"/>
                    </a:lnTo>
                    <a:lnTo>
                      <a:pt x="808074" y="21265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6480139" y="3552171"/>
                <a:ext cx="877223" cy="95254"/>
              </a:xfrm>
              <a:custGeom>
                <a:avLst/>
                <a:gdLst>
                  <a:gd name="connsiteX0" fmla="*/ 0 w 808074"/>
                  <a:gd name="connsiteY0" fmla="*/ 0 h 489097"/>
                  <a:gd name="connsiteX1" fmla="*/ 0 w 808074"/>
                  <a:gd name="connsiteY1" fmla="*/ 489097 h 489097"/>
                  <a:gd name="connsiteX2" fmla="*/ 808074 w 808074"/>
                  <a:gd name="connsiteY2" fmla="*/ 489097 h 489097"/>
                  <a:gd name="connsiteX3" fmla="*/ 808074 w 808074"/>
                  <a:gd name="connsiteY3" fmla="*/ 21265 h 4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074" h="489097">
                    <a:moveTo>
                      <a:pt x="0" y="0"/>
                    </a:moveTo>
                    <a:lnTo>
                      <a:pt x="0" y="489097"/>
                    </a:lnTo>
                    <a:lnTo>
                      <a:pt x="808074" y="489097"/>
                    </a:lnTo>
                    <a:lnTo>
                      <a:pt x="808074" y="21265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7357362" y="3552171"/>
                <a:ext cx="877223" cy="95254"/>
              </a:xfrm>
              <a:custGeom>
                <a:avLst/>
                <a:gdLst>
                  <a:gd name="connsiteX0" fmla="*/ 0 w 808074"/>
                  <a:gd name="connsiteY0" fmla="*/ 0 h 489097"/>
                  <a:gd name="connsiteX1" fmla="*/ 0 w 808074"/>
                  <a:gd name="connsiteY1" fmla="*/ 489097 h 489097"/>
                  <a:gd name="connsiteX2" fmla="*/ 808074 w 808074"/>
                  <a:gd name="connsiteY2" fmla="*/ 489097 h 489097"/>
                  <a:gd name="connsiteX3" fmla="*/ 808074 w 808074"/>
                  <a:gd name="connsiteY3" fmla="*/ 21265 h 4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074" h="489097">
                    <a:moveTo>
                      <a:pt x="0" y="0"/>
                    </a:moveTo>
                    <a:lnTo>
                      <a:pt x="0" y="489097"/>
                    </a:lnTo>
                    <a:lnTo>
                      <a:pt x="808074" y="489097"/>
                    </a:lnTo>
                    <a:lnTo>
                      <a:pt x="808074" y="21265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正方形/長方形 1"/>
          <p:cNvSpPr/>
          <p:nvPr/>
        </p:nvSpPr>
        <p:spPr>
          <a:xfrm>
            <a:off x="245007" y="2431704"/>
            <a:ext cx="26340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S13360-1350CS</a:t>
            </a:r>
          </a:p>
        </p:txBody>
      </p:sp>
      <p:sp>
        <p:nvSpPr>
          <p:cNvPr id="4" name="四角形吹き出し 3"/>
          <p:cNvSpPr/>
          <p:nvPr/>
        </p:nvSpPr>
        <p:spPr>
          <a:xfrm>
            <a:off x="5094510" y="3194046"/>
            <a:ext cx="3409289" cy="636455"/>
          </a:xfrm>
          <a:prstGeom prst="wedgeRectCallout">
            <a:avLst>
              <a:gd name="adj1" fmla="val -46543"/>
              <a:gd name="adj2" fmla="val 13056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Which one is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afterpulse</a:t>
            </a:r>
            <a:r>
              <a:rPr lang="en-US" altLang="ja-JP" sz="20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Which is </a:t>
            </a:r>
            <a:r>
              <a:rPr lang="en-US" altLang="ja-JP" sz="2000" dirty="0" smtClean="0">
                <a:solidFill>
                  <a:srgbClr val="FF0000"/>
                </a:solidFill>
              </a:rPr>
              <a:t>delayed crosstalk</a:t>
            </a:r>
            <a:r>
              <a:rPr lang="en-US" altLang="ja-JP" sz="2000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87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7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Revision of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MPPC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correlated noise parameters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5287" y="1129031"/>
            <a:ext cx="8452499" cy="1477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 practical need to differentiate between delayed crosstalk and after-pulse!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et’s redefine correlated noise parameters so that noise measurement becomes simpler and also more objective.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103963" y="3004458"/>
            <a:ext cx="8948058" cy="3264334"/>
          </a:xfrm>
          <a:prstGeom prst="wedgeRoundRectCallout">
            <a:avLst>
              <a:gd name="adj1" fmla="val -20480"/>
              <a:gd name="adj2" fmla="val -6143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Correlated 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noise </a:t>
            </a:r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 be fully categorized into 2 parameters based on just one metric: </a:t>
            </a:r>
            <a:r>
              <a:rPr lang="en-US" altLang="ja-JP" sz="2000" b="1" u="sng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time delay</a:t>
            </a:r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!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Hamamatsu’s proposal for new correlated noise parameters:</a:t>
            </a:r>
          </a:p>
          <a:p>
            <a:pPr>
              <a:spcBef>
                <a:spcPct val="50000"/>
              </a:spcBef>
            </a:pPr>
            <a:r>
              <a:rPr kumimoji="1"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Prompt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cross</a:t>
            </a:r>
            <a:r>
              <a:rPr kumimoji="1"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talk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&amp; </a:t>
            </a:r>
            <a:r>
              <a:rPr kumimoji="1"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</a:t>
            </a:r>
            <a:r>
              <a:rPr kumimoji="1" lang="en-US" altLang="ja-JP" sz="2800" b="1" i="1" u="sng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Delayed pulses</a:t>
            </a:r>
            <a:r>
              <a:rPr kumimoji="1"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7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8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Definition of prompt crosstalk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6057" y="908720"/>
            <a:ext cx="871296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 : </a:t>
            </a:r>
            <a:r>
              <a:rPr lang="en-US" altLang="ja-JP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Prompt crosstalk</a:t>
            </a:r>
            <a:endParaRPr lang="en-US" altLang="ja-JP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 secondary photons reaching a neighboring cell and triggering a secondary avalanche 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1" y="3163207"/>
            <a:ext cx="7732156" cy="33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7164288" y="5845914"/>
            <a:ext cx="176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1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Reference</a:t>
            </a:r>
            <a:endParaRPr lang="ja-JP" altLang="en-US" sz="1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5288" y="203758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(1a) Direct X-talk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95288" y="243769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(1b) Front-surface reflected X-talk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5288" y="2837806"/>
            <a:ext cx="871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(1c) Bottom-surface reflected X-talk</a:t>
            </a:r>
          </a:p>
        </p:txBody>
      </p:sp>
      <p:grpSp>
        <p:nvGrpSpPr>
          <p:cNvPr id="46" name="グループ化 45"/>
          <p:cNvGrpSpPr/>
          <p:nvPr/>
        </p:nvGrpSpPr>
        <p:grpSpPr>
          <a:xfrm>
            <a:off x="752475" y="2047493"/>
            <a:ext cx="2514600" cy="2282682"/>
            <a:chOff x="752475" y="2047493"/>
            <a:chExt cx="2514600" cy="2282682"/>
          </a:xfrm>
        </p:grpSpPr>
        <p:sp>
          <p:nvSpPr>
            <p:cNvPr id="2" name="正方形/長方形 1"/>
            <p:cNvSpPr/>
            <p:nvPr/>
          </p:nvSpPr>
          <p:spPr>
            <a:xfrm>
              <a:off x="752475" y="2047493"/>
              <a:ext cx="2514600" cy="39020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" name="直線矢印コネクタ 3"/>
            <p:cNvCxnSpPr>
              <a:stCxn id="2" idx="2"/>
              <a:endCxn id="16" idx="0"/>
            </p:cNvCxnSpPr>
            <p:nvPr/>
          </p:nvCxnSpPr>
          <p:spPr>
            <a:xfrm flipH="1">
              <a:off x="1557338" y="2437696"/>
              <a:ext cx="452437" cy="104475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876300" y="3482450"/>
              <a:ext cx="1362075" cy="8477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752473" y="2848394"/>
            <a:ext cx="5086351" cy="3630466"/>
            <a:chOff x="752473" y="2848394"/>
            <a:chExt cx="5086351" cy="3630466"/>
          </a:xfrm>
        </p:grpSpPr>
        <p:sp>
          <p:nvSpPr>
            <p:cNvPr id="27" name="正方形/長方形 26"/>
            <p:cNvSpPr/>
            <p:nvPr/>
          </p:nvSpPr>
          <p:spPr>
            <a:xfrm>
              <a:off x="752473" y="2848394"/>
              <a:ext cx="5086351" cy="39020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>
              <a:stCxn id="27" idx="2"/>
              <a:endCxn id="29" idx="0"/>
            </p:cNvCxnSpPr>
            <p:nvPr/>
          </p:nvCxnSpPr>
          <p:spPr>
            <a:xfrm flipH="1">
              <a:off x="2821781" y="3238597"/>
              <a:ext cx="473868" cy="4772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>
            <a:xfrm>
              <a:off x="1719262" y="3715813"/>
              <a:ext cx="2205038" cy="276304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1006433" y="3591198"/>
            <a:ext cx="7169191" cy="2887662"/>
            <a:chOff x="876300" y="3695701"/>
            <a:chExt cx="7169191" cy="2887662"/>
          </a:xfrm>
        </p:grpSpPr>
        <p:sp>
          <p:nvSpPr>
            <p:cNvPr id="42" name="正方形/長方形 41"/>
            <p:cNvSpPr/>
            <p:nvPr/>
          </p:nvSpPr>
          <p:spPr>
            <a:xfrm>
              <a:off x="876300" y="3781425"/>
              <a:ext cx="3248025" cy="280193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角丸四角形吹き出し 42"/>
            <p:cNvSpPr/>
            <p:nvPr/>
          </p:nvSpPr>
          <p:spPr>
            <a:xfrm>
              <a:off x="4371975" y="3695701"/>
              <a:ext cx="3673516" cy="1592136"/>
            </a:xfrm>
            <a:prstGeom prst="wedgeRoundRectCallout">
              <a:avLst>
                <a:gd name="adj1" fmla="val -56636"/>
                <a:gd name="adj2" fmla="val 41340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These </a:t>
              </a:r>
              <a:r>
                <a:rPr lang="en-US" altLang="ja-JP" dirty="0">
                  <a:solidFill>
                    <a:schemeClr val="tx1"/>
                  </a:solidFill>
                </a:rPr>
                <a:t>3</a:t>
              </a:r>
              <a:r>
                <a:rPr lang="en-US" altLang="ja-JP" dirty="0" smtClean="0">
                  <a:solidFill>
                    <a:schemeClr val="tx1"/>
                  </a:solidFill>
                </a:rPr>
                <a:t> are</a:t>
              </a:r>
            </a:p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“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Prompt X-talk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”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57" y="1649598"/>
            <a:ext cx="3798837" cy="79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グループ化 47"/>
          <p:cNvGrpSpPr/>
          <p:nvPr/>
        </p:nvGrpSpPr>
        <p:grpSpPr>
          <a:xfrm>
            <a:off x="752474" y="2447603"/>
            <a:ext cx="4886326" cy="1771877"/>
            <a:chOff x="752474" y="2447603"/>
            <a:chExt cx="4886326" cy="1771877"/>
          </a:xfrm>
        </p:grpSpPr>
        <p:sp>
          <p:nvSpPr>
            <p:cNvPr id="24" name="正方形/長方形 23"/>
            <p:cNvSpPr/>
            <p:nvPr/>
          </p:nvSpPr>
          <p:spPr>
            <a:xfrm>
              <a:off x="752474" y="2447603"/>
              <a:ext cx="4886326" cy="39020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矢印コネクタ 24"/>
            <p:cNvCxnSpPr>
              <a:stCxn id="24" idx="2"/>
              <a:endCxn id="26" idx="0"/>
            </p:cNvCxnSpPr>
            <p:nvPr/>
          </p:nvCxnSpPr>
          <p:spPr>
            <a:xfrm flipH="1">
              <a:off x="2295525" y="2837806"/>
              <a:ext cx="900112" cy="5055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正方形/長方形 25"/>
            <p:cNvSpPr/>
            <p:nvPr/>
          </p:nvSpPr>
          <p:spPr>
            <a:xfrm>
              <a:off x="1614487" y="3343370"/>
              <a:ext cx="1362075" cy="87611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4" y="2447603"/>
            <a:ext cx="22860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610600" y="6583363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D32BEC9-B4FF-4B60-AB32-37935A575C57}" type="slidenum">
              <a:rPr lang="en-US" altLang="ja-JP" sz="1200" b="1">
                <a:solidFill>
                  <a:srgbClr val="808080"/>
                </a:solidFill>
                <a:latin typeface="Tahoma" pitchFamily="34" charset="0"/>
                <a:cs typeface="Arial Unicode MS" pitchFamily="50" charset="-128"/>
              </a:rPr>
              <a:pPr algn="ctr" eaLnBrk="1" hangingPunct="1">
                <a:spcBef>
                  <a:spcPct val="50000"/>
                </a:spcBef>
              </a:pPr>
              <a:t>9</a:t>
            </a:fld>
            <a:endParaRPr lang="en-US" altLang="ja-JP" sz="1200" b="1" dirty="0">
              <a:solidFill>
                <a:srgbClr val="808080"/>
              </a:solidFill>
              <a:latin typeface="Tahoma" pitchFamily="34" charset="0"/>
              <a:cs typeface="Arial Unicode MS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392510"/>
            <a:ext cx="8569325" cy="5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kumimoji="1" sz="15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defRPr kumimoji="1" sz="28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Waveform example – prompt crosstalk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13903" y="914400"/>
            <a:ext cx="2557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Measured pulse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180361" y="1414976"/>
            <a:ext cx="3980076" cy="2695575"/>
            <a:chOff x="87868" y="2870521"/>
            <a:chExt cx="3980076" cy="2695575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6" r="49578"/>
            <a:stretch/>
          </p:blipFill>
          <p:spPr bwMode="auto">
            <a:xfrm>
              <a:off x="136517" y="2870521"/>
              <a:ext cx="3931427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748725" y="2870521"/>
              <a:ext cx="23192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0" dirty="0" smtClean="0">
                  <a:solidFill>
                    <a:srgbClr val="FFFFFF"/>
                  </a:solidFill>
                </a:rPr>
                <a:t>Overvoltage = 6 V</a:t>
              </a:r>
              <a:endParaRPr lang="en-US" altLang="ja-JP" sz="2000" b="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197121" y="3331828"/>
              <a:ext cx="20946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0" dirty="0" smtClean="0">
                  <a:solidFill>
                    <a:srgbClr val="FFFFFF"/>
                  </a:solidFill>
                </a:rPr>
                <a:t>Prompt X-talk</a:t>
              </a:r>
              <a:endParaRPr lang="en-US" altLang="ja-JP" sz="2000" b="0" dirty="0">
                <a:solidFill>
                  <a:srgbClr val="FFFFFF"/>
                </a:solidFill>
              </a:endParaRPr>
            </a:p>
          </p:txBody>
        </p:sp>
        <p:cxnSp>
          <p:nvCxnSpPr>
            <p:cNvPr id="22" name="直線コネクタ 21"/>
            <p:cNvCxnSpPr>
              <a:stCxn id="21" idx="1"/>
            </p:cNvCxnSpPr>
            <p:nvPr/>
          </p:nvCxnSpPr>
          <p:spPr>
            <a:xfrm flipH="1" flipV="1">
              <a:off x="719916" y="3162461"/>
              <a:ext cx="477205" cy="36942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グループ化 24"/>
            <p:cNvGrpSpPr/>
            <p:nvPr/>
          </p:nvGrpSpPr>
          <p:grpSpPr>
            <a:xfrm>
              <a:off x="656045" y="5438943"/>
              <a:ext cx="2635703" cy="95254"/>
              <a:chOff x="5598882" y="3552171"/>
              <a:chExt cx="2635703" cy="95254"/>
            </a:xfrm>
          </p:grpSpPr>
          <p:sp>
            <p:nvSpPr>
              <p:cNvPr id="33" name="フリーフォーム 32"/>
              <p:cNvSpPr/>
              <p:nvPr/>
            </p:nvSpPr>
            <p:spPr>
              <a:xfrm>
                <a:off x="5598882" y="3552171"/>
                <a:ext cx="877223" cy="95254"/>
              </a:xfrm>
              <a:custGeom>
                <a:avLst/>
                <a:gdLst>
                  <a:gd name="connsiteX0" fmla="*/ 0 w 808074"/>
                  <a:gd name="connsiteY0" fmla="*/ 0 h 489097"/>
                  <a:gd name="connsiteX1" fmla="*/ 0 w 808074"/>
                  <a:gd name="connsiteY1" fmla="*/ 489097 h 489097"/>
                  <a:gd name="connsiteX2" fmla="*/ 808074 w 808074"/>
                  <a:gd name="connsiteY2" fmla="*/ 489097 h 489097"/>
                  <a:gd name="connsiteX3" fmla="*/ 808074 w 808074"/>
                  <a:gd name="connsiteY3" fmla="*/ 21265 h 4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074" h="489097">
                    <a:moveTo>
                      <a:pt x="0" y="0"/>
                    </a:moveTo>
                    <a:lnTo>
                      <a:pt x="0" y="489097"/>
                    </a:lnTo>
                    <a:lnTo>
                      <a:pt x="808074" y="489097"/>
                    </a:lnTo>
                    <a:lnTo>
                      <a:pt x="808074" y="21265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フリーフォーム 33"/>
              <p:cNvSpPr/>
              <p:nvPr/>
            </p:nvSpPr>
            <p:spPr>
              <a:xfrm>
                <a:off x="6480139" y="3552171"/>
                <a:ext cx="877223" cy="95254"/>
              </a:xfrm>
              <a:custGeom>
                <a:avLst/>
                <a:gdLst>
                  <a:gd name="connsiteX0" fmla="*/ 0 w 808074"/>
                  <a:gd name="connsiteY0" fmla="*/ 0 h 489097"/>
                  <a:gd name="connsiteX1" fmla="*/ 0 w 808074"/>
                  <a:gd name="connsiteY1" fmla="*/ 489097 h 489097"/>
                  <a:gd name="connsiteX2" fmla="*/ 808074 w 808074"/>
                  <a:gd name="connsiteY2" fmla="*/ 489097 h 489097"/>
                  <a:gd name="connsiteX3" fmla="*/ 808074 w 808074"/>
                  <a:gd name="connsiteY3" fmla="*/ 21265 h 4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074" h="489097">
                    <a:moveTo>
                      <a:pt x="0" y="0"/>
                    </a:moveTo>
                    <a:lnTo>
                      <a:pt x="0" y="489097"/>
                    </a:lnTo>
                    <a:lnTo>
                      <a:pt x="808074" y="489097"/>
                    </a:lnTo>
                    <a:lnTo>
                      <a:pt x="808074" y="21265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7357362" y="3552171"/>
                <a:ext cx="877223" cy="95254"/>
              </a:xfrm>
              <a:custGeom>
                <a:avLst/>
                <a:gdLst>
                  <a:gd name="connsiteX0" fmla="*/ 0 w 808074"/>
                  <a:gd name="connsiteY0" fmla="*/ 0 h 489097"/>
                  <a:gd name="connsiteX1" fmla="*/ 0 w 808074"/>
                  <a:gd name="connsiteY1" fmla="*/ 489097 h 489097"/>
                  <a:gd name="connsiteX2" fmla="*/ 808074 w 808074"/>
                  <a:gd name="connsiteY2" fmla="*/ 489097 h 489097"/>
                  <a:gd name="connsiteX3" fmla="*/ 808074 w 808074"/>
                  <a:gd name="connsiteY3" fmla="*/ 21265 h 4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074" h="489097">
                    <a:moveTo>
                      <a:pt x="0" y="0"/>
                    </a:moveTo>
                    <a:lnTo>
                      <a:pt x="0" y="489097"/>
                    </a:lnTo>
                    <a:lnTo>
                      <a:pt x="808074" y="489097"/>
                    </a:lnTo>
                    <a:lnTo>
                      <a:pt x="808074" y="21265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700866" y="5153137"/>
              <a:ext cx="115209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0" dirty="0" smtClean="0">
                  <a:solidFill>
                    <a:srgbClr val="FFFFFF"/>
                  </a:solidFill>
                </a:rPr>
                <a:t>50 ns</a:t>
              </a:r>
              <a:endParaRPr lang="en-US" altLang="ja-JP" sz="2000" b="0" dirty="0">
                <a:solidFill>
                  <a:srgbClr val="FFFFFF"/>
                </a:solidFill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 flipV="1">
              <a:off x="512232" y="4115072"/>
              <a:ext cx="108012" cy="14615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461370" y="3179870"/>
              <a:ext cx="158874" cy="16730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正方形/長方形 30"/>
            <p:cNvSpPr/>
            <p:nvPr/>
          </p:nvSpPr>
          <p:spPr>
            <a:xfrm>
              <a:off x="101330" y="4218308"/>
              <a:ext cx="7200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1p.e.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7868" y="3327937"/>
              <a:ext cx="7200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2p.e.</a:t>
              </a:r>
            </a:p>
          </p:txBody>
        </p:sp>
      </p:grpSp>
      <p:grpSp>
        <p:nvGrpSpPr>
          <p:cNvPr id="36" name="グループ化 35"/>
          <p:cNvGrpSpPr>
            <a:grpSpLocks noChangeAspect="1"/>
          </p:cNvGrpSpPr>
          <p:nvPr/>
        </p:nvGrpSpPr>
        <p:grpSpPr>
          <a:xfrm>
            <a:off x="5171493" y="1532718"/>
            <a:ext cx="3705806" cy="2545934"/>
            <a:chOff x="4283968" y="1166420"/>
            <a:chExt cx="2378495" cy="1634055"/>
          </a:xfrm>
        </p:grpSpPr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166420"/>
              <a:ext cx="2378495" cy="163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4947522" y="1248093"/>
              <a:ext cx="1440160" cy="25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0" dirty="0" smtClean="0">
                  <a:solidFill>
                    <a:srgbClr val="FFFFFF"/>
                  </a:solidFill>
                </a:rPr>
                <a:t>Prompt X-talk</a:t>
              </a:r>
              <a:endParaRPr lang="en-US" altLang="ja-JP" sz="2000" b="0" dirty="0">
                <a:solidFill>
                  <a:srgbClr val="FFFFFF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333964" y="1468781"/>
              <a:ext cx="7200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≧ 2p.e.</a:t>
              </a:r>
            </a:p>
          </p:txBody>
        </p:sp>
      </p:grpSp>
      <p:sp>
        <p:nvSpPr>
          <p:cNvPr id="2" name="右矢印 1"/>
          <p:cNvSpPr/>
          <p:nvPr/>
        </p:nvSpPr>
        <p:spPr>
          <a:xfrm>
            <a:off x="4229876" y="2506541"/>
            <a:ext cx="900147" cy="512444"/>
          </a:xfrm>
          <a:prstGeom prst="rightArrow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5657353" y="1014866"/>
            <a:ext cx="2557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Shaped pulse</a:t>
            </a:r>
          </a:p>
        </p:txBody>
      </p:sp>
    </p:spTree>
    <p:extLst>
      <p:ext uri="{BB962C8B-B14F-4D97-AF65-F5344CB8AC3E}">
        <p14:creationId xmlns:p14="http://schemas.microsoft.com/office/powerpoint/2010/main" val="19818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ユーザー定義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標準デザイン">
  <a:themeElements>
    <a:clrScheme name="製造部紹介_標準0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366CC"/>
      </a:accent1>
      <a:accent2>
        <a:srgbClr val="99823F"/>
      </a:accent2>
      <a:accent3>
        <a:srgbClr val="ADC2EB"/>
      </a:accent3>
      <a:accent4>
        <a:srgbClr val="E3DBC4"/>
      </a:accent4>
      <a:accent5>
        <a:srgbClr val="AEAEAE"/>
      </a:accent5>
      <a:accent6>
        <a:srgbClr val="E5E5E5"/>
      </a:accent6>
      <a:hlink>
        <a:srgbClr val="BD1C21"/>
      </a:hlink>
      <a:folHlink>
        <a:srgbClr val="E5E5E5"/>
      </a:folHlink>
    </a:clrScheme>
    <a:fontScheme name="製造部紹介用 (Arial)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キュート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>
          <a:solidFill>
            <a:schemeClr val="accent1"/>
          </a:solidFill>
        </a:ln>
        <a:effectLst/>
        <a:scene3d>
          <a:camera prst="orthographicFront"/>
          <a:lightRig rig="threePt" dir="t"/>
        </a:scene3d>
        <a:sp3d/>
      </a:spPr>
      <a:bodyPr rtlCol="0" anchor="ctr"/>
      <a:lstStyle>
        <a:defPPr>
          <a:defRPr sz="230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4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標準デザイン">
  <a:themeElements>
    <a:clrScheme name="製造部紹介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366CC"/>
      </a:accent1>
      <a:accent2>
        <a:srgbClr val="99823F"/>
      </a:accent2>
      <a:accent3>
        <a:srgbClr val="ADC2EB"/>
      </a:accent3>
      <a:accent4>
        <a:srgbClr val="E3DBC4"/>
      </a:accent4>
      <a:accent5>
        <a:srgbClr val="AEAEAE"/>
      </a:accent5>
      <a:accent6>
        <a:srgbClr val="E5E5E5"/>
      </a:accent6>
      <a:hlink>
        <a:srgbClr val="BD1C21"/>
      </a:hlink>
      <a:folHlink>
        <a:srgbClr val="E5E5E5"/>
      </a:folHlink>
    </a:clrScheme>
    <a:fontScheme name="5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標準デザイン">
  <a:themeElements>
    <a:clrScheme name="製造部紹介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366CC"/>
      </a:accent1>
      <a:accent2>
        <a:srgbClr val="99823F"/>
      </a:accent2>
      <a:accent3>
        <a:srgbClr val="ADC2EB"/>
      </a:accent3>
      <a:accent4>
        <a:srgbClr val="E3DBC4"/>
      </a:accent4>
      <a:accent5>
        <a:srgbClr val="AEAEAE"/>
      </a:accent5>
      <a:accent6>
        <a:srgbClr val="E5E5E5"/>
      </a:accent6>
      <a:hlink>
        <a:srgbClr val="BD1C21"/>
      </a:hlink>
      <a:folHlink>
        <a:srgbClr val="E5E5E5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2_標準デザイン">
  <a:themeElements>
    <a:clrScheme name="ユーザー定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5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7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標準デザイン">
  <a:themeElements>
    <a:clrScheme name="6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6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ユーザー定義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28412</TotalTime>
  <Words>1276</Words>
  <Application>Microsoft Office PowerPoint</Application>
  <PresentationFormat>On-screen Show (4:3)</PresentationFormat>
  <Paragraphs>341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28</vt:i4>
      </vt:variant>
    </vt:vector>
  </HeadingPairs>
  <TitlesOfParts>
    <vt:vector size="56" baseType="lpstr">
      <vt:lpstr>Arial Unicode MS</vt:lpstr>
      <vt:lpstr>Meiryo UI</vt:lpstr>
      <vt:lpstr>ＭＳ 明朝</vt:lpstr>
      <vt:lpstr>ＭＳ Ｐゴシック</vt:lpstr>
      <vt:lpstr>Arial</vt:lpstr>
      <vt:lpstr>Calibri</vt:lpstr>
      <vt:lpstr>HG創英角ｺﾞｼｯｸUB</vt:lpstr>
      <vt:lpstr>Tahoma</vt:lpstr>
      <vt:lpstr>Times New Roman</vt:lpstr>
      <vt:lpstr>Wingdings</vt:lpstr>
      <vt:lpstr>標準デザイン</vt:lpstr>
      <vt:lpstr>2_標準デザイン</vt:lpstr>
      <vt:lpstr>22_標準デザイン</vt:lpstr>
      <vt:lpstr>5_標準デザイン</vt:lpstr>
      <vt:lpstr>27_標準デザイン</vt:lpstr>
      <vt:lpstr>6_標準デザイン</vt:lpstr>
      <vt:lpstr>4_標準デザイン</vt:lpstr>
      <vt:lpstr>1_標準デザイン</vt:lpstr>
      <vt:lpstr>7_標準デザイン</vt:lpstr>
      <vt:lpstr>23_標準デザイン</vt:lpstr>
      <vt:lpstr>12_標準デザイン</vt:lpstr>
      <vt:lpstr>10_標準デザイン</vt:lpstr>
      <vt:lpstr>8_標準デザイン</vt:lpstr>
      <vt:lpstr>9_標準デザイン</vt:lpstr>
      <vt:lpstr>24_標準デザイン</vt:lpstr>
      <vt:lpstr>11_標準デザイン</vt:lpstr>
      <vt:lpstr>13_標準デザイン</vt:lpstr>
      <vt:lpstr>14_標準デザイン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adwill.Inc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</dc:creator>
  <cp:lastModifiedBy>Ardavan Ghassemi</cp:lastModifiedBy>
  <cp:revision>3841</cp:revision>
  <cp:lastPrinted>2017-10-13T09:36:56Z</cp:lastPrinted>
  <dcterms:created xsi:type="dcterms:W3CDTF">2006-08-25T06:32:44Z</dcterms:created>
  <dcterms:modified xsi:type="dcterms:W3CDTF">2018-06-04T08:12:40Z</dcterms:modified>
</cp:coreProperties>
</file>