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95" r:id="rId3"/>
    <p:sldId id="293" r:id="rId4"/>
    <p:sldId id="284" r:id="rId5"/>
    <p:sldId id="296" r:id="rId6"/>
    <p:sldId id="294" r:id="rId7"/>
    <p:sldId id="285" r:id="rId8"/>
    <p:sldId id="279" r:id="rId9"/>
    <p:sldId id="276" r:id="rId10"/>
    <p:sldId id="280" r:id="rId11"/>
    <p:sldId id="286" r:id="rId12"/>
    <p:sldId id="277" r:id="rId13"/>
    <p:sldId id="278" r:id="rId14"/>
    <p:sldId id="273" r:id="rId15"/>
    <p:sldId id="272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C34"/>
    <a:srgbClr val="32DA32"/>
    <a:srgbClr val="199719"/>
    <a:srgbClr val="00FF00"/>
    <a:srgbClr val="68BA52"/>
    <a:srgbClr val="1CA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9815" autoAdjust="0"/>
  </p:normalViewPr>
  <p:slideViewPr>
    <p:cSldViewPr>
      <p:cViewPr varScale="1">
        <p:scale>
          <a:sx n="118" d="100"/>
          <a:sy n="118" d="100"/>
        </p:scale>
        <p:origin x="610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C3E6F-169F-435F-AA67-3246989B2932}" type="datetimeFigureOut">
              <a:rPr lang="zh-CN" altLang="en-US" smtClean="0"/>
              <a:t>2018/6/14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770BE-0413-4637-913B-DCF9A943BF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46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70BE-0413-4637-913B-DCF9A943BF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722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70BE-0413-4637-913B-DCF9A943BF8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722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70BE-0413-4637-913B-DCF9A943BF8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722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70BE-0413-4637-913B-DCF9A943BF8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722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70BE-0413-4637-913B-DCF9A943BF8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722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70BE-0413-4637-913B-DCF9A943BF8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72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70BE-0413-4637-913B-DCF9A943BF8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72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70BE-0413-4637-913B-DCF9A943BF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72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70BE-0413-4637-913B-DCF9A943BF8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72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70BE-0413-4637-913B-DCF9A943BF8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72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70BE-0413-4637-913B-DCF9A943BF8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72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70BE-0413-4637-913B-DCF9A943BF8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72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70BE-0413-4637-913B-DCF9A943BF8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722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70BE-0413-4637-913B-DCF9A943BF8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722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770BE-0413-4637-913B-DCF9A943BF8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72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-1995" y="4679860"/>
            <a:ext cx="613555" cy="273844"/>
          </a:xfrm>
        </p:spPr>
        <p:txBody>
          <a:bodyPr/>
          <a:lstStyle>
            <a:lvl1pPr algn="l">
              <a:defRPr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67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4" Type="http://schemas.openxmlformats.org/officeDocument/2006/relationships/image" Target="../media/image2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3325" y="1283151"/>
            <a:ext cx="914399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Dynamic Range Characterization of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SiPM </a:t>
            </a:r>
            <a:r>
              <a:rPr lang="en-US" altLang="zh-CN" sz="3200" b="1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with a Double Light Superposition (DLS) </a:t>
            </a:r>
            <a:r>
              <a:rPr lang="en-US" altLang="zh-CN" sz="3200" b="1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Method</a:t>
            </a:r>
          </a:p>
          <a:p>
            <a:pPr algn="ctr"/>
            <a:endParaRPr lang="en-US" altLang="zh-CN" sz="2000" b="1" dirty="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2000" b="1" dirty="0" smtClean="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700" b="1" u="sng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Jian</a:t>
            </a:r>
            <a:r>
              <a:rPr lang="zh-CN" altLang="en-US" sz="1700" b="1" u="sng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700" b="1" u="sng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Liu</a:t>
            </a:r>
            <a:r>
              <a:rPr lang="en-US" altLang="zh-CN" sz="1700" b="1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, Lei Dai, Wenxuan Cheng,  Yu Peng, </a:t>
            </a:r>
            <a:r>
              <a:rPr lang="en-US" altLang="zh-CN" sz="1700" b="1" dirty="0" err="1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Baozhou</a:t>
            </a:r>
            <a:r>
              <a:rPr lang="en-US" altLang="zh-CN" sz="1700" b="1" dirty="0" smtClean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Zhang,  Kun Liang, Ru Yang, Dejun Han</a:t>
            </a:r>
          </a:p>
          <a:p>
            <a:pPr algn="ctr"/>
            <a:endParaRPr lang="en-US" altLang="zh-CN" b="1" dirty="0"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b="1" dirty="0" smtClean="0">
                <a:solidFill>
                  <a:srgbClr val="1997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 </a:t>
            </a:r>
            <a:r>
              <a:rPr lang="en-US" altLang="zh-CN" b="1" dirty="0">
                <a:solidFill>
                  <a:srgbClr val="1997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 </a:t>
            </a:r>
            <a:r>
              <a:rPr lang="en-US" altLang="zh-CN" b="1" dirty="0" smtClean="0">
                <a:solidFill>
                  <a:srgbClr val="1997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Laboratory, </a:t>
            </a:r>
            <a:r>
              <a:rPr lang="en-US" altLang="zh-CN" b="1" dirty="0" smtClean="0">
                <a:solidFill>
                  <a:srgbClr val="199719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Beijing Normal University</a:t>
            </a:r>
            <a:endParaRPr lang="en-US" altLang="zh-CN" b="1" dirty="0">
              <a:solidFill>
                <a:srgbClr val="199719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altLang="zh-CN" b="1" dirty="0" smtClean="0">
              <a:solidFill>
                <a:srgbClr val="199719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13"/>
          <p:cNvSpPr txBox="1"/>
          <p:nvPr/>
        </p:nvSpPr>
        <p:spPr>
          <a:xfrm>
            <a:off x="3851920" y="475432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</a:t>
            </a:r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11-15, 2018 @ICASiPM, Schwetzingen, Germany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47" y="4371950"/>
            <a:ext cx="1418609" cy="699542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56920"/>
            <a:ext cx="9144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19395" r="16112" b="31484"/>
          <a:stretch/>
        </p:blipFill>
        <p:spPr bwMode="auto">
          <a:xfrm>
            <a:off x="8240440" y="402553"/>
            <a:ext cx="907798" cy="5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4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75966"/>
            <a:ext cx="4360413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56920"/>
            <a:ext cx="9144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723219"/>
            <a:ext cx="4571958" cy="2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2226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Experimental Results 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19395" r="16112" b="31484"/>
          <a:stretch/>
        </p:blipFill>
        <p:spPr bwMode="auto">
          <a:xfrm>
            <a:off x="8240440" y="402553"/>
            <a:ext cx="907798" cy="5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800" y="1212304"/>
            <a:ext cx="44962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NDL 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Clr>
                <a:srgbClr val="0070C0"/>
              </a:buClr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×1 mm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pitch ~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10μm  ~10000 cells/mm</a:t>
            </a:r>
            <a:r>
              <a:rPr lang="en-US" altLang="zh-CN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just">
              <a:buClr>
                <a:srgbClr val="0070C0"/>
              </a:buClr>
            </a:pPr>
            <a:endParaRPr lang="en-US" altLang="zh-CN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70C0"/>
              </a:buClr>
            </a:pPr>
            <a:endParaRPr lang="en-US" altLang="zh-CN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 signal from single photoelectron to saturation about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10000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photoelectrons</a:t>
            </a: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a 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 p-</a:t>
            </a:r>
            <a:r>
              <a:rPr lang="en-US" altLang="zh-CN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 photodiode 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external 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calibration 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obtain the same exponential increase of the light intensity as the DLS 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-- </a:t>
            </a:r>
            <a:r>
              <a:rPr lang="en-US" altLang="zh-C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Same 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results as conventional DR measurement</a:t>
            </a:r>
            <a:endParaRPr lang="en-US" altLang="zh-C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220072" y="1790567"/>
                <a:ext cx="2088232" cy="27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000" b="1" i="1">
                            <a:latin typeface="Cambria Math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zh-CN" sz="1000" b="1" i="1">
                            <a:latin typeface="Cambria Math"/>
                            <a:cs typeface="Times New Roman" panose="02020603050405020304" pitchFamily="18" charset="0"/>
                          </a:rPr>
                          <m:t>𝒇𝒊𝒓𝒆𝒅</m:t>
                        </m:r>
                      </m:sub>
                    </m:sSub>
                    <m:r>
                      <a:rPr lang="en-US" altLang="zh-CN" sz="1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000" b="1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zh-CN" sz="1000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𝒕𝒐𝒕𝒂𝒍</m:t>
                        </m:r>
                      </m:sub>
                    </m:sSub>
                    <m:r>
                      <a:rPr lang="en-US" altLang="zh-CN" sz="1000" b="1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altLang="zh-CN" sz="1000" b="1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1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1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altLang="zh-CN" sz="10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box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CN" sz="10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10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0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𝑵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𝒑𝒆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10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0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𝑵</m:t>
                                        </m:r>
                                      </m:e>
                                      <m:sub>
                                        <m:r>
                                          <a:rPr lang="en-US" altLang="zh-CN" sz="10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𝒕𝒐𝒕𝒂𝒍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box>
                          </m:sup>
                        </m:sSup>
                      </m:e>
                    </m:d>
                  </m:oMath>
                </a14:m>
                <a:r>
                  <a:rPr lang="en-US" altLang="zh-CN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000" b="1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790567"/>
                <a:ext cx="2088232" cy="277127"/>
              </a:xfrm>
              <a:prstGeom prst="rect">
                <a:avLst/>
              </a:prstGeom>
              <a:blipFill rotWithShape="1">
                <a:blip r:embed="rId6"/>
                <a:stretch>
                  <a:fillRect t="-48889" b="-5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6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56920"/>
            <a:ext cx="9144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723219"/>
            <a:ext cx="4571958" cy="2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19395" r="16112" b="31484"/>
          <a:stretch/>
        </p:blipFill>
        <p:spPr bwMode="auto">
          <a:xfrm>
            <a:off x="8240440" y="402553"/>
            <a:ext cx="907798" cy="5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422268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Experimental Results 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251520" y="1131590"/>
            <a:ext cx="8685683" cy="3420040"/>
            <a:chOff x="251520" y="1131590"/>
            <a:chExt cx="8685683" cy="342004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91630"/>
              <a:ext cx="4161027" cy="30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251392" y="1131590"/>
              <a:ext cx="3168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× 3 mm</a:t>
              </a:r>
              <a:r>
                <a:rPr lang="en-US" altLang="zh-CN" sz="1400" b="1" baseline="30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10000 cells/mm</a:t>
              </a:r>
              <a:r>
                <a:rPr lang="en-US" altLang="zh-CN" sz="1400" b="1" baseline="30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315506" y="3424126"/>
                  <a:ext cx="1429494" cy="3689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𝑵𝑳</m:t>
                        </m:r>
                        <m:r>
                          <a:rPr lang="en-US" altLang="zh-CN" sz="8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= </m:t>
                        </m:r>
                        <m:d>
                          <m:dPr>
                            <m:ctrlPr>
                              <a:rPr lang="en-US" altLang="zh-CN" sz="8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8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8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sz="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sz="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𝒎𝒊𝒏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altLang="zh-CN" sz="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r>
                          <a:rPr lang="en-US" altLang="zh-CN" sz="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𝟏𝟎𝟎</m:t>
                        </m:r>
                        <m:r>
                          <a:rPr lang="en-US" altLang="zh-CN" sz="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%</m:t>
                        </m:r>
                      </m:oMath>
                    </m:oMathPara>
                  </a14:m>
                  <a:endParaRPr lang="zh-CN" altLang="en-US" sz="800" b="1" i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5506" y="3424126"/>
                  <a:ext cx="1429494" cy="36894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741663" y="1131590"/>
              <a:ext cx="3168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× 1 mm</a:t>
              </a:r>
              <a:r>
                <a:rPr lang="en-US" altLang="zh-CN" sz="1400" b="1" baseline="30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10000 cells/mm</a:t>
              </a:r>
              <a:r>
                <a:rPr lang="en-US" altLang="zh-CN" sz="1400" b="1" baseline="30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4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2481639" y="3829794"/>
              <a:ext cx="155455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007149" y="3590433"/>
              <a:ext cx="1013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NL &lt; 10% </a:t>
              </a:r>
              <a:endParaRPr lang="zh-CN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~ 0.1N</a:t>
              </a:r>
              <a:r>
                <a:rPr lang="en-US" altLang="zh-CN" sz="12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  <a:endParaRPr lang="zh-CN" altLang="en-US" sz="1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788024" y="1491630"/>
              <a:ext cx="4149179" cy="3060000"/>
              <a:chOff x="4788024" y="1463055"/>
              <a:chExt cx="4149179" cy="3060000"/>
            </a:xfrm>
          </p:grpSpPr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024" y="1463055"/>
                <a:ext cx="4149179" cy="30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7483483" y="3754022"/>
                <a:ext cx="9769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~9000 p.e.</a:t>
                </a:r>
                <a:endParaRPr lang="zh-CN" altLang="en-US" sz="12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 flipH="1">
                <a:off x="7318352" y="3787407"/>
                <a:ext cx="1241544" cy="1381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435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56920"/>
            <a:ext cx="9144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723219"/>
            <a:ext cx="4571958" cy="2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11510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Recovery </a:t>
            </a:r>
            <a:r>
              <a:rPr lang="en-US" altLang="zh-CN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Time -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Double </a:t>
            </a:r>
            <a:r>
              <a:rPr lang="en-US" altLang="zh-CN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Pulse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Method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19395" r="16112" b="31484"/>
          <a:stretch/>
        </p:blipFill>
        <p:spPr bwMode="auto">
          <a:xfrm>
            <a:off x="8240440" y="402553"/>
            <a:ext cx="907798" cy="5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467544" y="1347614"/>
            <a:ext cx="8205938" cy="2928859"/>
            <a:chOff x="542526" y="1203598"/>
            <a:chExt cx="8205938" cy="2928859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26" y="1327344"/>
              <a:ext cx="8151813" cy="280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240" y="1459814"/>
              <a:ext cx="1724224" cy="115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732239" y="1203598"/>
              <a:ext cx="1800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Fired pixels &gt; 90%</a:t>
              </a:r>
              <a:endParaRPr lang="zh-CN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4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56920"/>
            <a:ext cx="9144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723219"/>
            <a:ext cx="4571958" cy="2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19395" r="16112" b="31484"/>
          <a:stretch/>
        </p:blipFill>
        <p:spPr bwMode="auto">
          <a:xfrm>
            <a:off x="8240440" y="402553"/>
            <a:ext cx="907798" cy="5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2014" y="1275606"/>
            <a:ext cx="42337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recovery curve is fitted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bi-exponential function with two time constants.</a:t>
            </a:r>
            <a:endParaRPr lang="en-US" altLang="zh-CN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endParaRPr lang="en-US" altLang="zh-CN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differences of the two optical pulses for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95% recovery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device are about 85 ns.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</a:pP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photon-counting rate is estimated ~12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MHz (1/85 ns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saturation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response.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11510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Recovery </a:t>
            </a:r>
            <a:r>
              <a:rPr lang="en-US" altLang="zh-CN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Time -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Double </a:t>
            </a:r>
            <a:r>
              <a:rPr lang="en-US" altLang="zh-CN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Pulse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Method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463" y="987574"/>
            <a:ext cx="4170025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56920"/>
            <a:ext cx="9144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723219"/>
            <a:ext cx="4571958" cy="2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19395" r="16112" b="31484"/>
          <a:stretch/>
        </p:blipFill>
        <p:spPr bwMode="auto">
          <a:xfrm>
            <a:off x="8240440" y="402553"/>
            <a:ext cx="907798" cy="5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9103" y="411510"/>
            <a:ext cx="37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Conclusions</a:t>
            </a:r>
            <a:endParaRPr lang="zh-CN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353" y="1059582"/>
            <a:ext cx="777686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/>
              <a:buChar char=""/>
              <a:tabLst>
                <a:tab pos="446405" algn="l"/>
              </a:tabLst>
            </a:pPr>
            <a:r>
              <a:rPr lang="en-US" altLang="zh-CN" b="1" dirty="0" smtClean="0">
                <a:latin typeface="Times New Roman"/>
                <a:cs typeface="Times New Roman"/>
              </a:rPr>
              <a:t>The 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DLS method </a:t>
            </a:r>
            <a:r>
              <a:rPr lang="en-US" altLang="zh-CN" b="1" dirty="0" smtClean="0">
                <a:latin typeface="Times New Roman"/>
                <a:cs typeface="Times New Roman"/>
              </a:rPr>
              <a:t>can be a candidate </a:t>
            </a:r>
            <a:r>
              <a:rPr lang="en-US" altLang="zh-CN" b="1" dirty="0">
                <a:latin typeface="Times New Roman"/>
                <a:cs typeface="Times New Roman"/>
              </a:rPr>
              <a:t>of standard for </a:t>
            </a:r>
            <a:r>
              <a:rPr lang="en-US" altLang="zh-CN" b="1" dirty="0" smtClean="0">
                <a:latin typeface="Times New Roman"/>
                <a:cs typeface="Times New Roman"/>
              </a:rPr>
              <a:t>DR measurement .</a:t>
            </a:r>
          </a:p>
          <a:p>
            <a:pPr lvl="0" algn="just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tabLst>
                <a:tab pos="446405" algn="l"/>
              </a:tabLst>
            </a:pPr>
            <a:endParaRPr lang="en-US" altLang="zh-CN" sz="800" b="1" dirty="0" smtClean="0">
              <a:latin typeface="Times New Roman"/>
              <a:cs typeface="Times New Roman"/>
            </a:endParaRPr>
          </a:p>
          <a:p>
            <a:pPr marL="342900" indent="-342900" algn="just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/>
              <a:buChar char=""/>
              <a:tabLst>
                <a:tab pos="446405" algn="l"/>
              </a:tabLst>
            </a:pPr>
            <a:r>
              <a:rPr lang="en-US" altLang="zh-CN" b="1" dirty="0" smtClean="0">
                <a:latin typeface="Times New Roman"/>
                <a:cs typeface="Times New Roman"/>
              </a:rPr>
              <a:t>The linear response range (NL &lt; 10%) of the device under test can be obtained 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from single </a:t>
            </a:r>
            <a:r>
              <a:rPr lang="en-US" altLang="zh-CN" b="1" dirty="0">
                <a:solidFill>
                  <a:srgbClr val="0070C0"/>
                </a:solidFill>
                <a:latin typeface="Times New Roman"/>
                <a:cs typeface="Times New Roman"/>
              </a:rPr>
              <a:t>photoelectron to 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~ 0.1N</a:t>
            </a:r>
            <a:r>
              <a:rPr lang="en-US" altLang="zh-CN" b="1" baseline="-25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total 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photoelectrons</a:t>
            </a:r>
            <a:r>
              <a:rPr lang="en-US" altLang="zh-CN" b="1" dirty="0" smtClean="0">
                <a:latin typeface="Times New Roman"/>
                <a:cs typeface="Times New Roman"/>
              </a:rPr>
              <a:t>.</a:t>
            </a:r>
          </a:p>
          <a:p>
            <a:pPr algn="just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tabLst>
                <a:tab pos="446405" algn="l"/>
              </a:tabLst>
            </a:pPr>
            <a:endParaRPr lang="en-US" altLang="zh-CN" sz="800" b="1" dirty="0">
              <a:latin typeface="Times New Roman"/>
              <a:cs typeface="Times New Roman"/>
            </a:endParaRPr>
          </a:p>
          <a:p>
            <a:pPr marL="342900" lvl="0" indent="-342900" algn="just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/>
              <a:buChar char=""/>
              <a:tabLst>
                <a:tab pos="446405" algn="l"/>
              </a:tabLst>
            </a:pPr>
            <a:r>
              <a:rPr lang="en-US" altLang="zh-CN" b="1" dirty="0" smtClean="0">
                <a:latin typeface="Times New Roman"/>
                <a:cs typeface="Times New Roman"/>
              </a:rPr>
              <a:t>The </a:t>
            </a:r>
            <a:r>
              <a:rPr lang="en-US" altLang="zh-CN" b="1" dirty="0">
                <a:latin typeface="Times New Roman"/>
                <a:cs typeface="Times New Roman"/>
              </a:rPr>
              <a:t>maximum photon-counting </a:t>
            </a:r>
            <a:r>
              <a:rPr lang="en-US" altLang="zh-CN" b="1" dirty="0" smtClean="0">
                <a:latin typeface="Times New Roman"/>
                <a:cs typeface="Times New Roman"/>
              </a:rPr>
              <a:t>rate can be estimated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altLang="zh-CN" b="1" dirty="0" smtClean="0">
                <a:latin typeface="Times New Roman"/>
                <a:cs typeface="Times New Roman"/>
              </a:rPr>
              <a:t>by the </a:t>
            </a:r>
            <a:r>
              <a:rPr lang="en-US" altLang="zh-CN" b="1" dirty="0">
                <a:latin typeface="Times New Roman"/>
                <a:cs typeface="Times New Roman"/>
              </a:rPr>
              <a:t>recovery time </a:t>
            </a:r>
            <a:r>
              <a:rPr lang="en-US" altLang="zh-CN" b="1" dirty="0" smtClean="0">
                <a:latin typeface="Times New Roman"/>
                <a:cs typeface="Times New Roman"/>
              </a:rPr>
              <a:t>under the saturation response. </a:t>
            </a:r>
          </a:p>
          <a:p>
            <a:pPr lvl="0" algn="just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tabLst>
                <a:tab pos="446405" algn="l"/>
              </a:tabLst>
            </a:pPr>
            <a:r>
              <a:rPr lang="en-US" altLang="zh-CN" sz="800" b="1" dirty="0" smtClean="0">
                <a:latin typeface="Times New Roman"/>
                <a:cs typeface="Times New Roman"/>
              </a:rPr>
              <a:t> </a:t>
            </a:r>
          </a:p>
          <a:p>
            <a:pPr marL="342900" lvl="0" indent="-342900" algn="just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/>
              <a:buChar char=""/>
              <a:tabLst>
                <a:tab pos="446405" algn="l"/>
              </a:tabLst>
            </a:pPr>
            <a:r>
              <a:rPr lang="en-US" altLang="zh-CN" b="1" dirty="0" smtClean="0">
                <a:latin typeface="Times New Roman"/>
                <a:cs typeface="Times New Roman"/>
              </a:rPr>
              <a:t>Considering the </a:t>
            </a:r>
            <a:r>
              <a:rPr lang="en-US" altLang="zh-CN" b="1" dirty="0">
                <a:latin typeface="Times New Roman"/>
                <a:cs typeface="Times New Roman"/>
              </a:rPr>
              <a:t>linear response </a:t>
            </a:r>
            <a:r>
              <a:rPr lang="en-US" altLang="zh-CN" b="1" dirty="0" smtClean="0">
                <a:latin typeface="Times New Roman"/>
                <a:cs typeface="Times New Roman"/>
              </a:rPr>
              <a:t>range and the </a:t>
            </a:r>
            <a:r>
              <a:rPr lang="en-US" altLang="zh-CN" b="1" dirty="0">
                <a:latin typeface="Times New Roman"/>
                <a:cs typeface="Times New Roman"/>
              </a:rPr>
              <a:t>maximum </a:t>
            </a:r>
            <a:r>
              <a:rPr lang="en-US" altLang="zh-CN" b="1" dirty="0" smtClean="0">
                <a:latin typeface="Times New Roman"/>
                <a:cs typeface="Times New Roman"/>
              </a:rPr>
              <a:t>counting rate, the linear dynamic range of NDL </a:t>
            </a:r>
            <a:r>
              <a:rPr lang="en-US" altLang="zh-CN" b="1" dirty="0" err="1" smtClean="0">
                <a:latin typeface="Times New Roman"/>
                <a:cs typeface="Times New Roman"/>
              </a:rPr>
              <a:t>SiPM</a:t>
            </a:r>
            <a:r>
              <a:rPr lang="en-US" altLang="zh-CN" b="1" dirty="0" smtClean="0">
                <a:latin typeface="Times New Roman"/>
                <a:cs typeface="Times New Roman"/>
              </a:rPr>
              <a:t> (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×1 mm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pitch ~10μm  ~10000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cells/mm</a:t>
            </a:r>
            <a:r>
              <a:rPr lang="en-US" altLang="zh-CN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b="1" dirty="0" smtClean="0">
                <a:latin typeface="Times New Roman"/>
                <a:cs typeface="Times New Roman"/>
              </a:rPr>
              <a:t> </a:t>
            </a:r>
            <a:r>
              <a:rPr lang="en-US" altLang="zh-CN" b="1" dirty="0">
                <a:latin typeface="Times New Roman"/>
                <a:cs typeface="Times New Roman"/>
              </a:rPr>
              <a:t>can </a:t>
            </a:r>
            <a:r>
              <a:rPr lang="en-US" altLang="zh-CN" b="1" dirty="0" smtClean="0">
                <a:latin typeface="Times New Roman"/>
                <a:cs typeface="Times New Roman"/>
              </a:rPr>
              <a:t>be estimated to be 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from 1 p.e. per pulse to 10</a:t>
            </a:r>
            <a:r>
              <a:rPr lang="en-US" altLang="zh-CN" b="1" baseline="30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10  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p.e./s (~0.1N</a:t>
            </a:r>
            <a:r>
              <a:rPr lang="en-US" altLang="zh-CN" b="1" baseline="-25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total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/>
                <a:cs typeface="Times New Roman"/>
              </a:rPr>
              <a:t>× </a:t>
            </a:r>
            <a:r>
              <a:rPr lang="en-US" altLang="zh-CN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12 MHz)</a:t>
            </a:r>
            <a:r>
              <a:rPr lang="en-US" altLang="zh-CN" b="1" dirty="0" smtClean="0">
                <a:latin typeface="Times New Roman"/>
                <a:cs typeface="Times New Roman"/>
              </a:rPr>
              <a:t>.   </a:t>
            </a:r>
            <a:endParaRPr lang="en-US" altLang="zh-CN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9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56920"/>
            <a:ext cx="9144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723219"/>
            <a:ext cx="4571958" cy="2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19395" r="16112" b="31484"/>
          <a:stretch/>
        </p:blipFill>
        <p:spPr bwMode="auto">
          <a:xfrm>
            <a:off x="8240440" y="402553"/>
            <a:ext cx="907798" cy="5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75856" y="2859782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149C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NDL(Novel Device Laboratory, Beijing)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37387"/>
            <a:ext cx="9145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34965"/>
            <a:ext cx="936104" cy="89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3275856" y="3395776"/>
            <a:ext cx="45365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 smtClean="0">
                <a:solidFill>
                  <a:srgbClr val="149C34"/>
                </a:solidFill>
                <a:latin typeface="Times New Roman" pitchFamily="18" charset="0"/>
                <a:cs typeface="Times New Roman" panose="02020603050405020304" pitchFamily="18" charset="0"/>
              </a:rPr>
              <a:t>http</a:t>
            </a:r>
            <a:r>
              <a:rPr lang="en-US" altLang="zh-CN" sz="2000" b="1" dirty="0">
                <a:solidFill>
                  <a:srgbClr val="149C34"/>
                </a:solidFill>
                <a:latin typeface="Times New Roman" pitchFamily="18" charset="0"/>
                <a:cs typeface="Times New Roman" panose="02020603050405020304" pitchFamily="18" charset="0"/>
              </a:rPr>
              <a:t>://www.ndl-sipm.net </a:t>
            </a:r>
            <a:endParaRPr lang="zh-CN" altLang="zh-CN" sz="2000" b="1" dirty="0">
              <a:solidFill>
                <a:srgbClr val="149C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05958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348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56920"/>
            <a:ext cx="9144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723219"/>
            <a:ext cx="4571958" cy="2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19395" r="16112" b="31484"/>
          <a:stretch/>
        </p:blipFill>
        <p:spPr bwMode="auto">
          <a:xfrm>
            <a:off x="8240440" y="402553"/>
            <a:ext cx="907798" cy="5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1331640" y="1419622"/>
            <a:ext cx="6984776" cy="2592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sz="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Definitions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Concepts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Setup and Procedure of the DLS method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Results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Conclusions</a:t>
            </a:r>
          </a:p>
        </p:txBody>
      </p:sp>
      <p:sp>
        <p:nvSpPr>
          <p:cNvPr id="4" name="矩形 3"/>
          <p:cNvSpPr/>
          <p:nvPr/>
        </p:nvSpPr>
        <p:spPr>
          <a:xfrm>
            <a:off x="3491880" y="349027"/>
            <a:ext cx="175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723219"/>
            <a:ext cx="4571958" cy="2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56920"/>
            <a:ext cx="9144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19395" r="16112" b="31484"/>
          <a:stretch/>
        </p:blipFill>
        <p:spPr bwMode="auto">
          <a:xfrm>
            <a:off x="8240440" y="402553"/>
            <a:ext cx="907798" cy="5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323529" y="1104813"/>
            <a:ext cx="4104455" cy="34831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/>
              <a:buChar char=""/>
              <a:tabLst>
                <a:tab pos="446405" algn="l"/>
              </a:tabLst>
            </a:pPr>
            <a:r>
              <a:rPr lang="en-US" altLang="zh-CN" sz="1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Dynamic range - a key parameter for the SiPM</a:t>
            </a:r>
          </a:p>
          <a:p>
            <a:pPr algn="just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/>
              <a:buChar char=""/>
              <a:tabLst>
                <a:tab pos="446405" algn="l"/>
              </a:tabLst>
            </a:pPr>
            <a:r>
              <a:rPr lang="en-US" altLang="zh-CN" sz="1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Determined by the total pixel number for low counting rate and short optical pulse</a:t>
            </a:r>
          </a:p>
          <a:p>
            <a:pPr algn="just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/>
              <a:buChar char=""/>
              <a:tabLst>
                <a:tab pos="446405" algn="l"/>
              </a:tabLst>
            </a:pPr>
            <a:r>
              <a:rPr lang="en-US" altLang="zh-CN" sz="1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Determined by the recovery time for high counting rate and long optical pulse</a:t>
            </a:r>
          </a:p>
          <a:p>
            <a:pPr algn="just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/>
              <a:buChar char=""/>
              <a:tabLst>
                <a:tab pos="446405" algn="l"/>
              </a:tabLst>
            </a:pPr>
            <a:r>
              <a:rPr lang="en-US" altLang="zh-CN" sz="1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A widely accepted technique </a:t>
            </a:r>
            <a:r>
              <a:rPr lang="en-US" altLang="zh-CN" sz="1800" b="1" dirty="0">
                <a:solidFill>
                  <a:prstClr val="black"/>
                </a:solidFill>
                <a:latin typeface="Times New Roman"/>
                <a:cs typeface="Times New Roman"/>
              </a:rPr>
              <a:t>for characterizing the </a:t>
            </a:r>
            <a:r>
              <a:rPr lang="en-US" altLang="zh-CN" sz="1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DR</a:t>
            </a:r>
            <a:r>
              <a:rPr lang="zh-CN" altLang="en-US" sz="1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has not been established</a:t>
            </a:r>
            <a:endParaRPr lang="zh-CN" altLang="en-US" sz="18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11510"/>
            <a:ext cx="228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altLang="zh-CN" sz="400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99991" y="1203598"/>
            <a:ext cx="4536505" cy="3456384"/>
            <a:chOff x="4373859" y="1059582"/>
            <a:chExt cx="4536505" cy="345638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859" y="1059582"/>
              <a:ext cx="4320480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5004048" y="4208189"/>
              <a:ext cx="39063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i="1" dirty="0"/>
                <a:t>V. </a:t>
              </a:r>
              <a:r>
                <a:rPr lang="en-US" altLang="zh-CN" sz="1400" i="1" dirty="0">
                  <a:latin typeface="Times New Roman"/>
                  <a:cs typeface="Times New Roman"/>
                </a:rPr>
                <a:t>Andreev</a:t>
              </a:r>
              <a:r>
                <a:rPr lang="en-US" altLang="zh-CN" sz="1400" i="1" dirty="0" smtClean="0"/>
                <a:t> </a:t>
              </a:r>
              <a:r>
                <a:rPr lang="en-US" altLang="zh-CN" sz="1400" i="1" dirty="0" smtClean="0">
                  <a:latin typeface="Times New Roman"/>
                  <a:cs typeface="Times New Roman"/>
                </a:rPr>
                <a:t>et al, NIM A, 540(2-3)</a:t>
              </a:r>
              <a:r>
                <a:rPr lang="en-US" altLang="zh-CN" sz="1400" i="1" dirty="0" smtClean="0"/>
                <a:t> (2005) </a:t>
              </a:r>
              <a:endParaRPr lang="zh-CN" altLang="en-US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78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723219"/>
            <a:ext cx="4571958" cy="2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1203598"/>
            <a:ext cx="4032448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/>
              <a:buChar char=""/>
              <a:tabLst>
                <a:tab pos="446405" algn="l"/>
              </a:tabLst>
            </a:pPr>
            <a:r>
              <a:rPr lang="en-US" altLang="zh-CN" b="1" dirty="0" smtClean="0">
                <a:latin typeface="Times New Roman"/>
                <a:cs typeface="Times New Roman"/>
              </a:rPr>
              <a:t>Calibrated photodetector</a:t>
            </a:r>
            <a:endParaRPr lang="en-US" altLang="zh-CN" b="1" dirty="0">
              <a:latin typeface="Times New Roman"/>
              <a:cs typeface="Times New Roman"/>
            </a:endParaRPr>
          </a:p>
          <a:p>
            <a:pPr lvl="0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tabLst>
                <a:tab pos="446405" algn="l"/>
              </a:tabLst>
            </a:pPr>
            <a:r>
              <a:rPr lang="en-US" altLang="zh-CN" dirty="0" smtClean="0">
                <a:latin typeface="Times New Roman"/>
                <a:cs typeface="Times New Roman"/>
              </a:rPr>
              <a:t>          </a:t>
            </a:r>
            <a:r>
              <a:rPr lang="en-US" altLang="zh-CN" dirty="0">
                <a:latin typeface="Times New Roman"/>
                <a:cs typeface="Times New Roman"/>
              </a:rPr>
              <a:t>Optical power </a:t>
            </a:r>
            <a:r>
              <a:rPr lang="en-US" altLang="zh-CN" dirty="0" smtClean="0">
                <a:latin typeface="Times New Roman"/>
                <a:cs typeface="Times New Roman"/>
              </a:rPr>
              <a:t>attenuation</a:t>
            </a:r>
          </a:p>
          <a:p>
            <a:pPr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tabLst>
                <a:tab pos="446405" algn="l"/>
              </a:tabLst>
            </a:pPr>
            <a:r>
              <a:rPr lang="en-US" altLang="zh-CN" dirty="0">
                <a:latin typeface="Times New Roman"/>
                <a:cs typeface="Times New Roman"/>
              </a:rPr>
              <a:t>          Complex </a:t>
            </a:r>
            <a:r>
              <a:rPr lang="en-US" altLang="zh-CN" dirty="0" smtClean="0">
                <a:latin typeface="Times New Roman"/>
                <a:cs typeface="Times New Roman"/>
              </a:rPr>
              <a:t>setup</a:t>
            </a:r>
          </a:p>
          <a:p>
            <a:pPr marL="342900" indent="-342900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/>
              <a:buChar char=""/>
              <a:tabLst>
                <a:tab pos="446405" algn="l"/>
              </a:tabLst>
            </a:pPr>
            <a:r>
              <a:rPr lang="en-US" altLang="zh-CN" b="1" dirty="0" smtClean="0">
                <a:latin typeface="Times New Roman"/>
                <a:cs typeface="Times New Roman"/>
              </a:rPr>
              <a:t>Optical attenuators</a:t>
            </a:r>
          </a:p>
          <a:p>
            <a:pPr lvl="0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tabLst>
                <a:tab pos="446405" algn="l"/>
              </a:tabLst>
            </a:pPr>
            <a:r>
              <a:rPr lang="en-US" altLang="zh-CN" dirty="0" smtClean="0">
                <a:latin typeface="Times New Roman"/>
                <a:cs typeface="Times New Roman"/>
              </a:rPr>
              <a:t>          Complicated </a:t>
            </a:r>
            <a:r>
              <a:rPr lang="en-US" altLang="zh-CN" dirty="0">
                <a:latin typeface="Times New Roman"/>
                <a:cs typeface="Times New Roman"/>
              </a:rPr>
              <a:t>procedures</a:t>
            </a:r>
          </a:p>
          <a:p>
            <a:pPr lvl="0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tabLst>
                <a:tab pos="446405" algn="l"/>
              </a:tabLst>
            </a:pPr>
            <a:r>
              <a:rPr lang="en-US" altLang="zh-CN" dirty="0">
                <a:latin typeface="Times New Roman"/>
                <a:cs typeface="Times New Roman"/>
              </a:rPr>
              <a:t>          Measurement error</a:t>
            </a:r>
          </a:p>
          <a:p>
            <a:pPr indent="-342900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/>
              <a:buChar char=""/>
              <a:tabLst>
                <a:tab pos="446405" algn="l"/>
              </a:tabLst>
            </a:pPr>
            <a:r>
              <a:rPr lang="en-US" altLang="zh-CN" b="1" dirty="0" smtClean="0">
                <a:latin typeface="Times New Roman"/>
                <a:cs typeface="Times New Roman"/>
              </a:rPr>
              <a:t>Scintillation </a:t>
            </a:r>
            <a:r>
              <a:rPr lang="en-US" altLang="zh-CN" b="1" dirty="0">
                <a:latin typeface="Times New Roman"/>
                <a:cs typeface="Times New Roman"/>
              </a:rPr>
              <a:t>detection </a:t>
            </a:r>
            <a:endParaRPr lang="en-US" altLang="zh-CN" b="1" dirty="0" smtClean="0">
              <a:latin typeface="Times New Roman"/>
              <a:cs typeface="Times New Roman"/>
            </a:endParaRPr>
          </a:p>
          <a:p>
            <a:pPr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tabLst>
                <a:tab pos="446405" algn="l"/>
              </a:tabLst>
            </a:pPr>
            <a:r>
              <a:rPr lang="en-US" altLang="zh-CN" b="1" dirty="0">
                <a:latin typeface="Times New Roman"/>
                <a:cs typeface="Times New Roman"/>
              </a:rPr>
              <a:t> </a:t>
            </a:r>
            <a:r>
              <a:rPr lang="en-US" altLang="zh-CN" b="1" dirty="0" smtClean="0">
                <a:latin typeface="Times New Roman"/>
                <a:cs typeface="Times New Roman"/>
              </a:rPr>
              <a:t>         </a:t>
            </a:r>
            <a:r>
              <a:rPr lang="en-US" altLang="zh-CN" dirty="0" smtClean="0">
                <a:latin typeface="Times New Roman"/>
                <a:cs typeface="Times New Roman"/>
              </a:rPr>
              <a:t>Dangerous </a:t>
            </a:r>
            <a:r>
              <a:rPr lang="en-US" altLang="zh-CN" dirty="0">
                <a:latin typeface="Times New Roman"/>
                <a:cs typeface="Times New Roman"/>
              </a:rPr>
              <a:t>and complicated</a:t>
            </a:r>
          </a:p>
          <a:p>
            <a:pPr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tabLst>
                <a:tab pos="446405" algn="l"/>
              </a:tabLst>
            </a:pPr>
            <a:r>
              <a:rPr lang="en-US" altLang="zh-CN" dirty="0">
                <a:latin typeface="Times New Roman"/>
                <a:cs typeface="Times New Roman"/>
              </a:rPr>
              <a:t>          Calibration </a:t>
            </a:r>
            <a:r>
              <a:rPr lang="en-US" altLang="zh-CN" dirty="0" smtClean="0">
                <a:latin typeface="Times New Roman"/>
                <a:cs typeface="Times New Roman"/>
              </a:rPr>
              <a:t>error	  	</a:t>
            </a:r>
            <a:endParaRPr lang="en-US" altLang="zh-CN" dirty="0"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55" y="1154019"/>
            <a:ext cx="3085521" cy="314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644008" y="4296825"/>
            <a:ext cx="39063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i="1" dirty="0" smtClean="0">
                <a:latin typeface="Times New Roman"/>
                <a:cs typeface="Times New Roman"/>
              </a:rPr>
              <a:t>T. Bretz et al, </a:t>
            </a:r>
            <a:r>
              <a:rPr lang="en-US" altLang="zh-CN" sz="1400" i="1" dirty="0">
                <a:latin typeface="Times New Roman"/>
                <a:cs typeface="Times New Roman"/>
              </a:rPr>
              <a:t>J. INSTRUM, 11(03) (2016) P03009</a:t>
            </a:r>
            <a:endParaRPr lang="zh-CN" altLang="en-US" sz="1400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56920"/>
            <a:ext cx="9144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" y="411510"/>
            <a:ext cx="723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- Known Methods - Problems</a:t>
            </a:r>
            <a:endParaRPr lang="en-US" altLang="zh-CN" sz="400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19395" r="16112" b="31484"/>
          <a:stretch/>
        </p:blipFill>
        <p:spPr bwMode="auto">
          <a:xfrm>
            <a:off x="8240440" y="402553"/>
            <a:ext cx="907798" cy="5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4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56920"/>
            <a:ext cx="9144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723219"/>
            <a:ext cx="4571958" cy="2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11510"/>
            <a:ext cx="658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Definitions and Concepts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19395" r="16112" b="31484"/>
          <a:stretch/>
        </p:blipFill>
        <p:spPr bwMode="auto">
          <a:xfrm>
            <a:off x="8240440" y="402553"/>
            <a:ext cx="907798" cy="5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1347591"/>
                <a:ext cx="8136904" cy="277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altLang="en-US" sz="2000" b="1" i="1" smtClean="0">
                        <a:latin typeface="Cambria Math"/>
                      </a:rPr>
                      <m:t> </m:t>
                    </m:r>
                    <m:r>
                      <a:rPr lang="en-US" alt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𝑹𝒆𝒔𝒑𝒐𝒏𝒔𝒊𝒗𝒊𝒕𝒚</m:t>
                    </m:r>
                    <m:r>
                      <a:rPr lang="en-US" altLang="en-US" sz="2000" b="1" i="1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en-US" sz="20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altLang="en-US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&gt;</m:t>
                        </m:r>
                      </m:num>
                      <m:den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alt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 smtClean="0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/>
                              </a:rPr>
                              <m:t>𝒑𝒉</m:t>
                            </m:r>
                          </m:sub>
                        </m:sSub>
                        <m:r>
                          <a:rPr lang="en-US" altLang="en-US" sz="2000" b="1" i="1">
                            <a:latin typeface="Cambria Math" panose="02040503050406030204" pitchFamily="18" charset="0"/>
                          </a:rPr>
                          <m:t>&gt;</m:t>
                        </m:r>
                      </m:den>
                    </m:f>
                  </m:oMath>
                </a14:m>
                <a:endParaRPr lang="en-US" altLang="en-US" sz="2000" b="1" dirty="0" smtClean="0">
                  <a:latin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v"/>
                </a:pPr>
                <a:r>
                  <a:rPr lang="en-US" altLang="zh-CN" sz="20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Non-linearity      </a:t>
                </a:r>
                <a:r>
                  <a:rPr lang="en-US" altLang="zh-CN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/>
                        <a:cs typeface="Times New Roman" panose="02020603050405020304" pitchFamily="18" charset="0"/>
                      </a:rPr>
                      <m:t>𝑵𝑳</m:t>
                    </m:r>
                    <m:r>
                      <a:rPr lang="en-US" altLang="zh-CN" sz="2000" b="1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1" i="1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000" b="1" i="1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𝒎𝒊𝒏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𝒎𝒂𝒙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sz="20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0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altLang="zh-CN" sz="2000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% </m:t>
                    </m:r>
                  </m:oMath>
                </a14:m>
                <a:r>
                  <a:rPr lang="en-US" altLang="zh-CN" sz="2000" b="1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i="1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for  </a:t>
                </a:r>
                <a:r>
                  <a:rPr lang="en-US" altLang="en-US" sz="2000" i="1" dirty="0" smtClean="0">
                    <a:latin typeface="Cambria Math" panose="02040503050406030204" pitchFamily="18" charset="0"/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𝑝h</m:t>
                        </m:r>
                      </m:sub>
                    </m:sSub>
                  </m:oMath>
                </a14:m>
                <a:r>
                  <a:rPr lang="en-US" altLang="en-US" sz="2000" i="1" dirty="0" smtClean="0">
                    <a:latin typeface="Cambria Math" panose="02040503050406030204" pitchFamily="18" charset="0"/>
                  </a:rPr>
                  <a:t>&gt; </a:t>
                </a:r>
                <a:r>
                  <a:rPr lang="en-US" altLang="en-US" sz="2000" i="1" dirty="0">
                    <a:latin typeface="Cambria Math" panose="02040503050406030204" pitchFamily="18" charset="0"/>
                  </a:rPr>
                  <a:t>= </a:t>
                </a:r>
                <a:r>
                  <a:rPr lang="en-US" altLang="en-US" sz="2000" i="1" dirty="0" err="1">
                    <a:latin typeface="Cambria Math" panose="02040503050406030204" pitchFamily="18" charset="0"/>
                  </a:rPr>
                  <a:t>N</a:t>
                </a:r>
                <a:r>
                  <a:rPr lang="en-US" altLang="en-US" sz="2000" i="1" baseline="-25000" dirty="0" err="1">
                    <a:latin typeface="Cambria Math" panose="02040503050406030204" pitchFamily="18" charset="0"/>
                  </a:rPr>
                  <a:t>min</a:t>
                </a:r>
                <a:r>
                  <a:rPr lang="en-US" altLang="en-US" sz="2000" i="1" baseline="-25000" dirty="0">
                    <a:latin typeface="Cambria Math" panose="02040503050406030204" pitchFamily="18" charset="0"/>
                  </a:rPr>
                  <a:t> </a:t>
                </a:r>
                <a:r>
                  <a:rPr lang="en-US" altLang="en-US" sz="2000" i="1" dirty="0">
                    <a:latin typeface="Cambria Math" panose="02040503050406030204" pitchFamily="18" charset="0"/>
                  </a:rPr>
                  <a:t>… </a:t>
                </a:r>
                <a:r>
                  <a:rPr lang="en-US" altLang="en-US" sz="2000" i="1" dirty="0" err="1" smtClean="0">
                    <a:latin typeface="Cambria Math" panose="02040503050406030204" pitchFamily="18" charset="0"/>
                  </a:rPr>
                  <a:t>N</a:t>
                </a:r>
                <a:r>
                  <a:rPr lang="en-US" altLang="en-US" sz="2000" i="1" baseline="-25000" dirty="0" err="1" smtClean="0">
                    <a:latin typeface="Cambria Math" panose="02040503050406030204" pitchFamily="18" charset="0"/>
                  </a:rPr>
                  <a:t>max</a:t>
                </a:r>
                <a:endParaRPr lang="en-US" altLang="zh-CN" sz="2000" i="1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Clr>
                    <a:srgbClr val="0070C0"/>
                  </a:buClr>
                  <a:buFont typeface="Wingdings" panose="05000000000000000000" pitchFamily="2" charset="2"/>
                  <a:buChar char="v"/>
                </a:pPr>
                <a:r>
                  <a:rPr lang="en-US" altLang="en-US" sz="2000" b="1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Dynamic </a:t>
                </a:r>
                <a:r>
                  <a:rPr lang="en-US" altLang="en-US" sz="2000" b="1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range </a:t>
                </a:r>
                <a:r>
                  <a:rPr lang="en-US" altLang="en-US" sz="2000" b="1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en-US" sz="2000" b="1" i="1">
                        <a:latin typeface="Cambria Math" panose="02040503050406030204" pitchFamily="18" charset="0"/>
                      </a:rPr>
                      <m:t>𝑫𝑹</m:t>
                    </m:r>
                    <m:r>
                      <a:rPr lang="en-US" altLang="en-US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 smtClean="0"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en-US" sz="2000" b="1" i="1" smtClean="0">
                                <a:latin typeface="Cambria Math"/>
                              </a:rPr>
                              <m:t>𝒎𝒂𝒙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altLang="en-US" sz="2000" b="1" i="1">
                                <a:latin typeface="Cambria Math" panose="02040503050406030204" pitchFamily="18" charset="0"/>
                              </a:rPr>
                              <m:t>𝒎𝒊</m:t>
                            </m:r>
                            <m:r>
                              <a:rPr lang="en-US" altLang="en-US" sz="20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den>
                    </m:f>
                    <m:r>
                      <a:rPr lang="en-US" altLang="en-US" sz="2000" b="1" i="1" smtClean="0">
                        <a:latin typeface="Cambria Math"/>
                      </a:rPr>
                      <m:t>    </m:t>
                    </m:r>
                  </m:oMath>
                </a14:m>
                <a:r>
                  <a:rPr lang="en-US" altLang="en-US" sz="2000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en-US" sz="2000" i="1" dirty="0">
                    <a:latin typeface="Cambria Math" panose="02040503050406030204" pitchFamily="18" charset="0"/>
                  </a:rPr>
                  <a:t>for given </a:t>
                </a:r>
                <a:r>
                  <a:rPr lang="en-US" altLang="en-US" sz="2000" i="1" dirty="0" smtClean="0">
                    <a:latin typeface="Cambria Math" panose="02040503050406030204" pitchFamily="18" charset="0"/>
                  </a:rPr>
                  <a:t>NL</a:t>
                </a:r>
                <a:r>
                  <a:rPr lang="en-US" altLang="zh-CN" sz="2000" dirty="0" smtClean="0"/>
                  <a:t> </a:t>
                </a:r>
              </a:p>
              <a:p>
                <a:pPr algn="just">
                  <a:lnSpc>
                    <a:spcPct val="150000"/>
                  </a:lnSpc>
                  <a:buClr>
                    <a:srgbClr val="0070C0"/>
                  </a:buClr>
                </a:pPr>
                <a:r>
                  <a:rPr lang="en-US" altLang="zh-CN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(reference to Dr</a:t>
                </a:r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1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VINOGRADOV’s talk in this conference)</a:t>
                </a:r>
                <a:endParaRPr lang="en-US" altLang="zh-CN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347591"/>
                <a:ext cx="8136904" cy="2770246"/>
              </a:xfrm>
              <a:prstGeom prst="rect">
                <a:avLst/>
              </a:prstGeom>
              <a:blipFill>
                <a:blip r:embed="rId5"/>
                <a:stretch>
                  <a:fillRect l="-674" b="-4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96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56920"/>
            <a:ext cx="9144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723219"/>
            <a:ext cx="4571958" cy="2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11510"/>
            <a:ext cx="658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Definitions and Concepts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19395" r="16112" b="31484"/>
          <a:stretch/>
        </p:blipFill>
        <p:spPr bwMode="auto">
          <a:xfrm>
            <a:off x="8240440" y="402553"/>
            <a:ext cx="907798" cy="5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1007670"/>
                <a:ext cx="7992888" cy="3709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Clr>
                    <a:srgbClr val="0070C0"/>
                  </a:buClr>
                  <a:buFont typeface="Wingdings" panose="05000000000000000000" pitchFamily="2" charset="2"/>
                  <a:buChar char="v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response of the SiPM on input optical pulsed signal meets Eq.(1)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buClr>
                    <a:srgbClr val="0070C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                               </m:t>
                        </m:r>
                        <m: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𝑓𝑖𝑟𝑒𝑑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𝑡𝑜𝑡𝑎𝑙</m:t>
                        </m:r>
                      </m:sub>
                    </m:sSub>
                    <m:r>
                      <a:rPr lang="en-US" altLang="zh-CN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box>
                              <m:boxPr>
                                <m:ctrlPr>
                                  <a:rPr lang="en-US" altLang="zh-CN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box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altLang="zh-CN" sz="200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2000" b="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𝑝𝑒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20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𝑡𝑜𝑡𝑎𝑙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box>
                          </m:sup>
                        </m:sSup>
                      </m:e>
                    </m:d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(1)</a:t>
                </a:r>
              </a:p>
              <a:p>
                <a:pPr algn="ctr">
                  <a:buClr>
                    <a:srgbClr val="0070C0"/>
                  </a:buClr>
                </a:pPr>
                <a:endPara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Clr>
                    <a:srgbClr val="0070C0"/>
                  </a:buClr>
                  <a:buFont typeface="Wingdings" panose="05000000000000000000" pitchFamily="2" charset="2"/>
                  <a:buChar char="v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recovery time is defined as the time differences (Δt)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double light until the signal from the SiPM reaches 95% of the original pulse.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can be obtained by fitting with Eq. (2). </a:t>
                </a:r>
                <a:endParaRPr lang="en-US" altLang="zh-CN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Clr>
                    <a:srgbClr val="0070C0"/>
                  </a:buClr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                         </m:t>
                            </m:r>
                            <m:r>
                              <a:rPr lang="en-US" altLang="zh-CN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2000" b="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b="0" i="1"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∆</m:t>
                                        </m:r>
                                        <m:r>
                                          <a:rPr lang="en-US" altLang="zh-CN" sz="2000" b="0" i="1"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CN" sz="2000" b="0" i="1"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2000" b="0" i="1">
                                                <a:latin typeface="Cambria Math"/>
                                                <a:ea typeface="Cambria Math"/>
                                                <a:cs typeface="Times New Roman" panose="020206030504050203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2000" b="0" i="1" smtClean="0">
                                                <a:latin typeface="Cambria Math"/>
                                                <a:ea typeface="Cambria Math"/>
                                                <a:cs typeface="Times New Roman" panose="020206030504050203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2000" b="0" i="1"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000" b="0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altLang="zh-CN" sz="20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000" b="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000" b="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∆</m:t>
                                    </m:r>
                                    <m:r>
                                      <a:rPr lang="en-US" altLang="zh-CN" sz="2000" b="0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  <m:r>
                                      <a:rPr lang="en-US" altLang="zh-CN" sz="2000" b="0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/>
                                            <a:ea typeface="Cambria Math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b="0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(2)</a:t>
                </a:r>
              </a:p>
              <a:p>
                <a:pPr algn="ctr">
                  <a:buClr>
                    <a:srgbClr val="0070C0"/>
                  </a:buClr>
                </a:pPr>
                <a:endPara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Clr>
                    <a:srgbClr val="0070C0"/>
                  </a:buClr>
                  <a:buFont typeface="Wingdings" panose="05000000000000000000" pitchFamily="2" charset="2"/>
                  <a:buChar char="v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photon counting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 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equal to the inverse of the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recovery time.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 algn="just">
                  <a:buClr>
                    <a:srgbClr val="0070C0"/>
                  </a:buClr>
                  <a:buFont typeface="Wingdings" panose="05000000000000000000" pitchFamily="2" charset="2"/>
                  <a:buChar char="v"/>
                </a:pPr>
                <a:endParaRPr lang="en-US" altLang="zh-CN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Clr>
                    <a:srgbClr val="0070C0"/>
                  </a:buClr>
                  <a:buFont typeface="Wingdings" panose="05000000000000000000" pitchFamily="2" charset="2"/>
                  <a:buChar char="v"/>
                </a:pP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dynamic range is determined by both total pixel number (N</a:t>
                </a:r>
                <a:r>
                  <a:rPr lang="en-US" altLang="zh-CN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</a:t>
                </a:r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recovery time.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07670"/>
                <a:ext cx="7992888" cy="3709798"/>
              </a:xfrm>
              <a:prstGeom prst="rect">
                <a:avLst/>
              </a:prstGeom>
              <a:blipFill rotWithShape="1">
                <a:blip r:embed="rId5"/>
                <a:stretch>
                  <a:fillRect l="-686" t="-1149" r="-763" b="-19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8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56920"/>
            <a:ext cx="9144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723219"/>
            <a:ext cx="4571958" cy="2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11510"/>
            <a:ext cx="658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The DLS </a:t>
            </a:r>
            <a:r>
              <a:rPr lang="en-US" altLang="zh-CN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349" y="1246033"/>
            <a:ext cx="3900627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tabLst>
                <a:tab pos="446405" algn="l"/>
              </a:tabLst>
            </a:pPr>
            <a:r>
              <a:rPr lang="en-US" altLang="zh-CN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Features</a:t>
            </a:r>
            <a:endParaRPr lang="en-US" altLang="zh-CN" sz="300" b="1" dirty="0" smtClean="0">
              <a:latin typeface="Times New Roman"/>
              <a:cs typeface="Times New Roman"/>
            </a:endParaRPr>
          </a:p>
          <a:p>
            <a:pPr marL="342900" lvl="0" indent="-342900" algn="just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/>
              <a:buChar char=""/>
              <a:tabLst>
                <a:tab pos="446405" algn="l"/>
              </a:tabLst>
            </a:pPr>
            <a:r>
              <a:rPr lang="en-US" altLang="zh-CN" b="1" dirty="0">
                <a:solidFill>
                  <a:prstClr val="black"/>
                </a:solidFill>
                <a:latin typeface="Times New Roman"/>
                <a:cs typeface="Times New Roman"/>
              </a:rPr>
              <a:t>Self-calibrated technique </a:t>
            </a:r>
            <a:r>
              <a:rPr lang="en-US" altLang="zh-CN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without external calibration </a:t>
            </a:r>
          </a:p>
          <a:p>
            <a:pPr marL="342900" lvl="0" indent="-342900" algn="just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/>
              <a:buChar char=""/>
              <a:tabLst>
                <a:tab pos="446405" algn="l"/>
              </a:tabLst>
            </a:pPr>
            <a:r>
              <a:rPr lang="en-US" altLang="zh-CN" b="1" dirty="0" smtClean="0">
                <a:latin typeface="Times New Roman"/>
                <a:cs typeface="Times New Roman"/>
              </a:rPr>
              <a:t>Obtain an adjustable pulsed light source with a large DR easily</a:t>
            </a:r>
            <a:endParaRPr lang="en-US" altLang="zh-CN" b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42900" lvl="0" indent="-342900" algn="just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/>
              <a:buChar char=""/>
              <a:tabLst>
                <a:tab pos="446405" algn="l"/>
              </a:tabLst>
            </a:pPr>
            <a:r>
              <a:rPr lang="en-US" altLang="zh-CN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Measure the intrinsic non-linearity of SiPM with a simple way</a:t>
            </a:r>
          </a:p>
          <a:p>
            <a:pPr marL="342900" indent="-342900" algn="just">
              <a:spcBef>
                <a:spcPts val="85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Wingdings"/>
              <a:buChar char=""/>
              <a:tabLst>
                <a:tab pos="446405" algn="l"/>
              </a:tabLst>
            </a:pPr>
            <a:r>
              <a:rPr lang="en-US" altLang="zh-CN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Compatible to characterize the recovery time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19395" r="16112" b="31484"/>
          <a:stretch/>
        </p:blipFill>
        <p:spPr bwMode="auto">
          <a:xfrm>
            <a:off x="8240440" y="402553"/>
            <a:ext cx="907798" cy="5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870399" y="1779662"/>
            <a:ext cx="3950073" cy="2528777"/>
            <a:chOff x="4870399" y="1646894"/>
            <a:chExt cx="3950073" cy="25287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399" y="1646894"/>
              <a:ext cx="3878065" cy="214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4914156" y="3867894"/>
              <a:ext cx="390631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i="1" dirty="0">
                  <a:latin typeface="Times New Roman"/>
                  <a:cs typeface="Times New Roman"/>
                </a:rPr>
                <a:t>D. </a:t>
              </a:r>
              <a:r>
                <a:rPr lang="en-US" altLang="zh-CN" sz="1400" i="1" dirty="0" smtClean="0">
                  <a:latin typeface="Times New Roman"/>
                  <a:cs typeface="Times New Roman"/>
                </a:rPr>
                <a:t>Shin et al, </a:t>
              </a:r>
              <a:r>
                <a:rPr lang="en-US" altLang="zh-CN" sz="1400" i="1" dirty="0">
                  <a:latin typeface="Times New Roman"/>
                  <a:cs typeface="Times New Roman"/>
                </a:rPr>
                <a:t>Metrologia, 51 (25-32) (2014)</a:t>
              </a:r>
              <a:endParaRPr lang="zh-CN" altLang="en-US" sz="1400" i="1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4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56920"/>
            <a:ext cx="9144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723219"/>
            <a:ext cx="4571958" cy="2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19395" r="16112" b="31484"/>
          <a:stretch/>
        </p:blipFill>
        <p:spPr bwMode="auto">
          <a:xfrm>
            <a:off x="8240440" y="402553"/>
            <a:ext cx="907798" cy="5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14808"/>
            <a:ext cx="5436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Setup </a:t>
            </a:r>
            <a:r>
              <a:rPr lang="en-US" altLang="zh-CN"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of the DLS </a:t>
            </a:r>
            <a:r>
              <a:rPr lang="en-US" altLang="zh-CN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method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73" y="1454571"/>
            <a:ext cx="815181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74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97" y="915566"/>
            <a:ext cx="4338943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358959" y="2833648"/>
            <a:ext cx="3915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5: </a:t>
            </a:r>
          </a:p>
          <a:p>
            <a:pPr marL="72000" indent="144000" algn="just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Increase the light intensity of each LED independently to achieve the same MFPN as the previous superposed one. Superpose the two light beams and re-measure the MFPN. 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3629" y="3003798"/>
            <a:ext cx="3777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6:</a:t>
            </a:r>
          </a:p>
          <a:p>
            <a:pPr marL="72000" indent="144000" algn="just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Follow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and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response curve can be obtained.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56920"/>
            <a:ext cx="9144000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" y="4723219"/>
            <a:ext cx="4571958" cy="2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19395" r="16112" b="31484"/>
          <a:stretch/>
        </p:blipFill>
        <p:spPr bwMode="auto">
          <a:xfrm>
            <a:off x="8240440" y="402553"/>
            <a:ext cx="907798" cy="50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24925"/>
            <a:ext cx="4860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Procedures of </a:t>
            </a:r>
            <a:r>
              <a:rPr lang="en-US" altLang="zh-CN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the DLS method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088264" y="2325043"/>
            <a:ext cx="1418468" cy="923330"/>
            <a:chOff x="6088264" y="2325043"/>
            <a:chExt cx="1418468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6088264" y="2325043"/>
              <a:ext cx="6957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 smtClean="0"/>
                <a:t>.</a:t>
              </a:r>
              <a:endParaRPr lang="zh-CN" altLang="en-US" sz="5400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6244848" y="2858729"/>
              <a:ext cx="12618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 smtClean="0">
                  <a:latin typeface="Times New Roman"/>
                </a:rPr>
                <a:t>(4N</a:t>
              </a:r>
              <a:r>
                <a:rPr lang="en-US" altLang="zh-CN" sz="1200" b="1" baseline="-25000" dirty="0" smtClean="0">
                  <a:latin typeface="Times New Roman"/>
                </a:rPr>
                <a:t>init</a:t>
              </a:r>
              <a:r>
                <a:rPr lang="en-US" altLang="zh-CN" sz="1200" b="1" dirty="0">
                  <a:latin typeface="Times New Roman"/>
                </a:rPr>
                <a:t>, </a:t>
              </a:r>
              <a:r>
                <a:rPr lang="en-US" altLang="zh-CN" sz="1200" b="1" dirty="0" smtClean="0">
                  <a:latin typeface="Times New Roman"/>
                </a:rPr>
                <a:t>MFPN</a:t>
              </a:r>
              <a:r>
                <a:rPr lang="en-US" altLang="zh-CN" sz="1200" b="1" baseline="-25000" dirty="0" smtClean="0">
                  <a:latin typeface="Times New Roman"/>
                </a:rPr>
                <a:t>3</a:t>
              </a:r>
              <a:r>
                <a:rPr lang="en-US" altLang="zh-CN" sz="1200" b="1" dirty="0" smtClean="0">
                  <a:latin typeface="Times New Roman"/>
                </a:rPr>
                <a:t>) </a:t>
              </a:r>
              <a:endParaRPr lang="zh-CN" altLang="en-US" sz="1200" b="1" dirty="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04841" y="658551"/>
            <a:ext cx="2264569" cy="2175128"/>
            <a:chOff x="6604841" y="658551"/>
            <a:chExt cx="2264569" cy="2175128"/>
          </a:xfrm>
        </p:grpSpPr>
        <p:grpSp>
          <p:nvGrpSpPr>
            <p:cNvPr id="36" name="组合 35"/>
            <p:cNvGrpSpPr/>
            <p:nvPr/>
          </p:nvGrpSpPr>
          <p:grpSpPr>
            <a:xfrm>
              <a:off x="6604841" y="1910349"/>
              <a:ext cx="1404610" cy="923330"/>
              <a:chOff x="6604841" y="1910349"/>
              <a:chExt cx="1404610" cy="92333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604841" y="1910349"/>
                <a:ext cx="6957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b="1" dirty="0" smtClean="0"/>
                  <a:t>.</a:t>
                </a:r>
                <a:endParaRPr lang="zh-CN" altLang="en-US" sz="5400" b="1" dirty="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747567" y="2447818"/>
                <a:ext cx="126188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b="1" dirty="0" smtClean="0">
                    <a:latin typeface="Times New Roman"/>
                  </a:rPr>
                  <a:t>(8N</a:t>
                </a:r>
                <a:r>
                  <a:rPr lang="en-US" altLang="zh-CN" sz="1200" b="1" baseline="-25000" dirty="0" smtClean="0">
                    <a:latin typeface="Times New Roman"/>
                  </a:rPr>
                  <a:t>init</a:t>
                </a:r>
                <a:r>
                  <a:rPr lang="en-US" altLang="zh-CN" sz="1200" b="1" dirty="0">
                    <a:latin typeface="Times New Roman"/>
                  </a:rPr>
                  <a:t>, </a:t>
                </a:r>
                <a:r>
                  <a:rPr lang="en-US" altLang="zh-CN" sz="1200" b="1" dirty="0" smtClean="0">
                    <a:latin typeface="Times New Roman"/>
                  </a:rPr>
                  <a:t>MFPN</a:t>
                </a:r>
                <a:r>
                  <a:rPr lang="en-US" altLang="zh-CN" sz="1200" b="1" baseline="-25000" dirty="0" smtClean="0">
                    <a:latin typeface="Times New Roman"/>
                  </a:rPr>
                  <a:t>4</a:t>
                </a:r>
                <a:r>
                  <a:rPr lang="en-US" altLang="zh-CN" sz="1200" b="1" dirty="0" smtClean="0">
                    <a:latin typeface="Times New Roman"/>
                  </a:rPr>
                  <a:t>) </a:t>
                </a:r>
                <a:endParaRPr lang="zh-CN" altLang="en-US" sz="1200" b="1" dirty="0"/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7157626" y="658551"/>
              <a:ext cx="1711784" cy="1726620"/>
              <a:chOff x="7157626" y="658551"/>
              <a:chExt cx="1711784" cy="172662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677623" y="1053264"/>
                <a:ext cx="6957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b="1" dirty="0" smtClean="0"/>
                  <a:t>.</a:t>
                </a:r>
                <a:endParaRPr lang="zh-CN" altLang="en-US" sz="54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157626" y="1461841"/>
                <a:ext cx="6957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b="1" dirty="0" smtClean="0"/>
                  <a:t>.</a:t>
                </a:r>
                <a:endParaRPr lang="zh-CN" altLang="en-US" sz="54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173671" y="658551"/>
                <a:ext cx="69573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b="1" dirty="0" smtClean="0"/>
                  <a:t>.</a:t>
                </a:r>
                <a:endParaRPr lang="zh-CN" altLang="en-US" sz="5400" b="1" dirty="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311243" y="1978122"/>
                <a:ext cx="133882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b="1" dirty="0" smtClean="0">
                    <a:latin typeface="Times New Roman"/>
                  </a:rPr>
                  <a:t>(16N</a:t>
                </a:r>
                <a:r>
                  <a:rPr lang="en-US" altLang="zh-CN" sz="1200" b="1" baseline="-25000" dirty="0" smtClean="0">
                    <a:latin typeface="Times New Roman"/>
                  </a:rPr>
                  <a:t>init</a:t>
                </a:r>
                <a:r>
                  <a:rPr lang="en-US" altLang="zh-CN" sz="1200" b="1" dirty="0">
                    <a:latin typeface="Times New Roman"/>
                  </a:rPr>
                  <a:t>, </a:t>
                </a:r>
                <a:r>
                  <a:rPr lang="en-US" altLang="zh-CN" sz="1200" b="1" dirty="0" smtClean="0">
                    <a:latin typeface="Times New Roman"/>
                  </a:rPr>
                  <a:t>MFPN</a:t>
                </a:r>
                <a:r>
                  <a:rPr lang="en-US" altLang="zh-CN" sz="1200" b="1" baseline="-25000" dirty="0" smtClean="0">
                    <a:latin typeface="Times New Roman"/>
                  </a:rPr>
                  <a:t>5</a:t>
                </a:r>
                <a:r>
                  <a:rPr lang="en-US" altLang="zh-CN" sz="1200" b="1" dirty="0" smtClean="0">
                    <a:latin typeface="Times New Roman"/>
                  </a:rPr>
                  <a:t>) </a:t>
                </a:r>
                <a:endParaRPr lang="zh-CN" altLang="en-US" sz="1200" b="1" dirty="0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5558501" y="2757091"/>
            <a:ext cx="1425406" cy="923330"/>
            <a:chOff x="5544297" y="2901532"/>
            <a:chExt cx="1425406" cy="923330"/>
          </a:xfrm>
        </p:grpSpPr>
        <p:sp>
          <p:nvSpPr>
            <p:cNvPr id="22" name="TextBox 21"/>
            <p:cNvSpPr txBox="1"/>
            <p:nvPr/>
          </p:nvSpPr>
          <p:spPr>
            <a:xfrm>
              <a:off x="5544297" y="2901532"/>
              <a:ext cx="6957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 smtClean="0"/>
                <a:t>.</a:t>
              </a:r>
              <a:endParaRPr lang="zh-CN" altLang="en-US" sz="5400" b="1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5707819" y="3414828"/>
              <a:ext cx="12618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latin typeface="Times New Roman"/>
                </a:rPr>
                <a:t>(2N</a:t>
              </a:r>
              <a:r>
                <a:rPr lang="en-US" altLang="zh-CN" sz="1200" b="1" baseline="-25000" dirty="0">
                  <a:latin typeface="Times New Roman"/>
                </a:rPr>
                <a:t>init</a:t>
              </a:r>
              <a:r>
                <a:rPr lang="en-US" altLang="zh-CN" sz="1200" b="1" dirty="0">
                  <a:latin typeface="Times New Roman"/>
                </a:rPr>
                <a:t>, </a:t>
              </a:r>
              <a:r>
                <a:rPr lang="en-US" altLang="zh-CN" sz="1200" b="1" dirty="0" smtClean="0">
                  <a:latin typeface="Times New Roman"/>
                </a:rPr>
                <a:t>MFPN</a:t>
              </a:r>
              <a:r>
                <a:rPr lang="en-US" altLang="zh-CN" sz="1200" b="1" baseline="-25000" dirty="0" smtClean="0">
                  <a:latin typeface="Times New Roman"/>
                </a:rPr>
                <a:t>2</a:t>
              </a:r>
              <a:r>
                <a:rPr lang="en-US" altLang="zh-CN" sz="1200" b="1" dirty="0" smtClean="0">
                  <a:latin typeface="Times New Roman"/>
                </a:rPr>
                <a:t>) </a:t>
              </a:r>
              <a:endParaRPr lang="zh-CN" altLang="en-US" sz="1200" b="1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043687" y="3171785"/>
            <a:ext cx="1339714" cy="923330"/>
            <a:chOff x="5029483" y="3337742"/>
            <a:chExt cx="1339714" cy="923330"/>
          </a:xfrm>
        </p:grpSpPr>
        <p:sp>
          <p:nvSpPr>
            <p:cNvPr id="28" name="TextBox 27"/>
            <p:cNvSpPr txBox="1"/>
            <p:nvPr/>
          </p:nvSpPr>
          <p:spPr>
            <a:xfrm>
              <a:off x="5029483" y="3337742"/>
              <a:ext cx="4002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 smtClean="0">
                  <a:solidFill>
                    <a:srgbClr val="FF0000"/>
                  </a:solidFill>
                </a:rPr>
                <a:t>.</a:t>
              </a:r>
              <a:endParaRPr lang="zh-CN" altLang="en-US" sz="54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184257" y="3854113"/>
              <a:ext cx="11849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rgbClr val="FF0000"/>
                  </a:solidFill>
                  <a:latin typeface="Times New Roman"/>
                </a:rPr>
                <a:t>(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Times New Roman"/>
                </a:rPr>
                <a:t>N</a:t>
              </a:r>
              <a:r>
                <a:rPr lang="en-US" altLang="zh-CN" sz="1200" b="1" baseline="-25000" dirty="0" smtClean="0">
                  <a:solidFill>
                    <a:srgbClr val="FF0000"/>
                  </a:solidFill>
                  <a:latin typeface="Times New Roman"/>
                </a:rPr>
                <a:t>init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Times New Roman"/>
                </a:rPr>
                <a:t>, MFPN</a:t>
              </a:r>
              <a:r>
                <a:rPr lang="en-US" altLang="zh-CN" sz="1200" b="1" baseline="-25000" dirty="0" smtClean="0">
                  <a:solidFill>
                    <a:srgbClr val="FF0000"/>
                  </a:solidFill>
                  <a:latin typeface="Times New Roman"/>
                </a:rPr>
                <a:t>1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Times New Roman"/>
                </a:rPr>
                <a:t>) </a:t>
              </a:r>
              <a:endParaRPr lang="zh-CN" altLang="en-US" sz="1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 flipH="1">
            <a:off x="5222888" y="1275181"/>
            <a:ext cx="3149108" cy="25202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2404" y="3003798"/>
            <a:ext cx="3703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</a:p>
          <a:p>
            <a:pPr marL="72000" indent="144000" algn="just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Turn on the LED1.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the area of the signal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SiPM, achieve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one pixel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 the pulse area distribution.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9107" y="2833648"/>
            <a:ext cx="3971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</a:p>
          <a:p>
            <a:pPr algn="just"/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mean photoelectron number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statistics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Poisson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(subtract the Poisson  mean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dark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counts). Record the mean fired pixel number. 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0460" y="3003798"/>
            <a:ext cx="3777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</a:t>
            </a:r>
          </a:p>
          <a:p>
            <a:pPr marL="72000" indent="144000" algn="just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Turn off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LED1 and Turn 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LED2. Adjust the light intensity to make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MFPN as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 output.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4445" y="2984625"/>
            <a:ext cx="3777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4: </a:t>
            </a:r>
            <a:endParaRPr lang="en-US" altLang="zh-C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" indent="144000" algn="just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Turn on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LEDs. Superpose the two pulsed light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 the output . Re-measure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MFPN.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23650" y="1354676"/>
                <a:ext cx="2112646" cy="569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1" i="1" smtClean="0">
                          <a:latin typeface="Cambria Math"/>
                        </a:rPr>
                        <m:t>𝑴𝑭𝑷𝑵</m:t>
                      </m:r>
                      <m:r>
                        <a:rPr lang="en-US" altLang="zh-CN" sz="1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latin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latin typeface="Cambria Math"/>
                                </a:rPr>
                                <m:t>𝒍𝒊𝒈𝒉𝒕</m:t>
                              </m:r>
                            </m:sub>
                          </m:sSub>
                          <m:r>
                            <a:rPr lang="en-US" altLang="zh-CN" sz="14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 smtClean="0">
                                  <a:latin typeface="Cambria Math"/>
                                  <a:ea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latin typeface="Cambria Math"/>
                                  <a:ea typeface="Cambria Math"/>
                                </a:rPr>
                                <m:t>𝒅𝒂𝒓𝒌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400" b="1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altLang="zh-CN" sz="1400" b="1" i="1">
                                  <a:latin typeface="Cambria Math"/>
                                  <a:ea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altLang="zh-CN" sz="14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altLang="zh-CN" sz="1400" b="1" i="1" smtClean="0"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  <m:r>
                                <a:rPr lang="en-US" altLang="zh-CN" sz="1400" b="1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altLang="zh-CN" sz="1400" b="1" i="1" smtClean="0">
                                  <a:latin typeface="Cambria Math"/>
                                  <a:ea typeface="Cambria Math"/>
                                </a:rPr>
                                <m:t>𝒆</m:t>
                              </m:r>
                              <m:r>
                                <a:rPr lang="en-US" altLang="zh-CN" sz="1400" b="1" i="1" smtClean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</m:sub>
                          </m:sSub>
                        </m:den>
                      </m:f>
                      <m:r>
                        <a:rPr lang="en-US" altLang="zh-CN" sz="14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650" y="1354676"/>
                <a:ext cx="2112646" cy="56900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5" y="1419782"/>
            <a:ext cx="4124039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4" y="1418729"/>
            <a:ext cx="4168208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6" y="1419782"/>
            <a:ext cx="4209733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6" y="1435428"/>
            <a:ext cx="4232627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4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2" grpId="0"/>
      <p:bldP spid="35" grpId="0"/>
      <p:bldP spid="35" grpId="1"/>
      <p:bldP spid="40" grpId="0"/>
      <p:bldP spid="40" grpId="1"/>
      <p:bldP spid="45" grpId="0"/>
      <p:bldP spid="45" grpId="1"/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20467</TotalTime>
  <Words>784</Words>
  <Application>Microsoft Office PowerPoint</Application>
  <PresentationFormat>全屏显示(16:9)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 Unicode MS</vt:lpstr>
      <vt:lpstr>宋体</vt:lpstr>
      <vt:lpstr>Arial</vt:lpstr>
      <vt:lpstr>Calibri</vt:lpstr>
      <vt:lpstr>Cambria Math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</dc:creator>
  <cp:lastModifiedBy>pin lv</cp:lastModifiedBy>
  <cp:revision>419</cp:revision>
  <dcterms:created xsi:type="dcterms:W3CDTF">2018-05-14T09:09:31Z</dcterms:created>
  <dcterms:modified xsi:type="dcterms:W3CDTF">2018-06-14T13:36:33Z</dcterms:modified>
</cp:coreProperties>
</file>