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0" r:id="rId2"/>
    <p:sldId id="429" r:id="rId3"/>
    <p:sldId id="428" r:id="rId4"/>
    <p:sldId id="404" r:id="rId5"/>
    <p:sldId id="423" r:id="rId6"/>
    <p:sldId id="425" r:id="rId7"/>
    <p:sldId id="426" r:id="rId8"/>
    <p:sldId id="424" r:id="rId9"/>
    <p:sldId id="408" r:id="rId10"/>
    <p:sldId id="409" r:id="rId11"/>
    <p:sldId id="434" r:id="rId12"/>
    <p:sldId id="410" r:id="rId13"/>
    <p:sldId id="411" r:id="rId14"/>
    <p:sldId id="412" r:id="rId15"/>
    <p:sldId id="422" r:id="rId16"/>
    <p:sldId id="420" r:id="rId17"/>
    <p:sldId id="427" r:id="rId18"/>
    <p:sldId id="416" r:id="rId19"/>
    <p:sldId id="414" r:id="rId20"/>
    <p:sldId id="430" r:id="rId21"/>
    <p:sldId id="393" r:id="rId22"/>
    <p:sldId id="402" r:id="rId23"/>
    <p:sldId id="397" r:id="rId24"/>
    <p:sldId id="431" r:id="rId25"/>
    <p:sldId id="432" r:id="rId26"/>
    <p:sldId id="433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hiliang Yuan" initials="ZY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133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CDB08-602C-4BAB-84DF-A8DC67E71DDA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4FA4C-CDAF-40E3-85B6-1F075D732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36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A4C-CDAF-40E3-85B6-1F075D73273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664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A4C-CDAF-40E3-85B6-1F075D73273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883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A4C-CDAF-40E3-85B6-1F075D73273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976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A4C-CDAF-40E3-85B6-1F075D73273B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049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A4C-CDAF-40E3-85B6-1F075D73273B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313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A4C-CDAF-40E3-85B6-1F075D73273B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09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A4C-CDAF-40E3-85B6-1F075D73273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36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2187" cy="3600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SPS necessaria</a:t>
            </a:r>
            <a:r>
              <a:rPr lang="it-IT" baseline="0" dirty="0" smtClean="0"/>
              <a:t> per estendere la catena di riferibilità delle grandezze radiometriche (misura di p ottica per principio di sost elettrica con rad crio)</a:t>
            </a:r>
          </a:p>
          <a:p>
            <a:r>
              <a:rPr lang="it-IT" baseline="0" dirty="0" smtClean="0"/>
              <a:t>al regime di fotoconteggio tipico delle qtech. caratteristiche. Equivqale a stato di Fock, non classico e non presente in natura.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44451-0277-4B2F-BE24-58340C598352}" type="slidenum">
              <a:rPr lang="it-IT" altLang="zh-CN" smtClean="0"/>
              <a:pPr>
                <a:defRPr/>
              </a:pPr>
              <a:t>3</a:t>
            </a:fld>
            <a:endParaRPr lang="it-IT" altLang="zh-CN"/>
          </a:p>
        </p:txBody>
      </p:sp>
    </p:spTree>
    <p:extLst>
      <p:ext uri="{BB962C8B-B14F-4D97-AF65-F5344CB8AC3E}">
        <p14:creationId xmlns:p14="http://schemas.microsoft.com/office/powerpoint/2010/main" val="428565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4FA4C-CDAF-40E3-85B6-1F075D73273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37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FED5FF2-C9C6-49DE-A630-F6841A82DB56}" type="datetime1">
              <a:rPr lang="it-IT" altLang="en-US" smtClean="0"/>
              <a:pPr/>
              <a:t>10/06/2018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10F0C5-3952-4F3B-8458-DA8E3498F0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5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42CCF-4A7E-4301-AE5B-B6AD587587A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279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4B57-DFBB-46C3-9CBA-A547F4C5F90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773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4B57-DFBB-46C3-9CBA-A547F4C5F90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043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2187" cy="3600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FED5FF2-C9C6-49DE-A630-F6841A82DB56}" type="datetime1">
              <a:rPr lang="it-IT" altLang="en-US" smtClean="0"/>
              <a:pPr/>
              <a:t>10/06/2018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10F0C5-3952-4F3B-8458-DA8E3498F0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1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6B-227B-47F7-BAC9-408C46D6390F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9070-8059-458F-9842-DAC86179E4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92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6B-227B-47F7-BAC9-408C46D6390F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9070-8059-458F-9842-DAC86179E4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2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6B-227B-47F7-BAC9-408C46D6390F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9070-8059-458F-9842-DAC86179E4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70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53992F-A0DD-49BD-90A6-77832A92C34B}" type="slidenum">
              <a:rPr lang="it-IT" altLang="zh-CN"/>
              <a:pPr>
                <a:defRPr/>
              </a:pPr>
              <a:t>‹N›</a:t>
            </a:fld>
            <a:endParaRPr lang="it-IT" altLang="zh-CN" sz="1800"/>
          </a:p>
        </p:txBody>
      </p:sp>
    </p:spTree>
    <p:extLst>
      <p:ext uri="{BB962C8B-B14F-4D97-AF65-F5344CB8AC3E}">
        <p14:creationId xmlns:p14="http://schemas.microsoft.com/office/powerpoint/2010/main" val="328810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6B-227B-47F7-BAC9-408C46D6390F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9070-8059-458F-9842-DAC86179E4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36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6B-227B-47F7-BAC9-408C46D6390F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9070-8059-458F-9842-DAC86179E4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99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6B-227B-47F7-BAC9-408C46D6390F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9070-8059-458F-9842-DAC86179E4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69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6B-227B-47F7-BAC9-408C46D6390F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9070-8059-458F-9842-DAC86179E4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23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6B-227B-47F7-BAC9-408C46D6390F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9070-8059-458F-9842-DAC86179E4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54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6B-227B-47F7-BAC9-408C46D6390F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9070-8059-458F-9842-DAC86179E4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20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6B-227B-47F7-BAC9-408C46D6390F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9070-8059-458F-9842-DAC86179E4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12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DB6B-227B-47F7-BAC9-408C46D6390F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9070-8059-458F-9842-DAC86179E4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96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DB6B-227B-47F7-BAC9-408C46D6390F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9070-8059-458F-9842-DAC86179E4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4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8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wmf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wmf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png"/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image" Target="../media/image49.png"/><Relationship Id="rId10" Type="http://schemas.openxmlformats.org/officeDocument/2006/relationships/image" Target="../media/image54.wmf"/><Relationship Id="rId4" Type="http://schemas.openxmlformats.org/officeDocument/2006/relationships/image" Target="../media/image48.png"/><Relationship Id="rId9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7.jpe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.jpeg"/><Relationship Id="rId7" Type="http://schemas.openxmlformats.org/officeDocument/2006/relationships/image" Target="../media/image6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0.png"/><Relationship Id="rId5" Type="http://schemas.openxmlformats.org/officeDocument/2006/relationships/image" Target="../media/image68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9.jpeg"/><Relationship Id="rId3" Type="http://schemas.openxmlformats.org/officeDocument/2006/relationships/image" Target="../media/image72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4.jpeg"/><Relationship Id="rId11" Type="http://schemas.openxmlformats.org/officeDocument/2006/relationships/image" Target="../media/image77.jpeg"/><Relationship Id="rId5" Type="http://schemas.openxmlformats.org/officeDocument/2006/relationships/image" Target="../media/image73.jpeg"/><Relationship Id="rId10" Type="http://schemas.openxmlformats.org/officeDocument/2006/relationships/image" Target="../media/image76.jpeg"/><Relationship Id="rId4" Type="http://schemas.openxmlformats.org/officeDocument/2006/relationships/image" Target="../media/image1.jpeg"/><Relationship Id="rId9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2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1.jpeg"/><Relationship Id="rId9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17.jpe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OLDER striscia est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4406"/>
            <a:ext cx="9144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30296" y="6521095"/>
            <a:ext cx="5057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ICASiPM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Schwetzingen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401" y="1124744"/>
            <a:ext cx="90841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Techniques for Characterizing Light Source Emission Statistics at Single-Photon Level</a:t>
            </a:r>
            <a:endParaRPr lang="en-US" sz="4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68192" y="3492297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Paolo TRAINA 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</a:rPr>
              <a:t>(In collaboration with Ivo P. </a:t>
            </a:r>
            <a:r>
              <a:rPr lang="en-US" b="1" dirty="0" err="1" smtClean="0">
                <a:latin typeface="Calibri" panose="020F0502020204030204" pitchFamily="34" charset="0"/>
              </a:rPr>
              <a:t>Degiovanni</a:t>
            </a:r>
            <a:r>
              <a:rPr lang="en-US" b="1" dirty="0" smtClean="0">
                <a:latin typeface="Calibri" panose="020F0502020204030204" pitchFamily="34" charset="0"/>
              </a:rPr>
              <a:t>) 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78" y="4593109"/>
            <a:ext cx="1938563" cy="636091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" y="74583"/>
            <a:ext cx="1938563" cy="6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allone 26"/>
          <p:cNvSpPr/>
          <p:nvPr/>
        </p:nvSpPr>
        <p:spPr>
          <a:xfrm>
            <a:off x="4427984" y="4301247"/>
            <a:ext cx="3377183" cy="711929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530296" y="6521095"/>
            <a:ext cx="5057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ICASiPM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Schwetzingen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it-IT" dirty="0" err="1" smtClean="0">
                <a:solidFill>
                  <a:srgbClr val="C00000"/>
                </a:solidFill>
              </a:rPr>
              <a:t>Working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conditions</a:t>
            </a:r>
            <a:r>
              <a:rPr lang="it-IT" dirty="0" smtClean="0">
                <a:solidFill>
                  <a:srgbClr val="C00000"/>
                </a:solidFill>
              </a:rPr>
              <a:t>(I)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6480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 err="1" smtClean="0"/>
              <a:t>P</a:t>
            </a:r>
            <a:r>
              <a:rPr lang="it-IT" baseline="-25000" dirty="0" err="1" smtClean="0"/>
              <a:t>click</a:t>
            </a:r>
            <a:r>
              <a:rPr lang="it-IT" dirty="0" smtClean="0"/>
              <a:t>&lt;0.1 </a:t>
            </a:r>
          </a:p>
        </p:txBody>
      </p:sp>
      <p:grpSp>
        <p:nvGrpSpPr>
          <p:cNvPr id="20" name="Gruppo 19"/>
          <p:cNvGrpSpPr/>
          <p:nvPr/>
        </p:nvGrpSpPr>
        <p:grpSpPr>
          <a:xfrm>
            <a:off x="179512" y="1340768"/>
            <a:ext cx="3668812" cy="2133600"/>
            <a:chOff x="179512" y="2060848"/>
            <a:chExt cx="3668812" cy="21336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060848"/>
              <a:ext cx="3305175" cy="2133600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1976116" y="209330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1 </a:t>
              </a:r>
              <a:r>
                <a:rPr lang="it-IT" dirty="0" err="1" smtClean="0">
                  <a:solidFill>
                    <a:srgbClr val="FF0000"/>
                  </a:solidFill>
                </a:rPr>
                <a:t>thermal</a:t>
              </a:r>
              <a:r>
                <a:rPr lang="it-IT" dirty="0" smtClean="0">
                  <a:solidFill>
                    <a:srgbClr val="FF0000"/>
                  </a:solidFill>
                </a:rPr>
                <a:t> </a:t>
              </a:r>
              <a:r>
                <a:rPr lang="it-IT" dirty="0" err="1" smtClean="0">
                  <a:solidFill>
                    <a:srgbClr val="FF0000"/>
                  </a:solidFill>
                </a:rPr>
                <a:t>field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4211960" y="1340768"/>
            <a:ext cx="3600400" cy="2133600"/>
            <a:chOff x="4211960" y="2060848"/>
            <a:chExt cx="3600400" cy="2133600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2060848"/>
              <a:ext cx="3305175" cy="2133600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5940152" y="2072803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2</a:t>
              </a:r>
              <a:r>
                <a:rPr lang="it-IT" dirty="0" smtClean="0"/>
                <a:t> </a:t>
              </a:r>
              <a:r>
                <a:rPr lang="it-IT" dirty="0" err="1" smtClean="0">
                  <a:solidFill>
                    <a:srgbClr val="FF0000"/>
                  </a:solidFill>
                </a:rPr>
                <a:t>thermal</a:t>
              </a:r>
              <a:r>
                <a:rPr lang="it-IT" dirty="0" smtClean="0">
                  <a:solidFill>
                    <a:srgbClr val="FF0000"/>
                  </a:solidFill>
                </a:rPr>
                <a:t> </a:t>
              </a:r>
              <a:r>
                <a:rPr lang="it-IT" dirty="0" err="1" smtClean="0">
                  <a:solidFill>
                    <a:srgbClr val="FF0000"/>
                  </a:solidFill>
                </a:rPr>
                <a:t>fields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179512" y="3870016"/>
            <a:ext cx="3672408" cy="2105025"/>
            <a:chOff x="179512" y="4590096"/>
            <a:chExt cx="3672408" cy="2105025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590096"/>
              <a:ext cx="3305175" cy="2105025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1979712" y="4653136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1 </a:t>
              </a:r>
              <a:r>
                <a:rPr lang="it-IT" dirty="0" err="1" smtClean="0">
                  <a:solidFill>
                    <a:srgbClr val="FF0000"/>
                  </a:solidFill>
                </a:rPr>
                <a:t>thermal</a:t>
              </a:r>
              <a:r>
                <a:rPr lang="it-IT" dirty="0" smtClean="0"/>
                <a:t> +</a:t>
              </a:r>
            </a:p>
            <a:p>
              <a:r>
                <a:rPr lang="it-IT" dirty="0" smtClean="0"/>
                <a:t>1 </a:t>
              </a:r>
              <a:r>
                <a:rPr lang="it-IT" dirty="0" err="1" smtClean="0">
                  <a:solidFill>
                    <a:srgbClr val="92D050"/>
                  </a:solidFill>
                </a:rPr>
                <a:t>Poissonian</a:t>
              </a:r>
              <a:endParaRPr lang="it-IT" dirty="0">
                <a:solidFill>
                  <a:srgbClr val="92D050"/>
                </a:solidFill>
              </a:endParaRP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1259632" y="3284984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Log</a:t>
            </a:r>
            <a:r>
              <a:rPr lang="it-IT" baseline="-25000" dirty="0" smtClean="0"/>
              <a:t>10</a:t>
            </a:r>
            <a:r>
              <a:rPr lang="it-IT" dirty="0" smtClean="0"/>
              <a:t>[</a:t>
            </a:r>
            <a:r>
              <a:rPr lang="it-IT" dirty="0" err="1" smtClean="0"/>
              <a:t>thermal</a:t>
            </a:r>
            <a:r>
              <a:rPr lang="it-IT" dirty="0"/>
              <a:t>]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292080" y="3284984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Log</a:t>
            </a:r>
            <a:r>
              <a:rPr lang="it-IT" baseline="-25000" dirty="0" smtClean="0"/>
              <a:t>10</a:t>
            </a:r>
            <a:r>
              <a:rPr lang="it-IT" dirty="0" smtClean="0"/>
              <a:t>[</a:t>
            </a:r>
            <a:r>
              <a:rPr lang="it-IT" dirty="0" err="1" smtClean="0"/>
              <a:t>thermal</a:t>
            </a:r>
            <a:r>
              <a:rPr lang="it-IT" dirty="0"/>
              <a:t>]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259632" y="5795972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Log</a:t>
            </a:r>
            <a:r>
              <a:rPr lang="it-IT" baseline="-25000" dirty="0" smtClean="0"/>
              <a:t>10</a:t>
            </a:r>
            <a:r>
              <a:rPr lang="it-IT" dirty="0" smtClean="0"/>
              <a:t>[</a:t>
            </a:r>
            <a:r>
              <a:rPr lang="it-IT" dirty="0" err="1" smtClean="0"/>
              <a:t>thermal</a:t>
            </a:r>
            <a:r>
              <a:rPr lang="it-IT" dirty="0"/>
              <a:t>]</a:t>
            </a:r>
          </a:p>
        </p:txBody>
      </p:sp>
      <p:sp>
        <p:nvSpPr>
          <p:cNvPr id="17" name="CasellaDiTesto 16"/>
          <p:cNvSpPr txBox="1"/>
          <p:nvPr/>
        </p:nvSpPr>
        <p:spPr>
          <a:xfrm rot="16200000">
            <a:off x="-332395" y="1840177"/>
            <a:ext cx="9425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30000" dirty="0" smtClean="0"/>
              <a:t>(2)</a:t>
            </a:r>
            <a:r>
              <a:rPr lang="it-IT" dirty="0" smtClean="0"/>
              <a:t>(0)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 rot="16200000">
            <a:off x="3709345" y="1840178"/>
            <a:ext cx="9425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30000" dirty="0" smtClean="0"/>
              <a:t>(2)</a:t>
            </a:r>
            <a:r>
              <a:rPr lang="it-IT" dirty="0" smtClean="0"/>
              <a:t>(0)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 rot="16200000">
            <a:off x="-332395" y="4645285"/>
            <a:ext cx="9425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30000" dirty="0" smtClean="0"/>
              <a:t>(2)</a:t>
            </a:r>
            <a:r>
              <a:rPr lang="it-IT" dirty="0" smtClean="0"/>
              <a:t>(0)</a:t>
            </a:r>
            <a:endParaRPr lang="it-IT" dirty="0"/>
          </a:p>
        </p:txBody>
      </p:sp>
      <p:pic>
        <p:nvPicPr>
          <p:cNvPr id="25" name="Picture 299" descr="Ho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5" y="-15116"/>
            <a:ext cx="1296108" cy="4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4788024" y="4366845"/>
            <a:ext cx="3384376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For </a:t>
            </a:r>
            <a:r>
              <a:rPr lang="it-IT" b="1" dirty="0" smtClean="0"/>
              <a:t>high</a:t>
            </a:r>
            <a:r>
              <a:rPr lang="it-IT" dirty="0" smtClean="0"/>
              <a:t> </a:t>
            </a:r>
            <a:r>
              <a:rPr lang="it-IT" dirty="0" err="1" smtClean="0"/>
              <a:t>photon</a:t>
            </a:r>
            <a:r>
              <a:rPr lang="it-IT" dirty="0" smtClean="0"/>
              <a:t> </a:t>
            </a:r>
            <a:r>
              <a:rPr lang="it-IT" dirty="0" err="1" smtClean="0"/>
              <a:t>flux</a:t>
            </a:r>
            <a:r>
              <a:rPr lang="it-IT" dirty="0" smtClean="0"/>
              <a:t>, g</a:t>
            </a:r>
            <a:r>
              <a:rPr lang="it-IT" baseline="30000" dirty="0" smtClean="0"/>
              <a:t>(2)</a:t>
            </a:r>
            <a:r>
              <a:rPr lang="it-IT" dirty="0" smtClean="0"/>
              <a:t>(0) </a:t>
            </a:r>
            <a:r>
              <a:rPr lang="it-IT" dirty="0" err="1" smtClean="0"/>
              <a:t>collapses</a:t>
            </a:r>
            <a:r>
              <a:rPr lang="it-IT" dirty="0" smtClean="0"/>
              <a:t> to «1» </a:t>
            </a:r>
            <a:r>
              <a:rPr lang="it-IT" b="1" dirty="0" err="1" smtClean="0">
                <a:solidFill>
                  <a:srgbClr val="C00000"/>
                </a:solidFill>
              </a:rPr>
              <a:t>anyway</a:t>
            </a:r>
            <a:r>
              <a:rPr lang="it-IT" b="1" dirty="0" smtClean="0">
                <a:solidFill>
                  <a:srgbClr val="C00000"/>
                </a:solidFill>
              </a:rPr>
              <a:t>!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530296" y="6521095"/>
            <a:ext cx="5057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ICASiPM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Schwetzingen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5387"/>
            <a:ext cx="8229600" cy="6480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…</a:t>
            </a:r>
            <a:r>
              <a:rPr lang="it-IT" dirty="0" err="1" smtClean="0"/>
              <a:t>but</a:t>
            </a:r>
            <a:r>
              <a:rPr lang="it-IT" dirty="0" smtClean="0"/>
              <a:t> SNR must be high!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79712" y="465313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 </a:t>
            </a:r>
            <a:r>
              <a:rPr lang="it-IT" dirty="0" err="1" smtClean="0">
                <a:solidFill>
                  <a:srgbClr val="FF0000"/>
                </a:solidFill>
              </a:rPr>
              <a:t>thermal</a:t>
            </a:r>
            <a:r>
              <a:rPr lang="it-IT" dirty="0" smtClean="0"/>
              <a:t> +</a:t>
            </a:r>
          </a:p>
          <a:p>
            <a:r>
              <a:rPr lang="it-IT" dirty="0" smtClean="0"/>
              <a:t>1 </a:t>
            </a:r>
            <a:r>
              <a:rPr lang="it-IT" dirty="0" err="1" smtClean="0">
                <a:solidFill>
                  <a:srgbClr val="92D050"/>
                </a:solidFill>
              </a:rPr>
              <a:t>Poissonian</a:t>
            </a:r>
            <a:endParaRPr lang="it-IT" dirty="0">
              <a:solidFill>
                <a:srgbClr val="92D050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413993" y="1988840"/>
            <a:ext cx="6038327" cy="4232117"/>
            <a:chOff x="4211959" y="4550506"/>
            <a:chExt cx="3305175" cy="2133600"/>
          </a:xfrm>
          <a:solidFill>
            <a:schemeClr val="bg1"/>
          </a:solidFill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59" y="4550506"/>
              <a:ext cx="3305175" cy="2133600"/>
            </a:xfrm>
            <a:prstGeom prst="rect">
              <a:avLst/>
            </a:prstGeom>
            <a:grpFill/>
          </p:spPr>
        </p:pic>
        <p:sp>
          <p:nvSpPr>
            <p:cNvPr id="12" name="CasellaDiTesto 11"/>
            <p:cNvSpPr txBox="1"/>
            <p:nvPr/>
          </p:nvSpPr>
          <p:spPr>
            <a:xfrm>
              <a:off x="6156176" y="4653136"/>
              <a:ext cx="1259430" cy="3258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1 «</a:t>
              </a:r>
              <a:r>
                <a:rPr lang="it-IT" dirty="0" err="1" smtClean="0"/>
                <a:t>fixed»</a:t>
              </a:r>
              <a:r>
                <a:rPr lang="it-IT" dirty="0" err="1" smtClean="0">
                  <a:solidFill>
                    <a:srgbClr val="C00000"/>
                  </a:solidFill>
                </a:rPr>
                <a:t>Thermal</a:t>
              </a:r>
              <a:r>
                <a:rPr lang="it-IT" dirty="0" smtClean="0"/>
                <a:t> </a:t>
              </a:r>
              <a:r>
                <a:rPr lang="it-IT" dirty="0" err="1" smtClean="0">
                  <a:solidFill>
                    <a:srgbClr val="C00000"/>
                  </a:solidFill>
                </a:rPr>
                <a:t>field</a:t>
              </a:r>
              <a:endParaRPr lang="it-IT" dirty="0" smtClean="0">
                <a:solidFill>
                  <a:srgbClr val="C00000"/>
                </a:solidFill>
              </a:endParaRPr>
            </a:p>
            <a:p>
              <a:r>
                <a:rPr lang="it-IT" dirty="0" smtClean="0"/>
                <a:t>+ </a:t>
              </a:r>
              <a:r>
                <a:rPr lang="it-IT" dirty="0" smtClean="0">
                  <a:solidFill>
                    <a:srgbClr val="00B050"/>
                  </a:solidFill>
                </a:rPr>
                <a:t>dark </a:t>
              </a:r>
              <a:r>
                <a:rPr lang="it-IT" dirty="0" err="1" smtClean="0">
                  <a:solidFill>
                    <a:srgbClr val="00B050"/>
                  </a:solidFill>
                </a:rPr>
                <a:t>counts</a:t>
              </a:r>
              <a:endParaRPr lang="it-IT" dirty="0">
                <a:solidFill>
                  <a:srgbClr val="00B050"/>
                </a:solidFill>
              </a:endParaRP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3995936" y="5877272"/>
            <a:ext cx="2736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x=Log</a:t>
            </a:r>
            <a:r>
              <a:rPr lang="it-IT" baseline="-25000" dirty="0" smtClean="0"/>
              <a:t>10</a:t>
            </a:r>
            <a:r>
              <a:rPr lang="it-IT" dirty="0" smtClean="0"/>
              <a:t>[</a:t>
            </a:r>
            <a:r>
              <a:rPr lang="it-IT" dirty="0" smtClean="0">
                <a:solidFill>
                  <a:srgbClr val="00B050"/>
                </a:solidFill>
              </a:rPr>
              <a:t>DCR</a:t>
            </a:r>
            <a:r>
              <a:rPr lang="it-IT" dirty="0" smtClean="0"/>
              <a:t>] 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1045049" y="3493156"/>
            <a:ext cx="9425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30000" dirty="0" smtClean="0"/>
              <a:t>(2)</a:t>
            </a:r>
            <a:r>
              <a:rPr lang="it-IT" dirty="0" smtClean="0"/>
              <a:t>(0)</a:t>
            </a:r>
            <a:endParaRPr lang="it-IT" dirty="0"/>
          </a:p>
        </p:txBody>
      </p: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it-IT" dirty="0" err="1" smtClean="0">
                <a:solidFill>
                  <a:srgbClr val="C00000"/>
                </a:solidFill>
              </a:rPr>
              <a:t>Working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conditions</a:t>
            </a:r>
            <a:r>
              <a:rPr lang="it-IT" dirty="0" smtClean="0">
                <a:solidFill>
                  <a:srgbClr val="C00000"/>
                </a:solidFill>
              </a:rPr>
              <a:t>(II)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9" name="Picture 299" descr="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5" y="-15116"/>
            <a:ext cx="1296108" cy="4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gnaposto contenuto 2"/>
          <p:cNvSpPr txBox="1">
            <a:spLocks/>
          </p:cNvSpPr>
          <p:nvPr/>
        </p:nvSpPr>
        <p:spPr>
          <a:xfrm>
            <a:off x="323528" y="692696"/>
            <a:ext cx="8229600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it-IT" dirty="0" err="1" smtClean="0">
                <a:solidFill>
                  <a:schemeClr val="bg2"/>
                </a:solidFill>
              </a:rPr>
              <a:t>P</a:t>
            </a:r>
            <a:r>
              <a:rPr lang="it-IT" baseline="-25000" dirty="0" err="1" smtClean="0">
                <a:solidFill>
                  <a:schemeClr val="bg2"/>
                </a:solidFill>
              </a:rPr>
              <a:t>click</a:t>
            </a:r>
            <a:r>
              <a:rPr lang="it-IT" dirty="0" smtClean="0">
                <a:solidFill>
                  <a:schemeClr val="bg2"/>
                </a:solidFill>
              </a:rPr>
              <a:t>&lt;0.1</a:t>
            </a:r>
            <a:r>
              <a:rPr lang="it-IT" dirty="0" smtClean="0"/>
              <a:t>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326982" y="4378186"/>
            <a:ext cx="338437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For </a:t>
            </a:r>
            <a:r>
              <a:rPr lang="it-IT" b="1" dirty="0" err="1" smtClean="0"/>
              <a:t>low</a:t>
            </a:r>
            <a:r>
              <a:rPr lang="it-IT" dirty="0" smtClean="0"/>
              <a:t> SNR, the </a:t>
            </a:r>
            <a:r>
              <a:rPr lang="it-IT" dirty="0" err="1" smtClean="0"/>
              <a:t>statistics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governed</a:t>
            </a:r>
            <a:r>
              <a:rPr lang="it-IT" dirty="0" smtClean="0"/>
              <a:t> by DCR (</a:t>
            </a:r>
            <a:r>
              <a:rPr lang="it-IT" dirty="0" err="1" smtClean="0"/>
              <a:t>Poissonian</a:t>
            </a:r>
            <a:r>
              <a:rPr lang="it-IT" dirty="0" smtClean="0"/>
              <a:t>)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30296" y="6521095"/>
            <a:ext cx="5057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ICASiPM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Schwetzingen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Pentagono 80"/>
          <p:cNvSpPr/>
          <p:nvPr/>
        </p:nvSpPr>
        <p:spPr>
          <a:xfrm>
            <a:off x="25383" y="5260634"/>
            <a:ext cx="3970784" cy="1133916"/>
          </a:xfrm>
          <a:prstGeom prst="homePlate">
            <a:avLst>
              <a:gd name="adj" fmla="val 16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0" name="Immagin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63460" y="5341294"/>
            <a:ext cx="840862" cy="807157"/>
          </a:xfrm>
          <a:prstGeom prst="rect">
            <a:avLst/>
          </a:prstGeom>
        </p:spPr>
      </p:pic>
      <p:pic>
        <p:nvPicPr>
          <p:cNvPr id="79" name="Immagin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63460" y="4477198"/>
            <a:ext cx="840862" cy="807157"/>
          </a:xfrm>
          <a:prstGeom prst="rect">
            <a:avLst/>
          </a:prstGeom>
        </p:spPr>
      </p:pic>
      <p:pic>
        <p:nvPicPr>
          <p:cNvPr id="52" name="Picture 4" descr="Risultati immagini per spcm aq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22875"/>
          <a:stretch/>
        </p:blipFill>
        <p:spPr bwMode="auto">
          <a:xfrm flipH="1">
            <a:off x="3275780" y="4353944"/>
            <a:ext cx="504132" cy="3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Risultati immagini per spcm aq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22875"/>
          <a:stretch/>
        </p:blipFill>
        <p:spPr bwMode="auto">
          <a:xfrm>
            <a:off x="2699792" y="4322229"/>
            <a:ext cx="504132" cy="3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Risultati immagini per spcm aq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22875"/>
          <a:stretch/>
        </p:blipFill>
        <p:spPr bwMode="auto">
          <a:xfrm flipH="1">
            <a:off x="2195736" y="4353944"/>
            <a:ext cx="504132" cy="3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Risultati immagini per spcm aq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22875"/>
          <a:stretch/>
        </p:blipFill>
        <p:spPr bwMode="auto">
          <a:xfrm>
            <a:off x="1691680" y="4322229"/>
            <a:ext cx="504132" cy="3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HBT vs </a:t>
            </a:r>
            <a:r>
              <a:rPr lang="it-IT" dirty="0" err="1" smtClean="0">
                <a:solidFill>
                  <a:srgbClr val="C00000"/>
                </a:solidFill>
              </a:rPr>
              <a:t>SiPM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383" y="692696"/>
            <a:ext cx="9118617" cy="11841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dirty="0" smtClean="0"/>
              <a:t>The </a:t>
            </a:r>
            <a:r>
              <a:rPr lang="it-IT" sz="2400" dirty="0" err="1" smtClean="0"/>
              <a:t>architecture</a:t>
            </a:r>
            <a:r>
              <a:rPr lang="it-IT" sz="2400" dirty="0" smtClean="0"/>
              <a:t> of </a:t>
            </a:r>
            <a:r>
              <a:rPr lang="it-IT" sz="2400" dirty="0" err="1" smtClean="0"/>
              <a:t>SiPM</a:t>
            </a:r>
            <a:r>
              <a:rPr lang="it-IT" sz="2400" dirty="0" smtClean="0"/>
              <a:t> </a:t>
            </a:r>
            <a:r>
              <a:rPr lang="it-IT" sz="2400" u="sng" dirty="0" smtClean="0"/>
              <a:t>in </a:t>
            </a:r>
            <a:r>
              <a:rPr lang="it-IT" sz="2400" u="sng" dirty="0" err="1" smtClean="0"/>
              <a:t>principle</a:t>
            </a:r>
            <a:r>
              <a:rPr lang="it-IT" sz="2400" dirty="0" smtClean="0"/>
              <a:t> </a:t>
            </a:r>
            <a:r>
              <a:rPr lang="it-IT" sz="2400" dirty="0" err="1" smtClean="0"/>
              <a:t>allows</a:t>
            </a:r>
            <a:r>
              <a:rPr lang="it-IT" sz="2400" dirty="0" smtClean="0"/>
              <a:t> </a:t>
            </a:r>
            <a:r>
              <a:rPr lang="it-IT" sz="2400" dirty="0" err="1" smtClean="0"/>
              <a:t>direct</a:t>
            </a:r>
            <a:r>
              <a:rPr lang="it-IT" sz="2400" dirty="0" smtClean="0"/>
              <a:t> g</a:t>
            </a:r>
            <a:r>
              <a:rPr lang="it-IT" sz="2400" baseline="30000" dirty="0" smtClean="0"/>
              <a:t>(n)</a:t>
            </a:r>
            <a:r>
              <a:rPr lang="it-IT" sz="2400" dirty="0" smtClean="0"/>
              <a:t> </a:t>
            </a:r>
            <a:r>
              <a:rPr lang="it-IT" sz="2400" dirty="0" err="1" smtClean="0"/>
              <a:t>measurement</a:t>
            </a:r>
            <a:r>
              <a:rPr lang="it-IT" sz="2400" dirty="0" smtClean="0"/>
              <a:t> </a:t>
            </a:r>
            <a:r>
              <a:rPr lang="it-IT" sz="2400" dirty="0" err="1" smtClean="0"/>
              <a:t>but</a:t>
            </a:r>
            <a:r>
              <a:rPr lang="it-IT" sz="2400" dirty="0" smtClean="0"/>
              <a:t>…</a:t>
            </a:r>
          </a:p>
          <a:p>
            <a:pPr marL="0" indent="0">
              <a:buNone/>
            </a:pPr>
            <a:r>
              <a:rPr lang="it-IT" sz="2400" dirty="0" smtClean="0"/>
              <a:t>…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requires</a:t>
            </a:r>
            <a:r>
              <a:rPr lang="it-IT" sz="2400" dirty="0" smtClean="0"/>
              <a:t> </a:t>
            </a:r>
            <a:r>
              <a:rPr lang="it-IT" sz="2400" dirty="0" err="1" smtClean="0"/>
              <a:t>pre-characterization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device</a:t>
            </a:r>
            <a:r>
              <a:rPr lang="it-IT" sz="2400" dirty="0" smtClean="0"/>
              <a:t> (</a:t>
            </a:r>
            <a:r>
              <a:rPr lang="it-IT" sz="2400" dirty="0" err="1" smtClean="0"/>
              <a:t>efficiency</a:t>
            </a:r>
            <a:r>
              <a:rPr lang="it-IT" sz="2400" dirty="0" smtClean="0"/>
              <a:t>, cross-talk, </a:t>
            </a:r>
            <a:r>
              <a:rPr lang="it-IT" sz="2400" dirty="0" err="1" smtClean="0"/>
              <a:t>etc</a:t>
            </a:r>
            <a:r>
              <a:rPr lang="it-IT" sz="2400" dirty="0" smtClean="0"/>
              <a:t>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Picture 299" descr="Ho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5" y="-15116"/>
            <a:ext cx="1296108" cy="4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93699"/>
            <a:ext cx="1415787" cy="135903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-36512" y="5241974"/>
            <a:ext cx="4042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/>
              <a:t>advisable</a:t>
            </a:r>
            <a:r>
              <a:rPr lang="it-IT" dirty="0"/>
              <a:t> to use </a:t>
            </a:r>
            <a:r>
              <a:rPr lang="it-IT" dirty="0" err="1"/>
              <a:t>SiPM</a:t>
            </a:r>
            <a:r>
              <a:rPr lang="it-IT" dirty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/>
              <a:t>«</a:t>
            </a:r>
            <a:r>
              <a:rPr lang="it-IT" dirty="0" err="1"/>
              <a:t>overpowered</a:t>
            </a:r>
            <a:r>
              <a:rPr lang="it-IT" dirty="0"/>
              <a:t>» </a:t>
            </a:r>
            <a:r>
              <a:rPr lang="it-IT" dirty="0" smtClean="0"/>
              <a:t>On/Off Detectors!</a:t>
            </a:r>
            <a:endParaRPr lang="it-IT" dirty="0"/>
          </a:p>
        </p:txBody>
      </p:sp>
      <p:grpSp>
        <p:nvGrpSpPr>
          <p:cNvPr id="18" name="Group 7"/>
          <p:cNvGrpSpPr>
            <a:grpSpLocks/>
          </p:cNvGrpSpPr>
          <p:nvPr/>
        </p:nvGrpSpPr>
        <p:grpSpPr bwMode="auto">
          <a:xfrm rot="5400000">
            <a:off x="2082689" y="3039441"/>
            <a:ext cx="1234205" cy="1510673"/>
            <a:chOff x="0" y="282577"/>
            <a:chExt cx="2018789" cy="2487655"/>
          </a:xfrm>
        </p:grpSpPr>
        <p:sp>
          <p:nvSpPr>
            <p:cNvPr id="23" name="Freeform 48"/>
            <p:cNvSpPr>
              <a:spLocks/>
            </p:cNvSpPr>
            <p:nvPr/>
          </p:nvSpPr>
          <p:spPr bwMode="auto">
            <a:xfrm>
              <a:off x="831639" y="1725641"/>
              <a:ext cx="638013" cy="627072"/>
            </a:xfrm>
            <a:custGeom>
              <a:avLst/>
              <a:gdLst>
                <a:gd name="T0" fmla="*/ 0 w 772"/>
                <a:gd name="T1" fmla="*/ 0 h 272"/>
                <a:gd name="T2" fmla="*/ 225619 w 772"/>
                <a:gd name="T3" fmla="*/ 523328 h 272"/>
                <a:gd name="T4" fmla="*/ 638013 w 772"/>
                <a:gd name="T5" fmla="*/ 627072 h 272"/>
                <a:gd name="T6" fmla="*/ 0 60000 65536"/>
                <a:gd name="T7" fmla="*/ 0 60000 65536"/>
                <a:gd name="T8" fmla="*/ 0 60000 65536"/>
                <a:gd name="T9" fmla="*/ 0 w 772"/>
                <a:gd name="T10" fmla="*/ 0 h 272"/>
                <a:gd name="T11" fmla="*/ 772 w 7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2" h="272">
                  <a:moveTo>
                    <a:pt x="0" y="0"/>
                  </a:moveTo>
                  <a:cubicBezTo>
                    <a:pt x="72" y="91"/>
                    <a:pt x="144" y="182"/>
                    <a:pt x="273" y="227"/>
                  </a:cubicBezTo>
                  <a:cubicBezTo>
                    <a:pt x="402" y="272"/>
                    <a:pt x="681" y="264"/>
                    <a:pt x="772" y="272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24" name="Freeform 49"/>
            <p:cNvSpPr>
              <a:spLocks/>
            </p:cNvSpPr>
            <p:nvPr/>
          </p:nvSpPr>
          <p:spPr bwMode="auto">
            <a:xfrm rot="-5400000">
              <a:off x="1463246" y="2214691"/>
              <a:ext cx="417520" cy="693561"/>
            </a:xfrm>
            <a:custGeom>
              <a:avLst/>
              <a:gdLst>
                <a:gd name="T0" fmla="*/ 417520 w 227"/>
                <a:gd name="T1" fmla="*/ 0 h 590"/>
                <a:gd name="T2" fmla="*/ 332912 w 227"/>
                <a:gd name="T3" fmla="*/ 426716 h 590"/>
                <a:gd name="T4" fmla="*/ 0 w 227"/>
                <a:gd name="T5" fmla="*/ 693561 h 590"/>
                <a:gd name="T6" fmla="*/ 0 60000 65536"/>
                <a:gd name="T7" fmla="*/ 0 60000 65536"/>
                <a:gd name="T8" fmla="*/ 0 60000 65536"/>
                <a:gd name="T9" fmla="*/ 0 w 227"/>
                <a:gd name="T10" fmla="*/ 0 h 590"/>
                <a:gd name="T11" fmla="*/ 227 w 227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590">
                  <a:moveTo>
                    <a:pt x="227" y="0"/>
                  </a:moveTo>
                  <a:cubicBezTo>
                    <a:pt x="223" y="132"/>
                    <a:pt x="219" y="265"/>
                    <a:pt x="181" y="363"/>
                  </a:cubicBezTo>
                  <a:cubicBezTo>
                    <a:pt x="143" y="461"/>
                    <a:pt x="38" y="522"/>
                    <a:pt x="0" y="59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25" name="Freeform 50"/>
            <p:cNvSpPr>
              <a:spLocks/>
            </p:cNvSpPr>
            <p:nvPr/>
          </p:nvSpPr>
          <p:spPr bwMode="auto">
            <a:xfrm rot="16200000" flipH="1">
              <a:off x="1456896" y="1790821"/>
              <a:ext cx="431807" cy="691975"/>
            </a:xfrm>
            <a:custGeom>
              <a:avLst/>
              <a:gdLst>
                <a:gd name="T0" fmla="*/ 431807 w 227"/>
                <a:gd name="T1" fmla="*/ 0 h 590"/>
                <a:gd name="T2" fmla="*/ 344304 w 227"/>
                <a:gd name="T3" fmla="*/ 425741 h 590"/>
                <a:gd name="T4" fmla="*/ 0 w 227"/>
                <a:gd name="T5" fmla="*/ 691975 h 590"/>
                <a:gd name="T6" fmla="*/ 0 60000 65536"/>
                <a:gd name="T7" fmla="*/ 0 60000 65536"/>
                <a:gd name="T8" fmla="*/ 0 60000 65536"/>
                <a:gd name="T9" fmla="*/ 0 w 227"/>
                <a:gd name="T10" fmla="*/ 0 h 590"/>
                <a:gd name="T11" fmla="*/ 227 w 227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590">
                  <a:moveTo>
                    <a:pt x="227" y="0"/>
                  </a:moveTo>
                  <a:cubicBezTo>
                    <a:pt x="223" y="132"/>
                    <a:pt x="219" y="265"/>
                    <a:pt x="181" y="363"/>
                  </a:cubicBezTo>
                  <a:cubicBezTo>
                    <a:pt x="143" y="461"/>
                    <a:pt x="38" y="522"/>
                    <a:pt x="0" y="59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26" name="Freeform 48"/>
            <p:cNvSpPr>
              <a:spLocks/>
            </p:cNvSpPr>
            <p:nvPr/>
          </p:nvSpPr>
          <p:spPr bwMode="auto">
            <a:xfrm flipV="1">
              <a:off x="818943" y="709625"/>
              <a:ext cx="638013" cy="627072"/>
            </a:xfrm>
            <a:custGeom>
              <a:avLst/>
              <a:gdLst>
                <a:gd name="T0" fmla="*/ 0 w 772"/>
                <a:gd name="T1" fmla="*/ 0 h 272"/>
                <a:gd name="T2" fmla="*/ 225619 w 772"/>
                <a:gd name="T3" fmla="*/ 523328 h 272"/>
                <a:gd name="T4" fmla="*/ 638013 w 772"/>
                <a:gd name="T5" fmla="*/ 627072 h 272"/>
                <a:gd name="T6" fmla="*/ 0 60000 65536"/>
                <a:gd name="T7" fmla="*/ 0 60000 65536"/>
                <a:gd name="T8" fmla="*/ 0 60000 65536"/>
                <a:gd name="T9" fmla="*/ 0 w 772"/>
                <a:gd name="T10" fmla="*/ 0 h 272"/>
                <a:gd name="T11" fmla="*/ 772 w 7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2" h="272">
                  <a:moveTo>
                    <a:pt x="0" y="0"/>
                  </a:moveTo>
                  <a:cubicBezTo>
                    <a:pt x="72" y="91"/>
                    <a:pt x="144" y="182"/>
                    <a:pt x="273" y="227"/>
                  </a:cubicBezTo>
                  <a:cubicBezTo>
                    <a:pt x="402" y="272"/>
                    <a:pt x="681" y="264"/>
                    <a:pt x="772" y="272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 rot="-5400000">
              <a:off x="1456900" y="570018"/>
              <a:ext cx="417520" cy="706258"/>
            </a:xfrm>
            <a:custGeom>
              <a:avLst/>
              <a:gdLst>
                <a:gd name="T0" fmla="*/ 417520 w 227"/>
                <a:gd name="T1" fmla="*/ 0 h 590"/>
                <a:gd name="T2" fmla="*/ 332912 w 227"/>
                <a:gd name="T3" fmla="*/ 434528 h 590"/>
                <a:gd name="T4" fmla="*/ 0 w 227"/>
                <a:gd name="T5" fmla="*/ 706258 h 590"/>
                <a:gd name="T6" fmla="*/ 0 60000 65536"/>
                <a:gd name="T7" fmla="*/ 0 60000 65536"/>
                <a:gd name="T8" fmla="*/ 0 60000 65536"/>
                <a:gd name="T9" fmla="*/ 0 w 227"/>
                <a:gd name="T10" fmla="*/ 0 h 590"/>
                <a:gd name="T11" fmla="*/ 227 w 227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590">
                  <a:moveTo>
                    <a:pt x="227" y="0"/>
                  </a:moveTo>
                  <a:cubicBezTo>
                    <a:pt x="223" y="132"/>
                    <a:pt x="219" y="265"/>
                    <a:pt x="181" y="363"/>
                  </a:cubicBezTo>
                  <a:cubicBezTo>
                    <a:pt x="143" y="461"/>
                    <a:pt x="38" y="522"/>
                    <a:pt x="0" y="59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28" name="Freeform 50"/>
            <p:cNvSpPr>
              <a:spLocks/>
            </p:cNvSpPr>
            <p:nvPr/>
          </p:nvSpPr>
          <p:spPr bwMode="auto">
            <a:xfrm rot="16200000" flipH="1">
              <a:off x="1450547" y="146145"/>
              <a:ext cx="431807" cy="704672"/>
            </a:xfrm>
            <a:custGeom>
              <a:avLst/>
              <a:gdLst>
                <a:gd name="T0" fmla="*/ 431807 w 227"/>
                <a:gd name="T1" fmla="*/ 0 h 590"/>
                <a:gd name="T2" fmla="*/ 344304 w 227"/>
                <a:gd name="T3" fmla="*/ 433552 h 590"/>
                <a:gd name="T4" fmla="*/ 0 w 227"/>
                <a:gd name="T5" fmla="*/ 704672 h 590"/>
                <a:gd name="T6" fmla="*/ 0 60000 65536"/>
                <a:gd name="T7" fmla="*/ 0 60000 65536"/>
                <a:gd name="T8" fmla="*/ 0 60000 65536"/>
                <a:gd name="T9" fmla="*/ 0 w 227"/>
                <a:gd name="T10" fmla="*/ 0 h 590"/>
                <a:gd name="T11" fmla="*/ 227 w 227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590">
                  <a:moveTo>
                    <a:pt x="227" y="0"/>
                  </a:moveTo>
                  <a:cubicBezTo>
                    <a:pt x="223" y="132"/>
                    <a:pt x="219" y="265"/>
                    <a:pt x="181" y="363"/>
                  </a:cubicBezTo>
                  <a:cubicBezTo>
                    <a:pt x="143" y="461"/>
                    <a:pt x="38" y="522"/>
                    <a:pt x="0" y="59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 rot="10800000" flipV="1">
              <a:off x="528504" y="1222395"/>
              <a:ext cx="319006" cy="304805"/>
            </a:xfrm>
            <a:custGeom>
              <a:avLst/>
              <a:gdLst>
                <a:gd name="T0" fmla="*/ 0 w 772"/>
                <a:gd name="T1" fmla="*/ 0 h 272"/>
                <a:gd name="T2" fmla="*/ 112809 w 772"/>
                <a:gd name="T3" fmla="*/ 254378 h 272"/>
                <a:gd name="T4" fmla="*/ 319006 w 772"/>
                <a:gd name="T5" fmla="*/ 304805 h 272"/>
                <a:gd name="T6" fmla="*/ 0 60000 65536"/>
                <a:gd name="T7" fmla="*/ 0 60000 65536"/>
                <a:gd name="T8" fmla="*/ 0 60000 65536"/>
                <a:gd name="T9" fmla="*/ 0 w 772"/>
                <a:gd name="T10" fmla="*/ 0 h 272"/>
                <a:gd name="T11" fmla="*/ 772 w 7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2" h="272">
                  <a:moveTo>
                    <a:pt x="0" y="0"/>
                  </a:moveTo>
                  <a:cubicBezTo>
                    <a:pt x="72" y="91"/>
                    <a:pt x="144" y="182"/>
                    <a:pt x="273" y="227"/>
                  </a:cubicBezTo>
                  <a:cubicBezTo>
                    <a:pt x="402" y="272"/>
                    <a:pt x="681" y="264"/>
                    <a:pt x="772" y="272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30" name="Freeform 48"/>
            <p:cNvSpPr>
              <a:spLocks/>
            </p:cNvSpPr>
            <p:nvPr/>
          </p:nvSpPr>
          <p:spPr bwMode="auto">
            <a:xfrm rot="10800000">
              <a:off x="541201" y="1527200"/>
              <a:ext cx="319006" cy="304805"/>
            </a:xfrm>
            <a:custGeom>
              <a:avLst/>
              <a:gdLst>
                <a:gd name="T0" fmla="*/ 0 w 772"/>
                <a:gd name="T1" fmla="*/ 0 h 272"/>
                <a:gd name="T2" fmla="*/ 112809 w 772"/>
                <a:gd name="T3" fmla="*/ 254378 h 272"/>
                <a:gd name="T4" fmla="*/ 319006 w 772"/>
                <a:gd name="T5" fmla="*/ 304805 h 272"/>
                <a:gd name="T6" fmla="*/ 0 60000 65536"/>
                <a:gd name="T7" fmla="*/ 0 60000 65536"/>
                <a:gd name="T8" fmla="*/ 0 60000 65536"/>
                <a:gd name="T9" fmla="*/ 0 w 772"/>
                <a:gd name="T10" fmla="*/ 0 h 272"/>
                <a:gd name="T11" fmla="*/ 772 w 7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2" h="272">
                  <a:moveTo>
                    <a:pt x="0" y="0"/>
                  </a:moveTo>
                  <a:cubicBezTo>
                    <a:pt x="72" y="91"/>
                    <a:pt x="144" y="182"/>
                    <a:pt x="273" y="227"/>
                  </a:cubicBezTo>
                  <a:cubicBezTo>
                    <a:pt x="402" y="272"/>
                    <a:pt x="681" y="264"/>
                    <a:pt x="772" y="272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endParaRPr lang="en-US" altLang="it-IT"/>
            </a:p>
          </p:txBody>
        </p:sp>
        <p:cxnSp>
          <p:nvCxnSpPr>
            <p:cNvPr id="31" name="Connettore 1 5"/>
            <p:cNvCxnSpPr>
              <a:cxnSpLocks noChangeShapeType="1"/>
            </p:cNvCxnSpPr>
            <p:nvPr/>
          </p:nvCxnSpPr>
          <p:spPr bwMode="auto">
            <a:xfrm flipH="1">
              <a:off x="0" y="1527134"/>
              <a:ext cx="527934" cy="593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Elaborazione alternativa 6"/>
            <p:cNvSpPr>
              <a:spLocks noChangeArrowheads="1"/>
            </p:cNvSpPr>
            <p:nvPr/>
          </p:nvSpPr>
          <p:spPr bwMode="auto">
            <a:xfrm>
              <a:off x="190500" y="1457330"/>
              <a:ext cx="433477" cy="171498"/>
            </a:xfrm>
            <a:prstGeom prst="flowChartAlternateProcess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endParaRPr lang="it-IT" altLang="en-US" b="1">
                <a:solidFill>
                  <a:schemeClr val="bg1"/>
                </a:solidFill>
                <a:sym typeface="Arial" pitchFamily="34" charset="0"/>
              </a:endParaRPr>
            </a:p>
          </p:txBody>
        </p:sp>
        <p:sp>
          <p:nvSpPr>
            <p:cNvPr id="33" name="Elaborazione alternativa 40"/>
            <p:cNvSpPr>
              <a:spLocks noChangeArrowheads="1"/>
            </p:cNvSpPr>
            <p:nvPr/>
          </p:nvSpPr>
          <p:spPr bwMode="auto">
            <a:xfrm rot="-306182">
              <a:off x="1164613" y="637314"/>
              <a:ext cx="433477" cy="171498"/>
            </a:xfrm>
            <a:prstGeom prst="flowChartAlternateProcess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endParaRPr lang="it-IT" altLang="en-US" b="1">
                <a:solidFill>
                  <a:schemeClr val="bg1"/>
                </a:solidFill>
                <a:sym typeface="Arial" pitchFamily="34" charset="0"/>
              </a:endParaRPr>
            </a:p>
          </p:txBody>
        </p:sp>
        <p:sp>
          <p:nvSpPr>
            <p:cNvPr id="34" name="Elaborazione alternativa 41"/>
            <p:cNvSpPr>
              <a:spLocks noChangeArrowheads="1"/>
            </p:cNvSpPr>
            <p:nvPr/>
          </p:nvSpPr>
          <p:spPr bwMode="auto">
            <a:xfrm rot="246894">
              <a:off x="1151913" y="2262914"/>
              <a:ext cx="433477" cy="171498"/>
            </a:xfrm>
            <a:prstGeom prst="flowChartAlternateProcess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endParaRPr lang="it-IT" altLang="en-US" b="1">
                <a:solidFill>
                  <a:schemeClr val="bg1"/>
                </a:solidFill>
                <a:sym typeface="Arial" pitchFamily="34" charset="0"/>
              </a:endParaRPr>
            </a:p>
          </p:txBody>
        </p:sp>
      </p:grpSp>
      <p:sp>
        <p:nvSpPr>
          <p:cNvPr id="54" name="Diverso da 53"/>
          <p:cNvSpPr/>
          <p:nvPr/>
        </p:nvSpPr>
        <p:spPr>
          <a:xfrm>
            <a:off x="3779912" y="2745627"/>
            <a:ext cx="792088" cy="538782"/>
          </a:xfrm>
          <a:prstGeom prst="mathNotEqua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5" name="Cilindro 54"/>
          <p:cNvSpPr/>
          <p:nvPr/>
        </p:nvSpPr>
        <p:spPr>
          <a:xfrm>
            <a:off x="2637593" y="2997655"/>
            <a:ext cx="104146" cy="180020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6" name="Gruppo 65"/>
          <p:cNvGrpSpPr/>
          <p:nvPr/>
        </p:nvGrpSpPr>
        <p:grpSpPr>
          <a:xfrm>
            <a:off x="2360422" y="1772816"/>
            <a:ext cx="627402" cy="1188835"/>
            <a:chOff x="2360422" y="2060145"/>
            <a:chExt cx="627402" cy="1188835"/>
          </a:xfrm>
        </p:grpSpPr>
        <p:cxnSp>
          <p:nvCxnSpPr>
            <p:cNvPr id="61" name="Connettore 2 60"/>
            <p:cNvCxnSpPr/>
            <p:nvPr/>
          </p:nvCxnSpPr>
          <p:spPr>
            <a:xfrm flipH="1">
              <a:off x="2360422" y="2348880"/>
              <a:ext cx="267362" cy="850463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Connettore 2 58"/>
            <p:cNvCxnSpPr/>
            <p:nvPr/>
          </p:nvCxnSpPr>
          <p:spPr>
            <a:xfrm>
              <a:off x="2720462" y="2362513"/>
              <a:ext cx="267362" cy="850463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Connettore 2 55"/>
            <p:cNvCxnSpPr/>
            <p:nvPr/>
          </p:nvCxnSpPr>
          <p:spPr>
            <a:xfrm>
              <a:off x="2674235" y="2362513"/>
              <a:ext cx="10222" cy="886467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Esplosione 1 56"/>
            <p:cNvSpPr/>
            <p:nvPr/>
          </p:nvSpPr>
          <p:spPr>
            <a:xfrm>
              <a:off x="2440483" y="2060145"/>
              <a:ext cx="466245" cy="482174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62" name="Connettore 2 61"/>
          <p:cNvCxnSpPr/>
          <p:nvPr/>
        </p:nvCxnSpPr>
        <p:spPr>
          <a:xfrm flipH="1">
            <a:off x="5148064" y="2061551"/>
            <a:ext cx="339370" cy="152526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Connettore 2 62"/>
          <p:cNvCxnSpPr/>
          <p:nvPr/>
        </p:nvCxnSpPr>
        <p:spPr>
          <a:xfrm>
            <a:off x="5580112" y="2075184"/>
            <a:ext cx="313813" cy="153087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 flipH="1">
            <a:off x="5220072" y="2075184"/>
            <a:ext cx="313813" cy="180332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>
            <a:off x="5554331" y="2097555"/>
            <a:ext cx="313813" cy="180332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Esplosione 1 64"/>
          <p:cNvSpPr/>
          <p:nvPr/>
        </p:nvSpPr>
        <p:spPr>
          <a:xfrm>
            <a:off x="5300133" y="1772816"/>
            <a:ext cx="466245" cy="482174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8" name="Gruppo 77"/>
          <p:cNvGrpSpPr/>
          <p:nvPr/>
        </p:nvGrpSpPr>
        <p:grpSpPr>
          <a:xfrm>
            <a:off x="4211960" y="4929574"/>
            <a:ext cx="3312368" cy="1163722"/>
            <a:chOff x="2267744" y="3570241"/>
            <a:chExt cx="3312368" cy="1163722"/>
          </a:xfrm>
        </p:grpSpPr>
        <p:sp>
          <p:nvSpPr>
            <p:cNvPr id="72" name="Rettangolo 71"/>
            <p:cNvSpPr/>
            <p:nvPr/>
          </p:nvSpPr>
          <p:spPr>
            <a:xfrm>
              <a:off x="3707904" y="4085891"/>
              <a:ext cx="720080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3" name="Connettore diritto 72"/>
            <p:cNvCxnSpPr/>
            <p:nvPr/>
          </p:nvCxnSpPr>
          <p:spPr>
            <a:xfrm flipH="1">
              <a:off x="3707904" y="4085891"/>
              <a:ext cx="720080" cy="64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onnettore 2 73"/>
            <p:cNvCxnSpPr/>
            <p:nvPr/>
          </p:nvCxnSpPr>
          <p:spPr>
            <a:xfrm>
              <a:off x="2555776" y="4409891"/>
              <a:ext cx="1512168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Connettore 2 74"/>
            <p:cNvCxnSpPr/>
            <p:nvPr/>
          </p:nvCxnSpPr>
          <p:spPr>
            <a:xfrm>
              <a:off x="4067944" y="4409891"/>
              <a:ext cx="1512168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Connettore 4 75"/>
            <p:cNvCxnSpPr/>
            <p:nvPr/>
          </p:nvCxnSpPr>
          <p:spPr>
            <a:xfrm flipV="1">
              <a:off x="4086776" y="3570241"/>
              <a:ext cx="1493336" cy="803754"/>
            </a:xfrm>
            <a:prstGeom prst="bentConnector3">
              <a:avLst>
                <a:gd name="adj1" fmla="val -717"/>
              </a:avLst>
            </a:prstGeom>
            <a:ln w="76200">
              <a:solidFill>
                <a:srgbClr val="C0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Esplosione 1 76"/>
            <p:cNvSpPr/>
            <p:nvPr/>
          </p:nvSpPr>
          <p:spPr>
            <a:xfrm>
              <a:off x="2267744" y="4179781"/>
              <a:ext cx="466245" cy="482174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319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/>
          <a:lstStyle/>
          <a:p>
            <a:r>
              <a:rPr lang="it-IT" dirty="0" smtClean="0"/>
              <a:t>Applications!</a:t>
            </a:r>
            <a:endParaRPr lang="it-IT" dirty="0"/>
          </a:p>
        </p:txBody>
      </p:sp>
      <p:pic>
        <p:nvPicPr>
          <p:cNvPr id="5" name="Picture 299" descr="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5" y="-15116"/>
            <a:ext cx="1296108" cy="4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30296" y="6521095"/>
            <a:ext cx="5057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ICASiPM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Schwetzingen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25" y="3068960"/>
            <a:ext cx="5385797" cy="403934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3643" y="255366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u="sng" dirty="0"/>
              <a:t>E</a:t>
            </a:r>
            <a:r>
              <a:rPr lang="en-US" sz="1400" b="1" u="sng" dirty="0" smtClean="0"/>
              <a:t>mitter</a:t>
            </a:r>
            <a:r>
              <a:rPr lang="en-US" sz="1400" dirty="0" smtClean="0"/>
              <a:t>:  single NV center in diamond, pulsed excitation</a:t>
            </a:r>
            <a:endParaRPr lang="it-IT" sz="1400" dirty="0"/>
          </a:p>
        </p:txBody>
      </p:sp>
      <p:sp>
        <p:nvSpPr>
          <p:cNvPr id="5" name="Rettangolo 4"/>
          <p:cNvSpPr/>
          <p:nvPr/>
        </p:nvSpPr>
        <p:spPr>
          <a:xfrm>
            <a:off x="-12131" y="548680"/>
            <a:ext cx="9156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International comparison: g</a:t>
            </a:r>
            <a:r>
              <a:rPr lang="en-US" b="1" baseline="30000" dirty="0" smtClean="0">
                <a:solidFill>
                  <a:srgbClr val="C00000"/>
                </a:solidFill>
              </a:rPr>
              <a:t>(2</a:t>
            </a:r>
            <a:r>
              <a:rPr lang="en-US" b="1" baseline="30000" dirty="0">
                <a:solidFill>
                  <a:srgbClr val="C00000"/>
                </a:solidFill>
              </a:rPr>
              <a:t>)</a:t>
            </a:r>
            <a:r>
              <a:rPr lang="en-US" b="1" dirty="0">
                <a:solidFill>
                  <a:srgbClr val="C00000"/>
                </a:solidFill>
              </a:rPr>
              <a:t>(0) Measurement in the </a:t>
            </a:r>
            <a:r>
              <a:rPr lang="en-US" b="1" dirty="0" smtClean="0">
                <a:solidFill>
                  <a:srgbClr val="C00000"/>
                </a:solidFill>
              </a:rPr>
              <a:t>VISIBLE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(EMPIR 14IND05 MIQC2)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643" y="1610797"/>
            <a:ext cx="4572000" cy="954107"/>
          </a:xfrm>
          <a:prstGeom prst="rect">
            <a:avLst/>
          </a:prstGeom>
          <a:ln w="38100">
            <a:noFill/>
          </a:ln>
        </p:spPr>
        <p:txBody>
          <a:bodyPr>
            <a:spAutoFit/>
          </a:bodyPr>
          <a:lstStyle/>
          <a:p>
            <a:pPr algn="just"/>
            <a:r>
              <a:rPr lang="en-US" sz="1400" dirty="0" smtClean="0"/>
              <a:t>To provide a snapshot of the measurement capabilities of European National Metrology Institutes (NMI) in the area of photon counting detection, a joint measurement of g</a:t>
            </a:r>
            <a:r>
              <a:rPr lang="en-US" sz="1400" baseline="30000" dirty="0" smtClean="0"/>
              <a:t>(2)</a:t>
            </a:r>
            <a:r>
              <a:rPr lang="en-US" sz="1400" dirty="0" smtClean="0"/>
              <a:t>(0) among three NMIs been hosted at INRIM 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53643" y="1375028"/>
            <a:ext cx="3028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INRIM, Torino, October 16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- 29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2017 </a:t>
            </a:r>
          </a:p>
        </p:txBody>
      </p:sp>
      <p:sp>
        <p:nvSpPr>
          <p:cNvPr id="8" name="Rettangolo 7"/>
          <p:cNvSpPr/>
          <p:nvPr/>
        </p:nvSpPr>
        <p:spPr>
          <a:xfrm>
            <a:off x="53643" y="289119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b="1" u="sng" dirty="0" smtClean="0"/>
              <a:t>Goal</a:t>
            </a:r>
            <a:r>
              <a:rPr lang="en-US" sz="1400" u="sng" dirty="0" smtClean="0"/>
              <a:t>:</a:t>
            </a:r>
            <a:r>
              <a:rPr lang="en-US" sz="1400" dirty="0" smtClean="0"/>
              <a:t> To allow the participants and the scientific community to better understand the technical challenges and resources required to move from research projects to more standard measurement service</a:t>
            </a:r>
            <a:endParaRPr lang="it-IT" sz="1400" dirty="0"/>
          </a:p>
        </p:txBody>
      </p:sp>
      <p:sp>
        <p:nvSpPr>
          <p:cNvPr id="11" name="Ovale 10"/>
          <p:cNvSpPr/>
          <p:nvPr/>
        </p:nvSpPr>
        <p:spPr>
          <a:xfrm>
            <a:off x="4083961" y="2060848"/>
            <a:ext cx="503042" cy="3187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9039"/>
            <a:ext cx="3456384" cy="2592289"/>
          </a:xfrm>
          <a:prstGeom prst="rect">
            <a:avLst/>
          </a:prstGeom>
        </p:spPr>
      </p:pic>
      <p:pic>
        <p:nvPicPr>
          <p:cNvPr id="1026" name="Picture 2" descr="Risultati immagini per inrim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82" y="81906"/>
            <a:ext cx="1453494" cy="46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npl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42" y="97521"/>
            <a:ext cx="1187624" cy="4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ptb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96" y="25064"/>
            <a:ext cx="952356" cy="5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-28382" y="376418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The Setup</a:t>
            </a:r>
            <a:endParaRPr lang="it-IT" sz="1200" b="1" i="1" dirty="0"/>
          </a:p>
        </p:txBody>
      </p:sp>
      <p:sp>
        <p:nvSpPr>
          <p:cNvPr id="29" name="Rettangolo 28"/>
          <p:cNvSpPr/>
          <p:nvPr/>
        </p:nvSpPr>
        <p:spPr>
          <a:xfrm>
            <a:off x="50293" y="6488668"/>
            <a:ext cx="3640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Participants</a:t>
            </a:r>
            <a:r>
              <a:rPr lang="en-US" dirty="0" smtClean="0"/>
              <a:t>: INRIM (Host), NPL, PTB 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8145" y="1427594"/>
            <a:ext cx="3470103" cy="22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25" y="3068960"/>
            <a:ext cx="5385797" cy="403934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3643" y="255366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u="sng" dirty="0"/>
              <a:t>E</a:t>
            </a:r>
            <a:r>
              <a:rPr lang="en-US" sz="1400" b="1" u="sng" dirty="0" smtClean="0"/>
              <a:t>mitter</a:t>
            </a:r>
            <a:r>
              <a:rPr lang="en-US" sz="1400" dirty="0" smtClean="0"/>
              <a:t>:  single NV center in diamond, pulsed excitation</a:t>
            </a:r>
            <a:endParaRPr lang="it-IT" sz="1400" dirty="0"/>
          </a:p>
        </p:txBody>
      </p:sp>
      <p:sp>
        <p:nvSpPr>
          <p:cNvPr id="5" name="Rettangolo 4"/>
          <p:cNvSpPr/>
          <p:nvPr/>
        </p:nvSpPr>
        <p:spPr>
          <a:xfrm>
            <a:off x="-12131" y="548680"/>
            <a:ext cx="9156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International comparison: g</a:t>
            </a:r>
            <a:r>
              <a:rPr lang="en-US" b="1" baseline="30000" dirty="0" smtClean="0">
                <a:solidFill>
                  <a:srgbClr val="C00000"/>
                </a:solidFill>
              </a:rPr>
              <a:t>(2</a:t>
            </a:r>
            <a:r>
              <a:rPr lang="en-US" b="1" baseline="30000" dirty="0">
                <a:solidFill>
                  <a:srgbClr val="C00000"/>
                </a:solidFill>
              </a:rPr>
              <a:t>)</a:t>
            </a:r>
            <a:r>
              <a:rPr lang="en-US" b="1" dirty="0">
                <a:solidFill>
                  <a:srgbClr val="C00000"/>
                </a:solidFill>
              </a:rPr>
              <a:t>(0) Measurement in the </a:t>
            </a:r>
            <a:r>
              <a:rPr lang="en-US" b="1" dirty="0" smtClean="0">
                <a:solidFill>
                  <a:srgbClr val="C00000"/>
                </a:solidFill>
              </a:rPr>
              <a:t>VISIBLE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(EMPIR 14IND05 MIQC2)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643" y="1610797"/>
            <a:ext cx="4572000" cy="954107"/>
          </a:xfrm>
          <a:prstGeom prst="rect">
            <a:avLst/>
          </a:prstGeom>
          <a:ln w="38100">
            <a:noFill/>
          </a:ln>
        </p:spPr>
        <p:txBody>
          <a:bodyPr>
            <a:spAutoFit/>
          </a:bodyPr>
          <a:lstStyle/>
          <a:p>
            <a:pPr algn="just"/>
            <a:r>
              <a:rPr lang="en-US" sz="1400" dirty="0" smtClean="0"/>
              <a:t>To provide a snapshot of the measurement capabilities of European National Metrology Institutes (NMI) in the area of photon counting detection, a joint measurement of g</a:t>
            </a:r>
            <a:r>
              <a:rPr lang="en-US" sz="1400" baseline="30000" dirty="0" smtClean="0"/>
              <a:t>(2)</a:t>
            </a:r>
            <a:r>
              <a:rPr lang="en-US" sz="1400" dirty="0" smtClean="0"/>
              <a:t>(0) among three NMIs been hosted at INRIM 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53643" y="1375028"/>
            <a:ext cx="3028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INRIM, Torino, October 16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- 29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2017 </a:t>
            </a:r>
          </a:p>
        </p:txBody>
      </p:sp>
      <p:sp>
        <p:nvSpPr>
          <p:cNvPr id="8" name="Rettangolo 7"/>
          <p:cNvSpPr/>
          <p:nvPr/>
        </p:nvSpPr>
        <p:spPr>
          <a:xfrm>
            <a:off x="53643" y="289119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b="1" u="sng" dirty="0" smtClean="0"/>
              <a:t>Goal</a:t>
            </a:r>
            <a:r>
              <a:rPr lang="en-US" sz="1400" u="sng" dirty="0" smtClean="0"/>
              <a:t>:</a:t>
            </a:r>
            <a:r>
              <a:rPr lang="en-US" sz="1400" dirty="0" smtClean="0"/>
              <a:t> To allow the participants and the scientific community to better understand the technical challenges and resources required to move from research projects to more standard measurement service</a:t>
            </a:r>
            <a:endParaRPr lang="it-IT" sz="1400" dirty="0"/>
          </a:p>
        </p:txBody>
      </p:sp>
      <p:sp>
        <p:nvSpPr>
          <p:cNvPr id="11" name="Ovale 10"/>
          <p:cNvSpPr/>
          <p:nvPr/>
        </p:nvSpPr>
        <p:spPr>
          <a:xfrm>
            <a:off x="4083961" y="2060848"/>
            <a:ext cx="503042" cy="3187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9039"/>
            <a:ext cx="3456384" cy="2592289"/>
          </a:xfrm>
          <a:prstGeom prst="rect">
            <a:avLst/>
          </a:prstGeom>
        </p:spPr>
      </p:pic>
      <p:pic>
        <p:nvPicPr>
          <p:cNvPr id="1026" name="Picture 2" descr="Risultati immagini per inrim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82" y="81906"/>
            <a:ext cx="1453494" cy="46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npl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42" y="97521"/>
            <a:ext cx="1187624" cy="4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ptb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96" y="25064"/>
            <a:ext cx="952356" cy="5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-28382" y="376418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The Setup</a:t>
            </a:r>
            <a:endParaRPr lang="it-IT" sz="1200" b="1" i="1" dirty="0"/>
          </a:p>
        </p:txBody>
      </p:sp>
      <p:sp>
        <p:nvSpPr>
          <p:cNvPr id="29" name="Rettangolo 28"/>
          <p:cNvSpPr/>
          <p:nvPr/>
        </p:nvSpPr>
        <p:spPr>
          <a:xfrm>
            <a:off x="50293" y="6488668"/>
            <a:ext cx="3640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Participants</a:t>
            </a:r>
            <a:r>
              <a:rPr lang="en-US" dirty="0" smtClean="0"/>
              <a:t>: INRIM (Host), NPL, PTB 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8145" y="1427594"/>
            <a:ext cx="3470103" cy="227461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4081" y="1815958"/>
            <a:ext cx="6046481" cy="40613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CasellaDiTesto 18"/>
          <p:cNvSpPr txBox="1"/>
          <p:nvPr/>
        </p:nvSpPr>
        <p:spPr>
          <a:xfrm>
            <a:off x="5316390" y="5367832"/>
            <a:ext cx="1703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(In </a:t>
            </a:r>
            <a:r>
              <a:rPr lang="it-IT" b="1" dirty="0" err="1" smtClean="0"/>
              <a:t>preparation</a:t>
            </a:r>
            <a:r>
              <a:rPr lang="it-IT" b="1" dirty="0" smtClean="0"/>
              <a:t>)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82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1115616" y="-459432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Joint measurement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d>
                          <m:dPr>
                            <m:ctrlPr>
                              <a:rPr lang="it-IT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sup>
                    </m:sSup>
                    <m:r>
                      <a:rPr lang="it-IT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of a “noiseless” heralded SPS @1550 nm</a:t>
                </a:r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5616" y="-459432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48681"/>
            <a:ext cx="6998815" cy="4464496"/>
          </a:xfrm>
          <a:prstGeom prst="rect">
            <a:avLst/>
          </a:prstGeom>
        </p:spPr>
      </p:pic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89756" y="4005063"/>
            <a:ext cx="8964488" cy="1654441"/>
            <a:chOff x="89756" y="4508598"/>
            <a:chExt cx="8964488" cy="1654367"/>
          </a:xfrm>
        </p:grpSpPr>
        <p:grpSp>
          <p:nvGrpSpPr>
            <p:cNvPr id="14" name="Gruppo 13"/>
            <p:cNvGrpSpPr>
              <a:grpSpLocks/>
            </p:cNvGrpSpPr>
            <p:nvPr/>
          </p:nvGrpSpPr>
          <p:grpSpPr bwMode="auto">
            <a:xfrm>
              <a:off x="1765300" y="4508598"/>
              <a:ext cx="935038" cy="936625"/>
              <a:chOff x="4067958" y="886768"/>
              <a:chExt cx="869741" cy="862806"/>
            </a:xfrm>
          </p:grpSpPr>
          <p:pic>
            <p:nvPicPr>
              <p:cNvPr id="16" name="Image 11" descr="shut.jpe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4876" y="886768"/>
                <a:ext cx="862805" cy="862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umetto 1 16"/>
              <p:cNvSpPr>
                <a:spLocks noChangeArrowheads="1"/>
              </p:cNvSpPr>
              <p:nvPr/>
            </p:nvSpPr>
            <p:spPr bwMode="auto">
              <a:xfrm>
                <a:off x="4067958" y="886769"/>
                <a:ext cx="869741" cy="850624"/>
              </a:xfrm>
              <a:prstGeom prst="wedgeRectCallout">
                <a:avLst>
                  <a:gd name="adj1" fmla="val -158884"/>
                  <a:gd name="adj2" fmla="val -102537"/>
                </a:avLst>
              </a:prstGeom>
              <a:noFill/>
              <a:ln w="38100" algn="ctr">
                <a:solidFill>
                  <a:srgbClr val="00B0F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it-IT" altLang="it-IT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89756" y="5516663"/>
              <a:ext cx="8964488" cy="646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9900"/>
                      </a:gs>
                      <a:gs pos="50000">
                        <a:srgbClr val="FFFF00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The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O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ptical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S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witch works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as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an electro-optical shutter, open for a short time (</a:t>
              </a:r>
              <a:r>
                <a:rPr kumimoji="0" lang="en-US" sz="18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t</a:t>
              </a:r>
              <a:r>
                <a:rPr kumimoji="0" lang="en-US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open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) only </a:t>
              </a:r>
              <a:r>
                <a:rPr lang="en-US" b="0" kern="0" dirty="0" smtClean="0">
                  <a:solidFill>
                    <a:schemeClr val="tx1"/>
                  </a:solidFill>
                  <a:latin typeface="+mn-lt"/>
                </a:rPr>
                <a:t>when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a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heralded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photon arrives, to suppress the “noise”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photons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: </a:t>
              </a: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no </a:t>
              </a:r>
              <a:r>
                <a:rPr kumimoji="0" lang="it-IT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need</a:t>
              </a: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 for post-</a:t>
              </a:r>
              <a:r>
                <a:rPr kumimoji="0" lang="it-IT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selection</a:t>
              </a: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!</a:t>
              </a: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5076056" y="1844824"/>
            <a:ext cx="3600400" cy="3010881"/>
            <a:chOff x="4788024" y="2205038"/>
            <a:chExt cx="4032250" cy="3384550"/>
          </a:xfrm>
        </p:grpSpPr>
        <p:grpSp>
          <p:nvGrpSpPr>
            <p:cNvPr id="8" name="Gruppo 7"/>
            <p:cNvGrpSpPr>
              <a:grpSpLocks/>
            </p:cNvGrpSpPr>
            <p:nvPr/>
          </p:nvGrpSpPr>
          <p:grpSpPr bwMode="auto">
            <a:xfrm>
              <a:off x="4788024" y="2205038"/>
              <a:ext cx="4032250" cy="3384550"/>
              <a:chOff x="5366767" y="2767584"/>
              <a:chExt cx="3525713" cy="2965672"/>
            </a:xfrm>
          </p:grpSpPr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6767" y="2767584"/>
                <a:ext cx="3525713" cy="29656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3" name="Rettangolo 12"/>
              <p:cNvSpPr>
                <a:spLocks noChangeArrowheads="1"/>
              </p:cNvSpPr>
              <p:nvPr/>
            </p:nvSpPr>
            <p:spPr bwMode="auto">
              <a:xfrm>
                <a:off x="5366767" y="5356716"/>
                <a:ext cx="400051" cy="3765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it-IT" altLang="it-IT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uppo 8"/>
            <p:cNvGrpSpPr>
              <a:grpSpLocks/>
            </p:cNvGrpSpPr>
            <p:nvPr/>
          </p:nvGrpSpPr>
          <p:grpSpPr bwMode="auto">
            <a:xfrm>
              <a:off x="6227767" y="4173546"/>
              <a:ext cx="1800226" cy="768351"/>
              <a:chOff x="6588224" y="4509120"/>
              <a:chExt cx="1651918" cy="585356"/>
            </a:xfrm>
          </p:grpSpPr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6876256" y="4725144"/>
                <a:ext cx="101317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9900"/>
                        </a:gs>
                        <a:gs pos="50000">
                          <a:srgbClr val="FFFF00"/>
                        </a:gs>
                        <a:gs pos="100000">
                          <a:srgbClr val="FF9900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it-IT" sz="1800" i="1">
                    <a:solidFill>
                      <a:srgbClr val="C00000"/>
                    </a:solidFill>
                  </a:rPr>
                  <a:t>t</a:t>
                </a:r>
                <a:r>
                  <a:rPr lang="en-US" altLang="it-IT" sz="1800" baseline="-25000">
                    <a:solidFill>
                      <a:srgbClr val="C00000"/>
                    </a:solidFill>
                  </a:rPr>
                  <a:t>open</a:t>
                </a:r>
                <a:endParaRPr lang="it-IT" altLang="it-IT" sz="180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Parentesi graffa chiusa 10"/>
              <p:cNvSpPr>
                <a:spLocks/>
              </p:cNvSpPr>
              <p:nvPr/>
            </p:nvSpPr>
            <p:spPr bwMode="auto">
              <a:xfrm rot="5400000">
                <a:off x="7270168" y="3827176"/>
                <a:ext cx="288030" cy="1651918"/>
              </a:xfrm>
              <a:prstGeom prst="rightBrace">
                <a:avLst>
                  <a:gd name="adj1" fmla="val 63539"/>
                  <a:gd name="adj2" fmla="val 50000"/>
                </a:avLst>
              </a:prstGeom>
              <a:noFill/>
              <a:ln w="28575" algn="ctr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it-IT" altLang="it-IT" sz="1800">
                  <a:solidFill>
                    <a:schemeClr val="bg1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89756" y="5662989"/>
                <a:ext cx="896448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rgbClr val="FF9900"/>
                        </a:gs>
                        <a:gs pos="50000">
                          <a:srgbClr val="FFFF00"/>
                        </a:gs>
                        <a:gs pos="100000">
                          <a:srgbClr val="FF9900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The Control Electronics waits a custom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0" lang="it-IT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 (greater than</a:t>
                </a:r>
                <a:r>
                  <a:rPr kumimoji="0" lang="en-US" sz="1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 the measuring device dead time)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 before</a:t>
                </a:r>
                <a:r>
                  <a:rPr kumimoji="0" lang="en-US" sz="1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 accepting a second heralding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: </a:t>
                </a:r>
                <a:r>
                  <a:rPr lang="it-IT" b="0" kern="0" dirty="0" smtClean="0">
                    <a:solidFill>
                      <a:srgbClr val="FF0000"/>
                    </a:solidFill>
                    <a:latin typeface="+mn-lt"/>
                  </a:rPr>
                  <a:t>no dead-time </a:t>
                </a:r>
                <a:r>
                  <a:rPr lang="it-IT" b="0" kern="0" dirty="0" err="1" smtClean="0">
                    <a:solidFill>
                      <a:srgbClr val="FF0000"/>
                    </a:solidFill>
                    <a:latin typeface="+mn-lt"/>
                  </a:rPr>
                  <a:t>effects</a:t>
                </a:r>
                <a:r>
                  <a:rPr lang="it-IT" b="0" kern="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it-IT" b="0" kern="0" dirty="0" err="1" smtClean="0">
                    <a:solidFill>
                      <a:srgbClr val="FF0000"/>
                    </a:solidFill>
                    <a:latin typeface="+mn-lt"/>
                  </a:rPr>
                  <a:t>affecting</a:t>
                </a:r>
                <a:r>
                  <a:rPr lang="it-IT" b="0" kern="0" dirty="0" smtClean="0">
                    <a:solidFill>
                      <a:srgbClr val="FF0000"/>
                    </a:solidFill>
                    <a:latin typeface="+mn-lt"/>
                  </a:rPr>
                  <a:t> the </a:t>
                </a:r>
                <a:r>
                  <a:rPr lang="it-IT" b="0" kern="0" dirty="0" err="1" smtClean="0">
                    <a:solidFill>
                      <a:srgbClr val="FF0000"/>
                    </a:solidFill>
                    <a:latin typeface="+mn-lt"/>
                  </a:rPr>
                  <a:t>measurements</a:t>
                </a:r>
                <a:r>
                  <a:rPr kumimoji="0" lang="it-IT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</a:rPr>
                  <a:t>!</a:t>
                </a:r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756" y="5662989"/>
                <a:ext cx="8964488" cy="646331"/>
              </a:xfrm>
              <a:prstGeom prst="rect">
                <a:avLst/>
              </a:prstGeom>
              <a:blipFill>
                <a:blip r:embed="rId6"/>
                <a:stretch>
                  <a:fillRect l="-612" t="-5660" r="-544" b="-14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9900"/>
                        </a:gs>
                        <a:gs pos="50000">
                          <a:srgbClr val="FFFF00"/>
                        </a:gs>
                        <a:gs pos="100000">
                          <a:srgbClr val="FF9900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/>
          <p:cNvSpPr txBox="1"/>
          <p:nvPr/>
        </p:nvSpPr>
        <p:spPr>
          <a:xfrm>
            <a:off x="31981" y="6320653"/>
            <a:ext cx="491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Noiseless</a:t>
            </a:r>
            <a:r>
              <a:rPr lang="it-IT" b="1" dirty="0" smtClean="0"/>
              <a:t> </a:t>
            </a:r>
            <a:r>
              <a:rPr lang="it-IT" b="1" dirty="0" err="1" smtClean="0"/>
              <a:t>Heralded</a:t>
            </a:r>
            <a:r>
              <a:rPr lang="it-IT" b="1" dirty="0" smtClean="0"/>
              <a:t> SPS</a:t>
            </a:r>
            <a:r>
              <a:rPr lang="it-IT" dirty="0" smtClean="0"/>
              <a:t>: APL 101 221112 (2012) 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361604" y="260648"/>
            <a:ext cx="491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(In </a:t>
            </a:r>
            <a:r>
              <a:rPr lang="it-IT" b="1" dirty="0" err="1" smtClean="0"/>
              <a:t>preparation</a:t>
            </a:r>
            <a:r>
              <a:rPr lang="it-IT" b="1" dirty="0" smtClean="0"/>
              <a:t>)</a:t>
            </a:r>
            <a:endParaRPr lang="it-IT" b="1" dirty="0"/>
          </a:p>
        </p:txBody>
      </p:sp>
      <p:pic>
        <p:nvPicPr>
          <p:cNvPr id="21" name="Picture 299" descr="Ho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5" y="-15116"/>
            <a:ext cx="1296108" cy="4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0" y="71412"/>
            <a:ext cx="9144000" cy="6338607"/>
            <a:chOff x="-30116" y="31471921"/>
            <a:chExt cx="14765980" cy="11242106"/>
          </a:xfrm>
        </p:grpSpPr>
        <p:sp>
          <p:nvSpPr>
            <p:cNvPr id="13" name="Rettangolo 11"/>
            <p:cNvSpPr/>
            <p:nvPr/>
          </p:nvSpPr>
          <p:spPr>
            <a:xfrm>
              <a:off x="-30116" y="31471921"/>
              <a:ext cx="14765980" cy="10917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1pPr>
              <a:lvl2pPr marL="2089150" indent="-16319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2pPr>
              <a:lvl3pPr marL="4178300" indent="-32639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3pPr>
              <a:lvl4pPr marL="6267450" indent="-48958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4pPr>
              <a:lvl5pPr marL="8356600" indent="-65278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9pPr>
            </a:lstStyle>
            <a:p>
              <a:r>
                <a:rPr lang="en-US" sz="1400" b="1" dirty="0"/>
                <a:t>W</a:t>
              </a:r>
              <a:r>
                <a:rPr lang="en-US" sz="1400" b="1" dirty="0" smtClean="0"/>
                <a:t>e </a:t>
              </a:r>
              <a:r>
                <a:rPr lang="en-US" sz="1400" b="1" dirty="0"/>
                <a:t>experimentally </a:t>
              </a:r>
              <a:r>
                <a:rPr lang="en-US" sz="1400" b="1" dirty="0" smtClean="0"/>
                <a:t>demonstrated [1]for </a:t>
              </a:r>
              <a:r>
                <a:rPr lang="en-US" sz="1400" b="1" dirty="0"/>
                <a:t>the first time a recently proposed criterion </a:t>
              </a:r>
              <a:r>
                <a:rPr lang="en-US" sz="1400" b="1" dirty="0" smtClean="0"/>
                <a:t>[2] which </a:t>
              </a:r>
              <a:r>
                <a:rPr lang="en-US" sz="1400" b="1" dirty="0"/>
                <a:t>is capable of </a:t>
              </a:r>
              <a:r>
                <a:rPr lang="en-US" sz="1400" b="1" dirty="0" smtClean="0"/>
                <a:t>detecting </a:t>
              </a:r>
              <a:r>
                <a:rPr lang="en-US" sz="1400" b="1" dirty="0" err="1" smtClean="0"/>
                <a:t>nonclassical</a:t>
              </a:r>
              <a:r>
                <a:rPr lang="en-US" sz="1400" b="1" dirty="0" smtClean="0"/>
                <a:t> </a:t>
              </a:r>
              <a:r>
                <a:rPr lang="en-US" sz="1400" b="1" dirty="0"/>
                <a:t>behavior in the fluorescence emission of ensembles of single-photon </a:t>
              </a:r>
              <a:r>
                <a:rPr lang="en-US" sz="1400" b="1" dirty="0" smtClean="0"/>
                <a:t>emitters</a:t>
              </a:r>
              <a:r>
                <a:rPr lang="en-US" sz="2000" b="1" dirty="0"/>
                <a:t>.</a:t>
              </a:r>
              <a:endParaRPr lang="it-IT" b="1" dirty="0"/>
            </a:p>
          </p:txBody>
        </p:sp>
        <p:sp>
          <p:nvSpPr>
            <p:cNvPr id="14" name="CasellaDiTesto 12"/>
            <p:cNvSpPr txBox="1"/>
            <p:nvPr/>
          </p:nvSpPr>
          <p:spPr>
            <a:xfrm>
              <a:off x="2277033" y="38947333"/>
              <a:ext cx="12493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1pPr>
              <a:lvl2pPr marL="2089150" indent="-16319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2pPr>
              <a:lvl3pPr marL="4178300" indent="-32639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3pPr>
              <a:lvl4pPr marL="6267450" indent="-48958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4pPr>
              <a:lvl5pPr marL="8356600" indent="-65278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9pPr>
            </a:lstStyle>
            <a:p>
              <a:r>
                <a:rPr lang="it-IT" sz="3200" b="1" dirty="0" smtClean="0">
                  <a:solidFill>
                    <a:srgbClr val="30809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vs</a:t>
              </a:r>
              <a:endParaRPr lang="it-IT" sz="3200" b="1" dirty="0">
                <a:solidFill>
                  <a:srgbClr val="308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Connettore 1 14"/>
            <p:cNvCxnSpPr/>
            <p:nvPr/>
          </p:nvCxnSpPr>
          <p:spPr bwMode="auto">
            <a:xfrm>
              <a:off x="1318643" y="39555829"/>
              <a:ext cx="1110681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3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ttore 1 175"/>
            <p:cNvCxnSpPr/>
            <p:nvPr/>
          </p:nvCxnSpPr>
          <p:spPr bwMode="auto">
            <a:xfrm>
              <a:off x="3089275" y="39555829"/>
              <a:ext cx="9242666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308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CasellaDiTesto 17"/>
            <p:cNvSpPr txBox="1"/>
            <p:nvPr/>
          </p:nvSpPr>
          <p:spPr>
            <a:xfrm>
              <a:off x="3694875" y="36580203"/>
              <a:ext cx="4562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1pPr>
              <a:lvl2pPr marL="2089150" indent="-16319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2pPr>
              <a:lvl3pPr marL="4178300" indent="-32639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3pPr>
              <a:lvl4pPr marL="6267450" indent="-48958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4pPr>
              <a:lvl5pPr marL="8356600" indent="-65278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9pPr>
            </a:lstStyle>
            <a:p>
              <a:pPr algn="ctr"/>
              <a:r>
                <a:rPr lang="it-IT" sz="2000" u="sng" dirty="0" smtClean="0"/>
                <a:t>Item 1</a:t>
              </a:r>
              <a:endParaRPr lang="it-IT" sz="2000" u="sng" dirty="0"/>
            </a:p>
          </p:txBody>
        </p:sp>
        <p:sp>
          <p:nvSpPr>
            <p:cNvPr id="18" name="CasellaDiTesto 176"/>
            <p:cNvSpPr txBox="1"/>
            <p:nvPr/>
          </p:nvSpPr>
          <p:spPr>
            <a:xfrm>
              <a:off x="7125000" y="36580203"/>
              <a:ext cx="4562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1pPr>
              <a:lvl2pPr marL="2089150" indent="-16319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2pPr>
              <a:lvl3pPr marL="4178300" indent="-32639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3pPr>
              <a:lvl4pPr marL="6267450" indent="-48958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4pPr>
              <a:lvl5pPr marL="8356600" indent="-65278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9pPr>
            </a:lstStyle>
            <a:p>
              <a:pPr algn="ctr"/>
              <a:r>
                <a:rPr lang="it-IT" sz="2000" u="sng" dirty="0" smtClean="0"/>
                <a:t>Item 2</a:t>
              </a:r>
              <a:endParaRPr lang="it-IT" sz="2000" u="sng" dirty="0"/>
            </a:p>
          </p:txBody>
        </p:sp>
        <p:pic>
          <p:nvPicPr>
            <p:cNvPr id="19" name="Picture 1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66" y="33506410"/>
              <a:ext cx="2850475" cy="241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ttangolo arrotondato 18"/>
            <p:cNvSpPr/>
            <p:nvPr/>
          </p:nvSpPr>
          <p:spPr bwMode="auto">
            <a:xfrm>
              <a:off x="3262827" y="36651663"/>
              <a:ext cx="4078059" cy="571247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1pPr>
              <a:lvl2pPr marL="2089150" indent="-16319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2pPr>
              <a:lvl3pPr marL="4178300" indent="-32639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3pPr>
              <a:lvl4pPr marL="6267450" indent="-48958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4pPr>
              <a:lvl5pPr marL="8356600" indent="-65278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9pPr>
            </a:lstStyle>
            <a:p>
              <a:pPr marL="0" marR="0" indent="0" algn="l" defTabSz="4178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charset="-122"/>
              </a:endParaRPr>
            </a:p>
          </p:txBody>
        </p:sp>
        <p:sp>
          <p:nvSpPr>
            <p:cNvPr id="21" name="Rettangolo arrotondato 177"/>
            <p:cNvSpPr/>
            <p:nvPr/>
          </p:nvSpPr>
          <p:spPr bwMode="auto">
            <a:xfrm>
              <a:off x="7502474" y="36628518"/>
              <a:ext cx="4078059" cy="571247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1pPr>
              <a:lvl2pPr marL="2089150" indent="-16319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2pPr>
              <a:lvl3pPr marL="4178300" indent="-32639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3pPr>
              <a:lvl4pPr marL="6267450" indent="-48958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4pPr>
              <a:lvl5pPr marL="8356600" indent="-65278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9pPr>
            </a:lstStyle>
            <a:p>
              <a:pPr marL="0" marR="0" indent="0" algn="l" defTabSz="4178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charset="-122"/>
              </a:endParaRPr>
            </a:p>
          </p:txBody>
        </p:sp>
        <p:cxnSp>
          <p:nvCxnSpPr>
            <p:cNvPr id="22" name="Connettore 2 20"/>
            <p:cNvCxnSpPr/>
            <p:nvPr/>
          </p:nvCxnSpPr>
          <p:spPr bwMode="auto">
            <a:xfrm>
              <a:off x="2179103" y="34950181"/>
              <a:ext cx="3419824" cy="183007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Connettore 2 178"/>
            <p:cNvCxnSpPr/>
            <p:nvPr/>
          </p:nvCxnSpPr>
          <p:spPr bwMode="auto">
            <a:xfrm>
              <a:off x="2179103" y="35140043"/>
              <a:ext cx="6876208" cy="16402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Rettangolo 23"/>
            <p:cNvSpPr/>
            <p:nvPr/>
          </p:nvSpPr>
          <p:spPr>
            <a:xfrm>
              <a:off x="12190425" y="38271054"/>
              <a:ext cx="2545439" cy="283852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1pPr>
              <a:lvl2pPr marL="2089150" indent="-16319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2pPr>
              <a:lvl3pPr marL="4178300" indent="-32639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3pPr>
              <a:lvl4pPr marL="6267450" indent="-48958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4pPr>
              <a:lvl5pPr marL="8356600" indent="-65278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9pPr>
            </a:lstStyle>
            <a:p>
              <a:r>
                <a:rPr lang="en-US" sz="1400" dirty="0" smtClean="0"/>
                <a:t>-6 runs of </a:t>
              </a:r>
              <a:r>
                <a:rPr lang="en-US" sz="1400" dirty="0"/>
                <a:t>200 </a:t>
              </a:r>
              <a:r>
                <a:rPr lang="en-US" sz="1400" dirty="0" smtClean="0"/>
                <a:t>s</a:t>
              </a:r>
            </a:p>
            <a:p>
              <a:endParaRPr lang="en-US" sz="1400" dirty="0"/>
            </a:p>
            <a:p>
              <a:r>
                <a:rPr lang="en-US" sz="1400" dirty="0" smtClean="0"/>
                <a:t>-excitation rate: 5 </a:t>
              </a:r>
              <a:r>
                <a:rPr lang="en-US" sz="1400" dirty="0" err="1"/>
                <a:t>MHz.</a:t>
              </a:r>
              <a:r>
                <a:rPr lang="en-US" sz="1400" dirty="0"/>
                <a:t> </a:t>
              </a:r>
              <a:endParaRPr lang="en-US" sz="1400" dirty="0" smtClean="0"/>
            </a:p>
            <a:p>
              <a:endParaRPr lang="en-US" sz="1400" dirty="0" smtClean="0"/>
            </a:p>
            <a:p>
              <a:r>
                <a:rPr lang="en-US" sz="1400" dirty="0" smtClean="0"/>
                <a:t>-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Red dot: </a:t>
              </a:r>
              <a:r>
                <a:rPr lang="en-US" sz="1400" dirty="0" err="1" smtClean="0"/>
                <a:t>stabilty</a:t>
              </a:r>
              <a:r>
                <a:rPr lang="en-US" sz="1400" dirty="0" smtClean="0"/>
                <a:t> test</a:t>
              </a:r>
              <a:r>
                <a:rPr lang="en-US" sz="1400" dirty="0"/>
                <a:t>.</a:t>
              </a:r>
              <a:endParaRPr lang="en-US" sz="1400" dirty="0" smtClean="0"/>
            </a:p>
          </p:txBody>
        </p:sp>
        <p:sp>
          <p:nvSpPr>
            <p:cNvPr id="25" name="Fumetto 1 25"/>
            <p:cNvSpPr/>
            <p:nvPr/>
          </p:nvSpPr>
          <p:spPr bwMode="auto">
            <a:xfrm>
              <a:off x="656904" y="41326769"/>
              <a:ext cx="2404757" cy="1387256"/>
            </a:xfrm>
            <a:prstGeom prst="wedgeRectCallout">
              <a:avLst>
                <a:gd name="adj1" fmla="val -18078"/>
                <a:gd name="adj2" fmla="val -11894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1pPr>
              <a:lvl2pPr marL="2089150" indent="-16319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2pPr>
              <a:lvl3pPr marL="4178300" indent="-32639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3pPr>
              <a:lvl4pPr marL="6267450" indent="-48958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4pPr>
              <a:lvl5pPr marL="8356600" indent="-65278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9pPr>
            </a:lstStyle>
            <a:p>
              <a:pPr marL="0" marR="0" indent="0" algn="l" defTabSz="4178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charset="-122"/>
              </a:endParaRPr>
            </a:p>
          </p:txBody>
        </p:sp>
        <p:sp>
          <p:nvSpPr>
            <p:cNvPr id="26" name="CasellaDiTesto 183"/>
            <p:cNvSpPr txBox="1"/>
            <p:nvPr/>
          </p:nvSpPr>
          <p:spPr>
            <a:xfrm>
              <a:off x="694171" y="41403938"/>
              <a:ext cx="2613465" cy="131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1pPr>
              <a:lvl2pPr marL="2089150" indent="-16319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2pPr>
              <a:lvl3pPr marL="4178300" indent="-32639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3pPr>
              <a:lvl4pPr marL="6267450" indent="-48958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4pPr>
              <a:lvl5pPr marL="8356600" indent="-65278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9pPr>
            </a:lstStyle>
            <a:p>
              <a:r>
                <a:rPr lang="it-IT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More </a:t>
              </a:r>
              <a:r>
                <a:rPr lang="it-IT" sz="1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robust</a:t>
              </a:r>
              <a:r>
                <a:rPr lang="it-IT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to </a:t>
              </a:r>
              <a:r>
                <a:rPr lang="it-IT" sz="1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poissonian</a:t>
              </a:r>
              <a:r>
                <a:rPr lang="it-IT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noise</a:t>
              </a:r>
              <a:r>
                <a:rPr lang="it-IT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CasellaDiTesto 3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6359" y="38331693"/>
              <a:ext cx="2887690" cy="785408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txBody>
            <a:bodyPr/>
            <a:lstStyle>
              <a:defPPr>
                <a:defRPr lang="zh-CN"/>
              </a:defPPr>
              <a:lvl1pPr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1pPr>
              <a:lvl2pPr marL="2089150" indent="-16319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2pPr>
              <a:lvl3pPr marL="4178300" indent="-32639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3pPr>
              <a:lvl4pPr marL="6267450" indent="-48958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4pPr>
              <a:lvl5pPr marL="8356600" indent="-65278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9pPr>
            </a:lstStyle>
            <a:p>
              <a:r>
                <a:rPr lang="it-IT">
                  <a:noFill/>
                </a:rPr>
                <a:t> </a:t>
              </a:r>
            </a:p>
          </p:txBody>
        </p:sp>
        <p:sp>
          <p:nvSpPr>
            <p:cNvPr id="28" name="CasellaDiTesto 19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6359" y="39951873"/>
              <a:ext cx="2887690" cy="785408"/>
            </a:xfrm>
            <a:prstGeom prst="rect">
              <a:avLst/>
            </a:prstGeom>
            <a:blipFill rotWithShape="1">
              <a:blip r:embed="rId5" cstate="print"/>
              <a:stretch>
                <a:fillRect/>
              </a:stretch>
            </a:blipFill>
          </p:spPr>
          <p:txBody>
            <a:bodyPr/>
            <a:lstStyle>
              <a:defPPr>
                <a:defRPr lang="zh-CN"/>
              </a:defPPr>
              <a:lvl1pPr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1pPr>
              <a:lvl2pPr marL="2089150" indent="-16319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2pPr>
              <a:lvl3pPr marL="4178300" indent="-32639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3pPr>
              <a:lvl4pPr marL="6267450" indent="-48958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4pPr>
              <a:lvl5pPr marL="8356600" indent="-65278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9pPr>
            </a:lstStyle>
            <a:p>
              <a:r>
                <a:rPr lang="it-IT">
                  <a:noFill/>
                </a:rPr>
                <a:t> </a:t>
              </a:r>
            </a:p>
          </p:txBody>
        </p:sp>
        <p:pic>
          <p:nvPicPr>
            <p:cNvPr id="29" name="Immagine 9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003" y="32497072"/>
              <a:ext cx="6181400" cy="3723091"/>
            </a:xfrm>
            <a:prstGeom prst="rect">
              <a:avLst/>
            </a:prstGeom>
          </p:spPr>
        </p:pic>
        <p:sp>
          <p:nvSpPr>
            <p:cNvPr id="30" name="Rettangolo 98"/>
            <p:cNvSpPr/>
            <p:nvPr/>
          </p:nvSpPr>
          <p:spPr>
            <a:xfrm>
              <a:off x="10888545" y="33212525"/>
              <a:ext cx="3603742" cy="180137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1pPr>
              <a:lvl2pPr marL="2089150" indent="-16319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2pPr>
              <a:lvl3pPr marL="4178300" indent="-32639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3pPr>
              <a:lvl4pPr marL="6267450" indent="-48958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4pPr>
              <a:lvl5pPr marL="8356600" indent="-65278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9pPr>
            </a:lstStyle>
            <a:p>
              <a:r>
                <a:rPr lang="en-US" sz="1200" b="1" dirty="0" smtClean="0">
                  <a:solidFill>
                    <a:srgbClr val="308090"/>
                  </a:solidFill>
                </a:rPr>
                <a:t>1</a:t>
              </a:r>
              <a:r>
                <a:rPr lang="en-US" sz="1200" dirty="0" smtClean="0"/>
                <a:t>- </a:t>
              </a:r>
              <a:r>
                <a:rPr lang="en-US" sz="1200" dirty="0" err="1" smtClean="0"/>
                <a:t>poissonian</a:t>
              </a:r>
              <a:r>
                <a:rPr lang="en-US" sz="1200" dirty="0" smtClean="0"/>
                <a:t> noise </a:t>
              </a:r>
              <a:r>
                <a:rPr lang="en-US" sz="1200" dirty="0"/>
                <a:t>off, </a:t>
              </a:r>
              <a:endParaRPr lang="en-US" sz="1200" dirty="0" smtClean="0"/>
            </a:p>
            <a:p>
              <a:r>
                <a:rPr lang="en-US" sz="1200" b="1" dirty="0" smtClean="0">
                  <a:solidFill>
                    <a:srgbClr val="FFC000"/>
                  </a:solidFill>
                </a:rPr>
                <a:t>2</a:t>
              </a:r>
              <a:r>
                <a:rPr lang="en-US" sz="1200" dirty="0" smtClean="0"/>
                <a:t>- 10000 </a:t>
              </a:r>
              <a:r>
                <a:rPr lang="en-US" sz="1200" dirty="0"/>
                <a:t>counts/s due to noise, </a:t>
              </a:r>
              <a:endParaRPr lang="en-US" sz="1200" dirty="0" smtClean="0"/>
            </a:p>
            <a:p>
              <a:r>
                <a:rPr lang="en-US" sz="1200" b="1" dirty="0" smtClean="0">
                  <a:solidFill>
                    <a:schemeClr val="bg2">
                      <a:lumMod val="50000"/>
                    </a:schemeClr>
                  </a:solidFill>
                </a:rPr>
                <a:t>3</a:t>
              </a:r>
              <a:r>
                <a:rPr lang="en-US" sz="1200" dirty="0" smtClean="0"/>
                <a:t>- 25000 </a:t>
              </a:r>
              <a:r>
                <a:rPr lang="en-US" sz="1200" dirty="0"/>
                <a:t>counts/s due to </a:t>
              </a:r>
              <a:r>
                <a:rPr lang="en-US" sz="1200" dirty="0" smtClean="0"/>
                <a:t>noise. </a:t>
              </a:r>
              <a:endParaRPr lang="en-US" sz="1200" dirty="0"/>
            </a:p>
          </p:txBody>
        </p:sp>
        <p:sp>
          <p:nvSpPr>
            <p:cNvPr id="31" name="CasellaDiTesto 204"/>
            <p:cNvSpPr txBox="1"/>
            <p:nvPr/>
          </p:nvSpPr>
          <p:spPr>
            <a:xfrm>
              <a:off x="9359760" y="35724455"/>
              <a:ext cx="3726668" cy="49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1pPr>
              <a:lvl2pPr marL="2089150" indent="-16319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2pPr>
              <a:lvl3pPr marL="4178300" indent="-32639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3pPr>
              <a:lvl4pPr marL="6267450" indent="-489585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4pPr>
              <a:lvl5pPr marL="8356600" indent="-6527800" algn="l" defTabSz="4178300" rtl="0" fontAlgn="base">
                <a:spcBef>
                  <a:spcPct val="0"/>
                </a:spcBef>
                <a:spcAft>
                  <a:spcPct val="0"/>
                </a:spcAft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sz="8200"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</a:defRPr>
              </a:lvl9pPr>
            </a:lstStyle>
            <a:p>
              <a:pPr algn="r"/>
              <a:r>
                <a:rPr lang="it-IT" sz="1200" dirty="0" err="1" smtClean="0"/>
                <a:t>bins</a:t>
              </a:r>
              <a:endParaRPr lang="it-IT" sz="1200" dirty="0"/>
            </a:p>
          </p:txBody>
        </p:sp>
        <p:pic>
          <p:nvPicPr>
            <p:cNvPr id="32" name="Immagine 10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837" y="37040331"/>
              <a:ext cx="3625101" cy="2162524"/>
            </a:xfrm>
            <a:prstGeom prst="rect">
              <a:avLst/>
            </a:prstGeom>
          </p:spPr>
        </p:pic>
        <p:pic>
          <p:nvPicPr>
            <p:cNvPr id="33" name="Immagine 10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826" y="39860751"/>
              <a:ext cx="3956075" cy="2143349"/>
            </a:xfrm>
            <a:prstGeom prst="rect">
              <a:avLst/>
            </a:prstGeom>
          </p:spPr>
        </p:pic>
        <p:pic>
          <p:nvPicPr>
            <p:cNvPr id="34" name="Immagine 10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310" y="36980313"/>
              <a:ext cx="3659540" cy="2183068"/>
            </a:xfrm>
            <a:prstGeom prst="rect">
              <a:avLst/>
            </a:prstGeom>
          </p:spPr>
        </p:pic>
        <p:pic>
          <p:nvPicPr>
            <p:cNvPr id="35" name="Immagine 1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9147" y="39816205"/>
              <a:ext cx="4016929" cy="2187895"/>
            </a:xfrm>
            <a:prstGeom prst="rect">
              <a:avLst/>
            </a:prstGeom>
          </p:spPr>
        </p:pic>
      </p:grpSp>
      <p:sp>
        <p:nvSpPr>
          <p:cNvPr id="2" name="Rettangolo 1"/>
          <p:cNvSpPr/>
          <p:nvPr/>
        </p:nvSpPr>
        <p:spPr>
          <a:xfrm>
            <a:off x="4274684" y="6375677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/>
              <a:t>[1]  </a:t>
            </a:r>
            <a:r>
              <a:rPr lang="fr-FR" sz="1400" dirty="0"/>
              <a:t>E. </a:t>
            </a:r>
            <a:r>
              <a:rPr lang="fr-FR" sz="1400" dirty="0" err="1"/>
              <a:t>Moreva</a:t>
            </a:r>
            <a:r>
              <a:rPr lang="fr-FR" sz="1400" dirty="0"/>
              <a:t> et al., </a:t>
            </a:r>
            <a:r>
              <a:rPr lang="it-IT" sz="1400" dirty="0" err="1"/>
              <a:t>Phys</a:t>
            </a:r>
            <a:r>
              <a:rPr lang="it-IT" sz="1400" dirty="0"/>
              <a:t>. Rev. B </a:t>
            </a:r>
            <a:r>
              <a:rPr lang="it-IT" sz="1400" b="1" dirty="0"/>
              <a:t>96</a:t>
            </a:r>
            <a:r>
              <a:rPr lang="it-IT" sz="1400" dirty="0"/>
              <a:t>, </a:t>
            </a:r>
            <a:r>
              <a:rPr lang="it-IT" sz="1400" dirty="0" smtClean="0"/>
              <a:t>195209 (2017)</a:t>
            </a:r>
          </a:p>
          <a:p>
            <a:r>
              <a:rPr lang="fr-FR" sz="1400" dirty="0" smtClean="0"/>
              <a:t>[2] </a:t>
            </a:r>
            <a:r>
              <a:rPr lang="fr-FR" sz="1400" dirty="0"/>
              <a:t>L. </a:t>
            </a:r>
            <a:r>
              <a:rPr lang="fr-FR" sz="1400" dirty="0" err="1"/>
              <a:t>Lachman</a:t>
            </a:r>
            <a:r>
              <a:rPr lang="fr-FR" sz="1400" dirty="0"/>
              <a:t> et al., Scientific Reports </a:t>
            </a:r>
            <a:r>
              <a:rPr lang="fr-FR" sz="1400" b="1" dirty="0"/>
              <a:t>6</a:t>
            </a:r>
            <a:r>
              <a:rPr lang="fr-FR" sz="1400" dirty="0"/>
              <a:t>,</a:t>
            </a:r>
            <a:r>
              <a:rPr lang="fr-FR" sz="1400" b="1" dirty="0"/>
              <a:t> </a:t>
            </a:r>
            <a:r>
              <a:rPr lang="fr-FR" sz="1400" dirty="0"/>
              <a:t>19760 (2016).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09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Fumetto 2 1"/>
          <p:cNvSpPr>
            <a:spLocks noChangeArrowheads="1"/>
          </p:cNvSpPr>
          <p:nvPr/>
        </p:nvSpPr>
        <p:spPr bwMode="auto">
          <a:xfrm>
            <a:off x="323280" y="4581128"/>
            <a:ext cx="4176712" cy="976313"/>
          </a:xfrm>
          <a:prstGeom prst="wedgeRoundRectCallout">
            <a:avLst>
              <a:gd name="adj1" fmla="val 89157"/>
              <a:gd name="adj2" fmla="val -124032"/>
              <a:gd name="adj3" fmla="val 16667"/>
            </a:avLst>
          </a:prstGeom>
          <a:solidFill>
            <a:schemeClr val="bg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en-US" b="1">
                <a:solidFill>
                  <a:srgbClr val="002060"/>
                </a:solidFill>
                <a:sym typeface="Arial" panose="020B0604020202020204" pitchFamily="34" charset="0"/>
              </a:rPr>
              <a:t>Even states 1, 2, and 4 (outside the shaded area) show a non-classical component!</a:t>
            </a:r>
          </a:p>
        </p:txBody>
      </p:sp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520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7"/>
          <p:cNvSpPr>
            <a:spLocks noChangeArrowheads="1"/>
          </p:cNvSpPr>
          <p:nvPr/>
        </p:nvSpPr>
        <p:spPr bwMode="auto">
          <a:xfrm>
            <a:off x="3203575" y="6581775"/>
            <a:ext cx="3240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it-IT" altLang="zh-CN" sz="1200">
                <a:solidFill>
                  <a:schemeClr val="bg1"/>
                </a:solidFill>
                <a:sym typeface="Arial" panose="020B0604020202020204" pitchFamily="34" charset="0"/>
              </a:rPr>
              <a:t>nome, date e luogo della conferenza</a:t>
            </a:r>
            <a:endParaRPr lang="it-IT" altLang="zh-CN"/>
          </a:p>
        </p:txBody>
      </p:sp>
      <p:pic>
        <p:nvPicPr>
          <p:cNvPr id="12293" name="Immagin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3568" y="1586418"/>
            <a:ext cx="2283796" cy="224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247447" y="4042883"/>
            <a:ext cx="3933065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it-IT" sz="1400" b="1" dirty="0">
                <a:solidFill>
                  <a:srgbClr val="0099FF"/>
                </a:solidFill>
                <a:sym typeface="Arial" panose="020B0604020202020204" pitchFamily="34" charset="0"/>
              </a:rPr>
              <a:t>Dotted </a:t>
            </a:r>
            <a:r>
              <a:rPr lang="en-US" altLang="it-IT" sz="1400" b="1" dirty="0" err="1">
                <a:solidFill>
                  <a:srgbClr val="0099FF"/>
                </a:solidFill>
                <a:sym typeface="Arial" panose="020B0604020202020204" pitchFamily="34" charset="0"/>
              </a:rPr>
              <a:t>blu</a:t>
            </a:r>
            <a:r>
              <a:rPr lang="en-US" altLang="it-IT" sz="1400" b="1" dirty="0">
                <a:solidFill>
                  <a:srgbClr val="0099FF"/>
                </a:solidFill>
                <a:sym typeface="Arial" panose="020B0604020202020204" pitchFamily="34" charset="0"/>
              </a:rPr>
              <a:t> lines:</a:t>
            </a:r>
            <a:r>
              <a:rPr lang="en-US" altLang="it-IT" sz="1400" b="1" dirty="0">
                <a:solidFill>
                  <a:srgbClr val="FF0000"/>
                </a:solidFill>
                <a:sym typeface="Arial" panose="020B0604020202020204" pitchFamily="34" charset="0"/>
              </a:rPr>
              <a:t> </a:t>
            </a:r>
            <a:r>
              <a:rPr lang="en-US" altLang="it-IT" sz="1400" b="1" dirty="0">
                <a:solidFill>
                  <a:srgbClr val="002060"/>
                </a:solidFill>
                <a:sym typeface="Arial" panose="020B0604020202020204" pitchFamily="34" charset="0"/>
              </a:rPr>
              <a:t>constant </a:t>
            </a:r>
            <a:r>
              <a:rPr lang="en-US" altLang="it-IT" sz="1400" b="1" i="1" dirty="0">
                <a:solidFill>
                  <a:srgbClr val="002060"/>
                </a:solidFill>
                <a:sym typeface="Arial" panose="020B0604020202020204" pitchFamily="34" charset="0"/>
              </a:rPr>
              <a:t>g</a:t>
            </a:r>
            <a:r>
              <a:rPr lang="en-US" altLang="it-IT" sz="1400" b="1" baseline="30000" dirty="0">
                <a:solidFill>
                  <a:srgbClr val="002060"/>
                </a:solidFill>
                <a:sym typeface="Arial" panose="020B0604020202020204" pitchFamily="34" charset="0"/>
              </a:rPr>
              <a:t>(4)</a:t>
            </a:r>
            <a:r>
              <a:rPr lang="en-US" altLang="it-IT" sz="1400" b="1" dirty="0">
                <a:solidFill>
                  <a:srgbClr val="002060"/>
                </a:solidFill>
                <a:sym typeface="Arial" panose="020B0604020202020204" pitchFamily="34" charset="0"/>
              </a:rPr>
              <a:t>(0).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it-IT" sz="1400" b="1" dirty="0">
              <a:solidFill>
                <a:srgbClr val="FF0000"/>
              </a:solidFill>
              <a:sym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it-IT" sz="1400" b="1" dirty="0">
                <a:solidFill>
                  <a:srgbClr val="FF0066"/>
                </a:solidFill>
                <a:sym typeface="Arial" panose="020B0604020202020204" pitchFamily="34" charset="0"/>
              </a:rPr>
              <a:t>Dashed purple lines:</a:t>
            </a:r>
            <a:r>
              <a:rPr lang="en-US" altLang="it-IT" sz="1400" b="1" dirty="0">
                <a:solidFill>
                  <a:srgbClr val="FF0000"/>
                </a:solidFill>
                <a:sym typeface="Arial" panose="020B0604020202020204" pitchFamily="34" charset="0"/>
              </a:rPr>
              <a:t> </a:t>
            </a:r>
            <a:r>
              <a:rPr lang="en-US" altLang="it-IT" sz="1400" b="1" dirty="0">
                <a:solidFill>
                  <a:srgbClr val="002060"/>
                </a:solidFill>
                <a:sym typeface="Arial" panose="020B0604020202020204" pitchFamily="34" charset="0"/>
              </a:rPr>
              <a:t>constant </a:t>
            </a:r>
            <a:r>
              <a:rPr lang="en-US" altLang="it-IT" sz="1400" b="1" i="1" dirty="0">
                <a:solidFill>
                  <a:srgbClr val="002060"/>
                </a:solidFill>
                <a:sym typeface="Arial" panose="020B0604020202020204" pitchFamily="34" charset="0"/>
              </a:rPr>
              <a:t>g</a:t>
            </a:r>
            <a:r>
              <a:rPr lang="en-US" altLang="it-IT" sz="1400" b="1" baseline="30000" dirty="0">
                <a:solidFill>
                  <a:srgbClr val="002060"/>
                </a:solidFill>
                <a:sym typeface="Arial" panose="020B0604020202020204" pitchFamily="34" charset="0"/>
              </a:rPr>
              <a:t>(3)</a:t>
            </a:r>
            <a:r>
              <a:rPr lang="en-US" altLang="it-IT" sz="1400" b="1" dirty="0">
                <a:solidFill>
                  <a:srgbClr val="002060"/>
                </a:solidFill>
                <a:sym typeface="Arial" panose="020B0604020202020204" pitchFamily="34" charset="0"/>
              </a:rPr>
              <a:t>(0).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it-IT" sz="1400" b="1" dirty="0">
              <a:solidFill>
                <a:srgbClr val="002060"/>
              </a:solidFill>
              <a:sym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it-IT" sz="1400" b="1" dirty="0">
                <a:solidFill>
                  <a:srgbClr val="0099FF"/>
                </a:solidFill>
                <a:sym typeface="Arial" panose="020B0604020202020204" pitchFamily="34" charset="0"/>
              </a:rPr>
              <a:t>Solid cyan lines:</a:t>
            </a:r>
            <a:r>
              <a:rPr lang="en-US" altLang="it-IT" sz="1400" b="1" dirty="0">
                <a:solidFill>
                  <a:srgbClr val="000099"/>
                </a:solidFill>
                <a:sym typeface="Arial" panose="020B0604020202020204" pitchFamily="34" charset="0"/>
              </a:rPr>
              <a:t> </a:t>
            </a:r>
            <a:r>
              <a:rPr lang="en-US" altLang="it-IT" sz="1400" b="1" dirty="0">
                <a:solidFill>
                  <a:srgbClr val="002060"/>
                </a:solidFill>
                <a:sym typeface="Arial" panose="020B0604020202020204" pitchFamily="34" charset="0"/>
              </a:rPr>
              <a:t>constant </a:t>
            </a:r>
            <a:r>
              <a:rPr lang="en-US" altLang="it-IT" sz="1400" b="1" i="1" dirty="0">
                <a:solidFill>
                  <a:srgbClr val="002060"/>
                </a:solidFill>
                <a:sym typeface="Arial" panose="020B0604020202020204" pitchFamily="34" charset="0"/>
              </a:rPr>
              <a:t>g</a:t>
            </a:r>
            <a:r>
              <a:rPr lang="en-US" altLang="it-IT" sz="1400" b="1" baseline="30000" dirty="0">
                <a:solidFill>
                  <a:srgbClr val="002060"/>
                </a:solidFill>
                <a:sym typeface="Arial" panose="020B0604020202020204" pitchFamily="34" charset="0"/>
              </a:rPr>
              <a:t>(2)</a:t>
            </a:r>
            <a:r>
              <a:rPr lang="en-US" altLang="it-IT" sz="1400" b="1" dirty="0">
                <a:solidFill>
                  <a:srgbClr val="002060"/>
                </a:solidFill>
                <a:sym typeface="Arial" panose="020B0604020202020204" pitchFamily="34" charset="0"/>
              </a:rPr>
              <a:t>(0).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it-IT" sz="1400" b="1" dirty="0">
              <a:solidFill>
                <a:srgbClr val="002060"/>
              </a:solidFill>
              <a:sym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it-IT" sz="1400" b="1" dirty="0">
                <a:solidFill>
                  <a:srgbClr val="99CCFF"/>
                </a:solidFill>
                <a:sym typeface="Arial" panose="020B0604020202020204" pitchFamily="34" charset="0"/>
              </a:rPr>
              <a:t>Light blue shaded area:</a:t>
            </a:r>
            <a:r>
              <a:rPr lang="en-US" altLang="it-IT" sz="1400" b="1" dirty="0">
                <a:solidFill>
                  <a:srgbClr val="FF0000"/>
                </a:solidFill>
                <a:sym typeface="Arial" panose="020B0604020202020204" pitchFamily="34" charset="0"/>
              </a:rPr>
              <a:t> </a:t>
            </a:r>
            <a:r>
              <a:rPr lang="en-US" altLang="it-IT" sz="1400" b="1" dirty="0">
                <a:solidFill>
                  <a:srgbClr val="002060"/>
                </a:solidFill>
                <a:sym typeface="Arial" panose="020B0604020202020204" pitchFamily="34" charset="0"/>
              </a:rPr>
              <a:t>nominally non-classical states (</a:t>
            </a:r>
            <a:r>
              <a:rPr lang="en-US" altLang="it-IT" sz="1400" b="1" i="1" dirty="0">
                <a:solidFill>
                  <a:srgbClr val="002060"/>
                </a:solidFill>
                <a:sym typeface="Arial" panose="020B0604020202020204" pitchFamily="34" charset="0"/>
              </a:rPr>
              <a:t>g</a:t>
            </a:r>
            <a:r>
              <a:rPr lang="en-US" altLang="it-IT" sz="1400" b="1" baseline="30000" dirty="0">
                <a:solidFill>
                  <a:srgbClr val="002060"/>
                </a:solidFill>
                <a:sym typeface="Arial" panose="020B0604020202020204" pitchFamily="34" charset="0"/>
              </a:rPr>
              <a:t>(2)</a:t>
            </a:r>
            <a:r>
              <a:rPr lang="en-US" altLang="it-IT" sz="1400" b="1" dirty="0">
                <a:solidFill>
                  <a:srgbClr val="002060"/>
                </a:solidFill>
                <a:sym typeface="Arial" panose="020B0604020202020204" pitchFamily="34" charset="0"/>
              </a:rPr>
              <a:t>(0) &lt; 1) region.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it-IT" sz="1400" b="1" dirty="0">
              <a:solidFill>
                <a:srgbClr val="002060"/>
              </a:solidFill>
              <a:sym typeface="Arial" panose="020B0604020202020204" pitchFamily="34" charset="0"/>
            </a:endParaRPr>
          </a:p>
        </p:txBody>
      </p:sp>
      <p:sp>
        <p:nvSpPr>
          <p:cNvPr id="23559" name="Text Box 2"/>
          <p:cNvSpPr txBox="1">
            <a:spLocks noChangeArrowheads="1"/>
          </p:cNvSpPr>
          <p:nvPr/>
        </p:nvSpPr>
        <p:spPr bwMode="auto">
          <a:xfrm>
            <a:off x="0" y="1127125"/>
            <a:ext cx="9036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altLang="en-US" sz="1600" b="1" dirty="0">
                <a:solidFill>
                  <a:srgbClr val="002060"/>
                </a:solidFill>
                <a:sym typeface="Arial" panose="020B0604020202020204" pitchFamily="34" charset="0"/>
              </a:rPr>
              <a:t>Multi-mode </a:t>
            </a:r>
            <a:r>
              <a:rPr lang="it-IT" altLang="en-US" sz="1600" b="1" dirty="0" err="1">
                <a:solidFill>
                  <a:srgbClr val="002060"/>
                </a:solidFill>
                <a:sym typeface="Arial" panose="020B0604020202020204" pitchFamily="34" charset="0"/>
              </a:rPr>
              <a:t>states</a:t>
            </a:r>
            <a:r>
              <a:rPr lang="it-IT" altLang="en-US" sz="1600" b="1" dirty="0">
                <a:solidFill>
                  <a:srgbClr val="002060"/>
                </a:solidFill>
                <a:sym typeface="Arial" panose="020B0604020202020204" pitchFamily="34" charset="0"/>
              </a:rPr>
              <a:t> </a:t>
            </a:r>
            <a:r>
              <a:rPr lang="it-IT" altLang="en-US" sz="1600" b="1" dirty="0" err="1">
                <a:solidFill>
                  <a:srgbClr val="002060"/>
                </a:solidFill>
                <a:sym typeface="Arial" panose="020B0604020202020204" pitchFamily="34" charset="0"/>
              </a:rPr>
              <a:t>combination</a:t>
            </a:r>
            <a:r>
              <a:rPr lang="it-IT" altLang="en-US" sz="1600" b="1" dirty="0">
                <a:solidFill>
                  <a:srgbClr val="002060"/>
                </a:solidFill>
                <a:sym typeface="Arial" panose="020B0604020202020204" pitchFamily="34" charset="0"/>
              </a:rPr>
              <a:t> of </a:t>
            </a:r>
            <a:r>
              <a:rPr lang="it-IT" altLang="en-US" sz="1600" b="1" dirty="0" err="1">
                <a:solidFill>
                  <a:srgbClr val="002060"/>
                </a:solidFill>
                <a:sym typeface="Arial" panose="020B0604020202020204" pitchFamily="34" charset="0"/>
              </a:rPr>
              <a:t>poissonian</a:t>
            </a:r>
            <a:r>
              <a:rPr lang="it-IT" altLang="en-US" sz="1600" b="1" dirty="0">
                <a:solidFill>
                  <a:srgbClr val="002060"/>
                </a:solidFill>
                <a:sym typeface="Arial" panose="020B0604020202020204" pitchFamily="34" charset="0"/>
              </a:rPr>
              <a:t>, </a:t>
            </a:r>
            <a:r>
              <a:rPr lang="it-IT" altLang="en-US" sz="1600" b="1" dirty="0" err="1">
                <a:solidFill>
                  <a:srgbClr val="002060"/>
                </a:solidFill>
                <a:sym typeface="Arial" panose="020B0604020202020204" pitchFamily="34" charset="0"/>
              </a:rPr>
              <a:t>thermal</a:t>
            </a:r>
            <a:r>
              <a:rPr lang="it-IT" altLang="en-US" sz="1600" b="1" dirty="0">
                <a:solidFill>
                  <a:srgbClr val="002060"/>
                </a:solidFill>
                <a:sym typeface="Arial" panose="020B0604020202020204" pitchFamily="34" charset="0"/>
              </a:rPr>
              <a:t> and single-</a:t>
            </a:r>
            <a:r>
              <a:rPr lang="it-IT" altLang="en-US" sz="1600" b="1" dirty="0" err="1">
                <a:solidFill>
                  <a:srgbClr val="002060"/>
                </a:solidFill>
                <a:sym typeface="Arial" panose="020B0604020202020204" pitchFamily="34" charset="0"/>
              </a:rPr>
              <a:t>photon</a:t>
            </a:r>
            <a:r>
              <a:rPr lang="it-IT" altLang="en-US" sz="1600" b="1" dirty="0">
                <a:solidFill>
                  <a:srgbClr val="002060"/>
                </a:solidFill>
                <a:sym typeface="Arial" panose="020B0604020202020204" pitchFamily="34" charset="0"/>
              </a:rPr>
              <a:t> </a:t>
            </a:r>
            <a:r>
              <a:rPr lang="it-IT" altLang="en-US" sz="1600" b="1" dirty="0" err="1">
                <a:solidFill>
                  <a:srgbClr val="002060"/>
                </a:solidFill>
                <a:sym typeface="Arial" panose="020B0604020202020204" pitchFamily="34" charset="0"/>
              </a:rPr>
              <a:t>modes</a:t>
            </a:r>
            <a:r>
              <a:rPr lang="it-IT" altLang="en-US" sz="1600" b="1" dirty="0">
                <a:solidFill>
                  <a:srgbClr val="002060"/>
                </a:solidFill>
                <a:sym typeface="Arial" panose="020B0604020202020204" pitchFamily="34" charset="0"/>
              </a:rPr>
              <a:t>:</a:t>
            </a:r>
          </a:p>
        </p:txBody>
      </p:sp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038850"/>
            <a:ext cx="9140826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8325" y="130398"/>
            <a:ext cx="460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</a:rPr>
              <a:t>Mode reconstruction via </a:t>
            </a:r>
            <a:r>
              <a:rPr lang="it-IT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</a:rPr>
              <a:t>multiphoton</a:t>
            </a:r>
            <a:r>
              <a:rPr lang="it-IT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</a:rPr>
              <a:t> </a:t>
            </a:r>
            <a:r>
              <a:rPr lang="it-IT" alt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</a:rPr>
              <a:t>statistics</a:t>
            </a:r>
            <a:endParaRPr lang="it-IT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charset="-122"/>
            </a:endParaRPr>
          </a:p>
        </p:txBody>
      </p:sp>
      <p:sp>
        <p:nvSpPr>
          <p:cNvPr id="23565" name="ZoneTexte 21"/>
          <p:cNvSpPr>
            <a:spLocks noChangeArrowheads="1"/>
          </p:cNvSpPr>
          <p:nvPr/>
        </p:nvSpPr>
        <p:spPr bwMode="auto">
          <a:xfrm>
            <a:off x="7748588" y="300038"/>
            <a:ext cx="1120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it-IT" sz="1200">
                <a:sym typeface="Arial" panose="020B0604020202020204" pitchFamily="34" charset="0"/>
              </a:rPr>
              <a:t>In collab. with:</a:t>
            </a:r>
          </a:p>
        </p:txBody>
      </p:sp>
      <p:pic>
        <p:nvPicPr>
          <p:cNvPr id="23566" name="Imag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590550"/>
            <a:ext cx="144938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6" descr="http://www.ptb.de/bausteine/bg_ptb_st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706438"/>
            <a:ext cx="1857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o 12"/>
          <p:cNvGrpSpPr/>
          <p:nvPr/>
        </p:nvGrpSpPr>
        <p:grpSpPr>
          <a:xfrm>
            <a:off x="107950" y="1449189"/>
            <a:ext cx="5192638" cy="2483867"/>
            <a:chOff x="171450" y="873125"/>
            <a:chExt cx="8793163" cy="4330700"/>
          </a:xfrm>
        </p:grpSpPr>
        <p:pic>
          <p:nvPicPr>
            <p:cNvPr id="14" name="Immagin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942975"/>
              <a:ext cx="4811713" cy="426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48"/>
            <p:cNvSpPr>
              <a:spLocks/>
            </p:cNvSpPr>
            <p:nvPr/>
          </p:nvSpPr>
          <p:spPr bwMode="auto">
            <a:xfrm flipV="1">
              <a:off x="5775325" y="2163763"/>
              <a:ext cx="531813" cy="1336675"/>
            </a:xfrm>
            <a:custGeom>
              <a:avLst/>
              <a:gdLst>
                <a:gd name="T0" fmla="*/ 0 w 772"/>
                <a:gd name="T1" fmla="*/ 0 h 272"/>
                <a:gd name="T2" fmla="*/ 188063 w 772"/>
                <a:gd name="T3" fmla="*/ 1115534 h 272"/>
                <a:gd name="T4" fmla="*/ 531813 w 772"/>
                <a:gd name="T5" fmla="*/ 1336675 h 272"/>
                <a:gd name="T6" fmla="*/ 0 60000 65536"/>
                <a:gd name="T7" fmla="*/ 0 60000 65536"/>
                <a:gd name="T8" fmla="*/ 0 60000 65536"/>
                <a:gd name="T9" fmla="*/ 0 w 772"/>
                <a:gd name="T10" fmla="*/ 0 h 272"/>
                <a:gd name="T11" fmla="*/ 772 w 7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2" h="272">
                  <a:moveTo>
                    <a:pt x="0" y="0"/>
                  </a:moveTo>
                  <a:cubicBezTo>
                    <a:pt x="72" y="91"/>
                    <a:pt x="144" y="182"/>
                    <a:pt x="273" y="227"/>
                  </a:cubicBezTo>
                  <a:cubicBezTo>
                    <a:pt x="402" y="272"/>
                    <a:pt x="681" y="264"/>
                    <a:pt x="772" y="272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16" name="Freeform 48"/>
            <p:cNvSpPr>
              <a:spLocks/>
            </p:cNvSpPr>
            <p:nvPr/>
          </p:nvSpPr>
          <p:spPr bwMode="auto">
            <a:xfrm rot="10800000" flipV="1">
              <a:off x="5470525" y="3500438"/>
              <a:ext cx="304800" cy="555625"/>
            </a:xfrm>
            <a:custGeom>
              <a:avLst/>
              <a:gdLst>
                <a:gd name="T0" fmla="*/ 0 w 772"/>
                <a:gd name="T1" fmla="*/ 0 h 272"/>
                <a:gd name="T2" fmla="*/ 107786 w 772"/>
                <a:gd name="T3" fmla="*/ 463702 h 272"/>
                <a:gd name="T4" fmla="*/ 304800 w 772"/>
                <a:gd name="T5" fmla="*/ 555625 h 272"/>
                <a:gd name="T6" fmla="*/ 0 60000 65536"/>
                <a:gd name="T7" fmla="*/ 0 60000 65536"/>
                <a:gd name="T8" fmla="*/ 0 60000 65536"/>
                <a:gd name="T9" fmla="*/ 0 w 772"/>
                <a:gd name="T10" fmla="*/ 0 h 272"/>
                <a:gd name="T11" fmla="*/ 772 w 7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2" h="272">
                  <a:moveTo>
                    <a:pt x="0" y="0"/>
                  </a:moveTo>
                  <a:cubicBezTo>
                    <a:pt x="72" y="91"/>
                    <a:pt x="144" y="182"/>
                    <a:pt x="273" y="227"/>
                  </a:cubicBezTo>
                  <a:cubicBezTo>
                    <a:pt x="402" y="272"/>
                    <a:pt x="681" y="264"/>
                    <a:pt x="772" y="272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17" name="Freeform 48"/>
            <p:cNvSpPr>
              <a:spLocks/>
            </p:cNvSpPr>
            <p:nvPr/>
          </p:nvSpPr>
          <p:spPr bwMode="auto">
            <a:xfrm flipV="1">
              <a:off x="5762625" y="2189163"/>
              <a:ext cx="531813" cy="511175"/>
            </a:xfrm>
            <a:custGeom>
              <a:avLst/>
              <a:gdLst>
                <a:gd name="T0" fmla="*/ 0 w 772"/>
                <a:gd name="T1" fmla="*/ 0 h 272"/>
                <a:gd name="T2" fmla="*/ 188063 w 772"/>
                <a:gd name="T3" fmla="*/ 426606 h 272"/>
                <a:gd name="T4" fmla="*/ 531813 w 772"/>
                <a:gd name="T5" fmla="*/ 511175 h 272"/>
                <a:gd name="T6" fmla="*/ 0 60000 65536"/>
                <a:gd name="T7" fmla="*/ 0 60000 65536"/>
                <a:gd name="T8" fmla="*/ 0 60000 65536"/>
                <a:gd name="T9" fmla="*/ 0 w 772"/>
                <a:gd name="T10" fmla="*/ 0 h 272"/>
                <a:gd name="T11" fmla="*/ 772 w 7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2" h="272">
                  <a:moveTo>
                    <a:pt x="0" y="0"/>
                  </a:moveTo>
                  <a:cubicBezTo>
                    <a:pt x="72" y="91"/>
                    <a:pt x="144" y="182"/>
                    <a:pt x="273" y="227"/>
                  </a:cubicBezTo>
                  <a:cubicBezTo>
                    <a:pt x="402" y="272"/>
                    <a:pt x="681" y="264"/>
                    <a:pt x="772" y="272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endParaRPr lang="en-US" altLang="it-IT"/>
            </a:p>
          </p:txBody>
        </p:sp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5537200" y="873125"/>
              <a:ext cx="3049588" cy="2871788"/>
              <a:chOff x="0" y="0"/>
              <a:chExt cx="3669812" cy="3300467"/>
            </a:xfrm>
          </p:grpSpPr>
          <p:pic>
            <p:nvPicPr>
              <p:cNvPr id="31" name="Immagine 7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7544" y="0"/>
                <a:ext cx="1122172" cy="862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7449" y="820791"/>
                <a:ext cx="1122363" cy="85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7449" y="1631211"/>
                <a:ext cx="1122363" cy="85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7449" y="2441630"/>
                <a:ext cx="1122363" cy="858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Freeform 48"/>
              <p:cNvSpPr>
                <a:spLocks/>
              </p:cNvSpPr>
              <p:nvPr/>
            </p:nvSpPr>
            <p:spPr bwMode="auto">
              <a:xfrm>
                <a:off x="1369041" y="1726275"/>
                <a:ext cx="637626" cy="627736"/>
              </a:xfrm>
              <a:custGeom>
                <a:avLst/>
                <a:gdLst>
                  <a:gd name="T0" fmla="*/ 0 w 772"/>
                  <a:gd name="T1" fmla="*/ 0 h 272"/>
                  <a:gd name="T2" fmla="*/ 225482 w 772"/>
                  <a:gd name="T3" fmla="*/ 523883 h 272"/>
                  <a:gd name="T4" fmla="*/ 637626 w 772"/>
                  <a:gd name="T5" fmla="*/ 627736 h 272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272"/>
                  <a:gd name="T11" fmla="*/ 772 w 772"/>
                  <a:gd name="T12" fmla="*/ 272 h 2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272">
                    <a:moveTo>
                      <a:pt x="0" y="0"/>
                    </a:moveTo>
                    <a:cubicBezTo>
                      <a:pt x="72" y="91"/>
                      <a:pt x="144" y="182"/>
                      <a:pt x="273" y="227"/>
                    </a:cubicBezTo>
                    <a:cubicBezTo>
                      <a:pt x="402" y="272"/>
                      <a:pt x="681" y="264"/>
                      <a:pt x="772" y="272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en-US" altLang="it-IT"/>
              </a:p>
            </p:txBody>
          </p:sp>
          <p:sp>
            <p:nvSpPr>
              <p:cNvPr id="36" name="Freeform 49"/>
              <p:cNvSpPr>
                <a:spLocks/>
              </p:cNvSpPr>
              <p:nvPr/>
            </p:nvSpPr>
            <p:spPr bwMode="auto">
              <a:xfrm rot="-5400000">
                <a:off x="2002907" y="2214591"/>
                <a:ext cx="416058" cy="694898"/>
              </a:xfrm>
              <a:custGeom>
                <a:avLst/>
                <a:gdLst>
                  <a:gd name="T0" fmla="*/ 416058 w 227"/>
                  <a:gd name="T1" fmla="*/ 0 h 590"/>
                  <a:gd name="T2" fmla="*/ 331747 w 227"/>
                  <a:gd name="T3" fmla="*/ 427539 h 590"/>
                  <a:gd name="T4" fmla="*/ 0 w 227"/>
                  <a:gd name="T5" fmla="*/ 694898 h 590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590"/>
                  <a:gd name="T11" fmla="*/ 227 w 227"/>
                  <a:gd name="T12" fmla="*/ 590 h 5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590">
                    <a:moveTo>
                      <a:pt x="227" y="0"/>
                    </a:moveTo>
                    <a:cubicBezTo>
                      <a:pt x="223" y="132"/>
                      <a:pt x="219" y="265"/>
                      <a:pt x="181" y="363"/>
                    </a:cubicBezTo>
                    <a:cubicBezTo>
                      <a:pt x="143" y="461"/>
                      <a:pt x="38" y="522"/>
                      <a:pt x="0" y="59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en-US" altLang="it-IT"/>
              </a:p>
            </p:txBody>
          </p:sp>
          <p:sp>
            <p:nvSpPr>
              <p:cNvPr id="37" name="Freeform 50"/>
              <p:cNvSpPr>
                <a:spLocks/>
              </p:cNvSpPr>
              <p:nvPr/>
            </p:nvSpPr>
            <p:spPr bwMode="auto">
              <a:xfrm rot="16200000" flipH="1">
                <a:off x="1994695" y="1790322"/>
                <a:ext cx="432480" cy="694898"/>
              </a:xfrm>
              <a:custGeom>
                <a:avLst/>
                <a:gdLst>
                  <a:gd name="T0" fmla="*/ 432480 w 227"/>
                  <a:gd name="T1" fmla="*/ 0 h 590"/>
                  <a:gd name="T2" fmla="*/ 344841 w 227"/>
                  <a:gd name="T3" fmla="*/ 427539 h 590"/>
                  <a:gd name="T4" fmla="*/ 0 w 227"/>
                  <a:gd name="T5" fmla="*/ 694898 h 590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590"/>
                  <a:gd name="T11" fmla="*/ 227 w 227"/>
                  <a:gd name="T12" fmla="*/ 590 h 5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590">
                    <a:moveTo>
                      <a:pt x="227" y="0"/>
                    </a:moveTo>
                    <a:cubicBezTo>
                      <a:pt x="223" y="132"/>
                      <a:pt x="219" y="265"/>
                      <a:pt x="181" y="363"/>
                    </a:cubicBezTo>
                    <a:cubicBezTo>
                      <a:pt x="143" y="461"/>
                      <a:pt x="38" y="522"/>
                      <a:pt x="0" y="59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en-US" altLang="it-IT"/>
              </a:p>
            </p:txBody>
          </p:sp>
          <p:sp>
            <p:nvSpPr>
              <p:cNvPr id="38" name="Freeform 48"/>
              <p:cNvSpPr>
                <a:spLocks/>
              </p:cNvSpPr>
              <p:nvPr/>
            </p:nvSpPr>
            <p:spPr bwMode="auto">
              <a:xfrm flipV="1">
                <a:off x="1355677" y="709853"/>
                <a:ext cx="639536" cy="627736"/>
              </a:xfrm>
              <a:custGeom>
                <a:avLst/>
                <a:gdLst>
                  <a:gd name="T0" fmla="*/ 0 w 772"/>
                  <a:gd name="T1" fmla="*/ 0 h 272"/>
                  <a:gd name="T2" fmla="*/ 226157 w 772"/>
                  <a:gd name="T3" fmla="*/ 523883 h 272"/>
                  <a:gd name="T4" fmla="*/ 639536 w 772"/>
                  <a:gd name="T5" fmla="*/ 627736 h 272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272"/>
                  <a:gd name="T11" fmla="*/ 772 w 772"/>
                  <a:gd name="T12" fmla="*/ 272 h 2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272">
                    <a:moveTo>
                      <a:pt x="0" y="0"/>
                    </a:moveTo>
                    <a:cubicBezTo>
                      <a:pt x="72" y="91"/>
                      <a:pt x="144" y="182"/>
                      <a:pt x="273" y="227"/>
                    </a:cubicBezTo>
                    <a:cubicBezTo>
                      <a:pt x="402" y="272"/>
                      <a:pt x="681" y="264"/>
                      <a:pt x="772" y="272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en-US" altLang="it-IT"/>
              </a:p>
            </p:txBody>
          </p:sp>
          <p:sp>
            <p:nvSpPr>
              <p:cNvPr id="39" name="Freeform 49"/>
              <p:cNvSpPr>
                <a:spLocks/>
              </p:cNvSpPr>
              <p:nvPr/>
            </p:nvSpPr>
            <p:spPr bwMode="auto">
              <a:xfrm rot="-5400000">
                <a:off x="1996223" y="569224"/>
                <a:ext cx="416058" cy="708261"/>
              </a:xfrm>
              <a:custGeom>
                <a:avLst/>
                <a:gdLst>
                  <a:gd name="T0" fmla="*/ 416058 w 227"/>
                  <a:gd name="T1" fmla="*/ 0 h 590"/>
                  <a:gd name="T2" fmla="*/ 331747 w 227"/>
                  <a:gd name="T3" fmla="*/ 435761 h 590"/>
                  <a:gd name="T4" fmla="*/ 0 w 227"/>
                  <a:gd name="T5" fmla="*/ 708261 h 590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590"/>
                  <a:gd name="T11" fmla="*/ 227 w 227"/>
                  <a:gd name="T12" fmla="*/ 590 h 5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590">
                    <a:moveTo>
                      <a:pt x="227" y="0"/>
                    </a:moveTo>
                    <a:cubicBezTo>
                      <a:pt x="223" y="132"/>
                      <a:pt x="219" y="265"/>
                      <a:pt x="181" y="363"/>
                    </a:cubicBezTo>
                    <a:cubicBezTo>
                      <a:pt x="143" y="461"/>
                      <a:pt x="38" y="522"/>
                      <a:pt x="0" y="59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en-US" altLang="it-IT"/>
              </a:p>
            </p:txBody>
          </p:sp>
          <p:sp>
            <p:nvSpPr>
              <p:cNvPr id="40" name="Freeform 50"/>
              <p:cNvSpPr>
                <a:spLocks/>
              </p:cNvSpPr>
              <p:nvPr/>
            </p:nvSpPr>
            <p:spPr bwMode="auto">
              <a:xfrm rot="16200000" flipH="1">
                <a:off x="1988968" y="145911"/>
                <a:ext cx="432480" cy="706352"/>
              </a:xfrm>
              <a:custGeom>
                <a:avLst/>
                <a:gdLst>
                  <a:gd name="T0" fmla="*/ 432480 w 227"/>
                  <a:gd name="T1" fmla="*/ 0 h 590"/>
                  <a:gd name="T2" fmla="*/ 344841 w 227"/>
                  <a:gd name="T3" fmla="*/ 434586 h 590"/>
                  <a:gd name="T4" fmla="*/ 0 w 227"/>
                  <a:gd name="T5" fmla="*/ 706352 h 590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590"/>
                  <a:gd name="T11" fmla="*/ 227 w 227"/>
                  <a:gd name="T12" fmla="*/ 590 h 5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590">
                    <a:moveTo>
                      <a:pt x="227" y="0"/>
                    </a:moveTo>
                    <a:cubicBezTo>
                      <a:pt x="223" y="132"/>
                      <a:pt x="219" y="265"/>
                      <a:pt x="181" y="363"/>
                    </a:cubicBezTo>
                    <a:cubicBezTo>
                      <a:pt x="143" y="461"/>
                      <a:pt x="38" y="522"/>
                      <a:pt x="0" y="59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en-US" altLang="it-IT"/>
              </a:p>
            </p:txBody>
          </p:sp>
          <p:sp>
            <p:nvSpPr>
              <p:cNvPr id="41" name="Freeform 48"/>
              <p:cNvSpPr>
                <a:spLocks/>
              </p:cNvSpPr>
              <p:nvPr/>
            </p:nvSpPr>
            <p:spPr bwMode="auto">
              <a:xfrm rot="10800000" flipV="1">
                <a:off x="1065500" y="1222626"/>
                <a:ext cx="318814" cy="304745"/>
              </a:xfrm>
              <a:custGeom>
                <a:avLst/>
                <a:gdLst>
                  <a:gd name="T0" fmla="*/ 0 w 772"/>
                  <a:gd name="T1" fmla="*/ 0 h 272"/>
                  <a:gd name="T2" fmla="*/ 112741 w 772"/>
                  <a:gd name="T3" fmla="*/ 254328 h 272"/>
                  <a:gd name="T4" fmla="*/ 318814 w 772"/>
                  <a:gd name="T5" fmla="*/ 304745 h 272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272"/>
                  <a:gd name="T11" fmla="*/ 772 w 772"/>
                  <a:gd name="T12" fmla="*/ 272 h 2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272">
                    <a:moveTo>
                      <a:pt x="0" y="0"/>
                    </a:moveTo>
                    <a:cubicBezTo>
                      <a:pt x="72" y="91"/>
                      <a:pt x="144" y="182"/>
                      <a:pt x="273" y="227"/>
                    </a:cubicBezTo>
                    <a:cubicBezTo>
                      <a:pt x="402" y="272"/>
                      <a:pt x="681" y="264"/>
                      <a:pt x="772" y="272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en-US" altLang="it-IT"/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auto">
              <a:xfrm rot="10800000">
                <a:off x="1078864" y="1527370"/>
                <a:ext cx="318812" cy="304743"/>
              </a:xfrm>
              <a:custGeom>
                <a:avLst/>
                <a:gdLst>
                  <a:gd name="T0" fmla="*/ 0 w 772"/>
                  <a:gd name="T1" fmla="*/ 0 h 272"/>
                  <a:gd name="T2" fmla="*/ 112741 w 772"/>
                  <a:gd name="T3" fmla="*/ 254326 h 272"/>
                  <a:gd name="T4" fmla="*/ 318812 w 772"/>
                  <a:gd name="T5" fmla="*/ 304743 h 272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272"/>
                  <a:gd name="T11" fmla="*/ 772 w 772"/>
                  <a:gd name="T12" fmla="*/ 272 h 2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272">
                    <a:moveTo>
                      <a:pt x="0" y="0"/>
                    </a:moveTo>
                    <a:cubicBezTo>
                      <a:pt x="72" y="91"/>
                      <a:pt x="144" y="182"/>
                      <a:pt x="273" y="227"/>
                    </a:cubicBezTo>
                    <a:cubicBezTo>
                      <a:pt x="402" y="272"/>
                      <a:pt x="681" y="264"/>
                      <a:pt x="772" y="272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en-US" altLang="it-IT"/>
              </a:p>
            </p:txBody>
          </p:sp>
          <p:cxnSp>
            <p:nvCxnSpPr>
              <p:cNvPr id="43" name="Connettore 1 83"/>
              <p:cNvCxnSpPr>
                <a:cxnSpLocks noChangeShapeType="1"/>
              </p:cNvCxnSpPr>
              <p:nvPr/>
            </p:nvCxnSpPr>
            <p:spPr bwMode="auto">
              <a:xfrm flipH="1">
                <a:off x="0" y="1541734"/>
                <a:ext cx="1096952" cy="31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4" name="Elaborazione alternativa 84"/>
              <p:cNvSpPr>
                <a:spLocks noChangeArrowheads="1"/>
              </p:cNvSpPr>
              <p:nvPr/>
            </p:nvSpPr>
            <p:spPr bwMode="auto">
              <a:xfrm>
                <a:off x="728967" y="1457330"/>
                <a:ext cx="433477" cy="171498"/>
              </a:xfrm>
              <a:prstGeom prst="flowChartAlternateProcess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it-IT" altLang="en-US" b="1">
                  <a:solidFill>
                    <a:schemeClr val="bg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45" name="Elaborazione alternativa 85"/>
              <p:cNvSpPr>
                <a:spLocks noChangeArrowheads="1"/>
              </p:cNvSpPr>
              <p:nvPr/>
            </p:nvSpPr>
            <p:spPr bwMode="auto">
              <a:xfrm rot="-306182">
                <a:off x="1703080" y="637314"/>
                <a:ext cx="433477" cy="171498"/>
              </a:xfrm>
              <a:prstGeom prst="flowChartAlternateProcess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it-IT" altLang="en-US" b="1">
                  <a:solidFill>
                    <a:schemeClr val="bg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46" name="Elaborazione alternativa 86"/>
              <p:cNvSpPr>
                <a:spLocks noChangeArrowheads="1"/>
              </p:cNvSpPr>
              <p:nvPr/>
            </p:nvSpPr>
            <p:spPr bwMode="auto">
              <a:xfrm rot="246894">
                <a:off x="1690381" y="2262914"/>
                <a:ext cx="433477" cy="171498"/>
              </a:xfrm>
              <a:prstGeom prst="flowChartAlternateProcess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it-IT" altLang="en-US" b="1">
                  <a:solidFill>
                    <a:schemeClr val="bg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47" name="CasellaDiTesto 95"/>
              <p:cNvSpPr txBox="1">
                <a:spLocks noChangeArrowheads="1"/>
              </p:cNvSpPr>
              <p:nvPr/>
            </p:nvSpPr>
            <p:spPr bwMode="auto">
              <a:xfrm>
                <a:off x="1683236" y="261756"/>
                <a:ext cx="563275" cy="332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it-IT" altLang="en-US" sz="1600" b="1">
                    <a:sym typeface="Arial" panose="020B0604020202020204" pitchFamily="34" charset="0"/>
                  </a:rPr>
                  <a:t>BS</a:t>
                </a:r>
              </a:p>
            </p:txBody>
          </p:sp>
          <p:sp>
            <p:nvSpPr>
              <p:cNvPr id="48" name="CasellaDiTesto 96"/>
              <p:cNvSpPr txBox="1">
                <a:spLocks noChangeArrowheads="1"/>
              </p:cNvSpPr>
              <p:nvPr/>
            </p:nvSpPr>
            <p:spPr bwMode="auto">
              <a:xfrm>
                <a:off x="712745" y="1092181"/>
                <a:ext cx="563275" cy="332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it-IT" altLang="en-US" sz="1600" b="1">
                    <a:sym typeface="Arial" panose="020B0604020202020204" pitchFamily="34" charset="0"/>
                  </a:rPr>
                  <a:t>BS</a:t>
                </a:r>
              </a:p>
            </p:txBody>
          </p:sp>
          <p:sp>
            <p:nvSpPr>
              <p:cNvPr id="49" name="CasellaDiTesto 97"/>
              <p:cNvSpPr txBox="1">
                <a:spLocks noChangeArrowheads="1"/>
              </p:cNvSpPr>
              <p:nvPr/>
            </p:nvSpPr>
            <p:spPr bwMode="auto">
              <a:xfrm>
                <a:off x="1683236" y="1912756"/>
                <a:ext cx="563275" cy="332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defTabSz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defTabSz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it-IT" altLang="en-US" sz="1600" b="1">
                    <a:sym typeface="Arial" panose="020B0604020202020204" pitchFamily="34" charset="0"/>
                  </a:rPr>
                  <a:t>BS</a:t>
                </a:r>
              </a:p>
            </p:txBody>
          </p:sp>
        </p:grpSp>
        <p:sp>
          <p:nvSpPr>
            <p:cNvPr id="19" name="Ritardo 15364"/>
            <p:cNvSpPr>
              <a:spLocks noChangeArrowheads="1"/>
            </p:cNvSpPr>
            <p:nvPr/>
          </p:nvSpPr>
          <p:spPr bwMode="auto">
            <a:xfrm>
              <a:off x="5218113" y="2036763"/>
              <a:ext cx="306387" cy="382587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it-IT" altLang="en-US" b="1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Ritardo 39"/>
            <p:cNvSpPr>
              <a:spLocks noChangeArrowheads="1"/>
            </p:cNvSpPr>
            <p:nvPr/>
          </p:nvSpPr>
          <p:spPr bwMode="auto">
            <a:xfrm>
              <a:off x="5205413" y="2700338"/>
              <a:ext cx="306387" cy="38100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it-IT" altLang="en-US" b="1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 rot="10800000" flipV="1">
              <a:off x="5519738" y="2622550"/>
              <a:ext cx="265112" cy="265113"/>
            </a:xfrm>
            <a:custGeom>
              <a:avLst/>
              <a:gdLst>
                <a:gd name="T0" fmla="*/ 0 w 772"/>
                <a:gd name="T1" fmla="*/ 0 h 272"/>
                <a:gd name="T2" fmla="*/ 93751 w 772"/>
                <a:gd name="T3" fmla="*/ 221252 h 272"/>
                <a:gd name="T4" fmla="*/ 265112 w 772"/>
                <a:gd name="T5" fmla="*/ 265113 h 272"/>
                <a:gd name="T6" fmla="*/ 0 60000 65536"/>
                <a:gd name="T7" fmla="*/ 0 60000 65536"/>
                <a:gd name="T8" fmla="*/ 0 60000 65536"/>
                <a:gd name="T9" fmla="*/ 0 w 772"/>
                <a:gd name="T10" fmla="*/ 0 h 272"/>
                <a:gd name="T11" fmla="*/ 772 w 7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2" h="272">
                  <a:moveTo>
                    <a:pt x="0" y="0"/>
                  </a:moveTo>
                  <a:cubicBezTo>
                    <a:pt x="72" y="91"/>
                    <a:pt x="144" y="182"/>
                    <a:pt x="273" y="227"/>
                  </a:cubicBezTo>
                  <a:cubicBezTo>
                    <a:pt x="402" y="272"/>
                    <a:pt x="681" y="264"/>
                    <a:pt x="772" y="272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22" name="Ritardo 43"/>
            <p:cNvSpPr>
              <a:spLocks noChangeArrowheads="1"/>
            </p:cNvSpPr>
            <p:nvPr/>
          </p:nvSpPr>
          <p:spPr bwMode="auto">
            <a:xfrm>
              <a:off x="5202238" y="3844925"/>
              <a:ext cx="306387" cy="38100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defTabSz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defTabSz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defTabSz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defTabSz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it-IT" altLang="en-US" b="1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23" name="Connettore 4 15367"/>
            <p:cNvCxnSpPr>
              <a:cxnSpLocks noChangeShapeType="1"/>
            </p:cNvCxnSpPr>
            <p:nvPr/>
          </p:nvCxnSpPr>
          <p:spPr bwMode="auto">
            <a:xfrm rot="5400000">
              <a:off x="7112794" y="2385219"/>
              <a:ext cx="2974975" cy="700087"/>
            </a:xfrm>
            <a:prstGeom prst="bentConnector3">
              <a:avLst>
                <a:gd name="adj1" fmla="val 88000"/>
              </a:avLst>
            </a:prstGeom>
            <a:noFill/>
            <a:ln w="38100">
              <a:solidFill>
                <a:srgbClr val="262626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Connettore 1 15374"/>
            <p:cNvCxnSpPr>
              <a:cxnSpLocks noChangeShapeType="1"/>
            </p:cNvCxnSpPr>
            <p:nvPr/>
          </p:nvCxnSpPr>
          <p:spPr bwMode="auto">
            <a:xfrm>
              <a:off x="8586788" y="1247775"/>
              <a:ext cx="365125" cy="0"/>
            </a:xfrm>
            <a:prstGeom prst="line">
              <a:avLst/>
            </a:prstGeom>
            <a:noFill/>
            <a:ln w="3810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Connettore 1 57"/>
            <p:cNvCxnSpPr>
              <a:cxnSpLocks noChangeShapeType="1"/>
            </p:cNvCxnSpPr>
            <p:nvPr/>
          </p:nvCxnSpPr>
          <p:spPr bwMode="auto">
            <a:xfrm>
              <a:off x="8588375" y="1960563"/>
              <a:ext cx="365125" cy="0"/>
            </a:xfrm>
            <a:prstGeom prst="line">
              <a:avLst/>
            </a:prstGeom>
            <a:noFill/>
            <a:ln w="3810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Connettore 1 58"/>
            <p:cNvCxnSpPr>
              <a:cxnSpLocks noChangeShapeType="1"/>
            </p:cNvCxnSpPr>
            <p:nvPr/>
          </p:nvCxnSpPr>
          <p:spPr bwMode="auto">
            <a:xfrm>
              <a:off x="8599488" y="2670175"/>
              <a:ext cx="365125" cy="0"/>
            </a:xfrm>
            <a:prstGeom prst="line">
              <a:avLst/>
            </a:prstGeom>
            <a:noFill/>
            <a:ln w="3810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Connettore 1 59"/>
            <p:cNvCxnSpPr>
              <a:cxnSpLocks noChangeShapeType="1"/>
            </p:cNvCxnSpPr>
            <p:nvPr/>
          </p:nvCxnSpPr>
          <p:spPr bwMode="auto">
            <a:xfrm>
              <a:off x="8599488" y="3381375"/>
              <a:ext cx="365125" cy="0"/>
            </a:xfrm>
            <a:prstGeom prst="line">
              <a:avLst/>
            </a:prstGeom>
            <a:noFill/>
            <a:ln w="3810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" name="Group 41"/>
            <p:cNvGrpSpPr>
              <a:grpSpLocks/>
            </p:cNvGrpSpPr>
            <p:nvPr/>
          </p:nvGrpSpPr>
          <p:grpSpPr bwMode="auto">
            <a:xfrm>
              <a:off x="7762875" y="4356100"/>
              <a:ext cx="958850" cy="738188"/>
              <a:chOff x="0" y="0"/>
              <a:chExt cx="2624137" cy="1725612"/>
            </a:xfrm>
          </p:grpSpPr>
          <p:pic>
            <p:nvPicPr>
              <p:cNvPr id="29" name="Immagine 1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0"/>
                <a:ext cx="2624137" cy="1725612"/>
              </a:xfrm>
              <a:prstGeom prst="rect">
                <a:avLst/>
              </a:prstGeom>
              <a:noFill/>
              <a:ln w="9525" cap="flat" cmpd="sng">
                <a:noFill/>
                <a:miter lim="800000"/>
                <a:headEnd/>
                <a:tailEnd/>
              </a:ln>
              <a:effectLst>
                <a:outerShdw dist="139700" dir="2700000" algn="ctr" rotWithShape="0">
                  <a:srgbClr val="333333">
                    <a:alpha val="62999"/>
                  </a:srgbClr>
                </a:outerShdw>
              </a:effectLst>
            </p:spPr>
          </p:pic>
          <p:sp>
            <p:nvSpPr>
              <p:cNvPr id="30" name="Fumetto 1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24137" cy="1725612"/>
              </a:xfrm>
              <a:prstGeom prst="wedgeRectCallout">
                <a:avLst>
                  <a:gd name="adj1" fmla="val 86324"/>
                  <a:gd name="adj2" fmla="val -1796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it-IT" altLang="en-US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Rettangolo 1"/>
          <p:cNvSpPr/>
          <p:nvPr/>
        </p:nvSpPr>
        <p:spPr>
          <a:xfrm>
            <a:off x="515597" y="5815976"/>
            <a:ext cx="3424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Proxima Nova"/>
              </a:rPr>
              <a:t>Phys. Rev. A </a:t>
            </a:r>
            <a:r>
              <a:rPr lang="en-US" b="1" dirty="0">
                <a:solidFill>
                  <a:srgbClr val="555555"/>
                </a:solidFill>
                <a:latin typeface="&amp;quot"/>
              </a:rPr>
              <a:t>88</a:t>
            </a:r>
            <a:r>
              <a:rPr lang="en-US" dirty="0">
                <a:solidFill>
                  <a:srgbClr val="555555"/>
                </a:solidFill>
                <a:latin typeface="Proxima Nova"/>
              </a:rPr>
              <a:t>, </a:t>
            </a:r>
            <a:r>
              <a:rPr lang="en-US" dirty="0" smtClean="0">
                <a:solidFill>
                  <a:srgbClr val="555555"/>
                </a:solidFill>
                <a:latin typeface="Proxima Nova"/>
              </a:rPr>
              <a:t>013822 (2013)</a:t>
            </a:r>
            <a:endParaRPr lang="it-IT" dirty="0"/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1530296" y="6521095"/>
            <a:ext cx="5057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ICASiPM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Schwetzingen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FOLDER striscia est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4406"/>
            <a:ext cx="9144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" y="74583"/>
            <a:ext cx="1938563" cy="636091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0" y="472514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Thank you for your attention! </a:t>
            </a:r>
            <a:endParaRPr lang="en-US"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15" y="199251"/>
            <a:ext cx="9084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Take-away</a:t>
            </a:r>
            <a:endParaRPr lang="en-US" sz="4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1119510"/>
            <a:ext cx="61926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/>
              <a:t>g</a:t>
            </a:r>
            <a:r>
              <a:rPr lang="it-IT" sz="2000" baseline="30000" dirty="0" smtClean="0"/>
              <a:t>(2)</a:t>
            </a:r>
            <a:r>
              <a:rPr lang="it-IT" sz="2000" dirty="0" smtClean="0"/>
              <a:t>(t) </a:t>
            </a:r>
            <a:r>
              <a:rPr lang="it-IT" sz="2000" dirty="0" err="1" smtClean="0"/>
              <a:t>function</a:t>
            </a:r>
            <a:r>
              <a:rPr lang="it-IT" sz="2000" dirty="0" smtClean="0"/>
              <a:t> (</a:t>
            </a:r>
            <a:r>
              <a:rPr lang="it-IT" sz="2000" dirty="0"/>
              <a:t>and </a:t>
            </a:r>
            <a:r>
              <a:rPr lang="it-IT" sz="2000" dirty="0" smtClean="0"/>
              <a:t>g</a:t>
            </a:r>
            <a:r>
              <a:rPr lang="it-IT" sz="2000" baseline="30000" dirty="0" smtClean="0"/>
              <a:t>(n)</a:t>
            </a:r>
            <a:r>
              <a:rPr lang="it-IT" sz="2000" dirty="0" smtClean="0"/>
              <a:t>) </a:t>
            </a:r>
            <a:r>
              <a:rPr lang="it-IT" sz="2000" dirty="0" err="1" smtClean="0"/>
              <a:t>is</a:t>
            </a:r>
            <a:r>
              <a:rPr lang="it-IT" sz="2000" dirty="0" smtClean="0"/>
              <a:t> a </a:t>
            </a:r>
            <a:r>
              <a:rPr lang="it-IT" sz="2000" dirty="0" err="1" smtClean="0"/>
              <a:t>fundamental</a:t>
            </a:r>
            <a:r>
              <a:rPr lang="it-IT" sz="2000" dirty="0" smtClean="0"/>
              <a:t> </a:t>
            </a:r>
            <a:r>
              <a:rPr lang="it-IT" sz="2000" dirty="0" err="1" smtClean="0"/>
              <a:t>tool</a:t>
            </a:r>
            <a:r>
              <a:rPr lang="it-IT" sz="2000" dirty="0" smtClean="0"/>
              <a:t> (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only</a:t>
            </a:r>
            <a:r>
              <a:rPr lang="it-IT" sz="2000" dirty="0" smtClean="0"/>
              <a:t>!) for </a:t>
            </a:r>
            <a:r>
              <a:rPr lang="it-IT" sz="2000" dirty="0" err="1" smtClean="0"/>
              <a:t>characterizing</a:t>
            </a:r>
            <a:r>
              <a:rPr lang="it-IT" sz="2000" dirty="0" smtClean="0"/>
              <a:t> </a:t>
            </a:r>
            <a:r>
              <a:rPr lang="it-IT" sz="2000" dirty="0" err="1" smtClean="0"/>
              <a:t>optical</a:t>
            </a:r>
            <a:r>
              <a:rPr lang="it-IT" sz="2000" dirty="0" smtClean="0"/>
              <a:t> </a:t>
            </a:r>
            <a:r>
              <a:rPr lang="it-IT" sz="2000" dirty="0" err="1" smtClean="0"/>
              <a:t>fields</a:t>
            </a:r>
            <a:r>
              <a:rPr lang="it-IT" sz="2000" dirty="0" smtClean="0"/>
              <a:t> 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err="1" smtClean="0"/>
              <a:t>It</a:t>
            </a:r>
            <a:r>
              <a:rPr lang="it-IT" sz="2000" dirty="0" smtClean="0"/>
              <a:t> can be </a:t>
            </a:r>
            <a:r>
              <a:rPr lang="it-IT" sz="2000" dirty="0" err="1" smtClean="0"/>
              <a:t>directly</a:t>
            </a:r>
            <a:r>
              <a:rPr lang="it-IT" sz="2000" dirty="0" smtClean="0"/>
              <a:t> </a:t>
            </a:r>
            <a:r>
              <a:rPr lang="it-IT" sz="2000" dirty="0" err="1" smtClean="0"/>
              <a:t>sampled</a:t>
            </a:r>
            <a:r>
              <a:rPr lang="it-IT" sz="2000" dirty="0" smtClean="0"/>
              <a:t> by non-PNR detectors (HBT, </a:t>
            </a:r>
            <a:r>
              <a:rPr lang="it-IT" sz="2000" dirty="0" err="1" smtClean="0"/>
              <a:t>Grangier’s</a:t>
            </a:r>
            <a:r>
              <a:rPr lang="it-IT" sz="2000" dirty="0" smtClean="0"/>
              <a:t> </a:t>
            </a:r>
            <a:r>
              <a:rPr lang="el-GR" sz="2000" dirty="0" smtClean="0"/>
              <a:t>α</a:t>
            </a:r>
            <a:r>
              <a:rPr lang="it-IT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err="1" smtClean="0"/>
              <a:t>Trade</a:t>
            </a:r>
            <a:r>
              <a:rPr lang="it-IT" sz="2000" dirty="0" smtClean="0"/>
              <a:t>-off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</a:t>
            </a:r>
            <a:r>
              <a:rPr lang="it-IT" sz="2000" dirty="0" err="1" smtClean="0"/>
              <a:t>low</a:t>
            </a:r>
            <a:r>
              <a:rPr lang="it-IT" sz="2000" dirty="0" smtClean="0"/>
              <a:t> </a:t>
            </a:r>
            <a:r>
              <a:rPr lang="it-IT" sz="2000" dirty="0" err="1" smtClean="0"/>
              <a:t>flux</a:t>
            </a:r>
            <a:r>
              <a:rPr lang="it-IT" sz="2000" dirty="0" smtClean="0"/>
              <a:t> and SNR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/>
              <a:t>Direct </a:t>
            </a:r>
            <a:r>
              <a:rPr lang="it-IT" sz="2000" dirty="0" err="1" smtClean="0"/>
              <a:t>measurement</a:t>
            </a:r>
            <a:r>
              <a:rPr lang="it-IT" sz="2000" dirty="0" smtClean="0"/>
              <a:t> </a:t>
            </a:r>
            <a:r>
              <a:rPr lang="it-IT" sz="2000" dirty="0" err="1" smtClean="0"/>
              <a:t>exploiting</a:t>
            </a:r>
            <a:r>
              <a:rPr lang="it-IT" sz="2000" dirty="0" smtClean="0"/>
              <a:t> PNR </a:t>
            </a:r>
            <a:r>
              <a:rPr lang="it-IT" sz="2000" dirty="0" err="1" smtClean="0"/>
              <a:t>features</a:t>
            </a:r>
            <a:r>
              <a:rPr lang="it-IT" sz="2000" dirty="0" smtClean="0"/>
              <a:t> of </a:t>
            </a:r>
            <a:r>
              <a:rPr lang="it-IT" sz="2000" dirty="0" err="1" smtClean="0"/>
              <a:t>SiPM</a:t>
            </a:r>
            <a:r>
              <a:rPr lang="it-IT" sz="2000" dirty="0" smtClean="0"/>
              <a:t> </a:t>
            </a:r>
            <a:r>
              <a:rPr lang="it-IT" sz="2000" dirty="0" err="1" smtClean="0"/>
              <a:t>requires</a:t>
            </a:r>
            <a:r>
              <a:rPr lang="it-IT" sz="2000" dirty="0" smtClean="0"/>
              <a:t> </a:t>
            </a:r>
            <a:r>
              <a:rPr lang="it-IT" sz="2000" dirty="0" err="1" smtClean="0"/>
              <a:t>pre-characterization</a:t>
            </a:r>
            <a:r>
              <a:rPr lang="it-IT" sz="2000" dirty="0" smtClean="0"/>
              <a:t> of the detector. Use </a:t>
            </a:r>
            <a:r>
              <a:rPr lang="it-IT" sz="2000" dirty="0" err="1" smtClean="0"/>
              <a:t>SiPM</a:t>
            </a:r>
            <a:r>
              <a:rPr lang="it-IT" sz="2000" dirty="0" smtClean="0"/>
              <a:t> </a:t>
            </a:r>
            <a:r>
              <a:rPr lang="it-IT" sz="2000" dirty="0" err="1" smtClean="0"/>
              <a:t>like</a:t>
            </a:r>
            <a:r>
              <a:rPr lang="it-IT" sz="2000" dirty="0" smtClean="0"/>
              <a:t> </a:t>
            </a:r>
            <a:r>
              <a:rPr lang="it-IT" sz="2000" smtClean="0"/>
              <a:t>On/Off detectors</a:t>
            </a:r>
            <a:r>
              <a:rPr lang="it-IT" sz="2000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/>
          <a:srcRect b="26292"/>
          <a:stretch/>
        </p:blipFill>
        <p:spPr>
          <a:xfrm>
            <a:off x="7122511" y="1997041"/>
            <a:ext cx="1985993" cy="676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11" y="1556792"/>
            <a:ext cx="1730121" cy="45477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75" y="2725962"/>
            <a:ext cx="981965" cy="63282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011823" y="4139189"/>
            <a:ext cx="21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Premiale Q-</a:t>
            </a:r>
            <a:r>
              <a:rPr lang="it-IT" dirty="0" err="1" smtClean="0"/>
              <a:t>secGroundSpace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11" y="3668632"/>
            <a:ext cx="1944719" cy="56813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020272" y="111951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</a:t>
            </a:r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530296" y="6521095"/>
            <a:ext cx="5057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ICASiPM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Schwetzingen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OLDER striscia est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4406"/>
            <a:ext cx="9144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30296" y="6521095"/>
            <a:ext cx="5057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ICASiPM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Schwetzingen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715" y="199251"/>
            <a:ext cx="9084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OUTLINE</a:t>
            </a:r>
            <a:endParaRPr lang="en-US" sz="4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" y="74583"/>
            <a:ext cx="1938563" cy="63609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483768" y="1828448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Intro: g</a:t>
            </a:r>
            <a:r>
              <a:rPr lang="it-IT" sz="2400" baseline="30000" dirty="0" smtClean="0"/>
              <a:t>(2)</a:t>
            </a:r>
            <a:r>
              <a:rPr lang="it-IT" sz="2400" dirty="0" smtClean="0"/>
              <a:t>(t) </a:t>
            </a:r>
            <a:r>
              <a:rPr lang="it-IT" sz="2400" dirty="0" err="1" smtClean="0"/>
              <a:t>function</a:t>
            </a:r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The </a:t>
            </a:r>
            <a:r>
              <a:rPr lang="it-IT" sz="2400" dirty="0" err="1" smtClean="0"/>
              <a:t>Grangier</a:t>
            </a:r>
            <a:r>
              <a:rPr lang="it-IT" sz="2400" dirty="0" smtClean="0"/>
              <a:t> </a:t>
            </a:r>
            <a:r>
              <a:rPr lang="it-IT" sz="2400" dirty="0" err="1" smtClean="0"/>
              <a:t>parameter</a:t>
            </a:r>
            <a:r>
              <a:rPr lang="it-IT" sz="2400" dirty="0" smtClean="0"/>
              <a:t> </a:t>
            </a:r>
            <a:r>
              <a:rPr lang="el-GR" sz="2400" dirty="0" smtClean="0"/>
              <a:t>α</a:t>
            </a:r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err="1" smtClean="0"/>
              <a:t>Generalization</a:t>
            </a:r>
            <a:r>
              <a:rPr lang="it-IT" sz="2400" dirty="0" smtClean="0"/>
              <a:t> to n-</a:t>
            </a:r>
            <a:r>
              <a:rPr lang="it-IT" sz="2400" dirty="0" err="1" smtClean="0"/>
              <a:t>th</a:t>
            </a:r>
            <a:r>
              <a:rPr lang="it-IT" sz="2400" dirty="0" smtClean="0"/>
              <a:t> </a:t>
            </a:r>
            <a:r>
              <a:rPr lang="it-IT" sz="2400" dirty="0" err="1" smtClean="0"/>
              <a:t>order</a:t>
            </a:r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err="1" smtClean="0"/>
              <a:t>Working</a:t>
            </a:r>
            <a:r>
              <a:rPr lang="it-IT" sz="2400" dirty="0" smtClean="0"/>
              <a:t> </a:t>
            </a:r>
            <a:r>
              <a:rPr lang="it-IT" sz="2400" dirty="0" err="1" smtClean="0"/>
              <a:t>conditions</a:t>
            </a:r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Applications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err="1" smtClean="0"/>
              <a:t>Conclusions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52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BACKUP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44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OLDER striscia est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4406"/>
            <a:ext cx="9144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sellaDiTesto 28"/>
          <p:cNvSpPr txBox="1"/>
          <p:nvPr/>
        </p:nvSpPr>
        <p:spPr>
          <a:xfrm>
            <a:off x="9612560" y="242461"/>
            <a:ext cx="1847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sz="1400" b="1" dirty="0" smtClean="0">
              <a:solidFill>
                <a:srgbClr val="FF0000"/>
              </a:solidFill>
            </a:endParaRPr>
          </a:p>
          <a:p>
            <a:endParaRPr lang="it-IT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it-IT" sz="1400" b="1" dirty="0" smtClean="0"/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" y="74583"/>
            <a:ext cx="1938563" cy="636091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1259632" y="25899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The source: NV center in ND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30296" y="6521095"/>
            <a:ext cx="5057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Final Meeting: May 2018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INRIM </a:t>
            </a:r>
            <a:endParaRPr lang="it-IT" sz="16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04" y="798909"/>
            <a:ext cx="4876800" cy="6086475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04" y="847498"/>
            <a:ext cx="2372572" cy="231771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71635" y="3895888"/>
            <a:ext cx="3392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High </a:t>
            </a:r>
            <a:r>
              <a:rPr lang="it-IT" dirty="0" err="1" smtClean="0"/>
              <a:t>photostability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Ambient temperature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Nanoscale</a:t>
            </a:r>
            <a:r>
              <a:rPr lang="it-IT" dirty="0" smtClean="0"/>
              <a:t>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sensor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6" y="906497"/>
            <a:ext cx="2787719" cy="259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OLDER striscia est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4406"/>
            <a:ext cx="9144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sellaDiTesto 28"/>
          <p:cNvSpPr txBox="1"/>
          <p:nvPr/>
        </p:nvSpPr>
        <p:spPr>
          <a:xfrm>
            <a:off x="9612560" y="242461"/>
            <a:ext cx="1847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sz="1400" b="1" dirty="0" smtClean="0">
              <a:solidFill>
                <a:srgbClr val="FF0000"/>
              </a:solidFill>
            </a:endParaRPr>
          </a:p>
          <a:p>
            <a:endParaRPr lang="it-IT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it-IT" sz="1400" b="1" dirty="0" smtClean="0"/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" y="74583"/>
            <a:ext cx="1938563" cy="636091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1259632" y="25899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Model (II)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30296" y="6521095"/>
            <a:ext cx="5057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Final Meeting: May 2018 - INRIM 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Immagine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55" y="1269810"/>
            <a:ext cx="4249399" cy="2768729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-72008" y="980728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the effects of the </a:t>
            </a:r>
            <a:r>
              <a:rPr lang="en-US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coincidences:</a:t>
            </a:r>
            <a:endParaRPr lang="it-IT" dirty="0"/>
          </a:p>
        </p:txBody>
      </p:sp>
      <p:sp>
        <p:nvSpPr>
          <p:cNvPr id="15" name="Ovale 14"/>
          <p:cNvSpPr/>
          <p:nvPr/>
        </p:nvSpPr>
        <p:spPr>
          <a:xfrm>
            <a:off x="2713876" y="2130648"/>
            <a:ext cx="489972" cy="378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2 23"/>
          <p:cNvCxnSpPr/>
          <p:nvPr/>
        </p:nvCxnSpPr>
        <p:spPr>
          <a:xfrm>
            <a:off x="3203848" y="2289168"/>
            <a:ext cx="2520280" cy="679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/>
          <p:cNvSpPr/>
          <p:nvPr/>
        </p:nvSpPr>
        <p:spPr>
          <a:xfrm>
            <a:off x="80392" y="5661248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where:  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CasellaDiTesto 2054"/>
              <p:cNvSpPr txBox="1"/>
              <p:nvPr/>
            </p:nvSpPr>
            <p:spPr>
              <a:xfrm>
                <a:off x="1115616" y="5547435"/>
                <a:ext cx="1458283" cy="59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𝑐𝑜𝑖𝑛𝑐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𝑇𝑟𝑖𝑔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55" name="CasellaDiTesto 20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47435"/>
                <a:ext cx="1458283" cy="5969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6372200" y="5517232"/>
                <a:ext cx="1363450" cy="607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𝑇𝑟𝑖𝑔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517232"/>
                <a:ext cx="1363450" cy="6070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355763" y="2163440"/>
                <a:ext cx="1919821" cy="691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𝐵𝐺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𝐵𝐺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763" y="2163440"/>
                <a:ext cx="1919821" cy="691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e 18"/>
          <p:cNvSpPr/>
          <p:nvPr/>
        </p:nvSpPr>
        <p:spPr>
          <a:xfrm>
            <a:off x="2699792" y="2474889"/>
            <a:ext cx="489972" cy="378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3203848" y="2677692"/>
            <a:ext cx="2520280" cy="4942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159777" y="4181221"/>
            <a:ext cx="4572000" cy="104797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developed a </a:t>
            </a:r>
            <a:r>
              <a:rPr lang="en-US" dirty="0"/>
              <a:t>model accounting for the </a:t>
            </a:r>
            <a:r>
              <a:rPr lang="en-US" dirty="0">
                <a:solidFill>
                  <a:srgbClr val="FF0000"/>
                </a:solidFill>
              </a:rPr>
              <a:t>dead-time</a:t>
            </a:r>
            <a:r>
              <a:rPr lang="en-US" dirty="0"/>
              <a:t> of the detectors </a:t>
            </a:r>
            <a:r>
              <a:rPr lang="en-US" dirty="0" smtClean="0"/>
              <a:t>effect and we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observed that no significant events are lost.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56176" y="422388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Backflash</a:t>
            </a:r>
            <a:r>
              <a:rPr lang="it-IT" dirty="0" smtClean="0"/>
              <a:t> </a:t>
            </a:r>
            <a:r>
              <a:rPr lang="it-IT" dirty="0" err="1" smtClean="0"/>
              <a:t>peaks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6588224" y="3574759"/>
            <a:ext cx="239830" cy="646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 flipV="1">
            <a:off x="7236296" y="3591688"/>
            <a:ext cx="120210" cy="62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0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FOLDER striscia est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4406"/>
            <a:ext cx="9144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" y="74583"/>
            <a:ext cx="1938563" cy="63609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0" y="3501008"/>
            <a:ext cx="26997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dirty="0" smtClean="0"/>
          </a:p>
          <a:p>
            <a:pPr lvl="0"/>
            <a:r>
              <a:rPr lang="en-US" b="1" dirty="0" err="1" smtClean="0"/>
              <a:t>INRiM</a:t>
            </a:r>
            <a:r>
              <a:rPr lang="en-US" b="1" dirty="0" smtClean="0"/>
              <a:t>: </a:t>
            </a:r>
          </a:p>
          <a:p>
            <a:pPr lvl="0"/>
            <a:r>
              <a:rPr lang="en-US" sz="1600" dirty="0" smtClean="0"/>
              <a:t>-fused </a:t>
            </a:r>
            <a:r>
              <a:rPr lang="en-US" sz="1600" dirty="0"/>
              <a:t>50:50 </a:t>
            </a:r>
            <a:r>
              <a:rPr lang="en-US" sz="1600" dirty="0" err="1" smtClean="0"/>
              <a:t>Beamsplitter</a:t>
            </a:r>
            <a:r>
              <a:rPr lang="en-US" sz="1600" dirty="0" smtClean="0"/>
              <a:t>; </a:t>
            </a:r>
          </a:p>
          <a:p>
            <a:pPr lvl="0"/>
            <a:r>
              <a:rPr lang="en-US" sz="1600" dirty="0" smtClean="0"/>
              <a:t>-2 </a:t>
            </a:r>
            <a:r>
              <a:rPr lang="en-US" sz="1600" dirty="0" err="1"/>
              <a:t>Excelitas</a:t>
            </a:r>
            <a:r>
              <a:rPr lang="en-US" sz="1600" dirty="0"/>
              <a:t> SPCM-AQR </a:t>
            </a:r>
            <a:r>
              <a:rPr lang="en-US" sz="1600" dirty="0" smtClean="0"/>
              <a:t>SPADs; </a:t>
            </a:r>
          </a:p>
          <a:p>
            <a:pPr lvl="0"/>
            <a:r>
              <a:rPr lang="en-US" sz="1600" dirty="0" smtClean="0"/>
              <a:t>-ID </a:t>
            </a:r>
            <a:r>
              <a:rPr lang="en-US" sz="1600" dirty="0" err="1"/>
              <a:t>Quantuque</a:t>
            </a:r>
            <a:r>
              <a:rPr lang="en-US" sz="1600" dirty="0"/>
              <a:t> “ID800” </a:t>
            </a:r>
            <a:r>
              <a:rPr lang="en-US" sz="1600" dirty="0" smtClean="0"/>
              <a:t>TDC.</a:t>
            </a:r>
          </a:p>
          <a:p>
            <a:pPr algn="ctr"/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259632" y="25899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Experimental set-up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30296" y="6521095"/>
            <a:ext cx="5057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Final Meeting: May 2018 - INRIM 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39" y="1124744"/>
            <a:ext cx="5056411" cy="256375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" name="Rettangolo 7"/>
          <p:cNvSpPr/>
          <p:nvPr/>
        </p:nvSpPr>
        <p:spPr>
          <a:xfrm>
            <a:off x="2987824" y="3501008"/>
            <a:ext cx="2952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dirty="0" smtClean="0"/>
          </a:p>
          <a:p>
            <a:pPr lvl="0"/>
            <a:r>
              <a:rPr lang="en-US" b="1" dirty="0" smtClean="0"/>
              <a:t>NPL:</a:t>
            </a:r>
          </a:p>
          <a:p>
            <a:pPr lvl="0"/>
            <a:r>
              <a:rPr lang="en-US" sz="1600" dirty="0" smtClean="0"/>
              <a:t>-fused </a:t>
            </a:r>
            <a:r>
              <a:rPr lang="en-US" sz="1600" dirty="0"/>
              <a:t>50:50 </a:t>
            </a:r>
            <a:r>
              <a:rPr lang="en-US" sz="1600" dirty="0" err="1" smtClean="0"/>
              <a:t>Beamsplitter</a:t>
            </a:r>
            <a:r>
              <a:rPr lang="en-US" sz="1600" dirty="0" smtClean="0"/>
              <a:t>; </a:t>
            </a:r>
          </a:p>
          <a:p>
            <a:pPr lvl="0"/>
            <a:r>
              <a:rPr lang="en-US" sz="1600" dirty="0" smtClean="0"/>
              <a:t>-2 </a:t>
            </a:r>
            <a:r>
              <a:rPr lang="en-US" sz="1600" dirty="0" err="1"/>
              <a:t>Excelitas</a:t>
            </a:r>
            <a:r>
              <a:rPr lang="en-US" sz="1600" dirty="0"/>
              <a:t> SPCM-AQR </a:t>
            </a:r>
            <a:r>
              <a:rPr lang="en-US" sz="1600" dirty="0" smtClean="0"/>
              <a:t>SPADs; </a:t>
            </a:r>
          </a:p>
          <a:p>
            <a:r>
              <a:rPr lang="en-US" sz="1600" dirty="0" err="1" smtClean="0"/>
              <a:t>PicoQuant</a:t>
            </a:r>
            <a:r>
              <a:rPr lang="en-US" sz="1600" dirty="0" smtClean="0"/>
              <a:t> </a:t>
            </a:r>
            <a:r>
              <a:rPr lang="en-US" sz="1600" dirty="0"/>
              <a:t>“</a:t>
            </a:r>
            <a:r>
              <a:rPr lang="en-US" sz="1600" dirty="0" err="1"/>
              <a:t>HydraHarp</a:t>
            </a:r>
            <a:r>
              <a:rPr lang="en-US" sz="1600" dirty="0"/>
              <a:t> 400” </a:t>
            </a:r>
            <a:r>
              <a:rPr lang="it-IT" sz="1600" dirty="0"/>
              <a:t>TSPC </a:t>
            </a:r>
            <a:r>
              <a:rPr lang="it-IT" sz="1600" dirty="0" err="1" smtClean="0"/>
              <a:t>module</a:t>
            </a:r>
            <a:r>
              <a:rPr lang="en-US" sz="1600" dirty="0" smtClean="0"/>
              <a:t>. </a:t>
            </a:r>
            <a:endParaRPr lang="it-IT" sz="1600" dirty="0"/>
          </a:p>
        </p:txBody>
      </p:sp>
      <p:sp>
        <p:nvSpPr>
          <p:cNvPr id="11" name="Rettangolo 10"/>
          <p:cNvSpPr/>
          <p:nvPr/>
        </p:nvSpPr>
        <p:spPr>
          <a:xfrm>
            <a:off x="6084168" y="3501008"/>
            <a:ext cx="295232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dirty="0" smtClean="0"/>
          </a:p>
          <a:p>
            <a:pPr lvl="0"/>
            <a:r>
              <a:rPr lang="en-US" b="1" dirty="0" smtClean="0"/>
              <a:t>PTB:</a:t>
            </a:r>
          </a:p>
          <a:p>
            <a:pPr lvl="0"/>
            <a:r>
              <a:rPr lang="en-US" sz="1600" dirty="0" smtClean="0"/>
              <a:t>-fused </a:t>
            </a:r>
            <a:r>
              <a:rPr lang="en-US" sz="1600" dirty="0"/>
              <a:t>50:50 </a:t>
            </a:r>
            <a:r>
              <a:rPr lang="en-US" sz="1600" dirty="0" err="1" smtClean="0"/>
              <a:t>Beamsplitter</a:t>
            </a:r>
            <a:r>
              <a:rPr lang="en-US" sz="1600" dirty="0" smtClean="0"/>
              <a:t>; </a:t>
            </a:r>
          </a:p>
          <a:p>
            <a:pPr lvl="0"/>
            <a:r>
              <a:rPr lang="en-US" sz="1600" dirty="0" smtClean="0"/>
              <a:t>-2Excelitas </a:t>
            </a:r>
            <a:r>
              <a:rPr lang="en-US" sz="1600" dirty="0"/>
              <a:t>SPCM-AQR SPADs; </a:t>
            </a:r>
            <a:endParaRPr lang="en-US" sz="1600" dirty="0" smtClean="0"/>
          </a:p>
          <a:p>
            <a:pPr lvl="0"/>
            <a:r>
              <a:rPr lang="en-US" sz="1600" dirty="0" smtClean="0"/>
              <a:t>-</a:t>
            </a:r>
            <a:r>
              <a:rPr lang="en-US" sz="1600" dirty="0" err="1" smtClean="0"/>
              <a:t>PicoQuant</a:t>
            </a:r>
            <a:r>
              <a:rPr lang="en-US" sz="1600" dirty="0" smtClean="0"/>
              <a:t> “</a:t>
            </a:r>
            <a:r>
              <a:rPr lang="en-US" sz="1600" dirty="0" err="1" smtClean="0"/>
              <a:t>HydraHarp</a:t>
            </a:r>
            <a:r>
              <a:rPr lang="en-US" sz="1600" dirty="0" smtClean="0"/>
              <a:t> 300</a:t>
            </a:r>
            <a:r>
              <a:rPr lang="en-US" sz="1600" dirty="0"/>
              <a:t>” </a:t>
            </a:r>
            <a:r>
              <a:rPr lang="it-IT" sz="1600" dirty="0" smtClean="0"/>
              <a:t>TSPC </a:t>
            </a:r>
            <a:r>
              <a:rPr lang="it-IT" sz="1600" dirty="0" err="1" smtClean="0"/>
              <a:t>module</a:t>
            </a:r>
            <a:r>
              <a:rPr lang="it-IT" sz="1600" dirty="0" smtClean="0"/>
              <a:t>.</a:t>
            </a:r>
            <a:endParaRPr lang="it-IT" sz="1600" dirty="0"/>
          </a:p>
          <a:p>
            <a:pPr algn="ctr"/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016224" y="5183284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Each </a:t>
            </a:r>
            <a:r>
              <a:rPr lang="en-US" dirty="0" smtClean="0"/>
              <a:t>measurement: 10 </a:t>
            </a:r>
            <a:r>
              <a:rPr lang="en-US" dirty="0"/>
              <a:t>runs of 500 seconds </a:t>
            </a:r>
            <a:r>
              <a:rPr lang="en-US" dirty="0" smtClean="0"/>
              <a:t>Coincidence window: 16 ns</a:t>
            </a:r>
          </a:p>
          <a:p>
            <a:r>
              <a:rPr lang="en-US" dirty="0" smtClean="0"/>
              <a:t>Coupling efficiency of system: </a:t>
            </a:r>
            <a:r>
              <a:rPr lang="en-US" i="1" dirty="0" err="1" smtClean="0"/>
              <a:t>η</a:t>
            </a:r>
            <a:r>
              <a:rPr lang="en-US" i="1" baseline="-25000" dirty="0" err="1" smtClean="0"/>
              <a:t>TOT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 smtClean="0"/>
              <a:t>1.76 ± 0.01%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50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FOLDER striscia est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4406"/>
            <a:ext cx="9144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" y="74583"/>
            <a:ext cx="1938563" cy="636091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2020140" y="72150"/>
            <a:ext cx="696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1550 nm HSPS joint measurement setup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30296" y="6521095"/>
            <a:ext cx="5057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Final Meeting: May 2018 - INRIM 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Line 3551"/>
          <p:cNvSpPr>
            <a:spLocks noChangeShapeType="1"/>
          </p:cNvSpPr>
          <p:nvPr/>
        </p:nvSpPr>
        <p:spPr bwMode="auto">
          <a:xfrm rot="5400000">
            <a:off x="3518464" y="3556141"/>
            <a:ext cx="0" cy="660984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Line 3490"/>
          <p:cNvSpPr>
            <a:spLocks noChangeShapeType="1"/>
          </p:cNvSpPr>
          <p:nvPr/>
        </p:nvSpPr>
        <p:spPr bwMode="auto">
          <a:xfrm flipH="1">
            <a:off x="5364088" y="1396391"/>
            <a:ext cx="1333502" cy="136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2" name="Line 3492"/>
          <p:cNvSpPr>
            <a:spLocks noChangeShapeType="1"/>
          </p:cNvSpPr>
          <p:nvPr/>
        </p:nvSpPr>
        <p:spPr bwMode="auto">
          <a:xfrm>
            <a:off x="1464863" y="1705032"/>
            <a:ext cx="26233" cy="1847754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3" name="Line 3493"/>
          <p:cNvSpPr>
            <a:spLocks noChangeShapeType="1"/>
          </p:cNvSpPr>
          <p:nvPr/>
        </p:nvSpPr>
        <p:spPr bwMode="auto">
          <a:xfrm flipV="1">
            <a:off x="1565423" y="1314450"/>
            <a:ext cx="1665784" cy="136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4" name="Line 3494"/>
          <p:cNvSpPr>
            <a:spLocks noChangeShapeType="1"/>
          </p:cNvSpPr>
          <p:nvPr/>
        </p:nvSpPr>
        <p:spPr bwMode="auto">
          <a:xfrm>
            <a:off x="4299466" y="2303197"/>
            <a:ext cx="1457" cy="55582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5" name="Line 3495"/>
          <p:cNvSpPr>
            <a:spLocks noChangeShapeType="1"/>
          </p:cNvSpPr>
          <p:nvPr/>
        </p:nvSpPr>
        <p:spPr bwMode="auto">
          <a:xfrm rot="16200000" flipH="1">
            <a:off x="3921266" y="1796532"/>
            <a:ext cx="759314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6" name="Line 3496"/>
          <p:cNvSpPr>
            <a:spLocks noChangeShapeType="1"/>
          </p:cNvSpPr>
          <p:nvPr/>
        </p:nvSpPr>
        <p:spPr bwMode="auto">
          <a:xfrm flipH="1">
            <a:off x="4299466" y="1416875"/>
            <a:ext cx="1132383" cy="136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8" name="Line 3497"/>
          <p:cNvSpPr>
            <a:spLocks noChangeShapeType="1"/>
          </p:cNvSpPr>
          <p:nvPr/>
        </p:nvSpPr>
        <p:spPr bwMode="auto">
          <a:xfrm flipH="1" flipV="1">
            <a:off x="3098585" y="1314450"/>
            <a:ext cx="2333263" cy="10242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9" name="Text Box 3498"/>
          <p:cNvSpPr txBox="1">
            <a:spLocks noChangeArrowheads="1"/>
          </p:cNvSpPr>
          <p:nvPr/>
        </p:nvSpPr>
        <p:spPr bwMode="auto">
          <a:xfrm>
            <a:off x="4743966" y="620688"/>
            <a:ext cx="1422402" cy="50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dirty="0" smtClean="0">
                <a:solidFill>
                  <a:sysClr val="windowText" lastClr="000000"/>
                </a:solidFill>
                <a:latin typeface="+mn-lt"/>
              </a:rPr>
              <a:t>10x1x10 mm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dirty="0" smtClean="0">
                <a:solidFill>
                  <a:sysClr val="windowText" lastClr="000000"/>
                </a:solidFill>
                <a:latin typeface="+mn-lt"/>
              </a:rPr>
              <a:t>PPLN</a:t>
            </a:r>
          </a:p>
        </p:txBody>
      </p:sp>
      <p:sp>
        <p:nvSpPr>
          <p:cNvPr id="22" name="Text Box 3499"/>
          <p:cNvSpPr txBox="1">
            <a:spLocks noChangeArrowheads="1"/>
          </p:cNvSpPr>
          <p:nvPr/>
        </p:nvSpPr>
        <p:spPr bwMode="auto">
          <a:xfrm>
            <a:off x="5232188" y="2135219"/>
            <a:ext cx="1068258" cy="29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smtClean="0">
                <a:solidFill>
                  <a:srgbClr val="FF0000"/>
                </a:solidFill>
                <a:latin typeface="+mn-lt"/>
              </a:rPr>
              <a:t>810 nm</a:t>
            </a:r>
          </a:p>
        </p:txBody>
      </p:sp>
      <p:sp>
        <p:nvSpPr>
          <p:cNvPr id="23" name="AutoShape 3500"/>
          <p:cNvSpPr>
            <a:spLocks noChangeArrowheads="1"/>
          </p:cNvSpPr>
          <p:nvPr/>
        </p:nvSpPr>
        <p:spPr bwMode="auto">
          <a:xfrm>
            <a:off x="6688259" y="1150570"/>
            <a:ext cx="1772173" cy="493007"/>
          </a:xfrm>
          <a:prstGeom prst="bevel">
            <a:avLst>
              <a:gd name="adj" fmla="val 12500"/>
            </a:avLst>
          </a:prstGeom>
          <a:solidFill>
            <a:srgbClr val="00FF00">
              <a:alpha val="59999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kern="0" dirty="0">
                <a:solidFill>
                  <a:sysClr val="windowText" lastClr="000000"/>
                </a:solidFill>
                <a:latin typeface="+mn-lt"/>
              </a:rPr>
              <a:t>CW laser </a:t>
            </a:r>
            <a:r>
              <a:rPr lang="it-IT" sz="1600" kern="0" dirty="0" err="1">
                <a:solidFill>
                  <a:sysClr val="windowText" lastClr="000000"/>
                </a:solidFill>
                <a:latin typeface="+mn-lt"/>
              </a:rPr>
              <a:t>pump</a:t>
            </a:r>
            <a:endParaRPr lang="en-US" sz="16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4" name="Text Box 3501"/>
          <p:cNvSpPr txBox="1">
            <a:spLocks noChangeArrowheads="1"/>
          </p:cNvSpPr>
          <p:nvPr/>
        </p:nvSpPr>
        <p:spPr bwMode="auto">
          <a:xfrm>
            <a:off x="5808664" y="1484784"/>
            <a:ext cx="8515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dirty="0" smtClean="0">
                <a:solidFill>
                  <a:srgbClr val="23C612"/>
                </a:solidFill>
                <a:latin typeface="+mn-lt"/>
              </a:rPr>
              <a:t>532 nm</a:t>
            </a:r>
          </a:p>
        </p:txBody>
      </p:sp>
      <p:sp>
        <p:nvSpPr>
          <p:cNvPr id="25" name="Text Box 3502"/>
          <p:cNvSpPr txBox="1">
            <a:spLocks noChangeArrowheads="1"/>
          </p:cNvSpPr>
          <p:nvPr/>
        </p:nvSpPr>
        <p:spPr bwMode="auto">
          <a:xfrm>
            <a:off x="4503499" y="1743271"/>
            <a:ext cx="338112" cy="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dirty="0" smtClean="0">
                <a:solidFill>
                  <a:sysClr val="windowText" lastClr="000000"/>
                </a:solidFill>
                <a:latin typeface="+mn-lt"/>
              </a:rPr>
              <a:t>IF</a:t>
            </a:r>
          </a:p>
        </p:txBody>
      </p:sp>
      <p:sp>
        <p:nvSpPr>
          <p:cNvPr id="26" name="Rectangle 3503"/>
          <p:cNvSpPr>
            <a:spLocks noChangeArrowheads="1"/>
          </p:cNvSpPr>
          <p:nvPr/>
        </p:nvSpPr>
        <p:spPr bwMode="auto">
          <a:xfrm rot="5400000">
            <a:off x="4255713" y="1716999"/>
            <a:ext cx="64186" cy="42264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7" name="Rectangle 3504"/>
          <p:cNvSpPr>
            <a:spLocks noChangeArrowheads="1"/>
          </p:cNvSpPr>
          <p:nvPr/>
        </p:nvSpPr>
        <p:spPr bwMode="auto">
          <a:xfrm rot="217240">
            <a:off x="3432325" y="1128719"/>
            <a:ext cx="71412" cy="391947"/>
          </a:xfrm>
          <a:prstGeom prst="rect">
            <a:avLst/>
          </a:prstGeom>
          <a:solidFill>
            <a:srgbClr val="FFFF00">
              <a:alpha val="8392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8" name="Rectangle 3505"/>
          <p:cNvSpPr>
            <a:spLocks noChangeArrowheads="1"/>
          </p:cNvSpPr>
          <p:nvPr/>
        </p:nvSpPr>
        <p:spPr bwMode="auto">
          <a:xfrm>
            <a:off x="5032527" y="1213391"/>
            <a:ext cx="71412" cy="390582"/>
          </a:xfrm>
          <a:prstGeom prst="rect">
            <a:avLst/>
          </a:prstGeom>
          <a:solidFill>
            <a:sysClr val="window" lastClr="FFFFFF">
              <a:alpha val="79999"/>
            </a:sys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9" name="AutoShape 3506"/>
          <p:cNvSpPr>
            <a:spLocks noChangeArrowheads="1"/>
          </p:cNvSpPr>
          <p:nvPr/>
        </p:nvSpPr>
        <p:spPr bwMode="auto">
          <a:xfrm rot="5400000">
            <a:off x="4143555" y="2136566"/>
            <a:ext cx="326395" cy="282732"/>
          </a:xfrm>
          <a:prstGeom prst="flowChartDelay">
            <a:avLst/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0" name="Rectangle 3507" descr="Dark vertical"/>
          <p:cNvSpPr>
            <a:spLocks noChangeArrowheads="1"/>
          </p:cNvSpPr>
          <p:nvPr/>
        </p:nvSpPr>
        <p:spPr bwMode="auto">
          <a:xfrm>
            <a:off x="5205955" y="1216122"/>
            <a:ext cx="492594" cy="386485"/>
          </a:xfrm>
          <a:prstGeom prst="rect">
            <a:avLst/>
          </a:prstGeom>
          <a:pattFill prst="dkVert">
            <a:fgClr>
              <a:srgbClr val="0000FF">
                <a:alpha val="70195"/>
              </a:srgbClr>
            </a:fgClr>
            <a:bgClr>
              <a:srgbClr val="E4F3F4">
                <a:alpha val="70195"/>
              </a:srgbClr>
            </a:bgClr>
          </a:patt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1" name="Rectangle 3508"/>
          <p:cNvSpPr>
            <a:spLocks noChangeArrowheads="1"/>
          </p:cNvSpPr>
          <p:nvPr/>
        </p:nvSpPr>
        <p:spPr bwMode="auto">
          <a:xfrm rot="1948032">
            <a:off x="4233883" y="1171054"/>
            <a:ext cx="65583" cy="494373"/>
          </a:xfrm>
          <a:prstGeom prst="rect">
            <a:avLst/>
          </a:prstGeom>
          <a:solidFill>
            <a:srgbClr val="00FFFF">
              <a:alpha val="59999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2" name="Text Box 3509"/>
          <p:cNvSpPr txBox="1">
            <a:spLocks noChangeArrowheads="1"/>
          </p:cNvSpPr>
          <p:nvPr/>
        </p:nvSpPr>
        <p:spPr bwMode="auto">
          <a:xfrm>
            <a:off x="3566403" y="667122"/>
            <a:ext cx="1419487" cy="50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dirty="0" err="1" smtClean="0">
                <a:solidFill>
                  <a:sysClr val="windowText" lastClr="000000"/>
                </a:solidFill>
                <a:latin typeface="+mn-lt"/>
              </a:rPr>
              <a:t>Dichroic</a:t>
            </a:r>
            <a:endParaRPr lang="it-IT" sz="1600" i="0" kern="0" dirty="0" smtClean="0">
              <a:solidFill>
                <a:sysClr val="windowText" lastClr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dirty="0" err="1" smtClean="0">
                <a:solidFill>
                  <a:sysClr val="windowText" lastClr="000000"/>
                </a:solidFill>
                <a:latin typeface="+mn-lt"/>
              </a:rPr>
              <a:t>mirror</a:t>
            </a:r>
            <a:endParaRPr lang="it-IT" sz="1600" i="0" kern="0" dirty="0" smtClea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3" name="Line 3510"/>
          <p:cNvSpPr>
            <a:spLocks noChangeShapeType="1"/>
          </p:cNvSpPr>
          <p:nvPr/>
        </p:nvSpPr>
        <p:spPr bwMode="auto">
          <a:xfrm flipH="1" flipV="1">
            <a:off x="4430630" y="1479696"/>
            <a:ext cx="1135298" cy="59406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4" name="AutoShape 3511"/>
          <p:cNvSpPr>
            <a:spLocks noChangeArrowheads="1"/>
          </p:cNvSpPr>
          <p:nvPr/>
        </p:nvSpPr>
        <p:spPr bwMode="auto">
          <a:xfrm rot="11016833">
            <a:off x="2945560" y="1177883"/>
            <a:ext cx="352686" cy="260843"/>
          </a:xfrm>
          <a:prstGeom prst="flowChartDelay">
            <a:avLst/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5" name="Line 3512"/>
          <p:cNvSpPr>
            <a:spLocks noChangeShapeType="1"/>
          </p:cNvSpPr>
          <p:nvPr/>
        </p:nvSpPr>
        <p:spPr bwMode="auto">
          <a:xfrm flipV="1">
            <a:off x="3432325" y="1438726"/>
            <a:ext cx="399322" cy="535343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7" name="Text Box 3513"/>
          <p:cNvSpPr txBox="1">
            <a:spLocks noChangeArrowheads="1"/>
          </p:cNvSpPr>
          <p:nvPr/>
        </p:nvSpPr>
        <p:spPr bwMode="auto">
          <a:xfrm>
            <a:off x="2764845" y="1974069"/>
            <a:ext cx="1066801" cy="29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dirty="0" smtClean="0">
                <a:solidFill>
                  <a:sysClr val="windowText" lastClr="000000"/>
                </a:solidFill>
                <a:latin typeface="+mn-lt"/>
              </a:rPr>
              <a:t>1550 nm</a:t>
            </a:r>
          </a:p>
        </p:txBody>
      </p:sp>
      <p:sp>
        <p:nvSpPr>
          <p:cNvPr id="38" name="Text Box 3514"/>
          <p:cNvSpPr txBox="1">
            <a:spLocks noChangeArrowheads="1"/>
          </p:cNvSpPr>
          <p:nvPr/>
        </p:nvSpPr>
        <p:spPr bwMode="auto">
          <a:xfrm>
            <a:off x="4433544" y="2114734"/>
            <a:ext cx="419725" cy="2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dirty="0" smtClean="0">
                <a:solidFill>
                  <a:sysClr val="windowText" lastClr="000000"/>
                </a:solidFill>
                <a:latin typeface="+mn-lt"/>
              </a:rPr>
              <a:t>FC</a:t>
            </a:r>
          </a:p>
        </p:txBody>
      </p:sp>
      <p:sp>
        <p:nvSpPr>
          <p:cNvPr id="39" name="Text Box 3515"/>
          <p:cNvSpPr txBox="1">
            <a:spLocks noChangeArrowheads="1"/>
          </p:cNvSpPr>
          <p:nvPr/>
        </p:nvSpPr>
        <p:spPr bwMode="auto">
          <a:xfrm>
            <a:off x="3369658" y="802323"/>
            <a:ext cx="336654" cy="29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smtClean="0">
                <a:solidFill>
                  <a:sysClr val="windowText" lastClr="000000"/>
                </a:solidFill>
                <a:latin typeface="+mn-lt"/>
              </a:rPr>
              <a:t>IF</a:t>
            </a:r>
          </a:p>
        </p:txBody>
      </p:sp>
      <p:sp>
        <p:nvSpPr>
          <p:cNvPr id="40" name="Text Box 3516"/>
          <p:cNvSpPr txBox="1">
            <a:spLocks noChangeArrowheads="1"/>
          </p:cNvSpPr>
          <p:nvPr/>
        </p:nvSpPr>
        <p:spPr bwMode="auto">
          <a:xfrm>
            <a:off x="2898924" y="908845"/>
            <a:ext cx="419725" cy="2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smtClean="0">
                <a:solidFill>
                  <a:sysClr val="windowText" lastClr="000000"/>
                </a:solidFill>
                <a:latin typeface="+mn-lt"/>
              </a:rPr>
              <a:t>FC</a:t>
            </a:r>
          </a:p>
        </p:txBody>
      </p:sp>
      <p:sp>
        <p:nvSpPr>
          <p:cNvPr id="41" name="Text Box 3518"/>
          <p:cNvSpPr txBox="1">
            <a:spLocks noChangeArrowheads="1"/>
          </p:cNvSpPr>
          <p:nvPr/>
        </p:nvSpPr>
        <p:spPr bwMode="auto">
          <a:xfrm>
            <a:off x="3698296" y="2431569"/>
            <a:ext cx="566921" cy="2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dirty="0" smtClean="0">
                <a:solidFill>
                  <a:sysClr val="windowText" lastClr="000000"/>
                </a:solidFill>
                <a:latin typeface="+mn-lt"/>
              </a:rPr>
              <a:t>SMF</a:t>
            </a:r>
          </a:p>
        </p:txBody>
      </p:sp>
      <p:sp>
        <p:nvSpPr>
          <p:cNvPr id="42" name="Oval 3519"/>
          <p:cNvSpPr>
            <a:spLocks noChangeArrowheads="1"/>
          </p:cNvSpPr>
          <p:nvPr/>
        </p:nvSpPr>
        <p:spPr bwMode="auto">
          <a:xfrm>
            <a:off x="2231444" y="944353"/>
            <a:ext cx="333740" cy="370098"/>
          </a:xfrm>
          <a:prstGeom prst="ellipse">
            <a:avLst/>
          </a:prstGeom>
          <a:noFill/>
          <a:ln w="3810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3" name="Oval 3520"/>
          <p:cNvSpPr>
            <a:spLocks noChangeArrowheads="1"/>
          </p:cNvSpPr>
          <p:nvPr/>
        </p:nvSpPr>
        <p:spPr bwMode="auto">
          <a:xfrm>
            <a:off x="1964745" y="944353"/>
            <a:ext cx="332282" cy="370098"/>
          </a:xfrm>
          <a:prstGeom prst="ellipse">
            <a:avLst/>
          </a:prstGeom>
          <a:noFill/>
          <a:ln w="3810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4" name="Oval 3521"/>
          <p:cNvSpPr>
            <a:spLocks noChangeArrowheads="1"/>
          </p:cNvSpPr>
          <p:nvPr/>
        </p:nvSpPr>
        <p:spPr bwMode="auto">
          <a:xfrm>
            <a:off x="1830666" y="944353"/>
            <a:ext cx="333739" cy="370098"/>
          </a:xfrm>
          <a:prstGeom prst="ellipse">
            <a:avLst/>
          </a:prstGeom>
          <a:noFill/>
          <a:ln w="3810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5" name="Oval 3522"/>
          <p:cNvSpPr>
            <a:spLocks noChangeArrowheads="1"/>
          </p:cNvSpPr>
          <p:nvPr/>
        </p:nvSpPr>
        <p:spPr bwMode="auto">
          <a:xfrm>
            <a:off x="2097366" y="944353"/>
            <a:ext cx="333740" cy="370098"/>
          </a:xfrm>
          <a:prstGeom prst="ellipse">
            <a:avLst/>
          </a:prstGeom>
          <a:noFill/>
          <a:ln w="3810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6" name="Text Box 3523"/>
          <p:cNvSpPr txBox="1">
            <a:spLocks noChangeArrowheads="1"/>
          </p:cNvSpPr>
          <p:nvPr/>
        </p:nvSpPr>
        <p:spPr bwMode="auto">
          <a:xfrm>
            <a:off x="1922480" y="620688"/>
            <a:ext cx="566921" cy="29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smtClean="0">
                <a:solidFill>
                  <a:sysClr val="windowText" lastClr="000000"/>
                </a:solidFill>
                <a:latin typeface="+mn-lt"/>
              </a:rPr>
              <a:t>SMF</a:t>
            </a:r>
          </a:p>
        </p:txBody>
      </p:sp>
      <p:sp>
        <p:nvSpPr>
          <p:cNvPr id="47" name="Freeform 3524"/>
          <p:cNvSpPr>
            <a:spLocks/>
          </p:cNvSpPr>
          <p:nvPr/>
        </p:nvSpPr>
        <p:spPr bwMode="auto">
          <a:xfrm>
            <a:off x="1431344" y="1288502"/>
            <a:ext cx="237552" cy="416530"/>
          </a:xfrm>
          <a:custGeom>
            <a:avLst/>
            <a:gdLst>
              <a:gd name="T0" fmla="*/ 161 w 161"/>
              <a:gd name="T1" fmla="*/ 18 h 306"/>
              <a:gd name="T2" fmla="*/ 24 w 161"/>
              <a:gd name="T3" fmla="*/ 48 h 306"/>
              <a:gd name="T4" fmla="*/ 17 w 161"/>
              <a:gd name="T5" fmla="*/ 306 h 3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1" h="306">
                <a:moveTo>
                  <a:pt x="161" y="18"/>
                </a:moveTo>
                <a:cubicBezTo>
                  <a:pt x="138" y="23"/>
                  <a:pt x="48" y="0"/>
                  <a:pt x="24" y="48"/>
                </a:cubicBezTo>
                <a:cubicBezTo>
                  <a:pt x="0" y="96"/>
                  <a:pt x="18" y="252"/>
                  <a:pt x="17" y="306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48" name="Picture 3525" descr="pola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54" y="1557358"/>
            <a:ext cx="366946" cy="103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3526"/>
          <p:cNvSpPr txBox="1">
            <a:spLocks noChangeArrowheads="1"/>
          </p:cNvSpPr>
          <p:nvPr/>
        </p:nvSpPr>
        <p:spPr bwMode="auto">
          <a:xfrm>
            <a:off x="1698044" y="1563003"/>
            <a:ext cx="429927" cy="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dirty="0" smtClean="0">
                <a:solidFill>
                  <a:sysClr val="windowText" lastClr="000000"/>
                </a:solidFill>
                <a:latin typeface="Symbol" pitchFamily="18" charset="2"/>
              </a:rPr>
              <a:t>l</a:t>
            </a:r>
            <a:r>
              <a:rPr lang="it-IT" sz="1600" i="0" kern="0" dirty="0" smtClean="0">
                <a:solidFill>
                  <a:sysClr val="windowText" lastClr="000000"/>
                </a:solidFill>
                <a:latin typeface="+mn-lt"/>
              </a:rPr>
              <a:t>/4</a:t>
            </a:r>
          </a:p>
        </p:txBody>
      </p:sp>
      <p:sp>
        <p:nvSpPr>
          <p:cNvPr id="50" name="Text Box 3527"/>
          <p:cNvSpPr txBox="1">
            <a:spLocks noChangeArrowheads="1"/>
          </p:cNvSpPr>
          <p:nvPr/>
        </p:nvSpPr>
        <p:spPr bwMode="auto">
          <a:xfrm>
            <a:off x="1698044" y="1941293"/>
            <a:ext cx="429927" cy="2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dirty="0" smtClean="0">
                <a:solidFill>
                  <a:sysClr val="windowText" lastClr="000000"/>
                </a:solidFill>
                <a:latin typeface="Symbol" pitchFamily="18" charset="2"/>
              </a:rPr>
              <a:t>l</a:t>
            </a:r>
            <a:r>
              <a:rPr lang="it-IT" sz="1600" i="0" kern="0" dirty="0" smtClean="0">
                <a:solidFill>
                  <a:sysClr val="windowText" lastClr="000000"/>
                </a:solidFill>
                <a:latin typeface="+mn-lt"/>
              </a:rPr>
              <a:t>/2</a:t>
            </a:r>
          </a:p>
        </p:txBody>
      </p:sp>
      <p:sp>
        <p:nvSpPr>
          <p:cNvPr id="51" name="Text Box 3528"/>
          <p:cNvSpPr txBox="1">
            <a:spLocks noChangeArrowheads="1"/>
          </p:cNvSpPr>
          <p:nvPr/>
        </p:nvSpPr>
        <p:spPr bwMode="auto">
          <a:xfrm>
            <a:off x="1698044" y="2338703"/>
            <a:ext cx="429927" cy="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dirty="0" smtClean="0">
                <a:solidFill>
                  <a:sysClr val="windowText" lastClr="000000"/>
                </a:solidFill>
                <a:latin typeface="Symbol" pitchFamily="18" charset="2"/>
              </a:rPr>
              <a:t>l</a:t>
            </a:r>
            <a:r>
              <a:rPr lang="it-IT" sz="1600" i="0" kern="0" dirty="0" smtClean="0">
                <a:solidFill>
                  <a:sysClr val="windowText" lastClr="000000"/>
                </a:solidFill>
                <a:latin typeface="+mn-lt"/>
              </a:rPr>
              <a:t>/4</a:t>
            </a:r>
          </a:p>
        </p:txBody>
      </p:sp>
      <p:sp>
        <p:nvSpPr>
          <p:cNvPr id="52" name="Freeform 3530"/>
          <p:cNvSpPr>
            <a:spLocks/>
          </p:cNvSpPr>
          <p:nvPr/>
        </p:nvSpPr>
        <p:spPr bwMode="auto">
          <a:xfrm>
            <a:off x="1164643" y="4292981"/>
            <a:ext cx="335197" cy="801650"/>
          </a:xfrm>
          <a:custGeom>
            <a:avLst/>
            <a:gdLst>
              <a:gd name="T0" fmla="*/ 227 w 227"/>
              <a:gd name="T1" fmla="*/ 0 h 590"/>
              <a:gd name="T2" fmla="*/ 181 w 227"/>
              <a:gd name="T3" fmla="*/ 363 h 590"/>
              <a:gd name="T4" fmla="*/ 0 w 227"/>
              <a:gd name="T5" fmla="*/ 590 h 5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590">
                <a:moveTo>
                  <a:pt x="227" y="0"/>
                </a:moveTo>
                <a:cubicBezTo>
                  <a:pt x="223" y="132"/>
                  <a:pt x="219" y="265"/>
                  <a:pt x="181" y="363"/>
                </a:cubicBezTo>
                <a:cubicBezTo>
                  <a:pt x="143" y="461"/>
                  <a:pt x="38" y="522"/>
                  <a:pt x="0" y="59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3" name="Freeform 3531"/>
          <p:cNvSpPr>
            <a:spLocks/>
          </p:cNvSpPr>
          <p:nvPr/>
        </p:nvSpPr>
        <p:spPr bwMode="auto">
          <a:xfrm flipH="1">
            <a:off x="1498383" y="4292981"/>
            <a:ext cx="332282" cy="801650"/>
          </a:xfrm>
          <a:custGeom>
            <a:avLst/>
            <a:gdLst>
              <a:gd name="T0" fmla="*/ 227 w 227"/>
              <a:gd name="T1" fmla="*/ 0 h 590"/>
              <a:gd name="T2" fmla="*/ 181 w 227"/>
              <a:gd name="T3" fmla="*/ 363 h 590"/>
              <a:gd name="T4" fmla="*/ 0 w 227"/>
              <a:gd name="T5" fmla="*/ 590 h 5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590">
                <a:moveTo>
                  <a:pt x="227" y="0"/>
                </a:moveTo>
                <a:cubicBezTo>
                  <a:pt x="223" y="132"/>
                  <a:pt x="219" y="265"/>
                  <a:pt x="181" y="363"/>
                </a:cubicBezTo>
                <a:cubicBezTo>
                  <a:pt x="143" y="461"/>
                  <a:pt x="38" y="522"/>
                  <a:pt x="0" y="59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4" name="AutoShape 3532"/>
          <p:cNvSpPr>
            <a:spLocks noChangeArrowheads="1"/>
          </p:cNvSpPr>
          <p:nvPr/>
        </p:nvSpPr>
        <p:spPr bwMode="auto">
          <a:xfrm>
            <a:off x="1298722" y="3552786"/>
            <a:ext cx="399322" cy="7401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kern="0" dirty="0">
                <a:solidFill>
                  <a:sysClr val="windowText" lastClr="000000"/>
                </a:solidFill>
                <a:latin typeface="+mn-lt"/>
              </a:rPr>
              <a:t>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kern="0" dirty="0">
                <a:solidFill>
                  <a:sysClr val="windowText" lastClr="000000"/>
                </a:solidFill>
                <a:latin typeface="+mn-lt"/>
              </a:rPr>
              <a:t>S</a:t>
            </a:r>
          </a:p>
        </p:txBody>
      </p:sp>
      <p:sp>
        <p:nvSpPr>
          <p:cNvPr id="55" name="Text Box 3533"/>
          <p:cNvSpPr txBox="1">
            <a:spLocks noChangeArrowheads="1"/>
          </p:cNvSpPr>
          <p:nvPr/>
        </p:nvSpPr>
        <p:spPr bwMode="auto">
          <a:xfrm>
            <a:off x="539428" y="4708145"/>
            <a:ext cx="798644" cy="29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dirty="0" smtClean="0">
                <a:solidFill>
                  <a:sysClr val="windowText" lastClr="000000"/>
                </a:solidFill>
                <a:latin typeface="+mn-lt"/>
              </a:rPr>
              <a:t>CH B</a:t>
            </a:r>
          </a:p>
        </p:txBody>
      </p:sp>
      <p:sp>
        <p:nvSpPr>
          <p:cNvPr id="56" name="Text Box 3534"/>
          <p:cNvSpPr txBox="1">
            <a:spLocks noChangeArrowheads="1"/>
          </p:cNvSpPr>
          <p:nvPr/>
        </p:nvSpPr>
        <p:spPr bwMode="auto">
          <a:xfrm>
            <a:off x="1788401" y="4708145"/>
            <a:ext cx="667480" cy="2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dirty="0" smtClean="0">
                <a:solidFill>
                  <a:sysClr val="windowText" lastClr="000000"/>
                </a:solidFill>
                <a:latin typeface="+mn-lt"/>
              </a:rPr>
              <a:t>CH A</a:t>
            </a:r>
          </a:p>
        </p:txBody>
      </p:sp>
      <p:sp>
        <p:nvSpPr>
          <p:cNvPr id="57" name="Freeform 3535"/>
          <p:cNvSpPr>
            <a:spLocks/>
          </p:cNvSpPr>
          <p:nvPr/>
        </p:nvSpPr>
        <p:spPr bwMode="auto">
          <a:xfrm>
            <a:off x="1830666" y="5094631"/>
            <a:ext cx="1135298" cy="368731"/>
          </a:xfrm>
          <a:custGeom>
            <a:avLst/>
            <a:gdLst>
              <a:gd name="T0" fmla="*/ 0 w 772"/>
              <a:gd name="T1" fmla="*/ 0 h 272"/>
              <a:gd name="T2" fmla="*/ 273 w 772"/>
              <a:gd name="T3" fmla="*/ 227 h 272"/>
              <a:gd name="T4" fmla="*/ 772 w 772"/>
              <a:gd name="T5" fmla="*/ 272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2" h="272">
                <a:moveTo>
                  <a:pt x="0" y="0"/>
                </a:moveTo>
                <a:cubicBezTo>
                  <a:pt x="72" y="91"/>
                  <a:pt x="144" y="182"/>
                  <a:pt x="273" y="227"/>
                </a:cubicBezTo>
                <a:cubicBezTo>
                  <a:pt x="402" y="272"/>
                  <a:pt x="681" y="264"/>
                  <a:pt x="772" y="272"/>
                </a:cubicBezTo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8" name="Freeform 3536"/>
          <p:cNvSpPr>
            <a:spLocks/>
          </p:cNvSpPr>
          <p:nvPr/>
        </p:nvSpPr>
        <p:spPr bwMode="auto">
          <a:xfrm rot="16200000">
            <a:off x="3112545" y="5182701"/>
            <a:ext cx="307276" cy="868598"/>
          </a:xfrm>
          <a:custGeom>
            <a:avLst/>
            <a:gdLst>
              <a:gd name="T0" fmla="*/ 227 w 227"/>
              <a:gd name="T1" fmla="*/ 0 h 590"/>
              <a:gd name="T2" fmla="*/ 181 w 227"/>
              <a:gd name="T3" fmla="*/ 363 h 590"/>
              <a:gd name="T4" fmla="*/ 0 w 227"/>
              <a:gd name="T5" fmla="*/ 590 h 5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590">
                <a:moveTo>
                  <a:pt x="227" y="0"/>
                </a:moveTo>
                <a:cubicBezTo>
                  <a:pt x="223" y="132"/>
                  <a:pt x="219" y="265"/>
                  <a:pt x="181" y="363"/>
                </a:cubicBezTo>
                <a:cubicBezTo>
                  <a:pt x="143" y="461"/>
                  <a:pt x="38" y="522"/>
                  <a:pt x="0" y="590"/>
                </a:cubicBezTo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9" name="Freeform 3537"/>
          <p:cNvSpPr>
            <a:spLocks/>
          </p:cNvSpPr>
          <p:nvPr/>
        </p:nvSpPr>
        <p:spPr bwMode="auto">
          <a:xfrm rot="16200000" flipH="1">
            <a:off x="3113320" y="4874742"/>
            <a:ext cx="308642" cy="868598"/>
          </a:xfrm>
          <a:custGeom>
            <a:avLst/>
            <a:gdLst>
              <a:gd name="T0" fmla="*/ 227 w 227"/>
              <a:gd name="T1" fmla="*/ 0 h 590"/>
              <a:gd name="T2" fmla="*/ 181 w 227"/>
              <a:gd name="T3" fmla="*/ 363 h 590"/>
              <a:gd name="T4" fmla="*/ 0 w 227"/>
              <a:gd name="T5" fmla="*/ 590 h 5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590">
                <a:moveTo>
                  <a:pt x="227" y="0"/>
                </a:moveTo>
                <a:cubicBezTo>
                  <a:pt x="223" y="132"/>
                  <a:pt x="219" y="265"/>
                  <a:pt x="181" y="363"/>
                </a:cubicBezTo>
                <a:cubicBezTo>
                  <a:pt x="143" y="461"/>
                  <a:pt x="38" y="522"/>
                  <a:pt x="0" y="590"/>
                </a:cubicBezTo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0" name="Text Box 3538"/>
          <p:cNvSpPr txBox="1">
            <a:spLocks noChangeArrowheads="1"/>
          </p:cNvSpPr>
          <p:nvPr/>
        </p:nvSpPr>
        <p:spPr bwMode="auto">
          <a:xfrm>
            <a:off x="1964745" y="5451070"/>
            <a:ext cx="667480" cy="29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0" kern="0" dirty="0" smtClean="0">
                <a:solidFill>
                  <a:sysClr val="windowText" lastClr="000000"/>
                </a:solidFill>
                <a:latin typeface="+mn-lt"/>
              </a:rPr>
              <a:t>FBS</a:t>
            </a:r>
          </a:p>
        </p:txBody>
      </p:sp>
      <p:sp>
        <p:nvSpPr>
          <p:cNvPr id="61" name="Line 3542"/>
          <p:cNvSpPr>
            <a:spLocks noChangeShapeType="1"/>
          </p:cNvSpPr>
          <p:nvPr/>
        </p:nvSpPr>
        <p:spPr bwMode="auto">
          <a:xfrm flipH="1">
            <a:off x="3513937" y="3886633"/>
            <a:ext cx="2935" cy="201101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2" name="Line 3544"/>
          <p:cNvSpPr>
            <a:spLocks noChangeShapeType="1"/>
          </p:cNvSpPr>
          <p:nvPr/>
        </p:nvSpPr>
        <p:spPr bwMode="auto">
          <a:xfrm>
            <a:off x="3515396" y="5896280"/>
            <a:ext cx="136994" cy="1366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3" name="Line 3556"/>
          <p:cNvSpPr>
            <a:spLocks noChangeShapeType="1"/>
          </p:cNvSpPr>
          <p:nvPr/>
        </p:nvSpPr>
        <p:spPr bwMode="auto">
          <a:xfrm flipH="1">
            <a:off x="804671" y="5141063"/>
            <a:ext cx="332282" cy="493007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4" name="Line 3544"/>
          <p:cNvSpPr>
            <a:spLocks noChangeShapeType="1"/>
          </p:cNvSpPr>
          <p:nvPr/>
        </p:nvSpPr>
        <p:spPr bwMode="auto">
          <a:xfrm flipH="1">
            <a:off x="1743223" y="3966585"/>
            <a:ext cx="387663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5" name="AutoShape 3529"/>
          <p:cNvSpPr>
            <a:spLocks noChangeArrowheads="1"/>
          </p:cNvSpPr>
          <p:nvPr/>
        </p:nvSpPr>
        <p:spPr bwMode="auto">
          <a:xfrm>
            <a:off x="3812824" y="3659630"/>
            <a:ext cx="904785" cy="491642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kern="0" dirty="0" smtClean="0">
                <a:solidFill>
                  <a:sysClr val="windowText" lastClr="000000"/>
                </a:solidFill>
                <a:latin typeface="+mn-lt"/>
              </a:rPr>
              <a:t>FPGA</a:t>
            </a:r>
            <a:endParaRPr lang="en-US" sz="16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6" name="AutoShape 3539"/>
          <p:cNvSpPr>
            <a:spLocks noChangeArrowheads="1"/>
          </p:cNvSpPr>
          <p:nvPr/>
        </p:nvSpPr>
        <p:spPr bwMode="auto">
          <a:xfrm>
            <a:off x="3700482" y="5627243"/>
            <a:ext cx="953126" cy="629574"/>
          </a:xfrm>
          <a:prstGeom prst="bevel">
            <a:avLst>
              <a:gd name="adj" fmla="val 9033"/>
            </a:avLst>
          </a:prstGeom>
          <a:solidFill>
            <a:srgbClr val="3366FF">
              <a:alpha val="50195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kern="0" dirty="0" smtClean="0">
                <a:solidFill>
                  <a:sysClr val="windowText" lastClr="000000"/>
                </a:solidFill>
                <a:latin typeface="+mn-lt"/>
              </a:rPr>
              <a:t>Guest</a:t>
            </a:r>
            <a:endParaRPr lang="it-IT" sz="1600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kern="0" dirty="0" smtClean="0">
                <a:solidFill>
                  <a:sysClr val="windowText" lastClr="000000"/>
                </a:solidFill>
                <a:latin typeface="+mn-lt"/>
              </a:rPr>
              <a:t>HBT</a:t>
            </a:r>
            <a:endParaRPr lang="it-IT" sz="16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7" name="AutoShape 3540"/>
          <p:cNvSpPr>
            <a:spLocks noChangeArrowheads="1"/>
          </p:cNvSpPr>
          <p:nvPr/>
        </p:nvSpPr>
        <p:spPr bwMode="auto">
          <a:xfrm>
            <a:off x="3700482" y="4693123"/>
            <a:ext cx="953126" cy="625478"/>
          </a:xfrm>
          <a:prstGeom prst="bevel">
            <a:avLst>
              <a:gd name="adj" fmla="val 9003"/>
            </a:avLst>
          </a:prstGeom>
          <a:solidFill>
            <a:srgbClr val="3366FF">
              <a:alpha val="50195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kern="0" dirty="0" err="1" smtClean="0">
                <a:solidFill>
                  <a:sysClr val="windowText" lastClr="000000"/>
                </a:solidFill>
                <a:latin typeface="+mn-lt"/>
              </a:rPr>
              <a:t>INRiM</a:t>
            </a:r>
            <a:endParaRPr lang="it-IT" sz="1600" kern="0" dirty="0">
              <a:solidFill>
                <a:sysClr val="windowText" lastClr="0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kern="0" dirty="0" smtClean="0">
                <a:solidFill>
                  <a:sysClr val="windowText" lastClr="000000"/>
                </a:solidFill>
                <a:latin typeface="+mn-lt"/>
              </a:rPr>
              <a:t>HBT</a:t>
            </a:r>
            <a:endParaRPr lang="it-IT" sz="16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8" name="AutoShape 3517"/>
          <p:cNvSpPr>
            <a:spLocks noChangeArrowheads="1"/>
          </p:cNvSpPr>
          <p:nvPr/>
        </p:nvSpPr>
        <p:spPr bwMode="auto">
          <a:xfrm>
            <a:off x="3646514" y="2726513"/>
            <a:ext cx="1251592" cy="493008"/>
          </a:xfrm>
          <a:prstGeom prst="bevel">
            <a:avLst>
              <a:gd name="adj" fmla="val 14280"/>
            </a:avLst>
          </a:prstGeom>
          <a:solidFill>
            <a:srgbClr val="FFFF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kern="0" dirty="0" smtClean="0">
                <a:solidFill>
                  <a:sysClr val="windowText" lastClr="000000"/>
                </a:solidFill>
                <a:latin typeface="+mn-lt"/>
              </a:rPr>
              <a:t>SPCM-AQR</a:t>
            </a:r>
            <a:endParaRPr lang="it-IT" sz="16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9" name="AutoShape 3529"/>
          <p:cNvSpPr>
            <a:spLocks noChangeArrowheads="1"/>
          </p:cNvSpPr>
          <p:nvPr/>
        </p:nvSpPr>
        <p:spPr bwMode="auto">
          <a:xfrm>
            <a:off x="1993892" y="3435766"/>
            <a:ext cx="1144042" cy="901344"/>
          </a:xfrm>
          <a:prstGeom prst="bevel">
            <a:avLst>
              <a:gd name="adj" fmla="val 8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/>
              <a:t>F</a:t>
            </a:r>
            <a:r>
              <a:rPr lang="it-IT" altLang="it-IT" sz="1600" dirty="0" smtClean="0"/>
              <a:t>ast</a:t>
            </a:r>
            <a:endParaRPr lang="it-IT" altLang="it-IT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err="1"/>
              <a:t>Pulse</a:t>
            </a:r>
            <a:endParaRPr lang="it-IT" altLang="it-IT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/>
              <a:t>Generator</a:t>
            </a:r>
            <a:endParaRPr lang="en-US" altLang="it-IT" sz="1600" dirty="0"/>
          </a:p>
        </p:txBody>
      </p:sp>
      <p:sp>
        <p:nvSpPr>
          <p:cNvPr id="70" name="Line 3544"/>
          <p:cNvSpPr>
            <a:spLocks noChangeShapeType="1"/>
          </p:cNvSpPr>
          <p:nvPr/>
        </p:nvSpPr>
        <p:spPr bwMode="auto">
          <a:xfrm>
            <a:off x="3513938" y="5019519"/>
            <a:ext cx="136994" cy="1366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1" name="Line 3544"/>
          <p:cNvSpPr>
            <a:spLocks noChangeShapeType="1"/>
          </p:cNvSpPr>
          <p:nvPr/>
        </p:nvSpPr>
        <p:spPr bwMode="auto">
          <a:xfrm rot="16200000" flipH="1">
            <a:off x="4094513" y="3401156"/>
            <a:ext cx="363269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72" name="Gruppo 71"/>
          <p:cNvGrpSpPr/>
          <p:nvPr/>
        </p:nvGrpSpPr>
        <p:grpSpPr>
          <a:xfrm>
            <a:off x="5312018" y="2912352"/>
            <a:ext cx="3292430" cy="1601875"/>
            <a:chOff x="5162072" y="2401728"/>
            <a:chExt cx="3586392" cy="1862070"/>
          </a:xfrm>
        </p:grpSpPr>
        <p:sp>
          <p:nvSpPr>
            <p:cNvPr id="85" name="Line 3544"/>
            <p:cNvSpPr>
              <a:spLocks noChangeShapeType="1"/>
            </p:cNvSpPr>
            <p:nvPr/>
          </p:nvSpPr>
          <p:spPr bwMode="auto">
            <a:xfrm rot="16200000" flipH="1">
              <a:off x="7889255" y="3205114"/>
              <a:ext cx="42227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6" name="Freeform 3536"/>
            <p:cNvSpPr>
              <a:spLocks/>
            </p:cNvSpPr>
            <p:nvPr/>
          </p:nvSpPr>
          <p:spPr bwMode="auto">
            <a:xfrm rot="16200000">
              <a:off x="5640298" y="3037461"/>
              <a:ext cx="357187" cy="918749"/>
            </a:xfrm>
            <a:custGeom>
              <a:avLst/>
              <a:gdLst>
                <a:gd name="T0" fmla="*/ 227 w 227"/>
                <a:gd name="T1" fmla="*/ 0 h 590"/>
                <a:gd name="T2" fmla="*/ 181 w 227"/>
                <a:gd name="T3" fmla="*/ 363 h 590"/>
                <a:gd name="T4" fmla="*/ 0 w 227"/>
                <a:gd name="T5" fmla="*/ 59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" h="590">
                  <a:moveTo>
                    <a:pt x="227" y="0"/>
                  </a:moveTo>
                  <a:cubicBezTo>
                    <a:pt x="223" y="132"/>
                    <a:pt x="219" y="265"/>
                    <a:pt x="181" y="363"/>
                  </a:cubicBezTo>
                  <a:cubicBezTo>
                    <a:pt x="143" y="461"/>
                    <a:pt x="38" y="522"/>
                    <a:pt x="0" y="590"/>
                  </a:cubicBez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7" name="computr3"/>
            <p:cNvSpPr>
              <a:spLocks noEditPoints="1" noChangeArrowheads="1"/>
            </p:cNvSpPr>
            <p:nvPr/>
          </p:nvSpPr>
          <p:spPr bwMode="auto">
            <a:xfrm>
              <a:off x="7689042" y="3475372"/>
              <a:ext cx="825179" cy="673708"/>
            </a:xfrm>
            <a:custGeom>
              <a:avLst/>
              <a:gdLst>
                <a:gd name="T0" fmla="*/ 0 w 21600"/>
                <a:gd name="T1" fmla="*/ 585665 h 21600"/>
                <a:gd name="T2" fmla="*/ 623478 w 21600"/>
                <a:gd name="T3" fmla="*/ 0 h 21600"/>
                <a:gd name="T4" fmla="*/ 623478 w 21600"/>
                <a:gd name="T5" fmla="*/ 1171330 h 21600"/>
                <a:gd name="T6" fmla="*/ 1046923 w 21600"/>
                <a:gd name="T7" fmla="*/ 58566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811 w 21600"/>
                <a:gd name="T13" fmla="*/ 2584 h 21600"/>
                <a:gd name="T14" fmla="*/ 16359 w 21600"/>
                <a:gd name="T15" fmla="*/ 117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lnTo>
                    <a:pt x="16402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lnTo>
                    <a:pt x="4043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8" name="AutoShape 3546"/>
            <p:cNvSpPr>
              <a:spLocks noChangeArrowheads="1"/>
            </p:cNvSpPr>
            <p:nvPr/>
          </p:nvSpPr>
          <p:spPr bwMode="auto">
            <a:xfrm>
              <a:off x="7702272" y="2659290"/>
              <a:ext cx="815877" cy="458791"/>
            </a:xfrm>
            <a:prstGeom prst="bevel">
              <a:avLst>
                <a:gd name="adj" fmla="val 12579"/>
              </a:avLst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err="1" smtClean="0">
                  <a:solidFill>
                    <a:sysClr val="windowText" lastClr="000000"/>
                  </a:solidFill>
                  <a:latin typeface="+mn-lt"/>
                </a:rPr>
                <a:t>Coinc</a:t>
              </a:r>
              <a:endParaRPr lang="en-US" sz="16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9" name="AutoShape 3554"/>
            <p:cNvSpPr>
              <a:spLocks noChangeArrowheads="1"/>
            </p:cNvSpPr>
            <p:nvPr/>
          </p:nvSpPr>
          <p:spPr bwMode="auto">
            <a:xfrm>
              <a:off x="5195233" y="2401728"/>
              <a:ext cx="3553231" cy="1862070"/>
            </a:xfrm>
            <a:prstGeom prst="wedgeRoundRectCallout">
              <a:avLst>
                <a:gd name="adj1" fmla="val -69842"/>
                <a:gd name="adj2" fmla="val 57341"/>
                <a:gd name="adj3" fmla="val 16667"/>
              </a:avLst>
            </a:prstGeom>
            <a:noFill/>
            <a:ln w="25400" algn="ctr">
              <a:solidFill>
                <a:srgbClr val="3366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kern="0">
                <a:latin typeface="+mn-lt"/>
              </a:endParaRPr>
            </a:p>
          </p:txBody>
        </p:sp>
        <p:sp>
          <p:nvSpPr>
            <p:cNvPr id="90" name="Freeform 3537"/>
            <p:cNvSpPr>
              <a:spLocks/>
            </p:cNvSpPr>
            <p:nvPr/>
          </p:nvSpPr>
          <p:spPr bwMode="auto">
            <a:xfrm rot="16200000" flipH="1">
              <a:off x="5627389" y="2665779"/>
              <a:ext cx="358775" cy="946150"/>
            </a:xfrm>
            <a:custGeom>
              <a:avLst/>
              <a:gdLst>
                <a:gd name="T0" fmla="*/ 227 w 227"/>
                <a:gd name="T1" fmla="*/ 0 h 590"/>
                <a:gd name="T2" fmla="*/ 181 w 227"/>
                <a:gd name="T3" fmla="*/ 363 h 590"/>
                <a:gd name="T4" fmla="*/ 0 w 227"/>
                <a:gd name="T5" fmla="*/ 59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" h="590">
                  <a:moveTo>
                    <a:pt x="227" y="0"/>
                  </a:moveTo>
                  <a:cubicBezTo>
                    <a:pt x="223" y="132"/>
                    <a:pt x="219" y="265"/>
                    <a:pt x="181" y="363"/>
                  </a:cubicBezTo>
                  <a:cubicBezTo>
                    <a:pt x="143" y="461"/>
                    <a:pt x="38" y="522"/>
                    <a:pt x="0" y="590"/>
                  </a:cubicBez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1" name="Text Box 3538"/>
            <p:cNvSpPr txBox="1">
              <a:spLocks noChangeArrowheads="1"/>
            </p:cNvSpPr>
            <p:nvPr/>
          </p:nvSpPr>
          <p:spPr bwMode="auto">
            <a:xfrm>
              <a:off x="5162072" y="3408729"/>
              <a:ext cx="7270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i="0" kern="0" dirty="0" smtClean="0">
                  <a:solidFill>
                    <a:sysClr val="windowText" lastClr="000000"/>
                  </a:solidFill>
                  <a:latin typeface="+mn-lt"/>
                </a:rPr>
                <a:t>FBS</a:t>
              </a:r>
            </a:p>
          </p:txBody>
        </p:sp>
        <p:sp>
          <p:nvSpPr>
            <p:cNvPr id="92" name="AutoShape 3540"/>
            <p:cNvSpPr>
              <a:spLocks noChangeArrowheads="1"/>
            </p:cNvSpPr>
            <p:nvPr/>
          </p:nvSpPr>
          <p:spPr bwMode="auto">
            <a:xfrm>
              <a:off x="6278264" y="2485901"/>
              <a:ext cx="1038225" cy="727075"/>
            </a:xfrm>
            <a:prstGeom prst="bevel">
              <a:avLst>
                <a:gd name="adj" fmla="val 9003"/>
              </a:avLst>
            </a:prstGeom>
            <a:solidFill>
              <a:srgbClr val="FF0000">
                <a:alpha val="50195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 smtClean="0">
                  <a:solidFill>
                    <a:sysClr val="windowText" lastClr="000000"/>
                  </a:solidFill>
                  <a:latin typeface="+mn-lt"/>
                </a:rPr>
                <a:t>MPD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 err="1" smtClean="0">
                  <a:solidFill>
                    <a:sysClr val="windowText" lastClr="000000"/>
                  </a:solidFill>
                  <a:latin typeface="+mn-lt"/>
                </a:rPr>
                <a:t>InGaAs</a:t>
              </a:r>
              <a:endParaRPr lang="it-IT" sz="1600" kern="0" dirty="0" smtClea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3" name="AutoShape 3539"/>
            <p:cNvSpPr>
              <a:spLocks noChangeArrowheads="1"/>
            </p:cNvSpPr>
            <p:nvPr/>
          </p:nvSpPr>
          <p:spPr bwMode="auto">
            <a:xfrm>
              <a:off x="6278264" y="3417243"/>
              <a:ext cx="1038225" cy="731837"/>
            </a:xfrm>
            <a:prstGeom prst="bevel">
              <a:avLst>
                <a:gd name="adj" fmla="val 9033"/>
              </a:avLst>
            </a:prstGeom>
            <a:solidFill>
              <a:srgbClr val="FF0000">
                <a:alpha val="50195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 smtClean="0">
                  <a:solidFill>
                    <a:sysClr val="windowText" lastClr="000000"/>
                  </a:solidFill>
                  <a:latin typeface="+mn-lt"/>
                </a:rPr>
                <a:t>MPD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 err="1" smtClean="0">
                  <a:solidFill>
                    <a:sysClr val="windowText" lastClr="000000"/>
                  </a:solidFill>
                  <a:latin typeface="+mn-lt"/>
                </a:rPr>
                <a:t>InGaAs</a:t>
              </a:r>
              <a:endParaRPr lang="it-IT" sz="1600" kern="0" dirty="0" smtClea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94" name="Connettore 2 93"/>
            <p:cNvCxnSpPr>
              <a:stCxn id="92" idx="0"/>
            </p:cNvCxnSpPr>
            <p:nvPr/>
          </p:nvCxnSpPr>
          <p:spPr bwMode="auto">
            <a:xfrm flipV="1">
              <a:off x="7316489" y="2787450"/>
              <a:ext cx="351855" cy="61989"/>
            </a:xfrm>
            <a:prstGeom prst="straightConnector1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Connettore 2 94"/>
            <p:cNvCxnSpPr>
              <a:stCxn id="93" idx="0"/>
            </p:cNvCxnSpPr>
            <p:nvPr/>
          </p:nvCxnSpPr>
          <p:spPr bwMode="auto">
            <a:xfrm flipV="1">
              <a:off x="7316489" y="3053706"/>
              <a:ext cx="351855" cy="729456"/>
            </a:xfrm>
            <a:prstGeom prst="straightConnector1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" name="Line 3544"/>
            <p:cNvSpPr>
              <a:spLocks noChangeShapeType="1"/>
            </p:cNvSpPr>
            <p:nvPr/>
          </p:nvSpPr>
          <p:spPr bwMode="auto">
            <a:xfrm rot="16200000" flipH="1">
              <a:off x="7889256" y="3205116"/>
              <a:ext cx="42227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2" name="Freeform 3536"/>
            <p:cNvSpPr>
              <a:spLocks/>
            </p:cNvSpPr>
            <p:nvPr/>
          </p:nvSpPr>
          <p:spPr bwMode="auto">
            <a:xfrm rot="16200000">
              <a:off x="5640299" y="3037462"/>
              <a:ext cx="357187" cy="918749"/>
            </a:xfrm>
            <a:custGeom>
              <a:avLst/>
              <a:gdLst>
                <a:gd name="T0" fmla="*/ 227 w 227"/>
                <a:gd name="T1" fmla="*/ 0 h 590"/>
                <a:gd name="T2" fmla="*/ 181 w 227"/>
                <a:gd name="T3" fmla="*/ 363 h 590"/>
                <a:gd name="T4" fmla="*/ 0 w 227"/>
                <a:gd name="T5" fmla="*/ 59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" h="590">
                  <a:moveTo>
                    <a:pt x="227" y="0"/>
                  </a:moveTo>
                  <a:cubicBezTo>
                    <a:pt x="223" y="132"/>
                    <a:pt x="219" y="265"/>
                    <a:pt x="181" y="363"/>
                  </a:cubicBezTo>
                  <a:cubicBezTo>
                    <a:pt x="143" y="461"/>
                    <a:pt x="38" y="522"/>
                    <a:pt x="0" y="590"/>
                  </a:cubicBez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3" name="computr3"/>
            <p:cNvSpPr>
              <a:spLocks noEditPoints="1" noChangeArrowheads="1"/>
            </p:cNvSpPr>
            <p:nvPr/>
          </p:nvSpPr>
          <p:spPr bwMode="auto">
            <a:xfrm>
              <a:off x="7689044" y="3475373"/>
              <a:ext cx="825179" cy="673708"/>
            </a:xfrm>
            <a:custGeom>
              <a:avLst/>
              <a:gdLst>
                <a:gd name="T0" fmla="*/ 0 w 21600"/>
                <a:gd name="T1" fmla="*/ 585665 h 21600"/>
                <a:gd name="T2" fmla="*/ 623478 w 21600"/>
                <a:gd name="T3" fmla="*/ 0 h 21600"/>
                <a:gd name="T4" fmla="*/ 623478 w 21600"/>
                <a:gd name="T5" fmla="*/ 1171330 h 21600"/>
                <a:gd name="T6" fmla="*/ 1046923 w 21600"/>
                <a:gd name="T7" fmla="*/ 58566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811 w 21600"/>
                <a:gd name="T13" fmla="*/ 2584 h 21600"/>
                <a:gd name="T14" fmla="*/ 16359 w 21600"/>
                <a:gd name="T15" fmla="*/ 117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lnTo>
                    <a:pt x="16402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lnTo>
                    <a:pt x="4043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4" name="AutoShape 3546"/>
            <p:cNvSpPr>
              <a:spLocks noChangeArrowheads="1"/>
            </p:cNvSpPr>
            <p:nvPr/>
          </p:nvSpPr>
          <p:spPr bwMode="auto">
            <a:xfrm>
              <a:off x="7702273" y="2659292"/>
              <a:ext cx="815877" cy="458791"/>
            </a:xfrm>
            <a:prstGeom prst="bevel">
              <a:avLst>
                <a:gd name="adj" fmla="val 12579"/>
              </a:avLst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err="1" smtClean="0">
                  <a:solidFill>
                    <a:sysClr val="windowText" lastClr="000000"/>
                  </a:solidFill>
                  <a:latin typeface="+mn-lt"/>
                </a:rPr>
                <a:t>Coinc</a:t>
              </a:r>
              <a:endParaRPr lang="en-US" sz="16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5" name="Freeform 3537"/>
            <p:cNvSpPr>
              <a:spLocks/>
            </p:cNvSpPr>
            <p:nvPr/>
          </p:nvSpPr>
          <p:spPr bwMode="auto">
            <a:xfrm rot="16200000" flipH="1">
              <a:off x="5627390" y="2665780"/>
              <a:ext cx="358775" cy="946150"/>
            </a:xfrm>
            <a:custGeom>
              <a:avLst/>
              <a:gdLst>
                <a:gd name="T0" fmla="*/ 227 w 227"/>
                <a:gd name="T1" fmla="*/ 0 h 590"/>
                <a:gd name="T2" fmla="*/ 181 w 227"/>
                <a:gd name="T3" fmla="*/ 363 h 590"/>
                <a:gd name="T4" fmla="*/ 0 w 227"/>
                <a:gd name="T5" fmla="*/ 59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" h="590">
                  <a:moveTo>
                    <a:pt x="227" y="0"/>
                  </a:moveTo>
                  <a:cubicBezTo>
                    <a:pt x="223" y="132"/>
                    <a:pt x="219" y="265"/>
                    <a:pt x="181" y="363"/>
                  </a:cubicBezTo>
                  <a:cubicBezTo>
                    <a:pt x="143" y="461"/>
                    <a:pt x="38" y="522"/>
                    <a:pt x="0" y="590"/>
                  </a:cubicBez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6" name="Text Box 3538"/>
            <p:cNvSpPr txBox="1">
              <a:spLocks noChangeArrowheads="1"/>
            </p:cNvSpPr>
            <p:nvPr/>
          </p:nvSpPr>
          <p:spPr bwMode="auto">
            <a:xfrm>
              <a:off x="5162073" y="3408731"/>
              <a:ext cx="7270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i="0" kern="0" dirty="0" smtClean="0">
                  <a:solidFill>
                    <a:sysClr val="windowText" lastClr="000000"/>
                  </a:solidFill>
                  <a:latin typeface="+mn-lt"/>
                </a:rPr>
                <a:t>FBS</a:t>
              </a:r>
            </a:p>
          </p:txBody>
        </p:sp>
        <p:sp>
          <p:nvSpPr>
            <p:cNvPr id="107" name="AutoShape 3540"/>
            <p:cNvSpPr>
              <a:spLocks noChangeArrowheads="1"/>
            </p:cNvSpPr>
            <p:nvPr/>
          </p:nvSpPr>
          <p:spPr bwMode="auto">
            <a:xfrm>
              <a:off x="6278265" y="2485902"/>
              <a:ext cx="1038225" cy="727075"/>
            </a:xfrm>
            <a:prstGeom prst="bevel">
              <a:avLst>
                <a:gd name="adj" fmla="val 9003"/>
              </a:avLst>
            </a:prstGeom>
            <a:solidFill>
              <a:srgbClr val="FF0000">
                <a:alpha val="2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 smtClean="0">
                  <a:solidFill>
                    <a:sysClr val="windowText" lastClr="000000"/>
                  </a:solidFill>
                  <a:latin typeface="+mn-lt"/>
                </a:rPr>
                <a:t>MPD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 err="1" smtClean="0">
                  <a:solidFill>
                    <a:sysClr val="windowText" lastClr="000000"/>
                  </a:solidFill>
                  <a:latin typeface="+mn-lt"/>
                </a:rPr>
                <a:t>InGaAs</a:t>
              </a:r>
              <a:endParaRPr lang="it-IT" sz="1600" kern="0" dirty="0" smtClea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8" name="AutoShape 3539"/>
            <p:cNvSpPr>
              <a:spLocks noChangeArrowheads="1"/>
            </p:cNvSpPr>
            <p:nvPr/>
          </p:nvSpPr>
          <p:spPr bwMode="auto">
            <a:xfrm>
              <a:off x="6278265" y="3417244"/>
              <a:ext cx="1038225" cy="731838"/>
            </a:xfrm>
            <a:prstGeom prst="bevel">
              <a:avLst>
                <a:gd name="adj" fmla="val 9033"/>
              </a:avLst>
            </a:prstGeom>
            <a:solidFill>
              <a:srgbClr val="FF0000">
                <a:alpha val="2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 smtClean="0">
                  <a:solidFill>
                    <a:sysClr val="windowText" lastClr="000000"/>
                  </a:solidFill>
                  <a:latin typeface="+mn-lt"/>
                </a:rPr>
                <a:t>MPD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 err="1" smtClean="0">
                  <a:solidFill>
                    <a:sysClr val="windowText" lastClr="000000"/>
                  </a:solidFill>
                  <a:latin typeface="+mn-lt"/>
                </a:rPr>
                <a:t>InGaAs</a:t>
              </a:r>
              <a:endParaRPr lang="it-IT" sz="1600" kern="0" dirty="0" smtClea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109" name="Connettore 2 108"/>
            <p:cNvCxnSpPr>
              <a:stCxn id="107" idx="0"/>
            </p:cNvCxnSpPr>
            <p:nvPr/>
          </p:nvCxnSpPr>
          <p:spPr bwMode="auto">
            <a:xfrm flipV="1">
              <a:off x="7316490" y="2787451"/>
              <a:ext cx="351855" cy="61989"/>
            </a:xfrm>
            <a:prstGeom prst="straightConnector1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Connettore 2 109"/>
            <p:cNvCxnSpPr>
              <a:stCxn id="108" idx="0"/>
            </p:cNvCxnSpPr>
            <p:nvPr/>
          </p:nvCxnSpPr>
          <p:spPr bwMode="auto">
            <a:xfrm flipV="1">
              <a:off x="7316490" y="3053707"/>
              <a:ext cx="351855" cy="729456"/>
            </a:xfrm>
            <a:prstGeom prst="straightConnector1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3" name="Gruppo 72"/>
          <p:cNvGrpSpPr/>
          <p:nvPr/>
        </p:nvGrpSpPr>
        <p:grpSpPr>
          <a:xfrm>
            <a:off x="5312018" y="4770733"/>
            <a:ext cx="3292430" cy="1582759"/>
            <a:chOff x="5162072" y="2401728"/>
            <a:chExt cx="3586392" cy="1839849"/>
          </a:xfrm>
        </p:grpSpPr>
        <p:sp>
          <p:nvSpPr>
            <p:cNvPr id="74" name="Line 3544"/>
            <p:cNvSpPr>
              <a:spLocks noChangeShapeType="1"/>
            </p:cNvSpPr>
            <p:nvPr/>
          </p:nvSpPr>
          <p:spPr bwMode="auto">
            <a:xfrm rot="16200000" flipH="1">
              <a:off x="7889255" y="3205114"/>
              <a:ext cx="42227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5" name="Freeform 3536"/>
            <p:cNvSpPr>
              <a:spLocks/>
            </p:cNvSpPr>
            <p:nvPr/>
          </p:nvSpPr>
          <p:spPr bwMode="auto">
            <a:xfrm rot="16200000">
              <a:off x="5640298" y="3037461"/>
              <a:ext cx="357187" cy="918749"/>
            </a:xfrm>
            <a:custGeom>
              <a:avLst/>
              <a:gdLst>
                <a:gd name="T0" fmla="*/ 227 w 227"/>
                <a:gd name="T1" fmla="*/ 0 h 590"/>
                <a:gd name="T2" fmla="*/ 181 w 227"/>
                <a:gd name="T3" fmla="*/ 363 h 590"/>
                <a:gd name="T4" fmla="*/ 0 w 227"/>
                <a:gd name="T5" fmla="*/ 59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" h="590">
                  <a:moveTo>
                    <a:pt x="227" y="0"/>
                  </a:moveTo>
                  <a:cubicBezTo>
                    <a:pt x="223" y="132"/>
                    <a:pt x="219" y="265"/>
                    <a:pt x="181" y="363"/>
                  </a:cubicBezTo>
                  <a:cubicBezTo>
                    <a:pt x="143" y="461"/>
                    <a:pt x="38" y="522"/>
                    <a:pt x="0" y="590"/>
                  </a:cubicBezTo>
                </a:path>
              </a:pathLst>
            </a:custGeom>
            <a:noFill/>
            <a:ln w="381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6" name="computr3"/>
            <p:cNvSpPr>
              <a:spLocks noEditPoints="1" noChangeArrowheads="1"/>
            </p:cNvSpPr>
            <p:nvPr/>
          </p:nvSpPr>
          <p:spPr bwMode="auto">
            <a:xfrm>
              <a:off x="7689042" y="3475372"/>
              <a:ext cx="825179" cy="673708"/>
            </a:xfrm>
            <a:custGeom>
              <a:avLst/>
              <a:gdLst>
                <a:gd name="T0" fmla="*/ 0 w 21600"/>
                <a:gd name="T1" fmla="*/ 585665 h 21600"/>
                <a:gd name="T2" fmla="*/ 623478 w 21600"/>
                <a:gd name="T3" fmla="*/ 0 h 21600"/>
                <a:gd name="T4" fmla="*/ 623478 w 21600"/>
                <a:gd name="T5" fmla="*/ 1171330 h 21600"/>
                <a:gd name="T6" fmla="*/ 1046923 w 21600"/>
                <a:gd name="T7" fmla="*/ 58566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811 w 21600"/>
                <a:gd name="T13" fmla="*/ 2584 h 21600"/>
                <a:gd name="T14" fmla="*/ 16359 w 21600"/>
                <a:gd name="T15" fmla="*/ 117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lnTo>
                    <a:pt x="16402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lnTo>
                    <a:pt x="4043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7" name="AutoShape 3546"/>
            <p:cNvSpPr>
              <a:spLocks noChangeArrowheads="1"/>
            </p:cNvSpPr>
            <p:nvPr/>
          </p:nvSpPr>
          <p:spPr bwMode="auto">
            <a:xfrm>
              <a:off x="7702272" y="2659290"/>
              <a:ext cx="815877" cy="458791"/>
            </a:xfrm>
            <a:prstGeom prst="bevel">
              <a:avLst>
                <a:gd name="adj" fmla="val 12579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err="1" smtClean="0">
                  <a:solidFill>
                    <a:sysClr val="windowText" lastClr="000000"/>
                  </a:solidFill>
                  <a:latin typeface="+mn-lt"/>
                </a:rPr>
                <a:t>Coinc</a:t>
              </a:r>
              <a:endParaRPr lang="en-US" sz="16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8" name="AutoShape 3554"/>
            <p:cNvSpPr>
              <a:spLocks noChangeArrowheads="1"/>
            </p:cNvSpPr>
            <p:nvPr/>
          </p:nvSpPr>
          <p:spPr bwMode="auto">
            <a:xfrm>
              <a:off x="5195233" y="2401728"/>
              <a:ext cx="3553231" cy="1839849"/>
            </a:xfrm>
            <a:prstGeom prst="wedgeRoundRectCallout">
              <a:avLst>
                <a:gd name="adj1" fmla="val -67197"/>
                <a:gd name="adj2" fmla="val 21567"/>
                <a:gd name="adj3" fmla="val 16667"/>
              </a:avLst>
            </a:prstGeom>
            <a:noFill/>
            <a:ln w="25400" algn="ctr">
              <a:solidFill>
                <a:srgbClr val="3366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kern="0">
                <a:latin typeface="+mn-lt"/>
              </a:endParaRPr>
            </a:p>
          </p:txBody>
        </p:sp>
        <p:sp>
          <p:nvSpPr>
            <p:cNvPr id="79" name="Freeform 3537"/>
            <p:cNvSpPr>
              <a:spLocks/>
            </p:cNvSpPr>
            <p:nvPr/>
          </p:nvSpPr>
          <p:spPr bwMode="auto">
            <a:xfrm rot="16200000" flipH="1">
              <a:off x="5627389" y="2665779"/>
              <a:ext cx="358775" cy="946150"/>
            </a:xfrm>
            <a:custGeom>
              <a:avLst/>
              <a:gdLst>
                <a:gd name="T0" fmla="*/ 227 w 227"/>
                <a:gd name="T1" fmla="*/ 0 h 590"/>
                <a:gd name="T2" fmla="*/ 181 w 227"/>
                <a:gd name="T3" fmla="*/ 363 h 590"/>
                <a:gd name="T4" fmla="*/ 0 w 227"/>
                <a:gd name="T5" fmla="*/ 59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" h="590">
                  <a:moveTo>
                    <a:pt x="227" y="0"/>
                  </a:moveTo>
                  <a:cubicBezTo>
                    <a:pt x="223" y="132"/>
                    <a:pt x="219" y="265"/>
                    <a:pt x="181" y="363"/>
                  </a:cubicBezTo>
                  <a:cubicBezTo>
                    <a:pt x="143" y="461"/>
                    <a:pt x="38" y="522"/>
                    <a:pt x="0" y="590"/>
                  </a:cubicBezTo>
                </a:path>
              </a:pathLst>
            </a:custGeom>
            <a:noFill/>
            <a:ln w="381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0" name="Text Box 3538"/>
            <p:cNvSpPr txBox="1">
              <a:spLocks noChangeArrowheads="1"/>
            </p:cNvSpPr>
            <p:nvPr/>
          </p:nvSpPr>
          <p:spPr bwMode="auto">
            <a:xfrm>
              <a:off x="5162072" y="3408729"/>
              <a:ext cx="7270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i="0" kern="0" dirty="0" smtClean="0">
                  <a:solidFill>
                    <a:sysClr val="windowText" lastClr="000000"/>
                  </a:solidFill>
                  <a:latin typeface="+mn-lt"/>
                </a:rPr>
                <a:t>FBS</a:t>
              </a:r>
            </a:p>
          </p:txBody>
        </p:sp>
        <p:sp>
          <p:nvSpPr>
            <p:cNvPr id="81" name="AutoShape 3540"/>
            <p:cNvSpPr>
              <a:spLocks noChangeArrowheads="1"/>
            </p:cNvSpPr>
            <p:nvPr/>
          </p:nvSpPr>
          <p:spPr bwMode="auto">
            <a:xfrm>
              <a:off x="6278264" y="2485901"/>
              <a:ext cx="1038225" cy="727075"/>
            </a:xfrm>
            <a:prstGeom prst="bevel">
              <a:avLst>
                <a:gd name="adj" fmla="val 9003"/>
              </a:avLst>
            </a:prstGeom>
            <a:solidFill>
              <a:schemeClr val="accent1">
                <a:lumMod val="75000"/>
                <a:alpha val="50195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 err="1" smtClean="0">
                  <a:solidFill>
                    <a:sysClr val="windowText" lastClr="000000"/>
                  </a:solidFill>
                  <a:latin typeface="+mn-lt"/>
                </a:rPr>
                <a:t>InGaAs</a:t>
              </a:r>
              <a:endParaRPr lang="it-IT" sz="1600" kern="0" dirty="0" smtClean="0">
                <a:solidFill>
                  <a:sysClr val="windowText" lastClr="000000"/>
                </a:solidFill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 smtClean="0">
                  <a:solidFill>
                    <a:sysClr val="windowText" lastClr="000000"/>
                  </a:solidFill>
                  <a:latin typeface="+mn-lt"/>
                </a:rPr>
                <a:t>SPAD</a:t>
              </a:r>
              <a:endParaRPr lang="it-IT" sz="16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2" name="AutoShape 3539"/>
            <p:cNvSpPr>
              <a:spLocks noChangeArrowheads="1"/>
            </p:cNvSpPr>
            <p:nvPr/>
          </p:nvSpPr>
          <p:spPr bwMode="auto">
            <a:xfrm>
              <a:off x="6278264" y="3417243"/>
              <a:ext cx="1038225" cy="731837"/>
            </a:xfrm>
            <a:prstGeom prst="bevel">
              <a:avLst>
                <a:gd name="adj" fmla="val 9033"/>
              </a:avLst>
            </a:prstGeom>
            <a:solidFill>
              <a:schemeClr val="accent1">
                <a:lumMod val="75000"/>
                <a:alpha val="50195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 err="1" smtClean="0">
                  <a:solidFill>
                    <a:sysClr val="windowText" lastClr="000000"/>
                  </a:solidFill>
                  <a:latin typeface="+mn-lt"/>
                </a:rPr>
                <a:t>InGaAs</a:t>
              </a:r>
              <a:endParaRPr lang="it-IT" sz="1600" kern="0" dirty="0" smtClean="0">
                <a:solidFill>
                  <a:sysClr val="windowText" lastClr="000000"/>
                </a:solidFill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kern="0" dirty="0" smtClean="0">
                  <a:solidFill>
                    <a:sysClr val="windowText" lastClr="000000"/>
                  </a:solidFill>
                  <a:latin typeface="+mn-lt"/>
                </a:rPr>
                <a:t>SPAD</a:t>
              </a:r>
              <a:endParaRPr lang="it-IT" sz="16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83" name="Connettore 2 82"/>
            <p:cNvCxnSpPr>
              <a:stCxn id="81" idx="0"/>
            </p:cNvCxnSpPr>
            <p:nvPr/>
          </p:nvCxnSpPr>
          <p:spPr bwMode="auto">
            <a:xfrm flipV="1">
              <a:off x="7316489" y="2787450"/>
              <a:ext cx="351855" cy="61989"/>
            </a:xfrm>
            <a:prstGeom prst="straightConnector1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Connettore 2 83"/>
            <p:cNvCxnSpPr>
              <a:stCxn id="82" idx="0"/>
            </p:cNvCxnSpPr>
            <p:nvPr/>
          </p:nvCxnSpPr>
          <p:spPr bwMode="auto">
            <a:xfrm flipV="1">
              <a:off x="7316489" y="3053706"/>
              <a:ext cx="351855" cy="729456"/>
            </a:xfrm>
            <a:prstGeom prst="straightConnector1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965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6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2400"/>
            <a:ext cx="16684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038850"/>
            <a:ext cx="9140826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-20638" y="433388"/>
            <a:ext cx="9186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</a:rPr>
              <a:t>Experimental Results(I)</a:t>
            </a:r>
            <a:endParaRPr lang="it-IT" altLang="en-US">
              <a:ea typeface="SimSun" charset="-122"/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-14288" y="4997450"/>
            <a:ext cx="41068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it-IT" sz="1200" b="1">
                <a:solidFill>
                  <a:srgbClr val="002060"/>
                </a:solidFill>
                <a:sym typeface="Arial" panose="020B0604020202020204" pitchFamily="34" charset="0"/>
              </a:rPr>
              <a:t>The algorithm is tuned in order to recover the mode structure of a field with just pseudo-thermal modes;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it-IT" sz="1200" b="1">
              <a:solidFill>
                <a:srgbClr val="002060"/>
              </a:solidFill>
              <a:sym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it-IT" sz="1200" b="1">
                <a:solidFill>
                  <a:srgbClr val="002060"/>
                </a:solidFill>
                <a:sym typeface="Arial" panose="020B0604020202020204" pitchFamily="34" charset="0"/>
              </a:rPr>
              <a:t>The fidelity of all the reconstructions shown is above 99%.</a:t>
            </a:r>
          </a:p>
        </p:txBody>
      </p:sp>
      <p:pic>
        <p:nvPicPr>
          <p:cNvPr id="13320" name="Immagin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225" y="1074738"/>
            <a:ext cx="2443163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</p:spPr>
      </p:pic>
      <p:pic>
        <p:nvPicPr>
          <p:cNvPr id="13321" name="Immagin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8275" y="1084263"/>
            <a:ext cx="246538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</p:spPr>
      </p:pic>
      <p:graphicFrame>
        <p:nvGraphicFramePr>
          <p:cNvPr id="3074" name="Oggetto 4"/>
          <p:cNvGraphicFramePr>
            <a:graphicFrameLocks noChangeAspect="1"/>
          </p:cNvGraphicFramePr>
          <p:nvPr/>
        </p:nvGraphicFramePr>
        <p:xfrm>
          <a:off x="623888" y="1295400"/>
          <a:ext cx="86995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r:id="rId7" imgW="787375" imgH="254207" progId="Equation.DSMT4">
                  <p:embed/>
                </p:oleObj>
              </mc:Choice>
              <mc:Fallback>
                <p:oleObj r:id="rId7" imgW="787375" imgH="254207" progId="Equation.DSMT4">
                  <p:embed/>
                  <p:pic>
                    <p:nvPicPr>
                      <p:cNvPr id="3074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295400"/>
                        <a:ext cx="869950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3" name="Immagin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19713" y="1068388"/>
            <a:ext cx="2471737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</p:spPr>
      </p:pic>
      <p:pic>
        <p:nvPicPr>
          <p:cNvPr id="13324" name="Immagin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84675" y="3079750"/>
            <a:ext cx="23622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</p:spPr>
      </p:pic>
      <p:pic>
        <p:nvPicPr>
          <p:cNvPr id="13325" name="Immagin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50050" y="3065463"/>
            <a:ext cx="24003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</p:spPr>
      </p:pic>
      <p:pic>
        <p:nvPicPr>
          <p:cNvPr id="13326" name="Immagin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73563" y="4922838"/>
            <a:ext cx="2384425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</p:spPr>
      </p:pic>
      <p:pic>
        <p:nvPicPr>
          <p:cNvPr id="13327" name="Immagin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57988" y="4902200"/>
            <a:ext cx="23987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</p:spPr>
      </p:pic>
      <p:sp>
        <p:nvSpPr>
          <p:cNvPr id="3088" name="CasellaDiTesto 96"/>
          <p:cNvSpPr txBox="1">
            <a:spLocks noChangeArrowheads="1"/>
          </p:cNvSpPr>
          <p:nvPr/>
        </p:nvSpPr>
        <p:spPr bwMode="auto">
          <a:xfrm>
            <a:off x="7162800" y="5106988"/>
            <a:ext cx="18986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en-US" sz="1400" b="1">
                <a:solidFill>
                  <a:srgbClr val="002060"/>
                </a:solidFill>
                <a:sym typeface="Arial" panose="020B0604020202020204" pitchFamily="34" charset="0"/>
              </a:rPr>
              <a:t>2 thermal + 1 «fake» poissonian mode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8048625" y="950913"/>
            <a:ext cx="1287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t-IT" altLang="en-US" sz="1400"/>
              <a:t>Pure thermal modes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238375" y="3738563"/>
            <a:ext cx="12890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t-IT" altLang="en-US" sz="1400"/>
              <a:t>Thermal + Poissonian modes</a:t>
            </a: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7562850" y="839788"/>
            <a:ext cx="1590675" cy="754062"/>
          </a:xfrm>
          <a:prstGeom prst="leftArrowCallout">
            <a:avLst>
              <a:gd name="adj1" fmla="val 25000"/>
              <a:gd name="adj2" fmla="val 25000"/>
              <a:gd name="adj3" fmla="val 35158"/>
              <a:gd name="adj4" fmla="val 66667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altLang="it-IT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2162175" y="3690938"/>
            <a:ext cx="1939925" cy="825500"/>
          </a:xfrm>
          <a:prstGeom prst="rightArrowCallout">
            <a:avLst>
              <a:gd name="adj1" fmla="val 25000"/>
              <a:gd name="adj2" fmla="val 25000"/>
              <a:gd name="adj3" fmla="val 39167"/>
              <a:gd name="adj4" fmla="val 66667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992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2400"/>
            <a:ext cx="16684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038850"/>
            <a:ext cx="9140826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CasellaDiTesto 45"/>
          <p:cNvSpPr>
            <a:spLocks noChangeArrowheads="1"/>
          </p:cNvSpPr>
          <p:nvPr/>
        </p:nvSpPr>
        <p:spPr bwMode="auto">
          <a:xfrm>
            <a:off x="3128963" y="6502400"/>
            <a:ext cx="280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t-IT" altLang="zh-CN" sz="1200" b="1">
                <a:solidFill>
                  <a:srgbClr val="FFFFFF"/>
                </a:solidFill>
                <a:latin typeface="Calibri" panose="020F0502020204030204" pitchFamily="34" charset="0"/>
                <a:sym typeface="Aharoni" pitchFamily="2" charset="-79"/>
              </a:rPr>
              <a:t>EXL02 – SIQUTE Interim Meeting 13 – 14 November, CEA, Grenoble</a:t>
            </a:r>
            <a:endParaRPr lang="it-IT" altLang="zh-CN"/>
          </a:p>
        </p:txBody>
      </p:sp>
      <p:sp>
        <p:nvSpPr>
          <p:cNvPr id="4102" name="Titolo 7"/>
          <p:cNvSpPr>
            <a:spLocks noGrp="1" noChangeArrowheads="1"/>
          </p:cNvSpPr>
          <p:nvPr/>
        </p:nvSpPr>
        <p:spPr bwMode="auto">
          <a:xfrm>
            <a:off x="1665288" y="-1588"/>
            <a:ext cx="7475537" cy="2905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t-IT" altLang="en-US" sz="1600" i="1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Towards</a:t>
            </a:r>
            <a:r>
              <a:rPr lang="it-IT" altLang="en-US" sz="16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D1.1.4 - Higher order g-function as a tool for the investigation of ...</a:t>
            </a:r>
            <a:endParaRPr lang="it-IT" altLang="en-US" sz="4400">
              <a:solidFill>
                <a:schemeClr val="tx2"/>
              </a:solidFill>
              <a:sym typeface="Arial" panose="020B0604020202020204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-20638" y="433388"/>
            <a:ext cx="9186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</a:rPr>
              <a:t>Experimental Results(II)</a:t>
            </a:r>
            <a:endParaRPr lang="it-IT" altLang="en-US">
              <a:ea typeface="SimSun" charset="-122"/>
            </a:endParaRPr>
          </a:p>
        </p:txBody>
      </p:sp>
      <p:pic>
        <p:nvPicPr>
          <p:cNvPr id="14343" name="Immagin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950" y="981075"/>
            <a:ext cx="41084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</p:spPr>
      </p:pic>
      <p:pic>
        <p:nvPicPr>
          <p:cNvPr id="14344" name="Immagin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2025" y="2511425"/>
            <a:ext cx="41179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</p:spPr>
      </p:pic>
      <p:graphicFrame>
        <p:nvGraphicFramePr>
          <p:cNvPr id="4098" name="Oggetto 3"/>
          <p:cNvGraphicFramePr>
            <a:graphicFrameLocks noChangeAspect="1"/>
          </p:cNvGraphicFramePr>
          <p:nvPr/>
        </p:nvGraphicFramePr>
        <p:xfrm>
          <a:off x="5629275" y="2924175"/>
          <a:ext cx="11747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7" imgW="673125" imgH="254207" progId="Equation.DSMT4">
                  <p:embed/>
                </p:oleObj>
              </mc:Choice>
              <mc:Fallback>
                <p:oleObj r:id="rId7" imgW="673125" imgH="254207" progId="Equation.DSMT4">
                  <p:embed/>
                  <p:pic>
                    <p:nvPicPr>
                      <p:cNvPr id="4098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2924175"/>
                        <a:ext cx="11747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28600" y="4210050"/>
            <a:ext cx="469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it-IT" sz="1400" b="1">
                <a:solidFill>
                  <a:srgbClr val="002060"/>
                </a:solidFill>
              </a:rPr>
              <a:t>Reconstructed mode structure of the </a:t>
            </a:r>
            <a:r>
              <a:rPr lang="en-US" altLang="it-IT" sz="1400" b="1">
                <a:solidFill>
                  <a:srgbClr val="FF0000"/>
                </a:solidFill>
              </a:rPr>
              <a:t>single photon state</a:t>
            </a:r>
            <a:r>
              <a:rPr lang="en-US" altLang="it-IT" sz="1400" b="1">
                <a:solidFill>
                  <a:srgbClr val="002060"/>
                </a:solidFill>
              </a:rPr>
              <a:t> generated by our NHSPS (</a:t>
            </a:r>
            <a:r>
              <a:rPr lang="en-US" altLang="it-IT" sz="1400" b="1" i="1">
                <a:solidFill>
                  <a:srgbClr val="002060"/>
                </a:solidFill>
              </a:rPr>
              <a:t>g</a:t>
            </a:r>
            <a:r>
              <a:rPr lang="en-US" altLang="it-IT" sz="1400" b="1" baseline="30000">
                <a:solidFill>
                  <a:srgbClr val="002060"/>
                </a:solidFill>
              </a:rPr>
              <a:t>(2)</a:t>
            </a:r>
            <a:r>
              <a:rPr lang="en-US" altLang="it-IT" sz="1400" b="1">
                <a:solidFill>
                  <a:srgbClr val="002060"/>
                </a:solidFill>
              </a:rPr>
              <a:t>(0) &lt; </a:t>
            </a:r>
            <a:r>
              <a:rPr lang="en-US" altLang="it-IT" sz="1400" b="1">
                <a:solidFill>
                  <a:srgbClr val="FF0066"/>
                </a:solidFill>
              </a:rPr>
              <a:t>0.05</a:t>
            </a:r>
            <a:r>
              <a:rPr lang="en-US" altLang="it-IT" sz="1400" b="1">
                <a:solidFill>
                  <a:srgbClr val="002060"/>
                </a:solidFill>
              </a:rPr>
              <a:t>)</a:t>
            </a:r>
            <a:endParaRPr lang="it-IT" altLang="en-US" sz="140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389563" y="5661025"/>
            <a:ext cx="35655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it-IT" sz="1400" b="1">
                <a:solidFill>
                  <a:srgbClr val="002060"/>
                </a:solidFill>
              </a:rPr>
              <a:t>The mode structure of this state presents non-classical components, even if the state is nominally classical!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767263" y="1489075"/>
            <a:ext cx="429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it-IT" sz="1400" b="1">
                <a:solidFill>
                  <a:srgbClr val="002060"/>
                </a:solidFill>
              </a:rPr>
              <a:t>Occupation modes of a single photon state heavily polluted by a thermal field</a:t>
            </a: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4681538" y="1425575"/>
            <a:ext cx="3906837" cy="887413"/>
          </a:xfrm>
          <a:prstGeom prst="downArrowCallout">
            <a:avLst>
              <a:gd name="adj1" fmla="val 110063"/>
              <a:gd name="adj2" fmla="val 110063"/>
              <a:gd name="adj3" fmla="val 16667"/>
              <a:gd name="adj4" fmla="val 66667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altLang="it-IT"/>
          </a:p>
        </p:txBody>
      </p:sp>
      <p:pic>
        <p:nvPicPr>
          <p:cNvPr id="4110" name="Immagine 1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8" y="4991100"/>
            <a:ext cx="4560887" cy="1103313"/>
          </a:xfrm>
        </p:spPr>
      </p:pic>
    </p:spTree>
    <p:extLst>
      <p:ext uri="{BB962C8B-B14F-4D97-AF65-F5344CB8AC3E}">
        <p14:creationId xmlns:p14="http://schemas.microsoft.com/office/powerpoint/2010/main" val="18436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D0EF98-A38E-4811-A9BB-91DDBC0D6EB6}" type="slidenum">
              <a:rPr lang="it-IT" altLang="zh-CN"/>
              <a:pPr/>
              <a:t>3</a:t>
            </a:fld>
            <a:endParaRPr lang="it-IT" altLang="zh-CN" sz="18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03225"/>
            <a:ext cx="9144000" cy="8683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it-IT" altLang="zh-CN" sz="2400" b="1" dirty="0" smtClean="0">
                <a:latin typeface="Eurostile" pitchFamily="2" charset="0"/>
                <a:ea typeface="SimSun" charset="-122"/>
                <a:sym typeface="Eurostile" pitchFamily="2" charset="0"/>
              </a:rPr>
              <a:t>			</a:t>
            </a:r>
            <a:endParaRPr lang="it-IT" altLang="zh-CN" dirty="0" smtClean="0">
              <a:ea typeface="SimSun" charset="-122"/>
            </a:endParaRPr>
          </a:p>
        </p:txBody>
      </p:sp>
      <p:sp>
        <p:nvSpPr>
          <p:cNvPr id="28676" name="Text Box 3"/>
          <p:cNvSpPr>
            <a:spLocks noChangeArrowheads="1"/>
          </p:cNvSpPr>
          <p:nvPr/>
        </p:nvSpPr>
        <p:spPr bwMode="auto">
          <a:xfrm>
            <a:off x="0" y="14478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>
              <a:sym typeface="Arial" pitchFamily="34" charset="0"/>
            </a:endParaRPr>
          </a:p>
        </p:txBody>
      </p:sp>
      <p:sp>
        <p:nvSpPr>
          <p:cNvPr id="28677" name="ZoneTexte 9"/>
          <p:cNvSpPr>
            <a:spLocks noChangeArrowheads="1"/>
          </p:cNvSpPr>
          <p:nvPr/>
        </p:nvSpPr>
        <p:spPr bwMode="auto">
          <a:xfrm>
            <a:off x="2070100" y="1308100"/>
            <a:ext cx="57023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romanUcPeriod"/>
            </a:pPr>
            <a:endParaRPr lang="it-IT" altLang="en-US">
              <a:solidFill>
                <a:srgbClr val="2D2D8A"/>
              </a:solidFill>
              <a:sym typeface="Arial" pitchFamily="34" charset="0"/>
            </a:endParaRPr>
          </a:p>
          <a:p>
            <a:pPr marL="342900" indent="-342900"/>
            <a:r>
              <a:rPr lang="en-US">
                <a:solidFill>
                  <a:srgbClr val="2D2D8A"/>
                </a:solidFill>
                <a:sym typeface="Arial" pitchFamily="34" charset="0"/>
              </a:rPr>
              <a:t> </a:t>
            </a:r>
            <a:endParaRPr lang="it-IT" altLang="en-US">
              <a:solidFill>
                <a:srgbClr val="2D2D8A"/>
              </a:solidFill>
              <a:sym typeface="Arial" pitchFamily="34" charset="0"/>
            </a:endParaRPr>
          </a:p>
          <a:p>
            <a:pPr marL="342900" indent="-342900"/>
            <a:endParaRPr lang="it-IT" altLang="en-US">
              <a:solidFill>
                <a:srgbClr val="2D2D8A"/>
              </a:solidFill>
              <a:sym typeface="Arial" pitchFamily="34" charset="0"/>
            </a:endParaRPr>
          </a:p>
          <a:p>
            <a:pPr marL="342900" indent="-342900">
              <a:buFontTx/>
              <a:buAutoNum type="romanUcPeriod"/>
            </a:pPr>
            <a:endParaRPr lang="it-IT" altLang="en-US">
              <a:solidFill>
                <a:srgbClr val="2D2D8A"/>
              </a:solidFill>
              <a:sym typeface="Arial" pitchFamily="34" charset="0"/>
            </a:endParaRPr>
          </a:p>
          <a:p>
            <a:pPr marL="342900" indent="-342900">
              <a:buFontTx/>
              <a:buAutoNum type="romanUcPeriod"/>
            </a:pPr>
            <a:endParaRPr lang="it-IT" altLang="en-US">
              <a:solidFill>
                <a:srgbClr val="2D2D8A"/>
              </a:solidFill>
              <a:sym typeface="Arial" pitchFamily="34" charset="0"/>
            </a:endParaRPr>
          </a:p>
          <a:p>
            <a:pPr marL="342900" indent="-342900">
              <a:buFontTx/>
              <a:buAutoNum type="romanUcPeriod"/>
            </a:pPr>
            <a:endParaRPr lang="it-IT" altLang="en-US">
              <a:solidFill>
                <a:srgbClr val="2D2D8A"/>
              </a:solidFill>
              <a:sym typeface="Arial" pitchFamily="34" charset="0"/>
            </a:endParaRPr>
          </a:p>
        </p:txBody>
      </p:sp>
      <p:sp>
        <p:nvSpPr>
          <p:cNvPr id="7" name="WordArt 2"/>
          <p:cNvSpPr>
            <a:spLocks noChangeAspect="1" noChangeArrowheads="1" noChangeShapeType="1" noTextEdit="1"/>
          </p:cNvSpPr>
          <p:nvPr/>
        </p:nvSpPr>
        <p:spPr bwMode="auto">
          <a:xfrm>
            <a:off x="1992660" y="449144"/>
            <a:ext cx="5027612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it-IT" sz="2800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Single </a:t>
            </a:r>
            <a:r>
              <a:rPr lang="it-IT" sz="2800" kern="1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photon</a:t>
            </a:r>
            <a:r>
              <a:rPr lang="it-IT" sz="2800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 </a:t>
            </a:r>
            <a:r>
              <a:rPr lang="it-IT" sz="2800" kern="1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sources</a:t>
            </a:r>
            <a:r>
              <a:rPr lang="it-IT" sz="2800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 (SPS)</a:t>
            </a:r>
            <a:endParaRPr lang="it-IT" sz="2800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107950" y="1443038"/>
            <a:ext cx="8856663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it-IT" dirty="0" err="1" smtClean="0">
                <a:solidFill>
                  <a:schemeClr val="accent6"/>
                </a:solidFill>
              </a:rPr>
              <a:t>Deterministic</a:t>
            </a:r>
            <a:r>
              <a:rPr lang="it-IT" dirty="0" smtClean="0">
                <a:solidFill>
                  <a:schemeClr val="accent6"/>
                </a:solidFill>
              </a:rPr>
              <a:t> and on-demand: 100% </a:t>
            </a:r>
            <a:r>
              <a:rPr lang="it-IT" dirty="0" err="1" smtClean="0">
                <a:solidFill>
                  <a:schemeClr val="accent6"/>
                </a:solidFill>
              </a:rPr>
              <a:t>photon</a:t>
            </a:r>
            <a:r>
              <a:rPr lang="it-IT" dirty="0" smtClean="0">
                <a:solidFill>
                  <a:schemeClr val="accent6"/>
                </a:solidFill>
              </a:rPr>
              <a:t> </a:t>
            </a:r>
            <a:r>
              <a:rPr lang="it-IT" dirty="0" err="1" smtClean="0">
                <a:solidFill>
                  <a:schemeClr val="accent6"/>
                </a:solidFill>
              </a:rPr>
              <a:t>emission</a:t>
            </a:r>
            <a:r>
              <a:rPr lang="it-IT" dirty="0" smtClean="0">
                <a:solidFill>
                  <a:schemeClr val="accent6"/>
                </a:solidFill>
              </a:rPr>
              <a:t> </a:t>
            </a:r>
            <a:r>
              <a:rPr lang="it-IT" dirty="0" err="1" smtClean="0">
                <a:solidFill>
                  <a:schemeClr val="accent6"/>
                </a:solidFill>
              </a:rPr>
              <a:t>probability</a:t>
            </a:r>
            <a:r>
              <a:rPr lang="it-IT" dirty="0" smtClean="0">
                <a:solidFill>
                  <a:schemeClr val="accent6"/>
                </a:solidFill>
              </a:rPr>
              <a:t> </a:t>
            </a:r>
            <a:r>
              <a:rPr lang="it-IT" dirty="0" err="1" smtClean="0">
                <a:solidFill>
                  <a:schemeClr val="accent6"/>
                </a:solidFill>
              </a:rPr>
              <a:t>at</a:t>
            </a:r>
            <a:r>
              <a:rPr lang="it-IT" dirty="0" smtClean="0">
                <a:solidFill>
                  <a:schemeClr val="accent6"/>
                </a:solidFill>
              </a:rPr>
              <a:t> </a:t>
            </a:r>
            <a:r>
              <a:rPr lang="it-IT" dirty="0" err="1" smtClean="0">
                <a:solidFill>
                  <a:schemeClr val="accent6"/>
                </a:solidFill>
              </a:rPr>
              <a:t>any</a:t>
            </a:r>
            <a:r>
              <a:rPr lang="it-IT" dirty="0" smtClean="0">
                <a:solidFill>
                  <a:schemeClr val="accent6"/>
                </a:solidFill>
              </a:rPr>
              <a:t> time </a:t>
            </a:r>
            <a:r>
              <a:rPr lang="it-IT" dirty="0" err="1" smtClean="0">
                <a:solidFill>
                  <a:schemeClr val="accent6"/>
                </a:solidFill>
              </a:rPr>
              <a:t>decided</a:t>
            </a:r>
            <a:r>
              <a:rPr lang="it-IT" dirty="0" smtClean="0">
                <a:solidFill>
                  <a:schemeClr val="accent6"/>
                </a:solidFill>
              </a:rPr>
              <a:t> by the </a:t>
            </a:r>
            <a:r>
              <a:rPr lang="it-IT" dirty="0" err="1" smtClean="0">
                <a:solidFill>
                  <a:schemeClr val="accent6"/>
                </a:solidFill>
              </a:rPr>
              <a:t>user</a:t>
            </a:r>
            <a:r>
              <a:rPr lang="it-IT" dirty="0" smtClean="0">
                <a:solidFill>
                  <a:schemeClr val="accent6"/>
                </a:solidFill>
              </a:rPr>
              <a:t> (</a:t>
            </a:r>
            <a:r>
              <a:rPr lang="it-IT" dirty="0" err="1" smtClean="0">
                <a:solidFill>
                  <a:schemeClr val="accent6"/>
                </a:solidFill>
              </a:rPr>
              <a:t>emission</a:t>
            </a:r>
            <a:r>
              <a:rPr lang="it-IT" dirty="0" smtClean="0">
                <a:solidFill>
                  <a:schemeClr val="accent6"/>
                </a:solidFill>
              </a:rPr>
              <a:t> rate </a:t>
            </a:r>
            <a:r>
              <a:rPr lang="it-IT" dirty="0" err="1" smtClean="0">
                <a:solidFill>
                  <a:schemeClr val="accent6"/>
                </a:solidFill>
              </a:rPr>
              <a:t>arbitrarily</a:t>
            </a:r>
            <a:r>
              <a:rPr lang="it-IT" dirty="0" smtClean="0">
                <a:solidFill>
                  <a:schemeClr val="accent6"/>
                </a:solidFill>
              </a:rPr>
              <a:t> high);</a:t>
            </a:r>
          </a:p>
          <a:p>
            <a:pPr algn="just" eaLnBrk="1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endParaRPr lang="it-IT" dirty="0">
              <a:solidFill>
                <a:schemeClr val="accent6"/>
              </a:solidFill>
              <a:sym typeface="Symbol" pitchFamily="18" charset="2"/>
            </a:endParaRPr>
          </a:p>
          <a:p>
            <a:pPr algn="just" eaLnBrk="1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it-IT" dirty="0" err="1" smtClean="0">
                <a:solidFill>
                  <a:schemeClr val="accent6"/>
                </a:solidFill>
                <a:sym typeface="Symbol" pitchFamily="18" charset="2"/>
              </a:rPr>
              <a:t>Subsequent</a:t>
            </a:r>
            <a:r>
              <a:rPr lang="it-IT" dirty="0" smtClean="0">
                <a:solidFill>
                  <a:schemeClr val="accent6"/>
                </a:solidFill>
                <a:sym typeface="Symbol" pitchFamily="18" charset="2"/>
              </a:rPr>
              <a:t> </a:t>
            </a:r>
            <a:r>
              <a:rPr lang="it-IT" dirty="0" err="1">
                <a:solidFill>
                  <a:schemeClr val="accent6"/>
                </a:solidFill>
                <a:sym typeface="Symbol" pitchFamily="18" charset="2"/>
              </a:rPr>
              <a:t>photons</a:t>
            </a:r>
            <a:r>
              <a:rPr lang="it-IT" dirty="0">
                <a:solidFill>
                  <a:schemeClr val="accent6"/>
                </a:solidFill>
                <a:sym typeface="Symbol" pitchFamily="18" charset="2"/>
              </a:rPr>
              <a:t> </a:t>
            </a:r>
            <a:r>
              <a:rPr lang="it-IT" dirty="0" err="1">
                <a:solidFill>
                  <a:schemeClr val="accent6"/>
                </a:solidFill>
                <a:sym typeface="Symbol" pitchFamily="18" charset="2"/>
              </a:rPr>
              <a:t>completely</a:t>
            </a:r>
            <a:r>
              <a:rPr lang="it-IT" dirty="0">
                <a:solidFill>
                  <a:schemeClr val="accent6"/>
                </a:solidFill>
                <a:sym typeface="Symbol" pitchFamily="18" charset="2"/>
              </a:rPr>
              <a:t> </a:t>
            </a:r>
            <a:r>
              <a:rPr lang="it-IT" dirty="0" err="1" smtClean="0">
                <a:solidFill>
                  <a:schemeClr val="accent6"/>
                </a:solidFill>
                <a:sym typeface="Symbol" pitchFamily="18" charset="2"/>
              </a:rPr>
              <a:t>indistinguishable</a:t>
            </a:r>
            <a:r>
              <a:rPr lang="it-IT" dirty="0" smtClean="0">
                <a:solidFill>
                  <a:schemeClr val="accent6"/>
                </a:solidFill>
                <a:sym typeface="Symbol" pitchFamily="18" charset="2"/>
              </a:rPr>
              <a:t>;</a:t>
            </a:r>
            <a:endParaRPr lang="it-IT" dirty="0">
              <a:solidFill>
                <a:schemeClr val="accent6"/>
              </a:solidFill>
              <a:sym typeface="Symbol" pitchFamily="18" charset="2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it-IT" dirty="0" smtClean="0">
              <a:solidFill>
                <a:schemeClr val="accent6"/>
              </a:solidFill>
            </a:endParaRPr>
          </a:p>
          <a:p>
            <a:pPr algn="just" eaLnBrk="1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it-IT" dirty="0" err="1" smtClean="0">
                <a:solidFill>
                  <a:schemeClr val="accent6"/>
                </a:solidFill>
                <a:sym typeface="Symbol" pitchFamily="18" charset="2"/>
              </a:rPr>
              <a:t>Two-photon</a:t>
            </a:r>
            <a:r>
              <a:rPr lang="it-IT" dirty="0" smtClean="0">
                <a:solidFill>
                  <a:schemeClr val="accent6"/>
                </a:solidFill>
                <a:sym typeface="Symbol" pitchFamily="18" charset="2"/>
              </a:rPr>
              <a:t> </a:t>
            </a:r>
            <a:r>
              <a:rPr lang="it-IT" dirty="0" err="1" smtClean="0">
                <a:solidFill>
                  <a:schemeClr val="accent6"/>
                </a:solidFill>
                <a:sym typeface="Symbol" pitchFamily="18" charset="2"/>
              </a:rPr>
              <a:t>emission</a:t>
            </a:r>
            <a:r>
              <a:rPr lang="it-IT" dirty="0" smtClean="0">
                <a:solidFill>
                  <a:schemeClr val="accent6"/>
                </a:solidFill>
                <a:sym typeface="Symbol" pitchFamily="18" charset="2"/>
              </a:rPr>
              <a:t> </a:t>
            </a:r>
            <a:r>
              <a:rPr lang="it-IT" dirty="0" err="1" smtClean="0">
                <a:solidFill>
                  <a:schemeClr val="accent6"/>
                </a:solidFill>
                <a:sym typeface="Symbol" pitchFamily="18" charset="2"/>
              </a:rPr>
              <a:t>probability</a:t>
            </a:r>
            <a:r>
              <a:rPr lang="it-IT" dirty="0" smtClean="0">
                <a:solidFill>
                  <a:schemeClr val="accent6"/>
                </a:solidFill>
                <a:sym typeface="Symbol" pitchFamily="18" charset="2"/>
              </a:rPr>
              <a:t>: 0%.</a:t>
            </a:r>
          </a:p>
        </p:txBody>
      </p:sp>
      <p:sp>
        <p:nvSpPr>
          <p:cNvPr id="9" name="CasellaDiTesto 2"/>
          <p:cNvSpPr txBox="1">
            <a:spLocks noChangeArrowheads="1"/>
          </p:cNvSpPr>
          <p:nvPr/>
        </p:nvSpPr>
        <p:spPr bwMode="auto">
          <a:xfrm>
            <a:off x="44645" y="1069087"/>
            <a:ext cx="3203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Ideal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SPS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:</a:t>
            </a:r>
            <a:endParaRPr lang="it-IT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2" name="Gruppo 21"/>
          <p:cNvGrpSpPr>
            <a:grpSpLocks/>
          </p:cNvGrpSpPr>
          <p:nvPr/>
        </p:nvGrpSpPr>
        <p:grpSpPr bwMode="auto">
          <a:xfrm>
            <a:off x="107950" y="3794125"/>
            <a:ext cx="5688013" cy="3019425"/>
            <a:chOff x="107504" y="3794557"/>
            <a:chExt cx="5688878" cy="3018819"/>
          </a:xfrm>
        </p:grpSpPr>
        <p:sp>
          <p:nvSpPr>
            <p:cNvPr id="11" name="CasellaDiTesto 2"/>
            <p:cNvSpPr txBox="1">
              <a:spLocks noChangeArrowheads="1"/>
            </p:cNvSpPr>
            <p:nvPr/>
          </p:nvSpPr>
          <p:spPr bwMode="auto">
            <a:xfrm>
              <a:off x="539429" y="3917087"/>
              <a:ext cx="32044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0000"/>
                </a:lnSpc>
                <a:buFontTx/>
                <a:buNone/>
              </a:pPr>
              <a:r>
                <a:rPr lang="it-IT">
                  <a:solidFill>
                    <a:srgbClr val="FF0000"/>
                  </a:solidFill>
                  <a:sym typeface="Symbol" pitchFamily="18" charset="2"/>
                </a:rPr>
                <a:t>Real single photon emitters</a:t>
              </a:r>
            </a:p>
          </p:txBody>
        </p:sp>
        <p:pic>
          <p:nvPicPr>
            <p:cNvPr id="12" name="Immagin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989" y="4637351"/>
              <a:ext cx="2024370" cy="20157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Immagine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2488" y="4492917"/>
              <a:ext cx="1073313" cy="9364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Immagine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8085" y="4492917"/>
              <a:ext cx="2297461" cy="21601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CasellaDiTesto 2"/>
            <p:cNvSpPr txBox="1">
              <a:spLocks noChangeArrowheads="1"/>
            </p:cNvSpPr>
            <p:nvPr/>
          </p:nvSpPr>
          <p:spPr bwMode="auto">
            <a:xfrm>
              <a:off x="5220072" y="6221343"/>
              <a:ext cx="504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it-IT" sz="1600">
                  <a:solidFill>
                    <a:schemeClr val="tx2"/>
                  </a:solidFill>
                  <a:sym typeface="Symbol" pitchFamily="18" charset="2"/>
                </a:rPr>
                <a:t>NV</a:t>
              </a:r>
            </a:p>
          </p:txBody>
        </p:sp>
        <p:sp>
          <p:nvSpPr>
            <p:cNvPr id="16" name="Rettangolo arrotondato 18"/>
            <p:cNvSpPr>
              <a:spLocks noChangeArrowheads="1"/>
            </p:cNvSpPr>
            <p:nvPr/>
          </p:nvSpPr>
          <p:spPr bwMode="auto">
            <a:xfrm>
              <a:off x="107504" y="3794557"/>
              <a:ext cx="5688878" cy="3018819"/>
            </a:xfrm>
            <a:prstGeom prst="roundRect">
              <a:avLst>
                <a:gd name="adj" fmla="val 6264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it-IT"/>
            </a:p>
          </p:txBody>
        </p:sp>
      </p:grpSp>
      <p:pic>
        <p:nvPicPr>
          <p:cNvPr id="18" name="Immagin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61100" y="3700463"/>
            <a:ext cx="2617788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magin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61100" y="5376863"/>
            <a:ext cx="2617788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CasellaDiTesto 2"/>
          <p:cNvSpPr txBox="1">
            <a:spLocks noChangeArrowheads="1"/>
          </p:cNvSpPr>
          <p:nvPr/>
        </p:nvSpPr>
        <p:spPr bwMode="auto">
          <a:xfrm>
            <a:off x="8136122" y="3794408"/>
            <a:ext cx="827949" cy="33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it-IT" sz="1600">
                <a:solidFill>
                  <a:schemeClr val="tx2"/>
                </a:solidFill>
                <a:sym typeface="Symbol" pitchFamily="18" charset="2"/>
              </a:rPr>
              <a:t>FWM</a:t>
            </a:r>
          </a:p>
        </p:txBody>
      </p:sp>
      <p:sp>
        <p:nvSpPr>
          <p:cNvPr id="21" name="CasellaDiTesto 2"/>
          <p:cNvSpPr txBox="1">
            <a:spLocks noChangeArrowheads="1"/>
          </p:cNvSpPr>
          <p:nvPr/>
        </p:nvSpPr>
        <p:spPr bwMode="auto">
          <a:xfrm>
            <a:off x="6264653" y="6365485"/>
            <a:ext cx="827949" cy="33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it-IT" sz="1600">
                <a:solidFill>
                  <a:schemeClr val="tx2"/>
                </a:solidFill>
                <a:sym typeface="Symbol" pitchFamily="18" charset="2"/>
              </a:rPr>
              <a:t>SPDC</a:t>
            </a:r>
          </a:p>
        </p:txBody>
      </p:sp>
      <p:sp>
        <p:nvSpPr>
          <p:cNvPr id="22" name="Rettangolo arrotondato 19"/>
          <p:cNvSpPr>
            <a:spLocks noChangeArrowheads="1"/>
          </p:cNvSpPr>
          <p:nvPr/>
        </p:nvSpPr>
        <p:spPr bwMode="auto">
          <a:xfrm>
            <a:off x="6084888" y="3052763"/>
            <a:ext cx="2951162" cy="3760787"/>
          </a:xfrm>
          <a:prstGeom prst="roundRect">
            <a:avLst>
              <a:gd name="adj" fmla="val 626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it-IT"/>
          </a:p>
        </p:txBody>
      </p:sp>
      <p:sp>
        <p:nvSpPr>
          <p:cNvPr id="23" name="CasellaDiTesto 2"/>
          <p:cNvSpPr txBox="1">
            <a:spLocks noChangeArrowheads="1"/>
          </p:cNvSpPr>
          <p:nvPr/>
        </p:nvSpPr>
        <p:spPr bwMode="auto">
          <a:xfrm>
            <a:off x="6480715" y="3124779"/>
            <a:ext cx="2339397" cy="36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buFontTx/>
              <a:buNone/>
            </a:pPr>
            <a:r>
              <a:rPr lang="it-IT">
                <a:solidFill>
                  <a:srgbClr val="FF0000"/>
                </a:solidFill>
                <a:sym typeface="Symbol" pitchFamily="18" charset="2"/>
              </a:rPr>
              <a:t>Heralded sources</a:t>
            </a:r>
          </a:p>
        </p:txBody>
      </p:sp>
      <p:pic>
        <p:nvPicPr>
          <p:cNvPr id="26" name="Picture 299" descr="Ho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5" y="-15116"/>
            <a:ext cx="1296108" cy="4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28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0" b="42650"/>
          <a:stretch/>
        </p:blipFill>
        <p:spPr>
          <a:xfrm>
            <a:off x="3157890" y="4187629"/>
            <a:ext cx="6166638" cy="82554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51520" y="1124743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second </a:t>
            </a:r>
            <a:r>
              <a:rPr lang="en-US" dirty="0"/>
              <a:t>order </a:t>
            </a:r>
            <a:r>
              <a:rPr lang="en-US" dirty="0" smtClean="0"/>
              <a:t>intensity correlation </a:t>
            </a:r>
            <a:r>
              <a:rPr lang="en-US" dirty="0"/>
              <a:t>function (or </a:t>
            </a:r>
            <a:r>
              <a:rPr lang="en-US" dirty="0" err="1">
                <a:solidFill>
                  <a:srgbClr val="FF0000"/>
                </a:solidFill>
              </a:rPr>
              <a:t>Glauber</a:t>
            </a:r>
            <a:r>
              <a:rPr lang="en-US" dirty="0">
                <a:solidFill>
                  <a:srgbClr val="FF0000"/>
                </a:solidFill>
              </a:rPr>
              <a:t> function</a:t>
            </a:r>
            <a:r>
              <a:rPr lang="en-US" dirty="0" smtClean="0"/>
              <a:t>) is defined as: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3"/>
              <p:cNvSpPr txBox="1">
                <a:spLocks/>
              </p:cNvSpPr>
              <p:nvPr/>
            </p:nvSpPr>
            <p:spPr>
              <a:xfrm>
                <a:off x="2305408" y="1700808"/>
                <a:ext cx="4570848" cy="102147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it-IT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it-IT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d>
                      <m:r>
                        <a:rPr lang="it-IT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〈"/>
                              <m:endChr m:val="〉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〈"/>
                              <m:endChr m:val="〉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  <m:d>
                            <m:dPr>
                              <m:begChr m:val="〈"/>
                              <m:endChr m:val="〉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t-IT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408" y="1700808"/>
                <a:ext cx="4570848" cy="10214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-1" r="11588"/>
          <a:stretch/>
        </p:blipFill>
        <p:spPr>
          <a:xfrm>
            <a:off x="2365802" y="2636912"/>
            <a:ext cx="3934390" cy="4051271"/>
          </a:xfrm>
          <a:prstGeom prst="rect">
            <a:avLst/>
          </a:prstGeom>
        </p:spPr>
      </p:pic>
      <p:cxnSp>
        <p:nvCxnSpPr>
          <p:cNvPr id="7" name="Connettore diritto 6"/>
          <p:cNvCxnSpPr/>
          <p:nvPr/>
        </p:nvCxnSpPr>
        <p:spPr>
          <a:xfrm>
            <a:off x="2843808" y="4581128"/>
            <a:ext cx="36004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2843808" y="4581128"/>
            <a:ext cx="3384376" cy="1584176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815916" y="578729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 </a:t>
            </a:r>
            <a:r>
              <a:rPr lang="it-IT" dirty="0" err="1" smtClean="0"/>
              <a:t>classical</a:t>
            </a:r>
            <a:r>
              <a:rPr lang="it-IT" dirty="0" smtClean="0"/>
              <a:t> </a:t>
            </a:r>
            <a:r>
              <a:rPr lang="it-IT" dirty="0" err="1" smtClean="0"/>
              <a:t>description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779912" y="270892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Classical</a:t>
            </a:r>
            <a:r>
              <a:rPr lang="it-IT" dirty="0" smtClean="0"/>
              <a:t> </a:t>
            </a:r>
            <a:r>
              <a:rPr lang="it-IT" dirty="0" err="1" smtClean="0"/>
              <a:t>description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1476813"/>
            <a:ext cx="936104" cy="106396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5673" y="2430179"/>
            <a:ext cx="824119" cy="141277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26021" y="5990722"/>
            <a:ext cx="1778784" cy="86727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CasellaDiTesto 15"/>
          <p:cNvSpPr txBox="1"/>
          <p:nvPr/>
        </p:nvSpPr>
        <p:spPr>
          <a:xfrm>
            <a:off x="35496" y="5518973"/>
            <a:ext cx="16822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SPS!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Antibunching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228184" y="49599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Single mode laser 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coherent</a:t>
            </a:r>
            <a:r>
              <a:rPr lang="it-IT" dirty="0" smtClean="0"/>
              <a:t>, </a:t>
            </a:r>
            <a:r>
              <a:rPr lang="it-IT" dirty="0" err="1" smtClean="0"/>
              <a:t>Poissonian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-36512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</a:t>
            </a:r>
            <a:r>
              <a:rPr lang="it-IT" dirty="0" err="1" smtClean="0"/>
              <a:t>haotic</a:t>
            </a:r>
            <a:r>
              <a:rPr lang="it-IT" dirty="0" smtClean="0"/>
              <a:t> source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bunching</a:t>
            </a:r>
            <a:r>
              <a:rPr lang="it-IT" dirty="0" smtClean="0"/>
              <a:t>, </a:t>
            </a:r>
            <a:r>
              <a:rPr lang="it-IT" dirty="0" err="1" smtClean="0"/>
              <a:t>thermal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259632" y="25899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“g</a:t>
            </a:r>
            <a:r>
              <a:rPr lang="en-US" sz="3200" b="1" baseline="30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(2)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”: Introduction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" y="74583"/>
            <a:ext cx="1938563" cy="6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OLDER striscia est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4406"/>
            <a:ext cx="9144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sellaDiTesto 28"/>
          <p:cNvSpPr txBox="1"/>
          <p:nvPr/>
        </p:nvSpPr>
        <p:spPr>
          <a:xfrm>
            <a:off x="9612560" y="242461"/>
            <a:ext cx="1847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sz="1400" b="1" dirty="0" smtClean="0">
              <a:solidFill>
                <a:srgbClr val="FF0000"/>
              </a:solidFill>
            </a:endParaRPr>
          </a:p>
          <a:p>
            <a:endParaRPr lang="it-IT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it-IT" sz="1400" b="1" dirty="0" smtClean="0"/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" y="74583"/>
            <a:ext cx="1938563" cy="636091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1259632" y="25899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“g</a:t>
            </a:r>
            <a:r>
              <a:rPr lang="en-US" sz="3200" b="1" baseline="30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(2)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” vs “</a:t>
            </a:r>
            <a:r>
              <a:rPr lang="el-GR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α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”</a:t>
            </a:r>
            <a:r>
              <a:rPr lang="it-IT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32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parameter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2938665" y="2162114"/>
                <a:ext cx="2667910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it-IT" i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m:rPr>
                          <m:sty m:val="p"/>
                        </m:rPr>
                        <a:rPr lang="it-IT" i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𝑐𝑜𝑖𝑛𝑐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665" y="2162114"/>
                <a:ext cx="2667910" cy="656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tangolo 10"/>
          <p:cNvSpPr/>
          <p:nvPr/>
        </p:nvSpPr>
        <p:spPr>
          <a:xfrm>
            <a:off x="251520" y="148478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Assuming low photon flux, </a:t>
            </a:r>
            <a:r>
              <a:rPr lang="en-US" dirty="0" smtClean="0"/>
              <a:t>g</a:t>
            </a:r>
            <a:r>
              <a:rPr lang="en-US" baseline="30000" dirty="0" smtClean="0"/>
              <a:t>(2)</a:t>
            </a:r>
            <a:r>
              <a:rPr lang="en-US" dirty="0" smtClean="0"/>
              <a:t>(0) </a:t>
            </a:r>
            <a:r>
              <a:rPr lang="en-US" dirty="0" smtClean="0"/>
              <a:t>is equivalent to </a:t>
            </a:r>
            <a:r>
              <a:rPr lang="en-US" dirty="0" err="1" smtClean="0"/>
              <a:t>Grangier’s</a:t>
            </a:r>
            <a:r>
              <a:rPr lang="en-US" dirty="0" smtClean="0"/>
              <a:t> “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n-US" dirty="0" smtClean="0"/>
              <a:t>” </a:t>
            </a:r>
            <a:r>
              <a:rPr lang="en-US" dirty="0" smtClean="0"/>
              <a:t>parameter</a:t>
            </a:r>
            <a:r>
              <a:rPr lang="en-US" baseline="30000" dirty="0" smtClean="0"/>
              <a:t>*</a:t>
            </a:r>
            <a:r>
              <a:rPr lang="en-US" dirty="0" smtClean="0"/>
              <a:t>: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707904" y="4085891"/>
            <a:ext cx="720080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/>
          <p:cNvCxnSpPr/>
          <p:nvPr/>
        </p:nvCxnSpPr>
        <p:spPr>
          <a:xfrm flipH="1">
            <a:off x="3707904" y="4085891"/>
            <a:ext cx="720080" cy="64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555776" y="4409891"/>
            <a:ext cx="1512168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4067944" y="4409891"/>
            <a:ext cx="1512168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itardo 15"/>
          <p:cNvSpPr/>
          <p:nvPr/>
        </p:nvSpPr>
        <p:spPr>
          <a:xfrm>
            <a:off x="5580112" y="3437819"/>
            <a:ext cx="216024" cy="264843"/>
          </a:xfrm>
          <a:prstGeom prst="flowChartDelay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itardo 25"/>
          <p:cNvSpPr/>
          <p:nvPr/>
        </p:nvSpPr>
        <p:spPr>
          <a:xfrm>
            <a:off x="5580112" y="4253096"/>
            <a:ext cx="216024" cy="264843"/>
          </a:xfrm>
          <a:prstGeom prst="flowChartDelay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6156176" y="3719898"/>
            <a:ext cx="648072" cy="55043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6228184" y="3810449"/>
            <a:ext cx="57606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CC</a:t>
            </a:r>
            <a:endParaRPr lang="it-IT" dirty="0"/>
          </a:p>
        </p:txBody>
      </p:sp>
      <p:cxnSp>
        <p:nvCxnSpPr>
          <p:cNvPr id="2050" name="Connettore 2 2049"/>
          <p:cNvCxnSpPr/>
          <p:nvPr/>
        </p:nvCxnSpPr>
        <p:spPr>
          <a:xfrm>
            <a:off x="5796136" y="3581835"/>
            <a:ext cx="360040" cy="120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Connettore 2 2051"/>
          <p:cNvCxnSpPr>
            <a:stCxn id="26" idx="3"/>
          </p:cNvCxnSpPr>
          <p:nvPr/>
        </p:nvCxnSpPr>
        <p:spPr>
          <a:xfrm flipV="1">
            <a:off x="5796136" y="4265875"/>
            <a:ext cx="360040" cy="119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CasellaDiTesto 2052"/>
          <p:cNvSpPr txBox="1"/>
          <p:nvPr/>
        </p:nvSpPr>
        <p:spPr>
          <a:xfrm>
            <a:off x="5606575" y="3068960"/>
            <a:ext cx="72007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D</a:t>
            </a:r>
            <a:r>
              <a:rPr lang="it-IT" baseline="-25000" dirty="0" smtClean="0"/>
              <a:t>A</a:t>
            </a:r>
            <a:endParaRPr lang="it-IT" baseline="-250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5652121" y="4508647"/>
            <a:ext cx="72007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D</a:t>
            </a:r>
            <a:r>
              <a:rPr lang="it-IT" baseline="-25000" dirty="0"/>
              <a:t>B</a:t>
            </a:r>
          </a:p>
        </p:txBody>
      </p:sp>
      <p:cxnSp>
        <p:nvCxnSpPr>
          <p:cNvPr id="2057" name="Connettore 4 2056"/>
          <p:cNvCxnSpPr>
            <a:endCxn id="16" idx="1"/>
          </p:cNvCxnSpPr>
          <p:nvPr/>
        </p:nvCxnSpPr>
        <p:spPr>
          <a:xfrm flipV="1">
            <a:off x="4086776" y="3570241"/>
            <a:ext cx="1493336" cy="803754"/>
          </a:xfrm>
          <a:prstGeom prst="bentConnector3">
            <a:avLst>
              <a:gd name="adj1" fmla="val -717"/>
            </a:avLst>
          </a:prstGeom>
          <a:ln w="76200">
            <a:solidFill>
              <a:srgbClr val="C0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Esplosione 1 2058"/>
          <p:cNvSpPr/>
          <p:nvPr/>
        </p:nvSpPr>
        <p:spPr>
          <a:xfrm>
            <a:off x="2267744" y="4179781"/>
            <a:ext cx="466245" cy="482174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60" name="Rettangolo 2059"/>
          <p:cNvSpPr/>
          <p:nvPr/>
        </p:nvSpPr>
        <p:spPr>
          <a:xfrm>
            <a:off x="143508" y="5144661"/>
            <a:ext cx="8856984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of 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efficiencies (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n-US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n-US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of individual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channels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Splitting ratio of the BS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1" name="Rettangolo arrotondato 2060"/>
          <p:cNvSpPr/>
          <p:nvPr/>
        </p:nvSpPr>
        <p:spPr>
          <a:xfrm>
            <a:off x="3563888" y="3068960"/>
            <a:ext cx="2448272" cy="180901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62" name="CasellaDiTesto 2061"/>
          <p:cNvSpPr txBox="1"/>
          <p:nvPr/>
        </p:nvSpPr>
        <p:spPr>
          <a:xfrm>
            <a:off x="1475656" y="291623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/>
                </a:solidFill>
              </a:rPr>
              <a:t>Hanbury-</a:t>
            </a:r>
            <a:r>
              <a:rPr lang="it-IT" sz="1600" dirty="0" err="1" smtClean="0">
                <a:solidFill>
                  <a:schemeClr val="tx2"/>
                </a:solidFill>
              </a:rPr>
              <a:t>Brown</a:t>
            </a:r>
            <a:r>
              <a:rPr lang="it-IT" sz="1600" dirty="0" smtClean="0">
                <a:solidFill>
                  <a:schemeClr val="tx2"/>
                </a:solidFill>
              </a:rPr>
              <a:t>  &amp; </a:t>
            </a:r>
            <a:r>
              <a:rPr lang="it-IT" sz="1600" dirty="0" err="1" smtClean="0">
                <a:solidFill>
                  <a:schemeClr val="tx2"/>
                </a:solidFill>
              </a:rPr>
              <a:t>Twiss</a:t>
            </a:r>
            <a:endParaRPr lang="it-IT" sz="1600" dirty="0" smtClean="0">
              <a:solidFill>
                <a:schemeClr val="tx2"/>
              </a:solidFill>
            </a:endParaRPr>
          </a:p>
          <a:p>
            <a:r>
              <a:rPr lang="it-IT" sz="1600" dirty="0" smtClean="0">
                <a:solidFill>
                  <a:schemeClr val="tx2"/>
                </a:solidFill>
              </a:rPr>
              <a:t> (HBT)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530296" y="6521095"/>
            <a:ext cx="5057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ICASiPM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Schwetzingen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436096" y="5733256"/>
            <a:ext cx="372040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*</a:t>
            </a:r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Grangier</a:t>
            </a:r>
            <a:r>
              <a:rPr lang="en-US" dirty="0"/>
              <a:t>, G. Roger, and A. Aspect, </a:t>
            </a:r>
            <a:r>
              <a:rPr lang="en-US" dirty="0" err="1"/>
              <a:t>Europhys</a:t>
            </a:r>
            <a:r>
              <a:rPr lang="en-US" dirty="0"/>
              <a:t>. </a:t>
            </a:r>
            <a:r>
              <a:rPr lang="en-US" dirty="0" smtClean="0"/>
              <a:t>Lett. </a:t>
            </a:r>
            <a:r>
              <a:rPr lang="en-US" b="1" dirty="0" smtClean="0"/>
              <a:t>11</a:t>
            </a:r>
            <a:r>
              <a:rPr lang="en-US" dirty="0" smtClean="0"/>
              <a:t>, </a:t>
            </a:r>
            <a:r>
              <a:rPr lang="en-US" dirty="0"/>
              <a:t>173-179 (1986).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45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arrotondato 16"/>
          <p:cNvSpPr/>
          <p:nvPr/>
        </p:nvSpPr>
        <p:spPr>
          <a:xfrm>
            <a:off x="733465" y="1243154"/>
            <a:ext cx="4564801" cy="31298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675" y="3471886"/>
            <a:ext cx="36671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1842" y="3614762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isultati immagini per spcm aq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22875"/>
          <a:stretch/>
        </p:blipFill>
        <p:spPr bwMode="auto">
          <a:xfrm>
            <a:off x="786965" y="1650133"/>
            <a:ext cx="2362222" cy="14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-108520" y="1307524"/>
            <a:ext cx="370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On/Off Detectors:</a:t>
            </a:r>
          </a:p>
          <a:p>
            <a:endParaRPr lang="en-US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478229" y="478632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“Geiger mode”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 rot="10800000">
            <a:off x="3581392" y="5284799"/>
            <a:ext cx="1776426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2" name="Flèche droite rayée 11"/>
          <p:cNvSpPr/>
          <p:nvPr/>
        </p:nvSpPr>
        <p:spPr bwMode="auto">
          <a:xfrm rot="2390644">
            <a:off x="4495139" y="3345184"/>
            <a:ext cx="1285884" cy="854078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charset="-122"/>
              <a:sym typeface="Arial" pitchFamily="34" charset="0"/>
            </a:endParaRPr>
          </a:p>
        </p:txBody>
      </p:sp>
      <p:pic>
        <p:nvPicPr>
          <p:cNvPr id="14" name="Picture 299" descr="Ho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5" y="-15116"/>
            <a:ext cx="1296108" cy="4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30" y="1629097"/>
            <a:ext cx="1600294" cy="122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820" y="3397584"/>
            <a:ext cx="1871980" cy="82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1259632" y="4462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</a:t>
            </a:r>
            <a:r>
              <a:rPr lang="it-IT" sz="32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Intermission</a:t>
            </a:r>
            <a:r>
              <a:rPr lang="it-IT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7" b="19565"/>
          <a:stretch/>
        </p:blipFill>
        <p:spPr>
          <a:xfrm>
            <a:off x="2791061" y="-15116"/>
            <a:ext cx="3561879" cy="1067852"/>
          </a:xfrm>
          <a:prstGeom prst="rect">
            <a:avLst/>
          </a:prstGeom>
        </p:spPr>
      </p:pic>
      <p:cxnSp>
        <p:nvCxnSpPr>
          <p:cNvPr id="4" name="Connettore diritto 3"/>
          <p:cNvCxnSpPr/>
          <p:nvPr/>
        </p:nvCxnSpPr>
        <p:spPr>
          <a:xfrm flipV="1">
            <a:off x="3581391" y="194066"/>
            <a:ext cx="342537" cy="3247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ttore diritto 6"/>
          <p:cNvCxnSpPr/>
          <p:nvPr/>
        </p:nvCxnSpPr>
        <p:spPr>
          <a:xfrm>
            <a:off x="3581391" y="194066"/>
            <a:ext cx="342537" cy="399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Immagin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5" y="4653136"/>
            <a:ext cx="2006187" cy="2006187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4837700" y="4592161"/>
            <a:ext cx="15345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Breakdown Voltage</a:t>
            </a:r>
            <a:endParaRPr lang="it-IT" sz="1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363126" y="5384249"/>
            <a:ext cx="10090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Reverse </a:t>
            </a:r>
            <a:r>
              <a:rPr lang="it-IT" sz="1200" b="1" dirty="0" err="1" smtClean="0"/>
              <a:t>Bias</a:t>
            </a:r>
            <a:endParaRPr lang="it-IT" sz="12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660232" y="5157192"/>
            <a:ext cx="11999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err="1" smtClean="0"/>
              <a:t>Forward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Bias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38502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72008" y="4809543"/>
            <a:ext cx="8964488" cy="1139737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72008" y="3501008"/>
            <a:ext cx="8964488" cy="1139737"/>
          </a:xfrm>
          <a:prstGeom prst="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72008" y="3513399"/>
            <a:ext cx="8964488" cy="1139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72008" y="2060848"/>
            <a:ext cx="8964488" cy="11397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-234280"/>
            <a:ext cx="8229600" cy="1143000"/>
          </a:xfrm>
        </p:spPr>
        <p:txBody>
          <a:bodyPr/>
          <a:lstStyle/>
          <a:p>
            <a:r>
              <a:rPr lang="it-IT" dirty="0" smtClean="0"/>
              <a:t>On/Off vs </a:t>
            </a:r>
            <a:r>
              <a:rPr lang="it-IT" dirty="0" err="1" smtClean="0"/>
              <a:t>SiPM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287413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PNR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Cross-talk</a:t>
            </a:r>
          </a:p>
          <a:p>
            <a:endParaRPr lang="it-IT" dirty="0"/>
          </a:p>
        </p:txBody>
      </p:sp>
      <p:pic>
        <p:nvPicPr>
          <p:cNvPr id="5" name="Picture 4" descr="Risultati immagini per spcm aq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22875"/>
          <a:stretch/>
        </p:blipFill>
        <p:spPr bwMode="auto">
          <a:xfrm>
            <a:off x="2987824" y="980728"/>
            <a:ext cx="1316903" cy="83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14573"/>
            <a:ext cx="870127" cy="83524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33" b="18496"/>
          <a:stretch/>
        </p:blipFill>
        <p:spPr>
          <a:xfrm>
            <a:off x="3131840" y="2145247"/>
            <a:ext cx="936104" cy="93241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33" b="18496"/>
          <a:stretch/>
        </p:blipFill>
        <p:spPr>
          <a:xfrm>
            <a:off x="4788024" y="4869160"/>
            <a:ext cx="936104" cy="93241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9" r="1201" b="18496"/>
          <a:stretch/>
        </p:blipFill>
        <p:spPr>
          <a:xfrm>
            <a:off x="4788024" y="2145247"/>
            <a:ext cx="864095" cy="93241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9" r="1201" b="18496"/>
          <a:stretch/>
        </p:blipFill>
        <p:spPr>
          <a:xfrm>
            <a:off x="3131840" y="3576702"/>
            <a:ext cx="864095" cy="93241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9" r="1201" b="18496"/>
          <a:stretch/>
        </p:blipFill>
        <p:spPr>
          <a:xfrm>
            <a:off x="4788024" y="3576702"/>
            <a:ext cx="864095" cy="93241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9" r="1201" b="18496"/>
          <a:stretch/>
        </p:blipFill>
        <p:spPr>
          <a:xfrm>
            <a:off x="3131840" y="4869160"/>
            <a:ext cx="864095" cy="932418"/>
          </a:xfrm>
          <a:prstGeom prst="rect">
            <a:avLst/>
          </a:prstGeom>
        </p:spPr>
      </p:pic>
      <p:pic>
        <p:nvPicPr>
          <p:cNvPr id="19" name="Picture 6" descr="FOLDER striscia ester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4406"/>
            <a:ext cx="9144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30296" y="6521095"/>
            <a:ext cx="5057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ICASiPM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Schwetzingen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99" descr="Ho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5" y="-15116"/>
            <a:ext cx="1296108" cy="4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381000" y="6022975"/>
            <a:ext cx="3990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 eaLnBrk="1" hangingPunct="1">
              <a:buFont typeface="Wingdings" pitchFamily="2" charset="2"/>
              <a:buNone/>
            </a:pPr>
            <a:r>
              <a:rPr lang="it-IT" altLang="en-US" sz="1400" dirty="0">
                <a:solidFill>
                  <a:srgbClr val="002060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it-IT" sz="1400" i="1" dirty="0">
                <a:solidFill>
                  <a:srgbClr val="002060"/>
                </a:solidFill>
                <a:cs typeface="Times New Roman" pitchFamily="18" charset="0"/>
                <a:sym typeface="Symbol" pitchFamily="18" charset="2"/>
              </a:rPr>
              <a:t> = </a:t>
            </a:r>
            <a:r>
              <a:rPr lang="it-IT" altLang="en-US" sz="1400" dirty="0" smtClean="0">
                <a:solidFill>
                  <a:srgbClr val="002060"/>
                </a:solidFill>
              </a:rPr>
              <a:t>quantum </a:t>
            </a:r>
            <a:r>
              <a:rPr lang="en-US" altLang="it-IT" sz="1400" dirty="0">
                <a:solidFill>
                  <a:srgbClr val="002060"/>
                </a:solidFill>
              </a:rPr>
              <a:t>efficiency</a:t>
            </a:r>
            <a:r>
              <a:rPr lang="it-IT" altLang="en-US" sz="1400" dirty="0">
                <a:solidFill>
                  <a:srgbClr val="002060"/>
                </a:solidFill>
              </a:rPr>
              <a:t>)</a:t>
            </a:r>
            <a:endParaRPr lang="en-US" altLang="it-IT" sz="1400" dirty="0">
              <a:solidFill>
                <a:srgbClr val="002060"/>
              </a:solidFill>
            </a:endParaRPr>
          </a:p>
        </p:txBody>
      </p:sp>
      <p:grpSp>
        <p:nvGrpSpPr>
          <p:cNvPr id="1032" name="Group 7"/>
          <p:cNvGrpSpPr>
            <a:grpSpLocks/>
          </p:cNvGrpSpPr>
          <p:nvPr/>
        </p:nvGrpSpPr>
        <p:grpSpPr bwMode="auto">
          <a:xfrm>
            <a:off x="127000" y="1556792"/>
            <a:ext cx="3132138" cy="3300412"/>
            <a:chOff x="0" y="0"/>
            <a:chExt cx="3131345" cy="3300467"/>
          </a:xfrm>
        </p:grpSpPr>
        <p:pic>
          <p:nvPicPr>
            <p:cNvPr id="1055" name="Immagin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077" y="0"/>
              <a:ext cx="1122172" cy="86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982" y="820791"/>
              <a:ext cx="1122363" cy="85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982" y="1631211"/>
              <a:ext cx="1122363" cy="85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982" y="2441630"/>
              <a:ext cx="1122363" cy="85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9" name="Freeform 48"/>
            <p:cNvSpPr>
              <a:spLocks/>
            </p:cNvSpPr>
            <p:nvPr/>
          </p:nvSpPr>
          <p:spPr bwMode="auto">
            <a:xfrm>
              <a:off x="831639" y="1725641"/>
              <a:ext cx="638013" cy="627072"/>
            </a:xfrm>
            <a:custGeom>
              <a:avLst/>
              <a:gdLst>
                <a:gd name="T0" fmla="*/ 0 w 772"/>
                <a:gd name="T1" fmla="*/ 0 h 272"/>
                <a:gd name="T2" fmla="*/ 225619 w 772"/>
                <a:gd name="T3" fmla="*/ 523328 h 272"/>
                <a:gd name="T4" fmla="*/ 638013 w 772"/>
                <a:gd name="T5" fmla="*/ 627072 h 272"/>
                <a:gd name="T6" fmla="*/ 0 60000 65536"/>
                <a:gd name="T7" fmla="*/ 0 60000 65536"/>
                <a:gd name="T8" fmla="*/ 0 60000 65536"/>
                <a:gd name="T9" fmla="*/ 0 w 772"/>
                <a:gd name="T10" fmla="*/ 0 h 272"/>
                <a:gd name="T11" fmla="*/ 772 w 7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2" h="272">
                  <a:moveTo>
                    <a:pt x="0" y="0"/>
                  </a:moveTo>
                  <a:cubicBezTo>
                    <a:pt x="72" y="91"/>
                    <a:pt x="144" y="182"/>
                    <a:pt x="273" y="227"/>
                  </a:cubicBezTo>
                  <a:cubicBezTo>
                    <a:pt x="402" y="272"/>
                    <a:pt x="681" y="264"/>
                    <a:pt x="772" y="272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1060" name="Freeform 49"/>
            <p:cNvSpPr>
              <a:spLocks/>
            </p:cNvSpPr>
            <p:nvPr/>
          </p:nvSpPr>
          <p:spPr bwMode="auto">
            <a:xfrm rot="-5400000">
              <a:off x="1463246" y="2214691"/>
              <a:ext cx="417520" cy="693561"/>
            </a:xfrm>
            <a:custGeom>
              <a:avLst/>
              <a:gdLst>
                <a:gd name="T0" fmla="*/ 417520 w 227"/>
                <a:gd name="T1" fmla="*/ 0 h 590"/>
                <a:gd name="T2" fmla="*/ 332912 w 227"/>
                <a:gd name="T3" fmla="*/ 426716 h 590"/>
                <a:gd name="T4" fmla="*/ 0 w 227"/>
                <a:gd name="T5" fmla="*/ 693561 h 590"/>
                <a:gd name="T6" fmla="*/ 0 60000 65536"/>
                <a:gd name="T7" fmla="*/ 0 60000 65536"/>
                <a:gd name="T8" fmla="*/ 0 60000 65536"/>
                <a:gd name="T9" fmla="*/ 0 w 227"/>
                <a:gd name="T10" fmla="*/ 0 h 590"/>
                <a:gd name="T11" fmla="*/ 227 w 227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590">
                  <a:moveTo>
                    <a:pt x="227" y="0"/>
                  </a:moveTo>
                  <a:cubicBezTo>
                    <a:pt x="223" y="132"/>
                    <a:pt x="219" y="265"/>
                    <a:pt x="181" y="363"/>
                  </a:cubicBezTo>
                  <a:cubicBezTo>
                    <a:pt x="143" y="461"/>
                    <a:pt x="38" y="522"/>
                    <a:pt x="0" y="59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1061" name="Freeform 50"/>
            <p:cNvSpPr>
              <a:spLocks/>
            </p:cNvSpPr>
            <p:nvPr/>
          </p:nvSpPr>
          <p:spPr bwMode="auto">
            <a:xfrm rot="16200000" flipH="1">
              <a:off x="1456896" y="1790821"/>
              <a:ext cx="431807" cy="691975"/>
            </a:xfrm>
            <a:custGeom>
              <a:avLst/>
              <a:gdLst>
                <a:gd name="T0" fmla="*/ 431807 w 227"/>
                <a:gd name="T1" fmla="*/ 0 h 590"/>
                <a:gd name="T2" fmla="*/ 344304 w 227"/>
                <a:gd name="T3" fmla="*/ 425741 h 590"/>
                <a:gd name="T4" fmla="*/ 0 w 227"/>
                <a:gd name="T5" fmla="*/ 691975 h 590"/>
                <a:gd name="T6" fmla="*/ 0 60000 65536"/>
                <a:gd name="T7" fmla="*/ 0 60000 65536"/>
                <a:gd name="T8" fmla="*/ 0 60000 65536"/>
                <a:gd name="T9" fmla="*/ 0 w 227"/>
                <a:gd name="T10" fmla="*/ 0 h 590"/>
                <a:gd name="T11" fmla="*/ 227 w 227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590">
                  <a:moveTo>
                    <a:pt x="227" y="0"/>
                  </a:moveTo>
                  <a:cubicBezTo>
                    <a:pt x="223" y="132"/>
                    <a:pt x="219" y="265"/>
                    <a:pt x="181" y="363"/>
                  </a:cubicBezTo>
                  <a:cubicBezTo>
                    <a:pt x="143" y="461"/>
                    <a:pt x="38" y="522"/>
                    <a:pt x="0" y="59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1062" name="Freeform 48"/>
            <p:cNvSpPr>
              <a:spLocks/>
            </p:cNvSpPr>
            <p:nvPr/>
          </p:nvSpPr>
          <p:spPr bwMode="auto">
            <a:xfrm flipV="1">
              <a:off x="818943" y="709625"/>
              <a:ext cx="638013" cy="627072"/>
            </a:xfrm>
            <a:custGeom>
              <a:avLst/>
              <a:gdLst>
                <a:gd name="T0" fmla="*/ 0 w 772"/>
                <a:gd name="T1" fmla="*/ 0 h 272"/>
                <a:gd name="T2" fmla="*/ 225619 w 772"/>
                <a:gd name="T3" fmla="*/ 523328 h 272"/>
                <a:gd name="T4" fmla="*/ 638013 w 772"/>
                <a:gd name="T5" fmla="*/ 627072 h 272"/>
                <a:gd name="T6" fmla="*/ 0 60000 65536"/>
                <a:gd name="T7" fmla="*/ 0 60000 65536"/>
                <a:gd name="T8" fmla="*/ 0 60000 65536"/>
                <a:gd name="T9" fmla="*/ 0 w 772"/>
                <a:gd name="T10" fmla="*/ 0 h 272"/>
                <a:gd name="T11" fmla="*/ 772 w 7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2" h="272">
                  <a:moveTo>
                    <a:pt x="0" y="0"/>
                  </a:moveTo>
                  <a:cubicBezTo>
                    <a:pt x="72" y="91"/>
                    <a:pt x="144" y="182"/>
                    <a:pt x="273" y="227"/>
                  </a:cubicBezTo>
                  <a:cubicBezTo>
                    <a:pt x="402" y="272"/>
                    <a:pt x="681" y="264"/>
                    <a:pt x="772" y="272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1063" name="Freeform 49"/>
            <p:cNvSpPr>
              <a:spLocks/>
            </p:cNvSpPr>
            <p:nvPr/>
          </p:nvSpPr>
          <p:spPr bwMode="auto">
            <a:xfrm rot="-5400000">
              <a:off x="1456900" y="570018"/>
              <a:ext cx="417520" cy="706258"/>
            </a:xfrm>
            <a:custGeom>
              <a:avLst/>
              <a:gdLst>
                <a:gd name="T0" fmla="*/ 417520 w 227"/>
                <a:gd name="T1" fmla="*/ 0 h 590"/>
                <a:gd name="T2" fmla="*/ 332912 w 227"/>
                <a:gd name="T3" fmla="*/ 434528 h 590"/>
                <a:gd name="T4" fmla="*/ 0 w 227"/>
                <a:gd name="T5" fmla="*/ 706258 h 590"/>
                <a:gd name="T6" fmla="*/ 0 60000 65536"/>
                <a:gd name="T7" fmla="*/ 0 60000 65536"/>
                <a:gd name="T8" fmla="*/ 0 60000 65536"/>
                <a:gd name="T9" fmla="*/ 0 w 227"/>
                <a:gd name="T10" fmla="*/ 0 h 590"/>
                <a:gd name="T11" fmla="*/ 227 w 227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590">
                  <a:moveTo>
                    <a:pt x="227" y="0"/>
                  </a:moveTo>
                  <a:cubicBezTo>
                    <a:pt x="223" y="132"/>
                    <a:pt x="219" y="265"/>
                    <a:pt x="181" y="363"/>
                  </a:cubicBezTo>
                  <a:cubicBezTo>
                    <a:pt x="143" y="461"/>
                    <a:pt x="38" y="522"/>
                    <a:pt x="0" y="59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1064" name="Freeform 50"/>
            <p:cNvSpPr>
              <a:spLocks/>
            </p:cNvSpPr>
            <p:nvPr/>
          </p:nvSpPr>
          <p:spPr bwMode="auto">
            <a:xfrm rot="16200000" flipH="1">
              <a:off x="1450547" y="146145"/>
              <a:ext cx="431807" cy="704672"/>
            </a:xfrm>
            <a:custGeom>
              <a:avLst/>
              <a:gdLst>
                <a:gd name="T0" fmla="*/ 431807 w 227"/>
                <a:gd name="T1" fmla="*/ 0 h 590"/>
                <a:gd name="T2" fmla="*/ 344304 w 227"/>
                <a:gd name="T3" fmla="*/ 433552 h 590"/>
                <a:gd name="T4" fmla="*/ 0 w 227"/>
                <a:gd name="T5" fmla="*/ 704672 h 590"/>
                <a:gd name="T6" fmla="*/ 0 60000 65536"/>
                <a:gd name="T7" fmla="*/ 0 60000 65536"/>
                <a:gd name="T8" fmla="*/ 0 60000 65536"/>
                <a:gd name="T9" fmla="*/ 0 w 227"/>
                <a:gd name="T10" fmla="*/ 0 h 590"/>
                <a:gd name="T11" fmla="*/ 227 w 227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590">
                  <a:moveTo>
                    <a:pt x="227" y="0"/>
                  </a:moveTo>
                  <a:cubicBezTo>
                    <a:pt x="223" y="132"/>
                    <a:pt x="219" y="265"/>
                    <a:pt x="181" y="363"/>
                  </a:cubicBezTo>
                  <a:cubicBezTo>
                    <a:pt x="143" y="461"/>
                    <a:pt x="38" y="522"/>
                    <a:pt x="0" y="59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1065" name="Freeform 48"/>
            <p:cNvSpPr>
              <a:spLocks/>
            </p:cNvSpPr>
            <p:nvPr/>
          </p:nvSpPr>
          <p:spPr bwMode="auto">
            <a:xfrm rot="10800000" flipV="1">
              <a:off x="528504" y="1222395"/>
              <a:ext cx="319006" cy="304805"/>
            </a:xfrm>
            <a:custGeom>
              <a:avLst/>
              <a:gdLst>
                <a:gd name="T0" fmla="*/ 0 w 772"/>
                <a:gd name="T1" fmla="*/ 0 h 272"/>
                <a:gd name="T2" fmla="*/ 112809 w 772"/>
                <a:gd name="T3" fmla="*/ 254378 h 272"/>
                <a:gd name="T4" fmla="*/ 319006 w 772"/>
                <a:gd name="T5" fmla="*/ 304805 h 272"/>
                <a:gd name="T6" fmla="*/ 0 60000 65536"/>
                <a:gd name="T7" fmla="*/ 0 60000 65536"/>
                <a:gd name="T8" fmla="*/ 0 60000 65536"/>
                <a:gd name="T9" fmla="*/ 0 w 772"/>
                <a:gd name="T10" fmla="*/ 0 h 272"/>
                <a:gd name="T11" fmla="*/ 772 w 7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2" h="272">
                  <a:moveTo>
                    <a:pt x="0" y="0"/>
                  </a:moveTo>
                  <a:cubicBezTo>
                    <a:pt x="72" y="91"/>
                    <a:pt x="144" y="182"/>
                    <a:pt x="273" y="227"/>
                  </a:cubicBezTo>
                  <a:cubicBezTo>
                    <a:pt x="402" y="272"/>
                    <a:pt x="681" y="264"/>
                    <a:pt x="772" y="272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endParaRPr lang="en-US" altLang="it-IT"/>
            </a:p>
          </p:txBody>
        </p:sp>
        <p:sp>
          <p:nvSpPr>
            <p:cNvPr id="1066" name="Freeform 48"/>
            <p:cNvSpPr>
              <a:spLocks/>
            </p:cNvSpPr>
            <p:nvPr/>
          </p:nvSpPr>
          <p:spPr bwMode="auto">
            <a:xfrm rot="10800000">
              <a:off x="541201" y="1527200"/>
              <a:ext cx="319006" cy="304805"/>
            </a:xfrm>
            <a:custGeom>
              <a:avLst/>
              <a:gdLst>
                <a:gd name="T0" fmla="*/ 0 w 772"/>
                <a:gd name="T1" fmla="*/ 0 h 272"/>
                <a:gd name="T2" fmla="*/ 112809 w 772"/>
                <a:gd name="T3" fmla="*/ 254378 h 272"/>
                <a:gd name="T4" fmla="*/ 319006 w 772"/>
                <a:gd name="T5" fmla="*/ 304805 h 272"/>
                <a:gd name="T6" fmla="*/ 0 60000 65536"/>
                <a:gd name="T7" fmla="*/ 0 60000 65536"/>
                <a:gd name="T8" fmla="*/ 0 60000 65536"/>
                <a:gd name="T9" fmla="*/ 0 w 772"/>
                <a:gd name="T10" fmla="*/ 0 h 272"/>
                <a:gd name="T11" fmla="*/ 772 w 7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2" h="272">
                  <a:moveTo>
                    <a:pt x="0" y="0"/>
                  </a:moveTo>
                  <a:cubicBezTo>
                    <a:pt x="72" y="91"/>
                    <a:pt x="144" y="182"/>
                    <a:pt x="273" y="227"/>
                  </a:cubicBezTo>
                  <a:cubicBezTo>
                    <a:pt x="402" y="272"/>
                    <a:pt x="681" y="264"/>
                    <a:pt x="772" y="272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endParaRPr lang="en-US" altLang="it-IT"/>
            </a:p>
          </p:txBody>
        </p:sp>
        <p:cxnSp>
          <p:nvCxnSpPr>
            <p:cNvPr id="1067" name="Connettore 1 5"/>
            <p:cNvCxnSpPr>
              <a:cxnSpLocks noChangeShapeType="1"/>
            </p:cNvCxnSpPr>
            <p:nvPr/>
          </p:nvCxnSpPr>
          <p:spPr bwMode="auto">
            <a:xfrm flipH="1">
              <a:off x="0" y="1527134"/>
              <a:ext cx="527934" cy="593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8" name="Elaborazione alternativa 6"/>
            <p:cNvSpPr>
              <a:spLocks noChangeArrowheads="1"/>
            </p:cNvSpPr>
            <p:nvPr/>
          </p:nvSpPr>
          <p:spPr bwMode="auto">
            <a:xfrm>
              <a:off x="190500" y="1457330"/>
              <a:ext cx="433477" cy="171498"/>
            </a:xfrm>
            <a:prstGeom prst="flowChartAlternateProcess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endParaRPr lang="it-IT" altLang="en-US" b="1">
                <a:solidFill>
                  <a:schemeClr val="bg1"/>
                </a:solidFill>
                <a:sym typeface="Arial" pitchFamily="34" charset="0"/>
              </a:endParaRPr>
            </a:p>
          </p:txBody>
        </p:sp>
        <p:sp>
          <p:nvSpPr>
            <p:cNvPr id="1069" name="Elaborazione alternativa 40"/>
            <p:cNvSpPr>
              <a:spLocks noChangeArrowheads="1"/>
            </p:cNvSpPr>
            <p:nvPr/>
          </p:nvSpPr>
          <p:spPr bwMode="auto">
            <a:xfrm rot="-306182">
              <a:off x="1164613" y="637314"/>
              <a:ext cx="433477" cy="171498"/>
            </a:xfrm>
            <a:prstGeom prst="flowChartAlternateProcess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endParaRPr lang="it-IT" altLang="en-US" b="1">
                <a:solidFill>
                  <a:schemeClr val="bg1"/>
                </a:solidFill>
                <a:sym typeface="Arial" pitchFamily="34" charset="0"/>
              </a:endParaRPr>
            </a:p>
          </p:txBody>
        </p:sp>
        <p:sp>
          <p:nvSpPr>
            <p:cNvPr id="1070" name="Elaborazione alternativa 41"/>
            <p:cNvSpPr>
              <a:spLocks noChangeArrowheads="1"/>
            </p:cNvSpPr>
            <p:nvPr/>
          </p:nvSpPr>
          <p:spPr bwMode="auto">
            <a:xfrm rot="246894">
              <a:off x="1151913" y="2262914"/>
              <a:ext cx="433477" cy="171498"/>
            </a:xfrm>
            <a:prstGeom prst="flowChartAlternateProcess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endParaRPr lang="it-IT" altLang="en-US" b="1">
                <a:solidFill>
                  <a:schemeClr val="bg1"/>
                </a:solidFill>
                <a:sym typeface="Arial" pitchFamily="34" charset="0"/>
              </a:endParaRPr>
            </a:p>
          </p:txBody>
        </p:sp>
        <p:sp>
          <p:nvSpPr>
            <p:cNvPr id="1071" name="CasellaDiTesto 22"/>
            <p:cNvSpPr txBox="1">
              <a:spLocks noChangeArrowheads="1"/>
            </p:cNvSpPr>
            <p:nvPr/>
          </p:nvSpPr>
          <p:spPr bwMode="auto">
            <a:xfrm>
              <a:off x="1144769" y="261756"/>
              <a:ext cx="468279" cy="28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it-IT" altLang="en-US" sz="1600" b="1">
                  <a:sym typeface="Arial" pitchFamily="34" charset="0"/>
                </a:rPr>
                <a:t>BS</a:t>
              </a:r>
            </a:p>
          </p:txBody>
        </p:sp>
        <p:sp>
          <p:nvSpPr>
            <p:cNvPr id="1072" name="CasellaDiTesto 71"/>
            <p:cNvSpPr txBox="1">
              <a:spLocks noChangeArrowheads="1"/>
            </p:cNvSpPr>
            <p:nvPr/>
          </p:nvSpPr>
          <p:spPr bwMode="auto">
            <a:xfrm>
              <a:off x="174278" y="1092180"/>
              <a:ext cx="468279" cy="28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it-IT" altLang="en-US" sz="1600" b="1">
                  <a:sym typeface="Arial" pitchFamily="34" charset="0"/>
                </a:rPr>
                <a:t>BS</a:t>
              </a:r>
            </a:p>
          </p:txBody>
        </p:sp>
        <p:sp>
          <p:nvSpPr>
            <p:cNvPr id="1073" name="CasellaDiTesto 72"/>
            <p:cNvSpPr txBox="1">
              <a:spLocks noChangeArrowheads="1"/>
            </p:cNvSpPr>
            <p:nvPr/>
          </p:nvSpPr>
          <p:spPr bwMode="auto">
            <a:xfrm>
              <a:off x="1144769" y="1912756"/>
              <a:ext cx="468279" cy="28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defTabSz="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defTabSz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it-IT" altLang="en-US" sz="1600" b="1">
                  <a:sym typeface="Arial" pitchFamily="34" charset="0"/>
                </a:rPr>
                <a:t>BS</a:t>
              </a:r>
            </a:p>
          </p:txBody>
        </p:sp>
      </p:grpSp>
      <p:sp>
        <p:nvSpPr>
          <p:cNvPr id="1033" name="Text Box 2"/>
          <p:cNvSpPr txBox="1">
            <a:spLocks noChangeArrowheads="1"/>
          </p:cNvSpPr>
          <p:nvPr/>
        </p:nvSpPr>
        <p:spPr bwMode="auto">
          <a:xfrm>
            <a:off x="6276975" y="1952935"/>
            <a:ext cx="26860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it-IT" altLang="en-US" sz="1400" b="1" dirty="0">
                <a:solidFill>
                  <a:srgbClr val="002060"/>
                </a:solidFill>
                <a:sym typeface="Arial" pitchFamily="34" charset="0"/>
              </a:rPr>
              <a:t>With </a:t>
            </a:r>
            <a:r>
              <a:rPr lang="it-IT" altLang="en-US" sz="1400" b="1" dirty="0" err="1">
                <a:solidFill>
                  <a:srgbClr val="002060"/>
                </a:solidFill>
                <a:sym typeface="Arial" pitchFamily="34" charset="0"/>
              </a:rPr>
              <a:t>four</a:t>
            </a:r>
            <a:r>
              <a:rPr lang="it-IT" altLang="en-US" sz="1400" b="1" dirty="0">
                <a:solidFill>
                  <a:srgbClr val="002060"/>
                </a:solidFill>
                <a:sym typeface="Arial" pitchFamily="34" charset="0"/>
              </a:rPr>
              <a:t> detectors in </a:t>
            </a:r>
            <a:r>
              <a:rPr lang="it-IT" altLang="en-US" sz="1400" b="1" dirty="0" err="1">
                <a:solidFill>
                  <a:srgbClr val="002060"/>
                </a:solidFill>
                <a:sym typeface="Arial" pitchFamily="34" charset="0"/>
              </a:rPr>
              <a:t>tree</a:t>
            </a:r>
            <a:r>
              <a:rPr lang="it-IT" altLang="en-US" sz="1400" b="1" dirty="0">
                <a:solidFill>
                  <a:srgbClr val="002060"/>
                </a:solidFill>
                <a:sym typeface="Arial" pitchFamily="34" charset="0"/>
              </a:rPr>
              <a:t> </a:t>
            </a:r>
            <a:r>
              <a:rPr lang="it-IT" altLang="en-US" sz="1400" b="1" dirty="0" err="1">
                <a:solidFill>
                  <a:srgbClr val="002060"/>
                </a:solidFill>
                <a:sym typeface="Arial" pitchFamily="34" charset="0"/>
              </a:rPr>
              <a:t>configuration</a:t>
            </a:r>
            <a:r>
              <a:rPr lang="it-IT" altLang="en-US" sz="1400" b="1" dirty="0">
                <a:solidFill>
                  <a:srgbClr val="002060"/>
                </a:solidFill>
                <a:sym typeface="Arial" pitchFamily="34" charset="0"/>
              </a:rPr>
              <a:t>, </a:t>
            </a:r>
            <a:r>
              <a:rPr lang="it-IT" altLang="en-US" sz="1400" b="1" dirty="0" err="1">
                <a:solidFill>
                  <a:srgbClr val="002060"/>
                </a:solidFill>
                <a:sym typeface="Arial" pitchFamily="34" charset="0"/>
              </a:rPr>
              <a:t>it</a:t>
            </a:r>
            <a:r>
              <a:rPr lang="it-IT" altLang="en-US" sz="1400" b="1" dirty="0">
                <a:solidFill>
                  <a:srgbClr val="002060"/>
                </a:solidFill>
                <a:sym typeface="Arial" pitchFamily="34" charset="0"/>
              </a:rPr>
              <a:t> </a:t>
            </a:r>
            <a:r>
              <a:rPr lang="it-IT" altLang="en-US" sz="1400" b="1" dirty="0" err="1">
                <a:solidFill>
                  <a:srgbClr val="002060"/>
                </a:solidFill>
                <a:sym typeface="Arial" pitchFamily="34" charset="0"/>
              </a:rPr>
              <a:t>is</a:t>
            </a:r>
            <a:r>
              <a:rPr lang="it-IT" altLang="en-US" sz="1400" b="1" dirty="0">
                <a:solidFill>
                  <a:srgbClr val="002060"/>
                </a:solidFill>
                <a:sym typeface="Arial" pitchFamily="34" charset="0"/>
              </a:rPr>
              <a:t> </a:t>
            </a:r>
            <a:r>
              <a:rPr lang="it-IT" altLang="en-US" sz="1400" b="1" dirty="0" err="1">
                <a:solidFill>
                  <a:srgbClr val="002060"/>
                </a:solidFill>
                <a:sym typeface="Arial" pitchFamily="34" charset="0"/>
              </a:rPr>
              <a:t>possible</a:t>
            </a:r>
            <a:r>
              <a:rPr lang="it-IT" altLang="en-US" sz="1400" b="1" dirty="0">
                <a:solidFill>
                  <a:srgbClr val="002060"/>
                </a:solidFill>
                <a:sym typeface="Arial" pitchFamily="34" charset="0"/>
              </a:rPr>
              <a:t> to </a:t>
            </a:r>
            <a:r>
              <a:rPr lang="it-IT" altLang="en-US" sz="1400" b="1" dirty="0" err="1">
                <a:solidFill>
                  <a:srgbClr val="002060"/>
                </a:solidFill>
                <a:sym typeface="Arial" pitchFamily="34" charset="0"/>
              </a:rPr>
              <a:t>measure</a:t>
            </a:r>
            <a:r>
              <a:rPr lang="it-IT" altLang="en-US" sz="1400" b="1" dirty="0">
                <a:solidFill>
                  <a:srgbClr val="002060"/>
                </a:solidFill>
                <a:sym typeface="Arial" pitchFamily="34" charset="0"/>
              </a:rPr>
              <a:t> up to the </a:t>
            </a:r>
            <a:r>
              <a:rPr lang="en-US" altLang="it-IT" sz="1400" b="1" dirty="0">
                <a:solidFill>
                  <a:srgbClr val="002060"/>
                </a:solidFill>
                <a:sym typeface="Arial" pitchFamily="34" charset="0"/>
              </a:rPr>
              <a:t>4</a:t>
            </a:r>
            <a:r>
              <a:rPr lang="en-US" altLang="it-IT" sz="1400" b="1" baseline="30000" dirty="0">
                <a:solidFill>
                  <a:srgbClr val="002060"/>
                </a:solidFill>
                <a:sym typeface="Arial" pitchFamily="34" charset="0"/>
              </a:rPr>
              <a:t>th</a:t>
            </a:r>
            <a:r>
              <a:rPr lang="it-IT" altLang="en-US" sz="1400" b="1" dirty="0">
                <a:solidFill>
                  <a:srgbClr val="002060"/>
                </a:solidFill>
                <a:sym typeface="Arial" pitchFamily="34" charset="0"/>
              </a:rPr>
              <a:t>-</a:t>
            </a:r>
            <a:r>
              <a:rPr lang="it-IT" altLang="en-US" sz="1400" b="1" dirty="0" err="1">
                <a:solidFill>
                  <a:srgbClr val="002060"/>
                </a:solidFill>
                <a:sym typeface="Arial" pitchFamily="34" charset="0"/>
              </a:rPr>
              <a:t>order</a:t>
            </a:r>
            <a:r>
              <a:rPr lang="it-IT" altLang="en-US" sz="1400" b="1" dirty="0">
                <a:solidFill>
                  <a:srgbClr val="002060"/>
                </a:solidFill>
                <a:sym typeface="Arial" pitchFamily="34" charset="0"/>
              </a:rPr>
              <a:t> </a:t>
            </a:r>
            <a:r>
              <a:rPr lang="it-IT" altLang="en-US" sz="1400" b="1" dirty="0" err="1">
                <a:solidFill>
                  <a:srgbClr val="002060"/>
                </a:solidFill>
                <a:sym typeface="Arial" pitchFamily="34" charset="0"/>
              </a:rPr>
              <a:t>Glauber’s</a:t>
            </a:r>
            <a:r>
              <a:rPr lang="it-IT" altLang="en-US" sz="1400" b="1" dirty="0">
                <a:solidFill>
                  <a:srgbClr val="002060"/>
                </a:solidFill>
                <a:sym typeface="Arial" pitchFamily="34" charset="0"/>
              </a:rPr>
              <a:t> self-</a:t>
            </a:r>
            <a:r>
              <a:rPr lang="it-IT" altLang="en-US" sz="1400" b="1" dirty="0" err="1">
                <a:solidFill>
                  <a:srgbClr val="002060"/>
                </a:solidFill>
                <a:sym typeface="Arial" pitchFamily="34" charset="0"/>
              </a:rPr>
              <a:t>correlation</a:t>
            </a:r>
            <a:r>
              <a:rPr lang="it-IT" altLang="en-US" sz="1400" b="1" dirty="0">
                <a:solidFill>
                  <a:srgbClr val="002060"/>
                </a:solidFill>
                <a:sym typeface="Arial" pitchFamily="34" charset="0"/>
              </a:rPr>
              <a:t> </a:t>
            </a:r>
            <a:r>
              <a:rPr lang="it-IT" altLang="en-US" sz="1400" b="1" dirty="0" err="1">
                <a:solidFill>
                  <a:srgbClr val="002060"/>
                </a:solidFill>
                <a:sym typeface="Arial" pitchFamily="34" charset="0"/>
              </a:rPr>
              <a:t>function</a:t>
            </a:r>
            <a:r>
              <a:rPr lang="it-IT" altLang="en-US" sz="1400" b="1" dirty="0">
                <a:solidFill>
                  <a:srgbClr val="002060"/>
                </a:solidFill>
                <a:sym typeface="Arial" pitchFamily="34" charset="0"/>
              </a:rPr>
              <a:t>:</a:t>
            </a:r>
          </a:p>
        </p:txBody>
      </p:sp>
      <p:graphicFrame>
        <p:nvGraphicFramePr>
          <p:cNvPr id="102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04555"/>
              </p:ext>
            </p:extLst>
          </p:nvPr>
        </p:nvGraphicFramePr>
        <p:xfrm>
          <a:off x="6378575" y="3245160"/>
          <a:ext cx="2776538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r:id="rId7" imgW="2006917" imgH="940117" progId="Equation.DSMT4">
                  <p:embed/>
                </p:oleObj>
              </mc:Choice>
              <mc:Fallback>
                <p:oleObj r:id="rId7" imgW="2006917" imgH="940117" progId="Equation.DSMT4">
                  <p:embed/>
                  <p:pic>
                    <p:nvPicPr>
                      <p:cNvPr id="1027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575" y="3245160"/>
                        <a:ext cx="2776538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84200" y="582613"/>
            <a:ext cx="9188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</a:rPr>
              <a:t>Detector tree configuration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-6350" y="242888"/>
            <a:ext cx="9139238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</a:rPr>
              <a:t>Manifold g-function...How to?</a:t>
            </a:r>
          </a:p>
        </p:txBody>
      </p:sp>
      <p:sp>
        <p:nvSpPr>
          <p:cNvPr id="1038" name="AutoShape 33"/>
          <p:cNvSpPr>
            <a:spLocks/>
          </p:cNvSpPr>
          <p:nvPr/>
        </p:nvSpPr>
        <p:spPr bwMode="auto">
          <a:xfrm>
            <a:off x="3421063" y="1815554"/>
            <a:ext cx="517525" cy="2678113"/>
          </a:xfrm>
          <a:prstGeom prst="rightBrace">
            <a:avLst>
              <a:gd name="adj1" fmla="val 431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endParaRPr lang="en-US" altLang="it-IT"/>
          </a:p>
        </p:txBody>
      </p:sp>
      <p:sp>
        <p:nvSpPr>
          <p:cNvPr id="1039" name="Text Box 34"/>
          <p:cNvSpPr txBox="1">
            <a:spLocks noChangeArrowheads="1"/>
          </p:cNvSpPr>
          <p:nvPr/>
        </p:nvSpPr>
        <p:spPr bwMode="auto">
          <a:xfrm>
            <a:off x="3833813" y="3353842"/>
            <a:ext cx="25812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it-IT" sz="1200" b="1">
                <a:solidFill>
                  <a:srgbClr val="000099"/>
                </a:solidFill>
              </a:rPr>
              <a:t>Post-selection system:</a:t>
            </a:r>
          </a:p>
          <a:p>
            <a:pPr eaLnBrk="1" hangingPunct="1">
              <a:buFont typeface="Wingdings" pitchFamily="2" charset="2"/>
              <a:buNone/>
            </a:pPr>
            <a:endParaRPr lang="en-US" altLang="it-IT" sz="1200" b="1">
              <a:solidFill>
                <a:srgbClr val="000099"/>
              </a:solidFill>
            </a:endParaRPr>
          </a:p>
          <a:p>
            <a:pPr eaLnBrk="1" hangingPunct="1">
              <a:buSzPct val="100000"/>
              <a:buFont typeface="Wingdings" pitchFamily="2" charset="2"/>
              <a:buChar char="v"/>
            </a:pPr>
            <a:r>
              <a:rPr lang="en-US" altLang="it-IT" sz="1200" b="1">
                <a:solidFill>
                  <a:srgbClr val="000099"/>
                </a:solidFill>
              </a:rPr>
              <a:t>Time-tagging instrumentation;</a:t>
            </a:r>
          </a:p>
          <a:p>
            <a:pPr eaLnBrk="1" hangingPunct="1">
              <a:buSzPct val="100000"/>
              <a:buFont typeface="Wingdings" pitchFamily="2" charset="2"/>
              <a:buChar char="v"/>
            </a:pPr>
            <a:r>
              <a:rPr lang="en-US" altLang="it-IT" sz="1200" b="1">
                <a:solidFill>
                  <a:srgbClr val="000099"/>
                </a:solidFill>
              </a:rPr>
              <a:t>Post-selection software.</a:t>
            </a:r>
            <a:endParaRPr lang="it-IT" altLang="en-US" sz="1200"/>
          </a:p>
        </p:txBody>
      </p:sp>
      <p:sp>
        <p:nvSpPr>
          <p:cNvPr id="1040" name="Text Box 35"/>
          <p:cNvSpPr txBox="1">
            <a:spLocks noChangeArrowheads="1"/>
          </p:cNvSpPr>
          <p:nvPr/>
        </p:nvSpPr>
        <p:spPr bwMode="auto">
          <a:xfrm>
            <a:off x="1778000" y="4834979"/>
            <a:ext cx="15279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it-IT" altLang="en-US" sz="1200" b="1" dirty="0">
                <a:solidFill>
                  <a:srgbClr val="000099"/>
                </a:solidFill>
              </a:rPr>
              <a:t>4</a:t>
            </a:r>
            <a:r>
              <a:rPr lang="en-US" altLang="it-IT" sz="1200" b="1" dirty="0">
                <a:solidFill>
                  <a:srgbClr val="000099"/>
                </a:solidFill>
              </a:rPr>
              <a:t> </a:t>
            </a:r>
            <a:r>
              <a:rPr lang="en-US" altLang="it-IT" sz="1200" b="1" dirty="0" smtClean="0">
                <a:solidFill>
                  <a:srgbClr val="000099"/>
                </a:solidFill>
              </a:rPr>
              <a:t>On/Off </a:t>
            </a:r>
            <a:r>
              <a:rPr lang="en-US" altLang="it-IT" sz="1200" b="1" dirty="0">
                <a:solidFill>
                  <a:srgbClr val="000099"/>
                </a:solidFill>
              </a:rPr>
              <a:t>detectors</a:t>
            </a:r>
          </a:p>
        </p:txBody>
      </p:sp>
      <p:sp>
        <p:nvSpPr>
          <p:cNvPr id="1041" name="Text Box 36"/>
          <p:cNvSpPr txBox="1">
            <a:spLocks noChangeArrowheads="1"/>
          </p:cNvSpPr>
          <p:nvPr/>
        </p:nvSpPr>
        <p:spPr bwMode="auto">
          <a:xfrm>
            <a:off x="461963" y="4122192"/>
            <a:ext cx="1693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altLang="en-US" sz="1200" b="1">
                <a:solidFill>
                  <a:srgbClr val="000099"/>
                </a:solidFill>
              </a:rPr>
              <a:t>3</a:t>
            </a:r>
            <a:r>
              <a:rPr lang="en-US" altLang="it-IT" sz="1200" b="1">
                <a:solidFill>
                  <a:srgbClr val="000099"/>
                </a:solidFill>
              </a:rPr>
              <a:t> pigtailed 50</a:t>
            </a:r>
            <a:r>
              <a:rPr lang="it-IT" altLang="en-US" sz="1200" b="1">
                <a:solidFill>
                  <a:srgbClr val="000099"/>
                </a:solidFill>
              </a:rPr>
              <a:t>%</a:t>
            </a:r>
            <a:r>
              <a:rPr lang="en-US" altLang="it-IT" sz="1200" b="1">
                <a:solidFill>
                  <a:srgbClr val="000099"/>
                </a:solidFill>
              </a:rPr>
              <a:t>:50</a:t>
            </a:r>
            <a:r>
              <a:rPr lang="it-IT" altLang="en-US" sz="1200" b="1">
                <a:solidFill>
                  <a:srgbClr val="000099"/>
                </a:solidFill>
              </a:rPr>
              <a:t>%</a:t>
            </a:r>
            <a:r>
              <a:rPr lang="en-US" altLang="it-IT" sz="1200" b="1">
                <a:solidFill>
                  <a:srgbClr val="000099"/>
                </a:solidFill>
              </a:rPr>
              <a:t> beam splitters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it-IT" b="1">
              <a:solidFill>
                <a:srgbClr val="000099"/>
              </a:solidFill>
            </a:endParaRPr>
          </a:p>
          <a:p>
            <a:endParaRPr lang="it-IT" altLang="en-US"/>
          </a:p>
        </p:txBody>
      </p:sp>
      <p:sp>
        <p:nvSpPr>
          <p:cNvPr id="1042" name="Rectangle 37"/>
          <p:cNvSpPr>
            <a:spLocks noChangeArrowheads="1"/>
          </p:cNvSpPr>
          <p:nvPr/>
        </p:nvSpPr>
        <p:spPr bwMode="auto">
          <a:xfrm>
            <a:off x="4479925" y="2918867"/>
            <a:ext cx="247650" cy="2413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endParaRPr lang="en-US" altLang="it-IT"/>
          </a:p>
        </p:txBody>
      </p:sp>
      <p:sp>
        <p:nvSpPr>
          <p:cNvPr id="1043" name="Rectangle 38"/>
          <p:cNvSpPr>
            <a:spLocks noChangeArrowheads="1"/>
          </p:cNvSpPr>
          <p:nvPr/>
        </p:nvSpPr>
        <p:spPr bwMode="auto">
          <a:xfrm>
            <a:off x="4730750" y="3160167"/>
            <a:ext cx="247650" cy="52387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endParaRPr lang="en-US" altLang="it-IT"/>
          </a:p>
        </p:txBody>
      </p:sp>
      <p:sp>
        <p:nvSpPr>
          <p:cNvPr id="1044" name="Rectangle 39"/>
          <p:cNvSpPr>
            <a:spLocks noChangeArrowheads="1"/>
          </p:cNvSpPr>
          <p:nvPr/>
        </p:nvSpPr>
        <p:spPr bwMode="auto">
          <a:xfrm>
            <a:off x="4984750" y="2922042"/>
            <a:ext cx="246063" cy="2413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endParaRPr lang="en-US" altLang="it-IT"/>
          </a:p>
        </p:txBody>
      </p:sp>
      <p:sp>
        <p:nvSpPr>
          <p:cNvPr id="1045" name="Rectangle 40"/>
          <p:cNvSpPr>
            <a:spLocks noChangeArrowheads="1"/>
          </p:cNvSpPr>
          <p:nvPr/>
        </p:nvSpPr>
        <p:spPr bwMode="auto">
          <a:xfrm>
            <a:off x="5238750" y="3169692"/>
            <a:ext cx="247650" cy="52387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endParaRPr lang="en-US" altLang="it-IT"/>
          </a:p>
        </p:txBody>
      </p:sp>
      <p:sp>
        <p:nvSpPr>
          <p:cNvPr id="1046" name="Rectangle 41"/>
          <p:cNvSpPr>
            <a:spLocks noChangeArrowheads="1"/>
          </p:cNvSpPr>
          <p:nvPr/>
        </p:nvSpPr>
        <p:spPr bwMode="auto">
          <a:xfrm>
            <a:off x="4224338" y="3160167"/>
            <a:ext cx="246062" cy="52387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endParaRPr lang="en-US" altLang="it-IT"/>
          </a:p>
        </p:txBody>
      </p:sp>
      <p:sp>
        <p:nvSpPr>
          <p:cNvPr id="1047" name="Rectangle 42"/>
          <p:cNvSpPr>
            <a:spLocks noChangeArrowheads="1"/>
          </p:cNvSpPr>
          <p:nvPr/>
        </p:nvSpPr>
        <p:spPr bwMode="auto">
          <a:xfrm>
            <a:off x="5465763" y="2922042"/>
            <a:ext cx="255587" cy="2413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endParaRPr lang="en-US" altLang="it-IT"/>
          </a:p>
        </p:txBody>
      </p:sp>
      <p:sp>
        <p:nvSpPr>
          <p:cNvPr id="1048" name="Rectangle 43"/>
          <p:cNvSpPr>
            <a:spLocks noChangeArrowheads="1"/>
          </p:cNvSpPr>
          <p:nvPr/>
        </p:nvSpPr>
        <p:spPr bwMode="auto">
          <a:xfrm>
            <a:off x="5721350" y="3169692"/>
            <a:ext cx="255588" cy="762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endParaRPr lang="en-US" altLang="it-IT"/>
          </a:p>
        </p:txBody>
      </p:sp>
      <p:sp>
        <p:nvSpPr>
          <p:cNvPr id="1049" name="Rectangle 44"/>
          <p:cNvSpPr>
            <a:spLocks noChangeArrowheads="1"/>
          </p:cNvSpPr>
          <p:nvPr/>
        </p:nvSpPr>
        <p:spPr bwMode="auto">
          <a:xfrm>
            <a:off x="4106863" y="3176042"/>
            <a:ext cx="2001837" cy="201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endParaRPr lang="en-US" altLang="it-IT"/>
          </a:p>
        </p:txBody>
      </p:sp>
      <p:sp>
        <p:nvSpPr>
          <p:cNvPr id="1050" name="Rectangle 45"/>
          <p:cNvSpPr>
            <a:spLocks noChangeArrowheads="1"/>
          </p:cNvSpPr>
          <p:nvPr/>
        </p:nvSpPr>
        <p:spPr bwMode="auto">
          <a:xfrm>
            <a:off x="4500563" y="3096667"/>
            <a:ext cx="211137" cy="166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endParaRPr lang="en-US" altLang="it-IT"/>
          </a:p>
        </p:txBody>
      </p:sp>
      <p:sp>
        <p:nvSpPr>
          <p:cNvPr id="1051" name="Rectangle 46"/>
          <p:cNvSpPr>
            <a:spLocks noChangeArrowheads="1"/>
          </p:cNvSpPr>
          <p:nvPr/>
        </p:nvSpPr>
        <p:spPr bwMode="auto">
          <a:xfrm>
            <a:off x="5005388" y="3101429"/>
            <a:ext cx="211137" cy="166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endParaRPr lang="en-US" altLang="it-IT"/>
          </a:p>
        </p:txBody>
      </p:sp>
      <p:sp>
        <p:nvSpPr>
          <p:cNvPr id="1052" name="Rectangle 47"/>
          <p:cNvSpPr>
            <a:spLocks noChangeArrowheads="1"/>
          </p:cNvSpPr>
          <p:nvPr/>
        </p:nvSpPr>
        <p:spPr bwMode="auto">
          <a:xfrm>
            <a:off x="5495925" y="3118892"/>
            <a:ext cx="211138" cy="166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endParaRPr lang="en-US" altLang="it-IT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530296" y="6521095"/>
            <a:ext cx="5057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ICASiPM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Schwetzingen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Picture 299" descr="Hom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5" y="-15116"/>
            <a:ext cx="1296108" cy="4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787" y="-315416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g</a:t>
            </a:r>
            <a:r>
              <a:rPr lang="it-IT" baseline="30000" dirty="0" smtClean="0">
                <a:solidFill>
                  <a:srgbClr val="C00000"/>
                </a:solidFill>
              </a:rPr>
              <a:t>(n) </a:t>
            </a:r>
            <a:r>
              <a:rPr lang="it-IT" dirty="0" err="1" smtClean="0">
                <a:solidFill>
                  <a:srgbClr val="C00000"/>
                </a:solidFill>
              </a:rPr>
              <a:t>as</a:t>
            </a:r>
            <a:r>
              <a:rPr lang="it-IT" dirty="0" smtClean="0">
                <a:solidFill>
                  <a:srgbClr val="C00000"/>
                </a:solidFill>
              </a:rPr>
              <a:t> a </a:t>
            </a:r>
            <a:r>
              <a:rPr lang="it-IT" dirty="0" err="1" smtClean="0">
                <a:solidFill>
                  <a:srgbClr val="C00000"/>
                </a:solidFill>
              </a:rPr>
              <a:t>resource</a:t>
            </a:r>
            <a:endParaRPr lang="it-IT" baseline="300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55331"/>
          </a:xfrm>
        </p:spPr>
        <p:txBody>
          <a:bodyPr/>
          <a:lstStyle/>
          <a:p>
            <a:r>
              <a:rPr lang="it-IT" dirty="0" err="1" smtClean="0"/>
              <a:t>Proving</a:t>
            </a:r>
            <a:r>
              <a:rPr lang="it-IT" dirty="0" smtClean="0"/>
              <a:t> non-</a:t>
            </a:r>
            <a:r>
              <a:rPr lang="it-IT" dirty="0" err="1" smtClean="0"/>
              <a:t>classical</a:t>
            </a:r>
            <a:r>
              <a:rPr lang="it-IT" dirty="0" smtClean="0"/>
              <a:t> </a:t>
            </a:r>
            <a:r>
              <a:rPr lang="it-IT" dirty="0" err="1" smtClean="0"/>
              <a:t>emission</a:t>
            </a:r>
            <a:r>
              <a:rPr lang="it-IT" dirty="0" smtClean="0"/>
              <a:t> (SPS)</a:t>
            </a:r>
          </a:p>
          <a:p>
            <a:pPr marL="0" indent="0">
              <a:buNone/>
            </a:pPr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Characterizing</a:t>
            </a:r>
            <a:r>
              <a:rPr lang="it-IT" dirty="0" smtClean="0"/>
              <a:t>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fields</a:t>
            </a:r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Applications in </a:t>
            </a:r>
            <a:r>
              <a:rPr lang="it-IT" dirty="0" err="1" smtClean="0"/>
              <a:t>Sensing</a:t>
            </a:r>
            <a:r>
              <a:rPr lang="it-IT" dirty="0" smtClean="0"/>
              <a:t> (</a:t>
            </a:r>
            <a:r>
              <a:rPr lang="it-IT" dirty="0" err="1" smtClean="0"/>
              <a:t>superresolution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827585" y="5085184"/>
            <a:ext cx="6264696" cy="1578868"/>
            <a:chOff x="827584" y="4787627"/>
            <a:chExt cx="6640513" cy="1876425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4797152"/>
              <a:ext cx="4410075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39247" y="4787627"/>
              <a:ext cx="2228850" cy="187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Immagin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2348880"/>
            <a:ext cx="1990245" cy="195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</p:spPr>
      </p:pic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3794229" y="1769681"/>
            <a:ext cx="580161" cy="643626"/>
            <a:chOff x="0" y="-169"/>
            <a:chExt cx="1542" cy="1348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69"/>
              <a:ext cx="1406" cy="1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134" y="861"/>
              <a:ext cx="408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  <a:sym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  <a:sym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  <a:sym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  <a:sym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  <a:sym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  <a:sym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  <a:sym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  <a:sym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SimSun" charset="-122"/>
                  <a:cs typeface="+mn-cs"/>
                  <a:sym typeface="Arial" pitchFamily="34" charset="0"/>
                </a:defRPr>
              </a:lvl9pPr>
            </a:lstStyle>
            <a:p>
              <a:endParaRPr lang="it-IT">
                <a:ea typeface="SimSun" charset="-122"/>
                <a:sym typeface="Arial" pitchFamily="34" charset="0"/>
              </a:endParaRPr>
            </a:p>
          </p:txBody>
        </p:sp>
      </p:grpSp>
      <p:sp>
        <p:nvSpPr>
          <p:cNvPr id="14" name="Uguale 13"/>
          <p:cNvSpPr/>
          <p:nvPr/>
        </p:nvSpPr>
        <p:spPr bwMode="auto">
          <a:xfrm>
            <a:off x="3371272" y="1968111"/>
            <a:ext cx="277453" cy="242643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SimSun" charset="-122"/>
                <a:cs typeface="+mn-cs"/>
                <a:sym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SimSun" charset="-122"/>
                <a:cs typeface="+mn-cs"/>
                <a:sym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SimSun" charset="-122"/>
                <a:cs typeface="+mn-cs"/>
                <a:sym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SimSun" charset="-122"/>
                <a:cs typeface="+mn-cs"/>
                <a:sym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SimSun" charset="-122"/>
                <a:cs typeface="+mn-cs"/>
                <a:sym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SimSun" charset="-122"/>
                <a:cs typeface="+mn-cs"/>
                <a:sym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SimSun" charset="-122"/>
                <a:cs typeface="+mn-cs"/>
                <a:sym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SimSun" charset="-122"/>
                <a:cs typeface="+mn-cs"/>
                <a:sym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SimSun" charset="-122"/>
                <a:cs typeface="+mn-cs"/>
                <a:sym typeface="Arial" pitchFamily="34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charset="-122"/>
              <a:sym typeface="Arial" pitchFamily="34" charset="0"/>
            </a:endParaRPr>
          </a:p>
        </p:txBody>
      </p:sp>
      <p:pic>
        <p:nvPicPr>
          <p:cNvPr id="15" name="Picture 2" descr="Risultati immagini per phot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1" t="28546" b="42908"/>
          <a:stretch/>
        </p:blipFill>
        <p:spPr bwMode="auto">
          <a:xfrm>
            <a:off x="4309885" y="1758749"/>
            <a:ext cx="851534" cy="418724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535647"/>
            <a:ext cx="2048159" cy="10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99" descr="Ho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5" y="-15116"/>
            <a:ext cx="1296108" cy="4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39170</TotalTime>
  <Words>1480</Words>
  <Application>Microsoft Office PowerPoint</Application>
  <PresentationFormat>Presentazione su schermo (4:3)</PresentationFormat>
  <Paragraphs>326</Paragraphs>
  <Slides>26</Slides>
  <Notes>14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42" baseType="lpstr">
      <vt:lpstr>SimSun</vt:lpstr>
      <vt:lpstr>SimSun</vt:lpstr>
      <vt:lpstr>&amp;quot</vt:lpstr>
      <vt:lpstr>Aharoni</vt:lpstr>
      <vt:lpstr>Arial</vt:lpstr>
      <vt:lpstr>Arial Black</vt:lpstr>
      <vt:lpstr>Calibri</vt:lpstr>
      <vt:lpstr>Cambria Math</vt:lpstr>
      <vt:lpstr>Comic Sans MS</vt:lpstr>
      <vt:lpstr>Eurostile</vt:lpstr>
      <vt:lpstr>Proxima Nova</vt:lpstr>
      <vt:lpstr>Symbol</vt:lpstr>
      <vt:lpstr>Times New Roman</vt:lpstr>
      <vt:lpstr>Wingdings</vt:lpstr>
      <vt:lpstr>Tema di Office</vt:lpstr>
      <vt:lpstr>Equation.DSMT4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On/Off vs SiPM</vt:lpstr>
      <vt:lpstr>Presentazione standard di PowerPoint</vt:lpstr>
      <vt:lpstr>g(n) as a resource</vt:lpstr>
      <vt:lpstr>Working conditions(I)</vt:lpstr>
      <vt:lpstr>Working conditions(II)</vt:lpstr>
      <vt:lpstr>HBT vs SiPM</vt:lpstr>
      <vt:lpstr>Applications!</vt:lpstr>
      <vt:lpstr>Presentazione standard di PowerPoint</vt:lpstr>
      <vt:lpstr>Presentazione standard di PowerPoint</vt:lpstr>
      <vt:lpstr>Joint measurement of the g^((2) ) (0) of a “noiseless” heralded SPS @1550 nm</vt:lpstr>
      <vt:lpstr>Presentazione standard di PowerPoint</vt:lpstr>
      <vt:lpstr>Presentazione standard di PowerPoint</vt:lpstr>
      <vt:lpstr>Presentazione standard di PowerPoint</vt:lpstr>
      <vt:lpstr>BACKUP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AlyUffPC</dc:creator>
  <cp:lastModifiedBy>Paolo Traina</cp:lastModifiedBy>
  <cp:revision>327</cp:revision>
  <cp:lastPrinted>2018-04-25T10:40:27Z</cp:lastPrinted>
  <dcterms:created xsi:type="dcterms:W3CDTF">2015-02-10T12:00:33Z</dcterms:created>
  <dcterms:modified xsi:type="dcterms:W3CDTF">2018-06-10T20:21:30Z</dcterms:modified>
</cp:coreProperties>
</file>