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868" r:id="rId1"/>
  </p:sldMasterIdLst>
  <p:notesMasterIdLst>
    <p:notesMasterId r:id="rId42"/>
  </p:notesMasterIdLst>
  <p:sldIdLst>
    <p:sldId id="256" r:id="rId2"/>
    <p:sldId id="358" r:id="rId3"/>
    <p:sldId id="362" r:id="rId4"/>
    <p:sldId id="364" r:id="rId5"/>
    <p:sldId id="386" r:id="rId6"/>
    <p:sldId id="405" r:id="rId7"/>
    <p:sldId id="378" r:id="rId8"/>
    <p:sldId id="403" r:id="rId9"/>
    <p:sldId id="365" r:id="rId10"/>
    <p:sldId id="375" r:id="rId11"/>
    <p:sldId id="388" r:id="rId12"/>
    <p:sldId id="389" r:id="rId13"/>
    <p:sldId id="390" r:id="rId14"/>
    <p:sldId id="391" r:id="rId15"/>
    <p:sldId id="392" r:id="rId16"/>
    <p:sldId id="411" r:id="rId17"/>
    <p:sldId id="369" r:id="rId18"/>
    <p:sldId id="393" r:id="rId19"/>
    <p:sldId id="394" r:id="rId20"/>
    <p:sldId id="395" r:id="rId21"/>
    <p:sldId id="371" r:id="rId22"/>
    <p:sldId id="331" r:id="rId23"/>
    <p:sldId id="387" r:id="rId24"/>
    <p:sldId id="397" r:id="rId25"/>
    <p:sldId id="398" r:id="rId26"/>
    <p:sldId id="396" r:id="rId27"/>
    <p:sldId id="399" r:id="rId28"/>
    <p:sldId id="400" r:id="rId29"/>
    <p:sldId id="377" r:id="rId30"/>
    <p:sldId id="401" r:id="rId31"/>
    <p:sldId id="402" r:id="rId32"/>
    <p:sldId id="404" r:id="rId33"/>
    <p:sldId id="324" r:id="rId34"/>
    <p:sldId id="410" r:id="rId35"/>
    <p:sldId id="407" r:id="rId36"/>
    <p:sldId id="408" r:id="rId37"/>
    <p:sldId id="409" r:id="rId38"/>
    <p:sldId id="385" r:id="rId39"/>
    <p:sldId id="384" r:id="rId40"/>
    <p:sldId id="346" r:id="rId41"/>
  </p:sldIdLst>
  <p:sldSz cx="9906000" cy="6858000" type="A4"/>
  <p:notesSz cx="6797675" cy="9926638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  <p:embeddedFont>
      <p:font typeface="Segoe UI Light" panose="020B0502040204020203" pitchFamily="34" charset="0"/>
      <p:regular r:id="rId55"/>
      <p:italic r:id="rId56"/>
    </p:embeddedFont>
    <p:embeddedFont>
      <p:font typeface="Segoe UI Semibold" panose="020B0702040204020203" pitchFamily="34" charset="0"/>
      <p:bold r:id="rId57"/>
      <p:boldItalic r:id="rId58"/>
    </p:embeddedFont>
  </p:embeddedFontLst>
  <p:defaultTextStyle>
    <a:defPPr>
      <a:defRPr lang="en-US"/>
    </a:defPPr>
    <a:lvl1pPr marL="0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1pPr>
    <a:lvl2pPr marL="46382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2pPr>
    <a:lvl3pPr marL="92765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3pPr>
    <a:lvl4pPr marL="139148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4pPr>
    <a:lvl5pPr marL="185531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5pPr>
    <a:lvl6pPr marL="2319147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6pPr>
    <a:lvl7pPr marL="278297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7pPr>
    <a:lvl8pPr marL="324680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8pPr>
    <a:lvl9pPr marL="3710635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B33EA2E-7D10-4F3F-94C9-B72822ED5D65}">
          <p14:sldIdLst>
            <p14:sldId id="256"/>
            <p14:sldId id="358"/>
          </p14:sldIdLst>
        </p14:section>
        <p14:section name="Intro" id="{318B3359-40D0-406D-9FCF-65943A5C78B6}">
          <p14:sldIdLst>
            <p14:sldId id="362"/>
            <p14:sldId id="364"/>
            <p14:sldId id="386"/>
            <p14:sldId id="405"/>
            <p14:sldId id="378"/>
            <p14:sldId id="403"/>
          </p14:sldIdLst>
        </p14:section>
        <p14:section name="LXe" id="{271D6611-A795-4347-8390-BB586FAAB215}">
          <p14:sldIdLst>
            <p14:sldId id="365"/>
            <p14:sldId id="375"/>
            <p14:sldId id="388"/>
            <p14:sldId id="389"/>
            <p14:sldId id="390"/>
            <p14:sldId id="391"/>
            <p14:sldId id="392"/>
            <p14:sldId id="411"/>
            <p14:sldId id="369"/>
            <p14:sldId id="393"/>
            <p14:sldId id="394"/>
            <p14:sldId id="395"/>
          </p14:sldIdLst>
        </p14:section>
        <p14:section name="pTC" id="{717450F8-9842-40B8-AE79-F344F72C57B5}">
          <p14:sldIdLst>
            <p14:sldId id="371"/>
            <p14:sldId id="331"/>
            <p14:sldId id="387"/>
            <p14:sldId id="397"/>
            <p14:sldId id="398"/>
            <p14:sldId id="396"/>
            <p14:sldId id="399"/>
            <p14:sldId id="400"/>
            <p14:sldId id="377"/>
            <p14:sldId id="401"/>
            <p14:sldId id="402"/>
            <p14:sldId id="404"/>
          </p14:sldIdLst>
        </p14:section>
        <p14:section name="Conclusion" id="{8E9D752D-20E3-4423-8EDB-C91057BC1084}">
          <p14:sldIdLst>
            <p14:sldId id="324"/>
            <p14:sldId id="410"/>
          </p14:sldIdLst>
        </p14:section>
        <p14:section name="Backup" id="{5FC5CE3C-CFC1-4B0B-AE78-F36F71DC4502}">
          <p14:sldIdLst>
            <p14:sldId id="407"/>
            <p14:sldId id="408"/>
            <p14:sldId id="409"/>
            <p14:sldId id="385"/>
            <p14:sldId id="384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内山雄祐" initials="内山雄祐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C01"/>
    <a:srgbClr val="FF9900"/>
    <a:srgbClr val="00CC00"/>
    <a:srgbClr val="00FFFF"/>
    <a:srgbClr val="FF0000"/>
    <a:srgbClr val="0000FF"/>
    <a:srgbClr val="3399FF"/>
    <a:srgbClr val="59D454"/>
    <a:srgbClr val="FF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9DD8D1-F495-4077-8B2C-192F97BB64CE}" v="1" dt="2019-04-18T06:49:31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6" y="108"/>
      </p:cViewPr>
      <p:guideLst>
        <p:guide orient="horz" pos="2161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4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chiyama Yusuke" userId="145afaf969fa1ae9" providerId="LiveId" clId="{CD9DD8D1-F495-4077-8B2C-192F97BB64CE}"/>
    <pc:docChg chg="modSld">
      <pc:chgData name="Uchiyama Yusuke" userId="145afaf969fa1ae9" providerId="LiveId" clId="{CD9DD8D1-F495-4077-8B2C-192F97BB64CE}" dt="2019-04-18T06:49:45.202" v="3" actId="1076"/>
      <pc:docMkLst>
        <pc:docMk/>
      </pc:docMkLst>
      <pc:sldChg chg="addSp modSp">
        <pc:chgData name="Uchiyama Yusuke" userId="145afaf969fa1ae9" providerId="LiveId" clId="{CD9DD8D1-F495-4077-8B2C-192F97BB64CE}" dt="2019-04-18T06:49:45.202" v="3" actId="1076"/>
        <pc:sldMkLst>
          <pc:docMk/>
          <pc:sldMk cId="4086354533" sldId="256"/>
        </pc:sldMkLst>
        <pc:picChg chg="add mod">
          <ac:chgData name="Uchiyama Yusuke" userId="145afaf969fa1ae9" providerId="LiveId" clId="{CD9DD8D1-F495-4077-8B2C-192F97BB64CE}" dt="2019-04-18T06:49:45.202" v="3" actId="1076"/>
          <ac:picMkLst>
            <pc:docMk/>
            <pc:sldMk cId="4086354533" sldId="256"/>
            <ac:picMk id="8" creationId="{9E75E61C-1ADB-4571-9846-E4DE29BB80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1DCB5-67D5-4CA9-ADB0-0C1150528279}" type="datetimeFigureOut">
              <a:rPr kumimoji="1" lang="ja-JP" altLang="en-US" smtClean="0"/>
              <a:t>2019/4/18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151E-2A25-4A58-A9CB-36484F9B24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63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65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977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30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628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954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6279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60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(\text{PDE})&amp;=(\text{Measured p.e.})/(\text{Expected photons})\\</a:t>
            </a:r>
          </a:p>
          <a:p>
            <a:r>
              <a:rPr kumimoji="1" lang="en-US" alt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(\text{Measured p.e.})&amp;=\frac{(\text{Measured charge})}{(\text{Gain})*(\text{Expected value of CTAP})}\\</a:t>
            </a:r>
          </a:p>
          <a:p>
            <a:r>
              <a:rPr kumimoji="1" lang="en-US" altLang="ja-JP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(\text{Expected photons})&amp;=\frac{(\text{Energy of Alpha source})}{19.6(\pm 2.0) \mathrm{eV} }*(\text{Solid Angle})</a:t>
            </a:r>
            <a:endParaRPr kumimoji="1" lang="en-US" altLang="ja-JP"/>
          </a:p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61F7-FE03-C942-880C-C3F6486F9EB2}" type="slidenum">
              <a:rPr lang="en-US" altLang="ja-JP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52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48" y="770467"/>
            <a:ext cx="8760618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008" spc="-95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55" y="4206876"/>
            <a:ext cx="7497913" cy="1645920"/>
          </a:xfrm>
        </p:spPr>
        <p:txBody>
          <a:bodyPr>
            <a:normAutofit/>
          </a:bodyPr>
          <a:lstStyle>
            <a:lvl1pPr marL="0" indent="0" algn="l">
              <a:buNone/>
              <a:defRPr sz="2549">
                <a:solidFill>
                  <a:schemeClr val="bg1"/>
                </a:solidFill>
                <a:latin typeface="+mn-lt"/>
              </a:defRPr>
            </a:lvl1pPr>
            <a:lvl2pPr marL="364098" indent="0" algn="ctr">
              <a:buNone/>
              <a:defRPr sz="2230"/>
            </a:lvl2pPr>
            <a:lvl3pPr marL="728196" indent="0" algn="ctr">
              <a:buNone/>
              <a:defRPr sz="1911"/>
            </a:lvl3pPr>
            <a:lvl4pPr marL="1092295" indent="0" algn="ctr">
              <a:buNone/>
              <a:defRPr sz="1593"/>
            </a:lvl4pPr>
            <a:lvl5pPr marL="1456393" indent="0" algn="ctr">
              <a:buNone/>
              <a:defRPr sz="1593"/>
            </a:lvl5pPr>
            <a:lvl6pPr marL="1820491" indent="0" algn="ctr">
              <a:buNone/>
              <a:defRPr sz="1593"/>
            </a:lvl6pPr>
            <a:lvl7pPr marL="2184589" indent="0" algn="ctr">
              <a:buNone/>
              <a:defRPr sz="1593"/>
            </a:lvl7pPr>
            <a:lvl8pPr marL="2548687" indent="0" algn="ctr">
              <a:buNone/>
              <a:defRPr sz="1593"/>
            </a:lvl8pPr>
            <a:lvl9pPr marL="2912786" indent="0" algn="ctr">
              <a:buNone/>
              <a:defRPr sz="159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6E1F579-D499-4C68-86BF-59CEC00DF9C7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2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837" y="0"/>
            <a:ext cx="33031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185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1"/>
            <a:ext cx="4953000" cy="4572000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BD9E-EFAE-438C-8836-C174340D2ED9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712391" y="2691685"/>
            <a:ext cx="2748915" cy="2970746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5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95" y="5418668"/>
            <a:ext cx="8759381" cy="613283"/>
          </a:xfrm>
        </p:spPr>
        <p:txBody>
          <a:bodyPr anchor="b">
            <a:normAutofit/>
          </a:bodyPr>
          <a:lstStyle>
            <a:lvl1pPr>
              <a:defRPr sz="2549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06000" cy="533095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637"/>
              </a:spcBef>
              <a:buNone/>
              <a:defRPr sz="25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4098" indent="0">
              <a:buNone/>
              <a:defRPr sz="2230"/>
            </a:lvl2pPr>
            <a:lvl3pPr marL="728196" indent="0">
              <a:buNone/>
              <a:defRPr sz="1911"/>
            </a:lvl3pPr>
            <a:lvl4pPr marL="1092295" indent="0">
              <a:buNone/>
              <a:defRPr sz="1593"/>
            </a:lvl4pPr>
            <a:lvl5pPr marL="1456393" indent="0">
              <a:buNone/>
              <a:defRPr sz="1593"/>
            </a:lvl5pPr>
            <a:lvl6pPr marL="1820491" indent="0">
              <a:buNone/>
              <a:defRPr sz="1593"/>
            </a:lvl6pPr>
            <a:lvl7pPr marL="2184589" indent="0">
              <a:buNone/>
              <a:defRPr sz="1593"/>
            </a:lvl7pPr>
            <a:lvl8pPr marL="2548687" indent="0">
              <a:buNone/>
              <a:defRPr sz="1593"/>
            </a:lvl8pPr>
            <a:lvl9pPr marL="2912786" indent="0">
              <a:buNone/>
              <a:defRPr sz="1593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784" y="5909735"/>
            <a:ext cx="7498842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15">
                <a:solidFill>
                  <a:srgbClr val="262626"/>
                </a:solidFill>
              </a:defRPr>
            </a:lvl1pPr>
            <a:lvl2pPr marL="364098" indent="0">
              <a:buNone/>
              <a:defRPr sz="955"/>
            </a:lvl2pPr>
            <a:lvl3pPr marL="728196" indent="0">
              <a:buNone/>
              <a:defRPr sz="796"/>
            </a:lvl3pPr>
            <a:lvl4pPr marL="1092295" indent="0">
              <a:buNone/>
              <a:defRPr sz="717"/>
            </a:lvl4pPr>
            <a:lvl5pPr marL="1456393" indent="0">
              <a:buNone/>
              <a:defRPr sz="717"/>
            </a:lvl5pPr>
            <a:lvl6pPr marL="1820491" indent="0">
              <a:buNone/>
              <a:defRPr sz="717"/>
            </a:lvl6pPr>
            <a:lvl7pPr marL="2184589" indent="0">
              <a:buNone/>
              <a:defRPr sz="717"/>
            </a:lvl7pPr>
            <a:lvl8pPr marL="2548687" indent="0">
              <a:buNone/>
              <a:defRPr sz="717"/>
            </a:lvl8pPr>
            <a:lvl9pPr marL="2912786" indent="0">
              <a:buNone/>
              <a:defRPr sz="71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954DD4C-A7DA-4379-AB13-9BF5FD31F0E7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1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01947-B7AE-4B79-83F7-34CB04644C9A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99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459" y="695325"/>
            <a:ext cx="2135982" cy="48006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5" y="714375"/>
            <a:ext cx="6284119" cy="54006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9CBA-7209-4085-AAAB-040F74CFFBBD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9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4" y="1297064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/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2B29-3937-4BF5-81FF-EB90BFA4CEF8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29576" y="5623430"/>
            <a:ext cx="1458906" cy="1397039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7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4"/>
            <a:ext cx="3789045" cy="4656423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1297064"/>
            <a:ext cx="3789045" cy="4654329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6F33-8B49-4A3F-8A67-21388EDAC313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865" y="0"/>
            <a:ext cx="28741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708250"/>
            <a:ext cx="4953000" cy="4168162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B981-FD61-4780-9C0A-66C426A48257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120690" y="1708250"/>
            <a:ext cx="2589981" cy="4168162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996" y="486000"/>
            <a:ext cx="6068842" cy="108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67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839" y="0"/>
            <a:ext cx="33031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185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1"/>
            <a:ext cx="4953000" cy="4572000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D692-AAC9-402B-9FD8-98A75778A2EC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712391" y="2691685"/>
            <a:ext cx="2748915" cy="2970746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>
                <a:latin typeface="+mn-lt"/>
              </a:defRPr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6542" y="14445"/>
            <a:ext cx="1088571" cy="823655"/>
          </a:xfrm>
        </p:spPr>
        <p:txBody>
          <a:bodyPr/>
          <a:lstStyle>
            <a:lvl1pPr>
              <a:defRPr sz="540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3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95" y="486000"/>
            <a:ext cx="8752880" cy="108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84" y="1726352"/>
            <a:ext cx="8737401" cy="4313840"/>
          </a:xfrm>
        </p:spPr>
        <p:txBody>
          <a:bodyPr>
            <a:noAutofit/>
          </a:bodyPr>
          <a:lstStyle>
            <a:lvl1pPr>
              <a:spcBef>
                <a:spcPts val="1434"/>
              </a:spcBef>
              <a:defRPr/>
            </a:lvl1pPr>
            <a:lvl2pPr marL="372699" indent="-258022">
              <a:buFont typeface="Wingdings" panose="05000000000000000000" pitchFamily="2" charset="2"/>
              <a:buChar char="p"/>
              <a:defRPr/>
            </a:lvl2pPr>
            <a:lvl4pPr marL="630722" indent="-200684">
              <a:buFont typeface="Wingdings" panose="05000000000000000000" pitchFamily="2" charset="2"/>
              <a:buChar char="n"/>
              <a:defRPr/>
            </a:lvl4pPr>
            <a:lvl5pPr indent="-602052"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347D-C959-4E11-85DE-3C4AE1E0D13F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47" y="767419"/>
            <a:ext cx="8759381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008" b="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353" y="4204209"/>
            <a:ext cx="749636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549">
                <a:solidFill>
                  <a:schemeClr val="tx1"/>
                </a:solidFill>
                <a:latin typeface="+mj-lt"/>
              </a:defRPr>
            </a:lvl1pPr>
            <a:lvl2pPr marL="364098" indent="0">
              <a:buNone/>
              <a:defRPr sz="1434">
                <a:solidFill>
                  <a:schemeClr val="tx1">
                    <a:tint val="75000"/>
                  </a:schemeClr>
                </a:solidFill>
              </a:defRPr>
            </a:lvl2pPr>
            <a:lvl3pPr marL="728196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3pPr>
            <a:lvl4pPr marL="1092295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4pPr>
            <a:lvl5pPr marL="1456393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5pPr>
            <a:lvl6pPr marL="1820491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6pPr>
            <a:lvl7pPr marL="2184589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7pPr>
            <a:lvl8pPr marL="2548687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8pPr>
            <a:lvl9pPr marL="2912786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17FD-4AF1-443C-851E-0AA5A8D869F6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0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3789045" cy="4656423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1297062"/>
            <a:ext cx="3789045" cy="4654329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DAB6-C65A-4DDF-852E-A785DCCF86F4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7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2" y="1279971"/>
            <a:ext cx="3789045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752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64098" indent="0">
              <a:buNone/>
              <a:defRPr sz="1593" b="1"/>
            </a:lvl2pPr>
            <a:lvl3pPr marL="728196" indent="0">
              <a:buNone/>
              <a:defRPr sz="1434" b="1"/>
            </a:lvl3pPr>
            <a:lvl4pPr marL="1092295" indent="0">
              <a:buNone/>
              <a:defRPr sz="1274" b="1"/>
            </a:lvl4pPr>
            <a:lvl5pPr marL="1456393" indent="0">
              <a:buNone/>
              <a:defRPr sz="1274" b="1"/>
            </a:lvl5pPr>
            <a:lvl6pPr marL="1820491" indent="0">
              <a:buNone/>
              <a:defRPr sz="1274" b="1"/>
            </a:lvl6pPr>
            <a:lvl7pPr marL="2184589" indent="0">
              <a:buNone/>
              <a:defRPr sz="1274" b="1"/>
            </a:lvl7pPr>
            <a:lvl8pPr marL="2548687" indent="0">
              <a:buNone/>
              <a:defRPr sz="1274" b="1"/>
            </a:lvl8pPr>
            <a:lvl9pPr marL="2912786" indent="0">
              <a:buNone/>
              <a:defRPr sz="127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2145622"/>
            <a:ext cx="3789045" cy="3807863"/>
          </a:xfrm>
        </p:spPr>
        <p:txBody>
          <a:bodyPr>
            <a:noAutofit/>
          </a:bodyPr>
          <a:lstStyle>
            <a:lvl1pPr>
              <a:defRPr sz="1434"/>
            </a:lvl1pPr>
            <a:lvl2pPr>
              <a:defRPr sz="1274"/>
            </a:lvl2pPr>
            <a:lvl3pPr>
              <a:defRPr sz="1115"/>
            </a:lvl3pPr>
            <a:lvl4pPr>
              <a:defRPr sz="955"/>
            </a:lvl4pPr>
            <a:lvl5pPr>
              <a:defRPr sz="95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1182" y="1285397"/>
            <a:ext cx="3789045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752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64098" indent="0">
              <a:buNone/>
              <a:defRPr sz="1593" b="1"/>
            </a:lvl2pPr>
            <a:lvl3pPr marL="728196" indent="0">
              <a:buNone/>
              <a:defRPr sz="1434" b="1"/>
            </a:lvl3pPr>
            <a:lvl4pPr marL="1092295" indent="0">
              <a:buNone/>
              <a:defRPr sz="1274" b="1"/>
            </a:lvl4pPr>
            <a:lvl5pPr marL="1456393" indent="0">
              <a:buNone/>
              <a:defRPr sz="1274" b="1"/>
            </a:lvl5pPr>
            <a:lvl6pPr marL="1820491" indent="0">
              <a:buNone/>
              <a:defRPr sz="1274" b="1"/>
            </a:lvl6pPr>
            <a:lvl7pPr marL="2184589" indent="0">
              <a:buNone/>
              <a:defRPr sz="1274" b="1"/>
            </a:lvl7pPr>
            <a:lvl8pPr marL="2548687" indent="0">
              <a:buNone/>
              <a:defRPr sz="1274" b="1"/>
            </a:lvl8pPr>
            <a:lvl9pPr marL="2912786" indent="0">
              <a:buNone/>
              <a:defRPr sz="127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2145622"/>
            <a:ext cx="3789045" cy="3805769"/>
          </a:xfrm>
        </p:spPr>
        <p:txBody>
          <a:bodyPr>
            <a:noAutofit/>
          </a:bodyPr>
          <a:lstStyle>
            <a:lvl1pPr>
              <a:defRPr sz="1434"/>
            </a:lvl1pPr>
            <a:lvl2pPr>
              <a:defRPr sz="1274"/>
            </a:lvl2pPr>
            <a:lvl3pPr>
              <a:defRPr sz="1115"/>
            </a:lvl3pPr>
            <a:lvl4pPr>
              <a:defRPr sz="955"/>
            </a:lvl4pPr>
            <a:lvl5pPr>
              <a:defRPr sz="95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30FB-0CEF-49A3-8EBC-42E57FEF297F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15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7A59-F55A-49A4-89D5-946C8C55F9C5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9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160C-2EBE-40B2-8256-7D3053D9352C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865" y="0"/>
            <a:ext cx="28741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708250"/>
            <a:ext cx="4953000" cy="4168162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7CF-F522-417E-B304-0CB44DE71FB0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120690" y="1708250"/>
            <a:ext cx="2589981" cy="4168162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996" y="486000"/>
            <a:ext cx="6068842" cy="1080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6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3" y="331158"/>
            <a:ext cx="8752880" cy="823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4" y="1297062"/>
            <a:ext cx="8737401" cy="485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13" y="6412447"/>
            <a:ext cx="33432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D56CB61-1C77-43D6-8E1B-25C2BCE75992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554697"/>
            <a:ext cx="4086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1485" y="-9544"/>
            <a:ext cx="1284515" cy="8236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4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9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67" r:id="rId14"/>
    <p:sldLayoutId id="2147483854" r:id="rId15"/>
    <p:sldLayoutId id="2147483852" r:id="rId16"/>
    <p:sldLayoutId id="2147483848" r:id="rId17"/>
  </p:sldLayoutIdLst>
  <p:hf hdr="0"/>
  <p:txStyles>
    <p:titleStyle>
      <a:lvl1pPr algn="l" defTabSz="728196" rtl="0" eaLnBrk="1" latinLnBrk="0" hangingPunct="1">
        <a:lnSpc>
          <a:spcPct val="85000"/>
        </a:lnSpc>
        <a:spcBef>
          <a:spcPct val="0"/>
        </a:spcBef>
        <a:buNone/>
        <a:defRPr kumimoji="1" sz="4300" kern="1200" spc="-9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6980" indent="-286980" algn="l" defTabSz="728196" rtl="0" eaLnBrk="1" latinLnBrk="0" hangingPunct="1">
        <a:lnSpc>
          <a:spcPct val="85000"/>
        </a:lnSpc>
        <a:spcBef>
          <a:spcPts val="955"/>
        </a:spcBef>
        <a:spcAft>
          <a:spcPts val="0"/>
        </a:spcAft>
        <a:buClr>
          <a:schemeClr val="tx2"/>
        </a:buClr>
        <a:buFont typeface="Wingdings" panose="05000000000000000000" pitchFamily="2" charset="2"/>
        <a:buChar char="l"/>
        <a:defRPr kumimoji="1" sz="223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572696" indent="-285716" algn="l" defTabSz="728196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p"/>
        <a:defRPr kumimoji="1" sz="191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36160" indent="136537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434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5377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73836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55638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114911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74184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433457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1pPr>
      <a:lvl2pPr marL="364098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2pPr>
      <a:lvl3pPr marL="72819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3pPr>
      <a:lvl4pPr marL="1092295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4pPr>
      <a:lvl5pPr marL="1456393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5pPr>
      <a:lvl6pPr marL="1820491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6pPr>
      <a:lvl7pPr marL="2184589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7pPr>
      <a:lvl8pPr marL="2548687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8pPr>
      <a:lvl9pPr marL="291278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10.1140/epjc/s10052-018-5845-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www.psi.ch/drs/evaluation-boar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2444" y="1388225"/>
            <a:ext cx="8685893" cy="230262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ja-JP" sz="4000" dirty="0">
                <a:solidFill>
                  <a:schemeClr val="bg1"/>
                </a:solidFill>
              </a:rPr>
              <a:t>Large scale characterization of SiPMs in</a:t>
            </a:r>
            <a:r>
              <a:rPr lang="en-US" altLang="ja-JP" sz="4800" b="1" dirty="0">
                <a:solidFill>
                  <a:schemeClr val="bg1"/>
                </a:solidFill>
              </a:rPr>
              <a:t> </a:t>
            </a:r>
            <a:br>
              <a:rPr lang="en-US" altLang="ja-JP" sz="7200" b="1" dirty="0">
                <a:solidFill>
                  <a:schemeClr val="bg1"/>
                </a:solidFill>
              </a:rPr>
            </a:br>
            <a:r>
              <a:rPr lang="en-US" altLang="ja-JP" sz="6600" dirty="0">
                <a:solidFill>
                  <a:schemeClr val="accent5"/>
                </a:solidFill>
              </a:rPr>
              <a:t>the MEG II experiment</a:t>
            </a:r>
            <a:endParaRPr kumimoji="1" lang="ja-JP" altLang="en-US" sz="6600" dirty="0">
              <a:solidFill>
                <a:schemeClr val="accent5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759201" y="4527933"/>
            <a:ext cx="6146800" cy="1800497"/>
          </a:xfrm>
        </p:spPr>
        <p:txBody>
          <a:bodyPr>
            <a:noAutofit/>
          </a:bodyPr>
          <a:lstStyle/>
          <a:p>
            <a:pPr marL="364098" indent="-364098">
              <a:buFont typeface="Wingdings" panose="05000000000000000000" pitchFamily="2" charset="2"/>
              <a:buChar char="n"/>
            </a:pPr>
            <a:r>
              <a:rPr lang="en-US" altLang="ja-JP" sz="2800" u="sng" dirty="0"/>
              <a:t>Y. Uchiyama</a:t>
            </a:r>
            <a:r>
              <a:rPr lang="en-US" altLang="ja-JP" sz="2800" dirty="0"/>
              <a:t> </a:t>
            </a:r>
            <a:r>
              <a:rPr lang="en-US" altLang="ja-JP" sz="2000" dirty="0"/>
              <a:t>(The University of Tokyo)</a:t>
            </a:r>
            <a:br>
              <a:rPr lang="en-US" altLang="ja-JP" sz="2000" u="sng" dirty="0"/>
            </a:br>
            <a:r>
              <a:rPr lang="en-US" altLang="ja-JP" sz="2000" dirty="0"/>
              <a:t>on behalf of MEG II collaboration</a:t>
            </a:r>
            <a:endParaRPr lang="en-US" altLang="ja-JP" sz="2000" dirty="0">
              <a:cs typeface="Segoe UI Light" panose="020B0502040204020203" pitchFamily="34" charset="0"/>
            </a:endParaRPr>
          </a:p>
          <a:p>
            <a:pPr marL="364098" indent="-364098">
              <a:spcBef>
                <a:spcPts val="1800"/>
              </a:spcBef>
              <a:buFont typeface="Wingdings" panose="05000000000000000000" pitchFamily="2" charset="2"/>
              <a:buChar char="n"/>
            </a:pPr>
            <a:r>
              <a:rPr lang="en-US" altLang="ja-JP" sz="1600" dirty="0"/>
              <a:t>International Conference on the Advancement of Silicon Photomultipliers</a:t>
            </a:r>
            <a:br>
              <a:rPr lang="en-US" altLang="ja-JP" sz="2000" dirty="0"/>
            </a:br>
            <a:r>
              <a:rPr lang="en-US" altLang="ja-JP" sz="1600" dirty="0"/>
              <a:t>12 Jun, 2018 @ </a:t>
            </a:r>
            <a:r>
              <a:rPr lang="en-US" altLang="ja-JP" sz="1600" dirty="0" err="1"/>
              <a:t>Schwetzingen</a:t>
            </a:r>
            <a:endParaRPr kumimoji="1" lang="en-US" altLang="ja-JP" sz="1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47" y="4628444"/>
            <a:ext cx="1057717" cy="134443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309" y="4628443"/>
            <a:ext cx="1004292" cy="13444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63" y="420472"/>
            <a:ext cx="1914525" cy="571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International Conference on the Advancement of Silicon Photomultipli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3284" y="5699779"/>
            <a:ext cx="12668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E75E61C-1ADB-4571-9846-E4DE29BB8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6" y="420472"/>
            <a:ext cx="3575177" cy="5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709" y="1252153"/>
            <a:ext cx="2362739" cy="400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8283" y="200244"/>
            <a:ext cx="8752880" cy="1080000"/>
          </a:xfrm>
        </p:spPr>
        <p:txBody>
          <a:bodyPr/>
          <a:lstStyle/>
          <a:p>
            <a:r>
              <a:rPr kumimoji="1" lang="en-US" altLang="ja-JP" dirty="0"/>
              <a:t>LXe-MPPC structure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17967" y="4039239"/>
            <a:ext cx="5250941" cy="1448996"/>
          </a:xfrm>
        </p:spPr>
        <p:txBody>
          <a:bodyPr/>
          <a:lstStyle/>
          <a:p>
            <a:r>
              <a:rPr kumimoji="1" lang="en-US" altLang="ja-JP" dirty="0">
                <a:latin typeface="+mn-lt"/>
                <a:cs typeface="Segoe UI" panose="020B0502040204020203" pitchFamily="34" charset="0"/>
              </a:rPr>
              <a:t>A </a:t>
            </a:r>
            <a:r>
              <a:rPr kumimoji="1" lang="en-US" altLang="ja-JP" b="1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VUV-sensitive large-area MPPC </a:t>
            </a:r>
            <a:r>
              <a:rPr kumimoji="1" lang="en-US" altLang="ja-JP" dirty="0"/>
              <a:t>consists of 4 independent SiPM chips</a:t>
            </a:r>
          </a:p>
          <a:p>
            <a:pPr marL="539750" lvl="1" indent="-273050">
              <a:spcBef>
                <a:spcPts val="600"/>
              </a:spcBef>
            </a:pPr>
            <a:r>
              <a:rPr lang="en-US" altLang="ja-JP" sz="1481" dirty="0"/>
              <a:t>Chips with similar </a:t>
            </a:r>
            <a:r>
              <a:rPr lang="en-US" altLang="ja-JP" sz="1481" i="1" dirty="0" err="1"/>
              <a:t>V</a:t>
            </a:r>
            <a:r>
              <a:rPr lang="en-US" altLang="ja-JP" sz="1481" baseline="-25000" dirty="0" err="1"/>
              <a:t>bd</a:t>
            </a:r>
            <a:r>
              <a:rPr lang="en-US" altLang="ja-JP" sz="1481" dirty="0"/>
              <a:t> are selected.</a:t>
            </a:r>
          </a:p>
          <a:p>
            <a:pPr marL="539750" lvl="1" indent="-273050"/>
            <a:r>
              <a:rPr lang="en-US" altLang="ja-JP" sz="1481" dirty="0"/>
              <a:t>Able to readout individually.</a:t>
            </a:r>
          </a:p>
          <a:p>
            <a:pPr marL="539750" lvl="1" indent="-273050"/>
            <a:r>
              <a:rPr lang="en-US" altLang="ja-JP" sz="1481" dirty="0"/>
              <a:t>We connect them on the assembly PCB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347D-C959-4E11-85DE-3C4AE1E0D13F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667" y="1208015"/>
            <a:ext cx="3547279" cy="200306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0" name="正方形/長方形 9"/>
          <p:cNvSpPr/>
          <p:nvPr/>
        </p:nvSpPr>
        <p:spPr>
          <a:xfrm rot="21191347">
            <a:off x="165373" y="1930825"/>
            <a:ext cx="1378144" cy="75530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1583441" y="1236516"/>
            <a:ext cx="1152226" cy="615255"/>
          </a:xfrm>
          <a:prstGeom prst="line">
            <a:avLst/>
          </a:prstGeom>
          <a:ln w="190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83441" y="2559333"/>
            <a:ext cx="1152226" cy="640642"/>
          </a:xfrm>
          <a:prstGeom prst="line">
            <a:avLst/>
          </a:prstGeom>
          <a:ln w="190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384" y="976401"/>
            <a:ext cx="5182616" cy="45372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グループ化 31"/>
          <p:cNvGrpSpPr/>
          <p:nvPr/>
        </p:nvGrpSpPr>
        <p:grpSpPr>
          <a:xfrm>
            <a:off x="6729830" y="1119413"/>
            <a:ext cx="3174994" cy="2909685"/>
            <a:chOff x="6159731" y="2881891"/>
            <a:chExt cx="3174994" cy="2909685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7190" y="3678607"/>
              <a:ext cx="2678544" cy="2112969"/>
            </a:xfrm>
            <a:prstGeom prst="rect">
              <a:avLst/>
            </a:prstGeom>
            <a:ln w="38100">
              <a:solidFill>
                <a:schemeClr val="accent3"/>
              </a:solidFill>
            </a:ln>
          </p:spPr>
        </p:pic>
        <p:sp>
          <p:nvSpPr>
            <p:cNvPr id="18" name="フリーフォーム 17"/>
            <p:cNvSpPr/>
            <p:nvPr/>
          </p:nvSpPr>
          <p:spPr>
            <a:xfrm>
              <a:off x="7247775" y="4476922"/>
              <a:ext cx="1053176" cy="643717"/>
            </a:xfrm>
            <a:custGeom>
              <a:avLst/>
              <a:gdLst>
                <a:gd name="connsiteX0" fmla="*/ 0 w 964276"/>
                <a:gd name="connsiteY0" fmla="*/ 282633 h 615142"/>
                <a:gd name="connsiteX1" fmla="*/ 482138 w 964276"/>
                <a:gd name="connsiteY1" fmla="*/ 0 h 615142"/>
                <a:gd name="connsiteX2" fmla="*/ 964276 w 964276"/>
                <a:gd name="connsiteY2" fmla="*/ 282633 h 615142"/>
                <a:gd name="connsiteX3" fmla="*/ 473825 w 964276"/>
                <a:gd name="connsiteY3" fmla="*/ 615142 h 615142"/>
                <a:gd name="connsiteX4" fmla="*/ 0 w 964276"/>
                <a:gd name="connsiteY4" fmla="*/ 282633 h 615142"/>
                <a:gd name="connsiteX0" fmla="*/ 0 w 1021426"/>
                <a:gd name="connsiteY0" fmla="*/ 298508 h 615142"/>
                <a:gd name="connsiteX1" fmla="*/ 539288 w 1021426"/>
                <a:gd name="connsiteY1" fmla="*/ 0 h 615142"/>
                <a:gd name="connsiteX2" fmla="*/ 1021426 w 1021426"/>
                <a:gd name="connsiteY2" fmla="*/ 282633 h 615142"/>
                <a:gd name="connsiteX3" fmla="*/ 530975 w 1021426"/>
                <a:gd name="connsiteY3" fmla="*/ 615142 h 615142"/>
                <a:gd name="connsiteX4" fmla="*/ 0 w 1021426"/>
                <a:gd name="connsiteY4" fmla="*/ 298508 h 615142"/>
                <a:gd name="connsiteX0" fmla="*/ 0 w 1021426"/>
                <a:gd name="connsiteY0" fmla="*/ 327083 h 643717"/>
                <a:gd name="connsiteX1" fmla="*/ 548813 w 1021426"/>
                <a:gd name="connsiteY1" fmla="*/ 0 h 643717"/>
                <a:gd name="connsiteX2" fmla="*/ 1021426 w 1021426"/>
                <a:gd name="connsiteY2" fmla="*/ 311208 h 643717"/>
                <a:gd name="connsiteX3" fmla="*/ 530975 w 1021426"/>
                <a:gd name="connsiteY3" fmla="*/ 643717 h 643717"/>
                <a:gd name="connsiteX4" fmla="*/ 0 w 1021426"/>
                <a:gd name="connsiteY4" fmla="*/ 327083 h 643717"/>
                <a:gd name="connsiteX0" fmla="*/ 0 w 1059526"/>
                <a:gd name="connsiteY0" fmla="*/ 327083 h 643717"/>
                <a:gd name="connsiteX1" fmla="*/ 548813 w 1059526"/>
                <a:gd name="connsiteY1" fmla="*/ 0 h 643717"/>
                <a:gd name="connsiteX2" fmla="*/ 1059526 w 1059526"/>
                <a:gd name="connsiteY2" fmla="*/ 292158 h 643717"/>
                <a:gd name="connsiteX3" fmla="*/ 530975 w 1059526"/>
                <a:gd name="connsiteY3" fmla="*/ 643717 h 643717"/>
                <a:gd name="connsiteX4" fmla="*/ 0 w 1059526"/>
                <a:gd name="connsiteY4" fmla="*/ 327083 h 643717"/>
                <a:gd name="connsiteX0" fmla="*/ 0 w 1053176"/>
                <a:gd name="connsiteY0" fmla="*/ 320733 h 643717"/>
                <a:gd name="connsiteX1" fmla="*/ 542463 w 1053176"/>
                <a:gd name="connsiteY1" fmla="*/ 0 h 643717"/>
                <a:gd name="connsiteX2" fmla="*/ 1053176 w 1053176"/>
                <a:gd name="connsiteY2" fmla="*/ 292158 h 643717"/>
                <a:gd name="connsiteX3" fmla="*/ 524625 w 1053176"/>
                <a:gd name="connsiteY3" fmla="*/ 643717 h 643717"/>
                <a:gd name="connsiteX4" fmla="*/ 0 w 1053176"/>
                <a:gd name="connsiteY4" fmla="*/ 320733 h 64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176" h="643717">
                  <a:moveTo>
                    <a:pt x="0" y="320733"/>
                  </a:moveTo>
                  <a:lnTo>
                    <a:pt x="542463" y="0"/>
                  </a:lnTo>
                  <a:lnTo>
                    <a:pt x="1053176" y="292158"/>
                  </a:lnTo>
                  <a:lnTo>
                    <a:pt x="524625" y="643717"/>
                  </a:lnTo>
                  <a:lnTo>
                    <a:pt x="0" y="320733"/>
                  </a:lnTo>
                  <a:close/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341391" y="4598725"/>
              <a:ext cx="8659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5"/>
                  </a:solidFill>
                </a:rPr>
                <a:t>A chip</a:t>
              </a:r>
              <a:endParaRPr kumimoji="1" lang="ja-JP" altLang="en-US" sz="2000" dirty="0">
                <a:solidFill>
                  <a:schemeClr val="accent5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 rot="1919288">
              <a:off x="7068153" y="4903499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effectLst>
                    <a:glow rad="50800">
                      <a:srgbClr val="FFFF00"/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6 mm</a:t>
              </a:r>
              <a:endParaRPr kumimoji="1" lang="ja-JP" altLang="en-US" sz="1600" b="1" dirty="0">
                <a:effectLst>
                  <a:glow rad="50800">
                    <a:srgbClr val="FFFF00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 rot="19396015">
              <a:off x="7762654" y="4856708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effectLst>
                    <a:glow rad="50800">
                      <a:srgbClr val="FFFF00"/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6 mm</a:t>
              </a:r>
              <a:endParaRPr kumimoji="1" lang="ja-JP" altLang="en-US" sz="1600" b="1" dirty="0">
                <a:effectLst>
                  <a:glow rad="50800">
                    <a:srgbClr val="FFFF00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159731" y="2881891"/>
              <a:ext cx="193818" cy="193818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6159731" y="3075709"/>
              <a:ext cx="307459" cy="644103"/>
            </a:xfrm>
            <a:prstGeom prst="line">
              <a:avLst/>
            </a:prstGeom>
            <a:ln w="190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6342202" y="2889070"/>
              <a:ext cx="2803532" cy="789537"/>
            </a:xfrm>
            <a:prstGeom prst="line">
              <a:avLst/>
            </a:prstGeom>
            <a:ln w="190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6338392" y="3285676"/>
              <a:ext cx="2996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effectLst>
                    <a:glow rad="127000">
                      <a:schemeClr val="bg1"/>
                    </a:glow>
                  </a:effectLst>
                </a:rPr>
                <a:t>An MPPC (</a:t>
              </a:r>
              <a:r>
                <a:rPr kumimoji="1" lang="en-US" altLang="ja-JP" sz="2000" b="1" dirty="0">
                  <a:solidFill>
                    <a:schemeClr val="accent3"/>
                  </a:solidFill>
                  <a:effectLst>
                    <a:glow rad="127000">
                      <a:schemeClr val="bg1"/>
                    </a:glo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S10943-4372</a:t>
              </a:r>
              <a:r>
                <a:rPr kumimoji="1" lang="en-US" altLang="ja-JP" sz="2000" dirty="0">
                  <a:effectLst>
                    <a:glow rad="127000">
                      <a:schemeClr val="bg1"/>
                    </a:glow>
                  </a:effectLst>
                </a:rPr>
                <a:t>)</a:t>
              </a:r>
              <a:endParaRPr kumimoji="1" lang="ja-JP" altLang="en-US" sz="20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607643" y="576291"/>
            <a:ext cx="204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An assembly PCB</a:t>
            </a:r>
            <a:endParaRPr kumimoji="1" lang="ja-JP" altLang="en-US" sz="2000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2785" y="5444652"/>
            <a:ext cx="2446455" cy="12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4261" y="4485693"/>
            <a:ext cx="1882478" cy="2379045"/>
          </a:xfrm>
          <a:prstGeom prst="roundRect">
            <a:avLst>
              <a:gd name="adj" fmla="val 13833"/>
            </a:avLst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7141089" y="4253141"/>
            <a:ext cx="1729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‘Hybrid’ connection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541244" y="549837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 chip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6596" y="3136653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~1 m</a:t>
            </a:r>
            <a:r>
              <a:rPr kumimoji="1" lang="en-US" altLang="ja-JP" sz="2000" b="1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</a:t>
            </a:r>
            <a:r>
              <a:rPr kumimoji="1" lang="en-US" altLang="ja-JP" sz="2000" dirty="0"/>
              <a:t>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2884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Kei\OneDrive\Pictures\meg\pcbtest\20160215_0932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9708" y="1272156"/>
            <a:ext cx="2443718" cy="151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Kei\OneDrive\Pictures\meg\mppc\20150518_21425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9080" y="3388418"/>
            <a:ext cx="4895822" cy="28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Kei\OneDrive\Pictures\meg\mppc\20150518_21495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760" y="3198773"/>
            <a:ext cx="2583466" cy="34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1: individual chip test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549784" y="1230559"/>
            <a:ext cx="7879322" cy="1689824"/>
          </a:xfrm>
        </p:spPr>
        <p:txBody>
          <a:bodyPr/>
          <a:lstStyle/>
          <a:p>
            <a:r>
              <a:rPr kumimoji="1" lang="en-US" altLang="ja-JP" dirty="0"/>
              <a:t>To identify bad chips,</a:t>
            </a:r>
          </a:p>
          <a:p>
            <a:r>
              <a:rPr lang="en-US" altLang="ja-JP" dirty="0"/>
              <a:t>we measured </a:t>
            </a:r>
            <a:r>
              <a:rPr lang="en-US" altLang="ja-JP" i="1" dirty="0"/>
              <a:t>I-V</a:t>
            </a:r>
            <a:r>
              <a:rPr lang="en-US" altLang="ja-JP" dirty="0"/>
              <a:t> characteristics for all 4200×4 chips.</a:t>
            </a:r>
          </a:p>
          <a:p>
            <a:pPr lvl="1"/>
            <a:r>
              <a:rPr kumimoji="1" lang="en-US" altLang="ja-JP" dirty="0"/>
              <a:t>Breakdown voltage (</a:t>
            </a:r>
            <a:r>
              <a:rPr kumimoji="1" lang="en-US" altLang="ja-JP" i="1" dirty="0" err="1"/>
              <a:t>V</a:t>
            </a:r>
            <a:r>
              <a:rPr kumimoji="1" lang="en-US" altLang="ja-JP" baseline="-25000" dirty="0" err="1"/>
              <a:t>bd</a:t>
            </a:r>
            <a:r>
              <a:rPr kumimoji="1" lang="en-US" altLang="ja-JP" dirty="0"/>
              <a:t>)</a:t>
            </a:r>
          </a:p>
          <a:p>
            <a:pPr lvl="1"/>
            <a:r>
              <a:rPr lang="en-US" altLang="ja-JP" dirty="0"/>
              <a:t>Leakage current @ 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over</a:t>
            </a:r>
            <a:r>
              <a:rPr lang="en-US" altLang="ja-JP" dirty="0"/>
              <a:t> = 5.0 V (</a:t>
            </a:r>
            <a:r>
              <a:rPr lang="en-US" altLang="ja-JP" i="1" dirty="0" err="1"/>
              <a:t>I</a:t>
            </a:r>
            <a:r>
              <a:rPr lang="en-US" altLang="ja-JP" baseline="-25000" dirty="0" err="1"/>
              <a:t>meas</a:t>
            </a:r>
            <a:r>
              <a:rPr lang="en-US" altLang="ja-JP" dirty="0"/>
              <a:t>)</a:t>
            </a:r>
          </a:p>
          <a:p>
            <a:pPr lvl="1"/>
            <a:r>
              <a:rPr kumimoji="1" lang="en-US" altLang="ja-JP" dirty="0"/>
              <a:t>Shape of </a:t>
            </a:r>
            <a:r>
              <a:rPr kumimoji="1" lang="en-US" altLang="ja-JP" i="1" dirty="0"/>
              <a:t>I-V</a:t>
            </a:r>
            <a:r>
              <a:rPr kumimoji="1" lang="en-US" altLang="ja-JP" dirty="0"/>
              <a:t> curve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347D-C959-4E11-85DE-3C4AE1E0D13F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二等辺三角形 11"/>
          <p:cNvSpPr/>
          <p:nvPr/>
        </p:nvSpPr>
        <p:spPr>
          <a:xfrm rot="16650699">
            <a:off x="3259143" y="4292955"/>
            <a:ext cx="432048" cy="1270576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57909" y="4131729"/>
            <a:ext cx="1915829" cy="373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</a:rPr>
              <a:t>Temperature:20</a:t>
            </a:r>
            <a:r>
              <a:rPr kumimoji="1" lang="ja-JP" altLang="en-US" sz="1800" dirty="0">
                <a:solidFill>
                  <a:schemeClr val="bg1"/>
                </a:solidFill>
              </a:rPr>
              <a:t>℃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21288" y="360737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~40 MPPCs  (~160 chips) are measured at once.</a:t>
            </a:r>
            <a:endParaRPr kumimoji="1" lang="ja-JP" altLang="en-US" sz="16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09120" y="5632305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relays to change the readout </a:t>
            </a:r>
          </a:p>
          <a:p>
            <a:r>
              <a:rPr kumimoji="1" lang="en-US" altLang="ja-JP" sz="1600" dirty="0">
                <a:solidFill>
                  <a:schemeClr val="bg1"/>
                </a:solidFill>
              </a:rPr>
              <a:t>chips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5043574" y="5632305"/>
            <a:ext cx="170305" cy="720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5579976" y="5632305"/>
            <a:ext cx="169304" cy="112204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6397352" y="5560297"/>
            <a:ext cx="720080" cy="144016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553036" y="2897767"/>
            <a:ext cx="2628292" cy="3733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Setup for mass test 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672869" y="6252427"/>
            <a:ext cx="1831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~250 MPPCs / day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81253" y="3050183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Multiplexing PCBs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42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1: individual chip test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549784" y="1230559"/>
            <a:ext cx="7879322" cy="1689824"/>
          </a:xfrm>
        </p:spPr>
        <p:txBody>
          <a:bodyPr/>
          <a:lstStyle/>
          <a:p>
            <a:r>
              <a:rPr kumimoji="1" lang="en-US" altLang="ja-JP" dirty="0"/>
              <a:t>To identify bad chips,</a:t>
            </a:r>
          </a:p>
          <a:p>
            <a:r>
              <a:rPr lang="en-US" altLang="ja-JP" dirty="0"/>
              <a:t>we measured </a:t>
            </a:r>
            <a:r>
              <a:rPr lang="en-US" altLang="ja-JP" i="1" dirty="0"/>
              <a:t>I-V</a:t>
            </a:r>
            <a:r>
              <a:rPr lang="en-US" altLang="ja-JP" dirty="0"/>
              <a:t> characteristics for all 4200×4 chips.</a:t>
            </a:r>
          </a:p>
          <a:p>
            <a:pPr lvl="1"/>
            <a:r>
              <a:rPr kumimoji="1" lang="en-US" altLang="ja-JP" dirty="0"/>
              <a:t>Breakdown voltage (</a:t>
            </a:r>
            <a:r>
              <a:rPr kumimoji="1" lang="en-US" altLang="ja-JP" i="1" dirty="0" err="1"/>
              <a:t>V</a:t>
            </a:r>
            <a:r>
              <a:rPr kumimoji="1" lang="en-US" altLang="ja-JP" baseline="-25000" dirty="0" err="1"/>
              <a:t>bd</a:t>
            </a:r>
            <a:r>
              <a:rPr kumimoji="1" lang="en-US" altLang="ja-JP" dirty="0"/>
              <a:t>)</a:t>
            </a:r>
          </a:p>
          <a:p>
            <a:pPr lvl="1"/>
            <a:r>
              <a:rPr lang="en-US" altLang="ja-JP" dirty="0"/>
              <a:t>Leakage current @ 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over</a:t>
            </a:r>
            <a:r>
              <a:rPr lang="en-US" altLang="ja-JP" dirty="0"/>
              <a:t> = 5.0 V (</a:t>
            </a:r>
            <a:r>
              <a:rPr lang="en-US" altLang="ja-JP" i="1" dirty="0" err="1"/>
              <a:t>I</a:t>
            </a:r>
            <a:r>
              <a:rPr lang="en-US" altLang="ja-JP" baseline="-25000" dirty="0" err="1"/>
              <a:t>meas</a:t>
            </a:r>
            <a:r>
              <a:rPr lang="en-US" altLang="ja-JP" dirty="0"/>
              <a:t>)</a:t>
            </a:r>
          </a:p>
          <a:p>
            <a:pPr lvl="1"/>
            <a:r>
              <a:rPr kumimoji="1" lang="en-US" altLang="ja-JP" dirty="0"/>
              <a:t>Shape of </a:t>
            </a:r>
            <a:r>
              <a:rPr kumimoji="1" lang="en-US" altLang="ja-JP" i="1" dirty="0"/>
              <a:t>I-V</a:t>
            </a:r>
            <a:r>
              <a:rPr kumimoji="1" lang="en-US" altLang="ja-JP" dirty="0"/>
              <a:t> curve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347D-C959-4E11-85DE-3C4AE1E0D13F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45404" y="2042557"/>
            <a:ext cx="416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>
                <a:solidFill>
                  <a:schemeClr val="tx2"/>
                </a:solidFill>
              </a:rPr>
              <a:t>compare with the data sheet (</a:t>
            </a:r>
            <a:r>
              <a:rPr kumimoji="1" lang="en-US" altLang="ja-JP" sz="1800" i="1" dirty="0" err="1">
                <a:solidFill>
                  <a:schemeClr val="tx2"/>
                </a:solidFill>
              </a:rPr>
              <a:t>V</a:t>
            </a:r>
            <a:r>
              <a:rPr kumimoji="1" lang="en-US" altLang="ja-JP" sz="1800" baseline="-25000" dirty="0" err="1">
                <a:solidFill>
                  <a:schemeClr val="tx2"/>
                </a:solidFill>
              </a:rPr>
              <a:t>hama</a:t>
            </a:r>
            <a:r>
              <a:rPr kumimoji="1" lang="en-US" altLang="ja-JP" sz="1800" dirty="0">
                <a:solidFill>
                  <a:schemeClr val="tx2"/>
                </a:solidFill>
              </a:rPr>
              <a:t>, </a:t>
            </a:r>
            <a:r>
              <a:rPr kumimoji="1" lang="en-US" altLang="ja-JP" sz="1800" i="1" dirty="0" err="1">
                <a:solidFill>
                  <a:schemeClr val="tx2"/>
                </a:solidFill>
              </a:rPr>
              <a:t>I</a:t>
            </a:r>
            <a:r>
              <a:rPr kumimoji="1" lang="en-US" altLang="ja-JP" sz="1800" baseline="-25000" dirty="0" err="1">
                <a:solidFill>
                  <a:schemeClr val="tx2"/>
                </a:solidFill>
              </a:rPr>
              <a:t>hama</a:t>
            </a:r>
            <a:r>
              <a:rPr kumimoji="1" lang="en-US" altLang="ja-JP" sz="1800" dirty="0">
                <a:solidFill>
                  <a:schemeClr val="tx2"/>
                </a:solidFill>
              </a:rPr>
              <a:t>)</a:t>
            </a:r>
            <a:endParaRPr kumimoji="1" lang="ja-JP" altLang="en-US" sz="1800" dirty="0">
              <a:solidFill>
                <a:schemeClr val="tx2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789477" y="2690703"/>
            <a:ext cx="8280920" cy="4088311"/>
            <a:chOff x="35496" y="1802710"/>
            <a:chExt cx="8280920" cy="4088311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87" y="2555528"/>
              <a:ext cx="3561905" cy="302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5486" y="2586884"/>
              <a:ext cx="3430930" cy="2938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1475656" y="2364048"/>
              <a:ext cx="1512168" cy="3733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i="1" dirty="0"/>
                <a:t>V</a:t>
              </a:r>
              <a:r>
                <a:rPr kumimoji="1" lang="en-US" altLang="ja-JP" baseline="-25000" dirty="0"/>
                <a:t>hama</a:t>
              </a:r>
              <a:r>
                <a:rPr kumimoji="1" lang="en-US" altLang="ja-JP" dirty="0"/>
                <a:t> – </a:t>
              </a:r>
              <a:r>
                <a:rPr kumimoji="1" lang="en-US" altLang="ja-JP" i="1" dirty="0"/>
                <a:t>V</a:t>
              </a:r>
              <a:r>
                <a:rPr lang="en-US" altLang="ja-JP" baseline="-25000" dirty="0"/>
                <a:t>bd</a:t>
              </a:r>
              <a:endParaRPr kumimoji="1" lang="ja-JP" altLang="en-US" baseline="-250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580112" y="2370861"/>
              <a:ext cx="1512168" cy="3733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i="1" dirty="0"/>
                <a:t>I</a:t>
              </a:r>
              <a:r>
                <a:rPr kumimoji="1" lang="en-US" altLang="ja-JP" baseline="-25000" dirty="0"/>
                <a:t>meas</a:t>
              </a:r>
              <a:r>
                <a:rPr kumimoji="1" lang="en-US" altLang="ja-JP" dirty="0"/>
                <a:t> – </a:t>
              </a:r>
              <a:r>
                <a:rPr kumimoji="1" lang="en-US" altLang="ja-JP" i="1" dirty="0"/>
                <a:t>I</a:t>
              </a:r>
              <a:r>
                <a:rPr kumimoji="1" lang="en-US" altLang="ja-JP" baseline="-25000" dirty="0"/>
                <a:t>hama</a:t>
              </a:r>
              <a:endParaRPr kumimoji="1" lang="ja-JP" altLang="en-US" baseline="-25000" dirty="0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>
              <a:off x="1475656" y="2234758"/>
              <a:ext cx="144016" cy="216024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84994" y="1845697"/>
              <a:ext cx="1692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70C0"/>
                  </a:solidFill>
                </a:rPr>
                <a:t>Operation voltage </a:t>
              </a:r>
            </a:p>
            <a:p>
              <a:r>
                <a:rPr lang="en-US" altLang="ja-JP" sz="1400" dirty="0">
                  <a:solidFill>
                    <a:srgbClr val="0070C0"/>
                  </a:solidFill>
                </a:rPr>
                <a:t>from data sheet</a:t>
              </a:r>
              <a:endParaRPr kumimoji="1" lang="ja-JP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519772" y="1855554"/>
              <a:ext cx="1836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B050"/>
                  </a:solidFill>
                </a:rPr>
                <a:t>Measured breakdown voltage</a:t>
              </a:r>
              <a:endParaRPr kumimoji="1" lang="ja-JP" altLang="en-US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H="1">
              <a:off x="2699792" y="2325930"/>
              <a:ext cx="216024" cy="13862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4764747" y="1802710"/>
              <a:ext cx="1836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B050"/>
                  </a:solidFill>
                </a:rPr>
                <a:t>Measured current at </a:t>
              </a:r>
              <a:r>
                <a:rPr kumimoji="1" lang="en-US" altLang="ja-JP" sz="1400" i="1" dirty="0">
                  <a:solidFill>
                    <a:srgbClr val="00B050"/>
                  </a:solidFill>
                </a:rPr>
                <a:t>V</a:t>
              </a:r>
              <a:r>
                <a:rPr kumimoji="1" lang="en-US" altLang="ja-JP" sz="1400" dirty="0">
                  <a:solidFill>
                    <a:srgbClr val="00B050"/>
                  </a:solidFill>
                </a:rPr>
                <a:t> = </a:t>
              </a:r>
              <a:r>
                <a:rPr kumimoji="1" lang="en-US" altLang="ja-JP" sz="1400" i="1" dirty="0">
                  <a:solidFill>
                    <a:srgbClr val="00B050"/>
                  </a:solidFill>
                </a:rPr>
                <a:t>V</a:t>
              </a:r>
              <a:r>
                <a:rPr kumimoji="1" lang="en-US" altLang="ja-JP" sz="1400" baseline="-25000" dirty="0">
                  <a:solidFill>
                    <a:srgbClr val="00B050"/>
                  </a:solidFill>
                </a:rPr>
                <a:t>bd</a:t>
              </a:r>
              <a:r>
                <a:rPr kumimoji="1" lang="en-US" altLang="ja-JP" sz="1400" dirty="0">
                  <a:solidFill>
                    <a:srgbClr val="00B050"/>
                  </a:solidFill>
                </a:rPr>
                <a:t>+5.0 V</a:t>
              </a:r>
              <a:endParaRPr kumimoji="1" lang="ja-JP" altLang="en-US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H="1">
              <a:off x="6660232" y="2306766"/>
              <a:ext cx="216024" cy="138626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>
              <a:off x="5616116" y="2234758"/>
              <a:ext cx="144016" cy="21602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6624228" y="1802710"/>
              <a:ext cx="1692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70C0"/>
                  </a:solidFill>
                </a:rPr>
                <a:t>Current at </a:t>
              </a:r>
              <a:r>
                <a:rPr kumimoji="1" lang="en-US" altLang="ja-JP" sz="1400" i="1" dirty="0">
                  <a:solidFill>
                    <a:srgbClr val="0070C0"/>
                  </a:solidFill>
                </a:rPr>
                <a:t>V</a:t>
              </a:r>
              <a:r>
                <a:rPr kumimoji="1" lang="en-US" altLang="ja-JP" sz="1400" baseline="-25000" dirty="0">
                  <a:solidFill>
                    <a:srgbClr val="0070C0"/>
                  </a:solidFill>
                </a:rPr>
                <a:t>hama</a:t>
              </a:r>
              <a:r>
                <a:rPr kumimoji="1" lang="en-US" altLang="ja-JP" sz="1400" dirty="0">
                  <a:solidFill>
                    <a:srgbClr val="0070C0"/>
                  </a:solidFill>
                </a:rPr>
                <a:t> from data sheet</a:t>
              </a:r>
              <a:endParaRPr kumimoji="1" lang="ja-JP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34" name="円/楕円 3078"/>
            <p:cNvSpPr/>
            <p:nvPr/>
          </p:nvSpPr>
          <p:spPr>
            <a:xfrm>
              <a:off x="3086053" y="4809155"/>
              <a:ext cx="684076" cy="64807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290949" y="4259094"/>
              <a:ext cx="1249734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002060"/>
                  </a:solidFill>
                </a:rPr>
                <a:t>one outlier </a:t>
              </a:r>
            </a:p>
          </p:txBody>
        </p:sp>
        <p:cxnSp>
          <p:nvCxnSpPr>
            <p:cNvPr id="36" name="直線矢印コネクタ 35"/>
            <p:cNvCxnSpPr>
              <a:endCxn id="34" idx="1"/>
            </p:cNvCxnSpPr>
            <p:nvPr/>
          </p:nvCxnSpPr>
          <p:spPr>
            <a:xfrm>
              <a:off x="2960039" y="4735406"/>
              <a:ext cx="226195" cy="1686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6084168" y="4006805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002060"/>
                  </a:solidFill>
                </a:rPr>
                <a:t>large current chips</a:t>
              </a:r>
            </a:p>
            <a:p>
              <a:r>
                <a:rPr lang="en-US" altLang="ja-JP" dirty="0">
                  <a:solidFill>
                    <a:srgbClr val="002060"/>
                  </a:solidFill>
                </a:rPr>
                <a:t> x ~10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左中かっこ 37"/>
            <p:cNvSpPr/>
            <p:nvPr/>
          </p:nvSpPr>
          <p:spPr>
            <a:xfrm rot="5400000">
              <a:off x="7062692" y="3679532"/>
              <a:ext cx="308973" cy="1910438"/>
            </a:xfrm>
            <a:prstGeom prst="leftBrac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831848" y="5517714"/>
              <a:ext cx="4743524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Fraction of outlier chips is very small.</a:t>
              </a:r>
              <a:endParaRPr kumimoji="1" lang="ja-JP" altLang="en-US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35496" y="2276872"/>
                  <a:ext cx="176368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100" dirty="0">
                      <a:solidFill>
                        <a:srgbClr val="0070C0"/>
                      </a:solidFill>
                    </a:rPr>
                    <a:t>(gain=2.0x10</a:t>
                  </a:r>
                  <a:r>
                    <a:rPr kumimoji="1" lang="en-US" altLang="ja-JP" sz="1100" baseline="30000" dirty="0">
                      <a:solidFill>
                        <a:srgbClr val="0070C0"/>
                      </a:solidFill>
                    </a:rPr>
                    <a:t>6 </a:t>
                  </a:r>
                  <a:r>
                    <a:rPr kumimoji="1" lang="en-US" altLang="ja-JP" sz="1100" dirty="0">
                      <a:solidFill>
                        <a:srgbClr val="0070C0"/>
                      </a:solidFill>
                    </a:rPr>
                    <a:t>@ 25</a:t>
                  </a:r>
                  <a14:m>
                    <m:oMath xmlns:m="http://schemas.openxmlformats.org/officeDocument/2006/math">
                      <m:r>
                        <a:rPr kumimoji="1" lang="en-US" altLang="ja-JP" sz="110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℃</m:t>
                      </m:r>
                    </m:oMath>
                  </a14:m>
                  <a:r>
                    <a:rPr kumimoji="1" lang="en-US" altLang="ja-JP" sz="1100" dirty="0">
                      <a:solidFill>
                        <a:srgbClr val="0070C0"/>
                      </a:solidFill>
                    </a:rPr>
                    <a:t>)</a:t>
                  </a:r>
                  <a:endParaRPr kumimoji="1" lang="ja-JP" altLang="en-US" sz="11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テキスト ボックス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2276872"/>
                  <a:ext cx="1763688" cy="261610"/>
                </a:xfrm>
                <a:prstGeom prst="rect">
                  <a:avLst/>
                </a:prstGeom>
                <a:blipFill>
                  <a:blip r:embed="rId4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右矢印 2"/>
          <p:cNvSpPr/>
          <p:nvPr/>
        </p:nvSpPr>
        <p:spPr>
          <a:xfrm>
            <a:off x="4621577" y="2087586"/>
            <a:ext cx="290215" cy="30957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59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4" descr="C:\Users\Kei\OneDrive\Pictures\meg\pcbtest\20160303_21514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17" y="1740557"/>
            <a:ext cx="4334973" cy="32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2: MPPC test on PCB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1297063"/>
            <a:ext cx="5108012" cy="412856"/>
          </a:xfrm>
        </p:spPr>
        <p:txBody>
          <a:bodyPr/>
          <a:lstStyle/>
          <a:p>
            <a:r>
              <a:rPr kumimoji="1" lang="en-US" altLang="ja-JP" dirty="0"/>
              <a:t>To test MPPC signals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3649" y="5029172"/>
            <a:ext cx="5553727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Data taking with strong LED light</a:t>
            </a:r>
          </a:p>
          <a:p>
            <a:r>
              <a:rPr lang="en-US" altLang="ja-JP" i="1" dirty="0"/>
              <a:t>V</a:t>
            </a:r>
            <a:r>
              <a:rPr lang="en-US" altLang="ja-JP" dirty="0"/>
              <a:t>=</a:t>
            </a:r>
            <a:r>
              <a:rPr lang="en-US" altLang="ja-JP" i="1" dirty="0"/>
              <a:t>V</a:t>
            </a:r>
            <a:r>
              <a:rPr lang="en-US" altLang="ja-JP" baseline="-25000" dirty="0"/>
              <a:t>hama</a:t>
            </a:r>
            <a:r>
              <a:rPr lang="en-US" altLang="ja-JP" dirty="0"/>
              <a:t> (operation voltage from spec. sheet, </a:t>
            </a:r>
            <a:r>
              <a:rPr lang="en-US" altLang="ja-JP" i="1" dirty="0"/>
              <a:t>V</a:t>
            </a:r>
            <a:r>
              <a:rPr lang="en-US" altLang="ja-JP" baseline="-25000" dirty="0"/>
              <a:t>over</a:t>
            </a:r>
            <a:r>
              <a:rPr lang="en-US" altLang="ja-JP" dirty="0"/>
              <a:t>~5V)</a:t>
            </a:r>
            <a:r>
              <a:rPr kumimoji="1" lang="en-US" altLang="ja-JP" dirty="0"/>
              <a:t> 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893649" y="57525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MPPC mounting + test = ~15min/PCB</a:t>
            </a:r>
          </a:p>
          <a:p>
            <a:r>
              <a:rPr lang="en-US" altLang="ja-JP" dirty="0"/>
              <a:t>186 PCBs </a:t>
            </a:r>
            <a:r>
              <a:rPr lang="en-US" altLang="ja-JP" dirty="0">
                <a:sym typeface="Wingdings" panose="05000000000000000000" pitchFamily="2" charset="2"/>
              </a:rPr>
              <a:t> ~47hours in total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04055" y="2400641"/>
            <a:ext cx="4139952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Waveform and charge </a:t>
            </a:r>
            <a:r>
              <a:rPr lang="en-US" altLang="ja-JP" dirty="0"/>
              <a:t>we</a:t>
            </a:r>
            <a:r>
              <a:rPr kumimoji="1" lang="en-US" altLang="ja-JP" dirty="0"/>
              <a:t>re measured for all MPPCs on every PCB.</a:t>
            </a:r>
            <a:endParaRPr kumimoji="1" lang="ja-JP" altLang="en-US" dirty="0"/>
          </a:p>
        </p:txBody>
      </p:sp>
      <p:grpSp>
        <p:nvGrpSpPr>
          <p:cNvPr id="60" name="グループ化 59"/>
          <p:cNvGrpSpPr/>
          <p:nvPr/>
        </p:nvGrpSpPr>
        <p:grpSpPr>
          <a:xfrm>
            <a:off x="1092014" y="1776276"/>
            <a:ext cx="5042604" cy="2665494"/>
            <a:chOff x="1092014" y="1776276"/>
            <a:chExt cx="5042604" cy="2665494"/>
          </a:xfrm>
        </p:grpSpPr>
        <p:grpSp>
          <p:nvGrpSpPr>
            <p:cNvPr id="59" name="グループ化 58"/>
            <p:cNvGrpSpPr/>
            <p:nvPr/>
          </p:nvGrpSpPr>
          <p:grpSpPr>
            <a:xfrm>
              <a:off x="1092014" y="1776276"/>
              <a:ext cx="5042604" cy="2665494"/>
              <a:chOff x="1092014" y="1776276"/>
              <a:chExt cx="5042604" cy="2665494"/>
            </a:xfrm>
          </p:grpSpPr>
          <p:grpSp>
            <p:nvGrpSpPr>
              <p:cNvPr id="44" name="グループ化 43"/>
              <p:cNvGrpSpPr/>
              <p:nvPr/>
            </p:nvGrpSpPr>
            <p:grpSpPr>
              <a:xfrm>
                <a:off x="1092014" y="1776276"/>
                <a:ext cx="5042604" cy="2665494"/>
                <a:chOff x="512173" y="1803417"/>
                <a:chExt cx="5042604" cy="2665494"/>
              </a:xfrm>
            </p:grpSpPr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1534861" y="1803417"/>
                  <a:ext cx="7775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bg1"/>
                      </a:solidFill>
                    </a:rPr>
                    <a:t>LED1</a:t>
                  </a:r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491947" y="1819683"/>
                  <a:ext cx="8496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bg1"/>
                      </a:solidFill>
                    </a:rPr>
                    <a:t>LED0</a:t>
                  </a:r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30241" y="3649287"/>
                  <a:ext cx="4824536" cy="415637"/>
                </a:xfrm>
                <a:prstGeom prst="roundRect">
                  <a:avLst>
                    <a:gd name="adj" fmla="val 32084"/>
                  </a:avLst>
                </a:prstGeom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cxnSp>
              <p:nvCxnSpPr>
                <p:cNvPr id="19" name="直線矢印コネクタ 18"/>
                <p:cNvCxnSpPr/>
                <p:nvPr/>
              </p:nvCxnSpPr>
              <p:spPr>
                <a:xfrm flipH="1">
                  <a:off x="3730036" y="3488010"/>
                  <a:ext cx="21053" cy="197586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二等辺三角形 19"/>
                <p:cNvSpPr/>
                <p:nvPr/>
              </p:nvSpPr>
              <p:spPr>
                <a:xfrm rot="12815969">
                  <a:off x="3169125" y="3996213"/>
                  <a:ext cx="288032" cy="472698"/>
                </a:xfrm>
                <a:prstGeom prst="triangl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512173" y="2895411"/>
                  <a:ext cx="1915829" cy="373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800" dirty="0">
                      <a:solidFill>
                        <a:schemeClr val="bg1"/>
                      </a:solidFill>
                    </a:rPr>
                    <a:t>Temperature:20</a:t>
                  </a:r>
                  <a:r>
                    <a:rPr kumimoji="1" lang="ja-JP" altLang="en-US" sz="1800" dirty="0">
                      <a:solidFill>
                        <a:schemeClr val="bg1"/>
                      </a:solidFill>
                    </a:rPr>
                    <a:t>℃</a:t>
                  </a:r>
                </a:p>
              </p:txBody>
            </p:sp>
          </p:grpSp>
          <p:sp>
            <p:nvSpPr>
              <p:cNvPr id="18" name="テキスト ボックス 17"/>
              <p:cNvSpPr txBox="1"/>
              <p:nvPr/>
            </p:nvSpPr>
            <p:spPr>
              <a:xfrm>
                <a:off x="3474899" y="3131966"/>
                <a:ext cx="1820371" cy="373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chemeClr val="bg1"/>
                    </a:solidFill>
                  </a:rPr>
                  <a:t>reference MPPC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グループ化 52"/>
            <p:cNvGrpSpPr/>
            <p:nvPr/>
          </p:nvGrpSpPr>
          <p:grpSpPr>
            <a:xfrm>
              <a:off x="2642035" y="2042725"/>
              <a:ext cx="469707" cy="532999"/>
              <a:chOff x="2640556" y="2077224"/>
              <a:chExt cx="469707" cy="532999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 flipH="1">
                <a:off x="2640556" y="2077224"/>
                <a:ext cx="207797" cy="473513"/>
              </a:xfrm>
              <a:prstGeom prst="line">
                <a:avLst/>
              </a:prstGeom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  <a:alpha val="72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87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83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1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H="1">
                <a:off x="2858522" y="2094730"/>
                <a:ext cx="13113" cy="515493"/>
              </a:xfrm>
              <a:prstGeom prst="line">
                <a:avLst/>
              </a:prstGeom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  <a:alpha val="72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87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83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1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2902466" y="2102211"/>
                <a:ext cx="207797" cy="473513"/>
              </a:xfrm>
              <a:prstGeom prst="line">
                <a:avLst/>
              </a:prstGeom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  <a:alpha val="72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87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83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1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グループ化 53"/>
            <p:cNvGrpSpPr/>
            <p:nvPr/>
          </p:nvGrpSpPr>
          <p:grpSpPr>
            <a:xfrm>
              <a:off x="3691807" y="2042725"/>
              <a:ext cx="469707" cy="532999"/>
              <a:chOff x="2640556" y="2077224"/>
              <a:chExt cx="469707" cy="532999"/>
            </a:xfrm>
          </p:grpSpPr>
          <p:cxnSp>
            <p:nvCxnSpPr>
              <p:cNvPr id="55" name="直線コネクタ 54"/>
              <p:cNvCxnSpPr/>
              <p:nvPr/>
            </p:nvCxnSpPr>
            <p:spPr>
              <a:xfrm flipH="1">
                <a:off x="2640556" y="2077224"/>
                <a:ext cx="207797" cy="473513"/>
              </a:xfrm>
              <a:prstGeom prst="line">
                <a:avLst/>
              </a:prstGeom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  <a:alpha val="72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87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83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1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H="1">
                <a:off x="2858522" y="2094730"/>
                <a:ext cx="13113" cy="515493"/>
              </a:xfrm>
              <a:prstGeom prst="line">
                <a:avLst/>
              </a:prstGeom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  <a:alpha val="72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87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83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1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>
                <a:off x="2902466" y="2102211"/>
                <a:ext cx="207797" cy="473513"/>
              </a:xfrm>
              <a:prstGeom prst="line">
                <a:avLst/>
              </a:prstGeom>
              <a:ln w="19050" cap="rnd">
                <a:gradFill>
                  <a:gsLst>
                    <a:gs pos="0">
                      <a:schemeClr val="accent1">
                        <a:lumMod val="5000"/>
                        <a:lumOff val="95000"/>
                        <a:alpha val="72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87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83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1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1321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2: MPPC test on PCB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3709" y="1656407"/>
            <a:ext cx="4085452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Vertical axis is </a:t>
            </a:r>
            <a:r>
              <a:rPr lang="en-US" altLang="ja-JP" dirty="0">
                <a:solidFill>
                  <a:schemeClr val="tx2"/>
                </a:solidFill>
              </a:rPr>
              <a:t>charge</a:t>
            </a:r>
            <a:r>
              <a:rPr lang="ja-JP" altLang="en-US" dirty="0"/>
              <a:t> </a:t>
            </a:r>
            <a:r>
              <a:rPr lang="en-US" altLang="ja-JP" dirty="0"/>
              <a:t>normalized by charge of a MPPC in batch A.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261704" y="2427037"/>
            <a:ext cx="4671949" cy="2814599"/>
            <a:chOff x="1187624" y="1782108"/>
            <a:chExt cx="6984775" cy="4207953"/>
          </a:xfrm>
        </p:grpSpPr>
        <p:pic>
          <p:nvPicPr>
            <p:cNvPr id="7" name="Picture 3" descr="C:\Users\Kei\Desktop\vmshare\charge_serial_wb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31" t="6399" r="4609" b="3674"/>
            <a:stretch/>
          </p:blipFill>
          <p:spPr bwMode="auto">
            <a:xfrm>
              <a:off x="1187624" y="1782108"/>
              <a:ext cx="6984775" cy="4207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129373" y="2810572"/>
              <a:ext cx="1650539" cy="55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Batch </a:t>
              </a:r>
              <a:r>
                <a:rPr kumimoji="1" lang="en-US" altLang="ja-JP" b="1" dirty="0"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endParaRPr kumimoji="1" lang="ja-JP" altLang="en-US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995936" y="3368683"/>
              <a:ext cx="1296144" cy="55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</a:t>
              </a:r>
              <a:endParaRPr kumimoji="1" lang="ja-JP" alt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292079" y="2297855"/>
              <a:ext cx="1296144" cy="55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</a:t>
              </a:r>
              <a:endParaRPr kumimoji="1" lang="ja-JP" altLang="en-US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660233" y="2441871"/>
              <a:ext cx="1296144" cy="55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B0F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</a:t>
              </a:r>
              <a:endParaRPr kumimoji="1" lang="ja-JP" altLang="en-US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916859" y="5551375"/>
            <a:ext cx="8243765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All channels are good.</a:t>
            </a:r>
            <a:r>
              <a:rPr lang="en-US" altLang="ja-JP" dirty="0"/>
              <a:t> </a:t>
            </a:r>
          </a:p>
          <a:p>
            <a:r>
              <a:rPr kumimoji="1" lang="en-US" altLang="ja-JP" dirty="0"/>
              <a:t>Batch by batch difference is found, due to difference in </a:t>
            </a:r>
            <a:r>
              <a:rPr kumimoji="1" lang="en-US" altLang="ja-JP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afterpulse</a:t>
            </a:r>
            <a:r>
              <a:rPr kumimoji="1" lang="en-US" altLang="ja-JP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probability</a:t>
            </a:r>
            <a:r>
              <a:rPr kumimoji="1" lang="en-US" altLang="ja-JP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1" lang="ja-JP" altLang="en-US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5597582" y="2441806"/>
            <a:ext cx="3708141" cy="2911272"/>
            <a:chOff x="4430079" y="1597178"/>
            <a:chExt cx="5562206" cy="4366903"/>
          </a:xfrm>
        </p:grpSpPr>
        <p:pic>
          <p:nvPicPr>
            <p:cNvPr id="18" name="Picture 2" descr="C:\Users\Kei\Desktop\vmshare\wfm_all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22" t="8580" r="4571" b="1316"/>
            <a:stretch/>
          </p:blipFill>
          <p:spPr bwMode="auto">
            <a:xfrm>
              <a:off x="4430079" y="1597178"/>
              <a:ext cx="5562206" cy="436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7712647" y="3325370"/>
              <a:ext cx="1899893" cy="182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Batch </a:t>
              </a:r>
              <a:r>
                <a:rPr kumimoji="1" lang="en-US" altLang="ja-JP" b="1" dirty="0"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</a:p>
            <a:p>
              <a:r>
                <a:rPr lang="en-US" altLang="ja-JP" b="1" dirty="0">
                  <a:latin typeface="Segoe UI" panose="020B0502040204020203" pitchFamily="34" charset="0"/>
                  <a:cs typeface="Segoe UI" panose="020B0502040204020203" pitchFamily="34" charset="0"/>
                </a:rPr>
                <a:t>          </a:t>
              </a:r>
              <a:r>
                <a:rPr lang="en-US" altLang="ja-JP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</a:t>
              </a:r>
            </a:p>
            <a:p>
              <a:r>
                <a:rPr kumimoji="1" lang="en-US" altLang="ja-JP" b="1" dirty="0">
                  <a:latin typeface="Segoe UI" panose="020B0502040204020203" pitchFamily="34" charset="0"/>
                  <a:cs typeface="Segoe UI" panose="020B0502040204020203" pitchFamily="34" charset="0"/>
                </a:rPr>
                <a:t>          </a:t>
              </a:r>
              <a:r>
                <a:rPr kumimoji="1" lang="en-US" altLang="ja-JP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</a:t>
              </a:r>
            </a:p>
            <a:p>
              <a:r>
                <a:rPr lang="en-US" altLang="ja-JP" b="1" dirty="0">
                  <a:latin typeface="Segoe UI" panose="020B0502040204020203" pitchFamily="34" charset="0"/>
                  <a:cs typeface="Segoe UI" panose="020B0502040204020203" pitchFamily="34" charset="0"/>
                </a:rPr>
                <a:t>          </a:t>
              </a:r>
              <a:r>
                <a:rPr lang="en-US" altLang="ja-JP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</a:t>
              </a:r>
              <a:endParaRPr kumimoji="1" lang="ja-JP" altLang="en-US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5709705" y="1805563"/>
            <a:ext cx="3816424" cy="373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Waveform</a:t>
            </a:r>
            <a:r>
              <a:rPr lang="en-US" altLang="ja-JP" dirty="0"/>
              <a:t> of 4092</a:t>
            </a:r>
            <a:r>
              <a:rPr kumimoji="1" lang="en-US" altLang="ja-JP" dirty="0"/>
              <a:t> </a:t>
            </a:r>
            <a:r>
              <a:rPr lang="en-US" altLang="ja-JP" dirty="0"/>
              <a:t>MPPC</a:t>
            </a:r>
            <a:r>
              <a:rPr kumimoji="1" lang="en-US" altLang="ja-JP" dirty="0"/>
              <a:t>s overlaid.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009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388" y="3695987"/>
            <a:ext cx="3612612" cy="27164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Signal check during construction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3940276"/>
            <a:ext cx="5659824" cy="2013209"/>
          </a:xfrm>
        </p:spPr>
        <p:txBody>
          <a:bodyPr/>
          <a:lstStyle/>
          <a:p>
            <a:r>
              <a:rPr kumimoji="1" lang="en-US" altLang="ja-JP" dirty="0"/>
              <a:t>To check cabling and connection,</a:t>
            </a:r>
          </a:p>
          <a:p>
            <a:r>
              <a:rPr lang="en-US" altLang="ja-JP" dirty="0"/>
              <a:t>measure the MPPC currents with flashing LEDs in array one-by-one and check the correspondence.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56" y="1283277"/>
            <a:ext cx="6989762" cy="23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31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388" y="3695987"/>
            <a:ext cx="3612612" cy="27164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Signal check during construction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3940276"/>
            <a:ext cx="5659824" cy="2013209"/>
          </a:xfrm>
        </p:spPr>
        <p:txBody>
          <a:bodyPr/>
          <a:lstStyle/>
          <a:p>
            <a:r>
              <a:rPr kumimoji="1" lang="en-US" altLang="ja-JP" dirty="0"/>
              <a:t>To check cabling and connection,</a:t>
            </a:r>
          </a:p>
          <a:p>
            <a:r>
              <a:rPr lang="en-US" altLang="ja-JP" dirty="0"/>
              <a:t>measure the MPPC currents with flashing LEDs in array one-by-one and check the correspondence.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56" y="1283277"/>
            <a:ext cx="6989762" cy="232992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11" y="-836792"/>
            <a:ext cx="2690745" cy="7888775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577" y="1138611"/>
            <a:ext cx="2859751" cy="51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8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Close the detector &amp; fill it with LXe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5FAF-1D8C-4D12-8BA2-E797D2DBE468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2" descr="C:\Users\Kei\Desktop\vmshare\usbcam\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9" y="1267422"/>
            <a:ext cx="9144000" cy="51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115616" y="1340768"/>
            <a:ext cx="6624736" cy="373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View from a USB camera installed inside th</a:t>
            </a:r>
            <a:r>
              <a:rPr lang="en-US" altLang="ja-JP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e detector</a:t>
            </a:r>
            <a:endParaRPr kumimoji="1" lang="ja-JP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52962" y="5764766"/>
            <a:ext cx="2218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LXe transfer</a:t>
            </a:r>
            <a:endParaRPr kumimoji="1" lang="ja-JP" altLang="en-US" sz="3200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11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MPPC calibration during RUN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3852127" cy="5060408"/>
          </a:xfrm>
        </p:spPr>
        <p:txBody>
          <a:bodyPr/>
          <a:lstStyle/>
          <a:p>
            <a:r>
              <a:rPr lang="en-US" altLang="ja-JP" dirty="0"/>
              <a:t>The detector is equipped with calibration sources:</a:t>
            </a:r>
          </a:p>
          <a:p>
            <a:pPr lvl="1"/>
            <a:r>
              <a:rPr kumimoji="1" lang="en-US" altLang="ja-JP" dirty="0"/>
              <a:t>LEDs</a:t>
            </a:r>
          </a:p>
          <a:p>
            <a:pPr lvl="1"/>
            <a:r>
              <a:rPr lang="en-US" altLang="ja-JP" dirty="0"/>
              <a:t>Alpha sources (</a:t>
            </a:r>
            <a:r>
              <a:rPr lang="en-US" altLang="ja-JP" baseline="30000" dirty="0"/>
              <a:t>241</a:t>
            </a:r>
            <a:r>
              <a:rPr lang="en-US" altLang="ja-JP" dirty="0"/>
              <a:t>Am) on wires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kumimoji="1"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ain</a:t>
            </a:r>
          </a:p>
          <a:p>
            <a:pPr lvl="1"/>
            <a:r>
              <a:rPr lang="en-US" altLang="ja-JP" dirty="0"/>
              <a:t>Weak LED light</a:t>
            </a:r>
            <a:r>
              <a:rPr lang="en-US" altLang="ja-JP" baseline="30000" dirty="0">
                <a:solidFill>
                  <a:schemeClr val="accent2"/>
                </a:solidFill>
              </a:rPr>
              <a:t>(*)</a:t>
            </a:r>
          </a:p>
          <a:p>
            <a:pPr lvl="3"/>
            <a:r>
              <a:rPr lang="en-US" altLang="ja-JP" dirty="0"/>
              <a:t>Measure 1 </a:t>
            </a:r>
            <a:r>
              <a:rPr lang="en-US" altLang="ja-JP" dirty="0" err="1"/>
              <a:t>p.e.</a:t>
            </a:r>
            <a:r>
              <a:rPr lang="en-US" altLang="ja-JP" dirty="0"/>
              <a:t> charge, with amp ×100</a:t>
            </a:r>
          </a:p>
          <a:p>
            <a:pPr lvl="1"/>
            <a:r>
              <a:rPr kumimoji="1" lang="en-US" altLang="ja-JP" dirty="0"/>
              <a:t>Strong LED to </a:t>
            </a:r>
            <a:r>
              <a:rPr lang="en-US" altLang="ja-JP" dirty="0"/>
              <a:t>monitor relative </a:t>
            </a:r>
            <a:r>
              <a:rPr lang="en-US" altLang="ja-JP" i="1" dirty="0"/>
              <a:t>G</a:t>
            </a:r>
            <a:r>
              <a:rPr lang="en-US" altLang="ja-JP" dirty="0"/>
              <a:t> </a:t>
            </a:r>
          </a:p>
          <a:p>
            <a:pPr lvl="1"/>
            <a:r>
              <a:rPr kumimoji="1" lang="en-US" altLang="ja-JP" dirty="0"/>
              <a:t>Other methods under development</a:t>
            </a:r>
          </a:p>
          <a:p>
            <a:pPr lvl="3"/>
            <a:r>
              <a:rPr lang="en-US" altLang="ja-JP" dirty="0"/>
              <a:t>Photon statistics at various LED intensities</a:t>
            </a:r>
          </a:p>
          <a:p>
            <a:pPr lvl="3"/>
            <a:r>
              <a:rPr kumimoji="1" lang="en-US" altLang="ja-JP" dirty="0"/>
              <a:t>Waveform fluctuation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Crosstalk</a:t>
            </a:r>
            <a:r>
              <a:rPr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afterpulse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kumimoji="1" lang="en-US" altLang="ja-JP" dirty="0"/>
              <a:t>Weak LED, deviation from Poisson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PDE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@ 175 nm</a:t>
            </a:r>
            <a:endParaRPr kumimoji="1" lang="en-US" altLang="ja-JP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kumimoji="1" lang="en-US" altLang="ja-JP" dirty="0"/>
              <a:t>Alpha signal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Time offset</a:t>
            </a:r>
          </a:p>
          <a:p>
            <a:pPr lvl="1"/>
            <a:r>
              <a:rPr kumimoji="1" lang="en-US" altLang="ja-JP" dirty="0"/>
              <a:t>LED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Yusuke UCHIYAMA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160" y="1297062"/>
            <a:ext cx="5401492" cy="339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グループ化 17"/>
          <p:cNvGrpSpPr/>
          <p:nvPr/>
        </p:nvGrpSpPr>
        <p:grpSpPr>
          <a:xfrm>
            <a:off x="5170516" y="2194560"/>
            <a:ext cx="2523706" cy="1247045"/>
            <a:chOff x="5170516" y="2194560"/>
            <a:chExt cx="2523706" cy="1247045"/>
          </a:xfrm>
        </p:grpSpPr>
        <p:sp>
          <p:nvSpPr>
            <p:cNvPr id="10" name="楕円 9"/>
            <p:cNvSpPr/>
            <p:nvPr/>
          </p:nvSpPr>
          <p:spPr>
            <a:xfrm>
              <a:off x="5170516" y="2676698"/>
              <a:ext cx="482138" cy="482138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/>
            <p:cNvSpPr/>
            <p:nvPr/>
          </p:nvSpPr>
          <p:spPr>
            <a:xfrm>
              <a:off x="6636327" y="2194560"/>
              <a:ext cx="482138" cy="482138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11"/>
            <p:cNvSpPr/>
            <p:nvPr/>
          </p:nvSpPr>
          <p:spPr>
            <a:xfrm>
              <a:off x="7212084" y="2959467"/>
              <a:ext cx="482138" cy="482138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04236" y="1802982"/>
            <a:ext cx="2880311" cy="4428704"/>
            <a:chOff x="5304236" y="1802982"/>
            <a:chExt cx="2880311" cy="4428704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5304236" y="1802982"/>
              <a:ext cx="2880311" cy="4428704"/>
              <a:chOff x="5304236" y="1802982"/>
              <a:chExt cx="2880311" cy="4428704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04236" y="4940065"/>
                <a:ext cx="2880311" cy="1291621"/>
              </a:xfrm>
              <a:prstGeom prst="rect">
                <a:avLst/>
              </a:prstGeom>
              <a:ln w="57150">
                <a:solidFill>
                  <a:srgbClr val="FF9900"/>
                </a:solidFill>
              </a:ln>
            </p:spPr>
          </p:pic>
          <p:sp>
            <p:nvSpPr>
              <p:cNvPr id="13" name="楕円 12"/>
              <p:cNvSpPr/>
              <p:nvPr/>
            </p:nvSpPr>
            <p:spPr>
              <a:xfrm>
                <a:off x="6636327" y="1802982"/>
                <a:ext cx="108065" cy="108065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/>
              <p:cNvSpPr/>
              <p:nvPr/>
            </p:nvSpPr>
            <p:spPr>
              <a:xfrm>
                <a:off x="6483990" y="2236124"/>
                <a:ext cx="108065" cy="108065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楕円 14"/>
              <p:cNvSpPr/>
              <p:nvPr/>
            </p:nvSpPr>
            <p:spPr>
              <a:xfrm>
                <a:off x="6232491" y="2938687"/>
                <a:ext cx="108065" cy="108065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楕円 15"/>
              <p:cNvSpPr/>
              <p:nvPr/>
            </p:nvSpPr>
            <p:spPr>
              <a:xfrm>
                <a:off x="5881318" y="3906982"/>
                <a:ext cx="108065" cy="108065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5964776" y="4949230"/>
              <a:ext cx="1451166" cy="373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aseline="30000" dirty="0"/>
                <a:t>241</a:t>
              </a:r>
              <a:r>
                <a:rPr lang="en-US" altLang="ja-JP" dirty="0"/>
                <a:t>Am source</a:t>
              </a:r>
              <a:endParaRPr lang="ja-JP" altLang="en-US"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333847" y="6357470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2"/>
                </a:solidFill>
              </a:rPr>
              <a:t>(*) DCR is too low at -100</a:t>
            </a:r>
            <a:r>
              <a:rPr kumimoji="1" lang="ja-JP" altLang="en-US" sz="1600" dirty="0">
                <a:solidFill>
                  <a:schemeClr val="accent2"/>
                </a:solidFill>
              </a:rPr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39997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4482216" y="2922104"/>
            <a:ext cx="5412897" cy="3861193"/>
          </a:xfrm>
          <a:prstGeom prst="roundRect">
            <a:avLst>
              <a:gd name="adj" fmla="val 8172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42" y="14445"/>
            <a:ext cx="3302598" cy="2795257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239917" y="200706"/>
            <a:ext cx="2627971" cy="2547815"/>
            <a:chOff x="190067" y="2031572"/>
            <a:chExt cx="4371975" cy="423862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067" y="2031572"/>
              <a:ext cx="4371975" cy="4238625"/>
            </a:xfrm>
            <a:prstGeom prst="rect">
              <a:avLst/>
            </a:prstGeom>
          </p:spPr>
        </p:pic>
        <p:sp>
          <p:nvSpPr>
            <p:cNvPr id="10" name="正方形/長方形 9"/>
            <p:cNvSpPr/>
            <p:nvPr/>
          </p:nvSpPr>
          <p:spPr>
            <a:xfrm>
              <a:off x="897775" y="2460567"/>
              <a:ext cx="1537854" cy="1680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Charge distribution for weak LED light</a:t>
              </a:r>
              <a:endParaRPr kumimoji="1" lang="ja-JP" altLang="en-US" sz="12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2372410" y="3844293"/>
              <a:ext cx="907553" cy="494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 </a:t>
              </a:r>
              <a:r>
                <a:rPr kumimoji="1" lang="en-US" altLang="ja-JP" sz="1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p.e.</a:t>
              </a:r>
              <a:endParaRPr lang="ja-JP" altLang="en-US" sz="1800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372508" y="2260513"/>
              <a:ext cx="956876" cy="494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 </a:t>
              </a:r>
              <a:r>
                <a:rPr kumimoji="1" lang="en-US" altLang="ja-JP" sz="18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p.e.</a:t>
              </a:r>
              <a:endParaRPr lang="ja-JP" altLang="en-US" sz="1800" dirty="0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175" y="168979"/>
            <a:ext cx="2999945" cy="2547815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266075" y="3165693"/>
            <a:ext cx="4216141" cy="3175629"/>
            <a:chOff x="148041" y="2920106"/>
            <a:chExt cx="4781896" cy="370196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041" y="2920106"/>
              <a:ext cx="4781896" cy="346407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3401845" y="628351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Serial No.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右矢印 17"/>
          <p:cNvSpPr/>
          <p:nvPr/>
        </p:nvSpPr>
        <p:spPr>
          <a:xfrm>
            <a:off x="2609004" y="1169019"/>
            <a:ext cx="781398" cy="679577"/>
          </a:xfrm>
          <a:prstGeom prst="rightArrow">
            <a:avLst/>
          </a:prstGeom>
          <a:solidFill>
            <a:schemeClr val="accent2"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all MPPCs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75940" y="545712"/>
            <a:ext cx="221793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Gain change correlates with LXe temperature</a:t>
            </a:r>
            <a:endParaRPr kumimoji="1" lang="ja-JP" altLang="en-US" sz="1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1475" y="5839561"/>
            <a:ext cx="3115601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PDE estimated from α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400" dirty="0"/>
              <a:t>Uncertainty on the absolute value </a:t>
            </a:r>
          </a:p>
          <a:p>
            <a:pPr marL="623888" lvl="1" indent="-160338">
              <a:buFont typeface="Arial" panose="020B0604020202020204" pitchFamily="34" charset="0"/>
              <a:buChar char="•"/>
            </a:pPr>
            <a:r>
              <a:rPr kumimoji="1" lang="en-US" altLang="ja-JP" sz="1200" dirty="0"/>
              <a:t>Light yield</a:t>
            </a:r>
          </a:p>
          <a:p>
            <a:pPr marL="623888" lvl="1" indent="-160338">
              <a:buFont typeface="Arial" panose="020B0604020202020204" pitchFamily="34" charset="0"/>
              <a:buChar char="•"/>
            </a:pPr>
            <a:r>
              <a:rPr kumimoji="1" lang="en-US" altLang="ja-JP" sz="1200" dirty="0"/>
              <a:t>Integration range</a:t>
            </a:r>
          </a:p>
        </p:txBody>
      </p:sp>
      <p:sp>
        <p:nvSpPr>
          <p:cNvPr id="24" name="右矢印 23"/>
          <p:cNvSpPr/>
          <p:nvPr/>
        </p:nvSpPr>
        <p:spPr>
          <a:xfrm>
            <a:off x="5809432" y="1130487"/>
            <a:ext cx="781398" cy="679577"/>
          </a:xfrm>
          <a:prstGeom prst="rightArrow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89414" y="1264953"/>
            <a:ext cx="1021433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dirty="0"/>
              <a:t>Constantly </a:t>
            </a:r>
            <a:br>
              <a:rPr kumimoji="1" lang="en-US" altLang="ja-JP" sz="1400" dirty="0"/>
            </a:br>
            <a:r>
              <a:rPr kumimoji="1" lang="en-US" altLang="ja-JP" sz="1400" dirty="0"/>
              <a:t>monitor</a:t>
            </a:r>
            <a:endParaRPr kumimoji="1" lang="ja-JP" altLang="en-US" sz="1800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504095" y="3675013"/>
            <a:ext cx="3357818" cy="1827841"/>
            <a:chOff x="811040" y="2805166"/>
            <a:chExt cx="3357818" cy="1827841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811040" y="4259700"/>
              <a:ext cx="639316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endParaRPr kumimoji="1" lang="ja-JP" altLang="en-US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879088" y="3687795"/>
              <a:ext cx="866960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</a:t>
              </a:r>
              <a:endParaRPr kumimoji="1" lang="ja-JP" altLang="en-US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726951" y="2805167"/>
              <a:ext cx="529049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</a:t>
              </a:r>
              <a:endParaRPr kumimoji="1" lang="ja-JP" altLang="en-US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301898" y="2805166"/>
              <a:ext cx="866960" cy="373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</a:t>
              </a:r>
              <a:endParaRPr kumimoji="1" lang="ja-JP" altLang="en-US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右矢印 30"/>
          <p:cNvSpPr/>
          <p:nvPr/>
        </p:nvSpPr>
        <p:spPr>
          <a:xfrm rot="5400000">
            <a:off x="1333041" y="2712860"/>
            <a:ext cx="671706" cy="679577"/>
          </a:xfrm>
          <a:prstGeom prst="rightArrow">
            <a:avLst/>
          </a:prstGeom>
          <a:solidFill>
            <a:schemeClr val="accent2"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1100" dirty="0"/>
              <a:t>all MPPCs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4720236" y="3284878"/>
            <a:ext cx="5034999" cy="2361844"/>
            <a:chOff x="4725227" y="3188987"/>
            <a:chExt cx="5034999" cy="236184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085"/>
            <a:stretch/>
          </p:blipFill>
          <p:spPr>
            <a:xfrm rot="16200000">
              <a:off x="4808663" y="3216354"/>
              <a:ext cx="1818698" cy="1985570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847" y="3188987"/>
              <a:ext cx="3049379" cy="2361844"/>
            </a:xfrm>
            <a:prstGeom prst="rect">
              <a:avLst/>
            </a:prstGeom>
          </p:spPr>
        </p:pic>
      </p:grpSp>
      <p:sp>
        <p:nvSpPr>
          <p:cNvPr id="32" name="テキスト ボックス 31"/>
          <p:cNvSpPr txBox="1"/>
          <p:nvPr/>
        </p:nvSpPr>
        <p:spPr>
          <a:xfrm>
            <a:off x="8716019" y="5522485"/>
            <a:ext cx="955707" cy="2904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Serial No.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33686" y="2786585"/>
            <a:ext cx="2977097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PDE for LXe light (175 nm)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3" name="右矢印 32"/>
          <p:cNvSpPr/>
          <p:nvPr/>
        </p:nvSpPr>
        <p:spPr>
          <a:xfrm rot="4222171">
            <a:off x="4940624" y="2678506"/>
            <a:ext cx="670490" cy="701759"/>
          </a:xfrm>
          <a:prstGeom prst="rightArrow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>
            <a:off x="4189194" y="4126559"/>
            <a:ext cx="670490" cy="701759"/>
          </a:xfrm>
          <a:prstGeom prst="rightArrow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94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763398" y="980350"/>
            <a:ext cx="8546694" cy="4973135"/>
          </a:xfrm>
        </p:spPr>
        <p:txBody>
          <a:bodyPr/>
          <a:lstStyle/>
          <a:p>
            <a:pPr marL="539750" indent="-539750">
              <a:lnSpc>
                <a:spcPct val="100000"/>
              </a:lnSpc>
            </a:pPr>
            <a:r>
              <a:rPr lang="en-US" altLang="ja-JP" sz="3200" dirty="0"/>
              <a:t>Applications &amp; usage of large number of SiPMs in MEG II</a:t>
            </a:r>
            <a:endParaRPr kumimoji="1" lang="en-US" altLang="ja-JP" sz="2000" dirty="0"/>
          </a:p>
          <a:p>
            <a:pPr marL="539750" indent="-539750">
              <a:lnSpc>
                <a:spcPct val="100000"/>
              </a:lnSpc>
            </a:pPr>
            <a:r>
              <a:rPr lang="en-US" altLang="ja-JP" sz="3200" dirty="0"/>
              <a:t>Not an R&amp;D for future experiments </a:t>
            </a:r>
            <a:br>
              <a:rPr lang="en-US" altLang="ja-JP" sz="3200" dirty="0"/>
            </a:br>
            <a:r>
              <a:rPr lang="en-US" altLang="ja-JP" sz="3200" dirty="0"/>
              <a:t>but in use in a real experiment	</a:t>
            </a:r>
          </a:p>
          <a:p>
            <a:pPr marL="896938" lvl="1" indent="-35718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ja-JP" sz="2400" dirty="0"/>
              <a:t>Detectors have already been constructed and operated.</a:t>
            </a:r>
          </a:p>
          <a:p>
            <a:pPr marL="896938" lvl="1" indent="-357188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Mass pro. by companies, their quality, pre-test &amp; characterization, calibration during the experiment, etc.</a:t>
            </a:r>
          </a:p>
          <a:p>
            <a:pPr marL="896938" lvl="1" indent="-357188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CD2B-75DC-404A-9123-91B606A5BC0B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" name="グループ化 6"/>
          <p:cNvGrpSpPr/>
          <p:nvPr/>
        </p:nvGrpSpPr>
        <p:grpSpPr>
          <a:xfrm rot="16200000">
            <a:off x="4899322" y="2679346"/>
            <a:ext cx="948084" cy="5931985"/>
            <a:chOff x="667657" y="1545769"/>
            <a:chExt cx="631372" cy="3585030"/>
          </a:xfrm>
        </p:grpSpPr>
        <p:sp>
          <p:nvSpPr>
            <p:cNvPr id="8" name="下矢印 7"/>
            <p:cNvSpPr/>
            <p:nvPr/>
          </p:nvSpPr>
          <p:spPr>
            <a:xfrm>
              <a:off x="667657" y="1545770"/>
              <a:ext cx="631372" cy="3585029"/>
            </a:xfrm>
            <a:prstGeom prst="downArrow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下矢印 8"/>
            <p:cNvSpPr/>
            <p:nvPr/>
          </p:nvSpPr>
          <p:spPr>
            <a:xfrm>
              <a:off x="667657" y="1545769"/>
              <a:ext cx="631372" cy="220617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下矢印 9"/>
            <p:cNvSpPr/>
            <p:nvPr/>
          </p:nvSpPr>
          <p:spPr>
            <a:xfrm>
              <a:off x="667657" y="1545771"/>
              <a:ext cx="631372" cy="1189069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2928458" y="5458683"/>
            <a:ext cx="665567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R&amp;D</a:t>
            </a:r>
            <a:endParaRPr kumimoji="1" lang="ja-JP" alt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31877" y="5380449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Construction/</a:t>
            </a:r>
            <a:br>
              <a:rPr kumimoji="1" lang="en-US" altLang="ja-JP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1" lang="en-US" altLang="ja-JP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commissioning</a:t>
            </a:r>
            <a:endParaRPr kumimoji="1" lang="ja-JP" altLang="en-US" sz="1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93021" y="5044125"/>
            <a:ext cx="628698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2012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55294" y="5044125"/>
            <a:ext cx="628698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2015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1757" y="5044125"/>
            <a:ext cx="628698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08770" y="5457078"/>
            <a:ext cx="603050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Run</a:t>
            </a:r>
            <a:endParaRPr kumimoji="1" lang="ja-JP" alt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61241" y="5974240"/>
            <a:ext cx="196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SiPM production</a:t>
            </a:r>
            <a:br>
              <a:rPr kumimoji="1" lang="en-US" altLang="ja-JP" sz="2000" dirty="0"/>
            </a:br>
            <a:r>
              <a:rPr kumimoji="1" lang="en-US" altLang="ja-JP" sz="2000" dirty="0"/>
              <a:t>in 2014–2015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1138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18" y="4445746"/>
            <a:ext cx="2110463" cy="1807188"/>
          </a:xfrm>
          <a:prstGeom prst="rect">
            <a:avLst/>
          </a:prstGeom>
        </p:spPr>
      </p:pic>
      <p:sp>
        <p:nvSpPr>
          <p:cNvPr id="21" name="下矢印 20"/>
          <p:cNvSpPr/>
          <p:nvPr/>
        </p:nvSpPr>
        <p:spPr>
          <a:xfrm>
            <a:off x="1853738" y="1778924"/>
            <a:ext cx="980902" cy="1130531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Large variation in </a:t>
            </a:r>
            <a:r>
              <a:rPr kumimoji="1" lang="en-US" altLang="ja-JP" dirty="0" err="1"/>
              <a:t>afterpulse</a:t>
            </a:r>
            <a:r>
              <a:rPr kumimoji="1" lang="en-US" altLang="ja-JP" dirty="0"/>
              <a:t> prob.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4795301" cy="4656423"/>
          </a:xfrm>
        </p:spPr>
        <p:txBody>
          <a:bodyPr/>
          <a:lstStyle/>
          <a:p>
            <a:r>
              <a:rPr lang="en-US" altLang="ja-JP" dirty="0"/>
              <a:t>Batch dependence of </a:t>
            </a:r>
            <a:r>
              <a:rPr lang="en-US" altLang="ja-JP" dirty="0" err="1"/>
              <a:t>afterpulse</a:t>
            </a:r>
            <a:r>
              <a:rPr lang="en-US" altLang="ja-JP" dirty="0"/>
              <a:t> prob. was observed</a:t>
            </a:r>
          </a:p>
          <a:p>
            <a:r>
              <a:rPr lang="en-US" altLang="ja-JP" dirty="0"/>
              <a:t>P</a:t>
            </a:r>
            <a:r>
              <a:rPr kumimoji="1" lang="en-US" altLang="ja-JP" dirty="0"/>
              <a:t>ulse shape difference,</a:t>
            </a:r>
            <a:br>
              <a:rPr kumimoji="1" lang="en-US" altLang="ja-JP" dirty="0"/>
            </a:br>
            <a:r>
              <a:rPr kumimoji="1" lang="en-US" altLang="ja-JP" dirty="0"/>
              <a:t>especially at high </a:t>
            </a:r>
            <a:r>
              <a:rPr kumimoji="1" lang="en-US" altLang="ja-JP" i="1" dirty="0" err="1"/>
              <a:t>V</a:t>
            </a:r>
            <a:r>
              <a:rPr kumimoji="1" lang="en-US" altLang="ja-JP" baseline="-25000" dirty="0" err="1"/>
              <a:t>over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Calibration &amp; analysis become complicated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956" y="1157425"/>
            <a:ext cx="3862647" cy="28249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812232" y="3129097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err="1"/>
              <a:t>V</a:t>
            </a:r>
            <a:r>
              <a:rPr kumimoji="1" lang="en-US" altLang="ja-JP" sz="2000" baseline="-25000" dirty="0" err="1"/>
              <a:t>over</a:t>
            </a:r>
            <a:r>
              <a:rPr kumimoji="1" lang="en-US" altLang="ja-JP" sz="2000" dirty="0"/>
              <a:t> = 7 V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9364" y="3716694"/>
            <a:ext cx="3548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/>
              <a:t>Time offset calibration with LED</a:t>
            </a:r>
            <a:endParaRPr kumimoji="1" lang="ja-JP" altLang="en-US" sz="2000" u="sng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339" y="4542893"/>
            <a:ext cx="1722452" cy="16128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159" y="4591583"/>
            <a:ext cx="1685934" cy="151551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951462" y="4157339"/>
            <a:ext cx="2176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Measured signal timing</a:t>
            </a:r>
            <a:endParaRPr kumimoji="1" lang="ja-JP" altLang="en-US" sz="1600" dirty="0"/>
          </a:p>
        </p:txBody>
      </p:sp>
      <p:sp>
        <p:nvSpPr>
          <p:cNvPr id="15" name="右矢印 14"/>
          <p:cNvSpPr/>
          <p:nvPr/>
        </p:nvSpPr>
        <p:spPr>
          <a:xfrm>
            <a:off x="4964791" y="4959635"/>
            <a:ext cx="2663941" cy="789710"/>
          </a:xfrm>
          <a:prstGeom prst="rightArrow">
            <a:avLst>
              <a:gd name="adj1" fmla="val 50000"/>
              <a:gd name="adj2" fmla="val 4267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09091" y="4132394"/>
            <a:ext cx="1830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Distance correction</a:t>
            </a:r>
            <a:endParaRPr kumimoji="1"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31072" y="6135688"/>
            <a:ext cx="209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Batch (PCB) dependence is visible</a:t>
            </a:r>
            <a:endParaRPr kumimoji="1"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20628" y="6107098"/>
            <a:ext cx="190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Achieved calibration precision of ~60 </a:t>
            </a:r>
            <a:r>
              <a:rPr kumimoji="1" lang="en-US" altLang="ja-JP" sz="1600" dirty="0" err="1"/>
              <a:t>ps</a:t>
            </a:r>
            <a:endParaRPr kumimoji="1" lang="ja-JP" altLang="en-US" sz="20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509" y="4412811"/>
            <a:ext cx="1847256" cy="184012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313509" y="6172463"/>
            <a:ext cx="240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The correction depends on the pulse shape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157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325" y="-3"/>
            <a:ext cx="9977438" cy="6858003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3022-EA38-424E-BF2C-632EC8E77FD7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822249" y="838100"/>
            <a:ext cx="819006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</a:t>
            </a:r>
            <a:r>
              <a:rPr lang="en-US" altLang="ja-JP" sz="9600" b="1" baseline="30000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+</a:t>
            </a:r>
            <a: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pixelated </a:t>
            </a:r>
            <a:b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Timing Counter</a:t>
            </a:r>
            <a:endParaRPr lang="ja-JP" altLang="en-US" sz="9600" b="1" dirty="0">
              <a:ln w="38100" cap="sq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27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2555" y="1581493"/>
            <a:ext cx="4305993" cy="28049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Counter structure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1E95D-D12D-4FA8-BE37-3972F69724E6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4181960" y="3917879"/>
            <a:ext cx="2447185" cy="325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800" b="1" dirty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cs typeface="Segoe UI" panose="020B0502040204020203" pitchFamily="34" charset="0"/>
              </a:rPr>
              <a:t>Optical fiber for laser </a:t>
            </a:r>
            <a:r>
              <a:rPr kumimoji="1" lang="en-US" altLang="ja-JP" sz="1800" b="1" dirty="0" err="1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cs typeface="Segoe UI" panose="020B0502040204020203" pitchFamily="34" charset="0"/>
              </a:rPr>
              <a:t>calib</a:t>
            </a:r>
            <a:r>
              <a:rPr kumimoji="1" lang="en-US" altLang="ja-JP" sz="1800" b="1" dirty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cs typeface="Segoe UI" panose="020B0502040204020203" pitchFamily="34" charset="0"/>
              </a:rPr>
              <a:t>.</a:t>
            </a:r>
            <a:endParaRPr lang="ja-JP" altLang="en-US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457153" y="4791560"/>
            <a:ext cx="52149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SiPM: </a:t>
            </a:r>
            <a:r>
              <a:rPr kumimoji="1" lang="en-US" altLang="ja-JP" sz="2000" b="1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ASD-NUV3S-P High-Gain (MEG)</a:t>
            </a:r>
          </a:p>
          <a:p>
            <a:pPr marL="446088" lvl="1" indent="-263525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3×3 mm</a:t>
            </a:r>
            <a:r>
              <a:rPr kumimoji="1" lang="en-US" altLang="ja-JP" sz="1600" baseline="30000" dirty="0"/>
              <a:t>2</a:t>
            </a:r>
            <a:r>
              <a:rPr kumimoji="1" lang="en-US" altLang="ja-JP" sz="1600" dirty="0"/>
              <a:t>, 50 </a:t>
            </a:r>
            <a:r>
              <a:rPr kumimoji="1" lang="en-US" altLang="ja-JP" sz="1600" dirty="0" err="1"/>
              <a:t>μm</a:t>
            </a:r>
            <a:r>
              <a:rPr kumimoji="1" lang="en-US" altLang="ja-JP" sz="1600" dirty="0"/>
              <a:t> pixel pitch</a:t>
            </a:r>
          </a:p>
          <a:p>
            <a:pPr marL="446088" lvl="1" indent="-263525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Breakdown voltage: 24 V</a:t>
            </a:r>
          </a:p>
          <a:p>
            <a:pPr marL="446088" lvl="1" indent="-263525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Operational range: </a:t>
            </a:r>
            <a:r>
              <a:rPr kumimoji="1" lang="en-US" altLang="ja-JP" sz="1600" dirty="0" err="1"/>
              <a:t>V</a:t>
            </a:r>
            <a:r>
              <a:rPr kumimoji="1" lang="en-US" altLang="ja-JP" sz="1600" baseline="-25000" dirty="0" err="1"/>
              <a:t>over</a:t>
            </a:r>
            <a:r>
              <a:rPr kumimoji="1" lang="en-US" altLang="ja-JP" sz="1600" dirty="0"/>
              <a:t>=2 – 3.5 V </a:t>
            </a:r>
          </a:p>
          <a:p>
            <a:pPr marL="446088" lvl="1" indent="-263525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Peak sensitivity: 420 nm</a:t>
            </a:r>
          </a:p>
          <a:p>
            <a:pPr marL="446088" lvl="1" indent="-263525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Temperature </a:t>
            </a:r>
            <a:r>
              <a:rPr kumimoji="1" lang="en-US" altLang="ja-JP" sz="1600" dirty="0" err="1"/>
              <a:t>coeff</a:t>
            </a:r>
            <a:r>
              <a:rPr kumimoji="1" lang="en-US" altLang="ja-JP" sz="1600" dirty="0"/>
              <a:t>. V</a:t>
            </a:r>
            <a:r>
              <a:rPr kumimoji="1" lang="en-US" altLang="ja-JP" sz="1600" baseline="-25000" dirty="0"/>
              <a:t>BD</a:t>
            </a:r>
            <a:r>
              <a:rPr kumimoji="1" lang="en-US" altLang="ja-JP" sz="1600" dirty="0"/>
              <a:t>: 26 mV/</a:t>
            </a:r>
            <a:r>
              <a:rPr kumimoji="1" lang="ja-JP" altLang="en-US" sz="1600" dirty="0"/>
              <a:t>℃</a:t>
            </a:r>
            <a:endParaRPr kumimoji="1" lang="en-US" altLang="ja-JP" sz="1600" dirty="0"/>
          </a:p>
          <a:p>
            <a:pPr marL="446088" lvl="1" indent="-263525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Production in 2014</a:t>
            </a:r>
            <a:endParaRPr kumimoji="1" lang="ja-JP" altLang="en-US" sz="1600" dirty="0"/>
          </a:p>
        </p:txBody>
      </p:sp>
      <p:pic>
        <p:nvPicPr>
          <p:cNvPr id="26" name="Picture 5" descr="E:\data\Pictures\2014-07 TC\04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1328" y="1137033"/>
            <a:ext cx="751697" cy="369383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690" y1="81556" x2="35690" y2="81556"/>
                        <a14:foregroundMark x1="33481" y1="72707" x2="33481" y2="72707"/>
                        <a14:foregroundMark x1="33481" y1="72707" x2="33481" y2="72707"/>
                        <a14:foregroundMark x1="88498" y1="15319" x2="88498" y2="15319"/>
                        <a14:foregroundMark x1="88498" y1="15319" x2="88498" y2="15319"/>
                        <a14:foregroundMark x1="88712" y1="13747" x2="88712" y2="13747"/>
                        <a14:foregroundMark x1="89239" y1="12397" x2="89239" y2="12397"/>
                        <a14:foregroundMark x1="89239" y1="12397" x2="89239" y2="12397"/>
                        <a14:foregroundMark x1="89082" y1="12074" x2="89082" y2="12074"/>
                        <a14:foregroundMark x1="48646" y1="13223" x2="48646" y2="13223"/>
                        <a14:foregroundMark x1="48646" y1="13223" x2="48646" y2="13223"/>
                        <a14:foregroundMark x1="47834" y1="81556" x2="47834" y2="81556"/>
                        <a14:foregroundMark x1="47990" y1="80931" x2="47990" y2="80931"/>
                        <a14:foregroundMark x1="47990" y1="80931" x2="47990" y2="80931"/>
                        <a14:foregroundMark x1="49088" y1="78613" x2="49088" y2="78613"/>
                        <a14:foregroundMark x1="49088" y1="78613" x2="49088" y2="78613"/>
                        <a14:foregroundMark x1="48560" y1="79903" x2="48560" y2="79903"/>
                        <a14:foregroundMark x1="48560" y1="79903" x2="48560" y2="79903"/>
                        <a14:foregroundMark x1="49245" y1="78472" x2="46665" y2="83249"/>
                        <a14:foregroundMark x1="47320" y1="82121" x2="46394" y2="83431"/>
                        <a14:foregroundMark x1="30430" y1="74360" x2="30430" y2="74360"/>
                        <a14:foregroundMark x1="30716" y1="74864" x2="30716" y2="74864"/>
                        <a14:foregroundMark x1="30716" y1="74864" x2="30716" y2="74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3606">
            <a:off x="-1129907" y="1031532"/>
            <a:ext cx="4800670" cy="3394544"/>
          </a:xfrm>
          <a:prstGeom prst="rect">
            <a:avLst/>
          </a:prstGeom>
        </p:spPr>
      </p:pic>
      <p:sp>
        <p:nvSpPr>
          <p:cNvPr id="17" name="角丸四角形 16"/>
          <p:cNvSpPr/>
          <p:nvPr/>
        </p:nvSpPr>
        <p:spPr>
          <a:xfrm rot="5741503">
            <a:off x="398864" y="2384631"/>
            <a:ext cx="395302" cy="281121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>
            <a:stCxn id="17" idx="1"/>
          </p:cNvCxnSpPr>
          <p:nvPr/>
        </p:nvCxnSpPr>
        <p:spPr>
          <a:xfrm flipV="1">
            <a:off x="616117" y="1562106"/>
            <a:ext cx="2653349" cy="766409"/>
          </a:xfrm>
          <a:prstGeom prst="line">
            <a:avLst/>
          </a:prstGeom>
          <a:ln w="190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7" idx="3"/>
          </p:cNvCxnSpPr>
          <p:nvPr/>
        </p:nvCxnSpPr>
        <p:spPr>
          <a:xfrm>
            <a:off x="576912" y="2721868"/>
            <a:ext cx="2692554" cy="1655776"/>
          </a:xfrm>
          <a:prstGeom prst="line">
            <a:avLst/>
          </a:prstGeom>
          <a:ln w="190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7616351" y="469093"/>
            <a:ext cx="1687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 SiPM-array</a:t>
            </a:r>
            <a:br>
              <a:rPr kumimoji="1" lang="en-US" altLang="ja-JP" sz="2000" dirty="0"/>
            </a:br>
            <a:r>
              <a:rPr kumimoji="1" lang="en-US" altLang="ja-JP" sz="2000" dirty="0"/>
              <a:t>(a readout </a:t>
            </a:r>
            <a:r>
              <a:rPr kumimoji="1" lang="en-US" altLang="ja-JP" sz="2000" dirty="0" err="1"/>
              <a:t>ch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sp>
        <p:nvSpPr>
          <p:cNvPr id="42" name="正方形/長方形 41"/>
          <p:cNvSpPr/>
          <p:nvPr/>
        </p:nvSpPr>
        <p:spPr>
          <a:xfrm>
            <a:off x="5779923" y="843622"/>
            <a:ext cx="2068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800" dirty="0">
                <a:ln w="9525">
                  <a:noFill/>
                </a:ln>
                <a:cs typeface="Segoe UI" panose="020B0502040204020203" pitchFamily="34" charset="0"/>
              </a:rPr>
              <a:t>6 SiPMs </a:t>
            </a:r>
            <a:br>
              <a:rPr kumimoji="1" lang="en-US" altLang="ja-JP" sz="1800" dirty="0">
                <a:ln w="9525">
                  <a:noFill/>
                </a:ln>
                <a:cs typeface="Segoe UI" panose="020B0502040204020203" pitchFamily="34" charset="0"/>
              </a:rPr>
            </a:br>
            <a:r>
              <a:rPr kumimoji="1" lang="en-US" altLang="ja-JP" sz="1800" dirty="0">
                <a:ln w="9525">
                  <a:noFill/>
                </a:ln>
                <a:cs typeface="Segoe UI" panose="020B0502040204020203" pitchFamily="34" charset="0"/>
              </a:rPr>
              <a:t>connected in series</a:t>
            </a:r>
            <a:endParaRPr lang="ja-JP" altLang="en-US" dirty="0">
              <a:ln w="9525">
                <a:noFill/>
              </a:ln>
              <a:cs typeface="Segoe UI" panose="020B0502040204020203" pitchFamily="34" charset="0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7773126" y="1371695"/>
            <a:ext cx="570855" cy="1318256"/>
            <a:chOff x="6293002" y="1433100"/>
            <a:chExt cx="570855" cy="1318256"/>
          </a:xfrm>
        </p:grpSpPr>
        <p:cxnSp>
          <p:nvCxnSpPr>
            <p:cNvPr id="8" name="直線矢印コネクタ 7"/>
            <p:cNvCxnSpPr/>
            <p:nvPr/>
          </p:nvCxnSpPr>
          <p:spPr>
            <a:xfrm>
              <a:off x="6328773" y="1468695"/>
              <a:ext cx="510266" cy="1590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6328773" y="1486743"/>
              <a:ext cx="510266" cy="3249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>
              <a:off x="6328773" y="1433100"/>
              <a:ext cx="510266" cy="6126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>
              <a:off x="6328773" y="1476050"/>
              <a:ext cx="510266" cy="7879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6328773" y="1476050"/>
              <a:ext cx="524130" cy="10436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6293002" y="1438009"/>
              <a:ext cx="570855" cy="13133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テキスト ボックス 42"/>
          <p:cNvSpPr txBox="1"/>
          <p:nvPr/>
        </p:nvSpPr>
        <p:spPr>
          <a:xfrm>
            <a:off x="4999677" y="1489953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120 mm</a:t>
            </a:r>
            <a:endParaRPr kumimoji="1" lang="ja-JP" altLang="en-US" sz="1600" b="1" dirty="0">
              <a:solidFill>
                <a:schemeClr val="accent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3706551" y="1769063"/>
            <a:ext cx="3364055" cy="0"/>
          </a:xfrm>
          <a:prstGeom prst="straightConnector1">
            <a:avLst/>
          </a:prstGeom>
          <a:ln w="19050" cap="rnd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 rot="16200000">
            <a:off x="2893841" y="2336602"/>
            <a:ext cx="97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50 mm</a:t>
            </a:r>
            <a:endParaRPr kumimoji="1" lang="ja-JP" altLang="en-US" sz="1600" b="1" dirty="0">
              <a:solidFill>
                <a:schemeClr val="accent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3559686" y="1853812"/>
            <a:ext cx="0" cy="1376173"/>
          </a:xfrm>
          <a:prstGeom prst="straightConnector1">
            <a:avLst/>
          </a:prstGeom>
          <a:ln w="19050" cap="rnd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4936604" y="2534639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BC-422</a:t>
            </a:r>
            <a:endParaRPr kumimoji="1" lang="ja-JP" altLang="en-US" sz="1600" b="1" dirty="0">
              <a:solidFill>
                <a:schemeClr val="accent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7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Mass test 1: individual SiPM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3"/>
            <a:ext cx="8760309" cy="1105316"/>
          </a:xfrm>
        </p:spPr>
        <p:txBody>
          <a:bodyPr/>
          <a:lstStyle/>
          <a:p>
            <a:r>
              <a:rPr kumimoji="1" lang="en-US" altLang="ja-JP" dirty="0"/>
              <a:t>To identify bad SiPMs and to group 6-SiPM sets,</a:t>
            </a:r>
          </a:p>
          <a:p>
            <a:r>
              <a:rPr kumimoji="1" lang="en-US" altLang="ja-JP" dirty="0"/>
              <a:t>we measured </a:t>
            </a:r>
            <a:r>
              <a:rPr kumimoji="1" lang="en-US" altLang="ja-JP" i="1" dirty="0"/>
              <a:t>I-V</a:t>
            </a:r>
            <a:r>
              <a:rPr kumimoji="1" lang="en-US" altLang="ja-JP" dirty="0"/>
              <a:t> characteristics for &gt;7000 SiPMs.</a:t>
            </a:r>
          </a:p>
          <a:p>
            <a:pPr lvl="1"/>
            <a:r>
              <a:rPr lang="en-US" altLang="ja-JP" dirty="0"/>
              <a:t>Breakdown voltage (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bd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Leakage current @ 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over</a:t>
            </a:r>
            <a:r>
              <a:rPr lang="en-US" altLang="ja-JP" dirty="0"/>
              <a:t> = 3.0 V (</a:t>
            </a:r>
            <a:r>
              <a:rPr lang="en-US" altLang="ja-JP" i="1" dirty="0"/>
              <a:t>I</a:t>
            </a:r>
            <a:r>
              <a:rPr lang="en-US" altLang="ja-JP" baseline="-25000" dirty="0"/>
              <a:t>3V</a:t>
            </a:r>
            <a:r>
              <a:rPr lang="en-US" altLang="ja-JP" dirty="0"/>
              <a:t>)</a:t>
            </a:r>
          </a:p>
          <a:p>
            <a:pPr marL="286980" lvl="1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60" y="3098199"/>
            <a:ext cx="4224829" cy="316924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25253" y="2788868"/>
            <a:ext cx="2628292" cy="3733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Setup for mass test 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48407" y="3481928"/>
            <a:ext cx="1442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Control board 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23272" y="4513542"/>
            <a:ext cx="149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Power </a:t>
            </a:r>
            <a:r>
              <a:rPr kumimoji="1" lang="en-US" altLang="ja-JP" sz="1600" dirty="0" err="1"/>
              <a:t>suppply</a:t>
            </a:r>
            <a:r>
              <a:rPr kumimoji="1" lang="en-US" altLang="ja-JP" sz="1600" dirty="0"/>
              <a:t> 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64365" y="5587124"/>
            <a:ext cx="3739037" cy="58477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effectLst>
                  <a:glow rad="63500">
                    <a:schemeClr val="bg1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Copper bench with electrical contact</a:t>
            </a:r>
            <a:br>
              <a:rPr kumimoji="1" lang="en-US" altLang="ja-JP" sz="1600" dirty="0">
                <a:effectLst>
                  <a:glow rad="63500">
                    <a:schemeClr val="bg1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600" dirty="0">
                <a:effectLst>
                  <a:glow rad="63500">
                    <a:schemeClr val="bg1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 SiPMs sitting on it controlled at 30</a:t>
            </a:r>
            <a:r>
              <a:rPr kumimoji="1" lang="ja-JP" altLang="en-US" sz="1600" dirty="0">
                <a:effectLst>
                  <a:glow rad="63500">
                    <a:schemeClr val="bg1"/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℃</a:t>
            </a:r>
            <a:endParaRPr kumimoji="1" lang="ja-JP" altLang="en-US" sz="2000" dirty="0">
              <a:effectLst>
                <a:glow rad="63500">
                  <a:schemeClr val="bg1"/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643" y="3040855"/>
            <a:ext cx="3555449" cy="122939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643" y="4668878"/>
            <a:ext cx="3505911" cy="186551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763533" y="2472208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32 pcs at once</a:t>
            </a:r>
            <a:endParaRPr kumimoji="1" lang="ja-JP" altLang="en-US" sz="18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40942" y="2746189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/>
              <a:t>SiPM’s</a:t>
            </a:r>
            <a:r>
              <a:rPr kumimoji="1" lang="en-US" altLang="ja-JP" sz="1800" dirty="0"/>
              <a:t> electrodes </a:t>
            </a:r>
            <a:r>
              <a:rPr kumimoji="1" lang="en-US" altLang="ja-JP" sz="1400" dirty="0"/>
              <a:t>(surface mount type)</a:t>
            </a:r>
            <a:endParaRPr kumimoji="1" lang="ja-JP" altLang="en-US" sz="1400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6289208" y="3062901"/>
            <a:ext cx="142484" cy="302042"/>
          </a:xfrm>
          <a:prstGeom prst="straightConnector1">
            <a:avLst/>
          </a:prstGeom>
          <a:ln w="1905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940074" y="4314935"/>
            <a:ext cx="33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Spring probe pins for the contact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4774065" y="2117042"/>
            <a:ext cx="2435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Group by the order of </a:t>
            </a:r>
            <a:r>
              <a:rPr lang="en-US" altLang="ja-JP" sz="1600" i="1" dirty="0"/>
              <a:t>I</a:t>
            </a:r>
            <a:r>
              <a:rPr lang="en-US" altLang="ja-JP" sz="1600" baseline="-25000" dirty="0"/>
              <a:t>3V</a:t>
            </a:r>
            <a:r>
              <a:rPr lang="en-US" altLang="ja-JP" sz="1600" dirty="0"/>
              <a:t>  </a:t>
            </a:r>
            <a:endParaRPr lang="ja-JP" altLang="en-US" sz="1600" dirty="0"/>
          </a:p>
        </p:txBody>
      </p:sp>
      <p:sp>
        <p:nvSpPr>
          <p:cNvPr id="22" name="右矢印 21"/>
          <p:cNvSpPr/>
          <p:nvPr/>
        </p:nvSpPr>
        <p:spPr>
          <a:xfrm>
            <a:off x="4310461" y="2147628"/>
            <a:ext cx="430181" cy="29269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98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Mass test 1: individual SiPM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3"/>
            <a:ext cx="8760309" cy="1105316"/>
          </a:xfrm>
        </p:spPr>
        <p:txBody>
          <a:bodyPr/>
          <a:lstStyle/>
          <a:p>
            <a:r>
              <a:rPr kumimoji="1" lang="en-US" altLang="ja-JP" dirty="0"/>
              <a:t>To identify bad SiPMs and to group 6-SiPM sets,</a:t>
            </a:r>
          </a:p>
          <a:p>
            <a:r>
              <a:rPr kumimoji="1" lang="en-US" altLang="ja-JP" dirty="0"/>
              <a:t>we measured </a:t>
            </a:r>
            <a:r>
              <a:rPr kumimoji="1" lang="en-US" altLang="ja-JP" i="1" dirty="0"/>
              <a:t>I-V</a:t>
            </a:r>
            <a:r>
              <a:rPr kumimoji="1" lang="en-US" altLang="ja-JP" dirty="0"/>
              <a:t> characteristics for &gt;7000 SiPMs.</a:t>
            </a:r>
          </a:p>
          <a:p>
            <a:pPr lvl="1"/>
            <a:r>
              <a:rPr lang="en-US" altLang="ja-JP" dirty="0"/>
              <a:t>Breakdown voltage (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bd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Leakage current @ 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over</a:t>
            </a:r>
            <a:r>
              <a:rPr lang="en-US" altLang="ja-JP" dirty="0"/>
              <a:t> = 3.0 V (</a:t>
            </a:r>
            <a:r>
              <a:rPr lang="en-US" altLang="ja-JP" i="1" dirty="0"/>
              <a:t>I</a:t>
            </a:r>
            <a:r>
              <a:rPr lang="en-US" altLang="ja-JP" baseline="-25000" dirty="0"/>
              <a:t>3V</a:t>
            </a:r>
            <a:r>
              <a:rPr lang="en-US" altLang="ja-JP" dirty="0"/>
              <a:t>)</a:t>
            </a:r>
          </a:p>
          <a:p>
            <a:pPr marL="286980" lvl="1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774065" y="2117042"/>
            <a:ext cx="2435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Group by the order of </a:t>
            </a:r>
            <a:r>
              <a:rPr lang="en-US" altLang="ja-JP" sz="1600" i="1" dirty="0"/>
              <a:t>I</a:t>
            </a:r>
            <a:r>
              <a:rPr lang="en-US" altLang="ja-JP" sz="1600" baseline="-25000" dirty="0"/>
              <a:t>3V</a:t>
            </a:r>
            <a:r>
              <a:rPr lang="en-US" altLang="ja-JP" sz="1600" dirty="0"/>
              <a:t>  </a:t>
            </a:r>
            <a:endParaRPr lang="ja-JP" altLang="en-US" sz="1600" dirty="0"/>
          </a:p>
        </p:txBody>
      </p:sp>
      <p:sp>
        <p:nvSpPr>
          <p:cNvPr id="22" name="右矢印 21"/>
          <p:cNvSpPr/>
          <p:nvPr/>
        </p:nvSpPr>
        <p:spPr>
          <a:xfrm>
            <a:off x="4310461" y="2147628"/>
            <a:ext cx="430181" cy="29269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299" y="2632422"/>
            <a:ext cx="6078503" cy="319536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559166" y="4198840"/>
            <a:ext cx="1212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~7000 SiPMs </a:t>
            </a:r>
            <a:br>
              <a:rPr kumimoji="1" lang="en-US" altLang="ja-JP" sz="1400" dirty="0"/>
            </a:br>
            <a:r>
              <a:rPr kumimoji="1" lang="en-US" altLang="ja-JP" sz="1400" dirty="0"/>
              <a:t>overlaid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42523" y="5736469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</a:rPr>
              <a:t>Narrow distribution of </a:t>
            </a:r>
            <a:r>
              <a:rPr kumimoji="1" lang="en-US" altLang="ja-JP" sz="1600" i="1" dirty="0" err="1">
                <a:solidFill>
                  <a:schemeClr val="tx2"/>
                </a:solidFill>
              </a:rPr>
              <a:t>V</a:t>
            </a:r>
            <a:r>
              <a:rPr kumimoji="1" lang="en-US" altLang="ja-JP" sz="1600" baseline="-25000" dirty="0" err="1">
                <a:solidFill>
                  <a:schemeClr val="tx2"/>
                </a:solidFill>
              </a:rPr>
              <a:t>bd</a:t>
            </a:r>
            <a:r>
              <a:rPr kumimoji="1" lang="en-US" altLang="ja-JP" sz="1600" dirty="0">
                <a:solidFill>
                  <a:schemeClr val="tx2"/>
                </a:solidFill>
              </a:rPr>
              <a:t> 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3366654" y="3549531"/>
            <a:ext cx="927181" cy="0"/>
          </a:xfrm>
          <a:prstGeom prst="line">
            <a:avLst/>
          </a:prstGeom>
          <a:ln w="57150" cap="sq">
            <a:solidFill>
              <a:schemeClr val="accent4">
                <a:alpha val="53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6708371" y="2851262"/>
            <a:ext cx="0" cy="1920240"/>
          </a:xfrm>
          <a:prstGeom prst="line">
            <a:avLst/>
          </a:prstGeom>
          <a:ln w="12700" cap="rnd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4740642" y="5650594"/>
            <a:ext cx="47911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</a:rPr>
              <a:t>We observed 2 groups in </a:t>
            </a:r>
            <a:r>
              <a:rPr kumimoji="1" lang="en-US" altLang="ja-JP" sz="1600" i="1" dirty="0">
                <a:solidFill>
                  <a:schemeClr val="tx2"/>
                </a:solidFill>
              </a:rPr>
              <a:t>I-V</a:t>
            </a:r>
            <a:r>
              <a:rPr kumimoji="1" lang="en-US" altLang="ja-JP" sz="1600" dirty="0">
                <a:solidFill>
                  <a:schemeClr val="tx2"/>
                </a:solidFill>
              </a:rPr>
              <a:t> curves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Type1-2 shows quick blowup of current</a:t>
            </a:r>
          </a:p>
          <a:p>
            <a:pPr marL="449263" lvl="1" indent="-182563">
              <a:buFont typeface="Wingdings" panose="05000000000000000000" pitchFamily="2" charset="2"/>
              <a:buChar char="l"/>
            </a:pP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Due to larger crosstalk/</a:t>
            </a:r>
            <a:r>
              <a:rPr kumimoji="1" lang="en-US" altLang="ja-JP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afterpulse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high </a:t>
            </a:r>
            <a:r>
              <a:rPr kumimoji="1" lang="en-US" altLang="ja-JP" sz="1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kumimoji="1" lang="en-US" altLang="ja-JP" sz="1600" baseline="-2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over</a:t>
            </a:r>
            <a:endParaRPr kumimoji="1" lang="en-US" altLang="ja-JP" sz="16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9263" lvl="1" indent="-182563">
              <a:buFont typeface="Wingdings" panose="05000000000000000000" pitchFamily="2" charset="2"/>
              <a:buChar char="l"/>
            </a:pP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 in narrower operation range </a:t>
            </a:r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lower PDE</a:t>
            </a:r>
            <a:endParaRPr kumimoji="1" lang="ja-JP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8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Mass test 1: individual SiPM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3"/>
            <a:ext cx="8760309" cy="1105316"/>
          </a:xfrm>
        </p:spPr>
        <p:txBody>
          <a:bodyPr/>
          <a:lstStyle/>
          <a:p>
            <a:r>
              <a:rPr kumimoji="1" lang="en-US" altLang="ja-JP" dirty="0"/>
              <a:t>To identify bad SiPMs and to group 6-SiPM sets,</a:t>
            </a:r>
          </a:p>
          <a:p>
            <a:r>
              <a:rPr kumimoji="1" lang="en-US" altLang="ja-JP" dirty="0"/>
              <a:t>we measured </a:t>
            </a:r>
            <a:r>
              <a:rPr kumimoji="1" lang="en-US" altLang="ja-JP" i="1" dirty="0"/>
              <a:t>I-V</a:t>
            </a:r>
            <a:r>
              <a:rPr kumimoji="1" lang="en-US" altLang="ja-JP" dirty="0"/>
              <a:t> characteristics for &gt;7000 SiPMs.</a:t>
            </a:r>
          </a:p>
          <a:p>
            <a:pPr lvl="1"/>
            <a:r>
              <a:rPr lang="en-US" altLang="ja-JP" dirty="0"/>
              <a:t>Breakdown voltage (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bd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Leakage current @ </a:t>
            </a:r>
            <a:r>
              <a:rPr lang="en-US" altLang="ja-JP" i="1" dirty="0" err="1"/>
              <a:t>V</a:t>
            </a:r>
            <a:r>
              <a:rPr lang="en-US" altLang="ja-JP" baseline="-25000" dirty="0" err="1"/>
              <a:t>over</a:t>
            </a:r>
            <a:r>
              <a:rPr lang="en-US" altLang="ja-JP" dirty="0"/>
              <a:t> = 3.0 V (</a:t>
            </a:r>
            <a:r>
              <a:rPr lang="en-US" altLang="ja-JP" i="1" dirty="0"/>
              <a:t>I</a:t>
            </a:r>
            <a:r>
              <a:rPr lang="en-US" altLang="ja-JP" baseline="-25000" dirty="0"/>
              <a:t>3V</a:t>
            </a:r>
            <a:r>
              <a:rPr lang="en-US" altLang="ja-JP" dirty="0"/>
              <a:t>)</a:t>
            </a:r>
          </a:p>
          <a:p>
            <a:pPr marL="286980" lvl="1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774065" y="2117042"/>
            <a:ext cx="2435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Group by the order of </a:t>
            </a:r>
            <a:r>
              <a:rPr lang="en-US" altLang="ja-JP" sz="1600" i="1" dirty="0"/>
              <a:t>I</a:t>
            </a:r>
            <a:r>
              <a:rPr lang="en-US" altLang="ja-JP" sz="1600" baseline="-25000" dirty="0"/>
              <a:t>3V</a:t>
            </a:r>
            <a:r>
              <a:rPr lang="en-US" altLang="ja-JP" sz="1600" dirty="0"/>
              <a:t>  </a:t>
            </a:r>
            <a:endParaRPr lang="ja-JP" altLang="en-US" sz="1600" dirty="0"/>
          </a:p>
        </p:txBody>
      </p:sp>
      <p:sp>
        <p:nvSpPr>
          <p:cNvPr id="22" name="右矢印 21"/>
          <p:cNvSpPr/>
          <p:nvPr/>
        </p:nvSpPr>
        <p:spPr>
          <a:xfrm>
            <a:off x="4310461" y="2147628"/>
            <a:ext cx="430181" cy="29269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299" y="2632422"/>
            <a:ext cx="6078503" cy="319536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559166" y="4198840"/>
            <a:ext cx="1212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/>
              <a:t>~7000 SiPMs </a:t>
            </a:r>
            <a:br>
              <a:rPr kumimoji="1" lang="en-US" altLang="ja-JP" sz="1400" dirty="0"/>
            </a:br>
            <a:r>
              <a:rPr kumimoji="1" lang="en-US" altLang="ja-JP" sz="1400" dirty="0"/>
              <a:t>overlaid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42523" y="5736469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</a:rPr>
              <a:t>Narrow distribution of </a:t>
            </a:r>
            <a:r>
              <a:rPr kumimoji="1" lang="en-US" altLang="ja-JP" sz="1600" i="1" dirty="0" err="1">
                <a:solidFill>
                  <a:schemeClr val="tx2"/>
                </a:solidFill>
              </a:rPr>
              <a:t>V</a:t>
            </a:r>
            <a:r>
              <a:rPr kumimoji="1" lang="en-US" altLang="ja-JP" sz="1600" baseline="-25000" dirty="0" err="1">
                <a:solidFill>
                  <a:schemeClr val="tx2"/>
                </a:solidFill>
              </a:rPr>
              <a:t>bd</a:t>
            </a:r>
            <a:r>
              <a:rPr kumimoji="1" lang="en-US" altLang="ja-JP" sz="1600" dirty="0">
                <a:solidFill>
                  <a:schemeClr val="tx2"/>
                </a:solidFill>
              </a:rPr>
              <a:t> </a:t>
            </a:r>
            <a:endParaRPr kumimoji="1" lang="ja-JP" altLang="en-US" sz="1600" dirty="0">
              <a:solidFill>
                <a:schemeClr val="tx2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3366654" y="3549531"/>
            <a:ext cx="927181" cy="0"/>
          </a:xfrm>
          <a:prstGeom prst="line">
            <a:avLst/>
          </a:prstGeom>
          <a:ln w="57150" cap="sq">
            <a:solidFill>
              <a:schemeClr val="accent4">
                <a:alpha val="53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6708371" y="2851262"/>
            <a:ext cx="0" cy="1920240"/>
          </a:xfrm>
          <a:prstGeom prst="line">
            <a:avLst/>
          </a:prstGeom>
          <a:ln w="12700" cap="rnd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4740642" y="5650594"/>
            <a:ext cx="47911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/>
                </a:solidFill>
              </a:rPr>
              <a:t>We observed 2 groups in </a:t>
            </a:r>
            <a:r>
              <a:rPr kumimoji="1" lang="en-US" altLang="ja-JP" sz="1600" i="1" dirty="0">
                <a:solidFill>
                  <a:schemeClr val="tx2"/>
                </a:solidFill>
              </a:rPr>
              <a:t>I-V</a:t>
            </a:r>
            <a:r>
              <a:rPr kumimoji="1" lang="en-US" altLang="ja-JP" sz="1600" dirty="0">
                <a:solidFill>
                  <a:schemeClr val="tx2"/>
                </a:solidFill>
              </a:rPr>
              <a:t> curves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Type1-2 shows quick blowup of current</a:t>
            </a:r>
          </a:p>
          <a:p>
            <a:pPr marL="449263" lvl="1" indent="-182563">
              <a:buFont typeface="Wingdings" panose="05000000000000000000" pitchFamily="2" charset="2"/>
              <a:buChar char="l"/>
            </a:pP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Due to larger crosstalk/</a:t>
            </a:r>
            <a:r>
              <a:rPr kumimoji="1" lang="en-US" altLang="ja-JP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afterpulse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high </a:t>
            </a:r>
            <a:r>
              <a:rPr kumimoji="1" lang="en-US" altLang="ja-JP" sz="1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kumimoji="1" lang="en-US" altLang="ja-JP" sz="1600" baseline="-2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over</a:t>
            </a:r>
            <a:endParaRPr kumimoji="1" lang="en-US" altLang="ja-JP" sz="16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49263" lvl="1" indent="-182563">
              <a:buFont typeface="Wingdings" panose="05000000000000000000" pitchFamily="2" charset="2"/>
              <a:buChar char="l"/>
            </a:pP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 in </a:t>
            </a:r>
            <a:r>
              <a:rPr kumimoji="1" lang="en-US" altLang="ja-JP" sz="1600" dirty="0">
                <a:solidFill>
                  <a:schemeClr val="accent4"/>
                </a:solidFill>
              </a:rPr>
              <a:t>narrower operation range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→</a:t>
            </a:r>
            <a:r>
              <a:rPr kumimoji="1"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sz="1600" dirty="0">
                <a:solidFill>
                  <a:schemeClr val="accent4"/>
                </a:solidFill>
              </a:rPr>
              <a:t>lower PDE</a:t>
            </a:r>
            <a:endParaRPr kumimoji="1" lang="ja-JP" altLang="en-US" sz="1600" dirty="0">
              <a:solidFill>
                <a:schemeClr val="accent4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99" y="3032330"/>
            <a:ext cx="4247451" cy="230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836" y="2986045"/>
            <a:ext cx="3638763" cy="231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550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17" y="3172165"/>
            <a:ext cx="5241960" cy="230449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2: SiPM-array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/>
              <a:t>I-V measurement of 6-series SiPM array</a:t>
            </a:r>
          </a:p>
          <a:p>
            <a:r>
              <a:rPr kumimoji="1" lang="en-US" altLang="ja-JP" dirty="0"/>
              <a:t>Sensitivity to scintillation light (</a:t>
            </a:r>
            <a:r>
              <a:rPr kumimoji="1" lang="ja-JP" altLang="en-US" dirty="0"/>
              <a:t>∝</a:t>
            </a:r>
            <a:r>
              <a:rPr kumimoji="1" lang="en-US" altLang="ja-JP" dirty="0"/>
              <a:t>PDE)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557213" y="2845249"/>
            <a:ext cx="4011173" cy="2486585"/>
            <a:chOff x="4863205" y="1989650"/>
            <a:chExt cx="4011173" cy="248658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1597" y="2316566"/>
              <a:ext cx="3057525" cy="1609725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6084832" y="1989650"/>
              <a:ext cx="27895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Use the same scintillator for all</a:t>
              </a:r>
              <a:endParaRPr kumimoji="1" lang="ja-JP" altLang="en-US" sz="18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863205" y="3891460"/>
              <a:ext cx="2027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Exchange SiPM-array</a:t>
              </a:r>
              <a:br>
                <a:rPr kumimoji="1" lang="en-US" altLang="ja-JP" sz="1600" dirty="0"/>
              </a:br>
              <a:r>
                <a:rPr kumimoji="1" lang="en-US" altLang="ja-JP" sz="1600" dirty="0"/>
                <a:t>(coupled with grease)</a:t>
              </a:r>
              <a:endParaRPr kumimoji="1" lang="ja-JP" altLang="en-US" sz="1800" dirty="0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>
              <a:off x="6608619" y="2316566"/>
              <a:ext cx="232756" cy="642765"/>
            </a:xfrm>
            <a:prstGeom prst="straightConnector1">
              <a:avLst/>
            </a:prstGeom>
            <a:ln w="1905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 flipV="1">
              <a:off x="5161597" y="3279960"/>
              <a:ext cx="345240" cy="595063"/>
            </a:xfrm>
            <a:prstGeom prst="straightConnector1">
              <a:avLst/>
            </a:prstGeom>
            <a:ln w="19050" cap="rnd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7115101" y="3875023"/>
              <a:ext cx="14661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Measure signal</a:t>
              </a:r>
              <a:br>
                <a:rPr kumimoji="1" lang="en-US" altLang="ja-JP" sz="1600" dirty="0"/>
              </a:br>
              <a:r>
                <a:rPr kumimoji="1" lang="en-US" altLang="ja-JP" sz="1600" dirty="0"/>
                <a:t>amplitude</a:t>
              </a:r>
              <a:endParaRPr kumimoji="1" lang="ja-JP" altLang="en-US" sz="18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188524" y="3546315"/>
              <a:ext cx="1786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@ room temperature</a:t>
              </a:r>
              <a:endParaRPr kumimoji="1" lang="ja-JP" altLang="en-US" sz="1800"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054997" y="2291669"/>
            <a:ext cx="2628292" cy="505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bg1"/>
                </a:solidFill>
              </a:rPr>
              <a:t>Setup for mass test 2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(simplified measurement)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812648" y="2305469"/>
            <a:ext cx="3214974" cy="505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bg1"/>
                </a:solidFill>
              </a:rPr>
              <a:t>Setup for detail test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(time resolution measurement)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9" name="Picture 5" descr="E:\data\Pictures\2014-07 TC\04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49" y="3905045"/>
            <a:ext cx="382420" cy="187920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59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1" y="2889560"/>
            <a:ext cx="3741544" cy="24338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2: SiPM-array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/>
              <a:t>I-V measurement of 6-series SiPM array</a:t>
            </a:r>
          </a:p>
          <a:p>
            <a:r>
              <a:rPr kumimoji="1" lang="en-US" altLang="ja-JP" dirty="0"/>
              <a:t>Sensitivity to scintillation light (</a:t>
            </a:r>
            <a:r>
              <a:rPr kumimoji="1" lang="ja-JP" altLang="en-US" dirty="0"/>
              <a:t>∝</a:t>
            </a:r>
            <a:r>
              <a:rPr kumimoji="1" lang="en-US" altLang="ja-JP" dirty="0"/>
              <a:t>PDE)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54997" y="2291669"/>
            <a:ext cx="2628292" cy="505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bg1"/>
                </a:solidFill>
              </a:rPr>
              <a:t>Setup for mass test 2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(simplified measurement)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812648" y="2305469"/>
            <a:ext cx="3214974" cy="505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bg1"/>
                </a:solidFill>
              </a:rPr>
              <a:t>Setup for detail test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(time resolution measurement)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804" y="2888115"/>
            <a:ext cx="3700023" cy="2536917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748224" y="5394960"/>
            <a:ext cx="43341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Large variation of PDE observed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15% standard deviation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Bad ones has &lt;1/2 PDE of typical (mean) one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74127" y="5394960"/>
            <a:ext cx="4676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Clear correlation b/w signal amplitude (</a:t>
            </a:r>
            <a:r>
              <a:rPr kumimoji="1" lang="ja-JP" altLang="en-US" sz="1800" dirty="0"/>
              <a:t>∝</a:t>
            </a:r>
            <a:r>
              <a:rPr kumimoji="1" lang="en-US" altLang="ja-JP" sz="1800" dirty="0"/>
              <a:t>PDE)</a:t>
            </a:r>
          </a:p>
          <a:p>
            <a:r>
              <a:rPr kumimoji="1" lang="en-US" altLang="ja-JP" sz="1800" dirty="0"/>
              <a:t>and time resolution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64293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3: Counter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1297062"/>
            <a:ext cx="7422122" cy="910797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kumimoji="1" lang="en-US" altLang="ja-JP" dirty="0"/>
              <a:t>easure </a:t>
            </a:r>
            <a:r>
              <a:rPr kumimoji="1" lang="en-US" altLang="ja-JP" dirty="0">
                <a:solidFill>
                  <a:schemeClr val="tx2"/>
                </a:solidFill>
              </a:rPr>
              <a:t>the time resolution </a:t>
            </a:r>
            <a:r>
              <a:rPr kumimoji="1" lang="en-US" altLang="ja-JP" dirty="0"/>
              <a:t>of all the assembled counters</a:t>
            </a:r>
          </a:p>
          <a:p>
            <a:r>
              <a:rPr lang="en-US" altLang="ja-JP" dirty="0"/>
              <a:t>Find optimal operation point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42" y="2667609"/>
            <a:ext cx="4451910" cy="2691791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5012575" y="2643447"/>
            <a:ext cx="4338252" cy="2793367"/>
            <a:chOff x="4750252" y="2643447"/>
            <a:chExt cx="4600575" cy="29622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0252" y="2643447"/>
              <a:ext cx="4600575" cy="296227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8404537" y="4645173"/>
              <a:ext cx="740908" cy="5591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Type 1-1</a:t>
              </a:r>
            </a:p>
            <a:p>
              <a:pPr>
                <a:spcBef>
                  <a:spcPts val="200"/>
                </a:spcBef>
              </a:pP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Type 1-2</a:t>
              </a:r>
            </a:p>
            <a:p>
              <a:pPr>
                <a:spcBef>
                  <a:spcPts val="200"/>
                </a:spcBef>
              </a:pP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Type 2</a:t>
              </a:r>
              <a:endParaRPr kumimoji="1" lang="ja-JP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70019" y="5408423"/>
            <a:ext cx="4010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The variation includes scintillator quality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The difference b/w 40 &amp; 50 mm counters</a:t>
            </a:r>
            <a:br>
              <a:rPr kumimoji="1" lang="en-US" altLang="ja-JP" sz="1600" dirty="0"/>
            </a:br>
            <a:r>
              <a:rPr kumimoji="1" lang="en-US" altLang="ja-JP" sz="1600" dirty="0"/>
              <a:t>is due to the sensor coverage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40306" y="5408422"/>
            <a:ext cx="4410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The optimal points depend on the SiPM types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Time resolution gets worse when the dark current starts to blowup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dirty="0"/>
              <a:t>Type 1-2 has narrow optimal region and worse resolution.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27176" y="1781673"/>
            <a:ext cx="34679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Type 2 is a different batch (model)</a:t>
            </a:r>
            <a:br>
              <a:rPr kumimoji="1" lang="en-US" altLang="ja-JP" sz="1400" dirty="0"/>
            </a:br>
            <a:r>
              <a:rPr kumimoji="1" lang="en-US" altLang="ja-JP" sz="1400" dirty="0"/>
              <a:t>produced in 2015</a:t>
            </a:r>
          </a:p>
          <a:p>
            <a:pPr marL="182563" indent="-182563">
              <a:buFont typeface="Wingdings" panose="05000000000000000000" pitchFamily="2" charset="2"/>
              <a:buChar char="p"/>
            </a:pPr>
            <a:r>
              <a:rPr kumimoji="1" lang="en-US" altLang="ja-JP" sz="1100" dirty="0"/>
              <a:t>Suppressed </a:t>
            </a:r>
            <a:r>
              <a:rPr kumimoji="1" lang="en-US" altLang="ja-JP" sz="1100" dirty="0" err="1"/>
              <a:t>afterpulsing</a:t>
            </a:r>
            <a:r>
              <a:rPr kumimoji="1" lang="en-US" altLang="ja-JP" sz="1100" dirty="0"/>
              <a:t> widen the operational range</a:t>
            </a:r>
          </a:p>
          <a:p>
            <a:pPr marL="182563" indent="-182563">
              <a:buFont typeface="Wingdings" panose="05000000000000000000" pitchFamily="2" charset="2"/>
              <a:buChar char="p"/>
            </a:pPr>
            <a:r>
              <a:rPr kumimoji="1" lang="en-US" altLang="ja-JP" sz="1100" dirty="0"/>
              <a:t>But time resolution is not necessarily better</a:t>
            </a:r>
            <a:endParaRPr kumimoji="1" lang="ja-JP" altLang="en-US" sz="1100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7971906" y="2643447"/>
            <a:ext cx="191192" cy="127634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678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46" y="179990"/>
            <a:ext cx="8981235" cy="598749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160C-2EBE-40B2-8256-7D3053D9352C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15601" y="6075411"/>
            <a:ext cx="5020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>
                <a:solidFill>
                  <a:schemeClr val="tx2"/>
                </a:solidFill>
              </a:rPr>
              <a:t>Assembled &amp; installed.</a:t>
            </a:r>
            <a:endParaRPr kumimoji="1" lang="ja-JP" altLang="en-US" sz="4000" dirty="0">
              <a:solidFill>
                <a:schemeClr val="tx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70791" y="5675301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Sep. 2017</a:t>
            </a:r>
            <a:endParaRPr kumimoji="1" lang="ja-JP" alt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68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6575361" y="2019993"/>
            <a:ext cx="3145555" cy="10803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419732" y="4289368"/>
            <a:ext cx="6099339" cy="16625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7441109" y="3175463"/>
            <a:ext cx="1530549" cy="1695796"/>
          </a:xfrm>
          <a:prstGeom prst="downArrow">
            <a:avLst>
              <a:gd name="adj1" fmla="val 61111"/>
              <a:gd name="adj2" fmla="val 3888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7213" y="329693"/>
            <a:ext cx="6275998" cy="823654"/>
          </a:xfrm>
        </p:spPr>
        <p:txBody>
          <a:bodyPr/>
          <a:lstStyle/>
          <a:p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MEG II</a:t>
            </a:r>
            <a:r>
              <a:rPr kumimoji="1" lang="en-US" altLang="ja-JP" dirty="0"/>
              <a:t>: </a:t>
            </a:r>
            <a:r>
              <a:rPr lang="en-US" altLang="ja-JP" sz="3200" dirty="0"/>
              <a:t>in search of </a:t>
            </a:r>
            <a:r>
              <a:rPr lang="el-GR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lang="el-GR" altLang="ja-JP" sz="3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el-GR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→ </a:t>
            </a:r>
            <a:r>
              <a:rPr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altLang="ja-JP" sz="3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l-GR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half" idx="2"/>
          </p:nvPr>
        </p:nvSpPr>
        <p:spPr>
          <a:xfrm>
            <a:off x="6734894" y="4553541"/>
            <a:ext cx="2986022" cy="161450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ja-JP" sz="1800" dirty="0"/>
              <a:t>Search for</a:t>
            </a:r>
            <a:r>
              <a:rPr lang="ja-JP" altLang="en-US" sz="1800" dirty="0"/>
              <a:t> </a:t>
            </a:r>
            <a:r>
              <a:rPr lang="el-GR" altLang="ja-JP" sz="1800" dirty="0"/>
              <a:t>μ</a:t>
            </a:r>
            <a:r>
              <a:rPr lang="el-GR" altLang="ja-JP" sz="1800" baseline="30000" dirty="0"/>
              <a:t>+</a:t>
            </a:r>
            <a:r>
              <a:rPr lang="el-GR" altLang="ja-JP" sz="1800" dirty="0"/>
              <a:t> → </a:t>
            </a:r>
            <a:r>
              <a:rPr lang="en-US" altLang="ja-JP" sz="1800" dirty="0"/>
              <a:t>e</a:t>
            </a:r>
            <a:r>
              <a:rPr lang="en-US" altLang="ja-JP" sz="1800" baseline="30000" dirty="0"/>
              <a:t>+</a:t>
            </a:r>
            <a:r>
              <a:rPr lang="el-GR" altLang="ja-JP" sz="1800" dirty="0"/>
              <a:t>γ</a:t>
            </a:r>
            <a:r>
              <a:rPr lang="en-US" altLang="ja-JP" sz="1800" dirty="0"/>
              <a:t> down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ja-JP" sz="48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6×10</a:t>
            </a:r>
            <a:r>
              <a:rPr lang="en-US" altLang="ja-JP" sz="4800" baseline="300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-14</a:t>
            </a:r>
            <a:br>
              <a:rPr lang="en-US" altLang="ja-JP" sz="4000" b="1" dirty="0">
                <a:solidFill>
                  <a:schemeClr val="tx2"/>
                </a:solidFill>
              </a:rPr>
            </a:br>
            <a:r>
              <a:rPr lang="en-US" altLang="ja-JP" sz="1800" dirty="0"/>
              <a:t>(90% C.L. sensitivity)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FF1D-B7F2-40B5-AECD-76B5BAADDF81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633699" y="2032486"/>
            <a:ext cx="3064669" cy="1019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B(</a:t>
            </a:r>
            <a:r>
              <a:rPr lang="el-GR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μ</a:t>
            </a:r>
            <a:r>
              <a:rPr lang="el-GR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l-GR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→ 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l-GR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) &lt; </a:t>
            </a:r>
            <a:r>
              <a:rPr lang="en-US" altLang="ja-JP" sz="24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4.2×10</a:t>
            </a:r>
            <a:r>
              <a:rPr lang="en-US" altLang="ja-JP" sz="2400" baseline="300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-13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(90% C.L.)</a:t>
            </a:r>
          </a:p>
          <a:p>
            <a:pPr algn="ctr"/>
            <a:r>
              <a:rPr lang="en-US" altLang="ja-JP" sz="1800" dirty="0"/>
              <a:t>(while 5.3×10</a:t>
            </a:r>
            <a:r>
              <a:rPr lang="en-US" altLang="ja-JP" sz="1800" baseline="30000" dirty="0"/>
              <a:t>-13</a:t>
            </a:r>
            <a:r>
              <a:rPr lang="en-US" altLang="ja-JP" sz="1800" dirty="0"/>
              <a:t> expected)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709579" y="3381478"/>
            <a:ext cx="3011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tx2"/>
                </a:solidFill>
              </a:rPr>
              <a:t>×2 intensity</a:t>
            </a:r>
            <a:r>
              <a:rPr lang="en-US" altLang="ja-JP" sz="2000" dirty="0"/>
              <a:t> muon beam</a:t>
            </a:r>
          </a:p>
          <a:p>
            <a:r>
              <a:rPr lang="en-US" altLang="ja-JP" sz="2000" b="1" dirty="0">
                <a:solidFill>
                  <a:schemeClr val="tx2"/>
                </a:solidFill>
              </a:rPr>
              <a:t>×2 resolution </a:t>
            </a:r>
            <a:r>
              <a:rPr lang="en-US" altLang="ja-JP" sz="2000" dirty="0"/>
              <a:t>everywhere</a:t>
            </a:r>
            <a:endParaRPr lang="en-US" altLang="ja-JP" sz="2000" b="1" dirty="0">
              <a:solidFill>
                <a:schemeClr val="tx2"/>
              </a:solidFill>
            </a:endParaRPr>
          </a:p>
          <a:p>
            <a:r>
              <a:rPr lang="en-US" altLang="ja-JP" sz="2000" b="1" dirty="0">
                <a:solidFill>
                  <a:schemeClr val="tx2"/>
                </a:solidFill>
              </a:rPr>
              <a:t>×2 efficiency</a:t>
            </a:r>
            <a:endParaRPr kumimoji="1" lang="en-US" altLang="ja-JP" sz="2000" dirty="0"/>
          </a:p>
        </p:txBody>
      </p:sp>
      <p:sp>
        <p:nvSpPr>
          <p:cNvPr id="15" name="コンテンツ プレースホルダー 12"/>
          <p:cNvSpPr txBox="1">
            <a:spLocks/>
          </p:cNvSpPr>
          <p:nvPr/>
        </p:nvSpPr>
        <p:spPr>
          <a:xfrm>
            <a:off x="557213" y="4453002"/>
            <a:ext cx="6110695" cy="16408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86980" indent="-28698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l"/>
              <a:defRPr kumimoji="1" sz="223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5578" indent="-208598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59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95578" indent="-25916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3494" indent="-147916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kumimoji="1" sz="127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82558" indent="-10872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11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/>
              <a:t>μ</a:t>
            </a:r>
            <a:r>
              <a:rPr lang="en-US" altLang="ja-JP" sz="2000" baseline="30000" dirty="0"/>
              <a:t>+</a:t>
            </a:r>
            <a:r>
              <a:rPr lang="en-US" altLang="ja-JP" sz="2000" dirty="0"/>
              <a:t>: World’s most intense DC muon beam @ </a:t>
            </a:r>
            <a:r>
              <a:rPr lang="en-US" altLang="ja-JP" sz="20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PSI</a:t>
            </a:r>
          </a:p>
          <a:p>
            <a:r>
              <a:rPr lang="en-US" altLang="ja-JP" sz="2000" dirty="0"/>
              <a:t>γ</a:t>
            </a:r>
            <a:r>
              <a:rPr lang="ja-JP" altLang="en-US" sz="2000" dirty="0"/>
              <a:t> </a:t>
            </a:r>
            <a:r>
              <a:rPr lang="en-US" altLang="ja-JP" sz="2000" dirty="0"/>
              <a:t>: Detect with </a:t>
            </a:r>
            <a:r>
              <a:rPr lang="en-US" altLang="ja-JP" sz="20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liquid xenon </a:t>
            </a:r>
            <a:r>
              <a:rPr lang="en-US" altLang="ja-JP" sz="2000" dirty="0"/>
              <a:t>scintillation detector</a:t>
            </a:r>
          </a:p>
          <a:p>
            <a:r>
              <a:rPr lang="en-US" altLang="ja-JP" sz="2000" dirty="0"/>
              <a:t>e</a:t>
            </a:r>
            <a:r>
              <a:rPr lang="en-US" altLang="ja-JP" sz="2000" baseline="30000" dirty="0"/>
              <a:t>+</a:t>
            </a:r>
            <a:r>
              <a:rPr lang="en-US" altLang="ja-JP" sz="2000" dirty="0"/>
              <a:t>: Detect with </a:t>
            </a:r>
            <a:r>
              <a:rPr lang="en-US" altLang="ja-JP" sz="20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gradient B-field </a:t>
            </a:r>
            <a:r>
              <a:rPr lang="en-US" altLang="ja-JP" sz="2000" dirty="0"/>
              <a:t>spectrometer</a:t>
            </a:r>
            <a:br>
              <a:rPr lang="en-US" altLang="ja-JP" sz="2000" dirty="0"/>
            </a:br>
            <a:r>
              <a:rPr lang="en-US" altLang="ja-JP" sz="2000" dirty="0"/>
              <a:t>      (drift chamber &amp; timing counter inside)</a:t>
            </a:r>
            <a:endParaRPr lang="ja-JP" altLang="en-US" sz="2000" dirty="0"/>
          </a:p>
        </p:txBody>
      </p:sp>
      <p:sp>
        <p:nvSpPr>
          <p:cNvPr id="17" name="コンテンツ プレースホルダー 12"/>
          <p:cNvSpPr txBox="1">
            <a:spLocks/>
          </p:cNvSpPr>
          <p:nvPr/>
        </p:nvSpPr>
        <p:spPr>
          <a:xfrm>
            <a:off x="419732" y="1670035"/>
            <a:ext cx="5822163" cy="1640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6980" indent="-28698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l"/>
              <a:defRPr kumimoji="1" sz="223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5578" indent="-208598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59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95578" indent="-25916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3494" indent="-147916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kumimoji="1" sz="127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82558" indent="-10872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11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To get definitive evidence for BSM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An intensity frontier experiment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dirty="0"/>
              <a:t>Upgraded from MEG experiment</a:t>
            </a:r>
          </a:p>
          <a:p>
            <a:pPr lvl="2">
              <a:lnSpc>
                <a:spcPct val="200000"/>
              </a:lnSpc>
            </a:pPr>
            <a:r>
              <a:rPr lang="en-US" altLang="ja-JP" sz="1800" dirty="0"/>
              <a:t>The upgrade largely relies on the application of SiPMs</a:t>
            </a:r>
            <a:endParaRPr lang="ja-JP" altLang="en-US" sz="1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87638" y="1709679"/>
            <a:ext cx="255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MEG final result (2016)</a:t>
            </a:r>
            <a:endParaRPr kumimoji="1" lang="ja-JP" altLang="en-US" sz="20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36" y="1528078"/>
            <a:ext cx="1332517" cy="1437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47012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45" y="3787589"/>
            <a:ext cx="4640223" cy="27240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Calibration during RUN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2" y="1297062"/>
            <a:ext cx="8361461" cy="4656423"/>
          </a:xfrm>
        </p:spPr>
        <p:txBody>
          <a:bodyPr/>
          <a:lstStyle/>
          <a:p>
            <a:r>
              <a:rPr kumimoji="1" lang="en-US" altLang="ja-JP" dirty="0"/>
              <a:t>We are </a:t>
            </a:r>
            <a:r>
              <a:rPr kumimoji="1"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kumimoji="1" lang="en-US" altLang="ja-JP" dirty="0"/>
              <a:t> interested in detailed parameters of SiPMs</a:t>
            </a:r>
            <a:r>
              <a:rPr lang="en-US" altLang="ja-JP" dirty="0"/>
              <a:t> such as</a:t>
            </a:r>
          </a:p>
          <a:p>
            <a:pPr lvl="1"/>
            <a:r>
              <a:rPr lang="en-US" altLang="ja-JP" dirty="0"/>
              <a:t>Gain, PDE, crosstalk/</a:t>
            </a:r>
            <a:r>
              <a:rPr lang="en-US" altLang="ja-JP" dirty="0" err="1"/>
              <a:t>afterpulse</a:t>
            </a:r>
            <a:r>
              <a:rPr lang="en-US" altLang="ja-JP" dirty="0"/>
              <a:t> prob.</a:t>
            </a:r>
          </a:p>
          <a:p>
            <a:r>
              <a:rPr kumimoji="1" lang="en-US" altLang="ja-JP" dirty="0"/>
              <a:t>But only in </a:t>
            </a:r>
            <a:r>
              <a:rPr kumimoji="1" lang="en-US" altLang="ja-JP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lvl="1"/>
            <a:r>
              <a:rPr lang="en-US" altLang="ja-JP" dirty="0"/>
              <a:t>Timing &amp; the time resolution</a:t>
            </a:r>
          </a:p>
          <a:p>
            <a:pPr lvl="1"/>
            <a:r>
              <a:rPr kumimoji="1" lang="en-US" altLang="ja-JP" dirty="0"/>
              <a:t>Dark count rate (noise) </a:t>
            </a:r>
            <a:r>
              <a:rPr kumimoji="1" lang="ja-JP" altLang="en-US" dirty="0"/>
              <a:t>∝ </a:t>
            </a:r>
            <a:r>
              <a:rPr kumimoji="1" lang="en-US" altLang="ja-JP" dirty="0"/>
              <a:t>dark current</a:t>
            </a:r>
          </a:p>
          <a:p>
            <a:pPr lvl="1"/>
            <a:endParaRPr lang="en-US" altLang="ja-JP" dirty="0"/>
          </a:p>
          <a:p>
            <a:r>
              <a:rPr kumimoji="1" lang="en-US" altLang="ja-JP" dirty="0"/>
              <a:t>The detector is equipped with</a:t>
            </a:r>
          </a:p>
          <a:p>
            <a:pPr lvl="1"/>
            <a:r>
              <a:rPr lang="en-US" altLang="ja-JP" dirty="0"/>
              <a:t>Laser calibration system</a:t>
            </a:r>
          </a:p>
          <a:p>
            <a:pPr lvl="1"/>
            <a:r>
              <a:rPr kumimoji="1" lang="en-US" altLang="ja-JP" dirty="0"/>
              <a:t>Temperature control &amp; monitor system</a:t>
            </a:r>
          </a:p>
          <a:p>
            <a:pPr lvl="1"/>
            <a:r>
              <a:rPr lang="en-US" altLang="ja-JP" dirty="0"/>
              <a:t>Continuous current monitor system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1303484" y="5033106"/>
            <a:ext cx="3312363" cy="1521591"/>
            <a:chOff x="5960225" y="2140385"/>
            <a:chExt cx="3312363" cy="1521591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866856" y="1244999"/>
              <a:ext cx="1499102" cy="3312363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6275080" y="2140385"/>
              <a:ext cx="2531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Laser light injected in a counter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567081" y="3354199"/>
              <a:ext cx="20986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(λ=401 nm, 60 </a:t>
              </a:r>
              <a:r>
                <a:rPr kumimoji="1" lang="en-US" altLang="ja-JP" sz="1400" dirty="0" err="1">
                  <a:solidFill>
                    <a:schemeClr val="bg1"/>
                  </a:solidFill>
                </a:rPr>
                <a:t>ps</a:t>
              </a:r>
              <a:r>
                <a:rPr kumimoji="1" lang="en-US" altLang="ja-JP" sz="1400" dirty="0">
                  <a:solidFill>
                    <a:schemeClr val="bg1"/>
                  </a:solidFill>
                </a:rPr>
                <a:t> FWHM)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58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monitor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5776202" cy="4656423"/>
          </a:xfrm>
        </p:spPr>
        <p:txBody>
          <a:bodyPr/>
          <a:lstStyle/>
          <a:p>
            <a:r>
              <a:rPr kumimoji="1" lang="en-US" altLang="ja-JP" dirty="0"/>
              <a:t>Currents are continuously monitored during the experiment at precision of </a:t>
            </a:r>
            <a:r>
              <a:rPr lang="en-US" altLang="ja-JP" dirty="0"/>
              <a:t>a few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nA</a:t>
            </a:r>
            <a:endParaRPr kumimoji="1" lang="en-US" altLang="ja-JP" dirty="0"/>
          </a:p>
          <a:p>
            <a:pPr lvl="1"/>
            <a:r>
              <a:rPr lang="en-US" altLang="ja-JP" dirty="0"/>
              <a:t>Easily identify problems on SiPMs.</a:t>
            </a:r>
          </a:p>
          <a:p>
            <a:pPr lvl="1"/>
            <a:r>
              <a:rPr lang="en-US" altLang="ja-JP" dirty="0"/>
              <a:t>When necessary, we can take </a:t>
            </a:r>
            <a:r>
              <a:rPr lang="en-US" altLang="ja-JP" i="1" dirty="0"/>
              <a:t>I-V</a:t>
            </a:r>
            <a:r>
              <a:rPr lang="en-US" altLang="ja-JP" dirty="0"/>
              <a:t> curves for all channels at once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Gradual increase caused by</a:t>
            </a:r>
            <a:br>
              <a:rPr lang="en-US" altLang="ja-JP" dirty="0"/>
            </a:br>
            <a:r>
              <a:rPr lang="en-US" altLang="ja-JP" dirty="0"/>
              <a:t>radiation damage</a:t>
            </a:r>
          </a:p>
          <a:p>
            <a:pPr lvl="1"/>
            <a:r>
              <a:rPr lang="ja-JP" altLang="en-US" dirty="0"/>
              <a:t>→</a:t>
            </a:r>
            <a:r>
              <a:rPr lang="en-US" altLang="ja-JP" dirty="0"/>
              <a:t>increase in the DCR</a:t>
            </a:r>
          </a:p>
          <a:p>
            <a:pPr lvl="1"/>
            <a:r>
              <a:rPr lang="en-US" altLang="ja-JP" dirty="0" err="1"/>
              <a:t>Fluence</a:t>
            </a:r>
            <a:r>
              <a:rPr lang="en-US" altLang="ja-JP" dirty="0"/>
              <a:t> is position dependent</a:t>
            </a:r>
          </a:p>
          <a:p>
            <a:pPr lvl="1"/>
            <a:r>
              <a:rPr lang="en-US" altLang="ja-JP" dirty="0"/>
              <a:t>Need readjustment of operation voltage</a:t>
            </a:r>
            <a:br>
              <a:rPr lang="en-US" altLang="ja-JP" dirty="0"/>
            </a:br>
            <a:r>
              <a:rPr lang="en-US" altLang="ja-JP" dirty="0"/>
              <a:t>channel-by-channel time-to-time.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Yusuke UCHIYAMA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342850" y="2951018"/>
            <a:ext cx="5415300" cy="3661484"/>
            <a:chOff x="4342850" y="2951018"/>
            <a:chExt cx="5415300" cy="3661484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681403" y="2951018"/>
              <a:ext cx="5076747" cy="3661484"/>
              <a:chOff x="4075055" y="2513703"/>
              <a:chExt cx="5683096" cy="4098799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5055" y="2513703"/>
                <a:ext cx="5683096" cy="3551935"/>
              </a:xfrm>
              <a:prstGeom prst="rect">
                <a:avLst/>
              </a:prstGeom>
            </p:spPr>
          </p:pic>
          <p:cxnSp>
            <p:nvCxnSpPr>
              <p:cNvPr id="10" name="直線矢印コネクタ 9"/>
              <p:cNvCxnSpPr/>
              <p:nvPr/>
            </p:nvCxnSpPr>
            <p:spPr>
              <a:xfrm>
                <a:off x="4256116" y="6259484"/>
                <a:ext cx="5378335" cy="0"/>
              </a:xfrm>
              <a:prstGeom prst="straightConnector1">
                <a:avLst/>
              </a:prstGeom>
              <a:ln w="19050" cap="rnd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テキスト ボックス 11"/>
              <p:cNvSpPr txBox="1"/>
              <p:nvPr/>
            </p:nvSpPr>
            <p:spPr>
              <a:xfrm>
                <a:off x="6479624" y="6212392"/>
                <a:ext cx="8739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5 days</a:t>
                </a:r>
                <a:endParaRPr kumimoji="1" lang="ja-JP" altLang="en-US" sz="2000" dirty="0"/>
              </a:p>
            </p:txBody>
          </p:sp>
          <p:sp>
            <p:nvSpPr>
              <p:cNvPr id="13" name="右矢印 12"/>
              <p:cNvSpPr/>
              <p:nvPr/>
            </p:nvSpPr>
            <p:spPr>
              <a:xfrm>
                <a:off x="5777347" y="3333402"/>
                <a:ext cx="714894" cy="423949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コネクタ 14"/>
              <p:cNvCxnSpPr/>
              <p:nvPr/>
            </p:nvCxnSpPr>
            <p:spPr>
              <a:xfrm flipV="1">
                <a:off x="5777347" y="2892677"/>
                <a:ext cx="0" cy="1305401"/>
              </a:xfrm>
              <a:prstGeom prst="line">
                <a:avLst/>
              </a:prstGeom>
              <a:ln w="1905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15"/>
              <p:cNvSpPr txBox="1"/>
              <p:nvPr/>
            </p:nvSpPr>
            <p:spPr>
              <a:xfrm>
                <a:off x="5760721" y="3038190"/>
                <a:ext cx="10278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/>
                  <a:t>Beam ON</a:t>
                </a:r>
                <a:endParaRPr kumimoji="1" lang="ja-JP" altLang="en-US" sz="1600" dirty="0"/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 rot="16200000">
              <a:off x="4240257" y="4286403"/>
              <a:ext cx="543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(</a:t>
              </a:r>
              <a:r>
                <a:rPr kumimoji="1" lang="en-US" altLang="ja-JP" sz="1600" dirty="0" err="1"/>
                <a:t>μA</a:t>
              </a:r>
              <a:r>
                <a:rPr kumimoji="1" lang="en-US" altLang="ja-JP" sz="1600" dirty="0"/>
                <a:t>)</a:t>
              </a:r>
              <a:endParaRPr kumimoji="1" lang="ja-JP" altLang="en-US" sz="1600" dirty="0"/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502" y="301800"/>
            <a:ext cx="2432460" cy="24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3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" t="10618" r="3800" b="1757"/>
          <a:stretch/>
        </p:blipFill>
        <p:spPr>
          <a:xfrm>
            <a:off x="5837479" y="4069564"/>
            <a:ext cx="3555972" cy="25120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Calibration &amp; optimization with laser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1297062"/>
            <a:ext cx="4338118" cy="4656423"/>
          </a:xfrm>
        </p:spPr>
        <p:txBody>
          <a:bodyPr/>
          <a:lstStyle/>
          <a:p>
            <a:r>
              <a:rPr kumimoji="1" lang="en-US" altLang="ja-JP" dirty="0"/>
              <a:t>Calibrate time offset of each counter with the synchronous laser pulse signal.</a:t>
            </a:r>
          </a:p>
          <a:p>
            <a:r>
              <a:rPr lang="en-US" altLang="ja-JP" dirty="0"/>
              <a:t>Monitor the timing (time offset) with the laser pulse over time.</a:t>
            </a:r>
          </a:p>
          <a:p>
            <a:pPr lvl="1"/>
            <a:r>
              <a:rPr lang="en-US" altLang="ja-JP" dirty="0"/>
              <a:t>also the pulse amplitude (</a:t>
            </a:r>
            <a:r>
              <a:rPr lang="ja-JP" altLang="en-US" dirty="0"/>
              <a:t>∝</a:t>
            </a:r>
            <a:r>
              <a:rPr lang="en-US" altLang="ja-JP" dirty="0"/>
              <a:t>G×PDE) </a:t>
            </a:r>
          </a:p>
          <a:p>
            <a:endParaRPr kumimoji="1" lang="en-US" altLang="ja-JP" dirty="0"/>
          </a:p>
          <a:p>
            <a:r>
              <a:rPr lang="en-US" altLang="ja-JP" dirty="0"/>
              <a:t>Optimize the bias voltage for the best timing resolution.</a:t>
            </a:r>
          </a:p>
          <a:p>
            <a:pPr lvl="1"/>
            <a:r>
              <a:rPr lang="en-US" altLang="ja-JP" dirty="0"/>
              <a:t>under a real noise condition.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80899" y="5328861"/>
            <a:ext cx="1703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000000"/>
                </a:solidFill>
              </a:rPr>
              <a:t>Laser power </a:t>
            </a:r>
          </a:p>
          <a:p>
            <a:pPr algn="ctr"/>
            <a:r>
              <a:rPr kumimoji="1" lang="en-US" altLang="ja-JP" sz="1600" dirty="0">
                <a:solidFill>
                  <a:srgbClr val="FF0000"/>
                </a:solidFill>
              </a:rPr>
              <a:t>7.5</a:t>
            </a:r>
          </a:p>
          <a:p>
            <a:pPr algn="ctr"/>
            <a:r>
              <a:rPr lang="en-US" altLang="ja-JP" sz="1600" dirty="0">
                <a:solidFill>
                  <a:srgbClr val="000000"/>
                </a:solidFill>
              </a:rPr>
              <a:t>9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01" y="1154812"/>
            <a:ext cx="4542281" cy="269752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899564" y="2412133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RMS: 2.5 </a:t>
            </a:r>
            <a:r>
              <a:rPr kumimoji="1" lang="en-US" altLang="ja-JP" sz="2000" dirty="0" err="1"/>
              <a:t>ps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27118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Conclusions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154812"/>
            <a:ext cx="8760309" cy="4798673"/>
          </a:xfrm>
        </p:spPr>
        <p:txBody>
          <a:bodyPr/>
          <a:lstStyle/>
          <a:p>
            <a:r>
              <a:rPr lang="en-US" altLang="ja-JP" sz="2440" b="1" dirty="0">
                <a:solidFill>
                  <a:schemeClr val="tx2"/>
                </a:solidFill>
              </a:rPr>
              <a:t>We established methods for mass test and calibration.</a:t>
            </a:r>
            <a:endParaRPr kumimoji="1" lang="en-US" altLang="ja-JP" sz="2440" b="1" dirty="0">
              <a:solidFill>
                <a:schemeClr val="tx2"/>
              </a:solidFill>
            </a:endParaRPr>
          </a:p>
          <a:p>
            <a:pPr marL="536575" lvl="1" indent="-249238">
              <a:spcBef>
                <a:spcPts val="600"/>
              </a:spcBef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Total inspection with a quick method is important before detector construction.</a:t>
            </a:r>
          </a:p>
          <a:p>
            <a:pPr marL="714375" lvl="3" indent="-174625">
              <a:spcAft>
                <a:spcPts val="600"/>
              </a:spcAft>
            </a:pPr>
            <a:r>
              <a:rPr lang="en-US" altLang="ja-JP" sz="1481" dirty="0">
                <a:solidFill>
                  <a:schemeClr val="tx1"/>
                </a:solidFill>
              </a:rPr>
              <a:t>reject bad sensors, optimize combinations/arrangement etc.</a:t>
            </a:r>
          </a:p>
          <a:p>
            <a:pPr marL="536575" lvl="1" indent="-249238"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Detailed characterization before experiment is important to understand the detector.</a:t>
            </a:r>
          </a:p>
          <a:p>
            <a:pPr marL="536575" lvl="1" indent="-249238">
              <a:spcBef>
                <a:spcPts val="600"/>
              </a:spcBef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Continuous monitoring of SiPM parameters is important during the experiment to maximize the performance.  </a:t>
            </a:r>
          </a:p>
          <a:p>
            <a:pPr marL="714375" lvl="3" indent="-174625">
              <a:spcAft>
                <a:spcPts val="600"/>
              </a:spcAft>
            </a:pPr>
            <a:r>
              <a:rPr lang="en-US" altLang="ja-JP" sz="1481" dirty="0">
                <a:solidFill>
                  <a:schemeClr val="tx1"/>
                </a:solidFill>
              </a:rPr>
              <a:t>temperature change, radiation damage, etc.</a:t>
            </a:r>
          </a:p>
          <a:p>
            <a:pPr marL="357861" indent="-174625">
              <a:spcBef>
                <a:spcPts val="600"/>
              </a:spcBef>
            </a:pPr>
            <a:r>
              <a:rPr lang="en-US" altLang="ja-JP" sz="2437" b="1" dirty="0">
                <a:solidFill>
                  <a:schemeClr val="tx1"/>
                </a:solidFill>
              </a:rPr>
              <a:t>Standardization makes little (no) sense once detector is built</a:t>
            </a:r>
          </a:p>
          <a:p>
            <a:pPr marL="715963" lvl="1" indent="-325438">
              <a:spcBef>
                <a:spcPts val="600"/>
              </a:spcBef>
            </a:pPr>
            <a:r>
              <a:rPr lang="en-US" altLang="ja-JP" sz="1800" dirty="0">
                <a:solidFill>
                  <a:schemeClr val="tx1"/>
                </a:solidFill>
              </a:rPr>
              <a:t>Necessity is different b/w detector R&amp;D/designing and operation/calibration.</a:t>
            </a:r>
          </a:p>
          <a:p>
            <a:pPr marL="715963" lvl="1" indent="-325438">
              <a:spcBef>
                <a:spcPts val="600"/>
              </a:spcBef>
            </a:pPr>
            <a:r>
              <a:rPr lang="en-US" altLang="ja-JP" sz="1800" dirty="0">
                <a:solidFill>
                  <a:schemeClr val="tx1"/>
                </a:solidFill>
              </a:rPr>
              <a:t>We can/should only &amp; all what we can do within the constraints of experiment.</a:t>
            </a:r>
          </a:p>
          <a:p>
            <a:pPr marL="327977" indent="-249238">
              <a:lnSpc>
                <a:spcPct val="150000"/>
              </a:lnSpc>
            </a:pPr>
            <a:r>
              <a:rPr lang="en-US" altLang="ja-JP" sz="2437" b="1" dirty="0">
                <a:solidFill>
                  <a:schemeClr val="tx2"/>
                </a:solidFill>
              </a:rPr>
              <a:t>Quality control in mass-production is important</a:t>
            </a:r>
          </a:p>
          <a:p>
            <a:pPr marL="536575" lvl="1" indent="-249238"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Not only to guarantee the high performance, </a:t>
            </a:r>
          </a:p>
          <a:p>
            <a:pPr marL="536575" lvl="1" indent="-249238"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but also to make the analysis &amp; calibration easy.</a:t>
            </a:r>
          </a:p>
          <a:p>
            <a:pPr marL="536575" lvl="1" indent="-249238"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Hope manufacturers to improve this.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B2D16-25C8-4BDD-9CD9-54D941B18BE0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04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612" y="742985"/>
            <a:ext cx="3716858" cy="5638800"/>
          </a:xfrm>
          <a:prstGeom prst="rect">
            <a:avLst/>
          </a:prstGeom>
        </p:spPr>
      </p:pic>
      <p:pic>
        <p:nvPicPr>
          <p:cNvPr id="1026" name="Picture 2" descr="https://dm1files.storage.live.com/y4mF3eqDaGSE2UGMol7vlDy6Ge8tUsAeXk52L6q2aV1mh0UfKlU9V09O2v8DVPjialWrcT3U3OWYPR64GPYSnPIVDkRjP4Eox6G2YStynffkyR6gyq5ULfEeW4q99b-1_Shp3wlUI9PYpjMOTniRP5mTk4rRfLuB5e4lqSPK_to6okwKM240dDKfdQUJrVscS1L/DSC_0159.JPG?psid=1&amp;width=1822&amp;height=12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72" y="1992831"/>
            <a:ext cx="5794097" cy="38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92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924" y="985017"/>
            <a:ext cx="3628903" cy="264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Methods for </a:t>
            </a:r>
            <a:r>
              <a:rPr kumimoji="1" lang="en-US" altLang="ja-JP" dirty="0" err="1"/>
              <a:t>V</a:t>
            </a:r>
            <a:r>
              <a:rPr kumimoji="1" lang="en-US" altLang="ja-JP" baseline="-25000" dirty="0" err="1"/>
              <a:t>bd</a:t>
            </a:r>
            <a:endParaRPr kumimoji="1" lang="ja-JP" altLang="en-US" baseline="-25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3541537"/>
            <a:ext cx="6040437" cy="2722628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1445261" y="956248"/>
            <a:ext cx="3877897" cy="2623875"/>
            <a:chOff x="5724705" y="1001398"/>
            <a:chExt cx="3877897" cy="262387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4705" y="1001398"/>
              <a:ext cx="3877897" cy="2623875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365966" y="1447958"/>
              <a:ext cx="2161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Linear + quadratic</a:t>
              </a:r>
              <a:endParaRPr kumimoji="1" lang="ja-JP" altLang="en-US" sz="2000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4380411" y="4050423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2</a:t>
            </a:r>
            <a:r>
              <a:rPr kumimoji="1" lang="en-US" altLang="ja-JP" sz="2000" baseline="30000" dirty="0"/>
              <a:t>nd</a:t>
            </a:r>
            <a:r>
              <a:rPr kumimoji="1" lang="en-US" altLang="ja-JP" sz="2000" dirty="0"/>
              <a:t> derivative of log(</a:t>
            </a:r>
            <a:r>
              <a:rPr kumimoji="1" lang="en-US" altLang="ja-JP" sz="2000" i="1" dirty="0"/>
              <a:t>I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 flipH="1">
            <a:off x="367936" y="1164387"/>
            <a:ext cx="21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@MPPC</a:t>
            </a:r>
            <a:br>
              <a:rPr kumimoji="1" lang="en-US" altLang="ja-JP" sz="2000" dirty="0"/>
            </a:br>
            <a:r>
              <a:rPr kumimoji="1" lang="en-US" altLang="ja-JP" sz="2000" dirty="0"/>
              <a:t> mass test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44343" y="1164387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@LXe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16915" y="4269907"/>
            <a:ext cx="2073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@AdvanSiD SiPM</a:t>
            </a:r>
            <a:br>
              <a:rPr kumimoji="1" lang="en-US" altLang="ja-JP" sz="2000" dirty="0"/>
            </a:br>
            <a:r>
              <a:rPr kumimoji="1" lang="en-US" altLang="ja-JP" sz="2000" dirty="0"/>
              <a:t>mass test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85026" y="6132848"/>
            <a:ext cx="6200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proper way depends on the environment and setup.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90239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PDE</a:t>
            </a:r>
            <a:r>
              <a:rPr lang="en-US" altLang="ja-JP" dirty="0"/>
              <a:t> @175 nm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日本物理学会　</a:t>
            </a:r>
            <a:r>
              <a:rPr kumimoji="1" lang="en-US" altLang="ja-JP"/>
              <a:t>2014</a:t>
            </a:r>
            <a:r>
              <a:rPr kumimoji="1" lang="ja-JP" altLang="en-US"/>
              <a:t>年秋期大会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BF9D-F0EC-3841-9AB0-E84BEDB8186F}" type="slidenum">
              <a:rPr lang="en-US" altLang="ja-JP"/>
              <a:t>36</a:t>
            </a:fld>
            <a:endParaRPr kumimoji="1" lang="ja-JP" altLang="en-US"/>
          </a:p>
        </p:txBody>
      </p:sp>
      <p:pic>
        <p:nvPicPr>
          <p:cNvPr id="6" name="図 5" descr="LXe196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39" y="4675039"/>
            <a:ext cx="5132063" cy="18178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正方形/長方形 15"/>
          <p:cNvSpPr/>
          <p:nvPr/>
        </p:nvSpPr>
        <p:spPr>
          <a:xfrm>
            <a:off x="6778964" y="5730112"/>
            <a:ext cx="27460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1600"/>
              <a:t>T.Doke et al., NIM A 420 (1999), 62.</a:t>
            </a:r>
            <a:endParaRPr lang="ja-JP" altLang="en-US" sz="1600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7095770" y="5573096"/>
            <a:ext cx="429232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 descr="PDEeq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5" y="1324707"/>
            <a:ext cx="8686800" cy="2078224"/>
          </a:xfrm>
          <a:prstGeom prst="rect">
            <a:avLst/>
          </a:prstGeom>
        </p:spPr>
      </p:pic>
      <p:pic>
        <p:nvPicPr>
          <p:cNvPr id="8" name="図 7" descr="r2226_charge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6" y="3675498"/>
            <a:ext cx="3584844" cy="281737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17132" y="3613675"/>
            <a:ext cx="3201774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Charge distribution of α events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11326" y="3810138"/>
            <a:ext cx="4827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4"/>
                </a:solidFill>
              </a:rPr>
              <a:t>Detailed simulation of photon tracking is necessary (reflection etc.)</a:t>
            </a:r>
            <a:endParaRPr kumimoji="1" lang="ja-JP" altLang="en-US" sz="2000" dirty="0">
              <a:solidFill>
                <a:schemeClr val="accent4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89256" y="3487357"/>
            <a:ext cx="288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accent1"/>
                </a:solidFill>
              </a:rPr>
              <a:t>Dependent on LXe purity</a:t>
            </a:r>
            <a:endParaRPr kumimoji="1" lang="ja-JP" altLang="en-US" sz="2000" dirty="0">
              <a:solidFill>
                <a:schemeClr val="accent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5257800" y="3339161"/>
            <a:ext cx="148281" cy="233665"/>
          </a:xfrm>
          <a:prstGeom prst="straightConnector1">
            <a:avLst/>
          </a:prstGeom>
          <a:ln w="1905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939216" y="3211922"/>
            <a:ext cx="123568" cy="519819"/>
          </a:xfrm>
          <a:prstGeom prst="straightConnector1">
            <a:avLst/>
          </a:prstGeom>
          <a:ln w="19050" cap="rnd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25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 test in LXe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1297063"/>
            <a:ext cx="4355848" cy="1779770"/>
          </a:xfrm>
        </p:spPr>
        <p:txBody>
          <a:bodyPr/>
          <a:lstStyle/>
          <a:p>
            <a:r>
              <a:rPr kumimoji="1" lang="en-US" altLang="ja-JP" dirty="0"/>
              <a:t>We did mass-test of ~600 pcs of prototype MPPCs in LXe</a:t>
            </a:r>
          </a:p>
          <a:p>
            <a:pPr lvl="1"/>
            <a:r>
              <a:rPr kumimoji="1" lang="en-US" altLang="ja-JP" dirty="0"/>
              <a:t>Check the performance </a:t>
            </a:r>
            <a:r>
              <a:rPr lang="en-US" altLang="ja-JP" dirty="0"/>
              <a:t>for LXe light</a:t>
            </a:r>
            <a:br>
              <a:rPr lang="en-US" altLang="ja-JP" dirty="0"/>
            </a:br>
            <a:r>
              <a:rPr lang="ja-JP" altLang="en-US" dirty="0"/>
              <a:t>→</a:t>
            </a:r>
            <a:r>
              <a:rPr lang="en-US" altLang="ja-JP" dirty="0"/>
              <a:t>determine the final version</a:t>
            </a:r>
          </a:p>
          <a:p>
            <a:pPr lvl="1"/>
            <a:r>
              <a:rPr kumimoji="1" lang="en-US" altLang="ja-JP" dirty="0"/>
              <a:t>Establish the procedure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4742698" y="2891481"/>
            <a:ext cx="4829841" cy="3085360"/>
            <a:chOff x="899592" y="1628800"/>
            <a:chExt cx="7560840" cy="4829955"/>
          </a:xfrm>
        </p:grpSpPr>
        <p:pic>
          <p:nvPicPr>
            <p:cNvPr id="7" name="Picture 4" descr="20150116_155833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9592" y="1628800"/>
              <a:ext cx="7560840" cy="482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707904" y="4881934"/>
              <a:ext cx="1368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MPPC &amp;</a:t>
              </a:r>
            </a:p>
            <a:p>
              <a:r>
                <a:rPr lang="en-US" altLang="ja-JP" dirty="0">
                  <a:solidFill>
                    <a:schemeClr val="bg1"/>
                  </a:solidFill>
                </a:rPr>
                <a:t>support structure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427984" y="2134598"/>
              <a:ext cx="1746388" cy="1024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feed-through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444208" y="5507940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Xe gas panel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429009" y="2740244"/>
            <a:ext cx="3994711" cy="3721749"/>
            <a:chOff x="381878" y="1484784"/>
            <a:chExt cx="5342250" cy="4977210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568727" y="1484784"/>
              <a:ext cx="4968552" cy="4295808"/>
              <a:chOff x="251520" y="1554819"/>
              <a:chExt cx="5441372" cy="4729829"/>
            </a:xfrm>
          </p:grpSpPr>
          <p:pic>
            <p:nvPicPr>
              <p:cNvPr id="30" name="Picture 3" descr="C:\Users\Kei\Desktop\SnapCrab_NoName_2014-11-30_14-0-28_No-00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554819"/>
                <a:ext cx="5441372" cy="4729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1" name="直線コネクタ 30"/>
              <p:cNvCxnSpPr/>
              <p:nvPr/>
            </p:nvCxnSpPr>
            <p:spPr>
              <a:xfrm flipV="1">
                <a:off x="2360046" y="4221480"/>
                <a:ext cx="360680" cy="238760"/>
              </a:xfrm>
              <a:prstGeom prst="line">
                <a:avLst/>
              </a:prstGeom>
              <a:ln>
                <a:solidFill>
                  <a:srgbClr val="FE08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V="1">
                <a:off x="2487046" y="2600962"/>
                <a:ext cx="1930400" cy="1275078"/>
              </a:xfrm>
              <a:prstGeom prst="line">
                <a:avLst/>
              </a:prstGeom>
              <a:ln>
                <a:solidFill>
                  <a:srgbClr val="FE08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 flipV="1">
                <a:off x="2944246" y="3073402"/>
                <a:ext cx="1508760" cy="1005838"/>
              </a:xfrm>
              <a:prstGeom prst="line">
                <a:avLst/>
              </a:prstGeom>
              <a:ln>
                <a:solidFill>
                  <a:srgbClr val="FE08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1928182" y="4018280"/>
                <a:ext cx="381064" cy="251734"/>
              </a:xfrm>
              <a:prstGeom prst="line">
                <a:avLst/>
              </a:prstGeom>
              <a:ln>
                <a:solidFill>
                  <a:srgbClr val="FE08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円/楕円 18"/>
              <p:cNvSpPr/>
              <p:nvPr/>
            </p:nvSpPr>
            <p:spPr>
              <a:xfrm>
                <a:off x="2473711" y="3847713"/>
                <a:ext cx="63872" cy="56128"/>
              </a:xfrm>
              <a:prstGeom prst="ellipse">
                <a:avLst/>
              </a:prstGeom>
              <a:solidFill>
                <a:srgbClr val="FE08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19"/>
              <p:cNvSpPr/>
              <p:nvPr/>
            </p:nvSpPr>
            <p:spPr>
              <a:xfrm>
                <a:off x="3130936" y="3411468"/>
                <a:ext cx="63872" cy="56128"/>
              </a:xfrm>
              <a:prstGeom prst="ellipse">
                <a:avLst/>
              </a:prstGeom>
              <a:solidFill>
                <a:srgbClr val="FE08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20"/>
              <p:cNvSpPr/>
              <p:nvPr/>
            </p:nvSpPr>
            <p:spPr>
              <a:xfrm>
                <a:off x="3759214" y="2981712"/>
                <a:ext cx="63872" cy="56128"/>
              </a:xfrm>
              <a:prstGeom prst="ellipse">
                <a:avLst/>
              </a:prstGeom>
              <a:solidFill>
                <a:srgbClr val="FE08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21"/>
              <p:cNvSpPr/>
              <p:nvPr/>
            </p:nvSpPr>
            <p:spPr>
              <a:xfrm>
                <a:off x="2499119" y="4321168"/>
                <a:ext cx="63872" cy="56128"/>
              </a:xfrm>
              <a:prstGeom prst="ellipse">
                <a:avLst/>
              </a:prstGeom>
              <a:solidFill>
                <a:srgbClr val="FE08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22"/>
              <p:cNvSpPr/>
              <p:nvPr/>
            </p:nvSpPr>
            <p:spPr>
              <a:xfrm>
                <a:off x="3144152" y="3887971"/>
                <a:ext cx="63872" cy="56128"/>
              </a:xfrm>
              <a:prstGeom prst="ellipse">
                <a:avLst/>
              </a:prstGeom>
              <a:solidFill>
                <a:srgbClr val="FE08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23"/>
              <p:cNvSpPr/>
              <p:nvPr/>
            </p:nvSpPr>
            <p:spPr>
              <a:xfrm>
                <a:off x="3772430" y="3473455"/>
                <a:ext cx="63872" cy="56128"/>
              </a:xfrm>
              <a:prstGeom prst="ellipse">
                <a:avLst/>
              </a:prstGeom>
              <a:solidFill>
                <a:srgbClr val="FE08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2090836" y="2523344"/>
                <a:ext cx="2062332" cy="963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E08F2"/>
                    </a:solidFill>
                    <a:effectLst>
                      <a:glow rad="88900">
                        <a:schemeClr val="bg1"/>
                      </a:glow>
                    </a:effectLst>
                  </a:rPr>
                  <a:t>α</a:t>
                </a:r>
                <a:r>
                  <a:rPr lang="ja-JP" altLang="en-US" dirty="0">
                    <a:solidFill>
                      <a:srgbClr val="FE08F2"/>
                    </a:solidFill>
                    <a:effectLst>
                      <a:glow rad="88900">
                        <a:schemeClr val="bg1"/>
                      </a:glow>
                    </a:effectLst>
                  </a:rPr>
                  <a:t> </a:t>
                </a:r>
                <a:r>
                  <a:rPr lang="en-US" altLang="ja-JP" dirty="0">
                    <a:solidFill>
                      <a:srgbClr val="FE08F2"/>
                    </a:solidFill>
                    <a:effectLst>
                      <a:glow rad="88900">
                        <a:schemeClr val="bg1"/>
                      </a:glow>
                    </a:effectLst>
                  </a:rPr>
                  <a:t>sources</a:t>
                </a:r>
              </a:p>
              <a:p>
                <a:r>
                  <a:rPr lang="en-US" altLang="ja-JP" baseline="30000" dirty="0">
                    <a:solidFill>
                      <a:srgbClr val="FE08F2"/>
                    </a:solidFill>
                    <a:effectLst>
                      <a:glow rad="88900">
                        <a:schemeClr val="bg1"/>
                      </a:glow>
                    </a:effectLst>
                  </a:rPr>
                  <a:t>241</a:t>
                </a:r>
                <a:r>
                  <a:rPr lang="en-US" altLang="ja-JP" dirty="0">
                    <a:solidFill>
                      <a:srgbClr val="FE08F2"/>
                    </a:solidFill>
                    <a:effectLst>
                      <a:glow rad="88900">
                        <a:schemeClr val="bg1"/>
                      </a:glow>
                    </a:effectLst>
                  </a:rPr>
                  <a:t>Am</a:t>
                </a:r>
                <a:endParaRPr kumimoji="1" lang="ja-JP" altLang="en-US" dirty="0">
                  <a:solidFill>
                    <a:srgbClr val="FE08F2"/>
                  </a:solidFill>
                  <a:effectLst>
                    <a:glow rad="88900">
                      <a:schemeClr val="bg1"/>
                    </a:glow>
                  </a:effectLst>
                </a:endParaRPr>
              </a:p>
            </p:txBody>
          </p:sp>
          <p:sp>
            <p:nvSpPr>
              <p:cNvPr id="42" name="円/楕円 25"/>
              <p:cNvSpPr/>
              <p:nvPr/>
            </p:nvSpPr>
            <p:spPr>
              <a:xfrm>
                <a:off x="4142630" y="4020944"/>
                <a:ext cx="63872" cy="5612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26"/>
              <p:cNvSpPr/>
              <p:nvPr/>
            </p:nvSpPr>
            <p:spPr>
              <a:xfrm>
                <a:off x="1892086" y="4509120"/>
                <a:ext cx="63872" cy="5612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/楕円 27"/>
              <p:cNvSpPr/>
              <p:nvPr/>
            </p:nvSpPr>
            <p:spPr>
              <a:xfrm>
                <a:off x="4392046" y="2812048"/>
                <a:ext cx="63872" cy="5612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4153168" y="3717031"/>
                <a:ext cx="1251719" cy="54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FF00"/>
                    </a:solidFill>
                  </a:rPr>
                  <a:t>LED</a:t>
                </a:r>
                <a:endParaRPr kumimoji="1" lang="ja-JP" altLang="en-US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17" y="5123228"/>
              <a:ext cx="2035551" cy="133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850885" y="5804630"/>
              <a:ext cx="1995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feed-through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直線矢印コネクタ 47"/>
            <p:cNvCxnSpPr/>
            <p:nvPr/>
          </p:nvCxnSpPr>
          <p:spPr>
            <a:xfrm flipV="1">
              <a:off x="1432823" y="3532478"/>
              <a:ext cx="131502" cy="18455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1422055" y="4276123"/>
              <a:ext cx="154784" cy="18939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381878" y="3510325"/>
              <a:ext cx="1228403" cy="874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PCBs</a:t>
              </a:r>
            </a:p>
            <a:p>
              <a:r>
                <a:rPr lang="en-US" altLang="ja-JP" b="1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(12+12)</a:t>
              </a:r>
              <a:endParaRPr kumimoji="1" lang="ja-JP" altLang="en-US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3707904" y="508518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24MPPCs / PCB</a:t>
              </a:r>
              <a:endParaRPr kumimoji="1" lang="ja-JP" altLang="en-US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683568" y="1628800"/>
              <a:ext cx="1995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In LXe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543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988" y="2908571"/>
            <a:ext cx="4182894" cy="38175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Radiation tolerance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dirty="0"/>
              <a:t>Total </a:t>
            </a:r>
            <a:r>
              <a:rPr lang="en-US" altLang="ja-JP" dirty="0" err="1"/>
              <a:t>fluence</a:t>
            </a:r>
            <a:r>
              <a:rPr lang="en-US" altLang="ja-JP" dirty="0"/>
              <a:t> in MEG II</a:t>
            </a:r>
          </a:p>
          <a:p>
            <a:pPr lvl="1"/>
            <a:r>
              <a:rPr kumimoji="1" lang="en-US" altLang="ja-JP" dirty="0"/>
              <a:t>~</a:t>
            </a:r>
            <a:r>
              <a:rPr kumimoji="1"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1×10</a:t>
            </a:r>
            <a:r>
              <a:rPr kumimoji="1" lang="en-US" altLang="ja-JP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  <a:r>
              <a:rPr kumimoji="1"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 e</a:t>
            </a:r>
            <a:r>
              <a:rPr kumimoji="1" lang="en-US" altLang="ja-JP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kumimoji="1" lang="en-US" altLang="ja-JP" dirty="0"/>
              <a:t>/cm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in 3-year run.</a:t>
            </a:r>
          </a:p>
          <a:p>
            <a:pPr lvl="1"/>
            <a:r>
              <a:rPr lang="en-US" altLang="ja-JP" dirty="0"/>
              <a:t>neutron flux is not severe 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dirty="0"/>
              <a:t>Impact on SiPM	</a:t>
            </a:r>
          </a:p>
          <a:p>
            <a:pPr lvl="1"/>
            <a:r>
              <a:rPr lang="en-US" altLang="ja-JP" dirty="0"/>
              <a:t>Dark current is expected to increase up to ~</a:t>
            </a:r>
            <a:r>
              <a:rPr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100 </a:t>
            </a:r>
            <a:r>
              <a:rPr lang="en-US" altLang="ja-JP" b="1" dirty="0" err="1">
                <a:latin typeface="Segoe UI" panose="020B0502040204020203" pitchFamily="34" charset="0"/>
                <a:cs typeface="Segoe UI" panose="020B0502040204020203" pitchFamily="34" charset="0"/>
              </a:rPr>
              <a:t>μA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due to increased dark count rate.</a:t>
            </a:r>
          </a:p>
          <a:p>
            <a:pPr lvl="1"/>
            <a:r>
              <a:rPr kumimoji="1" lang="en-US" altLang="ja-JP" dirty="0"/>
              <a:t>Tested impact on time resolution</a:t>
            </a:r>
          </a:p>
          <a:p>
            <a:pPr marL="717550" lvl="2" indent="-271463">
              <a:buFont typeface="+mj-lt"/>
              <a:buAutoNum type="arabicPeriod"/>
            </a:pPr>
            <a:r>
              <a:rPr lang="en-US" altLang="ja-JP" dirty="0"/>
              <a:t>Using 37 </a:t>
            </a:r>
            <a:r>
              <a:rPr lang="en-US" altLang="ja-JP" dirty="0" err="1"/>
              <a:t>MBq</a:t>
            </a:r>
            <a:r>
              <a:rPr lang="en-US" altLang="ja-JP" dirty="0"/>
              <a:t> </a:t>
            </a:r>
            <a:r>
              <a:rPr lang="en-US" altLang="ja-JP" baseline="30000" dirty="0"/>
              <a:t>90</a:t>
            </a:r>
            <a:r>
              <a:rPr lang="en-US" altLang="ja-JP" dirty="0"/>
              <a:t>Sr source</a:t>
            </a:r>
          </a:p>
          <a:p>
            <a:pPr marL="717550" lvl="2" indent="-271463">
              <a:buFont typeface="+mj-lt"/>
              <a:buAutoNum type="arabicPeriod"/>
            </a:pPr>
            <a:r>
              <a:rPr kumimoji="1" lang="en-US" altLang="ja-JP" dirty="0"/>
              <a:t>e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beam at Beam Test Facility @ LNF</a:t>
            </a:r>
          </a:p>
          <a:p>
            <a:pPr lvl="1"/>
            <a:r>
              <a:rPr lang="en-US" altLang="ja-JP" dirty="0"/>
              <a:t>30% degradation in time resolution @ 100 </a:t>
            </a:r>
            <a:r>
              <a:rPr lang="en-US" altLang="ja-JP" dirty="0" err="1"/>
              <a:t>μA</a:t>
            </a:r>
            <a:r>
              <a:rPr lang="en-US" altLang="ja-JP" dirty="0"/>
              <a:t> @ 30</a:t>
            </a:r>
            <a:r>
              <a:rPr lang="ja-JP" altLang="en-US" dirty="0"/>
              <a:t>℃</a:t>
            </a:r>
            <a:br>
              <a:rPr lang="en-US" altLang="ja-JP" dirty="0"/>
            </a:br>
            <a:r>
              <a:rPr lang="en-US" altLang="ja-JP" dirty="0"/>
              <a:t>5% degradation @ 10</a:t>
            </a:r>
            <a:r>
              <a:rPr lang="ja-JP" altLang="en-US" dirty="0"/>
              <a:t>℃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53" y="191902"/>
            <a:ext cx="2662535" cy="26330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818347" y="2974783"/>
            <a:ext cx="147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Before irradiation</a:t>
            </a:r>
            <a:br>
              <a:rPr kumimoji="1" lang="en-US" altLang="ja-JP" sz="1400" dirty="0">
                <a:solidFill>
                  <a:srgbClr val="FF0000"/>
                </a:solidFill>
              </a:rPr>
            </a:br>
            <a:r>
              <a:rPr kumimoji="1" lang="en-US" altLang="ja-JP" sz="1400" dirty="0">
                <a:solidFill>
                  <a:srgbClr val="FF0000"/>
                </a:solidFill>
              </a:rPr>
              <a:t>~2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μA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182837" y="3803749"/>
            <a:ext cx="748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ja-JP" sz="1400" dirty="0">
                <a:solidFill>
                  <a:srgbClr val="FF0000"/>
                </a:solidFill>
              </a:rPr>
              <a:t>~53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μA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184441" y="4571855"/>
            <a:ext cx="745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ja-JP" sz="1400" dirty="0">
                <a:solidFill>
                  <a:srgbClr val="FF0000"/>
                </a:solidFill>
              </a:rPr>
              <a:t>~97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μA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149174" y="5260697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ja-JP" sz="1400" dirty="0">
                <a:solidFill>
                  <a:srgbClr val="FF0000"/>
                </a:solidFill>
              </a:rPr>
              <a:t>~126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μA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49174" y="606640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ja-JP" sz="1400" dirty="0">
                <a:solidFill>
                  <a:srgbClr val="FF0000"/>
                </a:solidFill>
              </a:rPr>
              <a:t>~156 </a:t>
            </a:r>
            <a:r>
              <a:rPr kumimoji="1" lang="en-US" altLang="ja-JP" sz="1400" dirty="0" err="1">
                <a:solidFill>
                  <a:srgbClr val="FF0000"/>
                </a:solidFill>
              </a:rPr>
              <a:t>μA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465" y="199410"/>
            <a:ext cx="8532668" cy="6327337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6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6434357" y="4478521"/>
            <a:ext cx="3045204" cy="674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 cmpd="dbl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5696125" y="382101"/>
            <a:ext cx="3625979" cy="674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 cmpd="dbl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61" y="0"/>
            <a:ext cx="85725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17682" y="382101"/>
            <a:ext cx="3370153" cy="674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Liquid xenon photon detector</a:t>
            </a:r>
            <a:b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(LXe)</a:t>
            </a:r>
            <a:endParaRPr kumimoji="1" lang="ja-JP" altLang="en-US" sz="189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31917" y="4473073"/>
            <a:ext cx="2790187" cy="674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Pixelated timing counter</a:t>
            </a:r>
          </a:p>
          <a:p>
            <a:pPr algn="ctr"/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1" lang="en-US" altLang="ja-JP" sz="1891" dirty="0" err="1">
                <a:latin typeface="Segoe UI" panose="020B0502040204020203" pitchFamily="34" charset="0"/>
                <a:cs typeface="Segoe UI" panose="020B0502040204020203" pitchFamily="34" charset="0"/>
              </a:rPr>
              <a:t>pTC</a:t>
            </a:r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kumimoji="1" lang="ja-JP" altLang="en-US" sz="189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39383" y="5635047"/>
            <a:ext cx="2806730" cy="674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Cylindrical drift chamber</a:t>
            </a:r>
            <a:b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(CDCH)</a:t>
            </a:r>
            <a:endParaRPr kumimoji="1" lang="ja-JP" altLang="en-US" sz="189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7743" y="765849"/>
            <a:ext cx="2869696" cy="674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COBRA </a:t>
            </a:r>
          </a:p>
          <a:p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superconducting magnet</a:t>
            </a:r>
            <a:endParaRPr kumimoji="1" lang="ja-JP" altLang="en-US" sz="189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78261" y="5973551"/>
            <a:ext cx="2734916" cy="674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Radiative decay counter</a:t>
            </a:r>
            <a:b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(RDC)</a:t>
            </a:r>
            <a:endParaRPr kumimoji="1" lang="ja-JP" altLang="en-US" sz="189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3152" y="5150430"/>
            <a:ext cx="2540760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91" dirty="0">
                <a:latin typeface="Segoe UI" panose="020B0502040204020203" pitchFamily="34" charset="0"/>
                <a:cs typeface="Segoe UI" panose="020B0502040204020203" pitchFamily="34" charset="0"/>
              </a:rPr>
              <a:t>Muon stopping target</a:t>
            </a:r>
            <a:endParaRPr kumimoji="1" lang="ja-JP" altLang="en-US" sz="189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310149" y="3009163"/>
            <a:ext cx="609055" cy="552961"/>
          </a:xfrm>
          <a:prstGeom prst="rect">
            <a:avLst/>
          </a:prstGeom>
          <a:noFill/>
        </p:spPr>
        <p:txBody>
          <a:bodyPr wrap="none" lIns="86476" tIns="43238" rIns="86476" bIns="43238">
            <a:spAutoFit/>
          </a:bodyPr>
          <a:lstStyle/>
          <a:p>
            <a:pPr algn="ctr"/>
            <a:r>
              <a:rPr lang="el-GR" altLang="ja-JP" sz="3026" b="1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μ</a:t>
            </a:r>
            <a:r>
              <a:rPr lang="el-GR" altLang="ja-JP" sz="3405" b="1" baseline="30000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225691" y="2170568"/>
            <a:ext cx="384635" cy="552961"/>
          </a:xfrm>
          <a:prstGeom prst="rect">
            <a:avLst/>
          </a:prstGeom>
          <a:noFill/>
        </p:spPr>
        <p:txBody>
          <a:bodyPr wrap="none" lIns="86476" tIns="43238" rIns="86476" bIns="43238">
            <a:spAutoFit/>
          </a:bodyPr>
          <a:lstStyle/>
          <a:p>
            <a:pPr algn="ctr"/>
            <a:r>
              <a:rPr lang="en-US" altLang="ja-JP" sz="3026" b="1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γ</a:t>
            </a:r>
            <a:endParaRPr lang="el-GR" altLang="ja-JP" sz="3026" b="1" baseline="30000" dirty="0">
              <a:ln w="15875">
                <a:solidFill>
                  <a:schemeClr val="bg1"/>
                </a:solidFill>
                <a:prstDash val="solid"/>
              </a:ln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851051" y="3315116"/>
            <a:ext cx="609055" cy="611310"/>
          </a:xfrm>
          <a:prstGeom prst="rect">
            <a:avLst/>
          </a:prstGeom>
          <a:noFill/>
        </p:spPr>
        <p:txBody>
          <a:bodyPr wrap="none" lIns="86476" tIns="43238" rIns="86476" bIns="43238">
            <a:spAutoFit/>
          </a:bodyPr>
          <a:lstStyle/>
          <a:p>
            <a:pPr algn="ctr"/>
            <a:r>
              <a:rPr lang="en-US" altLang="ja-JP" sz="3405" b="1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e</a:t>
            </a:r>
            <a:r>
              <a:rPr lang="el-GR" altLang="ja-JP" sz="3405" b="1" baseline="30000" dirty="0">
                <a:ln w="15875">
                  <a:solidFill>
                    <a:schemeClr val="bg1"/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7337881" y="3847460"/>
            <a:ext cx="278944" cy="655759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 flipV="1">
            <a:off x="5925605" y="3429001"/>
            <a:ext cx="724767" cy="1703835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2132367" y="4211313"/>
            <a:ext cx="749612" cy="1762238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4488285" y="4031448"/>
            <a:ext cx="665017" cy="1563376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5925606" y="845462"/>
            <a:ext cx="689071" cy="541188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1647649" y="1298210"/>
            <a:ext cx="321770" cy="551520"/>
          </a:xfrm>
          <a:prstGeom prst="straightConnector1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角丸四角形 19"/>
          <p:cNvSpPr/>
          <p:nvPr/>
        </p:nvSpPr>
        <p:spPr>
          <a:xfrm>
            <a:off x="1296924" y="5993163"/>
            <a:ext cx="3067537" cy="674287"/>
          </a:xfrm>
          <a:prstGeom prst="roundRect">
            <a:avLst/>
          </a:prstGeom>
          <a:noFill/>
          <a:ln w="63500" cmpd="dbl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74012" y="6373968"/>
            <a:ext cx="470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Scintillation detectors with SiPM</a:t>
            </a:r>
            <a:endParaRPr kumimoji="1" lang="ja-JP" altLang="en-US" sz="2400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06A-1987-4A86-8D01-D08F4125F3ED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31471" y="153110"/>
            <a:ext cx="4498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MEG II design </a:t>
            </a:r>
            <a:r>
              <a:rPr lang="en-US" altLang="ja-JP" sz="1800" dirty="0"/>
              <a:t>(</a:t>
            </a:r>
            <a:r>
              <a:rPr lang="en-US" altLang="ja-JP" sz="1800" dirty="0">
                <a:hlinkClick r:id="rId3"/>
              </a:rPr>
              <a:t>EPJ-C </a:t>
            </a:r>
            <a:r>
              <a:rPr lang="en-US" altLang="ja-JP" sz="1800" b="1" dirty="0">
                <a:hlinkClick r:id="rId3"/>
              </a:rPr>
              <a:t>78</a:t>
            </a:r>
            <a:r>
              <a:rPr lang="en-US" altLang="ja-JP" sz="1800" dirty="0">
                <a:hlinkClick r:id="rId3"/>
              </a:rPr>
              <a:t>(2018)380</a:t>
            </a:r>
            <a:r>
              <a:rPr lang="en-US" altLang="ja-JP" sz="1800" dirty="0"/>
              <a:t>)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88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20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コンテンツ プレースホルダー 8"/>
          <p:cNvPicPr>
            <a:picLocks noGrp="1"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710" y="3959718"/>
            <a:ext cx="3465677" cy="27446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909" y="1173839"/>
            <a:ext cx="3589204" cy="26198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Series connection of </a:t>
            </a:r>
            <a:r>
              <a:rPr kumimoji="1" lang="en-US" altLang="ja-JP" dirty="0" err="1"/>
              <a:t>SiPMs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150305"/>
            <a:ext cx="5895709" cy="3231743"/>
          </a:xfrm>
        </p:spPr>
        <p:txBody>
          <a:bodyPr/>
          <a:lstStyle/>
          <a:p>
            <a:r>
              <a:rPr kumimoji="1" lang="en-US" altLang="ja-JP" dirty="0">
                <a:latin typeface="+mj-lt"/>
              </a:rPr>
              <a:t>SiPMs have high sensor capacitance</a:t>
            </a:r>
          </a:p>
          <a:p>
            <a:pPr marL="536575" lvl="1" indent="-249238"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en-US" altLang="ja-JP" dirty="0">
                <a:latin typeface="+mj-lt"/>
              </a:rPr>
              <a:t>Terminal capacitance </a:t>
            </a:r>
            <a:r>
              <a:rPr lang="en-US" altLang="ja-JP" dirty="0">
                <a:solidFill>
                  <a:schemeClr val="tx2"/>
                </a:solidFill>
                <a:latin typeface="+mj-lt"/>
              </a:rPr>
              <a:t>~300 pF </a:t>
            </a:r>
            <a:r>
              <a:rPr lang="en-US" altLang="ja-JP" dirty="0">
                <a:latin typeface="+mj-lt"/>
              </a:rPr>
              <a:t>for 3×3 mm</a:t>
            </a:r>
            <a:r>
              <a:rPr lang="en-US" altLang="ja-JP" baseline="30000" dirty="0">
                <a:latin typeface="+mj-lt"/>
              </a:rPr>
              <a:t>2</a:t>
            </a:r>
            <a:r>
              <a:rPr lang="en-US" altLang="ja-JP" dirty="0">
                <a:latin typeface="+mj-lt"/>
              </a:rPr>
              <a:t> SiPM</a:t>
            </a:r>
            <a:endParaRPr kumimoji="1" lang="en-US" altLang="ja-JP" dirty="0">
              <a:latin typeface="+mj-lt"/>
            </a:endParaRPr>
          </a:p>
          <a:p>
            <a:r>
              <a:rPr kumimoji="1" lang="en-US" altLang="ja-JP" dirty="0">
                <a:latin typeface="+mj-lt"/>
              </a:rPr>
              <a:t>This forms a slow RC time-constant</a:t>
            </a:r>
            <a:br>
              <a:rPr kumimoji="1" lang="en-US" altLang="ja-JP" dirty="0">
                <a:latin typeface="+mj-lt"/>
              </a:rPr>
            </a:br>
            <a:r>
              <a:rPr kumimoji="1" lang="en-US" altLang="ja-JP" dirty="0">
                <a:latin typeface="+mj-lt"/>
              </a:rPr>
              <a:t>with amplifier input impedance</a:t>
            </a:r>
          </a:p>
          <a:p>
            <a:pPr marL="536575" lvl="1" indent="-249238"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en-US" altLang="ja-JP" dirty="0">
                <a:latin typeface="+mj-lt"/>
              </a:rPr>
              <a:t>3×3 mm</a:t>
            </a:r>
            <a:r>
              <a:rPr lang="en-US" altLang="ja-JP" baseline="30000" dirty="0">
                <a:latin typeface="+mj-lt"/>
              </a:rPr>
              <a:t>2</a:t>
            </a:r>
            <a:r>
              <a:rPr lang="en-US" altLang="ja-JP" dirty="0">
                <a:latin typeface="+mj-lt"/>
              </a:rPr>
              <a:t> : 300pF × 50Ω = 15 ns</a:t>
            </a:r>
          </a:p>
          <a:p>
            <a:pPr marL="536575" lvl="1" indent="-249238">
              <a:buFont typeface="Wingdings" panose="05000000000000000000" pitchFamily="2" charset="2"/>
              <a:buChar char="n"/>
            </a:pPr>
            <a:r>
              <a:rPr lang="en-US" altLang="ja-JP" dirty="0">
                <a:latin typeface="+mj-lt"/>
              </a:rPr>
              <a:t>3×9 mm</a:t>
            </a:r>
            <a:r>
              <a:rPr lang="en-US" altLang="ja-JP" baseline="30000" dirty="0">
                <a:latin typeface="+mj-lt"/>
              </a:rPr>
              <a:t>2</a:t>
            </a:r>
            <a:r>
              <a:rPr lang="en-US" altLang="ja-JP" dirty="0">
                <a:latin typeface="+mj-lt"/>
              </a:rPr>
              <a:t> : 900pF × 50Ω = </a:t>
            </a:r>
            <a:r>
              <a:rPr lang="en-US" altLang="ja-JP" b="1" dirty="0">
                <a:solidFill>
                  <a:schemeClr val="tx2"/>
                </a:solidFill>
                <a:latin typeface="+mj-lt"/>
              </a:rPr>
              <a:t>45 ns</a:t>
            </a:r>
            <a:r>
              <a:rPr lang="en-US" altLang="ja-JP" b="1" dirty="0">
                <a:latin typeface="+mj-lt"/>
              </a:rPr>
              <a:t> </a:t>
            </a:r>
            <a:r>
              <a:rPr lang="en-US" altLang="ja-JP" dirty="0">
                <a:latin typeface="+mj-lt"/>
              </a:rPr>
              <a:t>!!</a:t>
            </a:r>
          </a:p>
          <a:p>
            <a:pPr lvl="2"/>
            <a:r>
              <a:rPr lang="ja-JP" altLang="en-US" dirty="0">
                <a:latin typeface="+mj-lt"/>
              </a:rPr>
              <a:t>→ </a:t>
            </a:r>
            <a:r>
              <a:rPr lang="en-US" altLang="ja-JP" dirty="0">
                <a:latin typeface="+mj-lt"/>
              </a:rPr>
              <a:t>O</a:t>
            </a:r>
            <a:r>
              <a:rPr kumimoji="1" lang="en-US" altLang="ja-JP" dirty="0">
                <a:latin typeface="+mj-lt"/>
              </a:rPr>
              <a:t>ne of </a:t>
            </a:r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limitations</a:t>
            </a:r>
            <a:r>
              <a:rPr kumimoji="1" lang="en-US" altLang="ja-JP" dirty="0">
                <a:latin typeface="+mj-lt"/>
              </a:rPr>
              <a:t> for </a:t>
            </a:r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large area</a:t>
            </a:r>
            <a:r>
              <a:rPr kumimoji="1" lang="en-US" altLang="ja-JP" dirty="0">
                <a:latin typeface="+mj-lt"/>
              </a:rPr>
              <a:t> </a:t>
            </a:r>
            <a:r>
              <a:rPr kumimoji="1" lang="en-US" altLang="ja-JP" dirty="0" err="1">
                <a:latin typeface="+mj-lt"/>
              </a:rPr>
              <a:t>SiPMs</a:t>
            </a:r>
            <a:br>
              <a:rPr kumimoji="1" lang="en-US" altLang="ja-JP" dirty="0">
                <a:latin typeface="+mj-lt"/>
              </a:rPr>
            </a:br>
            <a:r>
              <a:rPr kumimoji="1" lang="en-US" altLang="ja-JP" dirty="0">
                <a:latin typeface="+mj-lt"/>
              </a:rPr>
              <a:t>    or array of </a:t>
            </a:r>
            <a:r>
              <a:rPr kumimoji="1" lang="en-US" altLang="ja-JP" dirty="0" err="1">
                <a:latin typeface="+mj-lt"/>
              </a:rPr>
              <a:t>SiPMs</a:t>
            </a:r>
            <a:r>
              <a:rPr kumimoji="1" lang="en-US" altLang="ja-JP" dirty="0">
                <a:latin typeface="+mj-lt"/>
              </a:rPr>
              <a:t> with </a:t>
            </a:r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parallel connection</a:t>
            </a:r>
          </a:p>
          <a:p>
            <a:pPr>
              <a:spcBef>
                <a:spcPts val="1800"/>
              </a:spcBef>
            </a:pPr>
            <a:r>
              <a:rPr lang="en-US" altLang="ja-JP" dirty="0">
                <a:latin typeface="+mj-lt"/>
              </a:rPr>
              <a:t>This large capacitance works as </a:t>
            </a:r>
            <a:br>
              <a:rPr lang="en-US" altLang="ja-JP" dirty="0">
                <a:latin typeface="+mj-lt"/>
              </a:rPr>
            </a:br>
            <a:r>
              <a:rPr lang="en-US" altLang="ja-JP" dirty="0">
                <a:solidFill>
                  <a:schemeClr val="tx2"/>
                </a:solidFill>
                <a:latin typeface="+mj-lt"/>
              </a:rPr>
              <a:t>capacitive coupling</a:t>
            </a:r>
            <a:r>
              <a:rPr lang="en-US" altLang="ja-JP" dirty="0">
                <a:latin typeface="+mj-lt"/>
              </a:rPr>
              <a:t> when connected </a:t>
            </a:r>
            <a:r>
              <a:rPr lang="en-US" altLang="ja-JP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series</a:t>
            </a:r>
            <a:endParaRPr kumimoji="1" lang="en-US" altLang="ja-JP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29880" lvl="1" indent="-34290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1CFE-1A5D-4A95-9847-B250E52E845F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Yusuke UCHIYAMA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43081" y="1024814"/>
            <a:ext cx="1802096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+mj-lt"/>
              </a:rPr>
              <a:t>SPICE simulation</a:t>
            </a:r>
            <a:endParaRPr kumimoji="1" lang="ja-JP" altLang="en-US" u="sng" dirty="0">
              <a:latin typeface="+mj-lt"/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6884095" y="2410667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+mj-lt"/>
              </a:rPr>
              <a:t>Single cell</a:t>
            </a:r>
            <a:endParaRPr kumimoji="1" lang="ja-JP" altLang="en-US" sz="1600" dirty="0">
              <a:latin typeface="+mj-lt"/>
            </a:endParaRPr>
          </a:p>
        </p:txBody>
      </p:sp>
      <p:sp>
        <p:nvSpPr>
          <p:cNvPr id="200" name="テキスト ボックス 199"/>
          <p:cNvSpPr txBox="1"/>
          <p:nvPr/>
        </p:nvSpPr>
        <p:spPr>
          <a:xfrm>
            <a:off x="8358559" y="2354355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3×3mm</a:t>
            </a:r>
            <a:r>
              <a:rPr kumimoji="1" lang="en-US" altLang="ja-JP" sz="1200" baseline="30000" dirty="0"/>
              <a:t>2</a:t>
            </a:r>
            <a:r>
              <a:rPr kumimoji="1" lang="en-US" altLang="ja-JP" sz="1200" dirty="0"/>
              <a:t> MPPC</a:t>
            </a:r>
            <a:endParaRPr kumimoji="1" lang="ja-JP" altLang="en-US" sz="12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408520" y="4428233"/>
            <a:ext cx="3906796" cy="2250480"/>
            <a:chOff x="1408520" y="4506817"/>
            <a:chExt cx="3906796" cy="2250480"/>
          </a:xfrm>
        </p:grpSpPr>
        <p:grpSp>
          <p:nvGrpSpPr>
            <p:cNvPr id="120" name="グループ化 119"/>
            <p:cNvGrpSpPr/>
            <p:nvPr/>
          </p:nvGrpSpPr>
          <p:grpSpPr>
            <a:xfrm>
              <a:off x="1618071" y="4600488"/>
              <a:ext cx="778067" cy="2024145"/>
              <a:chOff x="2103214" y="4473030"/>
              <a:chExt cx="1080013" cy="2700030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 rot="5400000" flipH="1">
                <a:off x="2103208" y="5013041"/>
                <a:ext cx="1080012" cy="1080000"/>
                <a:chOff x="7560315" y="5939694"/>
                <a:chExt cx="1080012" cy="1080000"/>
              </a:xfrm>
            </p:grpSpPr>
            <p:grpSp>
              <p:nvGrpSpPr>
                <p:cNvPr id="13" name="グループ化 12"/>
                <p:cNvGrpSpPr/>
                <p:nvPr/>
              </p:nvGrpSpPr>
              <p:grpSpPr>
                <a:xfrm>
                  <a:off x="7830321" y="6209694"/>
                  <a:ext cx="540000" cy="540000"/>
                  <a:chOff x="7830321" y="6209694"/>
                  <a:chExt cx="540000" cy="540000"/>
                </a:xfrm>
              </p:grpSpPr>
              <p:sp>
                <p:nvSpPr>
                  <p:cNvPr id="17" name="正方形/長方形 16"/>
                  <p:cNvSpPr/>
                  <p:nvPr/>
                </p:nvSpPr>
                <p:spPr>
                  <a:xfrm>
                    <a:off x="7996452" y="6299694"/>
                    <a:ext cx="216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  <p:sp>
                <p:nvSpPr>
                  <p:cNvPr id="18" name="二等辺三角形 17"/>
                  <p:cNvSpPr/>
                  <p:nvPr/>
                </p:nvSpPr>
                <p:spPr>
                  <a:xfrm rot="5400000">
                    <a:off x="7915497" y="6366889"/>
                    <a:ext cx="379329" cy="22561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9394" tIns="39698" rIns="79394" bIns="3969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3600"/>
                  </a:p>
                </p:txBody>
              </p:sp>
              <p:cxnSp>
                <p:nvCxnSpPr>
                  <p:cNvPr id="19" name="直線コネクタ 18"/>
                  <p:cNvCxnSpPr/>
                  <p:nvPr/>
                </p:nvCxnSpPr>
                <p:spPr>
                  <a:xfrm flipH="1">
                    <a:off x="8217359" y="6293855"/>
                    <a:ext cx="1216" cy="37167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円/楕円 385"/>
                  <p:cNvSpPr/>
                  <p:nvPr/>
                </p:nvSpPr>
                <p:spPr>
                  <a:xfrm>
                    <a:off x="7830321" y="6209694"/>
                    <a:ext cx="540000" cy="54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</p:grpSp>
            <p:sp>
              <p:nvSpPr>
                <p:cNvPr id="16" name="正方形/長方形 15"/>
                <p:cNvSpPr/>
                <p:nvPr/>
              </p:nvSpPr>
              <p:spPr>
                <a:xfrm>
                  <a:off x="7560315" y="5939694"/>
                  <a:ext cx="1080012" cy="10800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/>
                </a:p>
              </p:txBody>
            </p:sp>
          </p:grpSp>
          <p:grpSp>
            <p:nvGrpSpPr>
              <p:cNvPr id="21" name="グループ化 20"/>
              <p:cNvGrpSpPr/>
              <p:nvPr/>
            </p:nvGrpSpPr>
            <p:grpSpPr>
              <a:xfrm rot="5400000" flipH="1">
                <a:off x="2103221" y="4473036"/>
                <a:ext cx="1080012" cy="1080000"/>
                <a:chOff x="7560315" y="5939694"/>
                <a:chExt cx="1080012" cy="1080000"/>
              </a:xfrm>
            </p:grpSpPr>
            <p:grpSp>
              <p:nvGrpSpPr>
                <p:cNvPr id="22" name="グループ化 21"/>
                <p:cNvGrpSpPr/>
                <p:nvPr/>
              </p:nvGrpSpPr>
              <p:grpSpPr>
                <a:xfrm>
                  <a:off x="7830321" y="6209694"/>
                  <a:ext cx="540000" cy="540000"/>
                  <a:chOff x="7830321" y="6209694"/>
                  <a:chExt cx="540000" cy="540000"/>
                </a:xfrm>
              </p:grpSpPr>
              <p:sp>
                <p:nvSpPr>
                  <p:cNvPr id="26" name="正方形/長方形 25"/>
                  <p:cNvSpPr/>
                  <p:nvPr/>
                </p:nvSpPr>
                <p:spPr>
                  <a:xfrm>
                    <a:off x="7996452" y="6299694"/>
                    <a:ext cx="216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  <p:sp>
                <p:nvSpPr>
                  <p:cNvPr id="27" name="二等辺三角形 26"/>
                  <p:cNvSpPr/>
                  <p:nvPr/>
                </p:nvSpPr>
                <p:spPr>
                  <a:xfrm rot="5400000">
                    <a:off x="7915497" y="6366889"/>
                    <a:ext cx="379329" cy="22561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9394" tIns="39698" rIns="79394" bIns="3969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3600"/>
                  </a:p>
                </p:txBody>
              </p:sp>
              <p:cxnSp>
                <p:nvCxnSpPr>
                  <p:cNvPr id="28" name="直線コネクタ 27"/>
                  <p:cNvCxnSpPr/>
                  <p:nvPr/>
                </p:nvCxnSpPr>
                <p:spPr>
                  <a:xfrm flipH="1">
                    <a:off x="8217359" y="6293855"/>
                    <a:ext cx="1216" cy="37167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円/楕円 394"/>
                  <p:cNvSpPr/>
                  <p:nvPr/>
                </p:nvSpPr>
                <p:spPr>
                  <a:xfrm>
                    <a:off x="7830321" y="6209694"/>
                    <a:ext cx="540000" cy="54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</p:grpSp>
            <p:sp>
              <p:nvSpPr>
                <p:cNvPr id="25" name="正方形/長方形 24"/>
                <p:cNvSpPr/>
                <p:nvPr/>
              </p:nvSpPr>
              <p:spPr>
                <a:xfrm>
                  <a:off x="7560315" y="5939694"/>
                  <a:ext cx="1080012" cy="10800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/>
                </a:p>
              </p:txBody>
            </p:sp>
          </p:grpSp>
          <p:grpSp>
            <p:nvGrpSpPr>
              <p:cNvPr id="30" name="グループ化 29"/>
              <p:cNvGrpSpPr/>
              <p:nvPr/>
            </p:nvGrpSpPr>
            <p:grpSpPr>
              <a:xfrm rot="5400000" flipH="1">
                <a:off x="2103208" y="5553048"/>
                <a:ext cx="1080012" cy="1080000"/>
                <a:chOff x="7560315" y="5939694"/>
                <a:chExt cx="1080012" cy="1080000"/>
              </a:xfrm>
            </p:grpSpPr>
            <p:grpSp>
              <p:nvGrpSpPr>
                <p:cNvPr id="31" name="グループ化 30"/>
                <p:cNvGrpSpPr/>
                <p:nvPr/>
              </p:nvGrpSpPr>
              <p:grpSpPr>
                <a:xfrm>
                  <a:off x="7830321" y="6209694"/>
                  <a:ext cx="540000" cy="540000"/>
                  <a:chOff x="7830321" y="6209694"/>
                  <a:chExt cx="540000" cy="540000"/>
                </a:xfrm>
              </p:grpSpPr>
              <p:sp>
                <p:nvSpPr>
                  <p:cNvPr id="35" name="正方形/長方形 34"/>
                  <p:cNvSpPr/>
                  <p:nvPr/>
                </p:nvSpPr>
                <p:spPr>
                  <a:xfrm>
                    <a:off x="7996452" y="6299694"/>
                    <a:ext cx="216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  <p:sp>
                <p:nvSpPr>
                  <p:cNvPr id="36" name="二等辺三角形 35"/>
                  <p:cNvSpPr/>
                  <p:nvPr/>
                </p:nvSpPr>
                <p:spPr>
                  <a:xfrm rot="5400000">
                    <a:off x="7915497" y="6366889"/>
                    <a:ext cx="379329" cy="22561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9394" tIns="39698" rIns="79394" bIns="3969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3600"/>
                  </a:p>
                </p:txBody>
              </p:sp>
              <p:cxnSp>
                <p:nvCxnSpPr>
                  <p:cNvPr id="37" name="直線コネクタ 36"/>
                  <p:cNvCxnSpPr/>
                  <p:nvPr/>
                </p:nvCxnSpPr>
                <p:spPr>
                  <a:xfrm flipH="1">
                    <a:off x="8217359" y="6293855"/>
                    <a:ext cx="1216" cy="37167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円/楕円 403"/>
                  <p:cNvSpPr/>
                  <p:nvPr/>
                </p:nvSpPr>
                <p:spPr>
                  <a:xfrm>
                    <a:off x="7830321" y="6209694"/>
                    <a:ext cx="540000" cy="540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</p:grpSp>
            <p:sp>
              <p:nvSpPr>
                <p:cNvPr id="34" name="正方形/長方形 33"/>
                <p:cNvSpPr/>
                <p:nvPr/>
              </p:nvSpPr>
              <p:spPr>
                <a:xfrm>
                  <a:off x="7560315" y="5939694"/>
                  <a:ext cx="1080012" cy="10800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 dirty="0"/>
                </a:p>
              </p:txBody>
            </p:sp>
          </p:grpSp>
          <p:cxnSp>
            <p:nvCxnSpPr>
              <p:cNvPr id="39" name="直線コネクタ 38"/>
              <p:cNvCxnSpPr>
                <a:endCxn id="41" idx="1"/>
              </p:cNvCxnSpPr>
              <p:nvPr/>
            </p:nvCxnSpPr>
            <p:spPr>
              <a:xfrm>
                <a:off x="2643226" y="4583289"/>
                <a:ext cx="1" cy="20471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グループ化 39"/>
              <p:cNvGrpSpPr/>
              <p:nvPr/>
            </p:nvGrpSpPr>
            <p:grpSpPr>
              <a:xfrm rot="5400000">
                <a:off x="2103221" y="6093054"/>
                <a:ext cx="1080012" cy="1080000"/>
                <a:chOff x="9900341" y="5939682"/>
                <a:chExt cx="1080012" cy="1080000"/>
              </a:xfrm>
            </p:grpSpPr>
            <p:sp>
              <p:nvSpPr>
                <p:cNvPr id="41" name="正方形/長方形 40"/>
                <p:cNvSpPr/>
                <p:nvPr/>
              </p:nvSpPr>
              <p:spPr>
                <a:xfrm>
                  <a:off x="10437730" y="6299682"/>
                  <a:ext cx="180000" cy="36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/>
                </a:p>
              </p:txBody>
            </p:sp>
            <p:cxnSp>
              <p:nvCxnSpPr>
                <p:cNvPr id="42" name="直線コネクタ 41"/>
                <p:cNvCxnSpPr/>
                <p:nvPr/>
              </p:nvCxnSpPr>
              <p:spPr>
                <a:xfrm flipH="1">
                  <a:off x="10440043" y="6344682"/>
                  <a:ext cx="608" cy="2700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正方形/長方形 42"/>
                <p:cNvSpPr/>
                <p:nvPr/>
              </p:nvSpPr>
              <p:spPr>
                <a:xfrm>
                  <a:off x="9900341" y="5939682"/>
                  <a:ext cx="1080012" cy="10800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/>
                </a:p>
              </p:txBody>
            </p:sp>
          </p:grpSp>
        </p:grpSp>
        <p:sp>
          <p:nvSpPr>
            <p:cNvPr id="122" name="テキスト ボックス 121"/>
            <p:cNvSpPr txBox="1"/>
            <p:nvPr/>
          </p:nvSpPr>
          <p:spPr>
            <a:xfrm>
              <a:off x="2252092" y="4864320"/>
              <a:ext cx="7104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000" dirty="0">
                  <a:solidFill>
                    <a:schemeClr val="bg1">
                      <a:lumMod val="50000"/>
                    </a:schemeClr>
                  </a:solidFill>
                </a:rPr>
                <a:t>=</a:t>
              </a:r>
              <a:endParaRPr kumimoji="1" lang="ja-JP" altLang="en-US" sz="6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06" name="グループ化 205"/>
            <p:cNvGrpSpPr/>
            <p:nvPr/>
          </p:nvGrpSpPr>
          <p:grpSpPr>
            <a:xfrm>
              <a:off x="2375820" y="4506817"/>
              <a:ext cx="2939496" cy="2250480"/>
              <a:chOff x="2553909" y="4546254"/>
              <a:chExt cx="3626541" cy="2341124"/>
            </a:xfrm>
          </p:grpSpPr>
          <p:grpSp>
            <p:nvGrpSpPr>
              <p:cNvPr id="121" name="グループ化 120"/>
              <p:cNvGrpSpPr/>
              <p:nvPr/>
            </p:nvGrpSpPr>
            <p:grpSpPr>
              <a:xfrm>
                <a:off x="2553909" y="4606774"/>
                <a:ext cx="2904182" cy="2280604"/>
                <a:chOff x="2868578" y="4632120"/>
                <a:chExt cx="2904182" cy="2280604"/>
              </a:xfrm>
            </p:grpSpPr>
            <p:grpSp>
              <p:nvGrpSpPr>
                <p:cNvPr id="101" name="グループ化 100"/>
                <p:cNvGrpSpPr/>
                <p:nvPr/>
              </p:nvGrpSpPr>
              <p:grpSpPr>
                <a:xfrm rot="5400000">
                  <a:off x="3541801" y="6014030"/>
                  <a:ext cx="717389" cy="1080000"/>
                  <a:chOff x="9900341" y="5939682"/>
                  <a:chExt cx="717389" cy="1080000"/>
                </a:xfrm>
              </p:grpSpPr>
              <p:sp>
                <p:nvSpPr>
                  <p:cNvPr id="102" name="正方形/長方形 101"/>
                  <p:cNvSpPr/>
                  <p:nvPr/>
                </p:nvSpPr>
                <p:spPr>
                  <a:xfrm>
                    <a:off x="10437730" y="6299682"/>
                    <a:ext cx="180000" cy="36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  <p:cxnSp>
                <p:nvCxnSpPr>
                  <p:cNvPr id="103" name="直線コネクタ 102"/>
                  <p:cNvCxnSpPr/>
                  <p:nvPr/>
                </p:nvCxnSpPr>
                <p:spPr>
                  <a:xfrm flipH="1">
                    <a:off x="10440043" y="6344682"/>
                    <a:ext cx="608" cy="2700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正方形/長方形 103"/>
                  <p:cNvSpPr/>
                  <p:nvPr/>
                </p:nvSpPr>
                <p:spPr>
                  <a:xfrm>
                    <a:off x="9900341" y="5939682"/>
                    <a:ext cx="662309" cy="108000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ja-JP" altLang="en-US" sz="4400"/>
                  </a:p>
                </p:txBody>
              </p:sp>
            </p:grpSp>
            <p:grpSp>
              <p:nvGrpSpPr>
                <p:cNvPr id="119" name="グループ化 118"/>
                <p:cNvGrpSpPr/>
                <p:nvPr/>
              </p:nvGrpSpPr>
              <p:grpSpPr>
                <a:xfrm>
                  <a:off x="2868578" y="4632120"/>
                  <a:ext cx="2904182" cy="2088317"/>
                  <a:chOff x="2868578" y="4632120"/>
                  <a:chExt cx="2904182" cy="2088317"/>
                </a:xfrm>
              </p:grpSpPr>
              <p:cxnSp>
                <p:nvCxnSpPr>
                  <p:cNvPr id="91" name="直線コネクタ 90"/>
                  <p:cNvCxnSpPr/>
                  <p:nvPr/>
                </p:nvCxnSpPr>
                <p:spPr>
                  <a:xfrm>
                    <a:off x="3898919" y="4632120"/>
                    <a:ext cx="0" cy="119092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正方形/長方形 93"/>
                  <p:cNvSpPr/>
                  <p:nvPr/>
                </p:nvSpPr>
                <p:spPr>
                  <a:xfrm>
                    <a:off x="3713080" y="4898164"/>
                    <a:ext cx="371678" cy="2045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3" name="正方形/長方形 92"/>
                  <p:cNvSpPr/>
                  <p:nvPr/>
                </p:nvSpPr>
                <p:spPr>
                  <a:xfrm>
                    <a:off x="3713080" y="5440523"/>
                    <a:ext cx="371678" cy="2045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48" name="グループ化 47"/>
                  <p:cNvGrpSpPr/>
                  <p:nvPr/>
                </p:nvGrpSpPr>
                <p:grpSpPr>
                  <a:xfrm>
                    <a:off x="3714258" y="5423437"/>
                    <a:ext cx="371678" cy="233473"/>
                    <a:chOff x="3725587" y="5974794"/>
                    <a:chExt cx="371678" cy="233473"/>
                  </a:xfrm>
                </p:grpSpPr>
                <p:cxnSp>
                  <p:nvCxnSpPr>
                    <p:cNvPr id="49" name="直線コネクタ 48"/>
                    <p:cNvCxnSpPr/>
                    <p:nvPr/>
                  </p:nvCxnSpPr>
                  <p:spPr>
                    <a:xfrm rot="5400000">
                      <a:off x="3910818" y="5789563"/>
                      <a:ext cx="1216" cy="37167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線コネクタ 49"/>
                    <p:cNvCxnSpPr/>
                    <p:nvPr/>
                  </p:nvCxnSpPr>
                  <p:spPr>
                    <a:xfrm rot="5400000">
                      <a:off x="3910818" y="6021820"/>
                      <a:ext cx="1216" cy="37167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グループ化 50"/>
                  <p:cNvGrpSpPr/>
                  <p:nvPr/>
                </p:nvGrpSpPr>
                <p:grpSpPr>
                  <a:xfrm>
                    <a:off x="3714258" y="4881089"/>
                    <a:ext cx="371678" cy="233473"/>
                    <a:chOff x="3725587" y="5974794"/>
                    <a:chExt cx="371678" cy="233473"/>
                  </a:xfrm>
                </p:grpSpPr>
                <p:cxnSp>
                  <p:nvCxnSpPr>
                    <p:cNvPr id="52" name="直線コネクタ 51"/>
                    <p:cNvCxnSpPr/>
                    <p:nvPr/>
                  </p:nvCxnSpPr>
                  <p:spPr>
                    <a:xfrm rot="5400000">
                      <a:off x="3910818" y="5789563"/>
                      <a:ext cx="1216" cy="37167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直線コネクタ 52"/>
                    <p:cNvCxnSpPr/>
                    <p:nvPr/>
                  </p:nvCxnSpPr>
                  <p:spPr>
                    <a:xfrm rot="5400000">
                      <a:off x="3910818" y="6021820"/>
                      <a:ext cx="1216" cy="371678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0" name="グループ化 89"/>
                  <p:cNvGrpSpPr/>
                  <p:nvPr/>
                </p:nvGrpSpPr>
                <p:grpSpPr>
                  <a:xfrm>
                    <a:off x="3254822" y="5806374"/>
                    <a:ext cx="1071146" cy="620622"/>
                    <a:chOff x="3254822" y="5806374"/>
                    <a:chExt cx="1071146" cy="620622"/>
                  </a:xfrm>
                </p:grpSpPr>
                <p:cxnSp>
                  <p:nvCxnSpPr>
                    <p:cNvPr id="55" name="直線コネクタ 54"/>
                    <p:cNvCxnSpPr/>
                    <p:nvPr/>
                  </p:nvCxnSpPr>
                  <p:spPr>
                    <a:xfrm flipH="1">
                      <a:off x="3553893" y="6252487"/>
                      <a:ext cx="138891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二等辺三角形 56"/>
                    <p:cNvSpPr/>
                    <p:nvPr/>
                  </p:nvSpPr>
                  <p:spPr>
                    <a:xfrm flipH="1">
                      <a:off x="3561135" y="6254753"/>
                      <a:ext cx="124408" cy="107966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9394" tIns="39698" rIns="79394" bIns="39698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ja-JP" altLang="en-US" sz="3600"/>
                    </a:p>
                  </p:txBody>
                </p:sp>
                <p:cxnSp>
                  <p:nvCxnSpPr>
                    <p:cNvPr id="66" name="直線コネクタ 65"/>
                    <p:cNvCxnSpPr>
                      <a:endCxn id="87" idx="3"/>
                    </p:cNvCxnSpPr>
                    <p:nvPr/>
                  </p:nvCxnSpPr>
                  <p:spPr>
                    <a:xfrm>
                      <a:off x="3623338" y="6196143"/>
                      <a:ext cx="927" cy="230853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0" name="グループ化 79"/>
                    <p:cNvGrpSpPr/>
                    <p:nvPr/>
                  </p:nvGrpSpPr>
                  <p:grpSpPr>
                    <a:xfrm>
                      <a:off x="3254822" y="5861465"/>
                      <a:ext cx="598142" cy="414640"/>
                      <a:chOff x="3101128" y="5625950"/>
                      <a:chExt cx="598142" cy="414640"/>
                    </a:xfrm>
                  </p:grpSpPr>
                  <p:sp>
                    <p:nvSpPr>
                      <p:cNvPr id="73" name="正方形/長方形 72"/>
                      <p:cNvSpPr/>
                      <p:nvPr/>
                    </p:nvSpPr>
                    <p:spPr>
                      <a:xfrm>
                        <a:off x="3316714" y="5698445"/>
                        <a:ext cx="305961" cy="25504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59" name="グループ化 58"/>
                      <p:cNvGrpSpPr/>
                      <p:nvPr/>
                    </p:nvGrpSpPr>
                    <p:grpSpPr>
                      <a:xfrm rot="5400000">
                        <a:off x="3109394" y="5617684"/>
                        <a:ext cx="414640" cy="431171"/>
                        <a:chOff x="11340357" y="5939694"/>
                        <a:chExt cx="1080012" cy="1080000"/>
                      </a:xfrm>
                    </p:grpSpPr>
                    <p:sp>
                      <p:nvSpPr>
                        <p:cNvPr id="61" name="正方形/長方形 60"/>
                        <p:cNvSpPr/>
                        <p:nvPr/>
                      </p:nvSpPr>
                      <p:spPr>
                        <a:xfrm>
                          <a:off x="11340357" y="5939694"/>
                          <a:ext cx="1080012" cy="108000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ja-JP" altLang="en-US" sz="4400"/>
                        </a:p>
                      </p:txBody>
                    </p:sp>
                    <p:sp>
                      <p:nvSpPr>
                        <p:cNvPr id="62" name="正方形/長方形 61"/>
                        <p:cNvSpPr/>
                        <p:nvPr/>
                      </p:nvSpPr>
                      <p:spPr>
                        <a:xfrm rot="5400000">
                          <a:off x="11691361" y="6254692"/>
                          <a:ext cx="360000" cy="4500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ja-JP" altLang="en-US" sz="4400"/>
                        </a:p>
                      </p:txBody>
                    </p:sp>
                    <p:sp>
                      <p:nvSpPr>
                        <p:cNvPr id="63" name="フリーフォーム 62"/>
                        <p:cNvSpPr/>
                        <p:nvPr/>
                      </p:nvSpPr>
                      <p:spPr>
                        <a:xfrm>
                          <a:off x="11619361" y="6371694"/>
                          <a:ext cx="504000" cy="216000"/>
                        </a:xfrm>
                        <a:custGeom>
                          <a:avLst/>
                          <a:gdLst>
                            <a:gd name="connsiteX0" fmla="*/ 0 w 1435894"/>
                            <a:gd name="connsiteY0" fmla="*/ 359569 h 721519"/>
                            <a:gd name="connsiteX1" fmla="*/ 173832 w 1435894"/>
                            <a:gd name="connsiteY1" fmla="*/ 361950 h 721519"/>
                            <a:gd name="connsiteX2" fmla="*/ 266700 w 1435894"/>
                            <a:gd name="connsiteY2" fmla="*/ 2381 h 721519"/>
                            <a:gd name="connsiteX3" fmla="*/ 445294 w 1435894"/>
                            <a:gd name="connsiteY3" fmla="*/ 721519 h 721519"/>
                            <a:gd name="connsiteX4" fmla="*/ 623888 w 1435894"/>
                            <a:gd name="connsiteY4" fmla="*/ 2381 h 721519"/>
                            <a:gd name="connsiteX5" fmla="*/ 804863 w 1435894"/>
                            <a:gd name="connsiteY5" fmla="*/ 719138 h 721519"/>
                            <a:gd name="connsiteX6" fmla="*/ 985838 w 1435894"/>
                            <a:gd name="connsiteY6" fmla="*/ 0 h 721519"/>
                            <a:gd name="connsiteX7" fmla="*/ 1164432 w 1435894"/>
                            <a:gd name="connsiteY7" fmla="*/ 721519 h 721519"/>
                            <a:gd name="connsiteX8" fmla="*/ 1254919 w 1435894"/>
                            <a:gd name="connsiteY8" fmla="*/ 359569 h 721519"/>
                            <a:gd name="connsiteX9" fmla="*/ 1435894 w 1435894"/>
                            <a:gd name="connsiteY9" fmla="*/ 359569 h 7215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435894" h="721519">
                              <a:moveTo>
                                <a:pt x="0" y="359569"/>
                              </a:moveTo>
                              <a:lnTo>
                                <a:pt x="173832" y="361950"/>
                              </a:lnTo>
                              <a:lnTo>
                                <a:pt x="266700" y="2381"/>
                              </a:lnTo>
                              <a:lnTo>
                                <a:pt x="445294" y="721519"/>
                              </a:lnTo>
                              <a:lnTo>
                                <a:pt x="623888" y="2381"/>
                              </a:lnTo>
                              <a:lnTo>
                                <a:pt x="804863" y="719138"/>
                              </a:lnTo>
                              <a:lnTo>
                                <a:pt x="985838" y="0"/>
                              </a:lnTo>
                              <a:lnTo>
                                <a:pt x="1164432" y="721519"/>
                              </a:lnTo>
                              <a:lnTo>
                                <a:pt x="1254919" y="359569"/>
                              </a:lnTo>
                              <a:lnTo>
                                <a:pt x="1435894" y="359569"/>
                              </a:ln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ja-JP" altLang="en-US" sz="4400"/>
                        </a:p>
                      </p:txBody>
                    </p:sp>
                  </p:grpSp>
                  <p:grpSp>
                    <p:nvGrpSpPr>
                      <p:cNvPr id="77" name="グループ化 76"/>
                      <p:cNvGrpSpPr/>
                      <p:nvPr/>
                    </p:nvGrpSpPr>
                    <p:grpSpPr>
                      <a:xfrm>
                        <a:off x="3552850" y="5798125"/>
                        <a:ext cx="146420" cy="55854"/>
                        <a:chOff x="3175406" y="6173480"/>
                        <a:chExt cx="146420" cy="55854"/>
                      </a:xfrm>
                    </p:grpSpPr>
                    <p:sp>
                      <p:nvSpPr>
                        <p:cNvPr id="74" name="正方形/長方形 73"/>
                        <p:cNvSpPr/>
                        <p:nvPr/>
                      </p:nvSpPr>
                      <p:spPr>
                        <a:xfrm rot="10800000">
                          <a:off x="3178102" y="6183615"/>
                          <a:ext cx="143724" cy="4571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ja-JP" altLang="en-US" sz="4400"/>
                        </a:p>
                      </p:txBody>
                    </p:sp>
                    <p:cxnSp>
                      <p:nvCxnSpPr>
                        <p:cNvPr id="75" name="直線コネクタ 74"/>
                        <p:cNvCxnSpPr/>
                        <p:nvPr/>
                      </p:nvCxnSpPr>
                      <p:spPr>
                        <a:xfrm flipH="1">
                          <a:off x="3175406" y="6173480"/>
                          <a:ext cx="138891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" name="直線コネクタ 75"/>
                        <p:cNvCxnSpPr/>
                        <p:nvPr/>
                      </p:nvCxnSpPr>
                      <p:spPr>
                        <a:xfrm flipH="1">
                          <a:off x="3175406" y="6224218"/>
                          <a:ext cx="138891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81" name="直線コネクタ 80"/>
                    <p:cNvCxnSpPr/>
                    <p:nvPr/>
                  </p:nvCxnSpPr>
                  <p:spPr>
                    <a:xfrm>
                      <a:off x="3623338" y="5806374"/>
                      <a:ext cx="0" cy="12589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7" name="フリーフォーム 86"/>
                    <p:cNvSpPr/>
                    <p:nvPr/>
                  </p:nvSpPr>
                  <p:spPr>
                    <a:xfrm>
                      <a:off x="3624265" y="5812633"/>
                      <a:ext cx="495300" cy="614363"/>
                    </a:xfrm>
                    <a:custGeom>
                      <a:avLst/>
                      <a:gdLst>
                        <a:gd name="connsiteX0" fmla="*/ 0 w 495300"/>
                        <a:gd name="connsiteY0" fmla="*/ 0 h 614363"/>
                        <a:gd name="connsiteX1" fmla="*/ 495300 w 495300"/>
                        <a:gd name="connsiteY1" fmla="*/ 0 h 614363"/>
                        <a:gd name="connsiteX2" fmla="*/ 495300 w 495300"/>
                        <a:gd name="connsiteY2" fmla="*/ 614363 h 614363"/>
                        <a:gd name="connsiteX3" fmla="*/ 0 w 495300"/>
                        <a:gd name="connsiteY3" fmla="*/ 614363 h 614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95300" h="614363">
                          <a:moveTo>
                            <a:pt x="0" y="0"/>
                          </a:moveTo>
                          <a:lnTo>
                            <a:pt x="495300" y="0"/>
                          </a:lnTo>
                          <a:lnTo>
                            <a:pt x="495300" y="614363"/>
                          </a:lnTo>
                          <a:lnTo>
                            <a:pt x="0" y="614363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89" name="正方形/長方形 88"/>
                    <p:cNvSpPr/>
                    <p:nvPr/>
                  </p:nvSpPr>
                  <p:spPr>
                    <a:xfrm>
                      <a:off x="3954290" y="5992389"/>
                      <a:ext cx="371678" cy="2045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47" name="グループ化 46"/>
                    <p:cNvGrpSpPr/>
                    <p:nvPr/>
                  </p:nvGrpSpPr>
                  <p:grpSpPr>
                    <a:xfrm>
                      <a:off x="3954290" y="5974794"/>
                      <a:ext cx="371678" cy="233473"/>
                      <a:chOff x="3725587" y="5974794"/>
                      <a:chExt cx="371678" cy="233473"/>
                    </a:xfrm>
                  </p:grpSpPr>
                  <p:cxnSp>
                    <p:nvCxnSpPr>
                      <p:cNvPr id="45" name="直線コネクタ 44"/>
                      <p:cNvCxnSpPr/>
                      <p:nvPr/>
                    </p:nvCxnSpPr>
                    <p:spPr>
                      <a:xfrm rot="5400000">
                        <a:off x="3910818" y="5789563"/>
                        <a:ext cx="1216" cy="37167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直線コネクタ 45"/>
                      <p:cNvCxnSpPr/>
                      <p:nvPr/>
                    </p:nvCxnSpPr>
                    <p:spPr>
                      <a:xfrm rot="5400000">
                        <a:off x="3910818" y="6021820"/>
                        <a:ext cx="1216" cy="37167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95" name="直線コネクタ 94"/>
                  <p:cNvCxnSpPr/>
                  <p:nvPr/>
                </p:nvCxnSpPr>
                <p:spPr>
                  <a:xfrm>
                    <a:off x="3898919" y="6426996"/>
                    <a:ext cx="0" cy="2934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直線コネクタ 98"/>
                  <p:cNvCxnSpPr/>
                  <p:nvPr/>
                </p:nvCxnSpPr>
                <p:spPr>
                  <a:xfrm>
                    <a:off x="3898919" y="4635859"/>
                    <a:ext cx="866678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線コネクタ 104"/>
                  <p:cNvCxnSpPr/>
                  <p:nvPr/>
                </p:nvCxnSpPr>
                <p:spPr>
                  <a:xfrm>
                    <a:off x="3898919" y="6622913"/>
                    <a:ext cx="95388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テキスト ボックス 105"/>
                  <p:cNvSpPr txBox="1"/>
                  <p:nvPr/>
                </p:nvSpPr>
                <p:spPr>
                  <a:xfrm>
                    <a:off x="4087884" y="4831401"/>
                    <a:ext cx="333746" cy="373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i="1" dirty="0">
                        <a:solidFill>
                          <a:schemeClr val="tx2"/>
                        </a:solidFill>
                      </a:rPr>
                      <a:t>C</a:t>
                    </a:r>
                    <a:endParaRPr kumimoji="1" lang="ja-JP" altLang="en-US" b="1" i="1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7" name="テキスト ボックス 106"/>
                  <p:cNvSpPr txBox="1"/>
                  <p:nvPr/>
                </p:nvSpPr>
                <p:spPr>
                  <a:xfrm>
                    <a:off x="4080495" y="5344542"/>
                    <a:ext cx="333746" cy="373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i="1" dirty="0">
                        <a:solidFill>
                          <a:schemeClr val="tx2"/>
                        </a:solidFill>
                      </a:rPr>
                      <a:t>C</a:t>
                    </a:r>
                    <a:endParaRPr kumimoji="1" lang="ja-JP" altLang="en-US" b="1" i="1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8" name="テキスト ボックス 107"/>
                  <p:cNvSpPr txBox="1"/>
                  <p:nvPr/>
                </p:nvSpPr>
                <p:spPr>
                  <a:xfrm>
                    <a:off x="4311920" y="5927793"/>
                    <a:ext cx="333746" cy="373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i="1" dirty="0">
                        <a:solidFill>
                          <a:schemeClr val="tx2"/>
                        </a:solidFill>
                      </a:rPr>
                      <a:t>C</a:t>
                    </a:r>
                    <a:endParaRPr kumimoji="1" lang="ja-JP" altLang="en-US" b="1" i="1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10" name="曲折矢印 109"/>
                  <p:cNvSpPr/>
                  <p:nvPr/>
                </p:nvSpPr>
                <p:spPr>
                  <a:xfrm>
                    <a:off x="3549924" y="5700161"/>
                    <a:ext cx="164274" cy="165374"/>
                  </a:xfrm>
                  <a:prstGeom prst="bentArrow">
                    <a:avLst>
                      <a:gd name="adj1" fmla="val 16303"/>
                      <a:gd name="adj2" fmla="val 25000"/>
                      <a:gd name="adj3" fmla="val 35146"/>
                      <a:gd name="adj4" fmla="val 43750"/>
                    </a:avLst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上矢印 110"/>
                  <p:cNvSpPr/>
                  <p:nvPr/>
                </p:nvSpPr>
                <p:spPr>
                  <a:xfrm>
                    <a:off x="3442501" y="6237908"/>
                    <a:ext cx="71862" cy="150891"/>
                  </a:xfrm>
                  <a:prstGeom prst="upArrow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2" name="上矢印 111"/>
                  <p:cNvSpPr/>
                  <p:nvPr/>
                </p:nvSpPr>
                <p:spPr>
                  <a:xfrm>
                    <a:off x="3807131" y="4690123"/>
                    <a:ext cx="45719" cy="150891"/>
                  </a:xfrm>
                  <a:prstGeom prst="upArrow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3" name="上矢印 112"/>
                  <p:cNvSpPr/>
                  <p:nvPr/>
                </p:nvSpPr>
                <p:spPr>
                  <a:xfrm>
                    <a:off x="3807131" y="5201704"/>
                    <a:ext cx="45719" cy="150891"/>
                  </a:xfrm>
                  <a:prstGeom prst="upArrow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4" name="上矢印 113"/>
                  <p:cNvSpPr/>
                  <p:nvPr/>
                </p:nvSpPr>
                <p:spPr>
                  <a:xfrm>
                    <a:off x="3807131" y="5696256"/>
                    <a:ext cx="45719" cy="83877"/>
                  </a:xfrm>
                  <a:prstGeom prst="upArrow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5" name="曲折矢印 114"/>
                  <p:cNvSpPr/>
                  <p:nvPr/>
                </p:nvSpPr>
                <p:spPr>
                  <a:xfrm rot="5400000">
                    <a:off x="4063063" y="5750932"/>
                    <a:ext cx="164274" cy="165374"/>
                  </a:xfrm>
                  <a:prstGeom prst="bentArrow">
                    <a:avLst>
                      <a:gd name="adj1" fmla="val 9055"/>
                      <a:gd name="adj2" fmla="val 20651"/>
                      <a:gd name="adj3" fmla="val 30798"/>
                      <a:gd name="adj4" fmla="val 43750"/>
                    </a:avLst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7" name="テキスト ボックス 116"/>
                  <p:cNvSpPr txBox="1"/>
                  <p:nvPr/>
                </p:nvSpPr>
                <p:spPr>
                  <a:xfrm>
                    <a:off x="2868578" y="6331536"/>
                    <a:ext cx="8831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fired cells</a:t>
                    </a:r>
                    <a:endParaRPr kumimoji="1" lang="ja-JP" altLang="en-US" sz="1400" dirty="0"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8" name="テキスト ボックス 117"/>
                  <p:cNvSpPr txBox="1"/>
                  <p:nvPr/>
                </p:nvSpPr>
                <p:spPr>
                  <a:xfrm>
                    <a:off x="4137376" y="6194699"/>
                    <a:ext cx="1635384" cy="4585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:r>
                      <a:rPr kumimoji="1" lang="en-US" altLang="ja-JP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the other cells</a:t>
                    </a:r>
                    <a:br>
                      <a:rPr kumimoji="1" lang="en-US" altLang="ja-JP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</a:br>
                    <a:r>
                      <a:rPr kumimoji="1" lang="en-US" altLang="ja-JP" sz="1400" dirty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+ stray capacitance</a:t>
                    </a:r>
                    <a:endParaRPr kumimoji="1" lang="ja-JP" altLang="en-US" sz="1400" dirty="0"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テキスト ボックス 138"/>
                  <p:cNvSpPr txBox="1"/>
                  <p:nvPr/>
                </p:nvSpPr>
                <p:spPr>
                  <a:xfrm>
                    <a:off x="4170828" y="5140646"/>
                    <a:ext cx="633507" cy="7312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800" i="1" dirty="0">
                        <a:solidFill>
                          <a:schemeClr val="tx2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rPr>
                      <a:t>~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Segoe UI Semibold" panose="020B0702040204020203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1" lang="en-US" altLang="ja-JP" sz="2800" b="0" i="1" smtClean="0">
                                <a:solidFill>
                                  <a:schemeClr val="tx2"/>
                                </a:solidFill>
                                <a:latin typeface="Segoe UI Semibold" panose="020B0702040204020203" pitchFamily="34" charset="0"/>
                                <a:cs typeface="Segoe UI Semibold" panose="020B0702040204020203" pitchFamily="34" charset="0"/>
                              </a:rPr>
                              <m:t>c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1" lang="en-US" altLang="ja-JP" sz="2800" b="0" i="0" smtClean="0">
                                <a:solidFill>
                                  <a:schemeClr val="tx2"/>
                                </a:solidFill>
                                <a:latin typeface="Segoe UI Semibold" panose="020B0702040204020203" pitchFamily="34" charset="0"/>
                                <a:cs typeface="Segoe UI Semibold" panose="020B0702040204020203" pitchFamily="34" charset="0"/>
                              </a:rPr>
                              <m:t>3</m:t>
                            </m:r>
                          </m:den>
                        </m:f>
                      </m:oMath>
                    </a14:m>
                    <a:endParaRPr kumimoji="1" lang="ja-JP" altLang="en-US" sz="2800" i="1" dirty="0">
                      <a:solidFill>
                        <a:schemeClr val="tx2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9" name="テキスト ボックス 1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0828" y="5140646"/>
                    <a:ext cx="633507" cy="73129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5000" r="-7143" b="-12174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83" name="グループ化 182"/>
              <p:cNvGrpSpPr/>
              <p:nvPr/>
            </p:nvGrpSpPr>
            <p:grpSpPr>
              <a:xfrm rot="5400000">
                <a:off x="4432916" y="5142095"/>
                <a:ext cx="1976977" cy="903802"/>
                <a:chOff x="10914030" y="5939694"/>
                <a:chExt cx="1976977" cy="1080000"/>
              </a:xfrm>
            </p:grpSpPr>
            <p:cxnSp>
              <p:nvCxnSpPr>
                <p:cNvPr id="184" name="直線コネクタ 183"/>
                <p:cNvCxnSpPr/>
                <p:nvPr/>
              </p:nvCxnSpPr>
              <p:spPr>
                <a:xfrm rot="16200000">
                  <a:off x="11902519" y="5605172"/>
                  <a:ext cx="0" cy="19769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正方形/長方形 184"/>
                <p:cNvSpPr/>
                <p:nvPr/>
              </p:nvSpPr>
              <p:spPr>
                <a:xfrm>
                  <a:off x="11340357" y="5939694"/>
                  <a:ext cx="1080012" cy="10800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/>
                </a:p>
              </p:txBody>
            </p:sp>
            <p:sp>
              <p:nvSpPr>
                <p:cNvPr id="186" name="正方形/長方形 185"/>
                <p:cNvSpPr/>
                <p:nvPr/>
              </p:nvSpPr>
              <p:spPr>
                <a:xfrm rot="5400000">
                  <a:off x="11691361" y="6254692"/>
                  <a:ext cx="360000" cy="4500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 dirty="0"/>
                </a:p>
              </p:txBody>
            </p:sp>
            <p:sp>
              <p:nvSpPr>
                <p:cNvPr id="187" name="フリーフォーム 186"/>
                <p:cNvSpPr/>
                <p:nvPr/>
              </p:nvSpPr>
              <p:spPr>
                <a:xfrm>
                  <a:off x="11619371" y="6484584"/>
                  <a:ext cx="504000" cy="216000"/>
                </a:xfrm>
                <a:custGeom>
                  <a:avLst/>
                  <a:gdLst>
                    <a:gd name="connsiteX0" fmla="*/ 0 w 1435894"/>
                    <a:gd name="connsiteY0" fmla="*/ 359569 h 721519"/>
                    <a:gd name="connsiteX1" fmla="*/ 173832 w 1435894"/>
                    <a:gd name="connsiteY1" fmla="*/ 361950 h 721519"/>
                    <a:gd name="connsiteX2" fmla="*/ 266700 w 1435894"/>
                    <a:gd name="connsiteY2" fmla="*/ 2381 h 721519"/>
                    <a:gd name="connsiteX3" fmla="*/ 445294 w 1435894"/>
                    <a:gd name="connsiteY3" fmla="*/ 721519 h 721519"/>
                    <a:gd name="connsiteX4" fmla="*/ 623888 w 1435894"/>
                    <a:gd name="connsiteY4" fmla="*/ 2381 h 721519"/>
                    <a:gd name="connsiteX5" fmla="*/ 804863 w 1435894"/>
                    <a:gd name="connsiteY5" fmla="*/ 719138 h 721519"/>
                    <a:gd name="connsiteX6" fmla="*/ 985838 w 1435894"/>
                    <a:gd name="connsiteY6" fmla="*/ 0 h 721519"/>
                    <a:gd name="connsiteX7" fmla="*/ 1164432 w 1435894"/>
                    <a:gd name="connsiteY7" fmla="*/ 721519 h 721519"/>
                    <a:gd name="connsiteX8" fmla="*/ 1254919 w 1435894"/>
                    <a:gd name="connsiteY8" fmla="*/ 359569 h 721519"/>
                    <a:gd name="connsiteX9" fmla="*/ 1435894 w 1435894"/>
                    <a:gd name="connsiteY9" fmla="*/ 359569 h 721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35894" h="721519">
                      <a:moveTo>
                        <a:pt x="0" y="359569"/>
                      </a:moveTo>
                      <a:lnTo>
                        <a:pt x="173832" y="361950"/>
                      </a:lnTo>
                      <a:lnTo>
                        <a:pt x="266700" y="2381"/>
                      </a:lnTo>
                      <a:lnTo>
                        <a:pt x="445294" y="721519"/>
                      </a:lnTo>
                      <a:lnTo>
                        <a:pt x="623888" y="2381"/>
                      </a:lnTo>
                      <a:lnTo>
                        <a:pt x="804863" y="719138"/>
                      </a:lnTo>
                      <a:lnTo>
                        <a:pt x="985838" y="0"/>
                      </a:lnTo>
                      <a:lnTo>
                        <a:pt x="1164432" y="721519"/>
                      </a:lnTo>
                      <a:lnTo>
                        <a:pt x="1254919" y="359569"/>
                      </a:lnTo>
                      <a:lnTo>
                        <a:pt x="1435894" y="359569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sz="4400"/>
                </a:p>
              </p:txBody>
            </p:sp>
          </p:grpSp>
          <p:sp>
            <p:nvSpPr>
              <p:cNvPr id="192" name="テキスト ボックス 191"/>
              <p:cNvSpPr txBox="1"/>
              <p:nvPr/>
            </p:nvSpPr>
            <p:spPr>
              <a:xfrm>
                <a:off x="5473205" y="5376185"/>
                <a:ext cx="707245" cy="373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i="1" dirty="0" err="1"/>
                  <a:t>R</a:t>
                </a:r>
                <a:r>
                  <a:rPr kumimoji="1" lang="en-US" altLang="ja-JP" baseline="-25000" dirty="0" err="1"/>
                  <a:t>shunt</a:t>
                </a:r>
                <a:endParaRPr kumimoji="1" lang="ja-JP" altLang="en-US" baseline="-25000" dirty="0"/>
              </a:p>
            </p:txBody>
          </p:sp>
          <p:cxnSp>
            <p:nvCxnSpPr>
              <p:cNvPr id="195" name="直線コネクタ 194"/>
              <p:cNvCxnSpPr/>
              <p:nvPr/>
            </p:nvCxnSpPr>
            <p:spPr>
              <a:xfrm>
                <a:off x="4739455" y="4605508"/>
                <a:ext cx="86667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線コネクタ 195"/>
              <p:cNvCxnSpPr/>
              <p:nvPr/>
            </p:nvCxnSpPr>
            <p:spPr>
              <a:xfrm>
                <a:off x="4746766" y="6597428"/>
                <a:ext cx="86667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楕円 196"/>
              <p:cNvSpPr/>
              <p:nvPr/>
            </p:nvSpPr>
            <p:spPr>
              <a:xfrm>
                <a:off x="5606132" y="454625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8" name="楕円 197"/>
              <p:cNvSpPr/>
              <p:nvPr/>
            </p:nvSpPr>
            <p:spPr>
              <a:xfrm>
                <a:off x="5606132" y="655724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9" name="テキスト ボックス 198"/>
              <p:cNvSpPr txBox="1"/>
              <p:nvPr/>
            </p:nvSpPr>
            <p:spPr>
              <a:xfrm>
                <a:off x="2908437" y="6149461"/>
                <a:ext cx="27764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i="1" dirty="0">
                    <a:solidFill>
                      <a:schemeClr val="accent4"/>
                    </a:solidFill>
                    <a:latin typeface="+mj-lt"/>
                  </a:rPr>
                  <a:t>e</a:t>
                </a:r>
                <a:r>
                  <a:rPr kumimoji="1" lang="en-US" altLang="ja-JP" sz="1000" i="1" baseline="30000" dirty="0">
                    <a:solidFill>
                      <a:schemeClr val="accent4"/>
                    </a:solidFill>
                    <a:latin typeface="+mj-lt"/>
                  </a:rPr>
                  <a:t>-</a:t>
                </a:r>
                <a:endParaRPr kumimoji="1" lang="ja-JP" altLang="en-US" sz="1000" i="1" baseline="30000" dirty="0">
                  <a:solidFill>
                    <a:schemeClr val="accent4"/>
                  </a:solidFill>
                  <a:latin typeface="+mj-lt"/>
                </a:endParaRPr>
              </a:p>
            </p:txBody>
          </p:sp>
        </p:grpSp>
        <p:sp>
          <p:nvSpPr>
            <p:cNvPr id="201" name="上矢印 200"/>
            <p:cNvSpPr/>
            <p:nvPr/>
          </p:nvSpPr>
          <p:spPr>
            <a:xfrm rot="10800000">
              <a:off x="1610157" y="5125110"/>
              <a:ext cx="135962" cy="620883"/>
            </a:xfrm>
            <a:prstGeom prst="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テキスト ボックス 201"/>
            <p:cNvSpPr txBox="1"/>
            <p:nvPr/>
          </p:nvSpPr>
          <p:spPr>
            <a:xfrm>
              <a:off x="1408520" y="5235922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kumimoji="1" lang="ja-JP" alt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6" name="テキスト ボックス 115"/>
          <p:cNvSpPr txBox="1"/>
          <p:nvPr/>
        </p:nvSpPr>
        <p:spPr>
          <a:xfrm>
            <a:off x="6781164" y="3860206"/>
            <a:ext cx="2925929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+mj-lt"/>
              </a:rPr>
              <a:t>Measurement with 3 MPPCs</a:t>
            </a:r>
            <a:endParaRPr kumimoji="1" lang="ja-JP" altLang="en-US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254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81"/>
          <a:stretch/>
        </p:blipFill>
        <p:spPr bwMode="auto">
          <a:xfrm>
            <a:off x="863306" y="1409399"/>
            <a:ext cx="3519918" cy="236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600" y="1404644"/>
            <a:ext cx="3558955" cy="2372636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large-scale SiPM-based detectors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5244497" y="899185"/>
            <a:ext cx="4123686" cy="723400"/>
          </a:xfrm>
        </p:spPr>
        <p:txBody>
          <a:bodyPr/>
          <a:lstStyle/>
          <a:p>
            <a:r>
              <a:rPr kumimoji="1" lang="en-US" altLang="ja-JP" dirty="0"/>
              <a:t>Pixelated Timing Counter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5237068" y="3927339"/>
            <a:ext cx="3965067" cy="2740735"/>
          </a:xfrm>
        </p:spPr>
        <p:txBody>
          <a:bodyPr/>
          <a:lstStyle/>
          <a:p>
            <a:r>
              <a:rPr lang="en-US" altLang="ja-JP" dirty="0"/>
              <a:t>For e</a:t>
            </a:r>
            <a:r>
              <a:rPr lang="en-US" altLang="ja-JP" baseline="30000" dirty="0"/>
              <a:t>+</a:t>
            </a:r>
            <a:r>
              <a:rPr lang="en-US" altLang="ja-JP" dirty="0"/>
              <a:t> timing measurement</a:t>
            </a:r>
            <a:endParaRPr kumimoji="1" lang="en-US" altLang="ja-JP" dirty="0"/>
          </a:p>
          <a:p>
            <a:r>
              <a:rPr lang="en-US" altLang="ja-JP" dirty="0"/>
              <a:t>SiPM f</a:t>
            </a:r>
            <a:r>
              <a:rPr kumimoji="1" lang="en-US" altLang="ja-JP" dirty="0"/>
              <a:t>or the readout of plastic </a:t>
            </a:r>
            <a:r>
              <a:rPr kumimoji="1" lang="en-US" altLang="ja-JP" dirty="0" err="1"/>
              <a:t>scint</a:t>
            </a:r>
            <a:r>
              <a:rPr kumimoji="1" lang="en-US" altLang="ja-JP" dirty="0"/>
              <a:t>. counters.</a:t>
            </a:r>
          </a:p>
          <a:p>
            <a:r>
              <a:rPr lang="en-US" altLang="ja-JP" dirty="0"/>
              <a:t>Highly segmented design (</a:t>
            </a:r>
            <a:r>
              <a:rPr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512</a:t>
            </a:r>
            <a:r>
              <a:rPr lang="en-US" altLang="ja-JP" dirty="0"/>
              <a:t> counters)</a:t>
            </a:r>
          </a:p>
          <a:p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12</a:t>
            </a:r>
            <a:r>
              <a:rPr kumimoji="1" lang="en-US" altLang="ja-JP" dirty="0"/>
              <a:t> SiPMs/counter, 6 (series connection)×2 sides</a:t>
            </a:r>
          </a:p>
          <a:p>
            <a:r>
              <a:rPr lang="en-US" altLang="ja-JP" dirty="0"/>
              <a:t>Total </a:t>
            </a:r>
            <a:r>
              <a:rPr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6144</a:t>
            </a:r>
            <a:r>
              <a:rPr lang="en-US" altLang="ja-JP" dirty="0"/>
              <a:t> SiPMs</a:t>
            </a:r>
          </a:p>
          <a:p>
            <a:pPr lvl="1"/>
            <a:r>
              <a:rPr kumimoji="1" lang="en-US" altLang="ja-JP" dirty="0"/>
              <a:t>From AdvanSiD</a:t>
            </a:r>
          </a:p>
          <a:p>
            <a:pPr lvl="1"/>
            <a:r>
              <a:rPr lang="en-US" altLang="ja-JP" dirty="0"/>
              <a:t>3×3 mm</a:t>
            </a:r>
            <a:r>
              <a:rPr lang="en-US" altLang="ja-JP" baseline="30000" dirty="0"/>
              <a:t>2</a:t>
            </a:r>
            <a:r>
              <a:rPr lang="en-US" altLang="ja-JP" dirty="0"/>
              <a:t>, 50 um pitch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>
          <a:xfrm>
            <a:off x="732277" y="899185"/>
            <a:ext cx="3789045" cy="722376"/>
          </a:xfrm>
        </p:spPr>
        <p:txBody>
          <a:bodyPr/>
          <a:lstStyle/>
          <a:p>
            <a:r>
              <a:rPr kumimoji="1" lang="en-US" altLang="ja-JP" dirty="0"/>
              <a:t>Liquid Xenon photon detector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4"/>
          </p:nvPr>
        </p:nvSpPr>
        <p:spPr>
          <a:xfrm>
            <a:off x="732277" y="3929721"/>
            <a:ext cx="4091368" cy="2730833"/>
          </a:xfrm>
        </p:spPr>
        <p:txBody>
          <a:bodyPr/>
          <a:lstStyle/>
          <a:p>
            <a:r>
              <a:rPr kumimoji="1" lang="en-US" altLang="ja-JP" dirty="0"/>
              <a:t>For </a:t>
            </a:r>
            <a:r>
              <a:rPr lang="en-US" altLang="ja-JP" dirty="0"/>
              <a:t>γ </a:t>
            </a:r>
            <a:r>
              <a:rPr kumimoji="1" lang="en-US" altLang="ja-JP" dirty="0"/>
              <a:t>energy, timing &amp; position measurement</a:t>
            </a:r>
            <a:endParaRPr kumimoji="1" lang="ja-JP" altLang="en-US" dirty="0"/>
          </a:p>
          <a:p>
            <a:r>
              <a:rPr lang="en-US" altLang="ja-JP" dirty="0"/>
              <a:t>SiPM f</a:t>
            </a:r>
            <a:r>
              <a:rPr kumimoji="1" lang="en-US" altLang="ja-JP" dirty="0"/>
              <a:t>or the readout of liquid xenon </a:t>
            </a:r>
            <a:r>
              <a:rPr kumimoji="1" lang="en-US" altLang="ja-JP" dirty="0" err="1"/>
              <a:t>scint</a:t>
            </a:r>
            <a:r>
              <a:rPr kumimoji="1" lang="en-US" altLang="ja-JP" dirty="0"/>
              <a:t>. light</a:t>
            </a:r>
          </a:p>
          <a:p>
            <a:r>
              <a:rPr lang="en-US" altLang="ja-JP" dirty="0"/>
              <a:t>Highly granular readout (</a:t>
            </a:r>
            <a:r>
              <a:rPr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4092</a:t>
            </a:r>
            <a:r>
              <a:rPr lang="en-US" altLang="ja-JP" dirty="0"/>
              <a:t> </a:t>
            </a:r>
            <a:r>
              <a:rPr lang="en-US" altLang="ja-JP" dirty="0" err="1"/>
              <a:t>ch</a:t>
            </a:r>
            <a:r>
              <a:rPr lang="en-US" altLang="ja-JP" dirty="0"/>
              <a:t>)</a:t>
            </a:r>
          </a:p>
          <a:p>
            <a:r>
              <a:rPr kumimoji="1" lang="en-US" altLang="ja-JP" dirty="0"/>
              <a:t>Total </a:t>
            </a:r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4092</a:t>
            </a:r>
            <a:r>
              <a:rPr kumimoji="1" lang="en-US" altLang="ja-JP" dirty="0"/>
              <a:t>×</a:t>
            </a:r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</a:t>
            </a:r>
            <a:r>
              <a:rPr kumimoji="1" lang="en-US" altLang="ja-JP" dirty="0"/>
              <a:t>=</a:t>
            </a:r>
            <a:r>
              <a:rPr kumimoji="1" lang="en-US" altLang="ja-JP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16368</a:t>
            </a:r>
            <a:r>
              <a:rPr kumimoji="1" lang="en-US" altLang="ja-JP" dirty="0"/>
              <a:t> SiPMs</a:t>
            </a:r>
          </a:p>
          <a:p>
            <a:pPr lvl="1"/>
            <a:r>
              <a:rPr lang="en-US" altLang="ja-JP" dirty="0"/>
              <a:t>From Hamamatsu Photonics</a:t>
            </a:r>
          </a:p>
          <a:p>
            <a:pPr lvl="1"/>
            <a:r>
              <a:rPr lang="en-US" altLang="ja-JP" dirty="0"/>
              <a:t>Large size (12×12 mm</a:t>
            </a:r>
            <a:r>
              <a:rPr lang="en-US" altLang="ja-JP" baseline="30000" dirty="0"/>
              <a:t>2</a:t>
            </a:r>
            <a:r>
              <a:rPr lang="en-US" altLang="ja-JP" dirty="0"/>
              <a:t>) by 4 chips in a package (‘hybrid’ connection)</a:t>
            </a:r>
          </a:p>
          <a:p>
            <a:pPr lvl="1"/>
            <a:r>
              <a:rPr kumimoji="1" lang="en-US" altLang="ja-JP" dirty="0"/>
              <a:t>VUV sensitive (λ=175 nm)</a:t>
            </a:r>
          </a:p>
          <a:p>
            <a:pPr lvl="1"/>
            <a:r>
              <a:rPr lang="en-US" altLang="ja-JP" dirty="0"/>
              <a:t>Used at low temperature (-100</a:t>
            </a:r>
            <a:r>
              <a:rPr lang="ja-JP" altLang="en-US" dirty="0"/>
              <a:t>℃</a:t>
            </a:r>
            <a:r>
              <a:rPr lang="en-US" altLang="ja-JP" dirty="0"/>
              <a:t>)</a:t>
            </a:r>
            <a:endParaRPr kumimoji="1" lang="en-US" altLang="ja-JP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160C-2EBE-40B2-8256-7D3053D9352C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1267395" y="6244173"/>
            <a:ext cx="3021131" cy="5524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See W. </a:t>
            </a:r>
            <a:r>
              <a:rPr kumimoji="1" lang="en-US" altLang="ja-JP" sz="1600" dirty="0" err="1"/>
              <a:t>Ootani’s</a:t>
            </a:r>
            <a:r>
              <a:rPr kumimoji="1" lang="en-US" altLang="ja-JP" sz="1600" dirty="0"/>
              <a:t> talk (on Fri.) for the device and detector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49845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21-20502638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21446" y="3822892"/>
            <a:ext cx="2157758" cy="2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65" y="2122766"/>
            <a:ext cx="4071488" cy="17818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Readout electronics in pre-tests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8760309" cy="3099877"/>
          </a:xfrm>
        </p:spPr>
        <p:txBody>
          <a:bodyPr/>
          <a:lstStyle/>
          <a:p>
            <a:r>
              <a:rPr kumimoji="1" lang="en-US" altLang="ja-JP" dirty="0"/>
              <a:t>During the R&amp;D and mass test, we used standalone readout system.</a:t>
            </a:r>
          </a:p>
          <a:p>
            <a:endParaRPr lang="en-US" altLang="ja-JP" sz="1100" dirty="0"/>
          </a:p>
          <a:p>
            <a:r>
              <a:rPr lang="en-US" altLang="ja-JP" dirty="0"/>
              <a:t>KEITHLEY </a:t>
            </a:r>
            <a:r>
              <a:rPr lang="en-US" altLang="ja-JP" dirty="0" err="1"/>
              <a:t>picoammeter</a:t>
            </a:r>
            <a:endParaRPr lang="en-US" altLang="ja-JP" dirty="0"/>
          </a:p>
          <a:p>
            <a:r>
              <a:rPr kumimoji="1" lang="en-US" altLang="ja-JP" dirty="0"/>
              <a:t>Amplifier developed at PSI (by U. </a:t>
            </a:r>
            <a:r>
              <a:rPr kumimoji="1" lang="en-US" altLang="ja-JP" dirty="0" err="1"/>
              <a:t>Greuter</a:t>
            </a:r>
            <a:r>
              <a:rPr kumimoji="1" lang="en-US" altLang="ja-JP" dirty="0"/>
              <a:t>)</a:t>
            </a:r>
          </a:p>
          <a:p>
            <a:r>
              <a:rPr lang="en-US" altLang="ja-JP" dirty="0"/>
              <a:t>DRS4 evaluation board (by S. </a:t>
            </a:r>
            <a:r>
              <a:rPr lang="en-US" altLang="ja-JP" dirty="0" err="1"/>
              <a:t>Ritt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>
                <a:hlinkClick r:id="rId4"/>
              </a:rPr>
              <a:t>https://www.psi.ch/drs/evaluation-board</a:t>
            </a:r>
            <a:r>
              <a:rPr lang="en-US" altLang="ja-JP" dirty="0"/>
              <a:t> </a:t>
            </a:r>
          </a:p>
          <a:p>
            <a:pPr lvl="1"/>
            <a:r>
              <a:rPr kumimoji="1" lang="en-US" altLang="ja-JP" dirty="0"/>
              <a:t>4 </a:t>
            </a:r>
            <a:r>
              <a:rPr kumimoji="1" lang="en-US" altLang="ja-JP" dirty="0" err="1"/>
              <a:t>ch</a:t>
            </a:r>
            <a:r>
              <a:rPr kumimoji="1" lang="en-US" altLang="ja-JP" dirty="0"/>
              <a:t> waveform digitizer</a:t>
            </a:r>
          </a:p>
          <a:p>
            <a:pPr lvl="1"/>
            <a:r>
              <a:rPr lang="en-US" altLang="ja-JP" dirty="0"/>
              <a:t>able to daisy-chain multiple boards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39877" y="4590268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n w="3175">
                  <a:noFill/>
                </a:ln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USB</a:t>
            </a:r>
            <a:r>
              <a:rPr lang="ja-JP" altLang="en-US" sz="1600" dirty="0">
                <a:ln w="3175">
                  <a:noFill/>
                </a:ln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→</a:t>
            </a:r>
            <a:r>
              <a:rPr lang="en-US" altLang="ja-JP" sz="1600" dirty="0">
                <a:ln w="3175">
                  <a:noFill/>
                </a:ln>
                <a:effectLst>
                  <a:glow rad="63500">
                    <a:schemeClr val="bg1">
                      <a:alpha val="75000"/>
                    </a:schemeClr>
                  </a:glow>
                </a:effectLst>
              </a:rPr>
              <a:t>PC</a:t>
            </a:r>
            <a:endParaRPr kumimoji="1" lang="ja-JP" altLang="en-US" sz="2000" dirty="0">
              <a:ln w="3175">
                <a:noFill/>
              </a:ln>
              <a:effectLst>
                <a:glow rad="635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30" name="Picture 6" descr="02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16264" y="3997066"/>
            <a:ext cx="2388472" cy="24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4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Readout electronics in the experiment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2"/>
          </p:nvPr>
        </p:nvSpPr>
        <p:spPr>
          <a:xfrm>
            <a:off x="549783" y="3346625"/>
            <a:ext cx="8256759" cy="3294421"/>
          </a:xfrm>
        </p:spPr>
        <p:txBody>
          <a:bodyPr/>
          <a:lstStyle/>
          <a:p>
            <a:r>
              <a:rPr lang="en-US" altLang="ja-JP" dirty="0"/>
              <a:t>New DAQ/Trigger system being developed: </a:t>
            </a:r>
            <a:r>
              <a:rPr lang="en-US" altLang="ja-JP" dirty="0" err="1"/>
              <a:t>WaveDAQ</a:t>
            </a:r>
            <a:r>
              <a:rPr lang="en-US" altLang="ja-JP" dirty="0"/>
              <a:t> system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Used for all MEG-II detectors in common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Dense &amp; compact system to cope with increased # of channels.</a:t>
            </a:r>
            <a:br>
              <a:rPr kumimoji="1" lang="en-US" altLang="ja-JP" sz="1600" dirty="0"/>
            </a:br>
            <a:r>
              <a:rPr lang="en-US" altLang="ja-JP" sz="1600" dirty="0"/>
              <a:t>Away from VME crates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No pre-amplifier at detector side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Custom multi-functional readout board: </a:t>
            </a:r>
            <a:r>
              <a:rPr kumimoji="1" lang="en-US" altLang="ja-JP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WaveDREAM</a:t>
            </a:r>
            <a:endParaRPr kumimoji="1" lang="en-US" altLang="ja-JP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>
              <a:spcBef>
                <a:spcPts val="300"/>
              </a:spcBef>
            </a:pP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Analog FE (programmable shaper &amp; amplifier), </a:t>
            </a:r>
            <a:b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SiPM bias-voltage supply, waveform sampling (DRS4),</a:t>
            </a:r>
            <a:b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digitization, discriminator, FPGA-based trigger </a:t>
            </a:r>
            <a:r>
              <a:rPr lang="en-US" altLang="ja-JP" sz="1600" dirty="0"/>
              <a:t>in one module 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759" dirty="0"/>
              <a:t>Synchronization accuracy </a:t>
            </a:r>
            <a:r>
              <a:rPr kumimoji="1" lang="en-US" altLang="ja-JP" sz="175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&lt; 20 </a:t>
            </a:r>
            <a:r>
              <a:rPr kumimoji="1" lang="en-US" altLang="ja-JP" sz="1759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ps</a:t>
            </a:r>
            <a:r>
              <a:rPr kumimoji="1" lang="en-US" altLang="ja-JP" sz="175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1" lang="en-US" altLang="ja-JP" sz="1759" dirty="0"/>
              <a:t>(over different crate modules)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01" y="1154812"/>
            <a:ext cx="7934550" cy="21145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028" y="4834679"/>
            <a:ext cx="2294792" cy="13995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02207" y="2872163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256 channels/crate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28028" y="6106556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16 channels/module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70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Readout electronics in the experiment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B894-E422-4EA8-92FD-9FB03C6337EE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2"/>
          </p:nvPr>
        </p:nvSpPr>
        <p:spPr>
          <a:xfrm>
            <a:off x="549783" y="3346625"/>
            <a:ext cx="8154195" cy="3294421"/>
          </a:xfrm>
        </p:spPr>
        <p:txBody>
          <a:bodyPr/>
          <a:lstStyle/>
          <a:p>
            <a:r>
              <a:rPr lang="en-US" altLang="ja-JP" dirty="0"/>
              <a:t>New DAQ/Trigger system being developed: </a:t>
            </a:r>
            <a:r>
              <a:rPr lang="en-US" altLang="ja-JP" dirty="0" err="1"/>
              <a:t>WaveDAQ</a:t>
            </a:r>
            <a:r>
              <a:rPr lang="en-US" altLang="ja-JP" dirty="0"/>
              <a:t> system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Used for all MEG-II detectors in common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Dense &amp; compact system to cope with increased # of channels.</a:t>
            </a:r>
            <a:br>
              <a:rPr kumimoji="1" lang="en-US" altLang="ja-JP" sz="1600" dirty="0"/>
            </a:br>
            <a:r>
              <a:rPr lang="en-US" altLang="ja-JP" sz="1600" dirty="0"/>
              <a:t>Away from VME crates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No pre-amplifier at detector side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600" dirty="0"/>
              <a:t>Custom multi-functional readout board: </a:t>
            </a:r>
            <a:r>
              <a:rPr kumimoji="1" lang="en-US" altLang="ja-JP" sz="1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WaveDREAM</a:t>
            </a:r>
            <a:endParaRPr kumimoji="1" lang="en-US" altLang="ja-JP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>
              <a:spcBef>
                <a:spcPts val="300"/>
              </a:spcBef>
            </a:pP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Analog FE (programmable shaper &amp; amplifier), </a:t>
            </a:r>
            <a:b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SiPM bias-voltage supply, waveform sampling (DRS4),</a:t>
            </a:r>
            <a:b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600" dirty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digitization, discriminator, FPGA-based trigger </a:t>
            </a:r>
            <a:r>
              <a:rPr lang="en-US" altLang="ja-JP" sz="1600" dirty="0"/>
              <a:t>in one module </a:t>
            </a:r>
          </a:p>
          <a:p>
            <a:pPr lvl="1">
              <a:spcBef>
                <a:spcPts val="300"/>
              </a:spcBef>
            </a:pPr>
            <a:r>
              <a:rPr kumimoji="1" lang="en-US" altLang="ja-JP" sz="1759" dirty="0"/>
              <a:t>Synchronization accuracy </a:t>
            </a:r>
            <a:r>
              <a:rPr kumimoji="1" lang="en-US" altLang="ja-JP" sz="175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&lt; 20 </a:t>
            </a:r>
            <a:r>
              <a:rPr kumimoji="1" lang="en-US" altLang="ja-JP" sz="1759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ps</a:t>
            </a:r>
            <a:r>
              <a:rPr kumimoji="1" lang="en-US" altLang="ja-JP" sz="175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1" lang="en-US" altLang="ja-JP" sz="1759" dirty="0"/>
              <a:t>(over different crate modules)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01" y="1154812"/>
            <a:ext cx="7934550" cy="21145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028" y="4834679"/>
            <a:ext cx="2294792" cy="13995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02207" y="2872163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256 channels/crate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28028" y="6106556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16 channels/module</a:t>
            </a:r>
            <a:endParaRPr kumimoji="1" lang="ja-JP" altLang="en-US" sz="2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1013992" y="890910"/>
            <a:ext cx="7731985" cy="4590729"/>
            <a:chOff x="1013992" y="890910"/>
            <a:chExt cx="7731985" cy="459072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3992" y="929936"/>
              <a:ext cx="7689986" cy="3715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2938724" y="3988619"/>
              <a:ext cx="1279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2"/>
                  </a:solidFill>
                </a:rPr>
                <a:t>HV supply</a:t>
              </a:r>
              <a:endParaRPr kumimoji="1" lang="ja-JP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867734" y="959785"/>
              <a:ext cx="19912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2"/>
                  </a:solidFill>
                </a:rPr>
                <a:t>2-stage amplifier</a:t>
              </a:r>
              <a:endParaRPr kumimoji="1" lang="ja-JP" altLang="en-US" sz="2000" dirty="0">
                <a:solidFill>
                  <a:schemeClr val="accent2"/>
                </a:solidFill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4307681" y="1345315"/>
              <a:ext cx="250032" cy="59877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H="1">
              <a:off x="2674853" y="1437151"/>
              <a:ext cx="339810" cy="50694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2384878" y="2305374"/>
              <a:ext cx="2548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2"/>
                  </a:solidFill>
                </a:rPr>
                <a:t>Pole-zero cancellation</a:t>
              </a:r>
              <a:endParaRPr kumimoji="1" lang="ja-JP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386547" y="931663"/>
              <a:ext cx="1394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2"/>
                  </a:solidFill>
                </a:rPr>
                <a:t>Digitization</a:t>
              </a:r>
              <a:endParaRPr kumimoji="1" lang="ja-JP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712727" y="890910"/>
              <a:ext cx="9235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2"/>
                  </a:solidFill>
                </a:rPr>
                <a:t>Trigger</a:t>
              </a:r>
              <a:endParaRPr kumimoji="1" lang="ja-JP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7" name="右矢印 26"/>
            <p:cNvSpPr/>
            <p:nvPr/>
          </p:nvSpPr>
          <p:spPr>
            <a:xfrm rot="14052115">
              <a:off x="7816709" y="4552370"/>
              <a:ext cx="957262" cy="9012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386547" y="3528072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chemeClr val="accent2"/>
                  </a:solidFill>
                </a:rPr>
                <a:t>Sync.</a:t>
              </a:r>
              <a:endParaRPr kumimoji="1" lang="ja-JP" altLang="en-US" sz="2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906583" y="4720255"/>
            <a:ext cx="7336917" cy="1971852"/>
            <a:chOff x="906583" y="4720255"/>
            <a:chExt cx="7336917" cy="197185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583" y="4720255"/>
              <a:ext cx="7145423" cy="1971852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887059" y="5316025"/>
              <a:ext cx="29954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SiPM signal waveform</a:t>
              </a:r>
              <a:br>
                <a:rPr kumimoji="1" lang="en-US" altLang="ja-JP" sz="2400" dirty="0">
                  <a:solidFill>
                    <a:srgbClr val="FF0000"/>
                  </a:solidFill>
                </a:rPr>
              </a:br>
              <a:r>
                <a:rPr kumimoji="1" lang="en-US" altLang="ja-JP" sz="2400" dirty="0">
                  <a:solidFill>
                    <a:srgbClr val="FF0000"/>
                  </a:solidFill>
                </a:rPr>
                <a:t>digitized at </a:t>
              </a:r>
              <a:r>
                <a:rPr kumimoji="1" lang="en-US" altLang="ja-JP" sz="2400" dirty="0">
                  <a:solidFill>
                    <a:srgbClr val="FF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2.0 GSPS</a:t>
              </a:r>
              <a:endParaRPr kumimoji="1" lang="ja-JP" altLang="en-US" sz="24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659711" y="5244382"/>
              <a:ext cx="25837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1600" dirty="0"/>
                <a:t>baseline restoration by </a:t>
              </a:r>
              <a:br>
                <a:rPr kumimoji="1" lang="en-US" altLang="ja-JP" sz="1600" dirty="0"/>
              </a:br>
              <a:r>
                <a:rPr kumimoji="1" lang="en-US" altLang="ja-JP" sz="1600" dirty="0"/>
                <a:t>the </a:t>
              </a:r>
              <a:r>
                <a:rPr lang="en-US" altLang="ja-JP" sz="1600" dirty="0"/>
                <a:t>pole-zero cancellation 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7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EA38-2547-477A-B4AB-A7239C13A892}" type="datetime4">
              <a:rPr lang="en-US" altLang="ja-JP" smtClean="0"/>
              <a:t>April 18, 2019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Yusuke UCHIYAMA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1"/>
          <a:stretch/>
        </p:blipFill>
        <p:spPr bwMode="auto">
          <a:xfrm>
            <a:off x="-173736" y="-99067"/>
            <a:ext cx="10341864" cy="695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674531" y="1965722"/>
            <a:ext cx="858921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Liquid xenon </a:t>
            </a:r>
            <a:b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altLang="ja-JP" sz="9600" b="1" dirty="0">
                <a:ln w="38100" cap="sq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photon detector</a:t>
            </a:r>
            <a:endParaRPr lang="ja-JP" altLang="en-US" sz="9600" b="1" dirty="0">
              <a:ln w="38100" cap="sq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769630"/>
      </p:ext>
    </p:extLst>
  </p:cSld>
  <p:clrMapOvr>
    <a:masterClrMapping/>
  </p:clrMapOvr>
</p:sld>
</file>

<file path=ppt/theme/theme1.xml><?xml version="1.0" encoding="utf-8"?>
<a:theme xmlns:a="http://schemas.openxmlformats.org/drawingml/2006/main" name="青">
  <a:themeElements>
    <a:clrScheme name="ユーザー定義 4">
      <a:dk1>
        <a:sysClr val="windowText" lastClr="000000"/>
      </a:dk1>
      <a:lt1>
        <a:sysClr val="window" lastClr="FFFFFF"/>
      </a:lt1>
      <a:dk2>
        <a:srgbClr val="0066FF"/>
      </a:dk2>
      <a:lt2>
        <a:srgbClr val="EEECE1"/>
      </a:lt2>
      <a:accent1>
        <a:srgbClr val="004CBF"/>
      </a:accent1>
      <a:accent2>
        <a:srgbClr val="FE19FF"/>
      </a:accent2>
      <a:accent3>
        <a:srgbClr val="F79646"/>
      </a:accent3>
      <a:accent4>
        <a:srgbClr val="FF0066"/>
      </a:accent4>
      <a:accent5>
        <a:srgbClr val="FFFF00"/>
      </a:accent5>
      <a:accent6>
        <a:srgbClr val="990000"/>
      </a:accent6>
      <a:hlink>
        <a:srgbClr val="0000FF"/>
      </a:hlink>
      <a:folHlink>
        <a:srgbClr val="008000"/>
      </a:folHlink>
    </a:clrScheme>
    <a:fontScheme name="Segoe-YuGothic Light">
      <a:majorFont>
        <a:latin typeface="Segoe UI Light"/>
        <a:ea typeface="游ゴシック Light"/>
        <a:cs typeface=""/>
      </a:majorFont>
      <a:minorFont>
        <a:latin typeface="Segoe UI Light"/>
        <a:ea typeface="游ゴシック Light"/>
        <a:cs typeface="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>
    <a:lnDef>
      <a:spPr>
        <a:ln w="19050" cap="rnd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ue" id="{03B329AC-880C-4E06-9A72-5552D2349C72}" vid="{EB370FE0-49C2-4830-8F86-AD0A55E69FA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</Template>
  <TotalTime>65513</TotalTime>
  <Words>2365</Words>
  <Application>Microsoft Office PowerPoint</Application>
  <PresentationFormat>A4 210 x 297 mm</PresentationFormat>
  <Paragraphs>551</Paragraphs>
  <Slides>40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0" baseType="lpstr">
      <vt:lpstr>Segoe UI Semibold</vt:lpstr>
      <vt:lpstr>Garamond</vt:lpstr>
      <vt:lpstr>Calibri</vt:lpstr>
      <vt:lpstr>Wingdings</vt:lpstr>
      <vt:lpstr>Cambria Math</vt:lpstr>
      <vt:lpstr>Segoe UI</vt:lpstr>
      <vt:lpstr>Times New Roman</vt:lpstr>
      <vt:lpstr>Segoe UI Light</vt:lpstr>
      <vt:lpstr>Arial</vt:lpstr>
      <vt:lpstr>青</vt:lpstr>
      <vt:lpstr>Large scale characterization of SiPMs in  the MEG II experiment</vt:lpstr>
      <vt:lpstr>PowerPoint プレゼンテーション</vt:lpstr>
      <vt:lpstr>MEG II: in search of μ+ → e+γ</vt:lpstr>
      <vt:lpstr>PowerPoint プレゼンテーション</vt:lpstr>
      <vt:lpstr>Two large-scale SiPM-based detectors</vt:lpstr>
      <vt:lpstr>Readout electronics in pre-tests</vt:lpstr>
      <vt:lpstr>Readout electronics in the experiment</vt:lpstr>
      <vt:lpstr>Readout electronics in the experiment</vt:lpstr>
      <vt:lpstr>PowerPoint プレゼンテーション</vt:lpstr>
      <vt:lpstr>LXe-MPPC structure</vt:lpstr>
      <vt:lpstr>Mass test 1: individual chip test</vt:lpstr>
      <vt:lpstr>Mass test 1: individual chip test</vt:lpstr>
      <vt:lpstr>Mass test 2: MPPC test on PCB</vt:lpstr>
      <vt:lpstr>Mass test 2: MPPC test on PCB</vt:lpstr>
      <vt:lpstr>Signal check during construction</vt:lpstr>
      <vt:lpstr>Signal check during construction</vt:lpstr>
      <vt:lpstr>Close the detector &amp; fill it with LXe</vt:lpstr>
      <vt:lpstr>MPPC calibration during RUN</vt:lpstr>
      <vt:lpstr>PowerPoint プレゼンテーション</vt:lpstr>
      <vt:lpstr>Large variation in afterpulse prob.</vt:lpstr>
      <vt:lpstr>PowerPoint プレゼンテーション</vt:lpstr>
      <vt:lpstr>Counter structure</vt:lpstr>
      <vt:lpstr>Mass test 1: individual SiPM test</vt:lpstr>
      <vt:lpstr>Mass test 1: individual SiPM test</vt:lpstr>
      <vt:lpstr>Mass test 1: individual SiPM test</vt:lpstr>
      <vt:lpstr>Mass test 2: SiPM-array test</vt:lpstr>
      <vt:lpstr>Mass test 2: SiPM-array test</vt:lpstr>
      <vt:lpstr>Mass test 3: Counter test</vt:lpstr>
      <vt:lpstr>PowerPoint プレゼンテーション</vt:lpstr>
      <vt:lpstr>Calibration during RUN</vt:lpstr>
      <vt:lpstr>Current monitor</vt:lpstr>
      <vt:lpstr>Calibration &amp; optimization with laser</vt:lpstr>
      <vt:lpstr>Conclusions</vt:lpstr>
      <vt:lpstr>PowerPoint プレゼンテーション</vt:lpstr>
      <vt:lpstr>Methods for Vbd</vt:lpstr>
      <vt:lpstr>PDE @175 nm</vt:lpstr>
      <vt:lpstr>Mass test in LXe</vt:lpstr>
      <vt:lpstr>Radiation tolerance</vt:lpstr>
      <vt:lpstr>PowerPoint プレゼンテーション</vt:lpstr>
      <vt:lpstr>Series connection of SiPMs</vt:lpstr>
    </vt:vector>
  </TitlesOfParts>
  <Company>icepp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characterization of SiPMs in </dc:title>
  <dc:creator>内山雄祐</dc:creator>
  <cp:lastModifiedBy>Uchiyama Yusuke</cp:lastModifiedBy>
  <cp:revision>1249</cp:revision>
  <cp:lastPrinted>2014-11-06T11:59:10Z</cp:lastPrinted>
  <dcterms:created xsi:type="dcterms:W3CDTF">2013-04-26T20:45:47Z</dcterms:created>
  <dcterms:modified xsi:type="dcterms:W3CDTF">2019-04-18T06:49:53Z</dcterms:modified>
  <cp:contentStatus/>
</cp:coreProperties>
</file>