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4" r:id="rId2"/>
    <p:sldId id="592" r:id="rId3"/>
    <p:sldId id="594" r:id="rId4"/>
    <p:sldId id="593" r:id="rId5"/>
    <p:sldId id="527" r:id="rId6"/>
    <p:sldId id="559" r:id="rId7"/>
    <p:sldId id="582" r:id="rId8"/>
    <p:sldId id="583" r:id="rId9"/>
    <p:sldId id="386" r:id="rId10"/>
    <p:sldId id="586" r:id="rId11"/>
    <p:sldId id="587" r:id="rId12"/>
    <p:sldId id="588" r:id="rId13"/>
    <p:sldId id="585" r:id="rId14"/>
    <p:sldId id="569" r:id="rId15"/>
    <p:sldId id="388" r:id="rId16"/>
    <p:sldId id="389" r:id="rId17"/>
    <p:sldId id="390" r:id="rId18"/>
    <p:sldId id="531" r:id="rId19"/>
    <p:sldId id="387" r:id="rId20"/>
    <p:sldId id="455" r:id="rId21"/>
    <p:sldId id="530" r:id="rId22"/>
    <p:sldId id="529" r:id="rId23"/>
    <p:sldId id="595" r:id="rId24"/>
    <p:sldId id="589" r:id="rId25"/>
    <p:sldId id="590" r:id="rId26"/>
    <p:sldId id="591" r:id="rId27"/>
  </p:sldIdLst>
  <p:sldSz cx="9072563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Antonio Lopez Ordonez" initials="MALO" lastIdx="0" clrIdx="0">
    <p:extLst>
      <p:ext uri="{19B8F6BF-5375-455C-9EA6-DF929625EA0E}">
        <p15:presenceInfo xmlns:p15="http://schemas.microsoft.com/office/powerpoint/2012/main" userId="S-1-5-21-4136344000-322637924-2514168218-3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E"/>
    <a:srgbClr val="53E6FF"/>
    <a:srgbClr val="008CA2"/>
    <a:srgbClr val="FFFFFF"/>
    <a:srgbClr val="0073AA"/>
    <a:srgbClr val="00869C"/>
    <a:srgbClr val="B2B2B2"/>
    <a:srgbClr val="008CA5"/>
    <a:srgbClr val="007E9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6" autoAdjust="0"/>
    <p:restoredTop sz="86427" autoAdjust="0"/>
  </p:normalViewPr>
  <p:slideViewPr>
    <p:cSldViewPr snapToObjects="1">
      <p:cViewPr>
        <p:scale>
          <a:sx n="75" d="100"/>
          <a:sy n="75" d="100"/>
        </p:scale>
        <p:origin x="1064" y="-208"/>
      </p:cViewPr>
      <p:guideLst>
        <p:guide orient="horz" pos="4065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676" y="-7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0A1D-AB0D-4DC7-A906-F8CC6CF68B61}" type="datetimeFigureOut">
              <a:rPr lang="de-DE" smtClean="0"/>
              <a:pPr/>
              <a:t>14.06.2018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DB93-4CD4-4D02-9C92-AA62B06EC5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FE86-69F7-453F-A2B2-C640B3969CBD}" type="datetimeFigureOut">
              <a:rPr lang="de-DE" smtClean="0"/>
              <a:pPr/>
              <a:t>14.06.2018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4538"/>
            <a:ext cx="49244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11F6-9D2B-487B-BA54-A818DD3AB5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36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81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37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26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3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3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450C-FC1E-49E7-87DE-534EA45E25D0}" type="slidenum">
              <a:rPr lang="de-DE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0413"/>
            <a:ext cx="4919663" cy="37179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92" y="4709127"/>
            <a:ext cx="4992830" cy="440569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B9692-C642-43EB-AFF0-6A51C0391151}" type="slidenum">
              <a:rPr lang="de-DE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1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B9692-C642-43EB-AFF0-6A51C0391151}" type="slidenum">
              <a:rPr lang="de-DE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83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B9692-C642-43EB-AFF0-6A51C0391151}" type="slidenum">
              <a:rPr lang="de-DE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5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731" y="1700984"/>
            <a:ext cx="8751095" cy="2016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400" b="1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7212" y="3858005"/>
            <a:ext cx="8751095" cy="10831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Unterüberschrift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12823" y="1196752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829" y="188640"/>
            <a:ext cx="6501438" cy="93866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212823" y="6421902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kacheln_PPoin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768" y="4372316"/>
            <a:ext cx="1932506" cy="1935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2" name="Grafik 11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4" name="Grafik 13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1" name="Gerade Verbindung 10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4" name="Grafik 13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5" name="Grafik 14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2" name="Grafik 11" descr="Schriftzug 1.jp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6" name="Grafik 15" descr="Schriftzug 2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5725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recht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4361" y="-144462"/>
            <a:ext cx="30241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3519245" y="355328"/>
            <a:ext cx="482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Standort</a:t>
            </a:r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Braunschweig</a:t>
            </a:r>
          </a:p>
        </p:txBody>
      </p:sp>
      <p:grpSp>
        <p:nvGrpSpPr>
          <p:cNvPr id="72" name="Gruppieren 71"/>
          <p:cNvGrpSpPr/>
          <p:nvPr userDrawn="1"/>
        </p:nvGrpSpPr>
        <p:grpSpPr>
          <a:xfrm>
            <a:off x="3624295" y="1242546"/>
            <a:ext cx="2931878" cy="830997"/>
            <a:chOff x="3633867" y="1412776"/>
            <a:chExt cx="2954964" cy="743605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4496506" y="1412776"/>
              <a:ext cx="2092325" cy="74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Mechanik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und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Akustik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hteck 64"/>
            <p:cNvSpPr/>
            <p:nvPr userDrawn="1"/>
          </p:nvSpPr>
          <p:spPr>
            <a:xfrm>
              <a:off x="3633867" y="1444554"/>
              <a:ext cx="792000" cy="708708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76" name="Gruppieren 75"/>
          <p:cNvGrpSpPr/>
          <p:nvPr userDrawn="1"/>
        </p:nvGrpSpPr>
        <p:grpSpPr>
          <a:xfrm>
            <a:off x="6647588" y="2280313"/>
            <a:ext cx="2931878" cy="842659"/>
            <a:chOff x="3761087" y="1412776"/>
            <a:chExt cx="2954964" cy="754039"/>
          </a:xfrm>
        </p:grpSpPr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623726" y="1412776"/>
              <a:ext cx="2092325" cy="24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Optik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hteck 77"/>
            <p:cNvSpPr/>
            <p:nvPr userDrawn="1"/>
          </p:nvSpPr>
          <p:spPr>
            <a:xfrm>
              <a:off x="3761087" y="1458107"/>
              <a:ext cx="792000" cy="708708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9" name="Gruppieren 78"/>
          <p:cNvGrpSpPr/>
          <p:nvPr userDrawn="1"/>
        </p:nvGrpSpPr>
        <p:grpSpPr>
          <a:xfrm>
            <a:off x="3624294" y="2280308"/>
            <a:ext cx="3025909" cy="1107996"/>
            <a:chOff x="3633867" y="1412776"/>
            <a:chExt cx="3049734" cy="991473"/>
          </a:xfrm>
        </p:grpSpPr>
        <p:sp>
          <p:nvSpPr>
            <p:cNvPr id="80" name="Text Box 18"/>
            <p:cNvSpPr txBox="1">
              <a:spLocks noChangeArrowheads="1"/>
            </p:cNvSpPr>
            <p:nvPr/>
          </p:nvSpPr>
          <p:spPr bwMode="auto">
            <a:xfrm>
              <a:off x="4496506" y="1412776"/>
              <a:ext cx="2187095" cy="99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pPr algn="l"/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Chemische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Physik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und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Explosionschutz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hteck 80"/>
            <p:cNvSpPr/>
            <p:nvPr userDrawn="1"/>
          </p:nvSpPr>
          <p:spPr>
            <a:xfrm>
              <a:off x="3633867" y="1458107"/>
              <a:ext cx="792000" cy="708709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 userDrawn="1"/>
        </p:nvGrpSpPr>
        <p:grpSpPr>
          <a:xfrm>
            <a:off x="6647590" y="3335474"/>
            <a:ext cx="2538423" cy="842659"/>
            <a:chOff x="3761087" y="1412776"/>
            <a:chExt cx="2558411" cy="754040"/>
          </a:xfrm>
        </p:grpSpPr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623725" y="1412776"/>
              <a:ext cx="1695773" cy="74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Ionisierende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Strahlung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hteck 83"/>
            <p:cNvSpPr/>
            <p:nvPr userDrawn="1"/>
          </p:nvSpPr>
          <p:spPr>
            <a:xfrm>
              <a:off x="3761087" y="1458107"/>
              <a:ext cx="792000" cy="708709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85" name="Gruppieren 84"/>
          <p:cNvGrpSpPr/>
          <p:nvPr userDrawn="1"/>
        </p:nvGrpSpPr>
        <p:grpSpPr>
          <a:xfrm>
            <a:off x="6647588" y="1242548"/>
            <a:ext cx="2931878" cy="827513"/>
            <a:chOff x="3761087" y="1412776"/>
            <a:chExt cx="2954964" cy="740487"/>
          </a:xfrm>
        </p:grpSpPr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623726" y="1412776"/>
              <a:ext cx="2092325" cy="24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Elektrizität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hteck 86"/>
            <p:cNvSpPr/>
            <p:nvPr userDrawn="1"/>
          </p:nvSpPr>
          <p:spPr>
            <a:xfrm>
              <a:off x="3761087" y="1444554"/>
              <a:ext cx="792000" cy="708709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8" name="Gruppieren 87"/>
          <p:cNvGrpSpPr/>
          <p:nvPr userDrawn="1"/>
        </p:nvGrpSpPr>
        <p:grpSpPr>
          <a:xfrm>
            <a:off x="3624295" y="3335469"/>
            <a:ext cx="2931878" cy="842660"/>
            <a:chOff x="3633867" y="1412776"/>
            <a:chExt cx="2954964" cy="754041"/>
          </a:xfrm>
        </p:grpSpPr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4496506" y="1412776"/>
              <a:ext cx="2092325" cy="49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Fertigungs-messtechnik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hteck 89"/>
            <p:cNvSpPr/>
            <p:nvPr userDrawn="1"/>
          </p:nvSpPr>
          <p:spPr>
            <a:xfrm>
              <a:off x="3633867" y="1458108"/>
              <a:ext cx="792000" cy="708709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91" name="Gruppieren 90"/>
          <p:cNvGrpSpPr/>
          <p:nvPr userDrawn="1"/>
        </p:nvGrpSpPr>
        <p:grpSpPr>
          <a:xfrm>
            <a:off x="6647588" y="4372545"/>
            <a:ext cx="2931878" cy="842658"/>
            <a:chOff x="3761087" y="1412777"/>
            <a:chExt cx="2954964" cy="754039"/>
          </a:xfrm>
        </p:grpSpPr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4623726" y="1412777"/>
              <a:ext cx="2092325" cy="74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Verwaltungs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dienste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hteck 92"/>
            <p:cNvSpPr/>
            <p:nvPr userDrawn="1"/>
          </p:nvSpPr>
          <p:spPr>
            <a:xfrm>
              <a:off x="3761087" y="1458108"/>
              <a:ext cx="792000" cy="708708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Z</a:t>
              </a:r>
            </a:p>
          </p:txBody>
        </p:sp>
      </p:grpSp>
      <p:grpSp>
        <p:nvGrpSpPr>
          <p:cNvPr id="94" name="Gruppieren 93"/>
          <p:cNvGrpSpPr/>
          <p:nvPr userDrawn="1"/>
        </p:nvGrpSpPr>
        <p:grpSpPr>
          <a:xfrm>
            <a:off x="3624295" y="4372552"/>
            <a:ext cx="2931878" cy="842659"/>
            <a:chOff x="3633867" y="1412778"/>
            <a:chExt cx="2954964" cy="754040"/>
          </a:xfrm>
        </p:grpSpPr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4496507" y="1412778"/>
              <a:ext cx="2092324" cy="74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Wissenschaftlich-Technische</a:t>
              </a:r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aseline="0" dirty="0" err="1">
                  <a:latin typeface="Arial" pitchFamily="34" charset="0"/>
                  <a:cs typeface="Arial" pitchFamily="34" charset="0"/>
                </a:rPr>
                <a:t>Quer-schnittsaufgaben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hteck 95"/>
            <p:cNvSpPr/>
            <p:nvPr userDrawn="1"/>
          </p:nvSpPr>
          <p:spPr>
            <a:xfrm>
              <a:off x="3633867" y="1458110"/>
              <a:ext cx="792000" cy="708708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Q	</a:t>
              </a:r>
            </a:p>
          </p:txBody>
        </p:sp>
      </p:grpSp>
      <p:grpSp>
        <p:nvGrpSpPr>
          <p:cNvPr id="68" name="Gruppieren 67"/>
          <p:cNvGrpSpPr/>
          <p:nvPr userDrawn="1"/>
        </p:nvGrpSpPr>
        <p:grpSpPr>
          <a:xfrm>
            <a:off x="3587332" y="6496266"/>
            <a:ext cx="5215518" cy="184151"/>
            <a:chOff x="3707904" y="6444000"/>
            <a:chExt cx="5256584" cy="184150"/>
          </a:xfrm>
        </p:grpSpPr>
        <p:pic>
          <p:nvPicPr>
            <p:cNvPr id="69" name="Picture 2" descr="D:\_daten\dienstliches\2014\ppt\PPT_HG_Folie_02.png"/>
            <p:cNvPicPr>
              <a:picLocks noChangeAspect="1" noChangeArrowheads="1"/>
            </p:cNvPicPr>
            <p:nvPr/>
          </p:nvPicPr>
          <p:blipFill>
            <a:blip r:embed="rId2" cstate="print"/>
            <a:srcRect l="3538" r="38975"/>
            <a:stretch>
              <a:fillRect/>
            </a:stretch>
          </p:blipFill>
          <p:spPr bwMode="auto">
            <a:xfrm>
              <a:off x="3707904" y="6444000"/>
              <a:ext cx="5256584" cy="184150"/>
            </a:xfrm>
            <a:prstGeom prst="rect">
              <a:avLst/>
            </a:prstGeom>
            <a:noFill/>
          </p:spPr>
        </p:pic>
        <p:sp>
          <p:nvSpPr>
            <p:cNvPr id="70" name="Rechteck 69"/>
            <p:cNvSpPr>
              <a:spLocks noChangeAspect="1"/>
            </p:cNvSpPr>
            <p:nvPr/>
          </p:nvSpPr>
          <p:spPr>
            <a:xfrm flipH="1" flipV="1">
              <a:off x="6228184" y="6528527"/>
              <a:ext cx="71976" cy="72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8" name="Gerade Verbindung 37"/>
          <p:cNvCxnSpPr/>
          <p:nvPr userDrawn="1"/>
        </p:nvCxnSpPr>
        <p:spPr>
          <a:xfrm>
            <a:off x="3624293" y="6496259"/>
            <a:ext cx="5214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Datumsplatzhalter 39"/>
          <p:cNvSpPr>
            <a:spLocks noGrp="1"/>
          </p:cNvSpPr>
          <p:nvPr>
            <p:ph type="dt" sz="half" idx="10"/>
          </p:nvPr>
        </p:nvSpPr>
        <p:spPr>
          <a:xfrm>
            <a:off x="-322005" y="6621116"/>
            <a:ext cx="3929063" cy="230400"/>
          </a:xfrm>
        </p:spPr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42" name="Foliennummernplatzhalter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4" name="Fußzeilenplatzhalter 4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39" name="Grafik 38" descr="D0347_1859.jpg"/>
          <p:cNvPicPr>
            <a:picLocks noChangeAspect="1"/>
          </p:cNvPicPr>
          <p:nvPr userDrawn="1"/>
        </p:nvPicPr>
        <p:blipFill>
          <a:blip r:embed="rId3" cstate="screen"/>
          <a:srcRect l="30798" r="34675"/>
          <a:stretch>
            <a:fillRect/>
          </a:stretch>
        </p:blipFill>
        <p:spPr>
          <a:xfrm>
            <a:off x="-559353" y="-146593"/>
            <a:ext cx="3799490" cy="71511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recht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4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5725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4" name="Grafik 13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5" name="Grafik 14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_Logo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6" name="Grafik 15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8" name="Grafik 17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+Logo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4361" y="-144462"/>
            <a:ext cx="30241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" name="Gruppieren 71"/>
          <p:cNvGrpSpPr/>
          <p:nvPr userDrawn="1"/>
        </p:nvGrpSpPr>
        <p:grpSpPr>
          <a:xfrm>
            <a:off x="3628536" y="1238533"/>
            <a:ext cx="3311689" cy="837332"/>
            <a:chOff x="3633867" y="1412776"/>
            <a:chExt cx="3337766" cy="837332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4482614" y="1412776"/>
              <a:ext cx="248901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pPr algn="l"/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Temperatur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und  </a:t>
              </a:r>
            </a:p>
            <a:p>
              <a:pPr algn="l"/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Synchrotronstrahlung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hteck 64"/>
            <p:cNvSpPr/>
            <p:nvPr userDrawn="1"/>
          </p:nvSpPr>
          <p:spPr>
            <a:xfrm>
              <a:off x="3633867" y="1458108"/>
              <a:ext cx="792000" cy="792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0" name="Gruppieren 84"/>
          <p:cNvGrpSpPr/>
          <p:nvPr userDrawn="1"/>
        </p:nvGrpSpPr>
        <p:grpSpPr>
          <a:xfrm>
            <a:off x="3628537" y="2181143"/>
            <a:ext cx="4204864" cy="837332"/>
            <a:chOff x="3633867" y="1412776"/>
            <a:chExt cx="4237973" cy="837332"/>
          </a:xfrm>
        </p:grpSpPr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82614" y="1412776"/>
              <a:ext cx="338922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Medizinphysik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und </a:t>
              </a:r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metrologische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Informationstechnik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hteck 86"/>
            <p:cNvSpPr/>
            <p:nvPr userDrawn="1"/>
          </p:nvSpPr>
          <p:spPr>
            <a:xfrm>
              <a:off x="3633867" y="1458108"/>
              <a:ext cx="792000" cy="792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0" name="Gruppieren 39"/>
          <p:cNvGrpSpPr/>
          <p:nvPr userDrawn="1"/>
        </p:nvGrpSpPr>
        <p:grpSpPr>
          <a:xfrm>
            <a:off x="3587331" y="6496266"/>
            <a:ext cx="5036345" cy="184151"/>
            <a:chOff x="3707904" y="6444000"/>
            <a:chExt cx="5256584" cy="184150"/>
          </a:xfrm>
        </p:grpSpPr>
        <p:pic>
          <p:nvPicPr>
            <p:cNvPr id="30" name="Picture 2" descr="D:\_daten\dienstliches\2014\ppt\PPT_HG_Folie_02.png"/>
            <p:cNvPicPr>
              <a:picLocks noChangeAspect="1" noChangeArrowheads="1"/>
            </p:cNvPicPr>
            <p:nvPr/>
          </p:nvPicPr>
          <p:blipFill>
            <a:blip r:embed="rId2" cstate="print"/>
            <a:srcRect l="3538" r="38975"/>
            <a:stretch>
              <a:fillRect/>
            </a:stretch>
          </p:blipFill>
          <p:spPr bwMode="auto">
            <a:xfrm>
              <a:off x="3707904" y="6444000"/>
              <a:ext cx="5256584" cy="184150"/>
            </a:xfrm>
            <a:prstGeom prst="rect">
              <a:avLst/>
            </a:prstGeom>
            <a:noFill/>
          </p:spPr>
        </p:pic>
        <p:sp>
          <p:nvSpPr>
            <p:cNvPr id="33" name="Rechteck 32"/>
            <p:cNvSpPr>
              <a:spLocks noChangeAspect="1"/>
            </p:cNvSpPr>
            <p:nvPr/>
          </p:nvSpPr>
          <p:spPr>
            <a:xfrm flipH="1" flipV="1">
              <a:off x="6228184" y="6528527"/>
              <a:ext cx="71976" cy="72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feld 65"/>
          <p:cNvSpPr txBox="1"/>
          <p:nvPr userDrawn="1"/>
        </p:nvSpPr>
        <p:spPr>
          <a:xfrm>
            <a:off x="3519245" y="355327"/>
            <a:ext cx="482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Standort</a:t>
            </a:r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Berlin</a:t>
            </a:r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3624293" y="6496259"/>
            <a:ext cx="5214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D0799_031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3632695" y="3440960"/>
            <a:ext cx="5214938" cy="2775277"/>
          </a:xfrm>
          <a:prstGeom prst="rect">
            <a:avLst/>
          </a:prstGeom>
        </p:spPr>
      </p:pic>
      <p:pic>
        <p:nvPicPr>
          <p:cNvPr id="29" name="Grafik 28" descr="D0347_672_entzerrt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-612028" y="-27384"/>
            <a:ext cx="3786608" cy="6892247"/>
          </a:xfrm>
          <a:prstGeom prst="rect">
            <a:avLst/>
          </a:prstGeom>
        </p:spPr>
      </p:pic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>
          <a:xfrm>
            <a:off x="-607789" y="6610667"/>
            <a:ext cx="3929063" cy="230400"/>
          </a:xfrm>
        </p:spPr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4" name="Grafik 13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20" name="Grafik 19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1" name="Grafik 20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r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+Überschrift+Gegenüberstellung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6" name="Grafik 15" descr="Schriftzug 1.jp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7" name="Grafik 16" descr="Schriftzug 2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Impresum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93" y="3426524"/>
            <a:ext cx="1981200" cy="302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arbeitungs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4320" y="188640"/>
            <a:ext cx="827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Bearbeitungshinweise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64323" y="1196752"/>
            <a:ext cx="863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Kopf- und Fußzeile</a:t>
            </a:r>
            <a:r>
              <a:rPr lang="de-DE" sz="1200" b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(ist im Folienmaster hinterlegt):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Kopf- und Fußzeile in der Bearbeitungsansicht: </a:t>
            </a:r>
            <a:b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 Felder „Datum“, „Foliennummer“ und „Fußzeile“ anhaken/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benötigte Daten in die Felder des Fensters eingeben/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Entscheiden, ob diese Daten für alle oder eine Folie übernommen werden sollen.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Bearbeitungsansicht: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öffnen/die Häkchen entfernen, für alle Folien oder für die aktuell bearbeitete  übernehmen.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64321" y="836721"/>
            <a:ext cx="854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nach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Möglichkeit </a:t>
            </a: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den Folienmaster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verändern.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4323" y="3789040"/>
            <a:ext cx="863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für Ihren Vortrag Fotos z. B. Ihres Arbeitsbereiches benötigen, wenden Sie sich bitte an die Bildstelle (Z.169). </a:t>
            </a:r>
          </a:p>
          <a:p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Verwendung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Layout-Angebote „Standort Braunschweig“ und „Standort Berlin“ ist optional, ebenfalls die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der Schlussfolie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diese sollte nicht für Präsentationen in großen Räumen eingesetzt werden.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verzichten Sie am Schluss des Vortrags auf den nicht mehr zeitgemäßen Satz „Vielen Dank für Ihre Aufmerksamkeit“ – ersetzen Sie ihn durch ein aussagekräftiges Foto, eine Aufforderung zur Diskussion o. ä. 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4320" y="3140974"/>
            <a:ext cx="714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Logos usw. rasch ein- oder auszublenden, können Sie die in der Registerkarte „Entwurf“ ganz rechts außen das Feld „Hintergrundformate einblenden“ aktivieren bzw. deaktivieren.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vor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4320" y="188640"/>
            <a:ext cx="827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Gestaltungshilfen</a:t>
            </a:r>
            <a:r>
              <a:rPr lang="de-DE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75647" y="1177117"/>
            <a:ext cx="1660047" cy="1377095"/>
          </a:xfrm>
          <a:prstGeom prst="rect">
            <a:avLst/>
          </a:prstGeom>
          <a:solidFill>
            <a:srgbClr val="009B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107138" y="1106784"/>
            <a:ext cx="23363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PTB-Blau: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G = 155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B = 206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64320" y="3356992"/>
            <a:ext cx="7716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</a:t>
            </a:r>
            <a:r>
              <a:rPr lang="de-DE" sz="14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Arial 28 Fettdruck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 2</a:t>
            </a:r>
            <a:r>
              <a:rPr lang="de-DE" sz="14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Texte: Arial 24</a:t>
            </a:r>
            <a:endParaRPr lang="de-DE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0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Vortrag</a:t>
            </a:r>
            <a:r>
              <a:rPr lang="de-DE" sz="14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verwendete Schriftgrößen sollen nicht kleiner als 18, besser 20 </a:t>
            </a:r>
            <a:r>
              <a:rPr lang="de-DE" sz="1400" b="0" i="0" baseline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14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sein; Schriften ohne Serifen können die Zuschauer besser entziffern. In einer Präsentation möglichst eine Schriftart beibehalten</a:t>
            </a:r>
            <a:r>
              <a:rPr lang="de-DE" sz="18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4232825" y="1196752"/>
            <a:ext cx="1660922" cy="13968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de-DE" sz="4000" b="1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93747" y="1106784"/>
            <a:ext cx="29630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Blauton</a:t>
            </a:r>
            <a: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nur zur Verwendung</a:t>
            </a:r>
            <a:b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Präsentationen und deren Ausdruck: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R = 0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G = 115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B = 170</a:t>
            </a:r>
          </a:p>
          <a:p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(Abweichung zum Ausgleich der veränderten</a:t>
            </a:r>
            <a:r>
              <a:rPr lang="de-DE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Darstellung des „PTB-Blaus“  durch den </a:t>
            </a:r>
            <a:r>
              <a:rPr lang="de-DE" sz="14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Beamer</a:t>
            </a:r>
            <a:r>
              <a:rPr lang="de-DE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1" name="Grafik 10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2" name="Grafik 11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66" y="188640"/>
            <a:ext cx="8315325" cy="77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8265" y="1602006"/>
            <a:ext cx="85439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3" r:id="rId3"/>
    <p:sldLayoutId id="2147483668" r:id="rId4"/>
    <p:sldLayoutId id="2147483691" r:id="rId5"/>
    <p:sldLayoutId id="2147483678" r:id="rId6"/>
    <p:sldLayoutId id="2147483690" r:id="rId7"/>
    <p:sldLayoutId id="2147483692" r:id="rId8"/>
    <p:sldLayoutId id="2147483694" r:id="rId9"/>
    <p:sldLayoutId id="2147483693" r:id="rId10"/>
    <p:sldLayoutId id="2147483685" r:id="rId11"/>
    <p:sldLayoutId id="2147483666" r:id="rId12"/>
    <p:sldLayoutId id="2147483679" r:id="rId13"/>
    <p:sldLayoutId id="2147483702" r:id="rId14"/>
    <p:sldLayoutId id="2147483687" r:id="rId15"/>
    <p:sldLayoutId id="2147483700" r:id="rId16"/>
    <p:sldLayoutId id="2147483660" r:id="rId17"/>
    <p:sldLayoutId id="2147483661" r:id="rId18"/>
    <p:sldLayoutId id="2147483684" r:id="rId19"/>
    <p:sldLayoutId id="2147483703" r:id="rId20"/>
    <p:sldLayoutId id="2147483688" r:id="rId21"/>
    <p:sldLayoutId id="2147483704" r:id="rId22"/>
    <p:sldLayoutId id="2147483683" r:id="rId23"/>
    <p:sldLayoutId id="2147483650" r:id="rId24"/>
    <p:sldLayoutId id="2147483695" r:id="rId25"/>
    <p:sldLayoutId id="2147483696" r:id="rId26"/>
    <p:sldLayoutId id="2147483697" r:id="rId27"/>
    <p:sldLayoutId id="2147483689" r:id="rId28"/>
    <p:sldLayoutId id="2147483705" r:id="rId29"/>
    <p:sldLayoutId id="2147483677" r:id="rId30"/>
    <p:sldLayoutId id="2147483682" r:id="rId31"/>
    <p:sldLayoutId id="2147483667" r:id="rId32"/>
    <p:sldLayoutId id="2147483698" r:id="rId33"/>
    <p:sldLayoutId id="2147483699" r:id="rId34"/>
    <p:sldLayoutId id="2147483659" r:id="rId35"/>
    <p:sldLayoutId id="2147483664" r:id="rId36"/>
    <p:sldLayoutId id="2147483662" r:id="rId3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2925" indent="-276225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63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3025" indent="-266700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2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0.pn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6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12.png"/><Relationship Id="rId10" Type="http://schemas.openxmlformats.org/officeDocument/2006/relationships/image" Target="../media/image57.emf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15801" y="692960"/>
            <a:ext cx="8751095" cy="2016048"/>
          </a:xfrm>
        </p:spPr>
        <p:txBody>
          <a:bodyPr>
            <a:norm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Metrological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of single-photon avalanche diodes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0" y="2849928"/>
            <a:ext cx="8751095" cy="10831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endParaRPr lang="en-US" sz="2400" b="1" u="sng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300" u="sng" dirty="0">
                <a:latin typeface="Calibri" pitchFamily="34" charset="0"/>
                <a:cs typeface="Calibri" pitchFamily="34" charset="0"/>
              </a:rPr>
              <a:t>Marco López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Calibri" pitchFamily="34" charset="0"/>
                <a:cs typeface="Calibri" pitchFamily="34" charset="0"/>
              </a:rPr>
              <a:t>Robin </a:t>
            </a:r>
            <a:r>
              <a:rPr lang="en-US" sz="2300" dirty="0" err="1">
                <a:latin typeface="Calibri" pitchFamily="34" charset="0"/>
                <a:cs typeface="Calibri" pitchFamily="34" charset="0"/>
              </a:rPr>
              <a:t>Eßling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Calibri" pitchFamily="34" charset="0"/>
                <a:cs typeface="Calibri" pitchFamily="34" charset="0"/>
              </a:rPr>
              <a:t>Beatrice </a:t>
            </a:r>
            <a:r>
              <a:rPr lang="en-US" sz="2300" dirty="0" err="1">
                <a:latin typeface="Calibri" pitchFamily="34" charset="0"/>
                <a:cs typeface="Calibri" pitchFamily="34" charset="0"/>
              </a:rPr>
              <a:t>Rodiek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Calibri" pitchFamily="34" charset="0"/>
                <a:cs typeface="Calibri" pitchFamily="34" charset="0"/>
              </a:rPr>
              <a:t>Helmuth Hofer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Calibri" pitchFamily="34" charset="0"/>
                <a:cs typeface="Calibri" pitchFamily="34" charset="0"/>
              </a:rPr>
              <a:t>Stefan </a:t>
            </a:r>
            <a:r>
              <a:rPr lang="en-US" sz="2300" dirty="0" err="1">
                <a:latin typeface="Calibri" pitchFamily="34" charset="0"/>
                <a:cs typeface="Calibri" pitchFamily="34" charset="0"/>
              </a:rPr>
              <a:t>Kück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3BE6D7-985E-4DB4-85F1-CA40055D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33" y="5157192"/>
            <a:ext cx="2146687" cy="10652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5805B9F-E2EB-4C38-8F57-8C5E5D945F0F}"/>
              </a:ext>
            </a:extLst>
          </p:cNvPr>
          <p:cNvSpPr txBox="1"/>
          <p:nvPr/>
        </p:nvSpPr>
        <p:spPr>
          <a:xfrm>
            <a:off x="1282269" y="2796934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group 4.54: Laser radiometry and quantum radiometry</a:t>
            </a:r>
          </a:p>
        </p:txBody>
      </p:sp>
    </p:spTree>
    <p:extLst>
      <p:ext uri="{BB962C8B-B14F-4D97-AF65-F5344CB8AC3E}">
        <p14:creationId xmlns:p14="http://schemas.microsoft.com/office/powerpoint/2010/main" val="30418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SPAD</a:t>
            </a:r>
            <a:r>
              <a:rPr lang="en-US" sz="2400" dirty="0"/>
              <a:t> calibration using </a:t>
            </a:r>
            <a:r>
              <a:rPr lang="de-DE" sz="2400" dirty="0"/>
              <a:t>double </a:t>
            </a:r>
            <a:r>
              <a:rPr lang="de-DE" sz="2400" dirty="0" err="1"/>
              <a:t>attenuator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– </a:t>
            </a:r>
            <a:r>
              <a:rPr lang="de-DE" sz="2400" dirty="0" err="1"/>
              <a:t>Step</a:t>
            </a:r>
            <a:r>
              <a:rPr lang="de-DE" sz="2400" dirty="0"/>
              <a:t> 2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37" name="Rechteck 36"/>
          <p:cNvSpPr/>
          <p:nvPr/>
        </p:nvSpPr>
        <p:spPr>
          <a:xfrm>
            <a:off x="106664" y="573327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40" name="Gruppieren 32">
            <a:extLst>
              <a:ext uri="{FF2B5EF4-FFF2-40B4-BE49-F238E27FC236}">
                <a16:creationId xmlns:a16="http://schemas.microsoft.com/office/drawing/2014/main" id="{11A00734-4CC0-426E-B1CA-34F38590DEBF}"/>
              </a:ext>
            </a:extLst>
          </p:cNvPr>
          <p:cNvGrpSpPr/>
          <p:nvPr/>
        </p:nvGrpSpPr>
        <p:grpSpPr>
          <a:xfrm>
            <a:off x="863478" y="1042035"/>
            <a:ext cx="7380930" cy="3282616"/>
            <a:chOff x="10285439" y="608901"/>
            <a:chExt cx="7380930" cy="3282616"/>
          </a:xfrm>
        </p:grpSpPr>
        <p:grpSp>
          <p:nvGrpSpPr>
            <p:cNvPr id="41" name="Gruppieren 155">
              <a:extLst>
                <a:ext uri="{FF2B5EF4-FFF2-40B4-BE49-F238E27FC236}">
                  <a16:creationId xmlns:a16="http://schemas.microsoft.com/office/drawing/2014/main" id="{7D38E1E6-1D7B-4ACD-AA21-654FC61502D7}"/>
                </a:ext>
              </a:extLst>
            </p:cNvPr>
            <p:cNvGrpSpPr/>
            <p:nvPr/>
          </p:nvGrpSpPr>
          <p:grpSpPr>
            <a:xfrm>
              <a:off x="10285439" y="1238638"/>
              <a:ext cx="7380930" cy="2652879"/>
              <a:chOff x="1436826" y="1455337"/>
              <a:chExt cx="7013498" cy="3014696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9A9AB6F9-0746-490D-8B77-544619CF8AEA}"/>
                  </a:ext>
                </a:extLst>
              </p:cNvPr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C74E3FB8-79BA-44A7-BF6B-A7C8B820F897}"/>
                  </a:ext>
                </a:extLst>
              </p:cNvPr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816A4C8D-A6BA-44AB-B71D-DEA619C47374}"/>
                  </a:ext>
                </a:extLst>
              </p:cNvPr>
              <p:cNvSpPr/>
              <p:nvPr/>
            </p:nvSpPr>
            <p:spPr>
              <a:xfrm>
                <a:off x="2616344" y="2492896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7A90B16C-E226-4925-9B97-5342C46F1DB9}"/>
                  </a:ext>
                </a:extLst>
              </p:cNvPr>
              <p:cNvSpPr/>
              <p:nvPr/>
            </p:nvSpPr>
            <p:spPr>
              <a:xfrm>
                <a:off x="2616344" y="3429000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77" name="Gerade Verbindung mit Pfeil 76">
                <a:extLst>
                  <a:ext uri="{FF2B5EF4-FFF2-40B4-BE49-F238E27FC236}">
                    <a16:creationId xmlns:a16="http://schemas.microsoft.com/office/drawing/2014/main" id="{86EF1021-6F13-4B0C-B74B-5816AC78F3F8}"/>
                  </a:ext>
                </a:extLst>
              </p:cNvPr>
              <p:cNvCxnSpPr/>
              <p:nvPr/>
            </p:nvCxnSpPr>
            <p:spPr>
              <a:xfrm>
                <a:off x="2796364" y="2996952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4D4D4EF1-0C3D-4CB9-ABF4-58DEB70B8574}"/>
                  </a:ext>
                </a:extLst>
              </p:cNvPr>
              <p:cNvSpPr/>
              <p:nvPr/>
            </p:nvSpPr>
            <p:spPr>
              <a:xfrm>
                <a:off x="5533133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5F78A051-6D6F-4671-9E90-7E47D185AE0E}"/>
                  </a:ext>
                </a:extLst>
              </p:cNvPr>
              <p:cNvSpPr/>
              <p:nvPr/>
            </p:nvSpPr>
            <p:spPr>
              <a:xfrm>
                <a:off x="4314685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0D7AEDF5-5E0F-498A-A835-9EA1201B94B6}"/>
                  </a:ext>
                </a:extLst>
              </p:cNvPr>
              <p:cNvCxnSpPr/>
              <p:nvPr/>
            </p:nvCxnSpPr>
            <p:spPr>
              <a:xfrm>
                <a:off x="4404685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>
                <a:extLst>
                  <a:ext uri="{FF2B5EF4-FFF2-40B4-BE49-F238E27FC236}">
                    <a16:creationId xmlns:a16="http://schemas.microsoft.com/office/drawing/2014/main" id="{2F70D9BE-630C-4DC7-8E87-FCFF6E4C33E4}"/>
                  </a:ext>
                </a:extLst>
              </p:cNvPr>
              <p:cNvCxnSpPr/>
              <p:nvPr/>
            </p:nvCxnSpPr>
            <p:spPr>
              <a:xfrm>
                <a:off x="5623133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50">
                <a:extLst>
                  <a:ext uri="{FF2B5EF4-FFF2-40B4-BE49-F238E27FC236}">
                    <a16:creationId xmlns:a16="http://schemas.microsoft.com/office/drawing/2014/main" id="{10C89FFC-32AE-4AF5-8D63-F5BCEEFBBD9F}"/>
                  </a:ext>
                </a:extLst>
              </p:cNvPr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C2C326FC-AAA9-410F-BE94-FD9F65E195F2}"/>
                  </a:ext>
                </a:extLst>
              </p:cNvPr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84" name="Gerade Verbindung mit Pfeil 83">
                <a:extLst>
                  <a:ext uri="{FF2B5EF4-FFF2-40B4-BE49-F238E27FC236}">
                    <a16:creationId xmlns:a16="http://schemas.microsoft.com/office/drawing/2014/main" id="{C24D0FF4-4016-4ED3-8C28-5ACF17F94681}"/>
                  </a:ext>
                </a:extLst>
              </p:cNvPr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42718D17-5D64-46D8-9066-8F204FB520F5}"/>
                  </a:ext>
                </a:extLst>
              </p:cNvPr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>
                    <a:latin typeface="Calibri" pitchFamily="34" charset="0"/>
                  </a:rPr>
                  <a:t>Laser</a:t>
                </a:r>
                <a:br>
                  <a:rPr lang="en-US" sz="2200">
                    <a:latin typeface="Calibri" pitchFamily="34" charset="0"/>
                  </a:rPr>
                </a:br>
                <a:r>
                  <a:rPr lang="en-US" sz="2200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31CF7129-FAF6-46F4-A3E1-28E78FD71202}"/>
                  </a:ext>
                </a:extLst>
              </p:cNvPr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Monitor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EE0E8BD6-E7B0-43BD-822A-A561732F74D4}"/>
                  </a:ext>
                </a:extLst>
              </p:cNvPr>
              <p:cNvSpPr txBox="1"/>
              <p:nvPr/>
            </p:nvSpPr>
            <p:spPr>
              <a:xfrm>
                <a:off x="4985490" y="1455337"/>
                <a:ext cx="1275287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4.6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BE4F0D57-7753-474E-BEFF-50C8C20574DB}"/>
                  </a:ext>
                </a:extLst>
              </p:cNvPr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3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1.6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3D2C7915-2FED-48A2-B613-127E90780739}"/>
                  </a:ext>
                </a:extLst>
              </p:cNvPr>
              <p:cNvSpPr txBox="1"/>
              <p:nvPr/>
            </p:nvSpPr>
            <p:spPr>
              <a:xfrm>
                <a:off x="1436826" y="2519608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3431EF61-15F4-4141-9C39-9A00BCD321ED}"/>
                  </a:ext>
                </a:extLst>
              </p:cNvPr>
              <p:cNvSpPr txBox="1"/>
              <p:nvPr/>
            </p:nvSpPr>
            <p:spPr>
              <a:xfrm>
                <a:off x="1515973" y="3465004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9941E5DF-1843-4217-9782-8E594FA92F4E}"/>
                  </a:ext>
                </a:extLst>
              </p:cNvPr>
              <p:cNvSpPr txBox="1"/>
              <p:nvPr/>
            </p:nvSpPr>
            <p:spPr>
              <a:xfrm>
                <a:off x="2450918" y="1471767"/>
                <a:ext cx="143924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Microscope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890E20E2-E1FF-42C4-A014-5DC758F46CE8}"/>
                  </a:ext>
                </a:extLst>
              </p:cNvPr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Beam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96" name="Gerade Verbindung 61">
                <a:extLst>
                  <a:ext uri="{FF2B5EF4-FFF2-40B4-BE49-F238E27FC236}">
                    <a16:creationId xmlns:a16="http://schemas.microsoft.com/office/drawing/2014/main" id="{929508E0-3246-4F76-90E1-D056B3530F3F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2976384" y="2708920"/>
                <a:ext cx="44759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uppieren 67">
              <a:extLst>
                <a:ext uri="{FF2B5EF4-FFF2-40B4-BE49-F238E27FC236}">
                  <a16:creationId xmlns:a16="http://schemas.microsoft.com/office/drawing/2014/main" id="{DA155847-D033-4F51-B59B-3E7A7DB61093}"/>
                </a:ext>
              </a:extLst>
            </p:cNvPr>
            <p:cNvGrpSpPr/>
            <p:nvPr/>
          </p:nvGrpSpPr>
          <p:grpSpPr>
            <a:xfrm>
              <a:off x="16415650" y="1835046"/>
              <a:ext cx="72000" cy="576000"/>
              <a:chOff x="16200000" y="360000"/>
              <a:chExt cx="72000" cy="576000"/>
            </a:xfrm>
          </p:grpSpPr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03C90E36-4DB2-48A7-9FD0-A6B6097F3E34}"/>
                  </a:ext>
                </a:extLst>
              </p:cNvPr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115D80AE-E9AB-4B7F-A79F-EAFF4EC0B95A}"/>
                  </a:ext>
                </a:extLst>
              </p:cNvPr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BF3ECE16-D010-4BA2-BBB4-C6B2C111907C}"/>
                  </a:ext>
                </a:extLst>
              </p:cNvPr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0A817632-B6A7-438A-B0B0-478376ECE661}"/>
                  </a:ext>
                </a:extLst>
              </p:cNvPr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</p:grp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BA3E3F2F-0C48-4AB2-8D0E-A40C1324C5B8}"/>
                </a:ext>
              </a:extLst>
            </p:cNvPr>
            <p:cNvCxnSpPr/>
            <p:nvPr/>
          </p:nvCxnSpPr>
          <p:spPr>
            <a:xfrm>
              <a:off x="16446164" y="1361918"/>
              <a:ext cx="0" cy="3168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44CA26D-A670-4CC9-9EF9-BBBD6BE0305C}"/>
                </a:ext>
              </a:extLst>
            </p:cNvPr>
            <p:cNvSpPr txBox="1"/>
            <p:nvPr/>
          </p:nvSpPr>
          <p:spPr>
            <a:xfrm>
              <a:off x="15571285" y="608901"/>
              <a:ext cx="18786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Variable Filter</a:t>
              </a:r>
            </a:p>
            <a:p>
              <a:r>
                <a:rPr lang="en-US" sz="1600" i="1" dirty="0">
                  <a:cs typeface="Times New Roman" pitchFamily="18" charset="0"/>
                </a:rPr>
                <a:t>OD</a:t>
              </a:r>
              <a:r>
                <a:rPr lang="en-US" sz="1600" dirty="0">
                  <a:cs typeface="Times New Roman" pitchFamily="18" charset="0"/>
                </a:rPr>
                <a:t> = 0.2 … 4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97" name="Object 1">
            <a:extLst>
              <a:ext uri="{FF2B5EF4-FFF2-40B4-BE49-F238E27FC236}">
                <a16:creationId xmlns:a16="http://schemas.microsoft.com/office/drawing/2014/main" id="{F703E8CC-E03F-4F8A-A2A1-C165909DF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1938" y="4652963"/>
          <a:ext cx="61198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Formel" r:id="rId3" imgW="4127400" imgH="406080" progId="Equation.3">
                  <p:embed/>
                </p:oleObj>
              </mc:Choice>
              <mc:Fallback>
                <p:oleObj name="Formel" r:id="rId3" imgW="4127400" imgH="406080" progId="Equation.3">
                  <p:embed/>
                  <p:pic>
                    <p:nvPicPr>
                      <p:cNvPr id="97" name="Object 1">
                        <a:extLst>
                          <a:ext uri="{FF2B5EF4-FFF2-40B4-BE49-F238E27FC236}">
                            <a16:creationId xmlns:a16="http://schemas.microsoft.com/office/drawing/2014/main" id="{F703E8CC-E03F-4F8A-A2A1-C165909DF0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652963"/>
                        <a:ext cx="6119812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68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SPAD</a:t>
            </a:r>
            <a:r>
              <a:rPr lang="en-US" sz="2400" dirty="0"/>
              <a:t> calibration using </a:t>
            </a:r>
            <a:r>
              <a:rPr lang="de-DE" sz="2400" dirty="0"/>
              <a:t>double </a:t>
            </a:r>
            <a:r>
              <a:rPr lang="de-DE" sz="2400" dirty="0" err="1"/>
              <a:t>attenuator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– </a:t>
            </a:r>
            <a:r>
              <a:rPr lang="de-DE" sz="2400" dirty="0" err="1"/>
              <a:t>Step</a:t>
            </a:r>
            <a:r>
              <a:rPr lang="de-DE" sz="2400" dirty="0"/>
              <a:t> 3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37" name="Rechteck 36"/>
          <p:cNvSpPr/>
          <p:nvPr/>
        </p:nvSpPr>
        <p:spPr>
          <a:xfrm>
            <a:off x="106664" y="573327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42" name="Gruppieren 32">
            <a:extLst>
              <a:ext uri="{FF2B5EF4-FFF2-40B4-BE49-F238E27FC236}">
                <a16:creationId xmlns:a16="http://schemas.microsoft.com/office/drawing/2014/main" id="{D13E0955-12EB-4F73-9393-722BA749CC3B}"/>
              </a:ext>
            </a:extLst>
          </p:cNvPr>
          <p:cNvGrpSpPr/>
          <p:nvPr/>
        </p:nvGrpSpPr>
        <p:grpSpPr>
          <a:xfrm>
            <a:off x="863478" y="1042035"/>
            <a:ext cx="7380930" cy="3282616"/>
            <a:chOff x="10285439" y="608901"/>
            <a:chExt cx="7380930" cy="3282616"/>
          </a:xfrm>
        </p:grpSpPr>
        <p:grpSp>
          <p:nvGrpSpPr>
            <p:cNvPr id="43" name="Gruppieren 155">
              <a:extLst>
                <a:ext uri="{FF2B5EF4-FFF2-40B4-BE49-F238E27FC236}">
                  <a16:creationId xmlns:a16="http://schemas.microsoft.com/office/drawing/2014/main" id="{81B2082C-2CE4-4F32-8E29-6C8C80A805C0}"/>
                </a:ext>
              </a:extLst>
            </p:cNvPr>
            <p:cNvGrpSpPr/>
            <p:nvPr/>
          </p:nvGrpSpPr>
          <p:grpSpPr>
            <a:xfrm>
              <a:off x="10285439" y="1238638"/>
              <a:ext cx="7380930" cy="2652879"/>
              <a:chOff x="1436826" y="1455337"/>
              <a:chExt cx="7013498" cy="3014696"/>
            </a:xfrm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F6AB1A4D-7546-4065-AC8A-4EA57BBD0301}"/>
                  </a:ext>
                </a:extLst>
              </p:cNvPr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FE067C8D-8DF0-42E5-8D00-E87D3D1DF806}"/>
                  </a:ext>
                </a:extLst>
              </p:cNvPr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9DFE6D58-82F6-42F4-80FA-1C273BD96BCD}"/>
                  </a:ext>
                </a:extLst>
              </p:cNvPr>
              <p:cNvSpPr/>
              <p:nvPr/>
            </p:nvSpPr>
            <p:spPr>
              <a:xfrm>
                <a:off x="2616344" y="2492896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61F129CE-4EA8-425C-A6AD-9737EAA0DA88}"/>
                  </a:ext>
                </a:extLst>
              </p:cNvPr>
              <p:cNvSpPr/>
              <p:nvPr/>
            </p:nvSpPr>
            <p:spPr>
              <a:xfrm>
                <a:off x="2616344" y="3429000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55" name="Gerade Verbindung mit Pfeil 54">
                <a:extLst>
                  <a:ext uri="{FF2B5EF4-FFF2-40B4-BE49-F238E27FC236}">
                    <a16:creationId xmlns:a16="http://schemas.microsoft.com/office/drawing/2014/main" id="{97287DDA-7E65-43D6-AA40-3D7573CC6D72}"/>
                  </a:ext>
                </a:extLst>
              </p:cNvPr>
              <p:cNvCxnSpPr/>
              <p:nvPr/>
            </p:nvCxnSpPr>
            <p:spPr>
              <a:xfrm>
                <a:off x="2796364" y="2996952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717988F1-8D4D-4B5E-97CD-BCC3FE7EB5A7}"/>
                  </a:ext>
                </a:extLst>
              </p:cNvPr>
              <p:cNvSpPr/>
              <p:nvPr/>
            </p:nvSpPr>
            <p:spPr>
              <a:xfrm>
                <a:off x="5533133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DFB59C63-9138-4869-8A34-4F9B4C2E95D4}"/>
                  </a:ext>
                </a:extLst>
              </p:cNvPr>
              <p:cNvSpPr/>
              <p:nvPr/>
            </p:nvSpPr>
            <p:spPr>
              <a:xfrm>
                <a:off x="4314685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58" name="Gerade Verbindung mit Pfeil 57">
                <a:extLst>
                  <a:ext uri="{FF2B5EF4-FFF2-40B4-BE49-F238E27FC236}">
                    <a16:creationId xmlns:a16="http://schemas.microsoft.com/office/drawing/2014/main" id="{0619866A-105A-467B-A317-3B96A6E80C14}"/>
                  </a:ext>
                </a:extLst>
              </p:cNvPr>
              <p:cNvCxnSpPr/>
              <p:nvPr/>
            </p:nvCxnSpPr>
            <p:spPr>
              <a:xfrm>
                <a:off x="4404685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>
                <a:extLst>
                  <a:ext uri="{FF2B5EF4-FFF2-40B4-BE49-F238E27FC236}">
                    <a16:creationId xmlns:a16="http://schemas.microsoft.com/office/drawing/2014/main" id="{A9DF2472-5F3F-4569-A0B3-824EFCDF67A7}"/>
                  </a:ext>
                </a:extLst>
              </p:cNvPr>
              <p:cNvCxnSpPr/>
              <p:nvPr/>
            </p:nvCxnSpPr>
            <p:spPr>
              <a:xfrm>
                <a:off x="5623133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0">
                <a:extLst>
                  <a:ext uri="{FF2B5EF4-FFF2-40B4-BE49-F238E27FC236}">
                    <a16:creationId xmlns:a16="http://schemas.microsoft.com/office/drawing/2014/main" id="{3C2FC92A-F422-4216-88AD-1C7C78F2CDFB}"/>
                  </a:ext>
                </a:extLst>
              </p:cNvPr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2E18D583-BF27-4A53-9475-1ABFE2B7005B}"/>
                  </a:ext>
                </a:extLst>
              </p:cNvPr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62" name="Gerade Verbindung mit Pfeil 61">
                <a:extLst>
                  <a:ext uri="{FF2B5EF4-FFF2-40B4-BE49-F238E27FC236}">
                    <a16:creationId xmlns:a16="http://schemas.microsoft.com/office/drawing/2014/main" id="{FB3D4ECC-D485-406E-99E6-870F01CABC40}"/>
                  </a:ext>
                </a:extLst>
              </p:cNvPr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13F9444F-9169-4262-895F-1DAEA5CC2DE0}"/>
                  </a:ext>
                </a:extLst>
              </p:cNvPr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>
                    <a:latin typeface="Calibri" pitchFamily="34" charset="0"/>
                  </a:rPr>
                  <a:t>Laser</a:t>
                </a:r>
                <a:br>
                  <a:rPr lang="en-US" sz="2200">
                    <a:latin typeface="Calibri" pitchFamily="34" charset="0"/>
                  </a:rPr>
                </a:br>
                <a:r>
                  <a:rPr lang="en-US" sz="2200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402E756D-B389-4CC0-A77D-8E7271896A8A}"/>
                  </a:ext>
                </a:extLst>
              </p:cNvPr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Monitor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763AE7B0-C056-4839-B861-0D93E14B5A7B}"/>
                  </a:ext>
                </a:extLst>
              </p:cNvPr>
              <p:cNvSpPr txBox="1"/>
              <p:nvPr/>
            </p:nvSpPr>
            <p:spPr>
              <a:xfrm>
                <a:off x="4985490" y="1455337"/>
                <a:ext cx="1275287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4.6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F0219E33-CD6D-4D3F-9B5C-5484112512D5}"/>
                  </a:ext>
                </a:extLst>
              </p:cNvPr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3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1.6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C30DC1D5-EF1A-498D-8C08-2A048BC2F930}"/>
                  </a:ext>
                </a:extLst>
              </p:cNvPr>
              <p:cNvSpPr txBox="1"/>
              <p:nvPr/>
            </p:nvSpPr>
            <p:spPr>
              <a:xfrm>
                <a:off x="1436826" y="2519608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27DCABFD-107B-46EF-B798-64526D0F2ED1}"/>
                  </a:ext>
                </a:extLst>
              </p:cNvPr>
              <p:cNvSpPr txBox="1"/>
              <p:nvPr/>
            </p:nvSpPr>
            <p:spPr>
              <a:xfrm>
                <a:off x="1515973" y="3465004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D036FBF1-6ED8-4F32-B380-00457E6AC3E3}"/>
                  </a:ext>
                </a:extLst>
              </p:cNvPr>
              <p:cNvSpPr txBox="1"/>
              <p:nvPr/>
            </p:nvSpPr>
            <p:spPr>
              <a:xfrm>
                <a:off x="2450918" y="1471767"/>
                <a:ext cx="143924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Microscope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337BE64A-A950-4DEF-B2A0-2070C2FE818A}"/>
                  </a:ext>
                </a:extLst>
              </p:cNvPr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Beam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100" name="Gerade Verbindung 61">
                <a:extLst>
                  <a:ext uri="{FF2B5EF4-FFF2-40B4-BE49-F238E27FC236}">
                    <a16:creationId xmlns:a16="http://schemas.microsoft.com/office/drawing/2014/main" id="{1D7A6AFD-4828-4A63-A143-DB70C1225313}"/>
                  </a:ext>
                </a:extLst>
              </p:cNvPr>
              <p:cNvCxnSpPr>
                <a:stCxn id="51" idx="1"/>
                <a:endCxn id="53" idx="3"/>
              </p:cNvCxnSpPr>
              <p:nvPr/>
            </p:nvCxnSpPr>
            <p:spPr>
              <a:xfrm flipH="1">
                <a:off x="2976384" y="2708920"/>
                <a:ext cx="44759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ieren 67">
              <a:extLst>
                <a:ext uri="{FF2B5EF4-FFF2-40B4-BE49-F238E27FC236}">
                  <a16:creationId xmlns:a16="http://schemas.microsoft.com/office/drawing/2014/main" id="{FD0DE4EA-7280-441D-B410-ECD71E8498F2}"/>
                </a:ext>
              </a:extLst>
            </p:cNvPr>
            <p:cNvGrpSpPr/>
            <p:nvPr/>
          </p:nvGrpSpPr>
          <p:grpSpPr>
            <a:xfrm>
              <a:off x="16415650" y="1835046"/>
              <a:ext cx="72000" cy="576000"/>
              <a:chOff x="16200000" y="360000"/>
              <a:chExt cx="72000" cy="576000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4B3302C9-BE42-4E79-946B-C6F5CE34CB1F}"/>
                  </a:ext>
                </a:extLst>
              </p:cNvPr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524F3C6E-C8BD-41BE-B724-5EF25E86A0C7}"/>
                  </a:ext>
                </a:extLst>
              </p:cNvPr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2CAC4CE3-FD96-4185-AD06-BFC8A4F90FAA}"/>
                  </a:ext>
                </a:extLst>
              </p:cNvPr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7C153290-002A-4EDB-BFF3-4E21CE56CBF5}"/>
                  </a:ext>
                </a:extLst>
              </p:cNvPr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</p:grp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9A8F229D-BB31-4473-9D91-B9E3A7D7A2DF}"/>
                </a:ext>
              </a:extLst>
            </p:cNvPr>
            <p:cNvCxnSpPr/>
            <p:nvPr/>
          </p:nvCxnSpPr>
          <p:spPr>
            <a:xfrm>
              <a:off x="16446164" y="1361918"/>
              <a:ext cx="0" cy="3168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31A327D0-3FA7-42F7-9B6A-B2319767DED8}"/>
                </a:ext>
              </a:extLst>
            </p:cNvPr>
            <p:cNvSpPr txBox="1"/>
            <p:nvPr/>
          </p:nvSpPr>
          <p:spPr>
            <a:xfrm>
              <a:off x="15571285" y="608901"/>
              <a:ext cx="18786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Variable Filter</a:t>
              </a:r>
            </a:p>
            <a:p>
              <a:r>
                <a:rPr lang="en-US" sz="1600" i="1" dirty="0">
                  <a:cs typeface="Times New Roman" pitchFamily="18" charset="0"/>
                </a:rPr>
                <a:t>OD</a:t>
              </a:r>
              <a:r>
                <a:rPr lang="en-US" sz="1600" dirty="0">
                  <a:cs typeface="Times New Roman" pitchFamily="18" charset="0"/>
                </a:rPr>
                <a:t> = 0.2 … 4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101" name="Object 1">
            <a:extLst>
              <a:ext uri="{FF2B5EF4-FFF2-40B4-BE49-F238E27FC236}">
                <a16:creationId xmlns:a16="http://schemas.microsoft.com/office/drawing/2014/main" id="{D6461BBD-4F6F-4856-A507-A8B2E6E1A1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664" y="4652963"/>
          <a:ext cx="60245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Formel" r:id="rId3" imgW="4063680" imgH="406080" progId="Equation.3">
                  <p:embed/>
                </p:oleObj>
              </mc:Choice>
              <mc:Fallback>
                <p:oleObj name="Formel" r:id="rId3" imgW="4063680" imgH="406080" progId="Equation.3">
                  <p:embed/>
                  <p:pic>
                    <p:nvPicPr>
                      <p:cNvPr id="440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652963"/>
                        <a:ext cx="6024562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2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SPAD</a:t>
            </a:r>
            <a:r>
              <a:rPr lang="en-US" sz="2400" dirty="0"/>
              <a:t> calibration using </a:t>
            </a:r>
            <a:r>
              <a:rPr lang="de-DE" sz="2400" dirty="0"/>
              <a:t>double </a:t>
            </a:r>
            <a:r>
              <a:rPr lang="de-DE" sz="2400" dirty="0" err="1"/>
              <a:t>attenuator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– </a:t>
            </a:r>
            <a:r>
              <a:rPr lang="de-DE" sz="2400" dirty="0" err="1"/>
              <a:t>Step</a:t>
            </a:r>
            <a:r>
              <a:rPr lang="de-DE" sz="2400" dirty="0"/>
              <a:t> 4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37" name="Rechteck 36"/>
          <p:cNvSpPr/>
          <p:nvPr/>
        </p:nvSpPr>
        <p:spPr>
          <a:xfrm>
            <a:off x="106664" y="581452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39" name="Gruppieren 32">
            <a:extLst>
              <a:ext uri="{FF2B5EF4-FFF2-40B4-BE49-F238E27FC236}">
                <a16:creationId xmlns:a16="http://schemas.microsoft.com/office/drawing/2014/main" id="{AB36DA03-6978-484C-81BF-1C36DBDE8968}"/>
              </a:ext>
            </a:extLst>
          </p:cNvPr>
          <p:cNvGrpSpPr/>
          <p:nvPr/>
        </p:nvGrpSpPr>
        <p:grpSpPr>
          <a:xfrm>
            <a:off x="863478" y="908720"/>
            <a:ext cx="7380930" cy="3415931"/>
            <a:chOff x="10285439" y="475586"/>
            <a:chExt cx="7380930" cy="3415931"/>
          </a:xfrm>
        </p:grpSpPr>
        <p:grpSp>
          <p:nvGrpSpPr>
            <p:cNvPr id="40" name="Gruppieren 155">
              <a:extLst>
                <a:ext uri="{FF2B5EF4-FFF2-40B4-BE49-F238E27FC236}">
                  <a16:creationId xmlns:a16="http://schemas.microsoft.com/office/drawing/2014/main" id="{7DE81E7A-024B-4D11-B09C-6B475B3223AD}"/>
                </a:ext>
              </a:extLst>
            </p:cNvPr>
            <p:cNvGrpSpPr/>
            <p:nvPr/>
          </p:nvGrpSpPr>
          <p:grpSpPr>
            <a:xfrm>
              <a:off x="10285439" y="475586"/>
              <a:ext cx="7380930" cy="3415931"/>
              <a:chOff x="1436826" y="588214"/>
              <a:chExt cx="7013498" cy="3881819"/>
            </a:xfrm>
          </p:grpSpPr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D1EA9B39-4C80-43E5-A4A4-A8A62982311E}"/>
                  </a:ext>
                </a:extLst>
              </p:cNvPr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492F0F16-10A4-45EA-B9F6-E985CFF4D9C2}"/>
                  </a:ext>
                </a:extLst>
              </p:cNvPr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3D85E057-CC24-42FE-971E-39D78C4DB295}"/>
                  </a:ext>
                </a:extLst>
              </p:cNvPr>
              <p:cNvSpPr/>
              <p:nvPr/>
            </p:nvSpPr>
            <p:spPr>
              <a:xfrm>
                <a:off x="2616344" y="1570162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E0ABAC8A-CCC8-4C73-8EB8-B7954EDCB716}"/>
                  </a:ext>
                </a:extLst>
              </p:cNvPr>
              <p:cNvSpPr/>
              <p:nvPr/>
            </p:nvSpPr>
            <p:spPr>
              <a:xfrm>
                <a:off x="2616344" y="2506265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76" name="Gerade Verbindung mit Pfeil 75">
                <a:extLst>
                  <a:ext uri="{FF2B5EF4-FFF2-40B4-BE49-F238E27FC236}">
                    <a16:creationId xmlns:a16="http://schemas.microsoft.com/office/drawing/2014/main" id="{3ED1D9E5-AE22-4188-9174-BD630602A4D1}"/>
                  </a:ext>
                </a:extLst>
              </p:cNvPr>
              <p:cNvCxnSpPr/>
              <p:nvPr/>
            </p:nvCxnSpPr>
            <p:spPr>
              <a:xfrm>
                <a:off x="2796364" y="2074218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1F54280E-D398-4231-A16E-CAF1AF21BFD8}"/>
                  </a:ext>
                </a:extLst>
              </p:cNvPr>
              <p:cNvSpPr/>
              <p:nvPr/>
            </p:nvSpPr>
            <p:spPr>
              <a:xfrm>
                <a:off x="5533133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BFF19CFC-1FB3-4D97-B447-84C1B317F2AC}"/>
                  </a:ext>
                </a:extLst>
              </p:cNvPr>
              <p:cNvSpPr/>
              <p:nvPr/>
            </p:nvSpPr>
            <p:spPr>
              <a:xfrm>
                <a:off x="4314685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79" name="Gerade Verbindung mit Pfeil 78">
                <a:extLst>
                  <a:ext uri="{FF2B5EF4-FFF2-40B4-BE49-F238E27FC236}">
                    <a16:creationId xmlns:a16="http://schemas.microsoft.com/office/drawing/2014/main" id="{FE2ED889-CD3A-4EB1-B47A-FC59CCDA1160}"/>
                  </a:ext>
                </a:extLst>
              </p:cNvPr>
              <p:cNvCxnSpPr/>
              <p:nvPr/>
            </p:nvCxnSpPr>
            <p:spPr>
              <a:xfrm>
                <a:off x="4404685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51F766D3-9DB1-4CE6-9EA1-F20A84C30B04}"/>
                  </a:ext>
                </a:extLst>
              </p:cNvPr>
              <p:cNvCxnSpPr/>
              <p:nvPr/>
            </p:nvCxnSpPr>
            <p:spPr>
              <a:xfrm>
                <a:off x="5623133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50">
                <a:extLst>
                  <a:ext uri="{FF2B5EF4-FFF2-40B4-BE49-F238E27FC236}">
                    <a16:creationId xmlns:a16="http://schemas.microsoft.com/office/drawing/2014/main" id="{2E3EF9F5-4A47-4883-B390-D64A8A944B4B}"/>
                  </a:ext>
                </a:extLst>
              </p:cNvPr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14F29B67-32FF-4209-8596-B67FEB45793E}"/>
                  </a:ext>
                </a:extLst>
              </p:cNvPr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83" name="Gerade Verbindung mit Pfeil 82">
                <a:extLst>
                  <a:ext uri="{FF2B5EF4-FFF2-40B4-BE49-F238E27FC236}">
                    <a16:creationId xmlns:a16="http://schemas.microsoft.com/office/drawing/2014/main" id="{49ED64EE-EF84-4EFF-86F4-DB6A3CDDD976}"/>
                  </a:ext>
                </a:extLst>
              </p:cNvPr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F83245F0-C332-404E-8301-CDA3CF819538}"/>
                  </a:ext>
                </a:extLst>
              </p:cNvPr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>
                    <a:latin typeface="Calibri" pitchFamily="34" charset="0"/>
                  </a:rPr>
                  <a:t>Laser</a:t>
                </a:r>
                <a:br>
                  <a:rPr lang="en-US" sz="2200">
                    <a:latin typeface="Calibri" pitchFamily="34" charset="0"/>
                  </a:rPr>
                </a:br>
                <a:r>
                  <a:rPr lang="en-US" sz="2200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2AE8A361-EA42-488B-896B-30C360829EDF}"/>
                  </a:ext>
                </a:extLst>
              </p:cNvPr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Monitor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EE50F923-3B4A-421F-B530-4F9BFB30F353}"/>
                  </a:ext>
                </a:extLst>
              </p:cNvPr>
              <p:cNvSpPr txBox="1"/>
              <p:nvPr/>
            </p:nvSpPr>
            <p:spPr>
              <a:xfrm>
                <a:off x="4985490" y="1455337"/>
                <a:ext cx="1275287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4.6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68D33F17-0E30-4E34-9050-DAF93C8F914C}"/>
                  </a:ext>
                </a:extLst>
              </p:cNvPr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3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1.6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7A2F3D24-D2D6-4596-98DB-E592ABFC00B0}"/>
                  </a:ext>
                </a:extLst>
              </p:cNvPr>
              <p:cNvSpPr txBox="1"/>
              <p:nvPr/>
            </p:nvSpPr>
            <p:spPr>
              <a:xfrm>
                <a:off x="1436826" y="1596874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7397FCF7-2796-46AB-B90F-F8AE02D3DD02}"/>
                  </a:ext>
                </a:extLst>
              </p:cNvPr>
              <p:cNvSpPr txBox="1"/>
              <p:nvPr/>
            </p:nvSpPr>
            <p:spPr>
              <a:xfrm>
                <a:off x="1515973" y="2542269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9490D20B-01E2-42F2-A171-852B5531FC91}"/>
                  </a:ext>
                </a:extLst>
              </p:cNvPr>
              <p:cNvSpPr txBox="1"/>
              <p:nvPr/>
            </p:nvSpPr>
            <p:spPr>
              <a:xfrm>
                <a:off x="2497492" y="588214"/>
                <a:ext cx="1439245" cy="87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Microscope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EB9EA9DB-142D-4224-99BA-665FECF0BDB6}"/>
                  </a:ext>
                </a:extLst>
              </p:cNvPr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Beam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92" name="Gerade Verbindung 61">
                <a:extLst>
                  <a:ext uri="{FF2B5EF4-FFF2-40B4-BE49-F238E27FC236}">
                    <a16:creationId xmlns:a16="http://schemas.microsoft.com/office/drawing/2014/main" id="{F540D34E-8766-4B39-B8A3-EC7F87BDB497}"/>
                  </a:ext>
                </a:extLst>
              </p:cNvPr>
              <p:cNvCxnSpPr>
                <a:stCxn id="72" idx="1"/>
                <a:endCxn id="75" idx="3"/>
              </p:cNvCxnSpPr>
              <p:nvPr/>
            </p:nvCxnSpPr>
            <p:spPr>
              <a:xfrm flipH="1">
                <a:off x="2976384" y="2708921"/>
                <a:ext cx="4475936" cy="1336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67">
              <a:extLst>
                <a:ext uri="{FF2B5EF4-FFF2-40B4-BE49-F238E27FC236}">
                  <a16:creationId xmlns:a16="http://schemas.microsoft.com/office/drawing/2014/main" id="{0ECEBBAF-7907-4C47-BBD5-9D8595ABB7A7}"/>
                </a:ext>
              </a:extLst>
            </p:cNvPr>
            <p:cNvGrpSpPr/>
            <p:nvPr/>
          </p:nvGrpSpPr>
          <p:grpSpPr>
            <a:xfrm>
              <a:off x="16415650" y="1835046"/>
              <a:ext cx="72000" cy="576000"/>
              <a:chOff x="16200000" y="360000"/>
              <a:chExt cx="72000" cy="576000"/>
            </a:xfrm>
          </p:grpSpPr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5FF6FD0D-C542-4C2D-A618-C5956E5C1B45}"/>
                  </a:ext>
                </a:extLst>
              </p:cNvPr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93849B52-2978-4C92-8E7C-C8DFFC82727A}"/>
                  </a:ext>
                </a:extLst>
              </p:cNvPr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52EDE309-CB72-405C-BF77-A156FB8FAD99}"/>
                  </a:ext>
                </a:extLst>
              </p:cNvPr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E3B3CB9E-014B-4FD8-AB4F-F5B9A5176168}"/>
                  </a:ext>
                </a:extLst>
              </p:cNvPr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</p:grp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F1F57A32-FDE9-4561-B9C0-DDDEEFF5FC66}"/>
                </a:ext>
              </a:extLst>
            </p:cNvPr>
            <p:cNvCxnSpPr/>
            <p:nvPr/>
          </p:nvCxnSpPr>
          <p:spPr>
            <a:xfrm>
              <a:off x="16446164" y="1361918"/>
              <a:ext cx="0" cy="3168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357165E9-DE0A-44EA-AE62-7CBCB47A2BC2}"/>
                </a:ext>
              </a:extLst>
            </p:cNvPr>
            <p:cNvSpPr txBox="1"/>
            <p:nvPr/>
          </p:nvSpPr>
          <p:spPr>
            <a:xfrm>
              <a:off x="15571285" y="608901"/>
              <a:ext cx="18786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Variable Filter</a:t>
              </a:r>
            </a:p>
            <a:p>
              <a:r>
                <a:rPr lang="en-US" sz="1600" i="1" dirty="0">
                  <a:cs typeface="Times New Roman" pitchFamily="18" charset="0"/>
                </a:rPr>
                <a:t>OD</a:t>
              </a:r>
              <a:r>
                <a:rPr lang="en-US" sz="1600" dirty="0">
                  <a:cs typeface="Times New Roman" pitchFamily="18" charset="0"/>
                </a:rPr>
                <a:t> = 0.2 … 4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96" name="Object 1">
            <a:extLst>
              <a:ext uri="{FF2B5EF4-FFF2-40B4-BE49-F238E27FC236}">
                <a16:creationId xmlns:a16="http://schemas.microsoft.com/office/drawing/2014/main" id="{80EF0051-D2D3-4381-83D0-54E664140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530616"/>
              </p:ext>
            </p:extLst>
          </p:nvPr>
        </p:nvGraphicFramePr>
        <p:xfrm>
          <a:off x="1530593" y="4446433"/>
          <a:ext cx="602138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Formel" r:id="rId3" imgW="4063680" imgH="927000" progId="Equation.3">
                  <p:embed/>
                </p:oleObj>
              </mc:Choice>
              <mc:Fallback>
                <p:oleObj name="Formel" r:id="rId3" imgW="4063680" imgH="927000" progId="Equation.3">
                  <p:embed/>
                  <p:pic>
                    <p:nvPicPr>
                      <p:cNvPr id="430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93" y="4446433"/>
                        <a:ext cx="6021388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97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SPAD</a:t>
            </a:r>
            <a:r>
              <a:rPr lang="en-US" sz="2400" dirty="0"/>
              <a:t> calibration using </a:t>
            </a:r>
            <a:r>
              <a:rPr lang="de-DE" sz="2400" dirty="0"/>
              <a:t>double </a:t>
            </a:r>
            <a:r>
              <a:rPr lang="de-DE" sz="2400" dirty="0" err="1"/>
              <a:t>attenuator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– </a:t>
            </a:r>
            <a:r>
              <a:rPr lang="de-DE" sz="2400" dirty="0" err="1"/>
              <a:t>Step</a:t>
            </a:r>
            <a:r>
              <a:rPr lang="de-DE" sz="2400" dirty="0"/>
              <a:t> 5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16.08.2018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39" name="Gruppieren 32">
            <a:extLst>
              <a:ext uri="{FF2B5EF4-FFF2-40B4-BE49-F238E27FC236}">
                <a16:creationId xmlns:a16="http://schemas.microsoft.com/office/drawing/2014/main" id="{746E97A9-8C13-484B-A84E-6FA8910DBBB5}"/>
              </a:ext>
            </a:extLst>
          </p:cNvPr>
          <p:cNvGrpSpPr/>
          <p:nvPr/>
        </p:nvGrpSpPr>
        <p:grpSpPr>
          <a:xfrm>
            <a:off x="863478" y="836712"/>
            <a:ext cx="7380930" cy="3415931"/>
            <a:chOff x="10285439" y="475586"/>
            <a:chExt cx="7380930" cy="3415931"/>
          </a:xfrm>
        </p:grpSpPr>
        <p:grpSp>
          <p:nvGrpSpPr>
            <p:cNvPr id="40" name="Gruppieren 155">
              <a:extLst>
                <a:ext uri="{FF2B5EF4-FFF2-40B4-BE49-F238E27FC236}">
                  <a16:creationId xmlns:a16="http://schemas.microsoft.com/office/drawing/2014/main" id="{D1500C28-6E59-40D0-8023-DFCC6B3E5300}"/>
                </a:ext>
              </a:extLst>
            </p:cNvPr>
            <p:cNvGrpSpPr/>
            <p:nvPr/>
          </p:nvGrpSpPr>
          <p:grpSpPr>
            <a:xfrm>
              <a:off x="10285439" y="475586"/>
              <a:ext cx="7380930" cy="3415931"/>
              <a:chOff x="1436826" y="588214"/>
              <a:chExt cx="7013498" cy="3881819"/>
            </a:xfrm>
          </p:grpSpPr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25B8A99B-3412-4B47-BC50-23225EAF46D0}"/>
                  </a:ext>
                </a:extLst>
              </p:cNvPr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EAAD7CA9-EB0E-4885-9673-96CC6283B9C5}"/>
                  </a:ext>
                </a:extLst>
              </p:cNvPr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6BA1735F-A89F-4A80-A143-375BEB2020D6}"/>
                  </a:ext>
                </a:extLst>
              </p:cNvPr>
              <p:cNvSpPr/>
              <p:nvPr/>
            </p:nvSpPr>
            <p:spPr>
              <a:xfrm>
                <a:off x="2616344" y="1570162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97E091C7-6E2F-4B0F-85BB-AE45099F4015}"/>
                  </a:ext>
                </a:extLst>
              </p:cNvPr>
              <p:cNvSpPr/>
              <p:nvPr/>
            </p:nvSpPr>
            <p:spPr>
              <a:xfrm>
                <a:off x="2616344" y="2506265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76" name="Gerade Verbindung mit Pfeil 75">
                <a:extLst>
                  <a:ext uri="{FF2B5EF4-FFF2-40B4-BE49-F238E27FC236}">
                    <a16:creationId xmlns:a16="http://schemas.microsoft.com/office/drawing/2014/main" id="{9638FA99-2E96-4DBB-98C1-6DC8FDB4D547}"/>
                  </a:ext>
                </a:extLst>
              </p:cNvPr>
              <p:cNvCxnSpPr/>
              <p:nvPr/>
            </p:nvCxnSpPr>
            <p:spPr>
              <a:xfrm>
                <a:off x="2796364" y="2074218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D9C3FC6C-E707-430D-BBB9-3DC081137BA5}"/>
                  </a:ext>
                </a:extLst>
              </p:cNvPr>
              <p:cNvSpPr/>
              <p:nvPr/>
            </p:nvSpPr>
            <p:spPr>
              <a:xfrm>
                <a:off x="5533133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591E1C7E-9CF9-403F-B4F9-AD7C75929B8F}"/>
                  </a:ext>
                </a:extLst>
              </p:cNvPr>
              <p:cNvSpPr/>
              <p:nvPr/>
            </p:nvSpPr>
            <p:spPr>
              <a:xfrm>
                <a:off x="4314685" y="2388451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79" name="Gerade Verbindung mit Pfeil 78">
                <a:extLst>
                  <a:ext uri="{FF2B5EF4-FFF2-40B4-BE49-F238E27FC236}">
                    <a16:creationId xmlns:a16="http://schemas.microsoft.com/office/drawing/2014/main" id="{F916B9AB-5A5A-4C82-8B62-20DAB0F843A6}"/>
                  </a:ext>
                </a:extLst>
              </p:cNvPr>
              <p:cNvCxnSpPr/>
              <p:nvPr/>
            </p:nvCxnSpPr>
            <p:spPr>
              <a:xfrm>
                <a:off x="4404685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id="{E6C24604-66A2-4B5F-9FB3-F05A8A048D46}"/>
                  </a:ext>
                </a:extLst>
              </p:cNvPr>
              <p:cNvCxnSpPr/>
              <p:nvPr/>
            </p:nvCxnSpPr>
            <p:spPr>
              <a:xfrm>
                <a:off x="5623133" y="3255845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>
                <a:extLst>
                  <a:ext uri="{FF2B5EF4-FFF2-40B4-BE49-F238E27FC236}">
                    <a16:creationId xmlns:a16="http://schemas.microsoft.com/office/drawing/2014/main" id="{7D6F45AA-7970-452D-BE30-ED24C88F4445}"/>
                  </a:ext>
                </a:extLst>
              </p:cNvPr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B4FFC5F1-166E-4884-817E-B10CD33864B5}"/>
                  </a:ext>
                </a:extLst>
              </p:cNvPr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83" name="Gerade Verbindung mit Pfeil 82">
                <a:extLst>
                  <a:ext uri="{FF2B5EF4-FFF2-40B4-BE49-F238E27FC236}">
                    <a16:creationId xmlns:a16="http://schemas.microsoft.com/office/drawing/2014/main" id="{A667B4ED-8D0A-4EED-B7C8-CAFDDE4A09A7}"/>
                  </a:ext>
                </a:extLst>
              </p:cNvPr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8EE4D8F0-3DD3-4C17-9D10-78DF06296627}"/>
                  </a:ext>
                </a:extLst>
              </p:cNvPr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>
                    <a:latin typeface="Calibri" pitchFamily="34" charset="0"/>
                  </a:rPr>
                  <a:t>Laser</a:t>
                </a:r>
                <a:br>
                  <a:rPr lang="en-US" sz="2200">
                    <a:latin typeface="Calibri" pitchFamily="34" charset="0"/>
                  </a:rPr>
                </a:br>
                <a:r>
                  <a:rPr lang="en-US" sz="2200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00D210A8-7A6A-4ACB-B8C9-3174E37E3C78}"/>
                  </a:ext>
                </a:extLst>
              </p:cNvPr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Monitor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9AD8CDD7-7F04-42BC-A17B-B2C52C6439C8}"/>
                  </a:ext>
                </a:extLst>
              </p:cNvPr>
              <p:cNvSpPr txBox="1"/>
              <p:nvPr/>
            </p:nvSpPr>
            <p:spPr>
              <a:xfrm>
                <a:off x="4985490" y="1455337"/>
                <a:ext cx="1275287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4.6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42001ED5-7AC3-4D90-B233-34E2D1430750}"/>
                  </a:ext>
                </a:extLst>
              </p:cNvPr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3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1.6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DF796C1D-69A3-4C54-B960-F45D54566155}"/>
                  </a:ext>
                </a:extLst>
              </p:cNvPr>
              <p:cNvSpPr txBox="1"/>
              <p:nvPr/>
            </p:nvSpPr>
            <p:spPr>
              <a:xfrm>
                <a:off x="1436826" y="1596874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868E78AF-3E67-4CAF-A800-1505D1875DE4}"/>
                  </a:ext>
                </a:extLst>
              </p:cNvPr>
              <p:cNvSpPr txBox="1"/>
              <p:nvPr/>
            </p:nvSpPr>
            <p:spPr>
              <a:xfrm>
                <a:off x="1515973" y="2542269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99B81689-2D82-42ED-8B18-1C469B9EFE9F}"/>
                  </a:ext>
                </a:extLst>
              </p:cNvPr>
              <p:cNvSpPr txBox="1"/>
              <p:nvPr/>
            </p:nvSpPr>
            <p:spPr>
              <a:xfrm>
                <a:off x="2497492" y="588214"/>
                <a:ext cx="1439245" cy="87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Microscope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2C9A9350-A711-446A-8F08-218BE497BFCC}"/>
                  </a:ext>
                </a:extLst>
              </p:cNvPr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Beam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92" name="Gerade Verbindung 91">
                <a:extLst>
                  <a:ext uri="{FF2B5EF4-FFF2-40B4-BE49-F238E27FC236}">
                    <a16:creationId xmlns:a16="http://schemas.microsoft.com/office/drawing/2014/main" id="{350E2DDC-A1E4-464E-A706-31BC92F120F0}"/>
                  </a:ext>
                </a:extLst>
              </p:cNvPr>
              <p:cNvCxnSpPr>
                <a:stCxn id="72" idx="1"/>
                <a:endCxn id="75" idx="3"/>
              </p:cNvCxnSpPr>
              <p:nvPr/>
            </p:nvCxnSpPr>
            <p:spPr>
              <a:xfrm flipH="1">
                <a:off x="2976384" y="2708921"/>
                <a:ext cx="4475936" cy="1336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67">
              <a:extLst>
                <a:ext uri="{FF2B5EF4-FFF2-40B4-BE49-F238E27FC236}">
                  <a16:creationId xmlns:a16="http://schemas.microsoft.com/office/drawing/2014/main" id="{B5D3087F-DD83-4FEB-97E9-0EE034BD5E9D}"/>
                </a:ext>
              </a:extLst>
            </p:cNvPr>
            <p:cNvGrpSpPr/>
            <p:nvPr/>
          </p:nvGrpSpPr>
          <p:grpSpPr>
            <a:xfrm>
              <a:off x="16415650" y="1835046"/>
              <a:ext cx="72000" cy="576000"/>
              <a:chOff x="16200000" y="360000"/>
              <a:chExt cx="72000" cy="576000"/>
            </a:xfrm>
          </p:grpSpPr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2F48D2AD-C00D-41A7-9ACA-CE8EDAF7B372}"/>
                  </a:ext>
                </a:extLst>
              </p:cNvPr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74847EA4-D6C1-4909-9666-1ECB26EAAA39}"/>
                  </a:ext>
                </a:extLst>
              </p:cNvPr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5E2D3EBF-9260-42D6-B297-F102195CFBC5}"/>
                  </a:ext>
                </a:extLst>
              </p:cNvPr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CAFB8905-3D38-4852-A8F0-B9E7AACD8921}"/>
                  </a:ext>
                </a:extLst>
              </p:cNvPr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</p:grp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88EEDA55-1845-43E3-8917-A132D0FD2A5F}"/>
                </a:ext>
              </a:extLst>
            </p:cNvPr>
            <p:cNvCxnSpPr/>
            <p:nvPr/>
          </p:nvCxnSpPr>
          <p:spPr>
            <a:xfrm>
              <a:off x="16446164" y="1361918"/>
              <a:ext cx="0" cy="3168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CD22D2E4-A6B7-46E4-BCAF-60E2DCA8DC7D}"/>
                </a:ext>
              </a:extLst>
            </p:cNvPr>
            <p:cNvSpPr txBox="1"/>
            <p:nvPr/>
          </p:nvSpPr>
          <p:spPr>
            <a:xfrm>
              <a:off x="15571285" y="608901"/>
              <a:ext cx="18786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Variable Filter</a:t>
              </a:r>
            </a:p>
            <a:p>
              <a:r>
                <a:rPr lang="en-US" sz="1600" i="1" dirty="0">
                  <a:cs typeface="Times New Roman" pitchFamily="18" charset="0"/>
                </a:rPr>
                <a:t>OD</a:t>
              </a:r>
              <a:r>
                <a:rPr lang="en-US" sz="1600" dirty="0">
                  <a:cs typeface="Times New Roman" pitchFamily="18" charset="0"/>
                </a:rPr>
                <a:t> = 0.2 … 4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96" name="Object 1">
            <a:extLst>
              <a:ext uri="{FF2B5EF4-FFF2-40B4-BE49-F238E27FC236}">
                <a16:creationId xmlns:a16="http://schemas.microsoft.com/office/drawing/2014/main" id="{5BF09723-B6D6-44FD-94D3-D633DBED0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62756"/>
              </p:ext>
            </p:extLst>
          </p:nvPr>
        </p:nvGraphicFramePr>
        <p:xfrm>
          <a:off x="242888" y="3727450"/>
          <a:ext cx="8829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Formel" r:id="rId3" imgW="8864280" imgH="2412720" progId="Equation.3">
                  <p:embed/>
                </p:oleObj>
              </mc:Choice>
              <mc:Fallback>
                <p:oleObj name="Formel" r:id="rId3" imgW="8864280" imgH="2412720" progId="Equation.3">
                  <p:embed/>
                  <p:pic>
                    <p:nvPicPr>
                      <p:cNvPr id="430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727450"/>
                        <a:ext cx="88296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hteck 96">
            <a:extLst>
              <a:ext uri="{FF2B5EF4-FFF2-40B4-BE49-F238E27FC236}">
                <a16:creationId xmlns:a16="http://schemas.microsoft.com/office/drawing/2014/main" id="{7B1875E0-DC79-462D-BC7D-33DEC2FC4ECF}"/>
              </a:ext>
            </a:extLst>
          </p:cNvPr>
          <p:cNvSpPr/>
          <p:nvPr/>
        </p:nvSpPr>
        <p:spPr>
          <a:xfrm>
            <a:off x="4568996" y="581452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1531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cs typeface="Arial"/>
              </a:rPr>
              <a:t>Si-SPAD</a:t>
            </a:r>
            <a:r>
              <a:rPr lang="en-GB" sz="2400" dirty="0"/>
              <a:t> calibration using double attenuator technique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95883"/>
              </p:ext>
            </p:extLst>
          </p:nvPr>
        </p:nvGraphicFramePr>
        <p:xfrm>
          <a:off x="1109567" y="4327449"/>
          <a:ext cx="6824899" cy="135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Formel" r:id="rId3" imgW="6908760" imgH="1371600" progId="Equation.3">
                  <p:embed/>
                </p:oleObj>
              </mc:Choice>
              <mc:Fallback>
                <p:oleObj name="Formel" r:id="rId3" imgW="6908760" imgH="1371600" progId="Equation.3">
                  <p:embed/>
                  <p:pic>
                    <p:nvPicPr>
                      <p:cNvPr id="84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567" y="4327449"/>
                        <a:ext cx="6824899" cy="13577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4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856732" y="892109"/>
            <a:ext cx="7323266" cy="3256971"/>
            <a:chOff x="856732" y="1060683"/>
            <a:chExt cx="7323266" cy="3256971"/>
          </a:xfrm>
        </p:grpSpPr>
        <p:grpSp>
          <p:nvGrpSpPr>
            <p:cNvPr id="2" name="Gruppieren 67"/>
            <p:cNvGrpSpPr/>
            <p:nvPr/>
          </p:nvGrpSpPr>
          <p:grpSpPr>
            <a:xfrm>
              <a:off x="6939050" y="2571655"/>
              <a:ext cx="71438" cy="571500"/>
              <a:chOff x="16200000" y="360000"/>
              <a:chExt cx="72000" cy="576000"/>
            </a:xfrm>
          </p:grpSpPr>
          <p:sp>
            <p:nvSpPr>
              <p:cNvPr id="44" name="Rechteck 43"/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</p:grpSp>
        <p:grpSp>
          <p:nvGrpSpPr>
            <p:cNvPr id="3" name="Gruppieren 155"/>
            <p:cNvGrpSpPr/>
            <p:nvPr/>
          </p:nvGrpSpPr>
          <p:grpSpPr>
            <a:xfrm>
              <a:off x="856732" y="1685501"/>
              <a:ext cx="7323266" cy="2632153"/>
              <a:chOff x="1436826" y="1455337"/>
              <a:chExt cx="7013498" cy="3014696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2616344" y="2492896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2616344" y="3429000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cxnSp>
            <p:nvCxnSpPr>
              <p:cNvPr id="52" name="Gerade Verbindung mit Pfeil 51"/>
              <p:cNvCxnSpPr/>
              <p:nvPr/>
            </p:nvCxnSpPr>
            <p:spPr>
              <a:xfrm>
                <a:off x="2796364" y="2996952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hteck 52"/>
              <p:cNvSpPr/>
              <p:nvPr/>
            </p:nvSpPr>
            <p:spPr>
              <a:xfrm>
                <a:off x="5533133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4314685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cxnSp>
            <p:nvCxnSpPr>
              <p:cNvPr id="55" name="Gerade Verbindung mit Pfeil 54"/>
              <p:cNvCxnSpPr/>
              <p:nvPr/>
            </p:nvCxnSpPr>
            <p:spPr>
              <a:xfrm>
                <a:off x="4404685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/>
              <p:nvPr/>
            </p:nvCxnSpPr>
            <p:spPr>
              <a:xfrm>
                <a:off x="5623133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57"/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183" dirty="0">
                  <a:latin typeface="Calibri" pitchFamily="34" charset="0"/>
                </a:endParaRPr>
              </a:p>
            </p:txBody>
          </p:sp>
          <p:cxnSp>
            <p:nvCxnSpPr>
              <p:cNvPr id="59" name="Gerade Verbindung mit Pfeil 58"/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feld 59"/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83">
                    <a:latin typeface="Calibri" pitchFamily="34" charset="0"/>
                  </a:rPr>
                  <a:t>Laser</a:t>
                </a:r>
                <a:br>
                  <a:rPr lang="en-US" sz="2183">
                    <a:latin typeface="Calibri" pitchFamily="34" charset="0"/>
                  </a:rPr>
                </a:br>
                <a:r>
                  <a:rPr lang="en-US" sz="2183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83" dirty="0">
                    <a:latin typeface="Calibri" pitchFamily="34" charset="0"/>
                  </a:rPr>
                  <a:t>Monitor</a:t>
                </a:r>
                <a:br>
                  <a:rPr lang="en-US" sz="2183" dirty="0">
                    <a:latin typeface="Calibri" pitchFamily="34" charset="0"/>
                  </a:rPr>
                </a:br>
                <a:r>
                  <a:rPr lang="en-US" sz="2183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5026647" y="1455337"/>
                <a:ext cx="1192973" cy="764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83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588" i="1" dirty="0">
                    <a:cs typeface="Times New Roman" pitchFamily="18" charset="0"/>
                  </a:rPr>
                  <a:t>T</a:t>
                </a:r>
                <a:r>
                  <a:rPr lang="en-US" sz="1588" dirty="0">
                    <a:latin typeface="Calibri" pitchFamily="34" charset="0"/>
                  </a:rPr>
                  <a:t> = 4.6 </a:t>
                </a:r>
                <a:r>
                  <a:rPr lang="en-US" sz="1588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588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588" dirty="0">
                  <a:latin typeface="Calibri" pitchFamily="34" charset="0"/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83" dirty="0">
                    <a:latin typeface="Calibri" pitchFamily="34" charset="0"/>
                  </a:rPr>
                  <a:t>Filter 3</a:t>
                </a:r>
                <a:br>
                  <a:rPr lang="en-US" sz="2183" dirty="0">
                    <a:latin typeface="Calibri" pitchFamily="34" charset="0"/>
                  </a:rPr>
                </a:br>
                <a:r>
                  <a:rPr lang="en-US" sz="1588" i="1" dirty="0">
                    <a:cs typeface="Times New Roman" pitchFamily="18" charset="0"/>
                  </a:rPr>
                  <a:t>T</a:t>
                </a:r>
                <a:r>
                  <a:rPr lang="en-US" sz="1588" dirty="0">
                    <a:latin typeface="Calibri" pitchFamily="34" charset="0"/>
                  </a:rPr>
                  <a:t> = 1.6 </a:t>
                </a:r>
                <a:r>
                  <a:rPr lang="en-US" sz="1588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588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588" dirty="0">
                  <a:latin typeface="Calibri" pitchFamily="34" charset="0"/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1436826" y="2519608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183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1515973" y="3465004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183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2450918" y="1471767"/>
                <a:ext cx="143924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83" dirty="0">
                    <a:latin typeface="Calibri" pitchFamily="34" charset="0"/>
                  </a:rPr>
                  <a:t>Microscope</a:t>
                </a:r>
                <a:br>
                  <a:rPr lang="en-US" sz="2183" dirty="0">
                    <a:latin typeface="Calibri" pitchFamily="34" charset="0"/>
                  </a:rPr>
                </a:br>
                <a:r>
                  <a:rPr lang="en-US" sz="2183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83" dirty="0">
                    <a:latin typeface="Calibri" pitchFamily="34" charset="0"/>
                  </a:rPr>
                  <a:t>Beam</a:t>
                </a:r>
                <a:br>
                  <a:rPr lang="en-US" sz="2183" dirty="0">
                    <a:latin typeface="Calibri" pitchFamily="34" charset="0"/>
                  </a:rPr>
                </a:br>
                <a:r>
                  <a:rPr lang="en-US" sz="2183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95" name="Gerade Verbindung 94"/>
              <p:cNvCxnSpPr>
                <a:stCxn id="48" idx="1"/>
                <a:endCxn id="50" idx="3"/>
              </p:cNvCxnSpPr>
              <p:nvPr/>
            </p:nvCxnSpPr>
            <p:spPr>
              <a:xfrm flipH="1">
                <a:off x="2976384" y="2708920"/>
                <a:ext cx="44759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Gerade Verbindung mit Pfeil 41"/>
            <p:cNvCxnSpPr/>
            <p:nvPr/>
          </p:nvCxnSpPr>
          <p:spPr>
            <a:xfrm>
              <a:off x="6969326" y="1807818"/>
              <a:ext cx="0" cy="3143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6101282" y="1060683"/>
              <a:ext cx="1863979" cy="671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83" dirty="0">
                  <a:latin typeface="Calibri" pitchFamily="34" charset="0"/>
                </a:rPr>
                <a:t>Variable Filter</a:t>
              </a:r>
            </a:p>
            <a:p>
              <a:r>
                <a:rPr lang="en-US" sz="1588" i="1" dirty="0">
                  <a:cs typeface="Times New Roman" pitchFamily="18" charset="0"/>
                </a:rPr>
                <a:t>OD</a:t>
              </a:r>
              <a:r>
                <a:rPr lang="en-US" sz="1588" dirty="0">
                  <a:cs typeface="Times New Roman" pitchFamily="18" charset="0"/>
                </a:rPr>
                <a:t> = 0.2 … 4</a:t>
              </a:r>
              <a:endParaRPr lang="en-US" sz="1588" dirty="0">
                <a:latin typeface="Calibri" pitchFamily="34" charset="0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16.08.2018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40" name="Gruppieren 39"/>
          <p:cNvGrpSpPr>
            <a:grpSpLocks/>
          </p:cNvGrpSpPr>
          <p:nvPr/>
        </p:nvGrpSpPr>
        <p:grpSpPr>
          <a:xfrm>
            <a:off x="112017" y="879210"/>
            <a:ext cx="8820000" cy="3204000"/>
            <a:chOff x="9884612" y="12725800"/>
            <a:chExt cx="8234947" cy="2716815"/>
          </a:xfrm>
        </p:grpSpPr>
        <p:pic>
          <p:nvPicPr>
            <p:cNvPr id="41" name="Picture 3715" descr="C:\Users\kueck01\Documents\Projekte\Konferenzen\Quantum 2014\Si-SPAD Poster\IMG_0235_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84612" y="12725800"/>
              <a:ext cx="8234947" cy="2716815"/>
            </a:xfrm>
            <a:prstGeom prst="rect">
              <a:avLst/>
            </a:prstGeom>
            <a:noFill/>
          </p:spPr>
        </p:pic>
        <p:cxnSp>
          <p:nvCxnSpPr>
            <p:cNvPr id="66" name="Gerade Verbindung 95"/>
            <p:cNvCxnSpPr/>
            <p:nvPr/>
          </p:nvCxnSpPr>
          <p:spPr bwMode="auto">
            <a:xfrm flipV="1">
              <a:off x="11467652" y="13658850"/>
              <a:ext cx="5778948" cy="3952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Gerade Verbindung 102"/>
            <p:cNvCxnSpPr/>
            <p:nvPr/>
          </p:nvCxnSpPr>
          <p:spPr bwMode="auto">
            <a:xfrm flipH="1" flipV="1">
              <a:off x="13150850" y="13690600"/>
              <a:ext cx="381000" cy="635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Gerade Verbindung 111"/>
            <p:cNvCxnSpPr/>
            <p:nvPr/>
          </p:nvCxnSpPr>
          <p:spPr bwMode="auto">
            <a:xfrm flipV="1">
              <a:off x="17240250" y="13652500"/>
              <a:ext cx="0" cy="144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Gerade Verbindung mit Pfeil 68"/>
            <p:cNvCxnSpPr/>
            <p:nvPr/>
          </p:nvCxnSpPr>
          <p:spPr bwMode="auto">
            <a:xfrm>
              <a:off x="12731750" y="13112750"/>
              <a:ext cx="0" cy="3600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70" name="Gerade Verbindung mit Pfeil 69"/>
            <p:cNvCxnSpPr/>
            <p:nvPr/>
          </p:nvCxnSpPr>
          <p:spPr bwMode="auto">
            <a:xfrm>
              <a:off x="12382500" y="13112750"/>
              <a:ext cx="0" cy="3600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71" name="Gerade Verbindung mit Pfeil 70"/>
            <p:cNvCxnSpPr/>
            <p:nvPr/>
          </p:nvCxnSpPr>
          <p:spPr bwMode="auto">
            <a:xfrm>
              <a:off x="11360150" y="12992100"/>
              <a:ext cx="0" cy="3600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72" name="Gerade Verbindung mit Pfeil 71"/>
            <p:cNvCxnSpPr/>
            <p:nvPr/>
          </p:nvCxnSpPr>
          <p:spPr bwMode="auto">
            <a:xfrm>
              <a:off x="14262100" y="13017500"/>
              <a:ext cx="0" cy="3600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3" name="Textfeld 72"/>
            <p:cNvSpPr txBox="1"/>
            <p:nvPr/>
          </p:nvSpPr>
          <p:spPr>
            <a:xfrm>
              <a:off x="10325100" y="14014450"/>
              <a:ext cx="629266" cy="2573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Si-SPAD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0325100" y="13557250"/>
              <a:ext cx="628946" cy="2573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Si-Diode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2274550" y="12744450"/>
              <a:ext cx="576046" cy="267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F</a:t>
              </a:r>
              <a:r>
                <a:rPr lang="de-DE" sz="1200" baseline="-25000" dirty="0"/>
                <a:t>3</a:t>
              </a:r>
              <a:r>
                <a:rPr lang="de-DE" sz="1200" dirty="0"/>
                <a:t>      F</a:t>
              </a:r>
              <a:r>
                <a:rPr lang="de-DE" sz="1200" baseline="-25000" dirty="0"/>
                <a:t>2</a:t>
              </a:r>
              <a:endParaRPr lang="de-DE" sz="1200" dirty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13931900" y="12744450"/>
              <a:ext cx="961344" cy="2573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Variable Filter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3455650" y="14071600"/>
              <a:ext cx="577650" cy="2573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Monitor</a:t>
              </a: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17443450" y="13868400"/>
              <a:ext cx="415746" cy="2573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Laser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2985750" y="13100050"/>
              <a:ext cx="502308" cy="442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200" dirty="0"/>
                <a:t>Beam</a:t>
              </a:r>
              <a:br>
                <a:rPr lang="de-DE" sz="1200" dirty="0"/>
              </a:br>
              <a:r>
                <a:rPr lang="de-DE" sz="1200" dirty="0"/>
                <a:t>splitter</a:t>
              </a:r>
            </a:p>
          </p:txBody>
        </p:sp>
      </p:grpSp>
      <p:sp>
        <p:nvSpPr>
          <p:cNvPr id="80" name="Rechteck 79">
            <a:extLst>
              <a:ext uri="{FF2B5EF4-FFF2-40B4-BE49-F238E27FC236}">
                <a16:creationId xmlns:a16="http://schemas.microsoft.com/office/drawing/2014/main" id="{CE189533-FF3A-4C08-A1F0-F77549C6F2EF}"/>
              </a:ext>
            </a:extLst>
          </p:cNvPr>
          <p:cNvSpPr/>
          <p:nvPr/>
        </p:nvSpPr>
        <p:spPr>
          <a:xfrm>
            <a:off x="4568996" y="581452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151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Measurement </a:t>
            </a:r>
            <a:r>
              <a:rPr lang="de-DE" sz="2400" dirty="0" err="1"/>
              <a:t>uncertainty</a:t>
            </a:r>
            <a:r>
              <a:rPr lang="de-DE" sz="2400" dirty="0"/>
              <a:t> </a:t>
            </a:r>
            <a:r>
              <a:rPr lang="de-DE" sz="2400" dirty="0" err="1"/>
              <a:t>budget</a:t>
            </a:r>
            <a:r>
              <a:rPr lang="de-DE" sz="2400" dirty="0"/>
              <a:t> – </a:t>
            </a:r>
            <a:br>
              <a:rPr lang="de-DE" sz="2400" dirty="0"/>
            </a:br>
            <a:r>
              <a:rPr lang="de-DE" sz="2400" dirty="0" err="1"/>
              <a:t>main</a:t>
            </a:r>
            <a:r>
              <a:rPr lang="de-DE" sz="2400" dirty="0"/>
              <a:t> </a:t>
            </a:r>
            <a:r>
              <a:rPr lang="de-DE" sz="2400" dirty="0" err="1"/>
              <a:t>components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249555" y="2726761"/>
            <a:ext cx="8573453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563" indent="-1795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2400" b="1" dirty="0"/>
              <a:t>Spectral responsivity of Si-diode: </a:t>
            </a:r>
            <a:r>
              <a:rPr lang="en-GB" sz="2400" b="1" dirty="0">
                <a:sym typeface="Symbol" panose="05050102010706020507" pitchFamily="18" charset="2"/>
              </a:rPr>
              <a:t> </a:t>
            </a:r>
            <a:r>
              <a:rPr lang="en-GB" sz="2400" b="1" dirty="0"/>
              <a:t>40 %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Caused by linearity measurements and its uncertainty</a:t>
            </a:r>
          </a:p>
          <a:p>
            <a:pPr marL="179563" indent="-1795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2400" b="1" dirty="0"/>
              <a:t>Filter transmission: </a:t>
            </a:r>
            <a:r>
              <a:rPr lang="en-GB" sz="2400" b="1" dirty="0">
                <a:sym typeface="Symbol" panose="05050102010706020507" pitchFamily="18" charset="2"/>
              </a:rPr>
              <a:t> </a:t>
            </a:r>
            <a:r>
              <a:rPr lang="en-GB" sz="2400" b="1" dirty="0"/>
              <a:t>45 %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Total filter transmission equals multiplication of two single filter transmissions?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54597" y="1244985"/>
            <a:ext cx="3997908" cy="959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1438" tIns="71438" rIns="71438" bIns="71438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i="1" dirty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SPAD</a:t>
            </a:r>
            <a:r>
              <a:rPr lang="en-GB" sz="2400" dirty="0"/>
              <a:t> = 0.6359 </a:t>
            </a:r>
            <a:r>
              <a:rPr lang="en-GB" sz="2400" dirty="0">
                <a:sym typeface="Symbol"/>
              </a:rPr>
              <a:t></a:t>
            </a:r>
            <a:r>
              <a:rPr lang="en-GB" sz="2400" dirty="0"/>
              <a:t> 0.0040 (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/>
              <a:t> = 2)</a:t>
            </a:r>
            <a:endParaRPr lang="de-DE" sz="2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i="1" dirty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SPAD</a:t>
            </a:r>
            <a:r>
              <a:rPr lang="en-GB" sz="2400" dirty="0"/>
              <a:t> = 0.6359 </a:t>
            </a:r>
            <a:r>
              <a:rPr lang="en-GB" sz="2400" dirty="0">
                <a:sym typeface="Symbol"/>
              </a:rPr>
              <a:t></a:t>
            </a:r>
            <a:r>
              <a:rPr lang="en-GB" sz="2400" dirty="0"/>
              <a:t> 0.63 % (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/>
              <a:t> = 2) 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16.08.2018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34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Measurement </a:t>
            </a:r>
            <a:r>
              <a:rPr lang="de-DE" sz="2400" dirty="0" err="1"/>
              <a:t>setup</a:t>
            </a:r>
            <a:r>
              <a:rPr lang="de-DE" sz="2400" dirty="0"/>
              <a:t> – </a:t>
            </a:r>
            <a:r>
              <a:rPr lang="de-DE" sz="2400" dirty="0" err="1"/>
              <a:t>Improvements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3078"/>
          <a:stretch>
            <a:fillRect/>
          </a:stretch>
        </p:blipFill>
        <p:spPr bwMode="auto">
          <a:xfrm>
            <a:off x="227253" y="2860250"/>
            <a:ext cx="8701516" cy="352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49555" y="999856"/>
            <a:ext cx="8573453" cy="2155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563" indent="-1795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2381" b="1" dirty="0"/>
              <a:t>Standard detector: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381" dirty="0"/>
              <a:t>Integrating sphere with Si-diode instead of Si-diode only</a:t>
            </a:r>
            <a:br>
              <a:rPr lang="en-GB" sz="2381" dirty="0"/>
            </a:br>
            <a:r>
              <a:rPr lang="en-GB" sz="2381" dirty="0"/>
              <a:t>(avoiding back-reflexion into the setup)</a:t>
            </a:r>
          </a:p>
          <a:p>
            <a:pPr marL="179563" indent="-1795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2381" b="1" dirty="0"/>
              <a:t>Automated alignment procedure: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381" dirty="0"/>
              <a:t>Better reproducibility in position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16.08.2018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0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Detection efficiency – Results and Uncertainty</a:t>
            </a:r>
            <a:endParaRPr lang="de-DE" sz="2400" dirty="0"/>
          </a:p>
        </p:txBody>
      </p:sp>
      <p:graphicFrame>
        <p:nvGraphicFramePr>
          <p:cNvPr id="7" name="Object 123"/>
          <p:cNvGraphicFramePr>
            <a:graphicFrameLocks noChangeAspect="1"/>
          </p:cNvGraphicFramePr>
          <p:nvPr/>
        </p:nvGraphicFramePr>
        <p:xfrm>
          <a:off x="6915147" y="4395465"/>
          <a:ext cx="100806" cy="1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Formel" r:id="rId3" imgW="101520" imgH="190440" progId="Equation.3">
                  <p:embed/>
                </p:oleObj>
              </mc:Choice>
              <mc:Fallback>
                <p:oleObj name="Formel" r:id="rId3" imgW="101520" imgH="190440" progId="Equation.3">
                  <p:embed/>
                  <p:pic>
                    <p:nvPicPr>
                      <p:cNvPr id="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47" y="4395465"/>
                        <a:ext cx="100806" cy="1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73026"/>
              </p:ext>
            </p:extLst>
          </p:nvPr>
        </p:nvGraphicFramePr>
        <p:xfrm>
          <a:off x="5646488" y="957871"/>
          <a:ext cx="3006861" cy="85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Formel" r:id="rId5" imgW="1511300" imgH="431800" progId="Equation.3">
                  <p:embed/>
                </p:oleObj>
              </mc:Choice>
              <mc:Fallback>
                <p:oleObj name="Formel" r:id="rId5" imgW="1511300" imgH="431800" progId="Equation.3">
                  <p:embed/>
                  <p:pic>
                    <p:nvPicPr>
                      <p:cNvPr id="80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488" y="957871"/>
                        <a:ext cx="3006861" cy="85685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4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20686"/>
              </p:ext>
            </p:extLst>
          </p:nvPr>
        </p:nvGraphicFramePr>
        <p:xfrm>
          <a:off x="252560" y="996468"/>
          <a:ext cx="4890994" cy="4206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83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Uncertainty component</a:t>
                      </a:r>
                      <a:endParaRPr lang="de-D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Uncertainty (%)</a:t>
                      </a:r>
                      <a:endParaRPr lang="de-D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Planck constant, h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2.52 x 10</a:t>
                      </a:r>
                      <a:r>
                        <a:rPr lang="en-US" sz="1600" baseline="30000"/>
                        <a:t>-7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Speed of light, c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Wavelength, λ</a:t>
                      </a:r>
                      <a:endParaRPr lang="de-D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0.0075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Amplification factor, A</a:t>
                      </a:r>
                      <a:r>
                        <a:rPr lang="en-US" sz="1600" baseline="-25000"/>
                        <a:t>1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0.0021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Amplification factor, A</a:t>
                      </a:r>
                      <a:r>
                        <a:rPr lang="en-US" sz="1600" baseline="-25000" dirty="0"/>
                        <a:t>2</a:t>
                      </a:r>
                      <a:endParaRPr lang="de-D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2.08 x 10</a:t>
                      </a:r>
                      <a:r>
                        <a:rPr lang="en-US" sz="1600" baseline="30000"/>
                        <a:t>-6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Amplification factor, A</a:t>
                      </a:r>
                      <a:r>
                        <a:rPr lang="en-US" sz="1600" baseline="-25000"/>
                        <a:t>3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2.08 x 10</a:t>
                      </a:r>
                      <a:r>
                        <a:rPr lang="en-US" sz="1600" baseline="30000"/>
                        <a:t>-6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Ratio V</a:t>
                      </a:r>
                      <a:r>
                        <a:rPr lang="en-US" sz="1600" baseline="-25000"/>
                        <a:t>1</a:t>
                      </a:r>
                      <a:r>
                        <a:rPr lang="en-US" sz="1600"/>
                        <a:t>/V</a:t>
                      </a:r>
                      <a:r>
                        <a:rPr lang="en-US" sz="1600" baseline="-25000"/>
                        <a:t>Mon1</a:t>
                      </a:r>
                      <a:r>
                        <a:rPr lang="en-US" sz="1600"/>
                        <a:t>, Q</a:t>
                      </a:r>
                      <a:r>
                        <a:rPr lang="en-US" sz="1600" baseline="-25000"/>
                        <a:t>1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0.004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Ratio V</a:t>
                      </a:r>
                      <a:r>
                        <a:rPr lang="en-US" sz="1600" baseline="-25000"/>
                        <a:t>2</a:t>
                      </a:r>
                      <a:r>
                        <a:rPr lang="en-US" sz="1600"/>
                        <a:t>/V</a:t>
                      </a:r>
                      <a:r>
                        <a:rPr lang="en-US" sz="1600" baseline="-25000"/>
                        <a:t>Mon2</a:t>
                      </a:r>
                      <a:r>
                        <a:rPr lang="en-US" sz="1600"/>
                        <a:t>, Q</a:t>
                      </a:r>
                      <a:r>
                        <a:rPr lang="en-US" sz="1600" baseline="-25000"/>
                        <a:t>2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0.015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Ratio V</a:t>
                      </a:r>
                      <a:r>
                        <a:rPr lang="en-US" sz="1600" baseline="-25000"/>
                        <a:t>3</a:t>
                      </a:r>
                      <a:r>
                        <a:rPr lang="en-US" sz="1600"/>
                        <a:t>/V</a:t>
                      </a:r>
                      <a:r>
                        <a:rPr lang="en-US" sz="1600" baseline="-25000"/>
                        <a:t>Mon3</a:t>
                      </a:r>
                      <a:r>
                        <a:rPr lang="en-US" sz="1600"/>
                        <a:t>, Q</a:t>
                      </a:r>
                      <a:r>
                        <a:rPr lang="en-US" sz="1600" baseline="-25000"/>
                        <a:t>3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0.05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Ratio CR/V</a:t>
                      </a:r>
                      <a:r>
                        <a:rPr lang="en-US" sz="1600" baseline="-25000"/>
                        <a:t>MonSPAD</a:t>
                      </a:r>
                      <a:r>
                        <a:rPr lang="en-US" sz="1600"/>
                        <a:t>, Q</a:t>
                      </a:r>
                      <a:r>
                        <a:rPr lang="en-US" sz="1600" baseline="-25000"/>
                        <a:t>4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0.036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Spectral responsivity, s</a:t>
                      </a:r>
                      <a:r>
                        <a:rPr lang="en-US" sz="1600" b="1" baseline="-25000">
                          <a:solidFill>
                            <a:srgbClr val="FF0000"/>
                          </a:solidFill>
                        </a:rPr>
                        <a:t>Si</a:t>
                      </a:r>
                      <a:endParaRPr lang="de-DE" sz="1200" b="1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de-DE" sz="12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Factor for the use of two filters, F</a:t>
                      </a:r>
                      <a:r>
                        <a:rPr lang="en-US" sz="1600" baseline="-25000"/>
                        <a:t>filt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0.005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indent="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Combined uncertainty, u</a:t>
                      </a:r>
                      <a:r>
                        <a:rPr lang="en-US" sz="1600" baseline="-25000"/>
                        <a:t>c</a:t>
                      </a: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tc>
                  <a:txBody>
                    <a:bodyPr/>
                    <a:lstStyle/>
                    <a:p>
                      <a:pPr indent="1714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0.162</a:t>
                      </a:r>
                      <a:endParaRPr lang="de-D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44" marR="6804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5646488" y="3510053"/>
            <a:ext cx="3182341" cy="90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595"/>
              </a:spcAft>
            </a:pPr>
            <a:r>
              <a:rPr lang="en-US" sz="2381" i="1" dirty="0"/>
              <a:t>u(</a:t>
            </a:r>
            <a:r>
              <a:rPr lang="en-US" sz="2381" i="1" dirty="0" err="1"/>
              <a:t>η</a:t>
            </a:r>
            <a:r>
              <a:rPr lang="en-US" sz="2381" baseline="-25000" dirty="0" err="1"/>
              <a:t>SPAD</a:t>
            </a:r>
            <a:r>
              <a:rPr lang="en-US" sz="2381" dirty="0"/>
              <a:t>) </a:t>
            </a:r>
            <a:r>
              <a:rPr lang="en-US" sz="2381" dirty="0">
                <a:sym typeface="Symbol"/>
              </a:rPr>
              <a:t></a:t>
            </a:r>
            <a:r>
              <a:rPr lang="en-US" sz="2381" dirty="0"/>
              <a:t> 0.16 %</a:t>
            </a:r>
          </a:p>
          <a:p>
            <a:pPr>
              <a:spcAft>
                <a:spcPts val="595"/>
              </a:spcAft>
            </a:pPr>
            <a:r>
              <a:rPr lang="en-US" sz="2381" dirty="0"/>
              <a:t>(770 nm, 100 000 cps)</a:t>
            </a:r>
          </a:p>
        </p:txBody>
      </p:sp>
      <p:sp>
        <p:nvSpPr>
          <p:cNvPr id="22" name="Rechteck 21"/>
          <p:cNvSpPr/>
          <p:nvPr/>
        </p:nvSpPr>
        <p:spPr>
          <a:xfrm>
            <a:off x="5640666" y="2163365"/>
            <a:ext cx="2857818" cy="90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595"/>
              </a:spcAft>
            </a:pPr>
            <a:r>
              <a:rPr lang="en-AU" sz="2381" dirty="0"/>
              <a:t>Main contribution:</a:t>
            </a:r>
          </a:p>
          <a:p>
            <a:pPr>
              <a:spcAft>
                <a:spcPts val="595"/>
              </a:spcAft>
            </a:pPr>
            <a:r>
              <a:rPr lang="en-AU" sz="2381" dirty="0"/>
              <a:t>Standard detector</a:t>
            </a:r>
          </a:p>
        </p:txBody>
      </p:sp>
      <p:sp>
        <p:nvSpPr>
          <p:cNvPr id="23" name="Rechteck 22"/>
          <p:cNvSpPr/>
          <p:nvPr/>
        </p:nvSpPr>
        <p:spPr>
          <a:xfrm>
            <a:off x="249555" y="5454454"/>
            <a:ext cx="8573453" cy="8245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595"/>
              </a:spcAft>
            </a:pPr>
            <a:r>
              <a:rPr lang="en-US" sz="2381" dirty="0"/>
              <a:t>However, this is the ideal value. What will be achieved in day-to-day calibrations? 1 % seems reasonable!? Pilot study under way!!!</a:t>
            </a:r>
            <a:endParaRPr lang="de-DE" sz="238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143502" y="6627600"/>
            <a:ext cx="3929063" cy="230400"/>
          </a:xfrm>
        </p:spPr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2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(In)</a:t>
            </a:r>
            <a:r>
              <a:rPr lang="de-DE" dirty="0" err="1"/>
              <a:t>Homogeneity</a:t>
            </a:r>
            <a:endParaRPr lang="de-DE" dirty="0"/>
          </a:p>
        </p:txBody>
      </p:sp>
      <p:graphicFrame>
        <p:nvGraphicFramePr>
          <p:cNvPr id="7" name="Object 123"/>
          <p:cNvGraphicFramePr>
            <a:graphicFrameLocks noChangeAspect="1"/>
          </p:cNvGraphicFramePr>
          <p:nvPr/>
        </p:nvGraphicFramePr>
        <p:xfrm>
          <a:off x="6915147" y="4395465"/>
          <a:ext cx="100806" cy="1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Formel" r:id="rId3" imgW="101520" imgH="190440" progId="Equation.3">
                  <p:embed/>
                </p:oleObj>
              </mc:Choice>
              <mc:Fallback>
                <p:oleObj name="Formel" r:id="rId3" imgW="101520" imgH="190440" progId="Equation.3">
                  <p:embed/>
                  <p:pic>
                    <p:nvPicPr>
                      <p:cNvPr id="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47" y="4395465"/>
                        <a:ext cx="100806" cy="1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58" y="934392"/>
            <a:ext cx="3889496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18" y="934392"/>
            <a:ext cx="3723766" cy="3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06664" y="4149080"/>
            <a:ext cx="8894113" cy="261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1139" indent="-181139" algn="ctr">
              <a:spcAft>
                <a:spcPts val="595"/>
              </a:spcAft>
            </a:pPr>
            <a:r>
              <a:rPr lang="fi-FI" sz="1984" b="1" dirty="0"/>
              <a:t>Relative spatial detection efficiency of the Si-SPAD detectors</a:t>
            </a:r>
          </a:p>
          <a:p>
            <a:pPr marL="181139" indent="-181139">
              <a:spcAft>
                <a:spcPts val="595"/>
              </a:spcAft>
              <a:buFont typeface="Arial" pitchFamily="34" charset="0"/>
              <a:buChar char="•"/>
            </a:pPr>
            <a:r>
              <a:rPr lang="fi-FI" sz="1984" dirty="0">
                <a:sym typeface="Symbol"/>
              </a:rPr>
              <a:t>Laser beam diameter</a:t>
            </a:r>
            <a:r>
              <a:rPr lang="en-US" altLang="ko-KR" sz="1984" dirty="0">
                <a:ea typeface="Batang" pitchFamily="18" charset="-127"/>
                <a:cs typeface="Times New Roman" pitchFamily="18" charset="0"/>
                <a:sym typeface="Symbol"/>
              </a:rPr>
              <a:t> </a:t>
            </a:r>
            <a:r>
              <a:rPr lang="fi-FI" sz="1984" baseline="-25000" dirty="0"/>
              <a:t>B</a:t>
            </a:r>
            <a:r>
              <a:rPr lang="fi-FI" sz="1984" dirty="0"/>
              <a:t> approx. 10 µm.</a:t>
            </a:r>
          </a:p>
          <a:p>
            <a:pPr marL="181139" indent="-181139">
              <a:spcAft>
                <a:spcPts val="595"/>
              </a:spcAft>
              <a:buFont typeface="Arial" pitchFamily="34" charset="0"/>
              <a:buChar char="•"/>
            </a:pPr>
            <a:r>
              <a:rPr lang="fi-FI" sz="1984" dirty="0"/>
              <a:t>Relative values are within ± 1 % for the main active region of the detectors, at the border of the active regions the values drop.</a:t>
            </a:r>
          </a:p>
          <a:p>
            <a:pPr marL="181139" indent="-181139" algn="ctr">
              <a:spcAft>
                <a:spcPts val="595"/>
              </a:spcAft>
            </a:pPr>
            <a:r>
              <a:rPr lang="fi-FI" sz="1984" b="1" dirty="0"/>
              <a:t>Homegeneities</a:t>
            </a:r>
          </a:p>
          <a:p>
            <a:pPr marL="181139" indent="-181139">
              <a:spcAft>
                <a:spcPts val="595"/>
              </a:spcAft>
              <a:buFont typeface="Arial" pitchFamily="34" charset="0"/>
              <a:buChar char="•"/>
            </a:pPr>
            <a:r>
              <a:rPr lang="fi-FI" sz="1984" dirty="0"/>
              <a:t>Region 1: ≤ 0.85 % (</a:t>
            </a:r>
            <a:r>
              <a:rPr lang="en-US" altLang="ko-KR" sz="1984" dirty="0">
                <a:ea typeface="Batang" pitchFamily="18" charset="-127"/>
                <a:cs typeface="Times New Roman" pitchFamily="18" charset="0"/>
                <a:sym typeface="Symbol"/>
              </a:rPr>
              <a:t></a:t>
            </a:r>
            <a:r>
              <a:rPr lang="en-AU" sz="1984" dirty="0">
                <a:sym typeface="Symbol"/>
              </a:rPr>
              <a:t> = 120 µm)</a:t>
            </a:r>
            <a:r>
              <a:rPr lang="fi-FI" sz="1984" dirty="0"/>
              <a:t>				Region 1: ≤ 2.2 % (</a:t>
            </a:r>
            <a:r>
              <a:rPr lang="en-US" altLang="ko-KR" sz="1984" dirty="0">
                <a:ea typeface="Batang" pitchFamily="18" charset="-127"/>
                <a:cs typeface="Times New Roman" pitchFamily="18" charset="0"/>
                <a:sym typeface="Symbol"/>
              </a:rPr>
              <a:t></a:t>
            </a:r>
            <a:r>
              <a:rPr lang="en-AU" sz="1984" dirty="0">
                <a:sym typeface="Symbol"/>
              </a:rPr>
              <a:t> = 40 µm)</a:t>
            </a:r>
            <a:r>
              <a:rPr lang="fi-FI" sz="1984" dirty="0"/>
              <a:t>	</a:t>
            </a:r>
          </a:p>
          <a:p>
            <a:pPr marL="181139" indent="-181139">
              <a:spcAft>
                <a:spcPts val="595"/>
              </a:spcAft>
              <a:buFont typeface="Arial" pitchFamily="34" charset="0"/>
              <a:buChar char="•"/>
            </a:pPr>
            <a:r>
              <a:rPr lang="fi-FI" sz="1984" dirty="0"/>
              <a:t>Region 2: ≤ 0.3 % (</a:t>
            </a:r>
            <a:r>
              <a:rPr lang="en-US" altLang="ko-KR" sz="1984" dirty="0">
                <a:ea typeface="Batang" pitchFamily="18" charset="-127"/>
                <a:cs typeface="Times New Roman" pitchFamily="18" charset="0"/>
                <a:sym typeface="Symbol"/>
              </a:rPr>
              <a:t></a:t>
            </a:r>
            <a:r>
              <a:rPr lang="en-AU" sz="1984" dirty="0">
                <a:sym typeface="Symbol"/>
              </a:rPr>
              <a:t> = 40 µm)</a:t>
            </a:r>
            <a:r>
              <a:rPr lang="fi-FI" sz="1984" dirty="0"/>
              <a:t>				Region 2: ≤ 0.13 % (</a:t>
            </a:r>
            <a:r>
              <a:rPr lang="en-US" altLang="ko-KR" sz="1984" dirty="0">
                <a:ea typeface="Batang" pitchFamily="18" charset="-127"/>
                <a:cs typeface="Times New Roman" pitchFamily="18" charset="0"/>
                <a:sym typeface="Symbol"/>
              </a:rPr>
              <a:t></a:t>
            </a:r>
            <a:r>
              <a:rPr lang="en-AU" sz="1984" dirty="0">
                <a:sym typeface="Symbol"/>
              </a:rPr>
              <a:t> = 20 µm)</a:t>
            </a:r>
            <a:endParaRPr lang="fi-FI" sz="1984" dirty="0"/>
          </a:p>
        </p:txBody>
      </p:sp>
    </p:spTree>
    <p:extLst>
      <p:ext uri="{BB962C8B-B14F-4D97-AF65-F5344CB8AC3E}">
        <p14:creationId xmlns:p14="http://schemas.microsoft.com/office/powerpoint/2010/main" val="405405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41" y="908720"/>
            <a:ext cx="7971822" cy="41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Detection</a:t>
            </a:r>
            <a:r>
              <a:rPr lang="de-DE" sz="2400" dirty="0"/>
              <a:t> </a:t>
            </a:r>
            <a:r>
              <a:rPr lang="de-DE" sz="2400" dirty="0" err="1"/>
              <a:t>efficiency</a:t>
            </a:r>
            <a:r>
              <a:rPr lang="de-DE" sz="2400" dirty="0"/>
              <a:t> – </a:t>
            </a:r>
            <a:r>
              <a:rPr lang="de-DE" sz="2400" dirty="0" err="1"/>
              <a:t>influence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photon</a:t>
            </a:r>
            <a:r>
              <a:rPr lang="de-DE" sz="2400" dirty="0"/>
              <a:t> </a:t>
            </a:r>
            <a:r>
              <a:rPr lang="de-DE" sz="2400" dirty="0" err="1"/>
              <a:t>statistics</a:t>
            </a:r>
            <a:br>
              <a:rPr lang="de-DE" sz="2400" dirty="0"/>
            </a:br>
            <a:endParaRPr lang="de-DE" sz="2400" dirty="0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6251"/>
              </p:ext>
            </p:extLst>
          </p:nvPr>
        </p:nvGraphicFramePr>
        <p:xfrm>
          <a:off x="4931345" y="5195888"/>
          <a:ext cx="1981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4" imgW="1333440" imgH="685800" progId="Equation.3">
                  <p:embed/>
                </p:oleObj>
              </mc:Choice>
              <mc:Fallback>
                <p:oleObj name="Equation" r:id="rId4" imgW="1333440" imgH="685800" progId="Equation.3">
                  <p:embed/>
                  <p:pic>
                    <p:nvPicPr>
                      <p:cNvPr id="1167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45" y="5195888"/>
                        <a:ext cx="1981200" cy="10175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4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420810"/>
              </p:ext>
            </p:extLst>
          </p:nvPr>
        </p:nvGraphicFramePr>
        <p:xfrm>
          <a:off x="6983491" y="5193133"/>
          <a:ext cx="1984623" cy="102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Formel" r:id="rId6" imgW="1333440" imgH="685800" progId="Equation.3">
                  <p:embed/>
                </p:oleObj>
              </mc:Choice>
              <mc:Fallback>
                <p:oleObj name="Formel" r:id="rId6" imgW="1333440" imgH="685800" progId="Equation.3">
                  <p:embed/>
                  <p:pic>
                    <p:nvPicPr>
                      <p:cNvPr id="1167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91" y="5193133"/>
                        <a:ext cx="1984623" cy="102223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4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143502" y="6627600"/>
            <a:ext cx="3929063" cy="230400"/>
          </a:xfrm>
        </p:spPr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7F9B18-5CCB-432E-B01D-316EAE6E63E0}"/>
              </a:ext>
            </a:extLst>
          </p:cNvPr>
          <p:cNvSpPr/>
          <p:nvPr/>
        </p:nvSpPr>
        <p:spPr>
          <a:xfrm>
            <a:off x="133652" y="5671580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0332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GB" i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F925-8145-43C0-8C0D-34A8E7065FCE}"/>
              </a:ext>
            </a:extLst>
          </p:cNvPr>
          <p:cNvSpPr/>
          <p:nvPr/>
        </p:nvSpPr>
        <p:spPr>
          <a:xfrm>
            <a:off x="249555" y="999855"/>
            <a:ext cx="8573453" cy="355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563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Single-Photon Avalanche Diodes (Si or </a:t>
            </a:r>
            <a:r>
              <a:rPr lang="en-GB" sz="2381" dirty="0" err="1"/>
              <a:t>InGaAs</a:t>
            </a:r>
            <a:r>
              <a:rPr lang="en-GB" sz="2381" dirty="0"/>
              <a:t> SPADs) important for</a:t>
            </a:r>
          </a:p>
          <a:p>
            <a:pPr marL="538690" lvl="1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scientific research:</a:t>
            </a:r>
          </a:p>
          <a:p>
            <a:pPr marL="992324" lvl="2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experimental quantum optics</a:t>
            </a:r>
          </a:p>
          <a:p>
            <a:pPr marL="992324" lvl="2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quantum cryptography</a:t>
            </a:r>
          </a:p>
          <a:p>
            <a:pPr marL="992324" lvl="2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quantum computing</a:t>
            </a:r>
          </a:p>
          <a:p>
            <a:pPr marL="538690" lvl="1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medicine</a:t>
            </a:r>
          </a:p>
          <a:p>
            <a:pPr marL="538690" lvl="1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biology</a:t>
            </a:r>
          </a:p>
          <a:p>
            <a:pPr marL="538690" lvl="1" indent="-179563">
              <a:spcAft>
                <a:spcPts val="595"/>
              </a:spcAft>
              <a:buFont typeface="Arial" pitchFamily="34" charset="0"/>
              <a:buChar char="•"/>
            </a:pPr>
            <a:r>
              <a:rPr lang="en-GB" sz="2381" dirty="0"/>
              <a:t>astrophysics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46507668-D473-44C6-95A9-B915FDBE198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186" y="2857436"/>
            <a:ext cx="3884821" cy="185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2340E3F9-977A-4DDE-BADB-0975143650FB}"/>
              </a:ext>
            </a:extLst>
          </p:cNvPr>
          <p:cNvSpPr/>
          <p:nvPr/>
        </p:nvSpPr>
        <p:spPr>
          <a:xfrm>
            <a:off x="249555" y="5328642"/>
            <a:ext cx="8421102" cy="458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056" lvl="1" indent="-85056">
              <a:spcAft>
                <a:spcPts val="595"/>
              </a:spcAft>
            </a:pPr>
            <a:r>
              <a:rPr lang="en-GB" sz="2381" dirty="0">
                <a:sym typeface="Symbol"/>
              </a:rPr>
              <a:t> </a:t>
            </a:r>
            <a:r>
              <a:rPr lang="en-GB" sz="2381" dirty="0"/>
              <a:t>Wherever low photon fluxes need to be measured!</a:t>
            </a:r>
          </a:p>
        </p:txBody>
      </p:sp>
    </p:spTree>
    <p:extLst>
      <p:ext uri="{BB962C8B-B14F-4D97-AF65-F5344CB8AC3E}">
        <p14:creationId xmlns:p14="http://schemas.microsoft.com/office/powerpoint/2010/main" val="35763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InGaAs</a:t>
            </a:r>
            <a:r>
              <a:rPr lang="de-DE" dirty="0"/>
              <a:t> </a:t>
            </a:r>
            <a:r>
              <a:rPr lang="de-DE" dirty="0" err="1"/>
              <a:t>calibration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25" y="960039"/>
            <a:ext cx="8491343" cy="5002413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225" y="4653136"/>
            <a:ext cx="2352219" cy="1643878"/>
          </a:xfrm>
          <a:prstGeom prst="rect">
            <a:avLst/>
          </a:prstGeom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b="13407"/>
          <a:stretch/>
        </p:blipFill>
        <p:spPr>
          <a:xfrm>
            <a:off x="7166675" y="929247"/>
            <a:ext cx="1871986" cy="16649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E61E4C-3EC1-405A-BB4E-9DB720F6E3D7}"/>
              </a:ext>
            </a:extLst>
          </p:cNvPr>
          <p:cNvSpPr txBox="1"/>
          <p:nvPr/>
        </p:nvSpPr>
        <p:spPr>
          <a:xfrm>
            <a:off x="208220" y="4598177"/>
            <a:ext cx="360798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de-DE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Low-noise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photodiode (Hamamatsu G8605-23), cooled at -20 °C, and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Femto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/Pico-ammeter (Keysight B2981A)</a:t>
            </a:r>
          </a:p>
          <a:p>
            <a:pPr marL="633413" lvl="1" indent="-176213">
              <a:buFont typeface="Symbol" panose="05050102010706020507" pitchFamily="18" charset="2"/>
              <a:buChar char="-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Dark current: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~ 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marL="633413" lvl="1" indent="-176213">
              <a:buFont typeface="Symbol" panose="05050102010706020507" pitchFamily="18" charset="2"/>
              <a:buChar char="-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Linearity: &lt; 0.25 %  for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10 µA –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167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InGaAs</a:t>
            </a:r>
            <a:r>
              <a:rPr lang="de-DE" dirty="0"/>
              <a:t> </a:t>
            </a:r>
            <a:r>
              <a:rPr lang="de-DE" dirty="0" err="1"/>
              <a:t>calibration</a:t>
            </a:r>
            <a:endParaRPr lang="de-DE" dirty="0"/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1508" b="4412"/>
          <a:stretch/>
        </p:blipFill>
        <p:spPr bwMode="auto">
          <a:xfrm>
            <a:off x="146076" y="1196752"/>
            <a:ext cx="8812761" cy="5024820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16.08.2018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0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InGaAs</a:t>
            </a:r>
            <a:r>
              <a:rPr lang="de-DE" dirty="0"/>
              <a:t> </a:t>
            </a:r>
            <a:r>
              <a:rPr lang="de-DE" dirty="0" err="1"/>
              <a:t>calibration</a:t>
            </a:r>
            <a:endParaRPr lang="de-DE" dirty="0"/>
          </a:p>
        </p:txBody>
      </p:sp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8578"/>
              </p:ext>
            </p:extLst>
          </p:nvPr>
        </p:nvGraphicFramePr>
        <p:xfrm>
          <a:off x="756302" y="1124744"/>
          <a:ext cx="7596403" cy="457681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17122">
                  <a:extLst>
                    <a:ext uri="{9D8B030D-6E8A-4147-A177-3AD203B41FA5}">
                      <a16:colId xmlns:a16="http://schemas.microsoft.com/office/drawing/2014/main" val="3983994415"/>
                    </a:ext>
                  </a:extLst>
                </a:gridCol>
                <a:gridCol w="2379281">
                  <a:extLst>
                    <a:ext uri="{9D8B030D-6E8A-4147-A177-3AD203B41FA5}">
                      <a16:colId xmlns:a16="http://schemas.microsoft.com/office/drawing/2014/main" val="3144251681"/>
                    </a:ext>
                  </a:extLst>
                </a:gridCol>
              </a:tblGrid>
              <a:tr h="690450">
                <a:tc>
                  <a:txBody>
                    <a:bodyPr/>
                    <a:lstStyle/>
                    <a:p>
                      <a:pPr marL="0" algn="ctr" defTabSz="3415193" rtl="0" eaLnBrk="1" latin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Source of uncertainty</a:t>
                      </a:r>
                      <a:endParaRPr lang="de-DE" sz="20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Standard uncertainty </a:t>
                      </a:r>
                      <a:br>
                        <a:rPr lang="en-GB" sz="2000" kern="100" dirty="0">
                          <a:effectLst/>
                        </a:rPr>
                      </a:br>
                      <a:r>
                        <a:rPr lang="en-GB" sz="2000" kern="100" dirty="0">
                          <a:effectLst/>
                        </a:rPr>
                        <a:t>(%)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036667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Planck´s constant, </a:t>
                      </a:r>
                      <a:r>
                        <a:rPr lang="en-GB" sz="2000" i="1" kern="100" dirty="0">
                          <a:effectLst/>
                        </a:rPr>
                        <a:t>h</a:t>
                      </a:r>
                      <a:endParaRPr lang="de-DE" sz="2000" b="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9.055×10</a:t>
                      </a:r>
                      <a:r>
                        <a:rPr lang="en-GB" sz="2000" kern="100" baseline="30000" dirty="0">
                          <a:effectLst/>
                        </a:rPr>
                        <a:t>-6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357306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Wavelength, </a:t>
                      </a:r>
                      <a:r>
                        <a:rPr lang="en-GB" sz="2000" i="1" kern="100" dirty="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endParaRPr lang="de-DE" sz="2000" b="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0.004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871992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Speed of light, </a:t>
                      </a:r>
                      <a:r>
                        <a:rPr lang="en-GB" sz="2000" i="1" kern="100" dirty="0">
                          <a:effectLst/>
                        </a:rPr>
                        <a:t>c</a:t>
                      </a:r>
                      <a:endParaRPr lang="de-DE" sz="2000" b="0" i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0.000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261488"/>
                  </a:ext>
                </a:extLst>
              </a:tr>
              <a:tr h="408543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Spectral Responsivity of </a:t>
                      </a: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InGaAs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-diode, </a:t>
                      </a:r>
                      <a:r>
                        <a:rPr lang="en-GB" sz="2000" b="1" i="1" kern="100" dirty="0" err="1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GB" sz="2000" b="1" kern="100" baseline="-25000" dirty="0" err="1">
                          <a:solidFill>
                            <a:srgbClr val="FF0000"/>
                          </a:solidFill>
                          <a:effectLst/>
                        </a:rPr>
                        <a:t>InGaAs</a:t>
                      </a:r>
                      <a:endParaRPr lang="de-DE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0.300</a:t>
                      </a:r>
                      <a:endParaRPr lang="de-DE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104859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InGaAs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InP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 SPAD counts, </a:t>
                      </a:r>
                      <a:r>
                        <a:rPr lang="en-GB" sz="2000" b="1" i="1" kern="100" dirty="0" err="1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GB" sz="2000" b="1" kern="100" baseline="-25000" dirty="0" err="1">
                          <a:solidFill>
                            <a:srgbClr val="FF0000"/>
                          </a:solidFill>
                          <a:effectLst/>
                        </a:rPr>
                        <a:t>count</a:t>
                      </a:r>
                      <a:endParaRPr lang="de-DE" sz="2000" b="1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0.720</a:t>
                      </a:r>
                      <a:endParaRPr lang="de-DE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113414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InGaAs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InP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 SPAD dark counts, </a:t>
                      </a:r>
                      <a:r>
                        <a:rPr lang="en-GB" sz="2000" b="1" i="1" kern="100" dirty="0" err="1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GB" sz="2000" b="1" kern="100" baseline="-25000" dirty="0" err="1">
                          <a:solidFill>
                            <a:srgbClr val="FF0000"/>
                          </a:solidFill>
                          <a:effectLst/>
                        </a:rPr>
                        <a:t>dark</a:t>
                      </a:r>
                      <a:endParaRPr lang="de-DE" sz="2000" b="1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0.305</a:t>
                      </a:r>
                      <a:endParaRPr lang="de-DE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158609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InGaAs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GB" sz="2000" b="1" kern="100" dirty="0" err="1">
                          <a:solidFill>
                            <a:srgbClr val="FF0000"/>
                          </a:solidFill>
                          <a:effectLst/>
                        </a:rPr>
                        <a:t>InP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 SPAD after pulsing, </a:t>
                      </a:r>
                      <a:r>
                        <a:rPr lang="en-GB" sz="2000" b="1" i="1" kern="100" dirty="0" err="1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r>
                        <a:rPr lang="en-GB" sz="2000" b="1" kern="100" baseline="-25000" dirty="0" err="1">
                          <a:solidFill>
                            <a:srgbClr val="FF0000"/>
                          </a:solidFill>
                          <a:effectLst/>
                        </a:rPr>
                        <a:t>Pafter</a:t>
                      </a:r>
                      <a:endParaRPr lang="de-DE" sz="2000" b="1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</a:rPr>
                        <a:t>0.173</a:t>
                      </a:r>
                      <a:endParaRPr lang="de-DE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06912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Photocurrent </a:t>
                      </a:r>
                      <a:r>
                        <a:rPr lang="en-GB" sz="2000" kern="100" dirty="0" err="1">
                          <a:effectLst/>
                        </a:rPr>
                        <a:t>InGaAs</a:t>
                      </a:r>
                      <a:r>
                        <a:rPr lang="en-GB" sz="2000" kern="100" dirty="0">
                          <a:effectLst/>
                        </a:rPr>
                        <a:t> diode, </a:t>
                      </a:r>
                      <a:r>
                        <a:rPr lang="en-GB" sz="2000" i="1" kern="100" dirty="0" err="1">
                          <a:effectLst/>
                        </a:rPr>
                        <a:t>I</a:t>
                      </a:r>
                      <a:r>
                        <a:rPr lang="en-GB" sz="2000" kern="100" baseline="-25000" dirty="0" err="1">
                          <a:effectLst/>
                        </a:rPr>
                        <a:t>ph</a:t>
                      </a:r>
                      <a:endParaRPr lang="de-DE" sz="2000" b="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0.028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71163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Attenuation factor, </a:t>
                      </a:r>
                      <a:r>
                        <a:rPr lang="en-GB" sz="2000" i="1" kern="100" dirty="0" err="1">
                          <a:effectLst/>
                        </a:rPr>
                        <a:t>F</a:t>
                      </a:r>
                      <a:r>
                        <a:rPr lang="en-GB" sz="2000" kern="100" baseline="-25000" dirty="0" err="1">
                          <a:effectLst/>
                        </a:rPr>
                        <a:t>Att</a:t>
                      </a:r>
                      <a:endParaRPr lang="de-DE" sz="2000" b="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0.050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9785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Linearity factor </a:t>
                      </a:r>
                      <a:r>
                        <a:rPr lang="en-GB" sz="2000" kern="100" dirty="0" err="1">
                          <a:effectLst/>
                        </a:rPr>
                        <a:t>InGaAs</a:t>
                      </a:r>
                      <a:r>
                        <a:rPr lang="en-GB" sz="2000" kern="100" dirty="0">
                          <a:effectLst/>
                        </a:rPr>
                        <a:t> photodiode, </a:t>
                      </a:r>
                      <a:r>
                        <a:rPr lang="en-GB" sz="2000" i="1" kern="100" dirty="0" err="1">
                          <a:effectLst/>
                        </a:rPr>
                        <a:t>F</a:t>
                      </a:r>
                      <a:r>
                        <a:rPr lang="en-GB" sz="2000" kern="100" baseline="-25000" dirty="0" err="1">
                          <a:effectLst/>
                        </a:rPr>
                        <a:t>Lin</a:t>
                      </a:r>
                      <a:endParaRPr lang="de-DE" sz="2000" b="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0.050</a:t>
                      </a:r>
                      <a:endParaRPr lang="de-DE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821906"/>
                  </a:ext>
                </a:extLst>
              </a:tr>
              <a:tr h="345225">
                <a:tc>
                  <a:txBody>
                    <a:bodyPr/>
                    <a:lstStyle/>
                    <a:p>
                      <a:pPr algn="just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Combined uncertainty, </a:t>
                      </a:r>
                      <a:r>
                        <a:rPr lang="en-GB" sz="2000" i="1" kern="100" dirty="0" err="1">
                          <a:effectLst/>
                        </a:rPr>
                        <a:t>u</a:t>
                      </a:r>
                      <a:r>
                        <a:rPr lang="en-GB" sz="2000" kern="100" baseline="-25000" dirty="0" err="1">
                          <a:effectLst/>
                        </a:rPr>
                        <a:t>c</a:t>
                      </a:r>
                      <a:endParaRPr lang="de-DE" sz="20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0.857</a:t>
                      </a:r>
                      <a:endParaRPr lang="de-DE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619547"/>
                  </a:ext>
                </a:extLst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546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6EE1CF5E-F995-4341-B5F6-9BFE78BF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03" y="949325"/>
            <a:ext cx="2490002" cy="195913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16" y="89910"/>
            <a:ext cx="7566527" cy="777600"/>
          </a:xfrm>
        </p:spPr>
        <p:txBody>
          <a:bodyPr/>
          <a:lstStyle/>
          <a:p>
            <a:r>
              <a:rPr lang="en-GB" dirty="0"/>
              <a:t>Traceability chart for </a:t>
            </a:r>
            <a:r>
              <a:rPr lang="de-DE" dirty="0"/>
              <a:t>cal. SPADs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0CAC90-4B4C-4599-932D-24627440C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53" y="996468"/>
            <a:ext cx="3238258" cy="537321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AB7609A-8C22-4E85-B2F2-767E6614E79C}"/>
              </a:ext>
            </a:extLst>
          </p:cNvPr>
          <p:cNvCxnSpPr>
            <a:cxnSpLocks/>
          </p:cNvCxnSpPr>
          <p:nvPr/>
        </p:nvCxnSpPr>
        <p:spPr>
          <a:xfrm flipH="1">
            <a:off x="2816881" y="126876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DIODENanordnung">
            <a:extLst>
              <a:ext uri="{FF2B5EF4-FFF2-40B4-BE49-F238E27FC236}">
                <a16:creationId xmlns:a16="http://schemas.microsoft.com/office/drawing/2014/main" id="{07582691-83F6-4D6A-9708-03D53E31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75" y="1988840"/>
            <a:ext cx="1944216" cy="13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65137F8B-A9C9-4248-AB6B-77B4AC0B5B19}"/>
              </a:ext>
            </a:extLst>
          </p:cNvPr>
          <p:cNvCxnSpPr>
            <a:cxnSpLocks/>
          </p:cNvCxnSpPr>
          <p:nvPr/>
        </p:nvCxnSpPr>
        <p:spPr>
          <a:xfrm>
            <a:off x="6729694" y="2361944"/>
            <a:ext cx="403225" cy="38506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7">
            <a:extLst>
              <a:ext uri="{FF2B5EF4-FFF2-40B4-BE49-F238E27FC236}">
                <a16:creationId xmlns:a16="http://schemas.microsoft.com/office/drawing/2014/main" id="{0147820C-47F3-45A3-8850-148F73BDD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459" y="1394112"/>
            <a:ext cx="1981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de-DE" altLang="de-DE" sz="1600" dirty="0"/>
              <a:t>Beam </a:t>
            </a:r>
            <a:r>
              <a:rPr lang="de-DE" altLang="de-DE" sz="1600" dirty="0" err="1"/>
              <a:t>path</a:t>
            </a:r>
            <a:r>
              <a:rPr lang="de-DE" altLang="de-DE" sz="1600" dirty="0"/>
              <a:t>:</a:t>
            </a:r>
          </a:p>
          <a:p>
            <a:pPr>
              <a:spcBef>
                <a:spcPct val="25000"/>
              </a:spcBef>
            </a:pPr>
            <a:r>
              <a:rPr lang="de-DE" altLang="de-DE" sz="1600" dirty="0"/>
              <a:t>  1 – 2 – 3 – 2 – 1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10315E3E-D03C-4FC7-9CFA-6FD41B989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282" y="389874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de-DE" sz="1600" dirty="0">
                <a:sym typeface="Symbol" panose="05050102010706020507" pitchFamily="18" charset="2"/>
              </a:rPr>
              <a:t> </a:t>
            </a:r>
            <a:r>
              <a:rPr lang="en-GB" altLang="de-DE" sz="1600" dirty="0"/>
              <a:t>radiation nearly totally absorbed</a:t>
            </a:r>
            <a:r>
              <a:rPr lang="de-DE" altLang="de-DE" sz="1600" dirty="0"/>
              <a:t> </a:t>
            </a:r>
          </a:p>
        </p:txBody>
      </p:sp>
      <p:graphicFrame>
        <p:nvGraphicFramePr>
          <p:cNvPr id="17" name="Object 22">
            <a:extLst>
              <a:ext uri="{FF2B5EF4-FFF2-40B4-BE49-F238E27FC236}">
                <a16:creationId xmlns:a16="http://schemas.microsoft.com/office/drawing/2014/main" id="{ED3219FB-86F9-4D17-BCDE-2B57436C1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2345"/>
              </p:ext>
            </p:extLst>
          </p:nvPr>
        </p:nvGraphicFramePr>
        <p:xfrm>
          <a:off x="7296653" y="3314738"/>
          <a:ext cx="16589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Formel" r:id="rId7" imgW="1104840" imgH="431640" progId="Equation.3">
                  <p:embed/>
                </p:oleObj>
              </mc:Choice>
              <mc:Fallback>
                <p:oleObj name="Formel" r:id="rId7" imgW="1104840" imgH="431640" progId="Equation.3">
                  <p:embed/>
                  <p:pic>
                    <p:nvPicPr>
                      <p:cNvPr id="2070" name="Object 22">
                        <a:extLst>
                          <a:ext uri="{FF2B5EF4-FFF2-40B4-BE49-F238E27FC236}">
                            <a16:creationId xmlns:a16="http://schemas.microsoft.com/office/drawing/2014/main" id="{95279B7E-1FA7-4904-A8A4-F04CA05E48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653" y="3314738"/>
                        <a:ext cx="16589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D6914203-0862-48F7-8C15-39280B1F841E}"/>
              </a:ext>
            </a:extLst>
          </p:cNvPr>
          <p:cNvSpPr txBox="1">
            <a:spLocks noChangeArrowheads="1"/>
          </p:cNvSpPr>
          <p:nvPr/>
        </p:nvSpPr>
        <p:spPr>
          <a:xfrm>
            <a:off x="93756" y="4272397"/>
            <a:ext cx="3290397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2925" indent="-276225" algn="l" defTabSz="4572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9625" indent="-266700" algn="l" defTabSz="457200" rtl="0" eaLnBrk="1" latinLnBrk="0" hangingPunct="1">
              <a:spcBef>
                <a:spcPts val="12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6700" algn="l" defTabSz="457200" rtl="0" eaLnBrk="1" latinLnBrk="0" hangingPunct="1">
              <a:spcBef>
                <a:spcPts val="12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4572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28650" algn="l"/>
              </a:tabLst>
            </a:pPr>
            <a:r>
              <a:rPr lang="en-GB" altLang="de-DE" sz="1400" dirty="0"/>
              <a:t>Electrical Substitution Radiometer (ESR) operated at cryogenic low temperatures (</a:t>
            </a:r>
            <a:r>
              <a:rPr lang="en-GB" altLang="de-DE" sz="1400" dirty="0">
                <a:sym typeface="Symbol" panose="05050102010706020507" pitchFamily="18" charset="2"/>
              </a:rPr>
              <a:t></a:t>
            </a:r>
            <a:r>
              <a:rPr lang="en-GB" altLang="de-DE" sz="1400" dirty="0"/>
              <a:t>4-7 K).</a:t>
            </a:r>
          </a:p>
          <a:p>
            <a:pPr>
              <a:tabLst>
                <a:tab pos="628650" algn="l"/>
              </a:tabLst>
            </a:pPr>
            <a:r>
              <a:rPr lang="en-GB" altLang="de-DE" sz="1400" dirty="0"/>
              <a:t>Optical power is traced back to electrical power (electric current </a:t>
            </a:r>
            <a:r>
              <a:rPr lang="en-GB" altLang="de-DE" sz="1400" i="1" dirty="0"/>
              <a:t>I </a:t>
            </a:r>
            <a:r>
              <a:rPr lang="en-GB" altLang="de-DE" sz="1400" dirty="0"/>
              <a:t>and electric potential difference </a:t>
            </a:r>
            <a:r>
              <a:rPr lang="en-GB" altLang="de-DE" sz="1400" i="1" dirty="0"/>
              <a:t>V</a:t>
            </a:r>
            <a:r>
              <a:rPr lang="en-GB" altLang="de-DE" sz="1400" dirty="0"/>
              <a:t>).</a:t>
            </a:r>
            <a:r>
              <a:rPr lang="en-GB" altLang="de-DE" sz="1400" dirty="0">
                <a:sym typeface="Symbol" panose="05050102010706020507" pitchFamily="18" charset="2"/>
              </a:rPr>
              <a:t>	</a:t>
            </a:r>
            <a:endParaRPr lang="en-GB" altLang="de-DE" sz="1400" dirty="0"/>
          </a:p>
        </p:txBody>
      </p:sp>
      <p:graphicFrame>
        <p:nvGraphicFramePr>
          <p:cNvPr id="19" name="Object 113">
            <a:extLst>
              <a:ext uri="{FF2B5EF4-FFF2-40B4-BE49-F238E27FC236}">
                <a16:creationId xmlns:a16="http://schemas.microsoft.com/office/drawing/2014/main" id="{BEA35BC6-6790-4F6C-A331-CBD4F2031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521800"/>
              </p:ext>
            </p:extLst>
          </p:nvPr>
        </p:nvGraphicFramePr>
        <p:xfrm>
          <a:off x="770321" y="2943165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Formel" r:id="rId9" imgW="1612800" imgH="457200" progId="Equation.3">
                  <p:embed/>
                </p:oleObj>
              </mc:Choice>
              <mc:Fallback>
                <p:oleObj name="Formel" r:id="rId9" imgW="1612800" imgH="457200" progId="Equation.3">
                  <p:embed/>
                  <p:pic>
                    <p:nvPicPr>
                      <p:cNvPr id="136305" name="Object 113">
                        <a:extLst>
                          <a:ext uri="{FF2B5EF4-FFF2-40B4-BE49-F238E27FC236}">
                            <a16:creationId xmlns:a16="http://schemas.microsoft.com/office/drawing/2014/main" id="{982EAA12-9DD5-48D6-9CBF-FC789F9E9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21" y="2943165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E6A641DE-CA8D-4AF7-AD31-26828F346D26}"/>
              </a:ext>
            </a:extLst>
          </p:cNvPr>
          <p:cNvSpPr/>
          <p:nvPr/>
        </p:nvSpPr>
        <p:spPr>
          <a:xfrm>
            <a:off x="317927" y="3383069"/>
            <a:ext cx="45339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de-DE" sz="1400" dirty="0"/>
              <a:t>     </a:t>
            </a:r>
            <a:r>
              <a:rPr lang="en-US" altLang="de-DE" sz="1400" b="1" dirty="0">
                <a:sym typeface="Symbol" panose="05050102010706020507" pitchFamily="18" charset="2"/>
              </a:rPr>
              <a:t> </a:t>
            </a:r>
            <a:r>
              <a:rPr lang="en-US" altLang="de-DE" sz="1400" dirty="0">
                <a:sym typeface="Symbol" panose="05050102010706020507" pitchFamily="18" charset="2"/>
              </a:rPr>
              <a:t>= 0.999879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1400" dirty="0">
                <a:sym typeface="Symbol" panose="05050102010706020507" pitchFamily="18" charset="2"/>
              </a:rPr>
              <a:t>     </a:t>
            </a:r>
            <a:r>
              <a:rPr lang="en-US" altLang="de-DE" sz="1400" b="1" i="1" dirty="0">
                <a:sym typeface="Symbol" panose="05050102010706020507" pitchFamily="18" charset="2"/>
              </a:rPr>
              <a:t></a:t>
            </a:r>
            <a:r>
              <a:rPr lang="en-US" altLang="de-DE" sz="1400" dirty="0">
                <a:sym typeface="Symbol" panose="05050102010706020507" pitchFamily="18" charset="2"/>
              </a:rPr>
              <a:t> =  0.99958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1400" dirty="0">
                <a:sym typeface="Symbol" panose="05050102010706020507" pitchFamily="18" charset="2"/>
              </a:rPr>
              <a:t>     Sensitivity = 1.24 K/</a:t>
            </a:r>
            <a:r>
              <a:rPr lang="en-US" altLang="de-DE" sz="1400" dirty="0" err="1">
                <a:sym typeface="Symbol" panose="05050102010706020507" pitchFamily="18" charset="2"/>
              </a:rPr>
              <a:t>mW</a:t>
            </a:r>
            <a:r>
              <a:rPr lang="en-US" altLang="de-DE" sz="1400" dirty="0">
                <a:sym typeface="Symbol" panose="05050102010706020507" pitchFamily="18" charset="2"/>
              </a:rPr>
              <a:t> at 4.2 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474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71" y="218868"/>
            <a:ext cx="7566527" cy="777600"/>
          </a:xfrm>
        </p:spPr>
        <p:txBody>
          <a:bodyPr/>
          <a:lstStyle/>
          <a:p>
            <a:r>
              <a:rPr lang="en-US" sz="2400" dirty="0"/>
              <a:t>(First) European pilot comparison: DE (free-running </a:t>
            </a:r>
            <a:r>
              <a:rPr lang="en-US" sz="2400" dirty="0" err="1"/>
              <a:t>InGaAs</a:t>
            </a:r>
            <a:r>
              <a:rPr lang="en-US" sz="2400" dirty="0"/>
              <a:t>-SPAD)</a:t>
            </a:r>
            <a:br>
              <a:rPr lang="en-US" sz="2400" dirty="0"/>
            </a:b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143502" y="6595626"/>
            <a:ext cx="3929063" cy="230400"/>
          </a:xfrm>
        </p:spPr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24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9530CCC-3451-49D4-ADC6-611D29F5A070}"/>
              </a:ext>
            </a:extLst>
          </p:cNvPr>
          <p:cNvGrpSpPr/>
          <p:nvPr/>
        </p:nvGrpSpPr>
        <p:grpSpPr>
          <a:xfrm>
            <a:off x="309605" y="5311084"/>
            <a:ext cx="6329998" cy="1009116"/>
            <a:chOff x="637656" y="3839938"/>
            <a:chExt cx="6851017" cy="109119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FC246B5-B816-4909-8221-5FBF5B43435A}"/>
                </a:ext>
              </a:extLst>
            </p:cNvPr>
            <p:cNvSpPr/>
            <p:nvPr/>
          </p:nvSpPr>
          <p:spPr>
            <a:xfrm>
              <a:off x="637656" y="3839938"/>
              <a:ext cx="6851017" cy="1091195"/>
            </a:xfrm>
            <a:prstGeom prst="rect">
              <a:avLst/>
            </a:prstGeom>
            <a:noFill/>
            <a:ln w="38100">
              <a:solidFill>
                <a:srgbClr val="009B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Picture 7" descr="cmi">
              <a:extLst>
                <a:ext uri="{FF2B5EF4-FFF2-40B4-BE49-F238E27FC236}">
                  <a16:creationId xmlns:a16="http://schemas.microsoft.com/office/drawing/2014/main" id="{68F83B16-D136-49B5-A451-046342EF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422" y="3921982"/>
              <a:ext cx="893492" cy="77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F1FDBFC-E3A8-4BA7-941A-78118D7CB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645" y="4107146"/>
              <a:ext cx="1606044" cy="59227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9753267-5C21-4143-AF29-6A245EED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4416" y="4055058"/>
              <a:ext cx="1992727" cy="65261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9E15108-A634-4684-87D1-F5916B55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2987" y="4063724"/>
              <a:ext cx="1280399" cy="481400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78160415-B6A9-404C-93DB-31C774E66868}"/>
              </a:ext>
            </a:extLst>
          </p:cNvPr>
          <p:cNvSpPr txBox="1"/>
          <p:nvPr/>
        </p:nvSpPr>
        <p:spPr>
          <a:xfrm>
            <a:off x="138490" y="1014074"/>
            <a:ext cx="3482908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Device Under Test (DUT):</a:t>
            </a:r>
          </a:p>
          <a:p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Free-running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SPAD (ID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Quantique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ID 220)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: 1550 nm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Trigger Freq.: 110 kHz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646B0F-6D31-4472-AD48-4B8C82B03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70" y="2882701"/>
            <a:ext cx="1457842" cy="13982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07EF3B-B62B-4FE0-8E1A-8E1FF6416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358" y="928727"/>
            <a:ext cx="5708205" cy="3047349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21B706B-F33A-4578-BF50-5F15FAE07092}"/>
              </a:ext>
            </a:extLst>
          </p:cNvPr>
          <p:cNvGrpSpPr/>
          <p:nvPr/>
        </p:nvGrpSpPr>
        <p:grpSpPr>
          <a:xfrm>
            <a:off x="4307622" y="2770230"/>
            <a:ext cx="2634113" cy="609688"/>
            <a:chOff x="5688410" y="5406686"/>
            <a:chExt cx="1846702" cy="8302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F4D3A02-249B-450A-B838-CA14E7DC65F3}"/>
                </a:ext>
              </a:extLst>
            </p:cNvPr>
            <p:cNvSpPr/>
            <p:nvPr/>
          </p:nvSpPr>
          <p:spPr>
            <a:xfrm>
              <a:off x="5688410" y="5406686"/>
              <a:ext cx="1825364" cy="6638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9F71919-787D-4819-8C06-C293F0267143}"/>
                </a:ext>
              </a:extLst>
            </p:cNvPr>
            <p:cNvSpPr txBox="1"/>
            <p:nvPr/>
          </p:nvSpPr>
          <p:spPr>
            <a:xfrm>
              <a:off x="5773212" y="5524430"/>
              <a:ext cx="1761900" cy="71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= 2 % - 6 % (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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sz="1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  0.6)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B933FB31-77B4-42D0-9CCC-2A28FFC451F4}"/>
              </a:ext>
            </a:extLst>
          </p:cNvPr>
          <p:cNvSpPr/>
          <p:nvPr/>
        </p:nvSpPr>
        <p:spPr>
          <a:xfrm>
            <a:off x="4854323" y="4036943"/>
            <a:ext cx="45339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SPIE </a:t>
            </a:r>
            <a:r>
              <a:rPr lang="de-DE" sz="1400" dirty="0" err="1"/>
              <a:t>Photonics</a:t>
            </a:r>
            <a:r>
              <a:rPr lang="de-DE" sz="1400" dirty="0"/>
              <a:t>, 22 - 26 April 2018, Strasbourg, France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1B39C27-0980-410E-81B4-BE9E1FED0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018" y="5121214"/>
            <a:ext cx="1284398" cy="82772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05CA7C9-E2AC-4FEC-ABAA-A229A9C85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1735" y="5948938"/>
            <a:ext cx="1741813" cy="454807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3FC889A8-CF4F-4961-A544-C5C0CFED0C16}"/>
              </a:ext>
            </a:extLst>
          </p:cNvPr>
          <p:cNvSpPr/>
          <p:nvPr/>
        </p:nvSpPr>
        <p:spPr>
          <a:xfrm>
            <a:off x="309605" y="4378470"/>
            <a:ext cx="2563732" cy="733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D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86FC73D0-3F75-49AD-A147-6816FC54BC9D}"/>
                  </a:ext>
                </a:extLst>
              </p:cNvPr>
              <p:cNvSpPr txBox="1"/>
              <p:nvPr/>
            </p:nvSpPr>
            <p:spPr>
              <a:xfrm>
                <a:off x="429579" y="4472166"/>
                <a:ext cx="2323784" cy="558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86FC73D0-3F75-49AD-A147-6816FC54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9" y="4472166"/>
                <a:ext cx="2323784" cy="5581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14AA8778-E7F6-4449-8038-E0CCF6CAA125}"/>
                  </a:ext>
                </a:extLst>
              </p:cNvPr>
              <p:cNvSpPr txBox="1"/>
              <p:nvPr/>
            </p:nvSpPr>
            <p:spPr>
              <a:xfrm>
                <a:off x="2875250" y="4475572"/>
                <a:ext cx="453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If</a:t>
                </a:r>
                <a:r>
                  <a:rPr lang="de-DE" sz="16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1">
                        <a:latin typeface="Cambria Math" panose="02040503050406030204" pitchFamily="18" charset="0"/>
                      </a:rPr>
                      <m:t>the</m:t>
                    </m:r>
                    <m:r>
                      <a:rPr lang="de-DE" sz="16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1">
                        <a:latin typeface="Cambria Math" panose="02040503050406030204" pitchFamily="18" charset="0"/>
                      </a:rPr>
                      <m:t>measurements</m:t>
                    </m:r>
                    <m:r>
                      <a:rPr lang="de-DE" sz="1600" b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e-DE" sz="1600" b="0" i="1">
                        <a:latin typeface="Cambria Math" panose="02040503050406030204" pitchFamily="18" charset="0"/>
                      </a:rPr>
                      <m:t>are</m:t>
                    </m:r>
                    <m:r>
                      <a:rPr lang="de-DE" sz="1600" b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1">
                        <a:latin typeface="Cambria Math" panose="02040503050406030204" pitchFamily="18" charset="0"/>
                      </a:rPr>
                      <m:t>concidered</m:t>
                    </m:r>
                    <m:r>
                      <a:rPr lang="de-DE" sz="1600" b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consi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tent</m:t>
                      </m:r>
                      <m:r>
                        <a:rPr lang="de-DE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de-DE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their</m:t>
                      </m:r>
                      <m:r>
                        <a:rPr lang="de-DE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stated</m:t>
                      </m:r>
                      <m:r>
                        <a:rPr lang="de-DE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>
                          <a:latin typeface="Cambria Math" panose="02040503050406030204" pitchFamily="18" charset="0"/>
                        </a:rPr>
                        <m:t>uncertainty</m:t>
                      </m:r>
                    </m:oMath>
                  </m:oMathPara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14AA8778-E7F6-4449-8038-E0CCF6CA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50" y="4475572"/>
                <a:ext cx="4536504" cy="584775"/>
              </a:xfrm>
              <a:prstGeom prst="rect">
                <a:avLst/>
              </a:prstGeom>
              <a:blipFill>
                <a:blip r:embed="rId12"/>
                <a:stretch>
                  <a:fillRect l="-806" t="-4167"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2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71" y="218868"/>
            <a:ext cx="7566527" cy="777600"/>
          </a:xfrm>
        </p:spPr>
        <p:txBody>
          <a:bodyPr/>
          <a:lstStyle/>
          <a:p>
            <a:r>
              <a:rPr lang="en-US" dirty="0"/>
              <a:t>Summary</a:t>
            </a:r>
            <a:br>
              <a:rPr lang="en-US" sz="2400" dirty="0"/>
            </a:b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143502" y="6595626"/>
            <a:ext cx="3929063" cy="230400"/>
          </a:xfrm>
        </p:spPr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E8FD2D6-8467-4715-B07B-4522B8F1A319}"/>
              </a:ext>
            </a:extLst>
          </p:cNvPr>
          <p:cNvSpPr/>
          <p:nvPr/>
        </p:nvSpPr>
        <p:spPr>
          <a:xfrm>
            <a:off x="431603" y="1124744"/>
            <a:ext cx="86409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Calibration setup and procedure (Si and </a:t>
            </a:r>
            <a:r>
              <a:rPr lang="en-GB" sz="2400" dirty="0" err="1"/>
              <a:t>InGaAs</a:t>
            </a:r>
            <a:r>
              <a:rPr lang="en-GB" sz="2400" dirty="0"/>
              <a:t> SPADs)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Measurement uncertainty budget</a:t>
            </a:r>
          </a:p>
          <a:p>
            <a:pPr marL="638175" lvl="1" indent="-180975">
              <a:spcAft>
                <a:spcPts val="600"/>
              </a:spcAft>
              <a:buFont typeface="Symbol" pitchFamily="18" charset="2"/>
              <a:buChar char="Þ"/>
            </a:pPr>
            <a:r>
              <a:rPr lang="en-GB" sz="2400" dirty="0"/>
              <a:t> Standard measurement uncertainty &lt; 0.8 %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Improvements (free-beam):</a:t>
            </a:r>
          </a:p>
          <a:p>
            <a:pPr marL="638175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Filter transmission measurements</a:t>
            </a:r>
          </a:p>
          <a:p>
            <a:pPr marL="638175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Standard measurement uncertainty 0.16 % (@Si SPAD)</a:t>
            </a:r>
          </a:p>
          <a:p>
            <a:pPr marL="180975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Homogeneity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Comparisons: Consistent results</a:t>
            </a:r>
          </a:p>
          <a:p>
            <a:pPr marL="638175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 Double attenuator technique vs. CMI-Standard</a:t>
            </a:r>
          </a:p>
          <a:p>
            <a:pPr marL="638175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 First European comparison (@</a:t>
            </a:r>
            <a:r>
              <a:rPr lang="en-GB" sz="2400" dirty="0" err="1"/>
              <a:t>InGaAs</a:t>
            </a:r>
            <a:r>
              <a:rPr lang="en-GB" sz="2400" dirty="0"/>
              <a:t>, 1550 nm)</a:t>
            </a:r>
          </a:p>
        </p:txBody>
      </p:sp>
    </p:spTree>
    <p:extLst>
      <p:ext uri="{BB962C8B-B14F-4D97-AF65-F5344CB8AC3E}">
        <p14:creationId xmlns:p14="http://schemas.microsoft.com/office/powerpoint/2010/main" val="12907002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71" y="218868"/>
            <a:ext cx="7566527" cy="777600"/>
          </a:xfrm>
        </p:spPr>
        <p:txBody>
          <a:bodyPr/>
          <a:lstStyle/>
          <a:p>
            <a:r>
              <a:rPr lang="en-GB" dirty="0"/>
              <a:t>Acknowledgement</a:t>
            </a:r>
            <a:br>
              <a:rPr lang="en-US" sz="2400" dirty="0"/>
            </a:b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5143502" y="6595626"/>
            <a:ext cx="3929063" cy="230400"/>
          </a:xfrm>
        </p:spPr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26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6155F5C-F401-4A23-A1E9-FCE67F3EC6DE}"/>
              </a:ext>
            </a:extLst>
          </p:cNvPr>
          <p:cNvGrpSpPr/>
          <p:nvPr/>
        </p:nvGrpSpPr>
        <p:grpSpPr>
          <a:xfrm>
            <a:off x="3158175" y="1333664"/>
            <a:ext cx="2702996" cy="1728192"/>
            <a:chOff x="2899035" y="1365217"/>
            <a:chExt cx="2702996" cy="1728192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2976533B-9D17-4AA5-9104-C9DF4F63BE13}"/>
                </a:ext>
              </a:extLst>
            </p:cNvPr>
            <p:cNvSpPr/>
            <p:nvPr/>
          </p:nvSpPr>
          <p:spPr>
            <a:xfrm>
              <a:off x="2899035" y="1365217"/>
              <a:ext cx="2702996" cy="1728192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5BDD25A-1C0C-45A2-B9C4-15AA72027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62765" y="1541578"/>
              <a:ext cx="2520620" cy="14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E3C4E76-36EF-498B-B1FB-A37586212242}"/>
              </a:ext>
            </a:extLst>
          </p:cNvPr>
          <p:cNvGrpSpPr/>
          <p:nvPr/>
        </p:nvGrpSpPr>
        <p:grpSpPr>
          <a:xfrm>
            <a:off x="6095979" y="1365217"/>
            <a:ext cx="2702996" cy="1728192"/>
            <a:chOff x="5976441" y="1365217"/>
            <a:chExt cx="2702996" cy="172819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60DD980-6F29-4FB1-825F-4668ABBB4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5288" y="1588540"/>
              <a:ext cx="2603468" cy="1389872"/>
            </a:xfrm>
            <a:prstGeom prst="rect">
              <a:avLst/>
            </a:prstGeom>
          </p:spPr>
        </p:pic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9B346E7D-432C-4E9C-97E4-9C8B7A033EEC}"/>
                </a:ext>
              </a:extLst>
            </p:cNvPr>
            <p:cNvSpPr/>
            <p:nvPr/>
          </p:nvSpPr>
          <p:spPr>
            <a:xfrm>
              <a:off x="5976441" y="1365217"/>
              <a:ext cx="2702996" cy="1728192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99290AB-17DF-48BC-A7AD-982FAF25ED23}"/>
              </a:ext>
            </a:extLst>
          </p:cNvPr>
          <p:cNvGrpSpPr/>
          <p:nvPr/>
        </p:nvGrpSpPr>
        <p:grpSpPr>
          <a:xfrm>
            <a:off x="220371" y="1344790"/>
            <a:ext cx="2702996" cy="1728192"/>
            <a:chOff x="305107" y="1352034"/>
            <a:chExt cx="2702996" cy="1728192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D7439AFF-769E-4BF1-AEEC-26901EBE626A}"/>
                </a:ext>
              </a:extLst>
            </p:cNvPr>
            <p:cNvSpPr/>
            <p:nvPr/>
          </p:nvSpPr>
          <p:spPr>
            <a:xfrm>
              <a:off x="305107" y="1352034"/>
              <a:ext cx="2702996" cy="1728192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C21D6951-2DAC-4251-8774-44FD47206821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491" y="1588540"/>
              <a:ext cx="238197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pieren 70">
            <a:extLst>
              <a:ext uri="{FF2B5EF4-FFF2-40B4-BE49-F238E27FC236}">
                <a16:creationId xmlns:a16="http://schemas.microsoft.com/office/drawing/2014/main" id="{9EF2636D-EDB5-4DE8-8A2A-4A2B590857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2544" y="5193132"/>
            <a:ext cx="2377253" cy="826871"/>
            <a:chOff x="24300005" y="5130002"/>
            <a:chExt cx="5040001" cy="1800001"/>
          </a:xfrm>
        </p:grpSpPr>
        <p:pic>
          <p:nvPicPr>
            <p:cNvPr id="21" name="Picture 66" descr="Q:\EMRP\2010 TP Industrie I\11_Review Conference\emrp_eu.jpg">
              <a:extLst>
                <a:ext uri="{FF2B5EF4-FFF2-40B4-BE49-F238E27FC236}">
                  <a16:creationId xmlns:a16="http://schemas.microsoft.com/office/drawing/2014/main" id="{F11686D5-C703-4416-AFA0-836BCF7570C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00005" y="5130002"/>
              <a:ext cx="5040001" cy="180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48">
              <a:extLst>
                <a:ext uri="{FF2B5EF4-FFF2-40B4-BE49-F238E27FC236}">
                  <a16:creationId xmlns:a16="http://schemas.microsoft.com/office/drawing/2014/main" id="{547DDD1F-CAD1-40EA-A2E0-EFBCA3323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2634" t="4695" r="2634" b="4695"/>
            <a:stretch>
              <a:fillRect/>
            </a:stretch>
          </p:blipFill>
          <p:spPr bwMode="auto">
            <a:xfrm>
              <a:off x="27936654" y="5346479"/>
              <a:ext cx="1244888" cy="79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131FA6A5-7655-4211-A30D-472CF93C4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9660" r="6637" b="6440"/>
          <a:stretch>
            <a:fillRect/>
          </a:stretch>
        </p:blipFill>
        <p:spPr>
          <a:xfrm>
            <a:off x="7298649" y="5193132"/>
            <a:ext cx="1620971" cy="72008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717BF3B-1FED-40F7-9D90-E78446A09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0889" y="5133903"/>
            <a:ext cx="1248032" cy="80428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9013AE5-3E45-403B-B0BA-148EE846D6C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/>
          <a:srcRect t="16667"/>
          <a:stretch/>
        </p:blipFill>
        <p:spPr>
          <a:xfrm>
            <a:off x="575841" y="5107796"/>
            <a:ext cx="1847223" cy="9347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Abgerundetes Rechteck 20">
            <a:extLst>
              <a:ext uri="{FF2B5EF4-FFF2-40B4-BE49-F238E27FC236}">
                <a16:creationId xmlns:a16="http://schemas.microsoft.com/office/drawing/2014/main" id="{0ACE8084-8166-4389-ACD8-37240754DAE8}"/>
              </a:ext>
            </a:extLst>
          </p:cNvPr>
          <p:cNvSpPr/>
          <p:nvPr/>
        </p:nvSpPr>
        <p:spPr>
          <a:xfrm>
            <a:off x="1689494" y="3762391"/>
            <a:ext cx="5966100" cy="6246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35719" bIns="35719" rtlCol="0" anchor="t" anchorCtr="0">
            <a:spAutoFit/>
          </a:bodyPr>
          <a:lstStyle/>
          <a:p>
            <a:pPr algn="ctr"/>
            <a:r>
              <a:rPr lang="en-US" sz="3200" b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95788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5B0C3-B635-4ED0-BF35-DC629A4E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Motivation- Light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3B21A2-4B28-41A7-8062-8EA2D201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01.08.2017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481862-E2B4-400C-9D4B-21108ED92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5CA92B-4A8C-4394-84EB-E191C69B45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SPW 2017</a:t>
            </a:r>
            <a:endParaRPr lang="de-DE" dirty="0"/>
          </a:p>
        </p:txBody>
      </p:sp>
      <p:pic>
        <p:nvPicPr>
          <p:cNvPr id="6" name="Picture 6" descr="the art of light">
            <a:extLst>
              <a:ext uri="{FF2B5EF4-FFF2-40B4-BE49-F238E27FC236}">
                <a16:creationId xmlns:a16="http://schemas.microsoft.com/office/drawing/2014/main" id="{B399073C-55D8-48DD-921C-0B8BCAC4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216376"/>
            <a:ext cx="83597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DC93574-D592-44B7-A154-EEA7BC5037DA}"/>
              </a:ext>
            </a:extLst>
          </p:cNvPr>
          <p:cNvSpPr/>
          <p:nvPr/>
        </p:nvSpPr>
        <p:spPr>
          <a:xfrm>
            <a:off x="520715" y="4005064"/>
            <a:ext cx="8031135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Classical light: Super-</a:t>
            </a:r>
            <a:r>
              <a:rPr lang="en-US" sz="2000" dirty="0" err="1">
                <a:solidFill>
                  <a:srgbClr val="000000"/>
                </a:solidFill>
                <a:ea typeface="ＭＳ Ｐゴシック" charset="-128"/>
              </a:rPr>
              <a:t>Poissonian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-Distribution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bunching  </a:t>
            </a:r>
            <a:r>
              <a:rPr lang="en-US" sz="2000" dirty="0">
                <a:ea typeface="ＭＳ Ｐゴシック" charset="-128"/>
              </a:rPr>
              <a:t>(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thermal light)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Laser light: </a:t>
            </a:r>
            <a:r>
              <a:rPr lang="en-US" sz="2000" dirty="0" err="1">
                <a:solidFill>
                  <a:srgbClr val="000000"/>
                </a:solidFill>
                <a:ea typeface="ＭＳ Ｐゴシック" charset="-128"/>
              </a:rPr>
              <a:t>Poissonian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 Distribution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Non-classical light: Sub-</a:t>
            </a:r>
            <a:r>
              <a:rPr lang="en-US" sz="2000" dirty="0" err="1">
                <a:solidFill>
                  <a:srgbClr val="000000"/>
                </a:solidFill>
                <a:ea typeface="ＭＳ Ｐゴシック" charset="-128"/>
              </a:rPr>
              <a:t>Poissonian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-Distribution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anti bunching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ea typeface="ＭＳ Ｐゴシック" charset="-128"/>
              </a:rPr>
              <a:t>semiconductor quantum dot, single atoms / molecules / ions,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ea typeface="ＭＳ Ｐゴシック" charset="-128"/>
              </a:rPr>
              <a:t>	  single organic molecules, single defect </a:t>
            </a:r>
            <a:r>
              <a:rPr lang="en-US" dirty="0" err="1">
                <a:ea typeface="ＭＳ Ｐゴシック" charset="-128"/>
              </a:rPr>
              <a:t>centres</a:t>
            </a:r>
            <a:r>
              <a:rPr lang="en-US" dirty="0">
                <a:ea typeface="ＭＳ Ｐゴシック" charset="-128"/>
              </a:rPr>
              <a:t> in crystals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56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Motivation – Analog </a:t>
            </a:r>
            <a:r>
              <a:rPr lang="de-DE" sz="2400" dirty="0" err="1"/>
              <a:t>detector</a:t>
            </a:r>
            <a:r>
              <a:rPr lang="de-DE" sz="2400" dirty="0"/>
              <a:t> vs. Digital </a:t>
            </a:r>
            <a:r>
              <a:rPr lang="de-DE" sz="2400" dirty="0" err="1"/>
              <a:t>detector</a:t>
            </a:r>
            <a:endParaRPr lang="de-DE" sz="2400" dirty="0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511085" y="5648584"/>
            <a:ext cx="3496666" cy="396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84" dirty="0"/>
              <a:t>Signal </a:t>
            </a:r>
            <a:r>
              <a:rPr lang="en-US" sz="1984" dirty="0">
                <a:cs typeface="Arial" charset="0"/>
                <a:sym typeface="Symbol"/>
              </a:rPr>
              <a:t></a:t>
            </a:r>
            <a:r>
              <a:rPr lang="en-US" sz="1984" dirty="0"/>
              <a:t> Number of photons</a:t>
            </a:r>
          </a:p>
        </p:txBody>
      </p:sp>
      <p:grpSp>
        <p:nvGrpSpPr>
          <p:cNvPr id="77" name="Gruppieren 76"/>
          <p:cNvGrpSpPr/>
          <p:nvPr/>
        </p:nvGrpSpPr>
        <p:grpSpPr>
          <a:xfrm>
            <a:off x="603915" y="1873959"/>
            <a:ext cx="3311006" cy="3214691"/>
            <a:chOff x="874883" y="1855373"/>
            <a:chExt cx="3337077" cy="3240004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2244362" y="2154010"/>
              <a:ext cx="660028" cy="576819"/>
              <a:chOff x="3612" y="2910"/>
              <a:chExt cx="414" cy="282"/>
            </a:xfrm>
          </p:grpSpPr>
          <p:sp>
            <p:nvSpPr>
              <p:cNvPr id="24" name="Oval 54"/>
              <p:cNvSpPr>
                <a:spLocks noChangeArrowheads="1"/>
              </p:cNvSpPr>
              <p:nvPr/>
            </p:nvSpPr>
            <p:spPr bwMode="auto">
              <a:xfrm>
                <a:off x="3612" y="2937"/>
                <a:ext cx="56" cy="22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786"/>
              </a:p>
            </p:txBody>
          </p:sp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3642" y="2910"/>
                <a:ext cx="384" cy="28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786" dirty="0"/>
                  <a:t>Si</a:t>
                </a:r>
              </a:p>
            </p:txBody>
          </p:sp>
        </p:grp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894014" y="2297192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1554042" y="1855373"/>
              <a:ext cx="503664" cy="45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81" b="1" i="1" dirty="0" err="1">
                  <a:solidFill>
                    <a:srgbClr val="FF3300"/>
                  </a:solidFill>
                </a:rPr>
                <a:t>h</a:t>
              </a:r>
              <a:r>
                <a:rPr lang="en-US" sz="2381" b="1" dirty="0" err="1">
                  <a:solidFill>
                    <a:srgbClr val="FF3300"/>
                  </a:solidFill>
                  <a:latin typeface="Symbol" pitchFamily="18" charset="2"/>
                </a:rPr>
                <a:t>n</a:t>
              </a:r>
              <a:endParaRPr lang="en-US" sz="2381" b="1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sp>
          <p:nvSpPr>
            <p:cNvPr id="12" name="Line 58"/>
            <p:cNvSpPr>
              <a:spLocks noChangeShapeType="1"/>
            </p:cNvSpPr>
            <p:nvPr/>
          </p:nvSpPr>
          <p:spPr bwMode="auto">
            <a:xfrm>
              <a:off x="2904390" y="2442419"/>
              <a:ext cx="7206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2244362" y="4089012"/>
              <a:ext cx="660028" cy="576819"/>
              <a:chOff x="3573" y="2910"/>
              <a:chExt cx="414" cy="282"/>
            </a:xfrm>
          </p:grpSpPr>
          <p:sp>
            <p:nvSpPr>
              <p:cNvPr id="22" name="Oval 61"/>
              <p:cNvSpPr>
                <a:spLocks noChangeArrowheads="1"/>
              </p:cNvSpPr>
              <p:nvPr/>
            </p:nvSpPr>
            <p:spPr bwMode="auto">
              <a:xfrm>
                <a:off x="3573" y="2934"/>
                <a:ext cx="56" cy="22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786"/>
              </a:p>
            </p:txBody>
          </p:sp>
          <p:sp>
            <p:nvSpPr>
              <p:cNvPr id="23" name="Rectangle 62"/>
              <p:cNvSpPr>
                <a:spLocks noChangeArrowheads="1"/>
              </p:cNvSpPr>
              <p:nvPr/>
            </p:nvSpPr>
            <p:spPr bwMode="auto">
              <a:xfrm>
                <a:off x="3603" y="2910"/>
                <a:ext cx="384" cy="28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786" dirty="0"/>
                  <a:t>Si</a:t>
                </a:r>
              </a:p>
            </p:txBody>
          </p:sp>
        </p:grp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894014" y="4232194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16" name="Text Box 64"/>
            <p:cNvSpPr txBox="1">
              <a:spLocks noChangeArrowheads="1"/>
            </p:cNvSpPr>
            <p:nvPr/>
          </p:nvSpPr>
          <p:spPr bwMode="auto">
            <a:xfrm>
              <a:off x="1499837" y="3389466"/>
              <a:ext cx="503664" cy="45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81" b="1" i="1">
                  <a:solidFill>
                    <a:srgbClr val="FF3300"/>
                  </a:solidFill>
                </a:rPr>
                <a:t>h</a:t>
              </a:r>
              <a:r>
                <a:rPr lang="en-US" sz="2381" b="1">
                  <a:solidFill>
                    <a:srgbClr val="FF33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 flipV="1">
              <a:off x="2904390" y="4377421"/>
              <a:ext cx="7206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20" name="Freeform 68"/>
            <p:cNvSpPr>
              <a:spLocks/>
            </p:cNvSpPr>
            <p:nvPr/>
          </p:nvSpPr>
          <p:spPr bwMode="auto">
            <a:xfrm rot="928895">
              <a:off x="874883" y="3831285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 rot="19986784">
              <a:off x="940248" y="4772195"/>
              <a:ext cx="1249908" cy="323182"/>
            </a:xfrm>
            <a:custGeom>
              <a:avLst/>
              <a:gdLst>
                <a:gd name="T0" fmla="*/ 0 w 816"/>
                <a:gd name="T1" fmla="*/ 31 h 158"/>
                <a:gd name="T2" fmla="*/ 102 w 816"/>
                <a:gd name="T3" fmla="*/ 157 h 158"/>
                <a:gd name="T4" fmla="*/ 197 w 816"/>
                <a:gd name="T5" fmla="*/ 37 h 158"/>
                <a:gd name="T6" fmla="*/ 271 w 816"/>
                <a:gd name="T7" fmla="*/ 19 h 158"/>
                <a:gd name="T8" fmla="*/ 325 w 816"/>
                <a:gd name="T9" fmla="*/ 121 h 158"/>
                <a:gd name="T10" fmla="*/ 373 w 816"/>
                <a:gd name="T11" fmla="*/ 145 h 158"/>
                <a:gd name="T12" fmla="*/ 431 w 816"/>
                <a:gd name="T13" fmla="*/ 73 h 158"/>
                <a:gd name="T14" fmla="*/ 479 w 816"/>
                <a:gd name="T15" fmla="*/ 7 h 158"/>
                <a:gd name="T16" fmla="*/ 527 w 816"/>
                <a:gd name="T17" fmla="*/ 31 h 158"/>
                <a:gd name="T18" fmla="*/ 591 w 816"/>
                <a:gd name="T19" fmla="*/ 121 h 158"/>
                <a:gd name="T20" fmla="*/ 649 w 816"/>
                <a:gd name="T21" fmla="*/ 103 h 158"/>
                <a:gd name="T22" fmla="*/ 692 w 816"/>
                <a:gd name="T23" fmla="*/ 79 h 158"/>
                <a:gd name="T24" fmla="*/ 723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51" name="Rectangle 87"/>
            <p:cNvSpPr>
              <a:spLocks noChangeArrowheads="1"/>
            </p:cNvSpPr>
            <p:nvPr/>
          </p:nvSpPr>
          <p:spPr bwMode="auto">
            <a:xfrm>
              <a:off x="3636161" y="2242364"/>
              <a:ext cx="354584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e-DE" sz="1984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de-DE" sz="1984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87"/>
            <p:cNvSpPr>
              <a:spLocks noChangeArrowheads="1"/>
            </p:cNvSpPr>
            <p:nvPr/>
          </p:nvSpPr>
          <p:spPr bwMode="auto">
            <a:xfrm>
              <a:off x="3636161" y="4177366"/>
              <a:ext cx="354584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e-DE" sz="1984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de-DE" sz="1984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87"/>
            <p:cNvSpPr>
              <a:spLocks noChangeArrowheads="1"/>
            </p:cNvSpPr>
            <p:nvPr/>
          </p:nvSpPr>
          <p:spPr bwMode="auto">
            <a:xfrm>
              <a:off x="3414947" y="3164447"/>
              <a:ext cx="797013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e-DE" sz="1984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de-DE" sz="1984" dirty="0">
                  <a:latin typeface="Times New Roman" pitchFamily="18" charset="0"/>
                  <a:cs typeface="Times New Roman" pitchFamily="18" charset="0"/>
                </a:rPr>
                <a:t> &lt; </a:t>
              </a:r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e-DE" sz="1984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de-DE" sz="1984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4991522" y="1873959"/>
            <a:ext cx="3672045" cy="3214691"/>
            <a:chOff x="5311613" y="1868056"/>
            <a:chExt cx="3700959" cy="3240004"/>
          </a:xfrm>
        </p:grpSpPr>
        <p:grpSp>
          <p:nvGrpSpPr>
            <p:cNvPr id="60" name="Group 53"/>
            <p:cNvGrpSpPr>
              <a:grpSpLocks/>
            </p:cNvGrpSpPr>
            <p:nvPr/>
          </p:nvGrpSpPr>
          <p:grpSpPr bwMode="auto">
            <a:xfrm>
              <a:off x="6681092" y="2166693"/>
              <a:ext cx="660028" cy="576819"/>
              <a:chOff x="3612" y="2910"/>
              <a:chExt cx="414" cy="282"/>
            </a:xfrm>
          </p:grpSpPr>
          <p:sp>
            <p:nvSpPr>
              <p:cNvPr id="61" name="Oval 54"/>
              <p:cNvSpPr>
                <a:spLocks noChangeArrowheads="1"/>
              </p:cNvSpPr>
              <p:nvPr/>
            </p:nvSpPr>
            <p:spPr bwMode="auto">
              <a:xfrm>
                <a:off x="3612" y="2937"/>
                <a:ext cx="56" cy="22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786"/>
              </a:p>
            </p:txBody>
          </p:sp>
          <p:sp>
            <p:nvSpPr>
              <p:cNvPr id="62" name="Rectangle 55"/>
              <p:cNvSpPr>
                <a:spLocks noChangeArrowheads="1"/>
              </p:cNvSpPr>
              <p:nvPr/>
            </p:nvSpPr>
            <p:spPr bwMode="auto">
              <a:xfrm>
                <a:off x="3642" y="2910"/>
                <a:ext cx="384" cy="28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786" dirty="0"/>
                  <a:t>SPAD</a:t>
                </a:r>
              </a:p>
            </p:txBody>
          </p:sp>
        </p:grp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330744" y="2309875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64" name="Text Box 57"/>
            <p:cNvSpPr txBox="1">
              <a:spLocks noChangeArrowheads="1"/>
            </p:cNvSpPr>
            <p:nvPr/>
          </p:nvSpPr>
          <p:spPr bwMode="auto">
            <a:xfrm>
              <a:off x="5990772" y="1868056"/>
              <a:ext cx="503664" cy="45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81" b="1" i="1" dirty="0" err="1">
                  <a:solidFill>
                    <a:srgbClr val="FF3300"/>
                  </a:solidFill>
                </a:rPr>
                <a:t>h</a:t>
              </a:r>
              <a:r>
                <a:rPr lang="en-US" sz="2381" b="1" dirty="0" err="1">
                  <a:solidFill>
                    <a:srgbClr val="FF3300"/>
                  </a:solidFill>
                  <a:latin typeface="Symbol" pitchFamily="18" charset="2"/>
                </a:rPr>
                <a:t>n</a:t>
              </a:r>
              <a:endParaRPr lang="en-US" sz="2381" b="1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sp>
          <p:nvSpPr>
            <p:cNvPr id="65" name="Line 58"/>
            <p:cNvSpPr>
              <a:spLocks noChangeShapeType="1"/>
            </p:cNvSpPr>
            <p:nvPr/>
          </p:nvSpPr>
          <p:spPr bwMode="auto">
            <a:xfrm>
              <a:off x="7341120" y="2455102"/>
              <a:ext cx="7206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grpSp>
          <p:nvGrpSpPr>
            <p:cNvPr id="66" name="Group 60"/>
            <p:cNvGrpSpPr>
              <a:grpSpLocks/>
            </p:cNvGrpSpPr>
            <p:nvPr/>
          </p:nvGrpSpPr>
          <p:grpSpPr bwMode="auto">
            <a:xfrm>
              <a:off x="6681092" y="4101695"/>
              <a:ext cx="660028" cy="576819"/>
              <a:chOff x="3573" y="2910"/>
              <a:chExt cx="414" cy="282"/>
            </a:xfrm>
          </p:grpSpPr>
          <p:sp>
            <p:nvSpPr>
              <p:cNvPr id="67" name="Oval 61"/>
              <p:cNvSpPr>
                <a:spLocks noChangeArrowheads="1"/>
              </p:cNvSpPr>
              <p:nvPr/>
            </p:nvSpPr>
            <p:spPr bwMode="auto">
              <a:xfrm>
                <a:off x="3573" y="2934"/>
                <a:ext cx="56" cy="22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786"/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/>
            </p:nvSpPr>
            <p:spPr bwMode="auto">
              <a:xfrm>
                <a:off x="3603" y="2910"/>
                <a:ext cx="384" cy="28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786" dirty="0"/>
                  <a:t>SPAD</a:t>
                </a:r>
              </a:p>
            </p:txBody>
          </p:sp>
        </p:grp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5330744" y="4244877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70" name="Text Box 64"/>
            <p:cNvSpPr txBox="1">
              <a:spLocks noChangeArrowheads="1"/>
            </p:cNvSpPr>
            <p:nvPr/>
          </p:nvSpPr>
          <p:spPr bwMode="auto">
            <a:xfrm>
              <a:off x="5936567" y="3402149"/>
              <a:ext cx="503664" cy="45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81" b="1" i="1">
                  <a:solidFill>
                    <a:srgbClr val="FF3300"/>
                  </a:solidFill>
                </a:rPr>
                <a:t>h</a:t>
              </a:r>
              <a:r>
                <a:rPr lang="en-US" sz="2381" b="1">
                  <a:solidFill>
                    <a:srgbClr val="FF33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 flipV="1">
              <a:off x="7341120" y="4390104"/>
              <a:ext cx="7206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 rot="928895">
              <a:off x="5311613" y="3843968"/>
              <a:ext cx="1300925" cy="323182"/>
            </a:xfrm>
            <a:custGeom>
              <a:avLst/>
              <a:gdLst>
                <a:gd name="T0" fmla="*/ 0 w 816"/>
                <a:gd name="T1" fmla="*/ 31 h 158"/>
                <a:gd name="T2" fmla="*/ 114 w 816"/>
                <a:gd name="T3" fmla="*/ 157 h 158"/>
                <a:gd name="T4" fmla="*/ 222 w 816"/>
                <a:gd name="T5" fmla="*/ 37 h 158"/>
                <a:gd name="T6" fmla="*/ 306 w 816"/>
                <a:gd name="T7" fmla="*/ 19 h 158"/>
                <a:gd name="T8" fmla="*/ 366 w 816"/>
                <a:gd name="T9" fmla="*/ 121 h 158"/>
                <a:gd name="T10" fmla="*/ 420 w 816"/>
                <a:gd name="T11" fmla="*/ 145 h 158"/>
                <a:gd name="T12" fmla="*/ 486 w 816"/>
                <a:gd name="T13" fmla="*/ 73 h 158"/>
                <a:gd name="T14" fmla="*/ 540 w 816"/>
                <a:gd name="T15" fmla="*/ 7 h 158"/>
                <a:gd name="T16" fmla="*/ 594 w 816"/>
                <a:gd name="T17" fmla="*/ 31 h 158"/>
                <a:gd name="T18" fmla="*/ 666 w 816"/>
                <a:gd name="T19" fmla="*/ 121 h 158"/>
                <a:gd name="T20" fmla="*/ 732 w 816"/>
                <a:gd name="T21" fmla="*/ 103 h 158"/>
                <a:gd name="T22" fmla="*/ 780 w 816"/>
                <a:gd name="T23" fmla="*/ 79 h 158"/>
                <a:gd name="T24" fmla="*/ 816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 rot="19986784">
              <a:off x="5376978" y="4784878"/>
              <a:ext cx="1249908" cy="323182"/>
            </a:xfrm>
            <a:custGeom>
              <a:avLst/>
              <a:gdLst>
                <a:gd name="T0" fmla="*/ 0 w 816"/>
                <a:gd name="T1" fmla="*/ 31 h 158"/>
                <a:gd name="T2" fmla="*/ 102 w 816"/>
                <a:gd name="T3" fmla="*/ 157 h 158"/>
                <a:gd name="T4" fmla="*/ 197 w 816"/>
                <a:gd name="T5" fmla="*/ 37 h 158"/>
                <a:gd name="T6" fmla="*/ 271 w 816"/>
                <a:gd name="T7" fmla="*/ 19 h 158"/>
                <a:gd name="T8" fmla="*/ 325 w 816"/>
                <a:gd name="T9" fmla="*/ 121 h 158"/>
                <a:gd name="T10" fmla="*/ 373 w 816"/>
                <a:gd name="T11" fmla="*/ 145 h 158"/>
                <a:gd name="T12" fmla="*/ 431 w 816"/>
                <a:gd name="T13" fmla="*/ 73 h 158"/>
                <a:gd name="T14" fmla="*/ 479 w 816"/>
                <a:gd name="T15" fmla="*/ 7 h 158"/>
                <a:gd name="T16" fmla="*/ 527 w 816"/>
                <a:gd name="T17" fmla="*/ 31 h 158"/>
                <a:gd name="T18" fmla="*/ 591 w 816"/>
                <a:gd name="T19" fmla="*/ 121 h 158"/>
                <a:gd name="T20" fmla="*/ 649 w 816"/>
                <a:gd name="T21" fmla="*/ 103 h 158"/>
                <a:gd name="T22" fmla="*/ 692 w 816"/>
                <a:gd name="T23" fmla="*/ 79 h 158"/>
                <a:gd name="T24" fmla="*/ 723 w 816"/>
                <a:gd name="T25" fmla="*/ 73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58"/>
                <a:gd name="T41" fmla="*/ 816 w 816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58">
                  <a:moveTo>
                    <a:pt x="0" y="31"/>
                  </a:moveTo>
                  <a:cubicBezTo>
                    <a:pt x="38" y="93"/>
                    <a:pt x="77" y="156"/>
                    <a:pt x="114" y="157"/>
                  </a:cubicBezTo>
                  <a:cubicBezTo>
                    <a:pt x="151" y="158"/>
                    <a:pt x="190" y="60"/>
                    <a:pt x="222" y="37"/>
                  </a:cubicBezTo>
                  <a:cubicBezTo>
                    <a:pt x="254" y="14"/>
                    <a:pt x="282" y="5"/>
                    <a:pt x="306" y="19"/>
                  </a:cubicBezTo>
                  <a:cubicBezTo>
                    <a:pt x="330" y="33"/>
                    <a:pt x="347" y="100"/>
                    <a:pt x="366" y="121"/>
                  </a:cubicBezTo>
                  <a:cubicBezTo>
                    <a:pt x="385" y="142"/>
                    <a:pt x="400" y="153"/>
                    <a:pt x="420" y="145"/>
                  </a:cubicBezTo>
                  <a:cubicBezTo>
                    <a:pt x="440" y="137"/>
                    <a:pt x="466" y="96"/>
                    <a:pt x="486" y="73"/>
                  </a:cubicBezTo>
                  <a:cubicBezTo>
                    <a:pt x="506" y="50"/>
                    <a:pt x="522" y="14"/>
                    <a:pt x="540" y="7"/>
                  </a:cubicBezTo>
                  <a:cubicBezTo>
                    <a:pt x="558" y="0"/>
                    <a:pt x="573" y="12"/>
                    <a:pt x="594" y="31"/>
                  </a:cubicBezTo>
                  <a:cubicBezTo>
                    <a:pt x="615" y="50"/>
                    <a:pt x="643" y="109"/>
                    <a:pt x="666" y="121"/>
                  </a:cubicBezTo>
                  <a:cubicBezTo>
                    <a:pt x="689" y="133"/>
                    <a:pt x="713" y="110"/>
                    <a:pt x="732" y="103"/>
                  </a:cubicBezTo>
                  <a:cubicBezTo>
                    <a:pt x="751" y="96"/>
                    <a:pt x="766" y="84"/>
                    <a:pt x="780" y="79"/>
                  </a:cubicBezTo>
                  <a:cubicBezTo>
                    <a:pt x="794" y="74"/>
                    <a:pt x="805" y="73"/>
                    <a:pt x="816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86"/>
            </a:p>
          </p:txBody>
        </p:sp>
        <p:sp>
          <p:nvSpPr>
            <p:cNvPr id="74" name="Rectangle 87"/>
            <p:cNvSpPr>
              <a:spLocks noChangeArrowheads="1"/>
            </p:cNvSpPr>
            <p:nvPr/>
          </p:nvSpPr>
          <p:spPr bwMode="auto">
            <a:xfrm>
              <a:off x="8072891" y="2255047"/>
              <a:ext cx="939681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984" dirty="0"/>
                <a:t>„</a:t>
              </a:r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Click</a:t>
              </a:r>
              <a:r>
                <a:rPr lang="de-DE" sz="1984" dirty="0"/>
                <a:t>“</a:t>
              </a:r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8072891" y="4190049"/>
              <a:ext cx="939681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984" dirty="0"/>
                <a:t>„</a:t>
              </a:r>
              <a:r>
                <a:rPr lang="de-DE" sz="1984" i="1" dirty="0">
                  <a:latin typeface="Times New Roman" pitchFamily="18" charset="0"/>
                  <a:cs typeface="Times New Roman" pitchFamily="18" charset="0"/>
                </a:rPr>
                <a:t>Click</a:t>
              </a:r>
              <a:r>
                <a:rPr lang="de-DE" sz="1984" dirty="0"/>
                <a:t>“</a:t>
              </a:r>
            </a:p>
          </p:txBody>
        </p:sp>
      </p:grp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832590" y="1214192"/>
            <a:ext cx="2853657" cy="396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84" dirty="0"/>
              <a:t>Analogue detector</a:t>
            </a:r>
          </a:p>
        </p:txBody>
      </p:sp>
      <p:sp>
        <p:nvSpPr>
          <p:cNvPr id="81" name="Text Box 51"/>
          <p:cNvSpPr txBox="1">
            <a:spLocks noChangeArrowheads="1"/>
          </p:cNvSpPr>
          <p:nvPr/>
        </p:nvSpPr>
        <p:spPr bwMode="auto">
          <a:xfrm>
            <a:off x="5400716" y="1214192"/>
            <a:ext cx="2853657" cy="396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84" dirty="0"/>
              <a:t>Digital detector</a:t>
            </a:r>
          </a:p>
        </p:txBody>
      </p: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5079212" y="5648584"/>
            <a:ext cx="3496666" cy="396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84" dirty="0">
                <a:solidFill>
                  <a:srgbClr val="000000"/>
                </a:solidFill>
              </a:rPr>
              <a:t>Only one “click” per time</a:t>
            </a:r>
            <a:endParaRPr lang="en-US" sz="1984" dirty="0">
              <a:solidFill>
                <a:srgbClr val="FF33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71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83271"/>
              </p:ext>
            </p:extLst>
          </p:nvPr>
        </p:nvGraphicFramePr>
        <p:xfrm>
          <a:off x="215802" y="1020168"/>
          <a:ext cx="864096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01232896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5810480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514417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646472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22896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Si-SPAD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InGaAs</a:t>
                      </a:r>
                      <a:r>
                        <a:rPr lang="de-DE" dirty="0"/>
                        <a:t>-SPAD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SNSPD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3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Detection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efficiency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Dark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counts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 </a:t>
                      </a:r>
                      <a:r>
                        <a:rPr lang="de-DE" dirty="0" err="1"/>
                        <a:t>cps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1</a:t>
                      </a:r>
                      <a:r>
                        <a:rPr lang="de-DE" baseline="0" dirty="0"/>
                        <a:t> kHz</a:t>
                      </a:r>
                    </a:p>
                    <a:p>
                      <a:pPr algn="ctr"/>
                      <a:r>
                        <a:rPr lang="de-DE" baseline="0" dirty="0"/>
                        <a:t>&lt; 50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10 </a:t>
                      </a:r>
                      <a:r>
                        <a:rPr lang="de-DE" dirty="0" err="1"/>
                        <a:t>cps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0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Jitter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40 </a:t>
                      </a:r>
                      <a:r>
                        <a:rPr lang="de-DE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250</a:t>
                      </a:r>
                      <a:r>
                        <a:rPr lang="de-DE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de-DE" baseline="0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baseline="0" dirty="0"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100</a:t>
                      </a:r>
                      <a:r>
                        <a:rPr lang="de-DE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de-DE" baseline="0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baseline="0" dirty="0">
                        <a:sym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100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25 </a:t>
                      </a:r>
                      <a:r>
                        <a:rPr lang="de-DE" dirty="0" err="1"/>
                        <a:t>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4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Deadtime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50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</a:t>
                      </a:r>
                      <a:r>
                        <a:rPr lang="de-DE" baseline="0" dirty="0"/>
                        <a:t> 1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&gt;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10 </a:t>
                      </a:r>
                      <a:r>
                        <a:rPr lang="de-DE" dirty="0" err="1"/>
                        <a:t>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9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Max. </a:t>
                      </a:r>
                      <a:r>
                        <a:rPr lang="de-DE" b="1" dirty="0" err="1"/>
                        <a:t>count</a:t>
                      </a:r>
                      <a:r>
                        <a:rPr lang="de-DE" b="1" dirty="0"/>
                        <a:t>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20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</a:t>
                      </a:r>
                      <a:r>
                        <a:rPr lang="de-DE" baseline="0" dirty="0"/>
                        <a:t> 1 MHz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50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4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Photon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number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resolution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</a:t>
                      </a:r>
                      <a:r>
                        <a:rPr lang="de-DE" dirty="0" err="1"/>
                        <a:t>no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After-</a:t>
                      </a:r>
                      <a:r>
                        <a:rPr lang="de-DE" b="1" dirty="0" err="1"/>
                        <a:t>pulsing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0.5 %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5 %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0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Spectral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range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(350</a:t>
                      </a:r>
                      <a:r>
                        <a:rPr lang="de-DE" baseline="0" dirty="0"/>
                        <a:t> – 1000) </a:t>
                      </a:r>
                      <a:r>
                        <a:rPr lang="de-DE" baseline="0" dirty="0" err="1"/>
                        <a:t>nm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(900 – 1700) </a:t>
                      </a:r>
                      <a:r>
                        <a:rPr lang="de-DE" dirty="0" err="1"/>
                        <a:t>nm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 – mm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(&lt;</a:t>
                      </a:r>
                      <a:r>
                        <a:rPr lang="de-DE" baseline="0" dirty="0"/>
                        <a:t> 0.5 – &gt; 2.5) µm</a:t>
                      </a:r>
                      <a:endParaRPr lang="de-DE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526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Operation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temperature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60050485"/>
                  </a:ext>
                </a:extLst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64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77250"/>
              </p:ext>
            </p:extLst>
          </p:nvPr>
        </p:nvGraphicFramePr>
        <p:xfrm>
          <a:off x="215801" y="1020168"/>
          <a:ext cx="864096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01232896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5810480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514417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646472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22896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Si-SPAD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InGaAs</a:t>
                      </a:r>
                      <a:r>
                        <a:rPr lang="de-DE" dirty="0"/>
                        <a:t>-SPAD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SNSPD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3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Detection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efficiency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Dark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counts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 </a:t>
                      </a:r>
                      <a:r>
                        <a:rPr lang="de-DE" dirty="0" err="1"/>
                        <a:t>cps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1</a:t>
                      </a:r>
                      <a:r>
                        <a:rPr lang="de-DE" baseline="0" dirty="0"/>
                        <a:t> kHz</a:t>
                      </a:r>
                    </a:p>
                    <a:p>
                      <a:pPr algn="ctr"/>
                      <a:r>
                        <a:rPr lang="de-DE" baseline="0" dirty="0"/>
                        <a:t>&lt; 50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10 </a:t>
                      </a:r>
                      <a:r>
                        <a:rPr lang="de-DE" dirty="0" err="1"/>
                        <a:t>cps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0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Jitter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40 </a:t>
                      </a:r>
                      <a:r>
                        <a:rPr lang="de-DE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250</a:t>
                      </a:r>
                      <a:r>
                        <a:rPr lang="de-DE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de-DE" baseline="0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baseline="0" dirty="0"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100</a:t>
                      </a:r>
                      <a:r>
                        <a:rPr lang="de-DE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de-DE" baseline="0" dirty="0" err="1">
                          <a:sym typeface="Symbol" panose="05050102010706020507" pitchFamily="18" charset="2"/>
                        </a:rPr>
                        <a:t>ps</a:t>
                      </a:r>
                      <a:endParaRPr lang="de-DE" baseline="0" dirty="0">
                        <a:sym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100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25 </a:t>
                      </a:r>
                      <a:r>
                        <a:rPr lang="de-DE" dirty="0" err="1"/>
                        <a:t>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4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Deadtime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50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</a:t>
                      </a:r>
                      <a:r>
                        <a:rPr lang="de-DE" baseline="0" dirty="0"/>
                        <a:t> 1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&gt;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10 </a:t>
                      </a:r>
                      <a:r>
                        <a:rPr lang="de-DE" dirty="0" err="1"/>
                        <a:t>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9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Max. </a:t>
                      </a:r>
                      <a:r>
                        <a:rPr lang="de-DE" b="1" dirty="0" err="1"/>
                        <a:t>count</a:t>
                      </a:r>
                      <a:r>
                        <a:rPr lang="de-DE" b="1" dirty="0"/>
                        <a:t>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20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dirty="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</a:t>
                      </a:r>
                      <a:r>
                        <a:rPr lang="de-DE" baseline="0" dirty="0"/>
                        <a:t> 1 MHz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 50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4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Photon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number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resolution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</a:t>
                      </a:r>
                      <a:r>
                        <a:rPr lang="de-DE" dirty="0" err="1"/>
                        <a:t>no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After-</a:t>
                      </a:r>
                      <a:r>
                        <a:rPr lang="de-DE" b="1" dirty="0" err="1"/>
                        <a:t>pulsing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 0.5 %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Symbol" panose="05050102010706020507" pitchFamily="18" charset="2"/>
                        </a:rPr>
                        <a:t> 5 %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0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Spectral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range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(350</a:t>
                      </a:r>
                      <a:r>
                        <a:rPr lang="de-DE" baseline="0" dirty="0"/>
                        <a:t> – 1000) </a:t>
                      </a:r>
                      <a:r>
                        <a:rPr lang="de-DE" baseline="0" dirty="0" err="1"/>
                        <a:t>nm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(900 – 1700) </a:t>
                      </a:r>
                      <a:r>
                        <a:rPr lang="de-DE" dirty="0" err="1"/>
                        <a:t>nm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Symbol" panose="05050102010706020507" pitchFamily="18" charset="2"/>
                        </a:rPr>
                        <a:t> – mm</a:t>
                      </a:r>
                      <a:endParaRPr lang="de-D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(&lt;</a:t>
                      </a:r>
                      <a:r>
                        <a:rPr lang="de-DE" baseline="0" dirty="0"/>
                        <a:t> 0.5 – &gt; 2.5) µm</a:t>
                      </a:r>
                      <a:endParaRPr lang="de-DE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526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Operation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temperature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77753788"/>
                  </a:ext>
                </a:extLst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23804"/>
              </p:ext>
            </p:extLst>
          </p:nvPr>
        </p:nvGraphicFramePr>
        <p:xfrm>
          <a:off x="215801" y="1020168"/>
          <a:ext cx="51845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6906197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1158992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6944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Si-SPAD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InGaAs</a:t>
                      </a:r>
                      <a:r>
                        <a:rPr lang="de-DE" dirty="0"/>
                        <a:t>-SPAD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50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Detection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efficiency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4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8DE65B36-B066-48D0-AAF9-DC0FC61E85CD}"/>
              </a:ext>
            </a:extLst>
          </p:cNvPr>
          <p:cNvSpPr/>
          <p:nvPr/>
        </p:nvSpPr>
        <p:spPr>
          <a:xfrm>
            <a:off x="5472386" y="4895454"/>
            <a:ext cx="1944216" cy="1115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D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efficiency, </a:t>
            </a:r>
            <a:r>
              <a:rPr lang="en-GB" i="1" dirty="0">
                <a:sym typeface="Symbol" panose="05050102010706020507" pitchFamily="18" charset="2"/>
              </a:rPr>
              <a:t></a:t>
            </a:r>
            <a:endParaRPr lang="en-GB" i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BB9A2F-94E9-4E8F-B465-47B649D40048}"/>
              </a:ext>
            </a:extLst>
          </p:cNvPr>
          <p:cNvSpPr/>
          <p:nvPr/>
        </p:nvSpPr>
        <p:spPr>
          <a:xfrm>
            <a:off x="106665" y="10965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Photon detection probability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Detection efficiency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probability that a photon incident at the optical input will be detected within a detection gate.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61669A-5194-4E28-8866-7B3AABA735EC}"/>
              </a:ext>
            </a:extLst>
          </p:cNvPr>
          <p:cNvGrpSpPr/>
          <p:nvPr/>
        </p:nvGrpSpPr>
        <p:grpSpPr>
          <a:xfrm>
            <a:off x="2759388" y="2340679"/>
            <a:ext cx="2231533" cy="811431"/>
            <a:chOff x="3168129" y="2314530"/>
            <a:chExt cx="2231533" cy="811431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2904EDC-939F-4AFD-8EE3-E295909516E0}"/>
                </a:ext>
              </a:extLst>
            </p:cNvPr>
            <p:cNvSpPr/>
            <p:nvPr/>
          </p:nvSpPr>
          <p:spPr>
            <a:xfrm>
              <a:off x="3168129" y="2314530"/>
              <a:ext cx="2226453" cy="8114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0C735715-E200-46D7-9C1E-B1F586EDDCB5}"/>
                    </a:ext>
                  </a:extLst>
                </p:cNvPr>
                <p:cNvSpPr txBox="1"/>
                <p:nvPr/>
              </p:nvSpPr>
              <p:spPr>
                <a:xfrm>
                  <a:off x="3290070" y="2441148"/>
                  <a:ext cx="2109592" cy="5887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</m:t>
                            </m:r>
                          </m:den>
                        </m:f>
                      </m:oMath>
                    </m:oMathPara>
                  </a14:m>
                  <a:endParaRPr lang="de-D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0C735715-E200-46D7-9C1E-B1F586EDD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070" y="2441148"/>
                  <a:ext cx="2109592" cy="5887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7AF1E2C-CB8F-4934-86A3-3072C766DF04}"/>
                  </a:ext>
                </a:extLst>
              </p:cNvPr>
              <p:cNvSpPr txBox="1"/>
              <p:nvPr/>
            </p:nvSpPr>
            <p:spPr>
              <a:xfrm>
                <a:off x="5097575" y="5003251"/>
                <a:ext cx="2569165" cy="837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h𝑐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7AF1E2C-CB8F-4934-86A3-3072C766D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75" y="5003251"/>
                <a:ext cx="2569165" cy="837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>
            <a:extLst>
              <a:ext uri="{FF2B5EF4-FFF2-40B4-BE49-F238E27FC236}">
                <a16:creationId xmlns:a16="http://schemas.microsoft.com/office/drawing/2014/main" id="{BAFEDF4C-08B5-433C-9014-C8710AD3C8F9}"/>
              </a:ext>
            </a:extLst>
          </p:cNvPr>
          <p:cNvSpPr/>
          <p:nvPr/>
        </p:nvSpPr>
        <p:spPr>
          <a:xfrm>
            <a:off x="366715" y="3811551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Photon detection probability at each illuminated gate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Dark count probability</a:t>
            </a:r>
          </a:p>
          <a:p>
            <a:pPr marL="541338" indent="-541338">
              <a:tabLst>
                <a:tab pos="354013" algn="l"/>
              </a:tabLst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&lt;n&gt;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Average photon number per emitted pulse (mean photon number)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DA61875-F05D-4EFD-8FCB-72802EA39DBE}"/>
              </a:ext>
            </a:extLst>
          </p:cNvPr>
          <p:cNvGrpSpPr/>
          <p:nvPr/>
        </p:nvGrpSpPr>
        <p:grpSpPr>
          <a:xfrm>
            <a:off x="5634730" y="3703371"/>
            <a:ext cx="3563744" cy="1597098"/>
            <a:chOff x="5325598" y="3749870"/>
            <a:chExt cx="3563744" cy="1597098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83C5FB7-370B-469A-9E14-48FD7D9286AA}"/>
                </a:ext>
              </a:extLst>
            </p:cNvPr>
            <p:cNvSpPr/>
            <p:nvPr/>
          </p:nvSpPr>
          <p:spPr>
            <a:xfrm>
              <a:off x="6301401" y="4806438"/>
              <a:ext cx="576064" cy="540530"/>
            </a:xfrm>
            <a:prstGeom prst="ellipse">
              <a:avLst/>
            </a:prstGeom>
            <a:noFill/>
            <a:ln w="22225">
              <a:solidFill>
                <a:srgbClr val="008CA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D8798EB-AC0D-4544-981C-DD19B8A45EC8}"/>
                </a:ext>
              </a:extLst>
            </p:cNvPr>
            <p:cNvSpPr/>
            <p:nvPr/>
          </p:nvSpPr>
          <p:spPr>
            <a:xfrm>
              <a:off x="5325598" y="3749870"/>
              <a:ext cx="3563744" cy="6243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9775DE8-FC8E-4D9A-8C15-59CAB9745A60}"/>
                </a:ext>
              </a:extLst>
            </p:cNvPr>
            <p:cNvSpPr txBox="1"/>
            <p:nvPr/>
          </p:nvSpPr>
          <p:spPr>
            <a:xfrm>
              <a:off x="5588348" y="3887977"/>
              <a:ext cx="330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Average optical power 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[W]</a:t>
              </a: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FFC923C0-FE34-49CE-8AC4-CA0936F29B59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629784" y="4374176"/>
              <a:ext cx="477686" cy="421158"/>
            </a:xfrm>
            <a:prstGeom prst="line">
              <a:avLst/>
            </a:prstGeom>
            <a:ln>
              <a:solidFill>
                <a:srgbClr val="008C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33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B8F4EE9-0FCD-4B16-A1B2-0AD931250E6E}"/>
              </a:ext>
            </a:extLst>
          </p:cNvPr>
          <p:cNvSpPr/>
          <p:nvPr/>
        </p:nvSpPr>
        <p:spPr>
          <a:xfrm>
            <a:off x="440451" y="3783115"/>
            <a:ext cx="5976622" cy="4224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30136E55-DEF0-4E46-AD1E-8D40FDAEDD5E}"/>
              </a:ext>
            </a:extLst>
          </p:cNvPr>
          <p:cNvSpPr/>
          <p:nvPr/>
        </p:nvSpPr>
        <p:spPr>
          <a:xfrm>
            <a:off x="6725624" y="2431948"/>
            <a:ext cx="2088462" cy="978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D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4871" y="210338"/>
            <a:ext cx="8712000" cy="777600"/>
          </a:xfrm>
        </p:spPr>
        <p:txBody>
          <a:bodyPr/>
          <a:lstStyle/>
          <a:p>
            <a:r>
              <a:rPr lang="en-GB" dirty="0"/>
              <a:t>Measurement methods</a:t>
            </a:r>
            <a:endParaRPr lang="en-GB" i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16.06.2018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1BAA87-748C-4107-947E-CD5FE4E679FF}"/>
              </a:ext>
            </a:extLst>
          </p:cNvPr>
          <p:cNvSpPr txBox="1"/>
          <p:nvPr/>
        </p:nvSpPr>
        <p:spPr>
          <a:xfrm>
            <a:off x="420787" y="1099545"/>
            <a:ext cx="7787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Photon correlation technique (Reference detector not needed)</a:t>
            </a: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F3B9656D-F43B-4401-94FD-1294A6D2B28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897" y="4612715"/>
            <a:ext cx="4782820" cy="1534160"/>
          </a:xfrm>
          <a:prstGeom prst="rect">
            <a:avLst/>
          </a:prstGeom>
          <a:noFill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8619717-EB79-4C47-ABD3-ACE5BE1572B4}"/>
              </a:ext>
            </a:extLst>
          </p:cNvPr>
          <p:cNvSpPr/>
          <p:nvPr/>
        </p:nvSpPr>
        <p:spPr>
          <a:xfrm>
            <a:off x="5026322" y="4974591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BBD4EA8-CC6D-47AC-991C-227D2DB98281}"/>
              </a:ext>
            </a:extLst>
          </p:cNvPr>
          <p:cNvGrpSpPr/>
          <p:nvPr/>
        </p:nvGrpSpPr>
        <p:grpSpPr>
          <a:xfrm>
            <a:off x="5328369" y="4612715"/>
            <a:ext cx="1124427" cy="717869"/>
            <a:chOff x="6984553" y="4234451"/>
            <a:chExt cx="1124427" cy="717869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85432E2-F709-4558-9138-54FA8DFD296B}"/>
                </a:ext>
              </a:extLst>
            </p:cNvPr>
            <p:cNvSpPr/>
            <p:nvPr/>
          </p:nvSpPr>
          <p:spPr>
            <a:xfrm>
              <a:off x="6984553" y="4234451"/>
              <a:ext cx="1124427" cy="7178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3AD8B79-D190-4A66-9E4E-0829ED44464F}"/>
                </a:ext>
              </a:extLst>
            </p:cNvPr>
            <p:cNvSpPr txBox="1"/>
            <p:nvPr/>
          </p:nvSpPr>
          <p:spPr>
            <a:xfrm>
              <a:off x="7128339" y="4360260"/>
              <a:ext cx="9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Calibrated </a:t>
              </a:r>
            </a:p>
            <a:p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6474512-7127-4253-A561-2CEA1F6A83FA}"/>
              </a:ext>
            </a:extLst>
          </p:cNvPr>
          <p:cNvGrpSpPr/>
          <p:nvPr/>
        </p:nvGrpSpPr>
        <p:grpSpPr>
          <a:xfrm>
            <a:off x="5321098" y="5447435"/>
            <a:ext cx="1124427" cy="717869"/>
            <a:chOff x="6984553" y="4234451"/>
            <a:chExt cx="1124427" cy="717869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2118043A-AD31-4FE3-B60B-C959DCB36DF2}"/>
                </a:ext>
              </a:extLst>
            </p:cNvPr>
            <p:cNvSpPr/>
            <p:nvPr/>
          </p:nvSpPr>
          <p:spPr>
            <a:xfrm>
              <a:off x="6984553" y="4234451"/>
              <a:ext cx="1124427" cy="7178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EFD7AEC-FA6C-43CA-87E0-CFEE7EA05072}"/>
                </a:ext>
              </a:extLst>
            </p:cNvPr>
            <p:cNvSpPr txBox="1"/>
            <p:nvPr/>
          </p:nvSpPr>
          <p:spPr>
            <a:xfrm>
              <a:off x="7250947" y="4465274"/>
              <a:ext cx="591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SPAD</a:t>
              </a:r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B7976349-D767-456A-AAF2-BD7649112EAF}"/>
              </a:ext>
            </a:extLst>
          </p:cNvPr>
          <p:cNvSpPr/>
          <p:nvPr/>
        </p:nvSpPr>
        <p:spPr>
          <a:xfrm>
            <a:off x="5019462" y="5391659"/>
            <a:ext cx="202243" cy="988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3DEEE7-9057-4DE0-BCEF-383284085A84}"/>
                  </a:ext>
                </a:extLst>
              </p:cNvPr>
              <p:cNvSpPr txBox="1"/>
              <p:nvPr/>
            </p:nvSpPr>
            <p:spPr>
              <a:xfrm>
                <a:off x="6819851" y="2642087"/>
                <a:ext cx="1821323" cy="600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DUT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Trig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3DEEE7-9057-4DE0-BCEF-38328408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51" y="2642087"/>
                <a:ext cx="1821323" cy="60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AD2904-A439-46D0-8453-F12FBD2349ED}"/>
              </a:ext>
            </a:extLst>
          </p:cNvPr>
          <p:cNvGrpSpPr/>
          <p:nvPr/>
        </p:nvGrpSpPr>
        <p:grpSpPr>
          <a:xfrm>
            <a:off x="6667877" y="4942082"/>
            <a:ext cx="2231533" cy="811431"/>
            <a:chOff x="3168129" y="2314530"/>
            <a:chExt cx="2231533" cy="811431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469CE20-1374-42C0-BF7D-1DD4F5D05CCF}"/>
                </a:ext>
              </a:extLst>
            </p:cNvPr>
            <p:cNvSpPr/>
            <p:nvPr/>
          </p:nvSpPr>
          <p:spPr>
            <a:xfrm>
              <a:off x="3168129" y="2314530"/>
              <a:ext cx="2226453" cy="8114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41164921-A40B-4E17-938A-8300763AAF48}"/>
                    </a:ext>
                  </a:extLst>
                </p:cNvPr>
                <p:cNvSpPr txBox="1"/>
                <p:nvPr/>
              </p:nvSpPr>
              <p:spPr>
                <a:xfrm>
                  <a:off x="3290070" y="2441148"/>
                  <a:ext cx="2109592" cy="5807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𝐶𝑜𝑢𝑛𝑡𝑠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𝐷𝐶𝑅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</m:t>
                            </m:r>
                          </m:den>
                        </m:f>
                      </m:oMath>
                    </m:oMathPara>
                  </a14:m>
                  <a:endParaRPr lang="de-D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41164921-A40B-4E17-938A-8300763AA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070" y="2441148"/>
                  <a:ext cx="2109592" cy="5807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6FF95567-5424-44BA-85EB-14D2A241078A}"/>
              </a:ext>
            </a:extLst>
          </p:cNvPr>
          <p:cNvSpPr/>
          <p:nvPr/>
        </p:nvSpPr>
        <p:spPr>
          <a:xfrm>
            <a:off x="498603" y="3824157"/>
            <a:ext cx="623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Substitution method (Reference detector needed)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58FE9E-7AA1-4180-980D-E82C3DD3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946" y="1766101"/>
            <a:ext cx="4104456" cy="16120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A675714B-4101-4E34-9299-C57F016A598F}"/>
                  </a:ext>
                </a:extLst>
              </p:cNvPr>
              <p:cNvSpPr txBox="1"/>
              <p:nvPr/>
            </p:nvSpPr>
            <p:spPr>
              <a:xfrm>
                <a:off x="4662820" y="2035723"/>
                <a:ext cx="2731268" cy="235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Coincidence</m:t>
                          </m:r>
                        </m:sub>
                      </m:sSub>
                      <m:r>
                        <a:rPr lang="de-DE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DUT</m:t>
                          </m:r>
                        </m:sub>
                      </m:sSub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Trigger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A675714B-4101-4E34-9299-C57F016A5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820" y="2035723"/>
                <a:ext cx="2731268" cy="235770"/>
              </a:xfrm>
              <a:prstGeom prst="rect">
                <a:avLst/>
              </a:prstGeom>
              <a:blipFill>
                <a:blip r:embed="rId6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65A4634-32E4-4A3A-864A-58909B6637BD}"/>
                  </a:ext>
                </a:extLst>
              </p:cNvPr>
              <p:cNvSpPr txBox="1"/>
              <p:nvPr/>
            </p:nvSpPr>
            <p:spPr>
              <a:xfrm>
                <a:off x="2740887" y="1535229"/>
                <a:ext cx="273126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DUT</m:t>
                          </m:r>
                        </m:sub>
                      </m:sSub>
                      <m:r>
                        <a:rPr lang="de-DE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DUT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65A4634-32E4-4A3A-864A-58909B663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87" y="1535229"/>
                <a:ext cx="2731268" cy="215444"/>
              </a:xfrm>
              <a:prstGeom prst="rect">
                <a:avLst/>
              </a:prstGeom>
              <a:blipFill>
                <a:blip r:embed="rId7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023B701A-6BE2-4134-83FF-DE0BB5DF7C65}"/>
                  </a:ext>
                </a:extLst>
              </p:cNvPr>
              <p:cNvSpPr txBox="1"/>
              <p:nvPr/>
            </p:nvSpPr>
            <p:spPr>
              <a:xfrm>
                <a:off x="3774381" y="3373501"/>
                <a:ext cx="1776877" cy="235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Trigger</m:t>
                          </m:r>
                        </m:sub>
                      </m:sSub>
                      <m:r>
                        <a:rPr lang="de-DE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Trigger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023B701A-6BE2-4134-83FF-DE0BB5DF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381" y="3373501"/>
                <a:ext cx="1776877" cy="235770"/>
              </a:xfrm>
              <a:prstGeom prst="rect">
                <a:avLst/>
              </a:prstGeom>
              <a:blipFill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9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SPAD</a:t>
            </a:r>
            <a:r>
              <a:rPr lang="en-US" sz="2400" dirty="0"/>
              <a:t> calibration using </a:t>
            </a:r>
            <a:r>
              <a:rPr lang="de-DE" sz="2400" dirty="0"/>
              <a:t>double </a:t>
            </a:r>
            <a:r>
              <a:rPr lang="de-DE" sz="2400" dirty="0" err="1"/>
              <a:t>attenuator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– </a:t>
            </a:r>
            <a:r>
              <a:rPr lang="de-DE" sz="2400" dirty="0" err="1"/>
              <a:t>Step</a:t>
            </a:r>
            <a:r>
              <a:rPr lang="de-DE" sz="2400" dirty="0"/>
              <a:t> 1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-155353"/>
            <a:ext cx="183288" cy="3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26" tIns="45363" rIns="90726" bIns="45363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786"/>
          </a:p>
        </p:txBody>
      </p:sp>
      <p:sp>
        <p:nvSpPr>
          <p:cNvPr id="37" name="Rechteck 36"/>
          <p:cNvSpPr/>
          <p:nvPr/>
        </p:nvSpPr>
        <p:spPr>
          <a:xfrm>
            <a:off x="106664" y="5733272"/>
            <a:ext cx="457247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100" dirty="0"/>
              <a:t>M. López, et. al, “Detection </a:t>
            </a:r>
            <a:r>
              <a:rPr lang="it-IT" sz="1100" dirty="0" err="1"/>
              <a:t>efﬁciency</a:t>
            </a:r>
            <a:r>
              <a:rPr lang="it-IT" sz="1100" dirty="0"/>
              <a:t> </a:t>
            </a:r>
            <a:r>
              <a:rPr lang="it-IT" sz="1100" dirty="0" err="1"/>
              <a:t>calibration</a:t>
            </a:r>
            <a:r>
              <a:rPr lang="it-IT" sz="1100" dirty="0"/>
              <a:t> of single-</a:t>
            </a:r>
            <a:r>
              <a:rPr lang="it-IT" sz="1100" dirty="0" err="1"/>
              <a:t>photon</a:t>
            </a:r>
            <a:r>
              <a:rPr lang="it-IT" sz="1100" dirty="0"/>
              <a:t> </a:t>
            </a:r>
            <a:r>
              <a:rPr lang="it-IT" sz="1100" dirty="0" err="1"/>
              <a:t>silicon</a:t>
            </a:r>
            <a:r>
              <a:rPr lang="it-IT" sz="1100" dirty="0"/>
              <a:t> </a:t>
            </a:r>
            <a:r>
              <a:rPr lang="it-IT" sz="1100" dirty="0" err="1"/>
              <a:t>avalanche</a:t>
            </a:r>
            <a:r>
              <a:rPr lang="it-IT" sz="1100" dirty="0"/>
              <a:t> </a:t>
            </a:r>
            <a:r>
              <a:rPr lang="it-IT" sz="1100" dirty="0" err="1"/>
              <a:t>photodiodes</a:t>
            </a:r>
            <a:r>
              <a:rPr lang="it-IT" sz="1100" dirty="0"/>
              <a:t> </a:t>
            </a:r>
            <a:r>
              <a:rPr lang="it-IT" sz="1100" dirty="0" err="1"/>
              <a:t>traceable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double attenuator </a:t>
            </a:r>
            <a:r>
              <a:rPr lang="it-IT" sz="1100" dirty="0" err="1"/>
              <a:t>technique</a:t>
            </a:r>
            <a:r>
              <a:rPr lang="it-IT" sz="1100" dirty="0"/>
              <a:t>, Journal of </a:t>
            </a:r>
            <a:r>
              <a:rPr lang="it-IT" sz="1100" dirty="0" err="1"/>
              <a:t>Modern</a:t>
            </a:r>
            <a:r>
              <a:rPr lang="it-IT" sz="1100" dirty="0"/>
              <a:t> </a:t>
            </a:r>
            <a:r>
              <a:rPr lang="it-IT" sz="1100" dirty="0" err="1"/>
              <a:t>Optics</a:t>
            </a:r>
            <a:r>
              <a:rPr lang="it-IT" sz="1100" dirty="0"/>
              <a:t> </a:t>
            </a:r>
            <a:r>
              <a:rPr lang="it-IT" sz="1100" u="sng" dirty="0"/>
              <a:t>62</a:t>
            </a:r>
            <a:r>
              <a:rPr lang="it-IT" sz="1100" dirty="0"/>
              <a:t>, S21 – S27 (2015)</a:t>
            </a:r>
            <a:endParaRPr lang="de-DE" sz="1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Marco López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99" name="Gruppieren 32">
            <a:extLst>
              <a:ext uri="{FF2B5EF4-FFF2-40B4-BE49-F238E27FC236}">
                <a16:creationId xmlns:a16="http://schemas.microsoft.com/office/drawing/2014/main" id="{55567FF1-E99A-4547-B16E-FA0668CE19A0}"/>
              </a:ext>
            </a:extLst>
          </p:cNvPr>
          <p:cNvGrpSpPr/>
          <p:nvPr/>
        </p:nvGrpSpPr>
        <p:grpSpPr>
          <a:xfrm>
            <a:off x="863478" y="1042035"/>
            <a:ext cx="7380930" cy="3282616"/>
            <a:chOff x="10285439" y="608901"/>
            <a:chExt cx="7380930" cy="3282616"/>
          </a:xfrm>
        </p:grpSpPr>
        <p:grpSp>
          <p:nvGrpSpPr>
            <p:cNvPr id="100" name="Gruppieren 155">
              <a:extLst>
                <a:ext uri="{FF2B5EF4-FFF2-40B4-BE49-F238E27FC236}">
                  <a16:creationId xmlns:a16="http://schemas.microsoft.com/office/drawing/2014/main" id="{146F1024-CBAC-4CAD-B5A1-2BDBBEF6370B}"/>
                </a:ext>
              </a:extLst>
            </p:cNvPr>
            <p:cNvGrpSpPr/>
            <p:nvPr/>
          </p:nvGrpSpPr>
          <p:grpSpPr>
            <a:xfrm>
              <a:off x="10285439" y="1238638"/>
              <a:ext cx="7380930" cy="2652879"/>
              <a:chOff x="1436826" y="1455337"/>
              <a:chExt cx="7013498" cy="3014696"/>
            </a:xfrm>
          </p:grpSpPr>
          <p:sp>
            <p:nvSpPr>
              <p:cNvPr id="108" name="Rechteck 107">
                <a:extLst>
                  <a:ext uri="{FF2B5EF4-FFF2-40B4-BE49-F238E27FC236}">
                    <a16:creationId xmlns:a16="http://schemas.microsoft.com/office/drawing/2014/main" id="{C55F8017-5025-4B05-803C-E7FACAF0F5DF}"/>
                  </a:ext>
                </a:extLst>
              </p:cNvPr>
              <p:cNvSpPr/>
              <p:nvPr/>
            </p:nvSpPr>
            <p:spPr>
              <a:xfrm>
                <a:off x="7452320" y="2492896"/>
                <a:ext cx="720080" cy="4320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D75C5369-C0F0-44CA-8D91-CC0D13D0C922}"/>
                  </a:ext>
                </a:extLst>
              </p:cNvPr>
              <p:cNvSpPr/>
              <p:nvPr/>
            </p:nvSpPr>
            <p:spPr>
              <a:xfrm>
                <a:off x="3167844" y="2492896"/>
                <a:ext cx="144016" cy="4320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751A05F5-BBD0-4BA8-8765-0190CA9B4976}"/>
                  </a:ext>
                </a:extLst>
              </p:cNvPr>
              <p:cNvSpPr/>
              <p:nvPr/>
            </p:nvSpPr>
            <p:spPr>
              <a:xfrm>
                <a:off x="2616344" y="2492896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1EDE5D34-6257-4AB3-8A29-886CA2184163}"/>
                  </a:ext>
                </a:extLst>
              </p:cNvPr>
              <p:cNvSpPr/>
              <p:nvPr/>
            </p:nvSpPr>
            <p:spPr>
              <a:xfrm>
                <a:off x="2616344" y="3429000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112" name="Gerade Verbindung mit Pfeil 111">
                <a:extLst>
                  <a:ext uri="{FF2B5EF4-FFF2-40B4-BE49-F238E27FC236}">
                    <a16:creationId xmlns:a16="http://schemas.microsoft.com/office/drawing/2014/main" id="{777AE572-F1C8-4CE8-B341-BF16ED99C132}"/>
                  </a:ext>
                </a:extLst>
              </p:cNvPr>
              <p:cNvCxnSpPr/>
              <p:nvPr/>
            </p:nvCxnSpPr>
            <p:spPr>
              <a:xfrm>
                <a:off x="2796364" y="2996952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66C3C85D-5DEA-4CA7-87C9-289154E8B45E}"/>
                  </a:ext>
                </a:extLst>
              </p:cNvPr>
              <p:cNvSpPr/>
              <p:nvPr/>
            </p:nvSpPr>
            <p:spPr>
              <a:xfrm>
                <a:off x="5533133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F1850940-919F-44EE-919A-F5CFB705222A}"/>
                  </a:ext>
                </a:extLst>
              </p:cNvPr>
              <p:cNvSpPr/>
              <p:nvPr/>
            </p:nvSpPr>
            <p:spPr>
              <a:xfrm>
                <a:off x="4314685" y="3288569"/>
                <a:ext cx="180000" cy="6480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115" name="Gerade Verbindung mit Pfeil 114">
                <a:extLst>
                  <a:ext uri="{FF2B5EF4-FFF2-40B4-BE49-F238E27FC236}">
                    <a16:creationId xmlns:a16="http://schemas.microsoft.com/office/drawing/2014/main" id="{182F16E4-428E-4602-B755-4624C2858041}"/>
                  </a:ext>
                </a:extLst>
              </p:cNvPr>
              <p:cNvCxnSpPr/>
              <p:nvPr/>
            </p:nvCxnSpPr>
            <p:spPr>
              <a:xfrm>
                <a:off x="4404685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744DB505-B799-460C-BE0D-299AB17A408E}"/>
                  </a:ext>
                </a:extLst>
              </p:cNvPr>
              <p:cNvCxnSpPr/>
              <p:nvPr/>
            </p:nvCxnSpPr>
            <p:spPr>
              <a:xfrm>
                <a:off x="5623133" y="2846700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50">
                <a:extLst>
                  <a:ext uri="{FF2B5EF4-FFF2-40B4-BE49-F238E27FC236}">
                    <a16:creationId xmlns:a16="http://schemas.microsoft.com/office/drawing/2014/main" id="{E1521C47-3A7B-4B81-9007-EF1939BAE515}"/>
                  </a:ext>
                </a:extLst>
              </p:cNvPr>
              <p:cNvCxnSpPr/>
              <p:nvPr/>
            </p:nvCxnSpPr>
            <p:spPr>
              <a:xfrm rot="19271327" flipH="1">
                <a:off x="6267087" y="2502988"/>
                <a:ext cx="396044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5776CFD2-DEF0-456B-89AF-8ABB7F98CE11}"/>
                  </a:ext>
                </a:extLst>
              </p:cNvPr>
              <p:cNvSpPr/>
              <p:nvPr/>
            </p:nvSpPr>
            <p:spPr>
              <a:xfrm rot="17976733">
                <a:off x="7189022" y="3044179"/>
                <a:ext cx="360040" cy="43204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C4D2F442-9717-4F5F-BAAE-1BD2B33EE668}"/>
                  </a:ext>
                </a:extLst>
              </p:cNvPr>
              <p:cNvCxnSpPr/>
              <p:nvPr/>
            </p:nvCxnSpPr>
            <p:spPr>
              <a:xfrm>
                <a:off x="6465256" y="2708920"/>
                <a:ext cx="699032" cy="43204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feld 119">
                <a:extLst>
                  <a:ext uri="{FF2B5EF4-FFF2-40B4-BE49-F238E27FC236}">
                    <a16:creationId xmlns:a16="http://schemas.microsoft.com/office/drawing/2014/main" id="{546FEAB9-8CC1-4AED-97BF-D8B42DE314D7}"/>
                  </a:ext>
                </a:extLst>
              </p:cNvPr>
              <p:cNvSpPr txBox="1"/>
              <p:nvPr/>
            </p:nvSpPr>
            <p:spPr>
              <a:xfrm>
                <a:off x="7452320" y="1513498"/>
                <a:ext cx="998004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>
                    <a:latin typeface="Calibri" pitchFamily="34" charset="0"/>
                  </a:rPr>
                  <a:t>Laser</a:t>
                </a:r>
                <a:br>
                  <a:rPr lang="en-US" sz="2200">
                    <a:latin typeface="Calibri" pitchFamily="34" charset="0"/>
                  </a:rPr>
                </a:br>
                <a:r>
                  <a:rPr lang="en-US" sz="2200">
                    <a:latin typeface="Calibri" pitchFamily="34" charset="0"/>
                  </a:rPr>
                  <a:t>770 nm</a:t>
                </a:r>
              </a:p>
            </p:txBody>
          </p:sp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F0D4AB5D-8047-4E24-BB73-2D0A77D01300}"/>
                  </a:ext>
                </a:extLst>
              </p:cNvPr>
              <p:cNvSpPr txBox="1"/>
              <p:nvPr/>
            </p:nvSpPr>
            <p:spPr>
              <a:xfrm>
                <a:off x="6948263" y="3595651"/>
                <a:ext cx="110377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Monitor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detector</a:t>
                </a:r>
              </a:p>
            </p:txBody>
          </p:sp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7F9BACF8-EDB0-4AB1-8D13-E7CF4EF3D9AC}"/>
                  </a:ext>
                </a:extLst>
              </p:cNvPr>
              <p:cNvSpPr txBox="1"/>
              <p:nvPr/>
            </p:nvSpPr>
            <p:spPr>
              <a:xfrm>
                <a:off x="4985490" y="1455337"/>
                <a:ext cx="1275287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2</a:t>
                </a:r>
              </a:p>
              <a:p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4.6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7BE05228-4F93-40F8-952F-5436109A7ED8}"/>
                  </a:ext>
                </a:extLst>
              </p:cNvPr>
              <p:cNvSpPr txBox="1"/>
              <p:nvPr/>
            </p:nvSpPr>
            <p:spPr>
              <a:xfrm>
                <a:off x="3797536" y="1471767"/>
                <a:ext cx="1214299" cy="76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itchFamily="34" charset="0"/>
                  </a:rPr>
                  <a:t>Filter 3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1600" i="1" dirty="0">
                    <a:cs typeface="Times New Roman" pitchFamily="18" charset="0"/>
                  </a:rPr>
                  <a:t>T</a:t>
                </a:r>
                <a:r>
                  <a:rPr lang="en-US" sz="1600" dirty="0">
                    <a:latin typeface="Calibri" pitchFamily="34" charset="0"/>
                  </a:rPr>
                  <a:t> = 1.6 </a:t>
                </a:r>
                <a:r>
                  <a:rPr lang="en-US" sz="1600" dirty="0">
                    <a:latin typeface="Calibri" pitchFamily="34" charset="0"/>
                    <a:sym typeface="Symbol"/>
                  </a:rPr>
                  <a:t> 10</a:t>
                </a:r>
                <a:r>
                  <a:rPr lang="en-US" sz="1600" baseline="30000" dirty="0">
                    <a:latin typeface="Calibri" pitchFamily="34" charset="0"/>
                    <a:sym typeface="Symbol"/>
                  </a:rPr>
                  <a:t>-4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8D575A30-F82D-43D9-B7E2-A75A7619CBCC}"/>
                  </a:ext>
                </a:extLst>
              </p:cNvPr>
              <p:cNvSpPr txBox="1"/>
              <p:nvPr/>
            </p:nvSpPr>
            <p:spPr>
              <a:xfrm>
                <a:off x="1436826" y="2519608"/>
                <a:ext cx="1083304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Si-Diode</a:t>
                </a:r>
              </a:p>
            </p:txBody>
          </p:sp>
          <p:sp>
            <p:nvSpPr>
              <p:cNvPr id="125" name="Textfeld 124">
                <a:extLst>
                  <a:ext uri="{FF2B5EF4-FFF2-40B4-BE49-F238E27FC236}">
                    <a16:creationId xmlns:a16="http://schemas.microsoft.com/office/drawing/2014/main" id="{1E0EBE4E-FC6D-4AE2-AB6C-1B202D43CDBC}"/>
                  </a:ext>
                </a:extLst>
              </p:cNvPr>
              <p:cNvSpPr txBox="1"/>
              <p:nvPr/>
            </p:nvSpPr>
            <p:spPr>
              <a:xfrm>
                <a:off x="1515973" y="3465004"/>
                <a:ext cx="1004157" cy="48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>
                    <a:latin typeface="Calibri" pitchFamily="34" charset="0"/>
                  </a:rPr>
                  <a:t>Si-SPAD</a:t>
                </a:r>
              </a:p>
            </p:txBody>
          </p:sp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8B525A1E-9D62-4F82-9502-DC373C4E3E9E}"/>
                  </a:ext>
                </a:extLst>
              </p:cNvPr>
              <p:cNvSpPr txBox="1"/>
              <p:nvPr/>
            </p:nvSpPr>
            <p:spPr>
              <a:xfrm>
                <a:off x="2450918" y="1471767"/>
                <a:ext cx="1439245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Microscope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objective</a:t>
                </a:r>
              </a:p>
            </p:txBody>
          </p:sp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20BDC6F3-E6CE-4E01-BF90-ED62D3741E3C}"/>
                  </a:ext>
                </a:extLst>
              </p:cNvPr>
              <p:cNvSpPr txBox="1"/>
              <p:nvPr/>
            </p:nvSpPr>
            <p:spPr>
              <a:xfrm>
                <a:off x="6187685" y="1513498"/>
                <a:ext cx="942621" cy="87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bri" pitchFamily="34" charset="0"/>
                  </a:rPr>
                  <a:t>Beam</a:t>
                </a:r>
                <a:br>
                  <a:rPr lang="en-US" sz="2200" dirty="0">
                    <a:latin typeface="Calibri" pitchFamily="34" charset="0"/>
                  </a:rPr>
                </a:br>
                <a:r>
                  <a:rPr lang="en-US" sz="2200" dirty="0">
                    <a:latin typeface="Calibri" pitchFamily="34" charset="0"/>
                  </a:rPr>
                  <a:t>splitter</a:t>
                </a:r>
              </a:p>
            </p:txBody>
          </p:sp>
          <p:cxnSp>
            <p:nvCxnSpPr>
              <p:cNvPr id="128" name="Gerade Verbindung 61">
                <a:extLst>
                  <a:ext uri="{FF2B5EF4-FFF2-40B4-BE49-F238E27FC236}">
                    <a16:creationId xmlns:a16="http://schemas.microsoft.com/office/drawing/2014/main" id="{AF787595-900C-4595-8967-B9E3156B6897}"/>
                  </a:ext>
                </a:extLst>
              </p:cNvPr>
              <p:cNvCxnSpPr>
                <a:stCxn id="108" idx="1"/>
                <a:endCxn id="110" idx="3"/>
              </p:cNvCxnSpPr>
              <p:nvPr/>
            </p:nvCxnSpPr>
            <p:spPr>
              <a:xfrm flipH="1">
                <a:off x="2976384" y="2708920"/>
                <a:ext cx="44759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uppieren 67">
              <a:extLst>
                <a:ext uri="{FF2B5EF4-FFF2-40B4-BE49-F238E27FC236}">
                  <a16:creationId xmlns:a16="http://schemas.microsoft.com/office/drawing/2014/main" id="{FB5E49DA-820B-4860-9695-13193CE8BB33}"/>
                </a:ext>
              </a:extLst>
            </p:cNvPr>
            <p:cNvGrpSpPr/>
            <p:nvPr/>
          </p:nvGrpSpPr>
          <p:grpSpPr>
            <a:xfrm>
              <a:off x="16415650" y="1835046"/>
              <a:ext cx="72000" cy="576000"/>
              <a:chOff x="16200000" y="360000"/>
              <a:chExt cx="72000" cy="576000"/>
            </a:xfrm>
          </p:grpSpPr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20EB28D7-6DA2-4AE7-A5CE-2CD58F325261}"/>
                  </a:ext>
                </a:extLst>
              </p:cNvPr>
              <p:cNvSpPr/>
              <p:nvPr/>
            </p:nvSpPr>
            <p:spPr>
              <a:xfrm>
                <a:off x="16200000" y="360000"/>
                <a:ext cx="72000" cy="57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1334CA59-BC43-4B63-8DD3-E1BF88B52827}"/>
                  </a:ext>
                </a:extLst>
              </p:cNvPr>
              <p:cNvSpPr/>
              <p:nvPr/>
            </p:nvSpPr>
            <p:spPr>
              <a:xfrm>
                <a:off x="16200000" y="504000"/>
                <a:ext cx="72000" cy="432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06" name="Rechteck 105">
                <a:extLst>
                  <a:ext uri="{FF2B5EF4-FFF2-40B4-BE49-F238E27FC236}">
                    <a16:creationId xmlns:a16="http://schemas.microsoft.com/office/drawing/2014/main" id="{472969F1-9DF5-4EE1-8D3E-94540EC47A3C}"/>
                  </a:ext>
                </a:extLst>
              </p:cNvPr>
              <p:cNvSpPr/>
              <p:nvPr/>
            </p:nvSpPr>
            <p:spPr>
              <a:xfrm>
                <a:off x="16200000" y="648000"/>
                <a:ext cx="72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  <p:sp>
            <p:nvSpPr>
              <p:cNvPr id="107" name="Rechteck 106">
                <a:extLst>
                  <a:ext uri="{FF2B5EF4-FFF2-40B4-BE49-F238E27FC236}">
                    <a16:creationId xmlns:a16="http://schemas.microsoft.com/office/drawing/2014/main" id="{937B3944-51F6-425D-BF7A-D1F92ACF432A}"/>
                  </a:ext>
                </a:extLst>
              </p:cNvPr>
              <p:cNvSpPr/>
              <p:nvPr/>
            </p:nvSpPr>
            <p:spPr>
              <a:xfrm>
                <a:off x="16200000" y="792000"/>
                <a:ext cx="72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200" dirty="0">
                  <a:latin typeface="Calibri" pitchFamily="34" charset="0"/>
                </a:endParaRPr>
              </a:p>
            </p:txBody>
          </p:sp>
        </p:grp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55A5B2E7-3749-4629-AD4D-9F5BC81A154E}"/>
                </a:ext>
              </a:extLst>
            </p:cNvPr>
            <p:cNvCxnSpPr/>
            <p:nvPr/>
          </p:nvCxnSpPr>
          <p:spPr>
            <a:xfrm>
              <a:off x="16446164" y="1361918"/>
              <a:ext cx="0" cy="3168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2210EC65-A8A8-42EB-8041-F754D3029519}"/>
                </a:ext>
              </a:extLst>
            </p:cNvPr>
            <p:cNvSpPr txBox="1"/>
            <p:nvPr/>
          </p:nvSpPr>
          <p:spPr>
            <a:xfrm>
              <a:off x="15571285" y="608901"/>
              <a:ext cx="18786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Calibri" pitchFamily="34" charset="0"/>
                </a:rPr>
                <a:t>Variable Filter</a:t>
              </a:r>
            </a:p>
            <a:p>
              <a:r>
                <a:rPr lang="en-US" sz="1600" i="1" dirty="0">
                  <a:cs typeface="Times New Roman" pitchFamily="18" charset="0"/>
                </a:rPr>
                <a:t>OD</a:t>
              </a:r>
              <a:r>
                <a:rPr lang="en-US" sz="1600" dirty="0">
                  <a:cs typeface="Times New Roman" pitchFamily="18" charset="0"/>
                </a:rPr>
                <a:t> = 0.2 … 4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129" name="Object 1">
            <a:extLst>
              <a:ext uri="{FF2B5EF4-FFF2-40B4-BE49-F238E27FC236}">
                <a16:creationId xmlns:a16="http://schemas.microsoft.com/office/drawing/2014/main" id="{AC6DBFDE-E544-41BA-B43C-78F4CA177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71388"/>
              </p:ext>
            </p:extLst>
          </p:nvPr>
        </p:nvGraphicFramePr>
        <p:xfrm>
          <a:off x="3290376" y="4868863"/>
          <a:ext cx="27479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Formel" r:id="rId3" imgW="1854000" imgH="406080" progId="Equation.3">
                  <p:embed/>
                </p:oleObj>
              </mc:Choice>
              <mc:Fallback>
                <p:oleObj name="Formel" r:id="rId3" imgW="1854000" imgH="406080" progId="Equation.3">
                  <p:embed/>
                  <p:pic>
                    <p:nvPicPr>
                      <p:cNvPr id="460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376" y="4868863"/>
                        <a:ext cx="2747963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486206"/>
      </p:ext>
    </p:extLst>
  </p:cSld>
  <p:clrMapOvr>
    <a:masterClrMapping/>
  </p:clrMapOvr>
</p:sld>
</file>

<file path=ppt/theme/theme1.xml><?xml version="1.0" encoding="utf-8"?>
<a:theme xmlns:a="http://schemas.openxmlformats.org/drawingml/2006/main" name="60007_4zu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BCE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60007_4zu3</Template>
  <TotalTime>0</TotalTime>
  <Words>1691</Words>
  <Application>Microsoft Office PowerPoint</Application>
  <PresentationFormat>Benutzerdefiniert</PresentationFormat>
  <Paragraphs>458</Paragraphs>
  <Slides>26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Batang</vt:lpstr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60007_4zu3</vt:lpstr>
      <vt:lpstr>Equation</vt:lpstr>
      <vt:lpstr>Formel</vt:lpstr>
      <vt:lpstr>PowerPoint-Präsentation</vt:lpstr>
      <vt:lpstr>Motivation</vt:lpstr>
      <vt:lpstr>Motivation- Light</vt:lpstr>
      <vt:lpstr>Motivation – Analog detector vs. Digital detector</vt:lpstr>
      <vt:lpstr>Detector types</vt:lpstr>
      <vt:lpstr>Detector types</vt:lpstr>
      <vt:lpstr>Detection efficiency, </vt:lpstr>
      <vt:lpstr>Measurement methods</vt:lpstr>
      <vt:lpstr>SPAD calibration using double attenuator technique – Step 1 </vt:lpstr>
      <vt:lpstr>SPAD calibration using double attenuator technique – Step 2 </vt:lpstr>
      <vt:lpstr>SPAD calibration using double attenuator technique – Step 3 </vt:lpstr>
      <vt:lpstr>SPAD calibration using double attenuator technique – Step 4 </vt:lpstr>
      <vt:lpstr>SPAD calibration using double attenuator technique – Step 5 </vt:lpstr>
      <vt:lpstr>Si-SPAD calibration using double attenuator technique </vt:lpstr>
      <vt:lpstr>Measurement uncertainty budget –  main components </vt:lpstr>
      <vt:lpstr>Measurement setup – Improvements</vt:lpstr>
      <vt:lpstr>Detection efficiency – Results and Uncertainty</vt:lpstr>
      <vt:lpstr>(In)Homogeneity</vt:lpstr>
      <vt:lpstr>Detection efficiency – influence of photon statistics </vt:lpstr>
      <vt:lpstr>InGaAs calibration</vt:lpstr>
      <vt:lpstr>InGaAs calibration</vt:lpstr>
      <vt:lpstr>InGaAs calibration</vt:lpstr>
      <vt:lpstr>Traceability chart for cal. SPADs</vt:lpstr>
      <vt:lpstr>(First) European pilot comparison: DE (free-running InGaAs-SPAD) </vt:lpstr>
      <vt:lpstr>Summary </vt:lpstr>
      <vt:lpstr>Acknowledgement </vt:lpstr>
    </vt:vector>
  </TitlesOfParts>
  <Company>Physikalisch Technische Bundesanstalt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futter01</dc:creator>
  <dc:description>600 07</dc:description>
  <cp:lastModifiedBy>Marco Antonio Lopez Ordonez</cp:lastModifiedBy>
  <cp:revision>627</cp:revision>
  <dcterms:created xsi:type="dcterms:W3CDTF">2014-12-22T13:32:25Z</dcterms:created>
  <dcterms:modified xsi:type="dcterms:W3CDTF">2018-06-14T11:42:38Z</dcterms:modified>
  <cp:category>alle</cp:category>
</cp:coreProperties>
</file>