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6" r:id="rId3"/>
    <p:sldId id="271" r:id="rId4"/>
    <p:sldId id="282" r:id="rId5"/>
    <p:sldId id="284" r:id="rId6"/>
    <p:sldId id="281" r:id="rId7"/>
    <p:sldId id="285" r:id="rId8"/>
    <p:sldId id="272" r:id="rId9"/>
    <p:sldId id="265" r:id="rId10"/>
    <p:sldId id="274" r:id="rId11"/>
    <p:sldId id="267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6" d="100"/>
          <a:sy n="86" d="100"/>
        </p:scale>
        <p:origin x="490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5466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BDE3944-1023-4162-8EAD-A63E9A35F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PANDA meeting 2017 July 20-25                                    </a:t>
            </a:r>
            <a:r>
              <a:rPr lang="en-US" dirty="0" err="1" smtClean="0"/>
              <a:t>Flowcheme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C8C801-21D9-471C-AB85-FED1B1623E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D1506-62D0-41D8-9547-C83C0894F07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A58C8B9-6721-43FB-807F-FD97EBBD6E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AADB302-A891-4BC8-9F8F-15ED72ED7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BB7A-2FD3-4038-9AA5-44DC3D01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PANDA meeting 2017 July 20-25                                    </a:t>
            </a:r>
            <a:r>
              <a:rPr lang="en-US" dirty="0" err="1" smtClean="0"/>
              <a:t>Flowcheme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C515-A623-407E-907E-65949DD21DA2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29BB3-9E72-41AD-A89D-FC770D573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512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43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4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089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627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074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8995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861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06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74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ea typeface="ＭＳ Ｐゴシック" pitchFamily="34" charset="-128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8FD5DBE-4287-4D04-BFBC-768323F4A16C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PANDA meeting 2017 July 20-25   E.Pyata                               Conductor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20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A753-141B-4FC0-AF8A-147C07834BB3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3D43-2DCE-4A61-8AAD-58B35C2A2875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6867-6A8E-4BFA-A8AC-E28BC4FBE626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98EF-B304-4C3D-AFA8-168A2B0BA366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8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A0A9-F2DA-416F-8F0B-47E7DC88703D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FF9-7AE0-4FED-8A81-EE4CCE413E56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F5D6-DBD2-4E64-B6BF-96EB1ACFFF3E}" type="datetime1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1837-0468-411D-953E-45A12A1998EA}" type="datetime1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52D-4FF2-46B9-B4AE-2EC64D83CD9E}" type="datetime1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9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1BC0-0A8E-4158-B958-46288E498CFA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9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FF27-3210-4F6A-AD39-DF5668FAE8C9}" type="datetime1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7BB8-F440-4B75-93C2-8DC9E2F0DB0D}" type="datetime1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PANDA meeting 2017 July 20-25                                    Flowcheme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80EE7-ABEB-45F5-9263-42A0E4DE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109" y="140840"/>
            <a:ext cx="933378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Status of 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PANDA Solenoid Magnet Production in BINP</a:t>
            </a:r>
            <a:endParaRPr lang="ru-RU" sz="3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955295" y="6383045"/>
            <a:ext cx="7625918" cy="278047"/>
          </a:xfrm>
        </p:spPr>
        <p:txBody>
          <a:bodyPr/>
          <a:lstStyle/>
          <a:p>
            <a:r>
              <a:rPr lang="en-US" dirty="0" smtClean="0"/>
              <a:t>PANDA meeting </a:t>
            </a:r>
            <a:r>
              <a:rPr lang="en-US" dirty="0" smtClean="0"/>
              <a:t>GSI, Darmstadt,  2018 March 07_15                   </a:t>
            </a:r>
            <a:r>
              <a:rPr lang="en-US" dirty="0"/>
              <a:t>E.Pyata</a:t>
            </a: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5295" y="1352351"/>
            <a:ext cx="7995407" cy="49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04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09676" y="3515953"/>
            <a:ext cx="118514" cy="1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8652" tIns="29326" rIns="58652" bIns="2932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/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309676" y="3662583"/>
            <a:ext cx="118514" cy="1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8652" tIns="29326" rIns="58652" bIns="2932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75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xmlns="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:a16="http://schemas.microsoft.com/office/drawing/2014/main" xmlns="" id="{5F7CC429-1E45-494B-AA7F-4ABFF8D72F21}"/>
              </a:ext>
            </a:extLst>
          </p:cNvPr>
          <p:cNvSpPr/>
          <p:nvPr/>
        </p:nvSpPr>
        <p:spPr>
          <a:xfrm>
            <a:off x="373244" y="132762"/>
            <a:ext cx="9247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 solenoid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2018,          </a:t>
            </a:r>
            <a:r>
              <a:rPr 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Conductor  Cost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9" name="Прямоугольник 17">
            <a:extLst>
              <a:ext uri="{FF2B5EF4-FFF2-40B4-BE49-F238E27FC236}">
                <a16:creationId xmlns:a16="http://schemas.microsoft.com/office/drawing/2014/main" xmlns="" id="{BED484DB-4BDB-49DF-BCB5-06729B064E84}"/>
              </a:ext>
            </a:extLst>
          </p:cNvPr>
          <p:cNvSpPr/>
          <p:nvPr/>
        </p:nvSpPr>
        <p:spPr>
          <a:xfrm>
            <a:off x="368933" y="1038065"/>
            <a:ext cx="9459966" cy="5252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Conductor`s manufacturers</a:t>
            </a:r>
          </a:p>
          <a:p>
            <a:pPr marL="342900" indent="-342900" algn="just">
              <a:lnSpc>
                <a:spcPct val="10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Furukawa, Japan -  according to CERN specification, 1.5 year production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But now absent possibility to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produce extrusion of Rutherford cable to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BINP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1.1 year production time, if samples will produce according to CERN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</a:p>
          <a:p>
            <a:pPr algn="just">
              <a:lnSpc>
                <a:spcPct val="105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39850" indent="-598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A.A. BOCHVAR </a:t>
            </a:r>
            <a:r>
              <a:rPr lang="en-US" sz="1200" b="1" cap="small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HIGH-TECHNOLOGY SCIENTIFIC RESEARCH INSTITUTE FOR INORGANIC MATERIALS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(VNIINM), Russia – strands - according to CERN specification</a:t>
            </a:r>
          </a:p>
          <a:p>
            <a:pPr marL="1339850" indent="-598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VNIIKP -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Rutherford cable, according to CERN specification </a:t>
            </a:r>
          </a:p>
          <a:p>
            <a:pPr marL="1339850" indent="-598488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BINP, extrusion of Rutherford cable to Al, according to CERN specification 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620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/>
              <a:t>PANDA meeting BINP,  2017 November 21-24                   E.Pyata</a:t>
            </a:r>
          </a:p>
        </p:txBody>
      </p:sp>
      <p:pic>
        <p:nvPicPr>
          <p:cNvPr id="5" name="Picture 3" descr="D:\+++CHINA-COOPERATION\Budker_INP_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2875"/>
            <a:ext cx="7631112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6588" y="52403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smtClean="0">
                <a:solidFill>
                  <a:srgbClr val="17375E"/>
                </a:solidFill>
                <a:latin typeface="Comic Sans MS" pitchFamily="66" charset="0"/>
              </a:rPr>
              <a:t>Thank you for your attention</a:t>
            </a:r>
            <a:endParaRPr lang="ru-RU" sz="3600" dirty="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pic>
        <p:nvPicPr>
          <p:cNvPr id="7" name="Рисунок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61025"/>
            <a:ext cx="454112" cy="8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7471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/>
              <a:t>PANDA meeting BINP,  2017 November 21-24                   E.Pyata</a:t>
            </a:r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415649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solenoid magnet</a:t>
            </a:r>
          </a:p>
        </p:txBody>
      </p:sp>
      <p:pic>
        <p:nvPicPr>
          <p:cNvPr id="11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79" y="829865"/>
            <a:ext cx="5454027" cy="51267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6847" y="1569769"/>
            <a:ext cx="31830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PANDA solenoid is designed to provide a magnetic field of 2 T with a uniformity of ± 2% and radial magnetic field integral in the range 0 to 2 mm over the central tracking region. The magnet is characterized by a warm bore of 1.9 m diameter, a free length of 4 m and </a:t>
            </a:r>
            <a:r>
              <a:rPr lang="en-US" sz="1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22.4 </a:t>
            </a: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MJ of stored energy.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1614" y="6199160"/>
            <a:ext cx="8190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1. Artistic cut side view of the solenoid magnet including contained detector systems.</a:t>
            </a: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5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756" y="6429834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8"/>
            <a:ext cx="7056783" cy="70894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of production of the PANDA solenoid magnet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5756" y="784345"/>
            <a:ext cx="68407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The scope of delivery includes: </a:t>
            </a:r>
          </a:p>
          <a:p>
            <a:pPr marL="180340" algn="just">
              <a:spcAft>
                <a:spcPts val="0"/>
              </a:spcAft>
            </a:pPr>
            <a:endParaRPr lang="en-US" sz="1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Magnetic and engineering design of the magnet including tools and support;</a:t>
            </a:r>
            <a:endParaRPr lang="en-US" sz="1400" b="1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Production and delivery of the magnet (consisting of yoke, cold mass and cryostat, alignment components, proximity cryogenics, support frame and platform beams) and all tools;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Power converter and quench protection and </a:t>
            </a:r>
            <a:r>
              <a:rPr lang="en-US" sz="14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endParaRPr lang="en-US" sz="1400" b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147916"/>
              </p:ext>
            </p:extLst>
          </p:nvPr>
        </p:nvGraphicFramePr>
        <p:xfrm>
          <a:off x="665384" y="2441464"/>
          <a:ext cx="8307831" cy="37381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3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4429"/>
              </a:tblGrid>
              <a:tr h="301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Item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</a:t>
                      </a:r>
                    </a:p>
                  </a:txBody>
                  <a:tcPr marL="9525" marR="9525" marT="9525" marB="0" anchor="ctr" anchorCtr="1"/>
                </a:tc>
              </a:tr>
              <a:tr h="346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Start contract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03/2017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Control assembling of the Yoke of solenoid at the BINP site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09/2019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1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Magnetic tests of the PANDA solenoid including safety system and electrical components at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BINP (additional contract)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07/2020 - 05/2021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4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Assembling and tests at the FAIR site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Assembling of the Yoke at Darmstadt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04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Acceptant tests at FAIR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08/2022</a:t>
                      </a: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3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Installation of the PANDA solenoid magnet at worked </a:t>
                      </a:r>
                      <a:r>
                        <a:rPr lang="en-US" sz="1800" b="1" u="none" strike="noStrike" dirty="0" smtClean="0">
                          <a:effectLst/>
                          <a:latin typeface="+mn-lt"/>
                        </a:rPr>
                        <a:t>position and start final acceptance tests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05/2023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93855" y="6276488"/>
            <a:ext cx="27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milestones.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52093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820" y="701937"/>
            <a:ext cx="5129017" cy="547872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4961" y="6558646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60597" y="74047"/>
            <a:ext cx="7056783" cy="37871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PANDA solenoid 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415" y="6180658"/>
            <a:ext cx="7608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2. Arrangement of the components of the PANDA solenoid.</a:t>
            </a:r>
            <a:endParaRPr lang="en-US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659" y="1418092"/>
            <a:ext cx="2037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Power supply and energy extraction system 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6415" y="3291310"/>
            <a:ext cx="1287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Cable channel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01010" y="2627182"/>
            <a:ext cx="167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Control Dewar box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98005" y="4277572"/>
            <a:ext cx="161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Solenoid and yoke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3451" y="5271984"/>
            <a:ext cx="1654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Frame of solenoid</a:t>
            </a:r>
            <a:endParaRPr 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239523" y="1679702"/>
            <a:ext cx="1106241" cy="63845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462880" y="5271984"/>
            <a:ext cx="622200" cy="19697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62880" y="5468954"/>
            <a:ext cx="1092123" cy="27182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5" idx="1"/>
          </p:cNvCxnSpPr>
          <p:nvPr/>
        </p:nvCxnSpPr>
        <p:spPr>
          <a:xfrm flipH="1">
            <a:off x="7273636" y="4431461"/>
            <a:ext cx="524369" cy="78194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211127" y="2824779"/>
            <a:ext cx="732963" cy="396320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952275" y="2859803"/>
            <a:ext cx="977320" cy="500139"/>
          </a:xfrm>
          <a:prstGeom prst="straightConnector1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46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288" y="6498184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69475" y="74471"/>
            <a:ext cx="7056783" cy="38759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PANDA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solenoid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magnet, BINP responsibility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715" y="6190407"/>
            <a:ext cx="59683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n-US" sz="14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Arrangement of the components of the PANDA solenoid.</a:t>
            </a:r>
            <a:endParaRPr lang="en-US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Объект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6" y="462063"/>
            <a:ext cx="8204375" cy="57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19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987735" y="491298"/>
            <a:ext cx="7056783" cy="36554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Development of the PANDA solenoid magnet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92288277"/>
              </p:ext>
            </p:extLst>
          </p:nvPr>
        </p:nvGraphicFramePr>
        <p:xfrm>
          <a:off x="987735" y="1259731"/>
          <a:ext cx="7751849" cy="4498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90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1834"/>
              </a:tblGrid>
              <a:tr h="565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item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of work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6924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Yoke and frame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production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9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Cryostat</a:t>
                      </a:r>
                      <a:r>
                        <a:rPr lang="en-US" sz="16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solenoid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PDR 11</a:t>
                      </a:r>
                      <a:r>
                        <a:rPr lang="en-US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Cold mass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is ready,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PDR 11</a:t>
                      </a:r>
                      <a:r>
                        <a:rPr lang="en-US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Dewar box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in progress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Cable channel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design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</a:tr>
              <a:tr h="612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supply and energy extraction system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Design in progress,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PDR 17</a:t>
                      </a:r>
                      <a:r>
                        <a:rPr lang="en-US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4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Magnet safety system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discussing 11</a:t>
                      </a:r>
                      <a:r>
                        <a:rPr lang="en-US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19376" y="5853138"/>
            <a:ext cx="5139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of work of the PANDA solenoid production.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7198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9"/>
            <a:ext cx="7056783" cy="365542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yoke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50803330"/>
              </p:ext>
            </p:extLst>
          </p:nvPr>
        </p:nvGraphicFramePr>
        <p:xfrm>
          <a:off x="459367" y="641878"/>
          <a:ext cx="8633010" cy="5407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274"/>
              </a:tblGrid>
              <a:tr h="299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299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Memorandum BINP/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plant </a:t>
                      </a:r>
                      <a:r>
                        <a:rPr lang="en-US" sz="1400" b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SibElectroTherm</a:t>
                      </a: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(SET)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Presentation design of the yoke after technological work of drawings in FAIR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20-25/07/2017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2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PDR of the yoke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04-07/10/2017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FDR </a:t>
                      </a:r>
                      <a:r>
                        <a:rPr lang="en-US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the yoke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20-25/11/2017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Contract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with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SibMash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(SET), signed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2/11/2017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Purchasing raw materials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batch, 60 t)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26/12/2017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of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production of the 1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octant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01/2018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Status production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Manufacturing parts of tooling for assembly of octants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ready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Welding and machining tooling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process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Cutting sheets of the 1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octant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process</a:t>
                      </a: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Start assembling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1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octant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week 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 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1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octant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en-US" sz="14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week 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368178">
                <a:tc>
                  <a:txBody>
                    <a:bodyPr/>
                    <a:lstStyle/>
                    <a:p>
                      <a:pPr marL="0" marR="0" lvl="0" indent="125253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Delivery raw  material to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SibMash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(SET)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04 - 08/2018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71128" y="6180960"/>
            <a:ext cx="4680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milestones of the yoke production.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56142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962" y="6549138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7" name="Заголовок 3"/>
          <p:cNvSpPr>
            <a:spLocks noGrp="1"/>
          </p:cNvSpPr>
          <p:nvPr>
            <p:ph type="ctrTitle"/>
          </p:nvPr>
        </p:nvSpPr>
        <p:spPr>
          <a:xfrm>
            <a:off x="1378352" y="145069"/>
            <a:ext cx="7056783" cy="365542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main milestones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yoke production 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1930191"/>
              </p:ext>
            </p:extLst>
          </p:nvPr>
        </p:nvGraphicFramePr>
        <p:xfrm>
          <a:off x="459368" y="1158681"/>
          <a:ext cx="8633010" cy="3543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8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274"/>
              </a:tblGrid>
              <a:tr h="519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Name of milestone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Date 2017/10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all barrel octants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12/2018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frame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beams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11/2018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Production of the doors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03/2019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assembling at SET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04/2019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Finalization of the parts</a:t>
                      </a: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05/2019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+mn-lt"/>
                        </a:rPr>
                        <a:t>Assembling of the Yoke at BINP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09/2019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 anchorCtr="1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92889" y="5042173"/>
            <a:ext cx="4680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Table3. </a:t>
            </a: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main </a:t>
            </a:r>
            <a:r>
              <a:rPr lang="en-U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milestones of the yoke production.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52838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="" xmlns:a16="http://schemas.microsoft.com/office/drawing/2014/main" id="{60606563-19B1-436D-AB80-DD03470B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0262" y="6468195"/>
            <a:ext cx="5695838" cy="308862"/>
          </a:xfrm>
        </p:spPr>
        <p:txBody>
          <a:bodyPr/>
          <a:lstStyle/>
          <a:p>
            <a:r>
              <a:rPr lang="en-US" sz="1000" dirty="0"/>
              <a:t>PANDA meeting GSI, Darmstadt,  2018 March 07_15                   </a:t>
            </a:r>
            <a:r>
              <a:rPr lang="en-US" sz="1000" dirty="0" err="1"/>
              <a:t>E.Pyata</a:t>
            </a:r>
            <a:endParaRPr lang="en-US" sz="1000" dirty="0"/>
          </a:p>
        </p:txBody>
      </p:sp>
      <p:sp>
        <p:nvSpPr>
          <p:cNvPr id="22" name="Прямоугольник 16">
            <a:extLst>
              <a:ext uri="{FF2B5EF4-FFF2-40B4-BE49-F238E27FC236}">
                <a16:creationId xmlns="" xmlns:a16="http://schemas.microsoft.com/office/drawing/2014/main" id="{5F7CC429-1E45-494B-AA7F-4ABFF8D72F21}"/>
              </a:ext>
            </a:extLst>
          </p:cNvPr>
          <p:cNvSpPr/>
          <p:nvPr/>
        </p:nvSpPr>
        <p:spPr>
          <a:xfrm>
            <a:off x="373244" y="132762"/>
            <a:ext cx="924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 risks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" y="2015073"/>
            <a:ext cx="2882373" cy="250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493" y="4722144"/>
            <a:ext cx="279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85"/>
              </a:spcBef>
              <a:spcAft>
                <a:spcPts val="385"/>
              </a:spcAft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Longitudinal section of the cryostat with cold mass.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55" y="4298906"/>
            <a:ext cx="3114129" cy="16404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92604" y="6004301"/>
            <a:ext cx="2350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Cold mass cross-section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68" y="4427102"/>
            <a:ext cx="2193231" cy="139030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05816" y="5817406"/>
            <a:ext cx="2531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85"/>
              </a:spcBef>
              <a:spcAft>
                <a:spcPts val="385"/>
              </a:spcAft>
            </a:pP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Drawing of the conductor.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04971" y="3939131"/>
            <a:ext cx="38388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1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Conductor mechanical and electrical parameters.</a:t>
            </a:r>
            <a:endParaRPr lang="en-US" sz="12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509396"/>
              </p:ext>
            </p:extLst>
          </p:nvPr>
        </p:nvGraphicFramePr>
        <p:xfrm>
          <a:off x="4459624" y="1915750"/>
          <a:ext cx="4872951" cy="192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9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7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1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7811"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Thickness (after cold work) at 300 K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err="1">
                          <a:effectLst/>
                        </a:rPr>
                        <a:t>mm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7.9</a:t>
                      </a:r>
                      <a:r>
                        <a:rPr lang="en-US" sz="900" b="0" dirty="0">
                          <a:effectLst/>
                        </a:rPr>
                        <a:t>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indent="41910" algn="ctr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</a:rPr>
                        <a:t>± 0.03</a:t>
                      </a:r>
                      <a:endParaRPr lang="en-US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Width (after cold work)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mm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10.95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900">
                          <a:effectLst/>
                        </a:rPr>
                        <a:t>± 0.03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Critical current (at 4.2 K, 5 T)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A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14690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Critical current (at 4.5 K, 3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16750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Overall Al/Cu/sc ratio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10.5/1.0/1.0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Aluminum RRR (at 4.2 K, 0 T)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&gt; 1000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Al 0.2% yield strength at 300 K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MPa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>
                          <a:effectLst/>
                        </a:rPr>
                        <a:t>&gt; 30</a:t>
                      </a:r>
                      <a:endParaRPr lang="en-US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989" marR="4398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94949" y="707404"/>
            <a:ext cx="9111063" cy="110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Purchasing super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conductive conductor - lack of a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manufacturers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Rutherford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cable, 8 strands, extruded in Al matrix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endParaRPr lang="en-US" sz="898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3385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1266</TotalTime>
  <Words>925</Words>
  <Application>Microsoft Office PowerPoint</Application>
  <PresentationFormat>Лист A4 (210x297 мм)</PresentationFormat>
  <Paragraphs>164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Office Theme</vt:lpstr>
      <vt:lpstr>Status of the PANDA Solenoid Magnet Production in BINP</vt:lpstr>
      <vt:lpstr>PANDA solenoid magnet</vt:lpstr>
      <vt:lpstr>The main milestones of production of the PANDA solenoid magnet</vt:lpstr>
      <vt:lpstr>PANDA solenoid magnet, BINP responsibility</vt:lpstr>
      <vt:lpstr>PANDA solenoid magnet, BINP responsibility</vt:lpstr>
      <vt:lpstr>Development of the PANDA solenoid magnet</vt:lpstr>
      <vt:lpstr>The main milestones of the yoke production </vt:lpstr>
      <vt:lpstr>The main milestones of the yoke production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hotel</dc:creator>
  <cp:lastModifiedBy>Pyata</cp:lastModifiedBy>
  <cp:revision>79</cp:revision>
  <dcterms:created xsi:type="dcterms:W3CDTF">2017-07-14T12:29:42Z</dcterms:created>
  <dcterms:modified xsi:type="dcterms:W3CDTF">2018-03-06T10:29:38Z</dcterms:modified>
</cp:coreProperties>
</file>