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87" r:id="rId4"/>
    <p:sldId id="307" r:id="rId5"/>
    <p:sldId id="288" r:id="rId6"/>
    <p:sldId id="308" r:id="rId7"/>
    <p:sldId id="279" r:id="rId8"/>
    <p:sldId id="285" r:id="rId9"/>
    <p:sldId id="309" r:id="rId10"/>
    <p:sldId id="284" r:id="rId11"/>
    <p:sldId id="295" r:id="rId12"/>
    <p:sldId id="294" r:id="rId13"/>
    <p:sldId id="316" r:id="rId14"/>
    <p:sldId id="317" r:id="rId15"/>
    <p:sldId id="327" r:id="rId16"/>
    <p:sldId id="318" r:id="rId17"/>
    <p:sldId id="321" r:id="rId18"/>
    <p:sldId id="325" r:id="rId19"/>
    <p:sldId id="326" r:id="rId20"/>
    <p:sldId id="322" r:id="rId21"/>
    <p:sldId id="328" r:id="rId22"/>
    <p:sldId id="286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0000CC"/>
    <a:srgbClr val="66CCFF"/>
    <a:srgbClr val="00FF00"/>
    <a:srgbClr val="00CC66"/>
    <a:srgbClr val="008080"/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5343" autoAdjust="0"/>
  </p:normalViewPr>
  <p:slideViewPr>
    <p:cSldViewPr>
      <p:cViewPr varScale="1">
        <p:scale>
          <a:sx n="88" d="100"/>
          <a:sy n="88" d="100"/>
        </p:scale>
        <p:origin x="322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1C82-5235-4D6C-A554-02AA6D68D61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1842-7E77-452E-A4BC-5976879DAF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382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31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427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482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7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69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0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4773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7427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659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05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 Februar 2018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aseline="0" dirty="0" smtClean="0">
                <a:solidFill>
                  <a:srgbClr val="005B82"/>
                </a:solidFill>
              </a:rPr>
              <a:t>May 04</a:t>
            </a:r>
            <a:r>
              <a:rPr lang="de-DE" sz="1000" dirty="0" smtClean="0">
                <a:solidFill>
                  <a:srgbClr val="005B82"/>
                </a:solidFill>
              </a:rPr>
              <a:t>, 2017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 Februar 2018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119678"/>
            <a:ext cx="1530229" cy="347502"/>
          </a:xfrm>
          <a:prstGeom prst="rect">
            <a:avLst/>
          </a:prstGeom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 Februar 2018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6796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aseline="0" dirty="0" smtClean="0">
                <a:solidFill>
                  <a:srgbClr val="005B82"/>
                </a:solidFill>
              </a:rPr>
              <a:t>Mar 7</a:t>
            </a:r>
            <a:r>
              <a:rPr lang="de-DE" sz="1000" dirty="0" smtClean="0">
                <a:solidFill>
                  <a:srgbClr val="005B82"/>
                </a:solidFill>
              </a:rPr>
              <a:t>, 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290040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60512" y="2977310"/>
                <a:ext cx="9055216" cy="59792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3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3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𝚵</m:t>
                        </m:r>
                      </m:e>
                      <m:sup>
                        <m: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3800" i="1" dirty="0" smtClean="0">
                    <a:latin typeface="Cambria Math" panose="02040503050406030204" pitchFamily="18" charset="0"/>
                    <a:cs typeface="Arial"/>
                  </a:rPr>
                  <a:t> </a:t>
                </a:r>
                <a:r>
                  <a:rPr lang="de-DE" sz="3800" dirty="0" err="1" smtClean="0">
                    <a:solidFill>
                      <a:srgbClr val="FFFFFF"/>
                    </a:solidFill>
                  </a:rPr>
                  <a:t>Resonances</a:t>
                </a:r>
                <a:r>
                  <a:rPr lang="de-DE" sz="3800" dirty="0" smtClean="0">
                    <a:solidFill>
                      <a:srgbClr val="FFFFFF"/>
                    </a:solidFill>
                  </a:rPr>
                  <a:t>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3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de-DE" sz="3800" b="1" i="1" smtClean="0">
                            <a:latin typeface="Cambria Math" panose="02040503050406030204" pitchFamily="18" charset="0"/>
                            <a:cs typeface="Arial"/>
                          </a:rPr>
                          <m:t>𝒑</m:t>
                        </m:r>
                      </m:e>
                    </m:acc>
                    <m:r>
                      <a:rPr lang="de-DE" sz="3800" b="1" i="1" smtClean="0">
                        <a:latin typeface="Cambria Math" panose="02040503050406030204" pitchFamily="18" charset="0"/>
                        <a:cs typeface="Arial"/>
                      </a:rPr>
                      <m:t>𝒑</m:t>
                    </m:r>
                    <m:r>
                      <a:rPr lang="de-DE" sz="3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→</m:t>
                    </m:r>
                    <m:sSup>
                      <m:sSupPr>
                        <m:ctrlP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3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de-DE" sz="3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𝚵</m:t>
                            </m:r>
                          </m:e>
                        </m:acc>
                      </m:e>
                      <m:sup>
                        <m: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𝚵</m:t>
                        </m:r>
                      </m:e>
                      <m:sup>
                        <m: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𝝅</m:t>
                        </m:r>
                      </m:e>
                      <m:sup>
                        <m:r>
                          <a:rPr lang="de-DE" sz="3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de-DE" sz="3800" dirty="0" smtClean="0">
                    <a:latin typeface="Arial"/>
                    <a:cs typeface="Arial"/>
                  </a:rPr>
                  <a:t> </a:t>
                </a:r>
                <a:endParaRPr lang="en-US" sz="3800" baseline="30000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60512" y="2977310"/>
                <a:ext cx="9055216" cy="597921"/>
              </a:xfrm>
              <a:blipFill>
                <a:blip r:embed="rId2"/>
                <a:stretch>
                  <a:fillRect t="-21429" b="-48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39601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7, 2018 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Albrecht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Gillitzer</a:t>
            </a:r>
            <a:endParaRPr kumimoji="0" lang="de-DE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542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PANDA Collaboration Meeting 1/18, GSI Darmstadt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4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340768"/>
                <a:ext cx="8420100" cy="4875950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sz="2000" dirty="0" smtClean="0"/>
                  <a:t>~1000 </a:t>
                </a:r>
                <a:r>
                  <a:rPr lang="de-DE" sz="2000" dirty="0" err="1" smtClean="0"/>
                  <a:t>histograms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created</a:t>
                </a:r>
                <a:r>
                  <a:rPr lang="de-DE" sz="2000" dirty="0" smtClean="0"/>
                  <a:t>  </a:t>
                </a:r>
                <a:r>
                  <a:rPr lang="de-DE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 </a:t>
                </a:r>
                <a:r>
                  <a:rPr lang="de-DE" sz="20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here</a:t>
                </a:r>
                <a:r>
                  <a:rPr lang="de-DE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de-DE" sz="20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only</a:t>
                </a:r>
                <a:r>
                  <a:rPr lang="de-DE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20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few</a:t>
                </a:r>
                <a:r>
                  <a:rPr lang="de-DE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final </a:t>
                </a:r>
                <a:r>
                  <a:rPr lang="de-DE" sz="2000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plots</a:t>
                </a:r>
                <a:r>
                  <a:rPr lang="de-DE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!</a:t>
                </a:r>
                <a:endParaRPr lang="de-DE" sz="2000" dirty="0" smtClean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de-DE" sz="2000" dirty="0" smtClean="0"/>
                  <a:t>MC </a:t>
                </a:r>
                <a:r>
                  <a:rPr lang="de-DE" sz="2000" dirty="0" err="1" smtClean="0"/>
                  <a:t>spectra</a:t>
                </a:r>
                <a:r>
                  <a:rPr lang="de-DE" sz="2000" dirty="0" smtClean="0"/>
                  <a:t>: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err="1" smtClean="0"/>
                  <a:t>P</a:t>
                </a:r>
                <a:r>
                  <a:rPr lang="de-DE" sz="2000" baseline="-25000" dirty="0" err="1" smtClean="0"/>
                  <a:t>x</a:t>
                </a:r>
                <a:r>
                  <a:rPr lang="de-DE" sz="2000" dirty="0" smtClean="0"/>
                  <a:t>, </a:t>
                </a:r>
                <a:r>
                  <a:rPr lang="de-DE" sz="2000" dirty="0" err="1" smtClean="0"/>
                  <a:t>P</a:t>
                </a:r>
                <a:r>
                  <a:rPr lang="de-DE" sz="2000" baseline="-25000" dirty="0" err="1" smtClean="0"/>
                  <a:t>y</a:t>
                </a:r>
                <a:r>
                  <a:rPr lang="de-DE" sz="2000" dirty="0" smtClean="0"/>
                  <a:t>, </a:t>
                </a:r>
                <a:r>
                  <a:rPr lang="de-DE" sz="2000" dirty="0" err="1" smtClean="0"/>
                  <a:t>P</a:t>
                </a:r>
                <a:r>
                  <a:rPr lang="de-DE" sz="2000" baseline="-25000" dirty="0" err="1" smtClean="0"/>
                  <a:t>z</a:t>
                </a:r>
                <a:r>
                  <a:rPr lang="de-DE" sz="2000" dirty="0" smtClean="0"/>
                  <a:t>, P, P</a:t>
                </a:r>
                <a:r>
                  <a:rPr lang="de-DE" sz="2000" baseline="-25000" dirty="0" smtClean="0"/>
                  <a:t>t</a:t>
                </a:r>
                <a:r>
                  <a:rPr lang="de-DE" sz="2000" dirty="0" smtClean="0"/>
                  <a:t>, </a:t>
                </a:r>
                <a:r>
                  <a:rPr lang="el-GR" sz="2000" dirty="0" smtClean="0">
                    <a:latin typeface="Arial"/>
                    <a:cs typeface="Arial"/>
                  </a:rPr>
                  <a:t>θ</a:t>
                </a:r>
                <a:r>
                  <a:rPr lang="de-DE" sz="2000" dirty="0" smtClean="0">
                    <a:latin typeface="Arial"/>
                    <a:cs typeface="Arial"/>
                  </a:rPr>
                  <a:t>, </a:t>
                </a:r>
                <a:r>
                  <a:rPr lang="de-DE" sz="2000" dirty="0" smtClean="0"/>
                  <a:t>P</a:t>
                </a:r>
                <a:r>
                  <a:rPr lang="de-DE" sz="2000" baseline="-25000" dirty="0" smtClean="0"/>
                  <a:t>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vs</a:t>
                </a:r>
                <a:r>
                  <a:rPr lang="de-DE" sz="2000" dirty="0" smtClean="0"/>
                  <a:t> </a:t>
                </a:r>
                <a:r>
                  <a:rPr lang="de-DE" sz="2000" dirty="0" err="1"/>
                  <a:t>P</a:t>
                </a:r>
                <a:r>
                  <a:rPr lang="de-DE" sz="2000" baseline="-25000" dirty="0" err="1"/>
                  <a:t>z</a:t>
                </a:r>
                <a:r>
                  <a:rPr lang="de-DE" sz="2000" dirty="0" smtClean="0"/>
                  <a:t>, </a:t>
                </a:r>
                <a:r>
                  <a:rPr lang="el-GR" sz="2000" dirty="0" smtClean="0"/>
                  <a:t>θ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vs</a:t>
                </a:r>
                <a:r>
                  <a:rPr lang="de-DE" sz="2000" dirty="0" smtClean="0"/>
                  <a:t> P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all </a:t>
                </a:r>
                <a:r>
                  <a:rPr lang="de-DE" sz="2000" dirty="0" err="1" smtClean="0"/>
                  <a:t>particles</a:t>
                </a:r>
                <a:r>
                  <a:rPr lang="de-DE" sz="2000" dirty="0"/>
                  <a:t>: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r>
                      <a:rPr lang="de-DE" sz="20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20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de-DE" sz="2000" b="0" i="1" smtClean="0">
                        <a:latin typeface="Cambria Math"/>
                      </a:rPr>
                      <m:t>, </m:t>
                    </m:r>
                    <m:r>
                      <a:rPr lang="de-DE" sz="2000" b="0" i="1" smtClean="0">
                        <a:latin typeface="Cambria Math"/>
                      </a:rPr>
                      <m:t>𝑝</m:t>
                    </m:r>
                    <m:r>
                      <a:rPr lang="de-DE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sz="200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sz="2000" dirty="0" smtClean="0"/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err="1" smtClean="0">
                    <a:solidFill>
                      <a:srgbClr val="000000"/>
                    </a:solidFill>
                  </a:rPr>
                  <a:t>decay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0000"/>
                    </a:solidFill>
                  </a:rPr>
                  <a:t>positions</a:t>
                </a:r>
                <a:r>
                  <a:rPr lang="de-DE" sz="2000" dirty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0000"/>
                    </a:solidFill>
                  </a:rPr>
                  <a:t>of</a:t>
                </a:r>
                <a:r>
                  <a:rPr lang="de-DE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r>
                      <a:rPr lang="de-DE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endParaRPr lang="de-DE" sz="2000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rgbClr val="000000"/>
                    </a:solidFill>
                  </a:rPr>
                  <a:t> 2-body </a:t>
                </a:r>
                <a:r>
                  <a:rPr lang="de-DE" sz="2000" dirty="0" err="1">
                    <a:solidFill>
                      <a:srgbClr val="000000"/>
                    </a:solidFill>
                  </a:rPr>
                  <a:t>mass</a:t>
                </a:r>
                <a:r>
                  <a:rPr lang="de-DE" sz="2000" dirty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0000"/>
                    </a:solidFill>
                  </a:rPr>
                  <a:t>spectra</a:t>
                </a:r>
                <a:r>
                  <a:rPr lang="de-DE" sz="2000" dirty="0">
                    <a:solidFill>
                      <a:srgbClr val="000000"/>
                    </a:solidFill>
                  </a:rPr>
                  <a:t> &amp; </a:t>
                </a:r>
                <a:r>
                  <a:rPr lang="de-DE" sz="2000" dirty="0" err="1">
                    <a:solidFill>
                      <a:srgbClr val="000000"/>
                    </a:solidFill>
                  </a:rPr>
                  <a:t>Dalitz</a:t>
                </a:r>
                <a:r>
                  <a:rPr lang="de-DE" sz="2000" dirty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0000"/>
                    </a:solidFill>
                  </a:rPr>
                  <a:t>plot</a:t>
                </a:r>
                <a:endParaRPr lang="de-DE" sz="2000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smtClean="0"/>
                  <a:t>4 </a:t>
                </a:r>
                <a:r>
                  <a:rPr lang="de-DE" sz="2000" dirty="0" err="1" smtClean="0"/>
                  <a:t>analysis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levels</a:t>
                </a:r>
                <a:r>
                  <a:rPr lang="de-DE" sz="2000" dirty="0" smtClean="0"/>
                  <a:t>: ‚</a:t>
                </a:r>
                <a:r>
                  <a:rPr lang="de-DE" sz="2000" dirty="0" err="1" smtClean="0"/>
                  <a:t>generated</a:t>
                </a:r>
                <a:r>
                  <a:rPr lang="de-DE" sz="2000" dirty="0" smtClean="0"/>
                  <a:t>‘, ‚</a:t>
                </a:r>
                <a:r>
                  <a:rPr lang="de-DE" sz="2000" dirty="0" err="1" smtClean="0"/>
                  <a:t>reco</a:t>
                </a:r>
                <a:r>
                  <a:rPr lang="de-DE" sz="2000" dirty="0" smtClean="0"/>
                  <a:t>‘, ‚</a:t>
                </a:r>
                <a:r>
                  <a:rPr lang="de-DE" sz="2000" dirty="0" err="1" smtClean="0"/>
                  <a:t>XiXi</a:t>
                </a:r>
                <a:r>
                  <a:rPr lang="de-DE" sz="2000" dirty="0" smtClean="0"/>
                  <a:t>‘, ‚final‘</a:t>
                </a:r>
              </a:p>
              <a:p>
                <a:pPr lvl="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sz="2000" dirty="0" err="1">
                    <a:solidFill>
                      <a:srgbClr val="000000"/>
                    </a:solidFill>
                  </a:rPr>
                  <a:t>r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eco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spectra</a:t>
                </a:r>
                <a:r>
                  <a:rPr lang="de-DE" sz="2000" dirty="0">
                    <a:solidFill>
                      <a:srgbClr val="000000"/>
                    </a:solidFill>
                  </a:rPr>
                  <a:t>:</a:t>
                </a:r>
                <a:endParaRPr lang="de-DE" sz="2000" dirty="0" smtClean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r>
                      <a:rPr lang="de-DE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de-DE" sz="2000" dirty="0" smtClean="0">
                    <a:solidFill>
                      <a:srgbClr val="000000"/>
                    </a:solidFill>
                  </a:rPr>
                  <a:t> vertex: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position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reco-true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pulls</a:t>
                </a:r>
                <a:endParaRPr lang="de-DE" sz="2000" dirty="0" smtClean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smtClean="0">
                    <a:solidFill>
                      <a:srgbClr val="000000"/>
                    </a:solidFill>
                  </a:rPr>
                  <a:t>all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fits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vtx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m.c.f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., 4C;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  <m:r>
                      <a:rPr lang="de-DE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Λ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sz="2000" dirty="0" smtClean="0">
                    <a:solidFill>
                      <a:srgbClr val="000000"/>
                    </a:solidFill>
                  </a:rPr>
                  <a:t>): </a:t>
                </a:r>
                <a:r>
                  <a:rPr lang="de-DE" sz="20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DE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0000"/>
                    </a:solidFill>
                  </a:rPr>
                  <a:t>and</a:t>
                </a:r>
                <a:r>
                  <a:rPr lang="de-DE" sz="2000" dirty="0">
                    <a:solidFill>
                      <a:srgbClr val="000000"/>
                    </a:solidFill>
                  </a:rPr>
                  <a:t> prob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err="1" smtClean="0">
                    <a:solidFill>
                      <a:srgbClr val="000000"/>
                    </a:solidFill>
                  </a:rPr>
                  <a:t>mass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spectra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composite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particles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at different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stages</a:t>
                </a:r>
                <a:endParaRPr lang="de-DE" sz="2000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smtClean="0">
                    <a:solidFill>
                      <a:srgbClr val="000000"/>
                    </a:solidFill>
                  </a:rPr>
                  <a:t>4-momenta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all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particles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before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&amp; after 4C fit</a:t>
                </a:r>
              </a:p>
              <a:p>
                <a:pPr lvl="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sz="2000" dirty="0" smtClean="0">
                    <a:solidFill>
                      <a:srgbClr val="000000"/>
                    </a:solidFill>
                  </a:rPr>
                  <a:t>large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number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control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00"/>
                    </a:solidFill>
                  </a:rPr>
                  <a:t>spectra</a:t>
                </a:r>
                <a:endParaRPr lang="de-DE" sz="20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340768"/>
                <a:ext cx="8420100" cy="4875950"/>
              </a:xfrm>
              <a:blipFill rotWithShape="1">
                <a:blip r:embed="rId2"/>
                <a:stretch>
                  <a:fillRect l="-1738" t="-1500" b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5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53974" y="26162"/>
            <a:ext cx="8798052" cy="6805676"/>
            <a:chOff x="553974" y="26162"/>
            <a:chExt cx="8798052" cy="6805676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987" y="3442081"/>
              <a:ext cx="4122039" cy="3389757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74" y="26162"/>
              <a:ext cx="4122039" cy="3389757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987" y="26162"/>
              <a:ext cx="4122039" cy="3389757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74" y="3442081"/>
              <a:ext cx="4122039" cy="3389757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1064568" y="404664"/>
            <a:ext cx="5621803" cy="3744416"/>
            <a:chOff x="1064568" y="404664"/>
            <a:chExt cx="5621803" cy="3744416"/>
          </a:xfrm>
        </p:grpSpPr>
        <p:sp>
          <p:nvSpPr>
            <p:cNvPr id="10" name="Textfeld 9"/>
            <p:cNvSpPr txBox="1"/>
            <p:nvPr/>
          </p:nvSpPr>
          <p:spPr>
            <a:xfrm>
              <a:off x="1064568" y="404664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</a:t>
              </a:r>
            </a:p>
            <a:p>
              <a:r>
                <a:rPr lang="de-DE" sz="1400" dirty="0" err="1" smtClean="0">
                  <a:solidFill>
                    <a:schemeClr val="accent6"/>
                  </a:solidFill>
                </a:rPr>
                <a:t>generated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745088" y="404664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 ‚</a:t>
              </a:r>
              <a:r>
                <a:rPr lang="de-DE" sz="1400" dirty="0" err="1" smtClean="0">
                  <a:solidFill>
                    <a:schemeClr val="accent6"/>
                  </a:solidFill>
                </a:rPr>
                <a:t>reco</a:t>
              </a:r>
              <a:r>
                <a:rPr lang="de-DE" sz="1400" dirty="0" smtClean="0">
                  <a:solidFill>
                    <a:schemeClr val="accent6"/>
                  </a:solidFill>
                </a:rPr>
                <a:t>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745088" y="3841303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 ‚final‘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064568" y="3841303"/>
              <a:ext cx="91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 ‚</a:t>
              </a:r>
              <a:r>
                <a:rPr lang="de-DE" sz="1400" dirty="0" err="1" smtClean="0">
                  <a:solidFill>
                    <a:schemeClr val="accent6"/>
                  </a:solidFill>
                </a:rPr>
                <a:t>XiXi</a:t>
              </a:r>
              <a:r>
                <a:rPr lang="de-DE" sz="1400" dirty="0" smtClean="0">
                  <a:solidFill>
                    <a:schemeClr val="accent6"/>
                  </a:solidFill>
                </a:rPr>
                <a:t>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69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" y="1460754"/>
            <a:ext cx="4786884" cy="39364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72" y="1460754"/>
            <a:ext cx="4786884" cy="3936492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704528" y="1916832"/>
            <a:ext cx="6235372" cy="523220"/>
            <a:chOff x="704528" y="1916832"/>
            <a:chExt cx="6235372" cy="523220"/>
          </a:xfrm>
        </p:grpSpPr>
        <p:sp>
          <p:nvSpPr>
            <p:cNvPr id="12" name="Textfeld 11"/>
            <p:cNvSpPr txBox="1"/>
            <p:nvPr/>
          </p:nvSpPr>
          <p:spPr>
            <a:xfrm>
              <a:off x="704528" y="1916832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 ‚final‘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01072" y="1916832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accent6"/>
                  </a:solidFill>
                </a:rPr>
                <a:t>Reconstructed</a:t>
              </a:r>
              <a:endParaRPr lang="de-DE" sz="1400" dirty="0" smtClean="0">
                <a:solidFill>
                  <a:schemeClr val="accent6"/>
                </a:solidFill>
              </a:endParaRPr>
            </a:p>
            <a:p>
              <a:r>
                <a:rPr lang="de-DE" sz="1400" dirty="0" smtClean="0">
                  <a:solidFill>
                    <a:schemeClr val="accent6"/>
                  </a:solidFill>
                </a:rPr>
                <a:t>‚final‘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20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Signal Data Set (2): 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el-GR" dirty="0" smtClean="0"/>
              <a:t>Ξ</a:t>
            </a:r>
            <a:r>
              <a:rPr lang="de-DE" baseline="30000" dirty="0" smtClean="0"/>
              <a:t>*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772816"/>
                <a:ext cx="8420100" cy="4231928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decay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(b = 1/7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):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1530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1690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1820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1530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1530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1530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5 M </a:t>
                </a:r>
                <a:r>
                  <a:rPr lang="de-DE" dirty="0" err="1" smtClean="0"/>
                  <a:t>events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all </a:t>
                </a:r>
                <a:r>
                  <a:rPr lang="de-DE" dirty="0" err="1" smtClean="0"/>
                  <a:t>reco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(1)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772816"/>
                <a:ext cx="8420100" cy="4231928"/>
              </a:xfrm>
              <a:blipFill>
                <a:blip r:embed="rId2"/>
                <a:stretch>
                  <a:fillRect l="-1883" t="-1873" b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7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642620" y="99060"/>
            <a:ext cx="8620760" cy="6659880"/>
            <a:chOff x="642620" y="99060"/>
            <a:chExt cx="8620760" cy="665988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3478530"/>
              <a:ext cx="3989070" cy="328041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99060"/>
              <a:ext cx="3989070" cy="328041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99060"/>
              <a:ext cx="3989070" cy="3280410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3478530"/>
              <a:ext cx="3989070" cy="3280410"/>
            </a:xfrm>
            <a:prstGeom prst="rect">
              <a:avLst/>
            </a:prstGeom>
          </p:spPr>
        </p:pic>
      </p:grpSp>
      <p:grpSp>
        <p:nvGrpSpPr>
          <p:cNvPr id="18" name="Gruppieren 17"/>
          <p:cNvGrpSpPr/>
          <p:nvPr/>
        </p:nvGrpSpPr>
        <p:grpSpPr>
          <a:xfrm>
            <a:off x="1064568" y="404664"/>
            <a:ext cx="5976664" cy="3959859"/>
            <a:chOff x="1064568" y="404664"/>
            <a:chExt cx="5976664" cy="3959859"/>
          </a:xfrm>
        </p:grpSpPr>
        <p:sp>
          <p:nvSpPr>
            <p:cNvPr id="10" name="Textfeld 9"/>
            <p:cNvSpPr txBox="1"/>
            <p:nvPr/>
          </p:nvSpPr>
          <p:spPr>
            <a:xfrm>
              <a:off x="1064568" y="404664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</a:t>
              </a:r>
            </a:p>
            <a:p>
              <a:r>
                <a:rPr lang="de-DE" sz="1400" dirty="0" err="1" smtClean="0">
                  <a:solidFill>
                    <a:schemeClr val="accent6"/>
                  </a:solidFill>
                </a:rPr>
                <a:t>generated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702404" y="404664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 ‚</a:t>
              </a:r>
              <a:r>
                <a:rPr lang="de-DE" sz="1400" dirty="0" err="1" smtClean="0">
                  <a:solidFill>
                    <a:schemeClr val="accent6"/>
                  </a:solidFill>
                </a:rPr>
                <a:t>reco</a:t>
              </a:r>
              <a:r>
                <a:rPr lang="de-DE" sz="1400" dirty="0" smtClean="0">
                  <a:solidFill>
                    <a:schemeClr val="accent6"/>
                  </a:solidFill>
                </a:rPr>
                <a:t>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064568" y="3841303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 ‚final‘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702404" y="3841303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accent6"/>
                  </a:solidFill>
                </a:rPr>
                <a:t>Reconstructed</a:t>
              </a:r>
              <a:endParaRPr lang="de-DE" sz="1400" dirty="0" smtClean="0">
                <a:solidFill>
                  <a:schemeClr val="accent6"/>
                </a:solidFill>
              </a:endParaRPr>
            </a:p>
            <a:p>
              <a:r>
                <a:rPr lang="de-DE" sz="1400" dirty="0" smtClean="0">
                  <a:solidFill>
                    <a:schemeClr val="accent6"/>
                  </a:solidFill>
                </a:rPr>
                <a:t>‚final‘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38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42620" y="99060"/>
            <a:ext cx="8620760" cy="6659880"/>
            <a:chOff x="642620" y="99060"/>
            <a:chExt cx="8620760" cy="665988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99060"/>
              <a:ext cx="3989070" cy="3280410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99060"/>
              <a:ext cx="3989070" cy="328041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3478530"/>
              <a:ext cx="3989070" cy="328041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3478530"/>
              <a:ext cx="3989070" cy="3280410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>
            <a:off x="2803345" y="476672"/>
            <a:ext cx="5953614" cy="3979604"/>
            <a:chOff x="2803345" y="476672"/>
            <a:chExt cx="5953614" cy="3979604"/>
          </a:xfrm>
        </p:grpSpPr>
        <p:sp>
          <p:nvSpPr>
            <p:cNvPr id="17" name="Textfeld 16"/>
            <p:cNvSpPr txBox="1"/>
            <p:nvPr/>
          </p:nvSpPr>
          <p:spPr>
            <a:xfrm>
              <a:off x="2803345" y="3933056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accent6"/>
                  </a:solidFill>
                </a:rPr>
                <a:t>Reconstructed</a:t>
              </a:r>
              <a:endParaRPr lang="de-DE" sz="1400" dirty="0" smtClean="0">
                <a:solidFill>
                  <a:schemeClr val="accent6"/>
                </a:solidFill>
              </a:endParaRPr>
            </a:p>
            <a:p>
              <a:r>
                <a:rPr lang="de-DE" sz="1400" dirty="0" smtClean="0">
                  <a:solidFill>
                    <a:schemeClr val="accent6"/>
                  </a:solidFill>
                </a:rPr>
                <a:t>‚final‘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152800" y="476672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</a:t>
              </a:r>
            </a:p>
            <a:p>
              <a:r>
                <a:rPr lang="de-DE" sz="1400" dirty="0" err="1" smtClean="0">
                  <a:solidFill>
                    <a:schemeClr val="accent6"/>
                  </a:solidFill>
                </a:rPr>
                <a:t>generated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767586" y="476672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MC</a:t>
              </a:r>
            </a:p>
            <a:p>
              <a:r>
                <a:rPr lang="de-DE" sz="1400" dirty="0" err="1" smtClean="0">
                  <a:solidFill>
                    <a:schemeClr val="accent6"/>
                  </a:solidFill>
                </a:rPr>
                <a:t>generated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418131" y="3933056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accent6"/>
                  </a:solidFill>
                </a:rPr>
                <a:t>Reconstructed</a:t>
              </a:r>
              <a:endParaRPr lang="de-DE" sz="1400" dirty="0" smtClean="0">
                <a:solidFill>
                  <a:schemeClr val="accent6"/>
                </a:solidFill>
              </a:endParaRPr>
            </a:p>
            <a:p>
              <a:r>
                <a:rPr lang="de-DE" sz="1400" dirty="0" smtClean="0">
                  <a:solidFill>
                    <a:schemeClr val="accent6"/>
                  </a:solidFill>
                </a:rPr>
                <a:t>‚final‘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29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Set (3):  DPM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identical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procedure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2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out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22 </a:t>
                </a:r>
                <a:r>
                  <a:rPr lang="de-DE" dirty="0" err="1" smtClean="0"/>
                  <a:t>million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survived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selection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criteria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both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prompt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decay vertices within 3 mm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requiring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&lt;1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both events are eliminated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signal-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-background: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&gt;4.6</m:t>
                    </m:r>
                  </m:oMath>
                </a14:m>
                <a:r>
                  <a:rPr lang="de-DE" dirty="0" smtClean="0"/>
                  <a:t>  	(90% C.L.)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significance</a:t>
                </a:r>
                <a:r>
                  <a:rPr lang="de-DE" dirty="0" smtClean="0"/>
                  <a:t>: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&gt;349</m:t>
                    </m:r>
                  </m:oMath>
                </a14:m>
                <a:r>
                  <a:rPr lang="en-US" dirty="0" smtClean="0"/>
                  <a:t> 	(90% C.L.)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48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81274"/>
                <a:ext cx="8420100" cy="409151"/>
              </a:xfrm>
            </p:spPr>
            <p:txBody>
              <a:bodyPr/>
              <a:lstStyle/>
              <a:p>
                <a:r>
                  <a:rPr lang="de-DE" dirty="0" smtClean="0"/>
                  <a:t>Data Set (4):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de-DE" b="1" i="1">
                        <a:latin typeface="Cambria Math"/>
                      </a:rPr>
                      <m:t>𝒑</m:t>
                    </m:r>
                    <m:r>
                      <a:rPr lang="de-DE" b="1" i="1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/>
                          </a:rPr>
                          <m:t>𝒑</m:t>
                        </m:r>
                      </m:e>
                    </m:acc>
                    <m:r>
                      <a:rPr lang="de-DE" b="1" i="1"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81274"/>
                <a:ext cx="8420100" cy="409151"/>
              </a:xfrm>
              <a:blipFill>
                <a:blip r:embed="rId2"/>
                <a:stretch>
                  <a:fillRect l="-2390" t="-22388" b="-4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6.6 M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≅100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de-DE" dirty="0" smtClean="0"/>
                  <a:t>  (</a:t>
                </a:r>
                <a:r>
                  <a:rPr lang="de-DE" dirty="0" err="1" smtClean="0"/>
                  <a:t>extrapolated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at </a:t>
                </a:r>
                <a:r>
                  <a:rPr lang="de-DE" dirty="0" err="1" smtClean="0"/>
                  <a:t>higher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674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survived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selection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criteria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most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decay vertices within few mm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after </a:t>
                </a:r>
                <a:r>
                  <a:rPr lang="de-DE" dirty="0" err="1" smtClean="0"/>
                  <a:t>requiring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&lt;1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, 34 events survive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signal-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-background: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=47</m:t>
                    </m:r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significance</a:t>
                </a:r>
                <a:r>
                  <a:rPr lang="de-DE" dirty="0" smtClean="0"/>
                  <a:t>: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signal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=381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3" t="-2222"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38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642620" y="99060"/>
            <a:ext cx="8620760" cy="6659880"/>
            <a:chOff x="642620" y="99060"/>
            <a:chExt cx="8620760" cy="665988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99060"/>
              <a:ext cx="3989070" cy="328041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" y="3478530"/>
              <a:ext cx="3989070" cy="328041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99060"/>
              <a:ext cx="3989070" cy="328041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310" y="3478530"/>
              <a:ext cx="3989070" cy="328041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1062036" y="404664"/>
              <a:ext cx="15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chemeClr val="accent6"/>
                  </a:solidFill>
                </a:rPr>
                <a:t>before</a:t>
              </a:r>
              <a:r>
                <a:rPr lang="de-DE" sz="1400" dirty="0" smtClean="0">
                  <a:solidFill>
                    <a:schemeClr val="accent6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accent6"/>
                  </a:solidFill>
                </a:rPr>
                <a:t>vertex</a:t>
              </a:r>
              <a:r>
                <a:rPr lang="de-DE" sz="1400" dirty="0" smtClean="0">
                  <a:solidFill>
                    <a:schemeClr val="accent6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accent6"/>
                  </a:solidFill>
                </a:rPr>
                <a:t>cut</a:t>
              </a:r>
              <a:endParaRPr lang="de-DE" sz="1400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62036" y="3789040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/>
                  </a:solidFill>
                </a:rPr>
                <a:t>after </a:t>
              </a:r>
              <a:r>
                <a:rPr lang="de-DE" sz="1400" dirty="0" err="1" smtClean="0">
                  <a:solidFill>
                    <a:schemeClr val="accent6"/>
                  </a:solidFill>
                </a:rPr>
                <a:t>vertex</a:t>
              </a:r>
              <a:r>
                <a:rPr lang="de-DE" sz="1400" dirty="0" smtClean="0">
                  <a:solidFill>
                    <a:schemeClr val="accent6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accent6"/>
                  </a:solidFill>
                </a:rPr>
                <a:t>cut</a:t>
              </a:r>
              <a:endParaRPr lang="de-DE" sz="1400" dirty="0" smtClean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44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44624"/>
            <a:ext cx="4239695" cy="548666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1398719"/>
            <a:ext cx="4239695" cy="5486665"/>
          </a:xfrm>
          <a:prstGeom prst="rect">
            <a:avLst/>
          </a:prstGeom>
          <a:noFill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49" y="606631"/>
            <a:ext cx="4239695" cy="548666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20001821">
            <a:off x="1021131" y="2709294"/>
            <a:ext cx="7540847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de-DE" sz="6000" b="1" kern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Release Note </a:t>
            </a:r>
            <a:r>
              <a:rPr lang="de-DE" sz="6000" b="1" kern="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Ready</a:t>
            </a:r>
            <a:endParaRPr lang="en-US" sz="6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7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85794"/>
                <a:ext cx="8420100" cy="400110"/>
              </a:xfrm>
            </p:spPr>
            <p:txBody>
              <a:bodyPr/>
              <a:lstStyle/>
              <a:p>
                <a:r>
                  <a:rPr lang="de-DE" dirty="0" smtClean="0"/>
                  <a:t>Status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Resonances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85794"/>
                <a:ext cx="8420100" cy="400110"/>
              </a:xfrm>
              <a:blipFill>
                <a:blip r:embed="rId2"/>
                <a:stretch>
                  <a:fillRect l="-2390" t="-25758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88504" y="1905000"/>
                <a:ext cx="2456430" cy="4078039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Little </a:t>
                </a:r>
                <a:r>
                  <a:rPr lang="de-DE" dirty="0" err="1" smtClean="0"/>
                  <a:t>known</a:t>
                </a:r>
                <a:endParaRPr lang="de-DE" dirty="0" smtClean="0"/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modes</a:t>
                </a:r>
                <a:r>
                  <a:rPr lang="de-DE" dirty="0" smtClean="0"/>
                  <a:t>:</a:t>
                </a: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de-DE" dirty="0" smtClean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de-DE" dirty="0" smtClean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</m:oMath>
                </a14:m>
                <a:endParaRPr lang="de-DE" dirty="0" smtClean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∗′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de-DE" dirty="0" smtClean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de-DE" dirty="0" smtClean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𝜂𝜋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504" y="1905000"/>
                <a:ext cx="2456430" cy="4078039"/>
              </a:xfrm>
              <a:blipFill>
                <a:blip r:embed="rId3"/>
                <a:stretch>
                  <a:fillRect l="-6452" t="-2096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6008"/>
          <a:stretch/>
        </p:blipFill>
        <p:spPr bwMode="auto">
          <a:xfrm>
            <a:off x="2944934" y="1773304"/>
            <a:ext cx="6832602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en 4"/>
          <p:cNvGrpSpPr/>
          <p:nvPr/>
        </p:nvGrpSpPr>
        <p:grpSpPr>
          <a:xfrm>
            <a:off x="4393577" y="3296935"/>
            <a:ext cx="157094" cy="1280560"/>
            <a:chOff x="4169379" y="2401143"/>
            <a:chExt cx="157094" cy="1280560"/>
          </a:xfrm>
        </p:grpSpPr>
        <p:sp>
          <p:nvSpPr>
            <p:cNvPr id="6" name="Textfeld 5"/>
            <p:cNvSpPr txBox="1"/>
            <p:nvPr/>
          </p:nvSpPr>
          <p:spPr>
            <a:xfrm>
              <a:off x="4169379" y="3373926"/>
              <a:ext cx="15709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000" b="1" dirty="0" smtClean="0">
                  <a:solidFill>
                    <a:srgbClr val="FF0000"/>
                  </a:solidFill>
                </a:rPr>
                <a:t>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169379" y="2401143"/>
              <a:ext cx="15709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000" b="1" dirty="0" smtClean="0">
                  <a:solidFill>
                    <a:srgbClr val="FF0000"/>
                  </a:solidFill>
                </a:rPr>
                <a:t>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26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772816"/>
                <a:ext cx="8420100" cy="4308872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comprehensive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/>
                  <a:t>4.6 GeV/c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</a:rPr>
                      <m:t>𝑝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including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background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studies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over</a:t>
                </a:r>
                <a:r>
                  <a:rPr lang="de-DE" dirty="0" smtClean="0"/>
                  <a:t>-all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: ~3.5 %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significantly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contributes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losses</a:t>
                </a:r>
                <a:r>
                  <a:rPr lang="de-DE" dirty="0" smtClean="0"/>
                  <a:t> (~43%)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‚fake‘ </a:t>
                </a:r>
                <a:r>
                  <a:rPr lang="de-DE" dirty="0" err="1" smtClean="0"/>
                  <a:t>combinations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final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sample (~5%)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ea typeface="Cambria Math"/>
                  </a:rPr>
                  <a:t>acceptance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and</a:t>
                </a:r>
                <a:r>
                  <a:rPr lang="de-DE" dirty="0" smtClean="0">
                    <a:ea typeface="Cambria Math"/>
                  </a:rPr>
                  <a:t> </a:t>
                </a:r>
                <a:r>
                  <a:rPr lang="de-DE" dirty="0" err="1" smtClean="0">
                    <a:ea typeface="Cambria Math"/>
                  </a:rPr>
                  <a:t>reconstruction</a:t>
                </a:r>
                <a:r>
                  <a:rPr lang="de-DE" dirty="0" smtClean="0">
                    <a:ea typeface="Cambria Math"/>
                  </a:rPr>
                  <a:t> uniform </a:t>
                </a:r>
                <a:r>
                  <a:rPr lang="de-DE" dirty="0" err="1" smtClean="0">
                    <a:ea typeface="Cambria Math"/>
                  </a:rPr>
                  <a:t>across</a:t>
                </a:r>
                <a:r>
                  <a:rPr lang="de-DE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phase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space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22 M DPM </a:t>
                </a:r>
                <a:r>
                  <a:rPr lang="de-DE" dirty="0" err="1" smtClean="0"/>
                  <a:t>background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  S/B</a:t>
                </a:r>
                <a:r>
                  <a:rPr lang="de-DE" dirty="0" smtClean="0"/>
                  <a:t> &gt; 4.6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6.6 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  S/B = 47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release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ready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distribution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collaboration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772816"/>
                <a:ext cx="8420100" cy="4308872"/>
              </a:xfrm>
              <a:blipFill>
                <a:blip r:embed="rId2"/>
                <a:stretch>
                  <a:fillRect l="-1883" t="-1839" r="-1231" b="-3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3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Studied</a:t>
            </a:r>
            <a:r>
              <a:rPr lang="de-DE" dirty="0" smtClean="0"/>
              <a:t> Event Samples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840274"/>
                <a:ext cx="8554342" cy="3584251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beam </a:t>
                </a:r>
                <a:r>
                  <a:rPr lang="de-DE" dirty="0" err="1" smtClean="0"/>
                  <a:t>momentum</a:t>
                </a:r>
                <a:r>
                  <a:rPr lang="de-DE" dirty="0" smtClean="0"/>
                  <a:t> p = 4.6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</a:t>
                </a:r>
              </a:p>
              <a:p>
                <a:pPr lvl="1">
                  <a:lnSpc>
                    <a:spcPts val="3000"/>
                  </a:lnSpc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data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set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(1):</a:t>
                </a:r>
                <a:r>
                  <a:rPr lang="de-DE" dirty="0" smtClean="0"/>
                  <a:t>  4 M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(PHSP)</a:t>
                </a:r>
              </a:p>
              <a:p>
                <a:pPr lvl="1">
                  <a:lnSpc>
                    <a:spcPts val="3000"/>
                  </a:lnSpc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data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set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(2):</a:t>
                </a:r>
                <a:r>
                  <a:rPr lang="de-DE" dirty="0" smtClean="0"/>
                  <a:t>  5 M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</a:rPr>
                      <m:t>𝑝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∗−</m:t>
                            </m:r>
                          </m:sup>
                        </m:sSup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 &amp; </a:t>
                </a:r>
                <a:r>
                  <a:rPr lang="de-DE" dirty="0" err="1" smtClean="0"/>
                  <a:t>c.c</a:t>
                </a:r>
                <a:r>
                  <a:rPr lang="de-DE" dirty="0" smtClean="0"/>
                  <a:t>.       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1530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82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dirty="0" smtClean="0"/>
                  <a:t>  &amp; </a:t>
                </a:r>
                <a:r>
                  <a:rPr lang="de-DE" dirty="0" err="1" smtClean="0"/>
                  <a:t>c.c</a:t>
                </a:r>
                <a:r>
                  <a:rPr lang="de-DE" dirty="0" smtClean="0"/>
                  <a:t>.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 </a:t>
                </a:r>
                <a:r>
                  <a:rPr lang="de-DE" dirty="0" err="1" smtClean="0"/>
                  <a:t>cont</a:t>
                </a:r>
                <a:r>
                  <a:rPr lang="de-DE" dirty="0" smtClean="0"/>
                  <a:t>., </a:t>
                </a:r>
                <a:r>
                  <a:rPr lang="de-DE" dirty="0" err="1" smtClean="0"/>
                  <a:t>weight</a:t>
                </a:r>
                <a:r>
                  <a:rPr lang="de-DE" dirty="0" smtClean="0"/>
                  <a:t> 1/7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sub-</a:t>
                </a:r>
                <a:r>
                  <a:rPr lang="de-DE" dirty="0" err="1" smtClean="0"/>
                  <a:t>channel</a:t>
                </a:r>
                <a:endParaRPr lang="de-DE" dirty="0" smtClean="0"/>
              </a:p>
              <a:p>
                <a:pPr lvl="1">
                  <a:lnSpc>
                    <a:spcPts val="3000"/>
                  </a:lnSpc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data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set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(3):</a:t>
                </a:r>
                <a:r>
                  <a:rPr lang="de-DE" dirty="0" smtClean="0"/>
                  <a:t>  22 M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DPM</a:t>
                </a:r>
              </a:p>
              <a:p>
                <a:pPr lvl="1">
                  <a:lnSpc>
                    <a:spcPts val="3000"/>
                  </a:lnSpc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data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set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(4):</a:t>
                </a:r>
                <a:r>
                  <a:rPr lang="de-DE" dirty="0" smtClean="0"/>
                  <a:t>  6.6 M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</a:rPr>
                      <m:t>𝑝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/>
                  <a:t> (</a:t>
                </a:r>
                <a:r>
                  <a:rPr lang="de-DE" dirty="0" smtClean="0"/>
                  <a:t>PHSP)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840274"/>
                <a:ext cx="8554342" cy="3584251"/>
              </a:xfrm>
              <a:blipFill>
                <a:blip r:embed="rId2"/>
                <a:stretch>
                  <a:fillRect l="-1853" t="-1871" b="-3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09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&amp; Analysis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840274"/>
                <a:ext cx="8420100" cy="3755644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same </a:t>
                </a:r>
                <a:r>
                  <a:rPr lang="de-DE" dirty="0" err="1" smtClean="0"/>
                  <a:t>procedure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sets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standard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detector</a:t>
                </a:r>
                <a:r>
                  <a:rPr lang="de-DE" dirty="0" smtClean="0"/>
                  <a:t>, Geant4, ‚</a:t>
                </a:r>
                <a:r>
                  <a:rPr lang="de-DE" dirty="0" err="1" smtClean="0"/>
                  <a:t>recoideal</a:t>
                </a:r>
                <a:r>
                  <a:rPr lang="de-DE" dirty="0" smtClean="0"/>
                  <a:t>‘, ideal PID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PandaRoot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trunk</a:t>
                </a:r>
                <a:r>
                  <a:rPr lang="de-DE" dirty="0" smtClean="0"/>
                  <a:t> 30122 &amp; 30127</a:t>
                </a:r>
                <a:endParaRPr lang="de-DE" dirty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visible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difference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 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both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data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sets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added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Wingdings" panose="05000000000000000000" pitchFamily="2" charset="2"/>
                  </a:rPr>
                  <a:t>define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sym typeface="Wingdings" panose="05000000000000000000" pitchFamily="2" charset="2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stable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particles</a:t>
                </a:r>
                <a:r>
                  <a:rPr lang="de-DE" dirty="0" smtClean="0">
                    <a:sym typeface="Wingdings" panose="05000000000000000000" pitchFamily="2" charset="2"/>
                  </a:rPr>
                  <a:t> in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EvtGen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file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Wingdings" panose="05000000000000000000" pitchFamily="2" charset="2"/>
                  </a:rPr>
                  <a:t>use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modified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of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Λ</m:t>
                        </m:r>
                      </m:e>
                    </m:acc>
                    <m:r>
                      <a:rPr lang="de-DE" b="0" i="1" smtClean="0">
                        <a:latin typeface="Cambria Math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Λ</m:t>
                    </m:r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 in Geant4    98.6%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signal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events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Wingdings" panose="05000000000000000000" pitchFamily="2" charset="2"/>
                  </a:rPr>
                  <a:t>both</a:t>
                </a:r>
                <a:r>
                  <a:rPr lang="de-DE" dirty="0" smtClean="0">
                    <a:sym typeface="Wingdings" panose="05000000000000000000" pitchFamily="2" charset="2"/>
                  </a:rPr>
                  <a:t> MC &amp;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reco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info</a:t>
                </a:r>
                <a:r>
                  <a:rPr lang="de-DE" dirty="0" smtClean="0">
                    <a:sym typeface="Wingdings" panose="05000000000000000000" pitchFamily="2" charset="2"/>
                  </a:rPr>
                  <a:t> in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one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ntuple</a:t>
                </a:r>
                <a:r>
                  <a:rPr lang="de-DE" dirty="0" smtClean="0">
                    <a:sym typeface="Wingdings" panose="05000000000000000000" pitchFamily="2" charset="2"/>
                  </a:rPr>
                  <a:t> (quasi-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complete</a:t>
                </a:r>
                <a:r>
                  <a:rPr lang="de-DE" dirty="0" smtClean="0">
                    <a:sym typeface="Wingdings" panose="05000000000000000000" pitchFamily="2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840274"/>
                <a:ext cx="8420100" cy="3755644"/>
              </a:xfrm>
              <a:blipFill>
                <a:blip r:embed="rId2"/>
                <a:stretch>
                  <a:fillRect l="-1883" t="-2110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06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 smtClean="0"/>
              <a:t>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 smtClean="0">
                    <a:sym typeface="Wingdings" panose="05000000000000000000" pitchFamily="2" charset="2"/>
                  </a:rPr>
                  <a:t>require all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particles</a:t>
                </a:r>
                <a:r>
                  <a:rPr lang="de-DE" dirty="0" smtClean="0">
                    <a:sym typeface="Wingdings" panose="05000000000000000000" pitchFamily="2" charset="2"/>
                  </a:rPr>
                  <a:t> in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signal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tree</a:t>
                </a:r>
                <a:r>
                  <a:rPr lang="de-DE" dirty="0" smtClean="0">
                    <a:sym typeface="Wingdings" panose="05000000000000000000" pitchFamily="2" charset="2"/>
                  </a:rPr>
                  <a:t> in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MC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list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 err="1" smtClean="0">
                    <a:sym typeface="Wingdings" panose="05000000000000000000" pitchFamily="2" charset="2"/>
                  </a:rPr>
                  <a:t>require</a:t>
                </a:r>
                <a:r>
                  <a:rPr lang="de-DE" dirty="0" smtClean="0">
                    <a:sym typeface="Wingdings" panose="05000000000000000000" pitchFamily="2" charset="2"/>
                  </a:rPr>
                  <a:t> all final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particle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candidates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present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with</a:t>
                </a:r>
                <a:r>
                  <a:rPr lang="de-DE" dirty="0" smtClean="0">
                    <a:sym typeface="Wingdings" panose="05000000000000000000" pitchFamily="2" charset="2"/>
                  </a:rPr>
                  <a:t> ‚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hit</a:t>
                </a:r>
                <a:r>
                  <a:rPr lang="de-DE" dirty="0" smtClean="0">
                    <a:sym typeface="Wingdings" panose="05000000000000000000" pitchFamily="2" charset="2"/>
                  </a:rPr>
                  <a:t> tag‘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charged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particles</a:t>
                </a:r>
                <a:r>
                  <a:rPr lang="de-DE" dirty="0" smtClean="0">
                    <a:sym typeface="Wingdings" panose="05000000000000000000" pitchFamily="2" charset="2"/>
                  </a:rPr>
                  <a:t>: &gt;3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hits</a:t>
                </a:r>
                <a:r>
                  <a:rPr lang="de-DE" dirty="0" smtClean="0">
                    <a:sym typeface="Wingdings" panose="05000000000000000000" pitchFamily="2" charset="2"/>
                  </a:rPr>
                  <a:t> in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any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central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tracking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detector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>
                    <a:sym typeface="Wingdings" panose="05000000000000000000" pitchFamily="2" charset="2"/>
                  </a:rPr>
                  <a:t>reconstruct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Λ</m:t>
                        </m:r>
                      </m:e>
                    </m:acc>
                    <m:r>
                      <a:rPr lang="de-DE" i="1">
                        <a:latin typeface="Cambria Math"/>
                        <a:sym typeface="Wingdings" panose="05000000000000000000" pitchFamily="2" charset="2"/>
                      </a:rPr>
                      <m:t>,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Λ</m:t>
                    </m:r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vertices (1.: </a:t>
                </a:r>
                <a:r>
                  <a:rPr lang="de-DE" dirty="0" err="1">
                    <a:sym typeface="Wingdings" panose="05000000000000000000" pitchFamily="2" charset="2"/>
                  </a:rPr>
                  <a:t>vtx</a:t>
                </a:r>
                <a:r>
                  <a:rPr lang="de-DE" dirty="0">
                    <a:sym typeface="Wingdings" panose="05000000000000000000" pitchFamily="2" charset="2"/>
                  </a:rPr>
                  <a:t> fit, 2.: </a:t>
                </a:r>
                <a:r>
                  <a:rPr lang="de-DE" dirty="0" err="1">
                    <a:sym typeface="Wingdings" panose="05000000000000000000" pitchFamily="2" charset="2"/>
                  </a:rPr>
                  <a:t>mass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constraint</a:t>
                </a:r>
                <a:r>
                  <a:rPr lang="de-DE" dirty="0">
                    <a:sym typeface="Wingdings" panose="05000000000000000000" pitchFamily="2" charset="2"/>
                  </a:rPr>
                  <a:t> fit) 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>
                    <a:sym typeface="Wingdings" panose="05000000000000000000" pitchFamily="2" charset="2"/>
                  </a:rPr>
                  <a:t>reconstruct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de-DE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 err="1" smtClean="0">
                    <a:sym typeface="Wingdings" panose="05000000000000000000" pitchFamily="2" charset="2"/>
                  </a:rPr>
                  <a:t>reconstruct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de-DE" i="1">
                        <a:latin typeface="Cambria Math"/>
                        <a:sym typeface="Wingdings" panose="05000000000000000000" pitchFamily="2" charset="2"/>
                      </a:rPr>
                      <m:t>,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vertices</a:t>
                </a:r>
                <a:r>
                  <a:rPr lang="de-DE" dirty="0" smtClean="0">
                    <a:sym typeface="Wingdings" panose="05000000000000000000" pitchFamily="2" charset="2"/>
                  </a:rPr>
                  <a:t> (1.: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vtx</a:t>
                </a:r>
                <a:r>
                  <a:rPr lang="de-DE" dirty="0" smtClean="0">
                    <a:sym typeface="Wingdings" panose="05000000000000000000" pitchFamily="2" charset="2"/>
                  </a:rPr>
                  <a:t> fit, 2.: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mass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constraint</a:t>
                </a:r>
                <a:r>
                  <a:rPr lang="de-DE" dirty="0" smtClean="0">
                    <a:sym typeface="Wingdings" panose="05000000000000000000" pitchFamily="2" charset="2"/>
                  </a:rPr>
                  <a:t> fit)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 err="1" smtClean="0"/>
                  <a:t>reconstruct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system  (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vtx</a:t>
                </a:r>
                <a:r>
                  <a:rPr lang="de-DE" dirty="0" smtClean="0">
                    <a:sym typeface="Wingdings" panose="05000000000000000000" pitchFamily="2" charset="2"/>
                  </a:rPr>
                  <a:t> fit)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 err="1" smtClean="0">
                    <a:sym typeface="Wingdings" panose="05000000000000000000" pitchFamily="2" charset="2"/>
                  </a:rPr>
                  <a:t>reconstruct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system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≡</m:t>
                    </m:r>
                    <m:r>
                      <a:rPr lang="de-DE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system</a:t>
                </a:r>
                <a:r>
                  <a:rPr lang="de-DE" dirty="0" smtClean="0">
                    <a:sym typeface="Wingdings" panose="05000000000000000000" pitchFamily="2" charset="2"/>
                  </a:rPr>
                  <a:t>  (4C fit)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de-DE" dirty="0" err="1" smtClean="0">
                    <a:sym typeface="Wingdings" panose="05000000000000000000" pitchFamily="2" charset="2"/>
                  </a:rPr>
                  <a:t>control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spectra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each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step</a:t>
                </a:r>
                <a:r>
                  <a:rPr lang="de-DE" dirty="0" smtClean="0">
                    <a:sym typeface="Wingdings" panose="05000000000000000000" pitchFamily="2" charset="2"/>
                  </a:rPr>
                  <a:t>  </a:t>
                </a:r>
                <a:endParaRPr lang="de-DE" dirty="0" smtClean="0"/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55" t="-1926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92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MC Signal </a:t>
            </a:r>
            <a:r>
              <a:rPr lang="de-DE" dirty="0" err="1" smtClean="0"/>
              <a:t>Efficiencies</a:t>
            </a:r>
            <a:r>
              <a:rPr lang="de-DE" dirty="0" smtClean="0"/>
              <a:t>  Data Set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2793702" cy="150810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de-DE" dirty="0" smtClean="0"/>
              <a:t>MC </a:t>
            </a:r>
            <a:r>
              <a:rPr lang="de-DE" dirty="0" err="1" smtClean="0"/>
              <a:t>losses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interaction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daughter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898045"/>
                  </p:ext>
                </p:extLst>
              </p:nvPr>
            </p:nvGraphicFramePr>
            <p:xfrm>
              <a:off x="3584848" y="1556792"/>
              <a:ext cx="5580000" cy="4450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8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# Events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0" dirty="0" smtClean="0"/>
                            <a:t> / </a:t>
                          </a:r>
                          <a:r>
                            <a:rPr lang="de-DE" baseline="0" dirty="0" err="1" smtClean="0"/>
                            <a:t>n</a:t>
                          </a:r>
                          <a:r>
                            <a:rPr lang="de-DE" baseline="-25000" dirty="0" err="1" smtClean="0"/>
                            <a:t>gen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</a:t>
                          </a:r>
                          <a:r>
                            <a:rPr lang="de-DE" baseline="0" dirty="0" smtClean="0"/>
                            <a:t> / </a:t>
                          </a:r>
                          <a:r>
                            <a:rPr lang="de-DE" baseline="0" dirty="0" err="1" smtClean="0"/>
                            <a:t>n</a:t>
                          </a:r>
                          <a:r>
                            <a:rPr lang="de-DE" baseline="-25000" dirty="0" err="1" smtClean="0"/>
                            <a:t>sig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generated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4 000 000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1.000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signal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expected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3 943 991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1.000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MC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3 908 890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MC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3 909 768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MC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</m:acc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3 834</a:t>
                          </a:r>
                          <a:r>
                            <a:rPr lang="de-DE" baseline="0" dirty="0" smtClean="0"/>
                            <a:t> 971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MC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3 838</a:t>
                          </a:r>
                          <a:r>
                            <a:rPr lang="de-DE" baseline="0" dirty="0" smtClean="0"/>
                            <a:t> 090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MC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𝛾𝛾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3 952</a:t>
                          </a:r>
                          <a:r>
                            <a:rPr lang="de-DE" baseline="0" dirty="0" smtClean="0"/>
                            <a:t> 955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0.988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MC Signal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3 635 933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0.922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‚</a:t>
                          </a:r>
                          <a:r>
                            <a:rPr lang="de-DE" dirty="0" err="1" smtClean="0"/>
                            <a:t>reco</a:t>
                          </a:r>
                          <a:r>
                            <a:rPr lang="de-DE" dirty="0" smtClean="0"/>
                            <a:t>‘</a:t>
                          </a:r>
                          <a:r>
                            <a:rPr lang="de-DE" baseline="0" dirty="0" smtClean="0"/>
                            <a:t> tag (R1)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1 014 129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0.257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‚</a:t>
                          </a:r>
                          <a:r>
                            <a:rPr lang="de-DE" dirty="0" err="1" smtClean="0"/>
                            <a:t>XiXi</a:t>
                          </a:r>
                          <a:r>
                            <a:rPr lang="de-DE" dirty="0" smtClean="0"/>
                            <a:t>‘</a:t>
                          </a:r>
                          <a:r>
                            <a:rPr lang="de-DE" baseline="0" dirty="0" smtClean="0"/>
                            <a:t> tag (R2)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529</a:t>
                          </a:r>
                          <a:r>
                            <a:rPr lang="de-DE" baseline="0" dirty="0" smtClean="0"/>
                            <a:t> 137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0.134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‚final‘</a:t>
                          </a:r>
                          <a:r>
                            <a:rPr lang="de-DE" baseline="0" dirty="0" smtClean="0"/>
                            <a:t> tag (R3)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137</a:t>
                          </a:r>
                          <a:r>
                            <a:rPr lang="de-DE" baseline="0" dirty="0" smtClean="0"/>
                            <a:t> 286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0.0348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898045"/>
                  </p:ext>
                </p:extLst>
              </p:nvPr>
            </p:nvGraphicFramePr>
            <p:xfrm>
              <a:off x="3584848" y="1556792"/>
              <a:ext cx="5580000" cy="4450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80000"/>
                    <a:gridCol w="1368000"/>
                    <a:gridCol w="1116000"/>
                    <a:gridCol w="11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Sample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# Events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0" dirty="0" smtClean="0"/>
                            <a:t> / </a:t>
                          </a:r>
                          <a:r>
                            <a:rPr lang="de-DE" baseline="0" dirty="0" err="1" smtClean="0"/>
                            <a:t>n</a:t>
                          </a:r>
                          <a:r>
                            <a:rPr lang="de-DE" baseline="-25000" dirty="0" err="1" smtClean="0"/>
                            <a:t>gen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</a:t>
                          </a:r>
                          <a:r>
                            <a:rPr lang="de-DE" baseline="0" dirty="0" smtClean="0"/>
                            <a:t> / </a:t>
                          </a:r>
                          <a:r>
                            <a:rPr lang="de-DE" baseline="0" dirty="0" err="1" smtClean="0"/>
                            <a:t>n</a:t>
                          </a:r>
                          <a:r>
                            <a:rPr lang="de-DE" baseline="-25000" dirty="0" err="1" smtClean="0"/>
                            <a:t>sig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generated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4 000 000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1.000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signal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expected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3 943 991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1.000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13333" r="-181846" b="-8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3 908 890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6557" r="-181846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</a:t>
                          </a:r>
                          <a:r>
                            <a:rPr lang="de-DE" dirty="0" smtClean="0"/>
                            <a:t>909 768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6557" r="-18184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</a:t>
                          </a:r>
                          <a:r>
                            <a:rPr lang="de-DE" dirty="0" smtClean="0"/>
                            <a:t>834</a:t>
                          </a:r>
                          <a:r>
                            <a:rPr lang="de-DE" baseline="0" dirty="0" smtClean="0"/>
                            <a:t> 971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6557" r="-181846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</a:t>
                          </a:r>
                          <a:r>
                            <a:rPr lang="de-DE" dirty="0" smtClean="0"/>
                            <a:t>838</a:t>
                          </a:r>
                          <a:r>
                            <a:rPr lang="de-DE" baseline="0" dirty="0" smtClean="0"/>
                            <a:t> 090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06557" r="-18184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</a:t>
                          </a:r>
                          <a:r>
                            <a:rPr lang="de-DE" dirty="0" smtClean="0"/>
                            <a:t>952</a:t>
                          </a:r>
                          <a:r>
                            <a:rPr lang="de-DE" baseline="0" dirty="0" smtClean="0"/>
                            <a:t> 955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0.988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MC Signal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3 635 933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0.922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‚</a:t>
                          </a:r>
                          <a:r>
                            <a:rPr lang="de-DE" dirty="0" err="1" smtClean="0"/>
                            <a:t>reco</a:t>
                          </a:r>
                          <a:r>
                            <a:rPr lang="de-DE" dirty="0" smtClean="0"/>
                            <a:t>‘</a:t>
                          </a:r>
                          <a:r>
                            <a:rPr lang="de-DE" baseline="0" dirty="0" smtClean="0"/>
                            <a:t> tag (R1)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1 014 129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0.257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‚</a:t>
                          </a:r>
                          <a:r>
                            <a:rPr lang="de-DE" dirty="0" err="1" smtClean="0"/>
                            <a:t>XiXi</a:t>
                          </a:r>
                          <a:r>
                            <a:rPr lang="de-DE" dirty="0" smtClean="0"/>
                            <a:t>‘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tag (</a:t>
                          </a:r>
                          <a:r>
                            <a:rPr lang="de-DE" baseline="0" dirty="0" smtClean="0"/>
                            <a:t>R2)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529</a:t>
                          </a:r>
                          <a:r>
                            <a:rPr lang="de-DE" baseline="0" dirty="0" smtClean="0"/>
                            <a:t> 137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0.134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‚final‘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tag (</a:t>
                          </a:r>
                          <a:r>
                            <a:rPr lang="de-DE" baseline="0" dirty="0" smtClean="0"/>
                            <a:t>R3)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137</a:t>
                          </a:r>
                          <a:r>
                            <a:rPr lang="de-DE" baseline="0" dirty="0" smtClean="0"/>
                            <a:t> 286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/>
                            <a:t>0.0348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893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Resonstruction</a:t>
            </a:r>
            <a:r>
              <a:rPr lang="de-DE" dirty="0" smtClean="0"/>
              <a:t> Efficiency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n-</a:t>
            </a:r>
            <a:r>
              <a:rPr lang="de-DE" dirty="0" err="1" smtClean="0"/>
              <a:t>tuple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filled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‚</a:t>
            </a:r>
            <a:r>
              <a:rPr lang="de-DE" dirty="0" err="1" smtClean="0"/>
              <a:t>reconstructable</a:t>
            </a:r>
            <a:r>
              <a:rPr lang="de-DE" dirty="0" smtClean="0"/>
              <a:t>‘ </a:t>
            </a:r>
            <a:r>
              <a:rPr lang="de-DE" dirty="0" err="1" smtClean="0"/>
              <a:t>events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separate </a:t>
            </a:r>
            <a:r>
              <a:rPr lang="de-DE" dirty="0" err="1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00336"/>
                  </p:ext>
                </p:extLst>
              </p:nvPr>
            </p:nvGraphicFramePr>
            <p:xfrm>
              <a:off x="1784648" y="3501008"/>
              <a:ext cx="6604002" cy="1152128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100667">
                      <a:extLst>
                        <a:ext uri="{9D8B030D-6E8A-4147-A177-3AD203B41FA5}">
                          <a16:colId xmlns:a16="http://schemas.microsoft.com/office/drawing/2014/main" val="7986873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3591417098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2965292819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3532875261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942415053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2830877613"/>
                        </a:ext>
                      </a:extLst>
                    </a:gridCol>
                  </a:tblGrid>
                  <a:tr h="576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smtClean="0">
                                                <a:latin typeface="Cambria Math" panose="02040503050406030204" pitchFamily="18" charset="0"/>
                                              </a:rPr>
                                              <m:t>𝚵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de-DE" sz="200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𝚲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𝚵</m:t>
                                        </m:r>
                                      </m:e>
                                      <m:sup>
                                        <m:r>
                                          <a:rPr lang="de-DE" sz="20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784212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0.837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0.867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0.757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0.709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0.753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0.706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22446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00336"/>
                  </p:ext>
                </p:extLst>
              </p:nvPr>
            </p:nvGraphicFramePr>
            <p:xfrm>
              <a:off x="1784648" y="3501008"/>
              <a:ext cx="6604002" cy="1152128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1100667">
                      <a:extLst>
                        <a:ext uri="{9D8B030D-6E8A-4147-A177-3AD203B41FA5}">
                          <a16:colId xmlns:a16="http://schemas.microsoft.com/office/drawing/2014/main" val="7986873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3591417098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2965292819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3532875261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942415053"/>
                        </a:ext>
                      </a:extLst>
                    </a:gridCol>
                    <a:gridCol w="1100667">
                      <a:extLst>
                        <a:ext uri="{9D8B030D-6E8A-4147-A177-3AD203B41FA5}">
                          <a16:colId xmlns:a16="http://schemas.microsoft.com/office/drawing/2014/main" val="2830877613"/>
                        </a:ext>
                      </a:extLst>
                    </a:gridCol>
                  </a:tblGrid>
                  <a:tr h="576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2" t="-1053" r="-500552" b="-10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52" t="-1053" r="-400552" b="-10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52" t="-1053" r="-300552" b="-10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222" t="-1053" r="-202222" b="-10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1053" r="-101105" b="-10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053" r="-1105" b="-10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2784212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0.837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0.867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0.757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0.709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0.753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0.706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22446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650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64704"/>
            <a:ext cx="8420100" cy="400110"/>
          </a:xfrm>
        </p:spPr>
        <p:txBody>
          <a:bodyPr/>
          <a:lstStyle/>
          <a:p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Efficiencies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7" y="1340769"/>
            <a:ext cx="6244643" cy="5135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609184" y="2060848"/>
                <a:ext cx="2954655" cy="4248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 1: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dirty="0" smtClean="0"/>
                  <a:t> reco	    0.916</a:t>
                </a:r>
              </a:p>
              <a:p>
                <a:r>
                  <a:rPr lang="de-DE" dirty="0"/>
                  <a:t> </a:t>
                </a:r>
                <a:r>
                  <a:rPr lang="de-DE" dirty="0" smtClean="0"/>
                  <a:t>2: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true	    0.838</a:t>
                </a:r>
                <a:endParaRPr lang="en-US" dirty="0"/>
              </a:p>
              <a:p>
                <a:r>
                  <a:rPr lang="de-DE" dirty="0" smtClean="0"/>
                  <a:t> 4: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reco	    0.924</a:t>
                </a:r>
                <a:endParaRPr lang="en-US" dirty="0"/>
              </a:p>
              <a:p>
                <a:r>
                  <a:rPr lang="de-DE" dirty="0"/>
                  <a:t> </a:t>
                </a:r>
                <a:r>
                  <a:rPr lang="de-DE" dirty="0" smtClean="0"/>
                  <a:t>5: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true	    0.845</a:t>
                </a:r>
                <a:endParaRPr lang="en-US" dirty="0"/>
              </a:p>
              <a:p>
                <a:r>
                  <a:rPr lang="de-DE" dirty="0"/>
                  <a:t> </a:t>
                </a:r>
                <a:r>
                  <a:rPr lang="de-DE" dirty="0" smtClean="0"/>
                  <a:t>8: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reco	    0.743</a:t>
                </a:r>
                <a:endParaRPr lang="en-US" dirty="0"/>
              </a:p>
              <a:p>
                <a:r>
                  <a:rPr lang="de-DE" dirty="0"/>
                  <a:t> </a:t>
                </a:r>
                <a:r>
                  <a:rPr lang="de-DE" dirty="0" smtClean="0"/>
                  <a:t>9: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true	    0.708</a:t>
                </a:r>
                <a:endParaRPr lang="en-US" dirty="0"/>
              </a:p>
              <a:p>
                <a:r>
                  <a:rPr lang="de-DE" dirty="0" smtClean="0"/>
                  <a:t>11: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reco	    0.748</a:t>
                </a:r>
                <a:endParaRPr lang="en-US" dirty="0"/>
              </a:p>
              <a:p>
                <a:r>
                  <a:rPr lang="de-DE" dirty="0" smtClean="0"/>
                  <a:t>12: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true	    0.713</a:t>
                </a:r>
              </a:p>
              <a:p>
                <a:r>
                  <a:rPr lang="de-DE" dirty="0" smtClean="0"/>
                  <a:t>15: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reco	    0.728</a:t>
                </a:r>
                <a:endParaRPr lang="en-US" dirty="0"/>
              </a:p>
              <a:p>
                <a:r>
                  <a:rPr lang="de-DE" dirty="0" smtClean="0"/>
                  <a:t>16: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reco</a:t>
                </a:r>
                <a:r>
                  <a:rPr lang="en-US" dirty="0" smtClean="0"/>
                  <a:t> true	    0.355</a:t>
                </a:r>
                <a:endParaRPr lang="en-US" dirty="0"/>
              </a:p>
              <a:p>
                <a:r>
                  <a:rPr lang="de-DE" dirty="0" smtClean="0"/>
                  <a:t>17: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reco</a:t>
                </a:r>
                <a:r>
                  <a:rPr lang="en-US" dirty="0"/>
                  <a:t> </a:t>
                </a:r>
                <a:r>
                  <a:rPr lang="en-US" dirty="0" smtClean="0"/>
                  <a:t>conv.	    0.076</a:t>
                </a:r>
              </a:p>
              <a:p>
                <a:r>
                  <a:rPr lang="de-DE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 + conv.  0.431</a:t>
                </a:r>
                <a:endParaRPr lang="en-US" dirty="0"/>
              </a:p>
              <a:p>
                <a:r>
                  <a:rPr lang="de-DE" dirty="0" smtClean="0"/>
                  <a:t>20: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reco	    0.522</a:t>
                </a:r>
              </a:p>
              <a:p>
                <a:r>
                  <a:rPr lang="de-DE" dirty="0" smtClean="0"/>
                  <a:t>23: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cand</a:t>
                </a:r>
                <a:r>
                  <a:rPr lang="en-US" dirty="0" smtClean="0"/>
                  <a:t> true	    0.180</a:t>
                </a:r>
                <a:endParaRPr lang="en-US" dirty="0"/>
              </a:p>
              <a:p>
                <a:r>
                  <a:rPr lang="de-DE" dirty="0" smtClean="0"/>
                  <a:t>25: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reco	    0.136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84" y="2060848"/>
                <a:ext cx="2954655" cy="4248471"/>
              </a:xfrm>
              <a:prstGeom prst="rect">
                <a:avLst/>
              </a:prstGeom>
              <a:blipFill rotWithShape="1">
                <a:blip r:embed="rId3"/>
                <a:stretch>
                  <a:fillRect l="-1649" t="-717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969224" y="1017603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reference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reconstructable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9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7" y="1340768"/>
            <a:ext cx="6249543" cy="5139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64704"/>
                <a:ext cx="8420100" cy="409151"/>
              </a:xfrm>
            </p:spPr>
            <p:txBody>
              <a:bodyPr/>
              <a:lstStyle/>
              <a:p>
                <a:r>
                  <a:rPr lang="de-DE" dirty="0" smtClean="0"/>
                  <a:t>MC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Fraction</a:t>
                </a:r>
                <a:r>
                  <a:rPr lang="de-DE" dirty="0" smtClean="0"/>
                  <a:t> Final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smtClean="0">
                                <a:latin typeface="Cambria Math"/>
                                <a:ea typeface="Cambria Math"/>
                              </a:rPr>
                              <m:t>𝚵</m:t>
                            </m:r>
                          </m:e>
                        </m:acc>
                      </m:e>
                      <m:sup>
                        <m:r>
                          <a:rPr lang="de-DE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𝚵</m:t>
                        </m:r>
                      </m:e>
                      <m:sup>
                        <m:r>
                          <a:rPr lang="de-DE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p>
                        <m:r>
                          <a:rPr lang="de-DE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 smtClean="0"/>
                  <a:t> Sample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64704"/>
                <a:ext cx="8420100" cy="409151"/>
              </a:xfrm>
              <a:blipFill rotWithShape="1">
                <a:blip r:embed="rId3"/>
                <a:stretch>
                  <a:fillRect l="-2390" t="-22059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609184" y="2798348"/>
                <a:ext cx="2864887" cy="3139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 1: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    	    0.996</a:t>
                </a:r>
              </a:p>
              <a:p>
                <a:r>
                  <a:rPr lang="de-DE" dirty="0" smtClean="0"/>
                  <a:t> 3: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    	    0.996</a:t>
                </a:r>
                <a:endParaRPr lang="en-US" dirty="0"/>
              </a:p>
              <a:p>
                <a:r>
                  <a:rPr lang="de-DE" dirty="0" smtClean="0"/>
                  <a:t> 6: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    	    0.996</a:t>
                </a:r>
                <a:endParaRPr lang="en-US" dirty="0"/>
              </a:p>
              <a:p>
                <a:r>
                  <a:rPr lang="de-DE" dirty="0" smtClean="0"/>
                  <a:t> 8: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    	    0.995</a:t>
                </a:r>
                <a:endParaRPr lang="en-US" dirty="0"/>
              </a:p>
              <a:p>
                <a:r>
                  <a:rPr lang="de-DE" dirty="0" smtClean="0"/>
                  <a:t>11: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	    0.805</a:t>
                </a:r>
                <a:endParaRPr lang="en-US" dirty="0"/>
              </a:p>
              <a:p>
                <a:r>
                  <a:rPr lang="de-DE" dirty="0" smtClean="0"/>
                  <a:t>12: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conv.	    0.144</a:t>
                </a:r>
              </a:p>
              <a:p>
                <a:r>
                  <a:rPr lang="de-DE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true + conv.  0.949</a:t>
                </a:r>
                <a:endParaRPr lang="en-US" dirty="0"/>
              </a:p>
              <a:p>
                <a:r>
                  <a:rPr lang="de-DE" dirty="0" smtClean="0"/>
                  <a:t>23: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true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	    0.798</a:t>
                </a:r>
              </a:p>
              <a:p>
                <a:endParaRPr lang="de-DE" dirty="0"/>
              </a:p>
              <a:p>
                <a:r>
                  <a:rPr lang="de-DE" baseline="30000" dirty="0" smtClean="0"/>
                  <a:t>*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conv</a:t>
                </a:r>
                <a:r>
                  <a:rPr lang="de-DE" dirty="0" smtClean="0"/>
                  <a:t>. not </a:t>
                </a:r>
                <a:r>
                  <a:rPr lang="de-DE" dirty="0" err="1" smtClean="0"/>
                  <a:t>included</a:t>
                </a:r>
                <a:r>
                  <a:rPr lang="de-DE" dirty="0" smtClean="0"/>
                  <a:t>         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.</a:t>
                </a:r>
                <a:r>
                  <a:rPr lang="de-DE" dirty="0" smtClean="0"/>
                  <a:t>    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incl.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dirty="0" smtClean="0">
                    <a:solidFill>
                      <a:srgbClr val="C00000"/>
                    </a:solidFill>
                  </a:rPr>
                  <a:t> conv.:        0.941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84" y="2798348"/>
                <a:ext cx="2864887" cy="3139899"/>
              </a:xfrm>
              <a:prstGeom prst="rect">
                <a:avLst/>
              </a:prstGeom>
              <a:blipFill>
                <a:blip r:embed="rId4"/>
                <a:stretch>
                  <a:fillRect l="-1702" t="-971" r="-1277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401272" y="1420614"/>
            <a:ext cx="192873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4C fit &amp;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endParaRPr lang="de-DE" dirty="0" smtClean="0"/>
          </a:p>
          <a:p>
            <a:r>
              <a:rPr lang="de-DE" dirty="0" err="1" smtClean="0"/>
              <a:t>reference</a:t>
            </a:r>
            <a:r>
              <a:rPr lang="de-DE" dirty="0" smtClean="0"/>
              <a:t>:</a:t>
            </a:r>
          </a:p>
          <a:p>
            <a:r>
              <a:rPr lang="de-DE" dirty="0" smtClean="0"/>
              <a:t>final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73160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A4-Papier (210 x 297 mm)</PresentationFormat>
  <Paragraphs>200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Arial MT Bd</vt:lpstr>
      <vt:lpstr>Calibri</vt:lpstr>
      <vt:lpstr>Cambria Math</vt:lpstr>
      <vt:lpstr>Wingdings</vt:lpstr>
      <vt:lpstr>2_Standarddesign</vt:lpstr>
      <vt:lpstr>3_Standarddesign</vt:lpstr>
      <vt:lpstr>4_Standarddesign</vt:lpstr>
      <vt:lpstr>Ξ^∗ Resonances in p ̅p→Ξ ̅^+ Ξ^- π^0 </vt:lpstr>
      <vt:lpstr>Status of Ξ^∗Resonances</vt:lpstr>
      <vt:lpstr>Studied Event Samples</vt:lpstr>
      <vt:lpstr>Simulation &amp; Analysis Parameters</vt:lpstr>
      <vt:lpstr>Analysis Procedure</vt:lpstr>
      <vt:lpstr>MC Signal Efficiencies  Data Set (1)</vt:lpstr>
      <vt:lpstr>Resonstruction Efficiency Stable Particles</vt:lpstr>
      <vt:lpstr>Reconstruction Efficiencies</vt:lpstr>
      <vt:lpstr>MC Truth Fraction Final Ξ ̅^+ Ξ^- π^0 Sample</vt:lpstr>
      <vt:lpstr>Histograms</vt:lpstr>
      <vt:lpstr>PowerPoint-Präsentation</vt:lpstr>
      <vt:lpstr>PowerPoint-Präsentation</vt:lpstr>
      <vt:lpstr>Signal Data Set (2):  Include Ξ* Resonances</vt:lpstr>
      <vt:lpstr>PowerPoint-Präsentation</vt:lpstr>
      <vt:lpstr>PowerPoint-Präsentation</vt:lpstr>
      <vt:lpstr>Data Set (3):  DPM Background</vt:lpstr>
      <vt:lpstr>Data Set (4):  p ̅p→p ̅pπ^+ π^+ π^- π^- π^0</vt:lpstr>
      <vt:lpstr>PowerPoint-Präsentation</vt:lpstr>
      <vt:lpstr>PowerPoint-Präsentation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839</cp:revision>
  <cp:lastPrinted>2017-09-27T13:48:13Z</cp:lastPrinted>
  <dcterms:created xsi:type="dcterms:W3CDTF">2016-05-30T15:26:13Z</dcterms:created>
  <dcterms:modified xsi:type="dcterms:W3CDTF">2018-02-28T08:39:24Z</dcterms:modified>
</cp:coreProperties>
</file>