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7" r:id="rId3"/>
    <p:sldId id="314" r:id="rId4"/>
    <p:sldId id="308" r:id="rId5"/>
    <p:sldId id="309" r:id="rId6"/>
    <p:sldId id="310" r:id="rId7"/>
    <p:sldId id="311" r:id="rId8"/>
    <p:sldId id="313" r:id="rId9"/>
    <p:sldId id="315" r:id="rId10"/>
    <p:sldId id="312" r:id="rId11"/>
  </p:sldIdLst>
  <p:sldSz cx="12192000" cy="6858000"/>
  <p:notesSz cx="7315200" cy="9601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08D6"/>
    <a:srgbClr val="FE00FE"/>
    <a:srgbClr val="FFA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2D1BB-FB7B-4FD5-A474-431675FF8499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B69FE-0053-4C1A-AB54-2CAE9857C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88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28FA066-7F66-48D8-A7B3-807086891CEE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8FAFAD7-C185-40C3-9B57-31777DA7D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7655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780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26556"/>
            <a:ext cx="12189618" cy="457200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 userDrawn="1"/>
        </p:nvSpPr>
        <p:spPr>
          <a:xfrm>
            <a:off x="2382" y="0"/>
            <a:ext cx="12189618" cy="81103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 userDrawn="1"/>
        </p:nvSpPr>
        <p:spPr>
          <a:xfrm>
            <a:off x="12" y="6334315"/>
            <a:ext cx="12191988" cy="66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Date Placeholder 5"/>
          <p:cNvSpPr>
            <a:spLocks noGrp="1"/>
          </p:cNvSpPr>
          <p:nvPr>
            <p:ph type="dt" sz="half" idx="10"/>
          </p:nvPr>
        </p:nvSpPr>
        <p:spPr>
          <a:xfrm>
            <a:off x="348083" y="64896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06.03.2018</a:t>
            </a:r>
            <a:endParaRPr lang="ru-RU" dirty="0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664534" y="647259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D. Veretennikov</a:t>
            </a:r>
            <a:endParaRPr lang="ru-RU" dirty="0"/>
          </a:p>
        </p:txBody>
      </p:sp>
      <p:sp>
        <p:nvSpPr>
          <p:cNvPr id="15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112876" y="6472593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449ABEF-D7C3-4882-B4E1-39731881B0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73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1218961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>
            <a:off x="12" y="6334316"/>
            <a:ext cx="12189618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488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440873" y="2227407"/>
            <a:ext cx="9144000" cy="2387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PID for FTOF with Cellular Automaton tracking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D.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Veretennikov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600" dirty="0" smtClean="0"/>
              <a:t>GSI, 07.03.2018</a:t>
            </a:r>
            <a:endParaRPr lang="ru-RU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9" descr="PandaLogo2_w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8272"/>
            <a:ext cx="274320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pan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3685" y="213022"/>
            <a:ext cx="766762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398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286" y="98345"/>
            <a:ext cx="1689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Outlook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01793" y="1561321"/>
            <a:ext cx="58128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reconstructed track length for PID</a:t>
            </a:r>
          </a:p>
          <a:p>
            <a:endParaRPr lang="en-US" sz="2400" dirty="0"/>
          </a:p>
          <a:p>
            <a:r>
              <a:rPr lang="en-US" sz="2400" dirty="0" smtClean="0"/>
              <a:t>Event mixing in </a:t>
            </a:r>
            <a:r>
              <a:rPr lang="en-US" sz="2400" dirty="0" err="1" smtClean="0"/>
              <a:t>timebase</a:t>
            </a:r>
            <a:r>
              <a:rPr lang="en-US" sz="2400" dirty="0" smtClean="0"/>
              <a:t> simulation</a:t>
            </a:r>
          </a:p>
          <a:p>
            <a:endParaRPr lang="en-US" sz="2400" dirty="0" smtClean="0"/>
          </a:p>
          <a:p>
            <a:r>
              <a:rPr lang="en-US" sz="2400" dirty="0" smtClean="0"/>
              <a:t>Looping PID algorithm in </a:t>
            </a:r>
            <a:r>
              <a:rPr lang="en-US" sz="2400" dirty="0" err="1" smtClean="0"/>
              <a:t>timebase</a:t>
            </a:r>
            <a:r>
              <a:rPr lang="en-US" sz="2400" dirty="0" smtClean="0"/>
              <a:t> simulation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Determination of T0 using track information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06.03.2018</a:t>
            </a:r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Veretennikov</a:t>
            </a: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ABEF-D7C3-4882-B4E1-39731881B08B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253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0231" y="827030"/>
            <a:ext cx="488460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Box generator in forward </a:t>
            </a:r>
            <a:r>
              <a:rPr lang="en-US" sz="2400" dirty="0"/>
              <a:t>region</a:t>
            </a:r>
          </a:p>
          <a:p>
            <a:endParaRPr lang="en-US" sz="2400" dirty="0" smtClean="0"/>
          </a:p>
          <a:p>
            <a:r>
              <a:rPr lang="en-US" sz="2400" dirty="0" smtClean="0"/>
              <a:t>1° &lt; theta &lt; 5°</a:t>
            </a:r>
          </a:p>
          <a:p>
            <a:r>
              <a:rPr lang="en-US" sz="2400" dirty="0" smtClean="0"/>
              <a:t>0° &lt; phi &lt; 360°</a:t>
            </a:r>
          </a:p>
          <a:p>
            <a:r>
              <a:rPr lang="en-US" sz="2400" dirty="0" smtClean="0"/>
              <a:t>Momentum 0.5 &lt; p &lt; 3 GeV/c</a:t>
            </a:r>
          </a:p>
          <a:p>
            <a:endParaRPr lang="en-US" sz="2400" dirty="0" smtClean="0"/>
          </a:p>
          <a:p>
            <a:r>
              <a:rPr lang="en-US" sz="2400" dirty="0"/>
              <a:t>9</a:t>
            </a:r>
            <a:r>
              <a:rPr lang="en-US" sz="2400" dirty="0" smtClean="0"/>
              <a:t>000 events</a:t>
            </a:r>
          </a:p>
          <a:p>
            <a:r>
              <a:rPr lang="en-US" sz="2400" dirty="0" smtClean="0"/>
              <a:t>1 particle per events (</a:t>
            </a:r>
            <a:r>
              <a:rPr lang="en-US" sz="2400" dirty="0">
                <a:sym typeface="Symbol" panose="05050102010706020507" pitchFamily="18" charset="2"/>
              </a:rPr>
              <a:t>, </a:t>
            </a:r>
            <a:r>
              <a:rPr lang="en-US" sz="2400" i="1" dirty="0">
                <a:sym typeface="Symbol" panose="05050102010706020507" pitchFamily="18" charset="2"/>
              </a:rPr>
              <a:t>K, </a:t>
            </a:r>
            <a:r>
              <a:rPr lang="en-US" sz="2400" i="1" dirty="0" smtClean="0">
                <a:sym typeface="Symbol" panose="05050102010706020507" pitchFamily="18" charset="2"/>
              </a:rPr>
              <a:t>p</a:t>
            </a:r>
            <a:r>
              <a:rPr lang="en-US" sz="2400" dirty="0" smtClean="0"/>
              <a:t>) 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3</a:t>
            </a:r>
            <a:r>
              <a:rPr lang="en-US" sz="2400" dirty="0" smtClean="0"/>
              <a:t>000 events</a:t>
            </a:r>
          </a:p>
          <a:p>
            <a:r>
              <a:rPr lang="en-US" sz="2400" dirty="0" smtClean="0"/>
              <a:t>3 particle per events </a:t>
            </a:r>
            <a:r>
              <a:rPr lang="en-US" sz="2400" dirty="0"/>
              <a:t>(</a:t>
            </a:r>
            <a:r>
              <a:rPr lang="en-US" sz="2400" dirty="0">
                <a:sym typeface="Symbol" panose="05050102010706020507" pitchFamily="18" charset="2"/>
              </a:rPr>
              <a:t>, </a:t>
            </a:r>
            <a:r>
              <a:rPr lang="en-US" sz="2400" i="1" dirty="0">
                <a:sym typeface="Symbol" panose="05050102010706020507" pitchFamily="18" charset="2"/>
              </a:rPr>
              <a:t>K, p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err="1"/>
              <a:t>FtsIdealTrack</a:t>
            </a:r>
            <a:r>
              <a:rPr lang="en-US" sz="2400" dirty="0"/>
              <a:t> </a:t>
            </a:r>
            <a:r>
              <a:rPr lang="en-US" sz="2400" dirty="0" smtClean="0"/>
              <a:t>reconstruction</a:t>
            </a:r>
          </a:p>
          <a:p>
            <a:r>
              <a:rPr lang="en-US" sz="2400" dirty="0" err="1" smtClean="0"/>
              <a:t>CAtrack</a:t>
            </a:r>
            <a:r>
              <a:rPr lang="en-US" sz="2400" dirty="0" smtClean="0"/>
              <a:t>  reconstruction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286" y="98345"/>
            <a:ext cx="2939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MC generators</a:t>
            </a:r>
            <a:endParaRPr lang="ru-RU" sz="3600" dirty="0"/>
          </a:p>
        </p:txBody>
      </p:sp>
      <p:pic>
        <p:nvPicPr>
          <p:cNvPr id="11" name="Picture 3" descr="C:\Documents and Settings\User\Desktop\cdenis\momentu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990" y="1159626"/>
            <a:ext cx="4669628" cy="459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06.03.2018</a:t>
            </a:r>
            <a:endParaRPr lang="ru-RU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Veretennikov</a:t>
            </a:r>
            <a:endParaRPr lang="ru-RU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ABEF-D7C3-4882-B4E1-39731881B08B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624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162" y="2529461"/>
            <a:ext cx="2537322" cy="36648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286" y="98345"/>
            <a:ext cx="4895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Reconstruction efficiency</a:t>
            </a:r>
            <a:endParaRPr lang="ru-R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04286" y="1221570"/>
                <a:ext cx="550578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/>
                  <a:t>Calculate efficiency with compare </a:t>
                </a:r>
                <a:r>
                  <a:rPr lang="en-US" sz="2400" dirty="0" err="1" smtClean="0"/>
                  <a:t>CAtracks</a:t>
                </a:r>
                <a:r>
                  <a:rPr lang="en-US" sz="2400" dirty="0" smtClean="0"/>
                  <a:t> and </a:t>
                </a:r>
                <a:r>
                  <a:rPr lang="en-US" sz="2400" dirty="0" err="1" smtClean="0"/>
                  <a:t>FtsIdealTrack</a:t>
                </a:r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𝑒𝑓𝑓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𝐶𝐴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𝐹𝑡𝑠</m:t>
                            </m:r>
                          </m:sub>
                        </m:sSub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86" y="1221570"/>
                <a:ext cx="5505784" cy="830997"/>
              </a:xfrm>
              <a:prstGeom prst="rect">
                <a:avLst/>
              </a:prstGeom>
              <a:blipFill>
                <a:blip r:embed="rId3"/>
                <a:stretch>
                  <a:fillRect l="-1772" t="-25547" r="-1218" b="-105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555528" y="1036903"/>
            <a:ext cx="41999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particle per events eff = 98.7%</a:t>
            </a:r>
          </a:p>
          <a:p>
            <a:endParaRPr lang="en-US" sz="2400" dirty="0" smtClean="0"/>
          </a:p>
          <a:p>
            <a:r>
              <a:rPr lang="en-US" sz="2400" dirty="0" smtClean="0"/>
              <a:t>3 particle per events eff = 97.1%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5018" y="2377871"/>
            <a:ext cx="2566455" cy="37535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73376" y="2466591"/>
            <a:ext cx="2503261" cy="366480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65512" y="5208065"/>
            <a:ext cx="1579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Pictures from M. </a:t>
            </a:r>
            <a:r>
              <a:rPr lang="en-US" i="1" dirty="0" err="1" smtClean="0"/>
              <a:t>Pugach</a:t>
            </a:r>
            <a:r>
              <a:rPr lang="en-US" i="1" dirty="0" smtClean="0"/>
              <a:t> presentation </a:t>
            </a:r>
            <a:endParaRPr lang="en-US" i="1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06.03.2018</a:t>
            </a:r>
            <a:endParaRPr lang="ru-RU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Veretennikov</a:t>
            </a:r>
            <a:endParaRPr lang="ru-RU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ABEF-D7C3-4882-B4E1-39731881B08B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74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286" y="98345"/>
            <a:ext cx="4189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Momentum residuals</a:t>
            </a:r>
            <a:endParaRPr lang="ru-RU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623" y="2407446"/>
            <a:ext cx="4063400" cy="360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325" y="2407446"/>
            <a:ext cx="4063400" cy="36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800" y="2407446"/>
            <a:ext cx="4063400" cy="3600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33428" y="2222780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09973" y="2218039"/>
            <a:ext cx="655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Kaon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873373" y="2218039"/>
            <a:ext cx="819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286" y="1067301"/>
            <a:ext cx="84460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 </a:t>
            </a:r>
            <a:r>
              <a:rPr lang="en-US" sz="2400" dirty="0"/>
              <a:t>t</a:t>
            </a:r>
            <a:r>
              <a:rPr lang="en-US" sz="2400" dirty="0" smtClean="0"/>
              <a:t>rack per event</a:t>
            </a:r>
          </a:p>
          <a:p>
            <a:endParaRPr lang="en-US" sz="2400" dirty="0" smtClean="0"/>
          </a:p>
          <a:p>
            <a:r>
              <a:rPr lang="en-US" sz="2400" dirty="0" smtClean="0"/>
              <a:t>Mean value shifted, </a:t>
            </a:r>
            <a:r>
              <a:rPr lang="en-US" sz="2400" dirty="0" err="1" smtClean="0"/>
              <a:t>CAtrack</a:t>
            </a:r>
            <a:r>
              <a:rPr lang="en-US" sz="2400" dirty="0" smtClean="0"/>
              <a:t> momentum less then MC momentum</a:t>
            </a:r>
            <a:endParaRPr lang="en-US" sz="2400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06.03.2018</a:t>
            </a:r>
            <a:endParaRPr lang="ru-RU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Veretennikov</a:t>
            </a:r>
            <a:endParaRPr lang="ru-RU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ABEF-D7C3-4882-B4E1-39731881B08B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166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434" y="2443019"/>
            <a:ext cx="4063433" cy="360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762" y="2443019"/>
            <a:ext cx="4063433" cy="360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6" y="2443019"/>
            <a:ext cx="4063433" cy="360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33428" y="2278200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09973" y="2273459"/>
            <a:ext cx="655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Kaon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873373" y="2273459"/>
            <a:ext cx="819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286" y="1067301"/>
            <a:ext cx="80964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 tracks per event</a:t>
            </a:r>
          </a:p>
          <a:p>
            <a:endParaRPr lang="en-US" sz="2400" dirty="0" smtClean="0"/>
          </a:p>
          <a:p>
            <a:r>
              <a:rPr lang="en-US" sz="2400" dirty="0" smtClean="0"/>
              <a:t>Mean value also shifted and sigma is higher then in 1 track case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286" y="98345"/>
            <a:ext cx="4189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Momentum residuals</a:t>
            </a:r>
            <a:endParaRPr lang="ru-RU" sz="36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06.03.2018</a:t>
            </a:r>
            <a:endParaRPr lang="ru-RU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Veretennikov</a:t>
            </a:r>
            <a:endParaRPr lang="ru-RU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ABEF-D7C3-4882-B4E1-39731881B08B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796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16418" y="1361304"/>
                <a:ext cx="2618232" cy="1273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US" sz="2800" b="0" dirty="0" smtClean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18" y="1361304"/>
                <a:ext cx="2618232" cy="12730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04286" y="98345"/>
            <a:ext cx="824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PID</a:t>
            </a:r>
            <a:endParaRPr lang="ru-R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716418" y="3091922"/>
                <a:ext cx="8787800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/>
                  <a:t> – </a:t>
                </a:r>
                <a:r>
                  <a:rPr lang="en-US" sz="2400" dirty="0" smtClean="0"/>
                  <a:t>reconstructed by FTOF time, event base simulation (T0 = 0)</a:t>
                </a:r>
              </a:p>
              <a:p>
                <a:endParaRPr lang="en-US" sz="2400" dirty="0" smtClean="0"/>
              </a:p>
              <a:p>
                <a:pPr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 smtClean="0"/>
                  <a:t> – reconstructed by </a:t>
                </a:r>
                <a:r>
                  <a:rPr lang="en-US" sz="2400" dirty="0" err="1" smtClean="0"/>
                  <a:t>CAtrack</a:t>
                </a:r>
                <a:r>
                  <a:rPr lang="en-US" sz="2400" dirty="0" smtClean="0"/>
                  <a:t> momenta </a:t>
                </a:r>
                <a:endParaRPr lang="ru-RU" sz="2400" dirty="0"/>
              </a:p>
              <a:p>
                <a:endParaRPr lang="en-US" sz="240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- track </a:t>
                </a:r>
                <a:r>
                  <a:rPr lang="en-US" sz="2400" dirty="0" smtClean="0"/>
                  <a:t>length, taken from MC, later will be also taken from </a:t>
                </a:r>
                <a:r>
                  <a:rPr lang="en-US" sz="2400" dirty="0" err="1" smtClean="0"/>
                  <a:t>CAtrack</a:t>
                </a:r>
                <a:endParaRPr lang="en-US" sz="24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18" y="3091922"/>
                <a:ext cx="8787800" cy="1938992"/>
              </a:xfrm>
              <a:prstGeom prst="rect">
                <a:avLst/>
              </a:prstGeom>
              <a:blipFill>
                <a:blip r:embed="rId3"/>
                <a:stretch>
                  <a:fillRect l="-208" t="-2516" b="-6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06.03.2018</a:t>
            </a:r>
            <a:endParaRPr lang="ru-R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Veretennikov</a:t>
            </a:r>
            <a:endParaRPr lang="ru-RU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ABEF-D7C3-4882-B4E1-39731881B08B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119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892" y="2680255"/>
            <a:ext cx="4140000" cy="34247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446" y="2680255"/>
            <a:ext cx="4140000" cy="34247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39712"/>
            <a:ext cx="4140000" cy="34247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286" y="98345"/>
            <a:ext cx="3937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Reconstructed mass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04286" y="1315776"/>
            <a:ext cx="2294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 </a:t>
            </a:r>
            <a:r>
              <a:rPr lang="en-US" sz="2400" dirty="0"/>
              <a:t>t</a:t>
            </a:r>
            <a:r>
              <a:rPr lang="en-US" sz="2400" dirty="0" smtClean="0"/>
              <a:t>rack per event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2729" y="2308878"/>
            <a:ext cx="2656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0.5 GeV &lt; p &lt; 1 GeV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47951" y="2291905"/>
            <a:ext cx="2424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GeV &lt; p &lt; 2 GeV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8750381" y="2291905"/>
            <a:ext cx="2424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 GeV &lt; p &lt; 3 GeV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537046" y="3067897"/>
            <a:ext cx="771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sym typeface="Symbol" panose="05050102010706020507" pitchFamily="18" charset="2"/>
              </a:rPr>
              <a:t>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i="1" dirty="0">
                <a:solidFill>
                  <a:srgbClr val="1208D6"/>
                </a:solidFill>
                <a:sym typeface="Symbol" panose="05050102010706020507" pitchFamily="18" charset="2"/>
              </a:rPr>
              <a:t>K</a:t>
            </a:r>
            <a:r>
              <a:rPr lang="en-US" i="1" dirty="0">
                <a:sym typeface="Symbol" panose="05050102010706020507" pitchFamily="18" charset="2"/>
              </a:rPr>
              <a:t>, </a:t>
            </a:r>
            <a:r>
              <a:rPr lang="en-US" i="1" dirty="0">
                <a:solidFill>
                  <a:srgbClr val="FF0000"/>
                </a:solidFill>
                <a:sym typeface="Symbol" panose="05050102010706020507" pitchFamily="18" charset="2"/>
              </a:rPr>
              <a:t>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71221" y="3252563"/>
            <a:ext cx="771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sym typeface="Symbol" panose="05050102010706020507" pitchFamily="18" charset="2"/>
              </a:rPr>
              <a:t>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i="1" dirty="0">
                <a:solidFill>
                  <a:srgbClr val="1208D6"/>
                </a:solidFill>
                <a:sym typeface="Symbol" panose="05050102010706020507" pitchFamily="18" charset="2"/>
              </a:rPr>
              <a:t>K</a:t>
            </a:r>
            <a:r>
              <a:rPr lang="en-US" i="1" dirty="0">
                <a:sym typeface="Symbol" panose="05050102010706020507" pitchFamily="18" charset="2"/>
              </a:rPr>
              <a:t>, </a:t>
            </a:r>
            <a:r>
              <a:rPr lang="en-US" i="1" dirty="0">
                <a:solidFill>
                  <a:srgbClr val="FF0000"/>
                </a:solidFill>
                <a:sym typeface="Symbol" panose="05050102010706020507" pitchFamily="18" charset="2"/>
              </a:rPr>
              <a:t>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1667" y="3141920"/>
            <a:ext cx="771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sym typeface="Symbol" panose="05050102010706020507" pitchFamily="18" charset="2"/>
              </a:rPr>
              <a:t>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i="1" dirty="0">
                <a:solidFill>
                  <a:srgbClr val="1208D6"/>
                </a:solidFill>
                <a:sym typeface="Symbol" panose="05050102010706020507" pitchFamily="18" charset="2"/>
              </a:rPr>
              <a:t>K</a:t>
            </a:r>
            <a:r>
              <a:rPr lang="en-US" i="1" dirty="0">
                <a:sym typeface="Symbol" panose="05050102010706020507" pitchFamily="18" charset="2"/>
              </a:rPr>
              <a:t>, </a:t>
            </a:r>
            <a:r>
              <a:rPr lang="en-US" i="1" dirty="0">
                <a:solidFill>
                  <a:srgbClr val="FF0000"/>
                </a:solidFill>
                <a:sym typeface="Symbol" panose="05050102010706020507" pitchFamily="18" charset="2"/>
              </a:rPr>
              <a:t>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06.03.2018</a:t>
            </a:r>
            <a:endParaRPr lang="ru-R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Veretennikov</a:t>
            </a:r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ABEF-D7C3-4882-B4E1-39731881B08B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685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2" y="2836574"/>
            <a:ext cx="4140000" cy="34247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560" y="2836574"/>
            <a:ext cx="4140000" cy="34247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271" y="2836574"/>
            <a:ext cx="4140000" cy="34247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286" y="98345"/>
            <a:ext cx="3937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Reconstructed mass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04286" y="1328959"/>
            <a:ext cx="2412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 tracks per event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1164" y="2447427"/>
            <a:ext cx="2656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0.5 GeV &lt; p &lt; 1 GeV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06386" y="2430454"/>
            <a:ext cx="2424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GeV &lt; p &lt; 2 GeV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8708816" y="2430454"/>
            <a:ext cx="2424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 GeV &lt; p &lt; 3 GeV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625699" y="3113573"/>
            <a:ext cx="771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sym typeface="Symbol" panose="05050102010706020507" pitchFamily="18" charset="2"/>
              </a:rPr>
              <a:t>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i="1" dirty="0">
                <a:solidFill>
                  <a:srgbClr val="1208D6"/>
                </a:solidFill>
                <a:sym typeface="Symbol" panose="05050102010706020507" pitchFamily="18" charset="2"/>
              </a:rPr>
              <a:t>K</a:t>
            </a:r>
            <a:r>
              <a:rPr lang="en-US" i="1" dirty="0">
                <a:sym typeface="Symbol" panose="05050102010706020507" pitchFamily="18" charset="2"/>
              </a:rPr>
              <a:t>, </a:t>
            </a:r>
            <a:r>
              <a:rPr lang="en-US" i="1" dirty="0">
                <a:solidFill>
                  <a:srgbClr val="FF0000"/>
                </a:solidFill>
                <a:sym typeface="Symbol" panose="05050102010706020507" pitchFamily="18" charset="2"/>
              </a:rPr>
              <a:t>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35267" y="3113573"/>
            <a:ext cx="771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sym typeface="Symbol" panose="05050102010706020507" pitchFamily="18" charset="2"/>
              </a:rPr>
              <a:t>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i="1" dirty="0">
                <a:solidFill>
                  <a:srgbClr val="1208D6"/>
                </a:solidFill>
                <a:sym typeface="Symbol" panose="05050102010706020507" pitchFamily="18" charset="2"/>
              </a:rPr>
              <a:t>K</a:t>
            </a:r>
            <a:r>
              <a:rPr lang="en-US" i="1" dirty="0">
                <a:sym typeface="Symbol" panose="05050102010706020507" pitchFamily="18" charset="2"/>
              </a:rPr>
              <a:t>, </a:t>
            </a:r>
            <a:r>
              <a:rPr lang="en-US" i="1" dirty="0">
                <a:solidFill>
                  <a:srgbClr val="FF0000"/>
                </a:solidFill>
                <a:sym typeface="Symbol" panose="05050102010706020507" pitchFamily="18" charset="2"/>
              </a:rPr>
              <a:t>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450615" y="3113573"/>
            <a:ext cx="771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sym typeface="Symbol" panose="05050102010706020507" pitchFamily="18" charset="2"/>
              </a:rPr>
              <a:t>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i="1" dirty="0">
                <a:solidFill>
                  <a:srgbClr val="1208D6"/>
                </a:solidFill>
                <a:sym typeface="Symbol" panose="05050102010706020507" pitchFamily="18" charset="2"/>
              </a:rPr>
              <a:t>K</a:t>
            </a:r>
            <a:r>
              <a:rPr lang="en-US" i="1" dirty="0">
                <a:sym typeface="Symbol" panose="05050102010706020507" pitchFamily="18" charset="2"/>
              </a:rPr>
              <a:t>, </a:t>
            </a:r>
            <a:r>
              <a:rPr lang="en-US" i="1" dirty="0">
                <a:solidFill>
                  <a:srgbClr val="FF0000"/>
                </a:solidFill>
                <a:sym typeface="Symbol" panose="05050102010706020507" pitchFamily="18" charset="2"/>
              </a:rPr>
              <a:t>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06.03.2018</a:t>
            </a:r>
            <a:endParaRPr lang="ru-R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Veretennikov</a:t>
            </a:r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ABEF-D7C3-4882-B4E1-39731881B08B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373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951" y="1704609"/>
            <a:ext cx="5400000" cy="41322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9533" y="1748727"/>
            <a:ext cx="5400000" cy="41322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286" y="98345"/>
            <a:ext cx="35057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Separation power</a:t>
            </a:r>
            <a:endParaRPr lang="ru-RU" sz="3600" dirty="0"/>
          </a:p>
        </p:txBody>
      </p:sp>
      <p:sp>
        <p:nvSpPr>
          <p:cNvPr id="7" name="Rectangle 6"/>
          <p:cNvSpPr/>
          <p:nvPr/>
        </p:nvSpPr>
        <p:spPr>
          <a:xfrm>
            <a:off x="7633369" y="1049376"/>
            <a:ext cx="2412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 tracks per event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2057137" y="1049376"/>
            <a:ext cx="22949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 track </a:t>
            </a:r>
            <a:r>
              <a:rPr lang="en-US" sz="2400" dirty="0"/>
              <a:t>per event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06.03.2018</a:t>
            </a:r>
            <a:endParaRPr lang="ru-RU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Veretennikov</a:t>
            </a:r>
            <a:endParaRPr lang="ru-RU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ABEF-D7C3-4882-B4E1-39731881B08B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87566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5246</TotalTime>
  <Words>346</Words>
  <Application>Microsoft Office PowerPoint</Application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Symbol</vt:lpstr>
      <vt:lpstr>Custom Design</vt:lpstr>
      <vt:lpstr>PID for FTOF with Cellular Automaton tracking  D. Veretennikov  GSI, 07.03.2018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denis_v</dc:creator>
  <cp:lastModifiedBy>Денис Веретенников</cp:lastModifiedBy>
  <cp:revision>887</cp:revision>
  <dcterms:created xsi:type="dcterms:W3CDTF">2016-04-06T15:30:48Z</dcterms:created>
  <dcterms:modified xsi:type="dcterms:W3CDTF">2018-03-06T04:16:38Z</dcterms:modified>
</cp:coreProperties>
</file>