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79" r:id="rId3"/>
    <p:sldId id="280" r:id="rId4"/>
    <p:sldId id="328" r:id="rId5"/>
    <p:sldId id="318" r:id="rId6"/>
    <p:sldId id="319" r:id="rId7"/>
    <p:sldId id="320" r:id="rId8"/>
    <p:sldId id="321" r:id="rId9"/>
    <p:sldId id="323" r:id="rId10"/>
    <p:sldId id="322" r:id="rId11"/>
    <p:sldId id="332" r:id="rId12"/>
    <p:sldId id="325" r:id="rId13"/>
    <p:sldId id="326" r:id="rId14"/>
    <p:sldId id="329" r:id="rId15"/>
    <p:sldId id="330" r:id="rId16"/>
    <p:sldId id="304" r:id="rId17"/>
    <p:sldId id="312" r:id="rId18"/>
    <p:sldId id="313" r:id="rId19"/>
    <p:sldId id="314" r:id="rId20"/>
    <p:sldId id="310" r:id="rId21"/>
    <p:sldId id="315" r:id="rId22"/>
    <p:sldId id="316" r:id="rId23"/>
    <p:sldId id="299" r:id="rId24"/>
    <p:sldId id="300" r:id="rId25"/>
    <p:sldId id="301" r:id="rId26"/>
    <p:sldId id="311" r:id="rId27"/>
    <p:sldId id="302" r:id="rId28"/>
    <p:sldId id="303" r:id="rId29"/>
    <p:sldId id="331" r:id="rId30"/>
    <p:sldId id="333" r:id="rId31"/>
    <p:sldId id="317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108" d="100"/>
          <a:sy n="108" d="100"/>
        </p:scale>
        <p:origin x="5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22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3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3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6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2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S.Pivovarov, BINP, PANDA Magnet, 18.12.2017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30425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PANDA 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Magnet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297823"/>
            <a:ext cx="7272808" cy="365125"/>
          </a:xfrm>
        </p:spPr>
        <p:txBody>
          <a:bodyPr/>
          <a:lstStyle/>
          <a:p>
            <a:r>
              <a:rPr lang="sv-SE" sz="2000" dirty="0" smtClean="0">
                <a:solidFill>
                  <a:srgbClr val="FF0000"/>
                </a:solidFill>
              </a:rPr>
              <a:t>S.Pivovarov, BINP, PANDA Magnet, Darmstadt, 18.12.2017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Longitudinal rod (</a:t>
            </a:r>
            <a:r>
              <a:rPr lang="ru-RU" sz="2400" dirty="0">
                <a:solidFill>
                  <a:srgbClr val="FF0000"/>
                </a:solidFill>
              </a:rPr>
              <a:t>Ti-5Al-2,5Sn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right side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6700" r="31625" b="22814"/>
          <a:stretch/>
        </p:blipFill>
        <p:spPr>
          <a:xfrm>
            <a:off x="308068" y="836711"/>
            <a:ext cx="8512404" cy="5275295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44193" y="6492875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6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01" y="0"/>
            <a:ext cx="6861448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Cold mass. Coil (</a:t>
            </a:r>
            <a:r>
              <a:rPr lang="en-US" sz="2400" dirty="0" smtClean="0">
                <a:solidFill>
                  <a:srgbClr val="FF0000"/>
                </a:solidFill>
              </a:rPr>
              <a:t>CERN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design)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345" y="393988"/>
            <a:ext cx="6539341" cy="361650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3672408" cy="2348057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55" y="3204517"/>
            <a:ext cx="2591435" cy="18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588224" y="566048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6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de-D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endParaRPr lang="de-DE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1x 6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5099238"/>
            <a:ext cx="2074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10,95 мм 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 мм,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d=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0223" y="1660276"/>
            <a:ext cx="2356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Magnetic </a:t>
            </a:r>
            <a:r>
              <a:rPr lang="en-US" dirty="0"/>
              <a:t>field </a:t>
            </a:r>
            <a:r>
              <a:rPr lang="en-US" dirty="0" smtClean="0"/>
              <a:t> - 2 T</a:t>
            </a:r>
          </a:p>
          <a:p>
            <a:r>
              <a:rPr lang="en-US" dirty="0" smtClean="0"/>
              <a:t>Current  -  4.96 kA (3 T)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185399"/>
            <a:ext cx="675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mass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based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design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of CERN.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Cold mass.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48544"/>
            <a:ext cx="870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Cold mass is based in to Cryostat with help of suspension, axis rods and longitudinal rods.  For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bridges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flexible copper. 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mass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58900" y="6494875"/>
            <a:ext cx="316835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3813" r="25230" b="7090"/>
          <a:stretch/>
        </p:blipFill>
        <p:spPr>
          <a:xfrm>
            <a:off x="755576" y="575187"/>
            <a:ext cx="7326068" cy="5193163"/>
          </a:xfrm>
        </p:spPr>
      </p:pic>
    </p:spTree>
    <p:extLst>
      <p:ext uri="{BB962C8B-B14F-4D97-AF65-F5344CB8AC3E}">
        <p14:creationId xmlns:p14="http://schemas.microsoft.com/office/powerpoint/2010/main" val="41191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Cold mass (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dimension for worked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condition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4.5K)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4710" r="8000" b="8398"/>
          <a:stretch/>
        </p:blipFill>
        <p:spPr>
          <a:xfrm>
            <a:off x="188357" y="980728"/>
            <a:ext cx="8787974" cy="4176464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diameter 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2096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2280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2826 mm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47656" y="6492875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Collector of Cold mass.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895" r="50000" b="14805"/>
          <a:stretch/>
        </p:blipFill>
        <p:spPr>
          <a:xfrm>
            <a:off x="1547664" y="543560"/>
            <a:ext cx="5256584" cy="5157404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47656" y="6481525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029848"/>
            <a:ext cx="837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 is used the collector with special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welded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outer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Cold mass.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Cryostat of 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819028"/>
            <a:ext cx="8478733" cy="729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diameter is 1900 mm,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2680 mm,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is  3090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Material is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St.St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The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~8 t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5307" r="31888" b="6747"/>
          <a:stretch/>
        </p:blipFill>
        <p:spPr>
          <a:xfrm>
            <a:off x="1115616" y="579376"/>
            <a:ext cx="6264696" cy="5164142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47656" y="6492875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9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Configuration of the Cryostat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outer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Thickness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inner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8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,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Thickness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flanges is  40 mm,                Thickness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rings is  40 mm</a:t>
            </a:r>
          </a:p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bolts – M12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2x36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 ring – d=8 mm    </a:t>
            </a:r>
          </a:p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81069" y="6492875"/>
            <a:ext cx="3062931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6675" r="19288" b="9563"/>
          <a:stretch/>
        </p:blipFill>
        <p:spPr>
          <a:xfrm>
            <a:off x="611560" y="569461"/>
            <a:ext cx="7920880" cy="50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  <a:t> Operation condition (p=0.1 MPa) 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1145" r="39762" b="14023"/>
          <a:stretch/>
        </p:blipFill>
        <p:spPr>
          <a:xfrm>
            <a:off x="1547664" y="1340768"/>
            <a:ext cx="5544616" cy="488678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868144" y="6495077"/>
            <a:ext cx="316835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Stress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7450" y="6042538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600" dirty="0" smtClean="0">
                <a:solidFill>
                  <a:srgbClr val="0000FF"/>
                </a:solidFill>
              </a:rPr>
              <a:t>The maximum equivalent stress is 43 MPa.</a:t>
            </a:r>
            <a:r>
              <a:rPr lang="en-GB" altLang="ru-RU" sz="2000" dirty="0" smtClean="0">
                <a:solidFill>
                  <a:srgbClr val="0000FF"/>
                </a:solidFill>
              </a:rPr>
              <a:t> </a:t>
            </a:r>
            <a:endParaRPr lang="de-DE" altLang="ru-RU" sz="2000" dirty="0">
              <a:solidFill>
                <a:srgbClr val="0000FF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5" b="13271"/>
          <a:stretch/>
        </p:blipFill>
        <p:spPr>
          <a:xfrm>
            <a:off x="1475656" y="1107642"/>
            <a:ext cx="5976664" cy="4901123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47656" y="6492875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Deformation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16291" y="6075125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600" dirty="0">
                <a:solidFill>
                  <a:srgbClr val="0000FF"/>
                </a:solidFill>
              </a:rPr>
              <a:t>The maximum deformation is </a:t>
            </a:r>
            <a:r>
              <a:rPr lang="en-GB" altLang="ru-RU" sz="1600" dirty="0" smtClean="0">
                <a:solidFill>
                  <a:srgbClr val="0000FF"/>
                </a:solidFill>
              </a:rPr>
              <a:t>0,1 </a:t>
            </a:r>
            <a:r>
              <a:rPr lang="en-GB" altLang="ru-RU" sz="1600" dirty="0">
                <a:solidFill>
                  <a:srgbClr val="0000FF"/>
                </a:solidFill>
              </a:rPr>
              <a:t>mm.</a:t>
            </a:r>
            <a:r>
              <a:rPr lang="en-GB" altLang="ru-RU" sz="2000" dirty="0">
                <a:solidFill>
                  <a:srgbClr val="0000FF"/>
                </a:solidFill>
              </a:rPr>
              <a:t> </a:t>
            </a:r>
            <a:endParaRPr lang="de-DE" altLang="ru-RU" sz="2000" dirty="0">
              <a:solidFill>
                <a:srgbClr val="0000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r="42125" b="14870"/>
          <a:stretch/>
        </p:blipFill>
        <p:spPr>
          <a:xfrm>
            <a:off x="1115616" y="1062828"/>
            <a:ext cx="6336704" cy="4981712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15533" y="6472000"/>
            <a:ext cx="309634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272" y="61325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with St. Steel Cryostat.    The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magnet  is ~14,5 t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13177" r="36000" b="8474"/>
          <a:stretch/>
        </p:blipFill>
        <p:spPr>
          <a:xfrm>
            <a:off x="1619672" y="980727"/>
            <a:ext cx="5904656" cy="5075933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40016" y="6492875"/>
            <a:ext cx="310398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834313" cy="774923"/>
          </a:xfrm>
        </p:spPr>
        <p:txBody>
          <a:bodyPr>
            <a:normAutofit fontScale="90000"/>
          </a:bodyPr>
          <a:lstStyle/>
          <a:p>
            <a: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ru-RU" sz="2200" dirty="0">
                <a:solidFill>
                  <a:srgbClr val="FF0000"/>
                </a:solidFill>
                <a:latin typeface="Comic Sans MS" pitchFamily="66" charset="0"/>
              </a:rPr>
              <a:t> Operation condition </a:t>
            </a:r>
            <a:r>
              <a:rPr lang="en-US" altLang="ru-RU" sz="2200" dirty="0" smtClean="0">
                <a:solidFill>
                  <a:srgbClr val="FF0000"/>
                </a:solidFill>
                <a:latin typeface="Comic Sans MS" pitchFamily="66" charset="0"/>
              </a:rPr>
              <a:t>(p=0.05 MPa)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1145" r="42913" b="14023"/>
          <a:stretch/>
        </p:blipFill>
        <p:spPr>
          <a:xfrm>
            <a:off x="1259632" y="1268413"/>
            <a:ext cx="5400600" cy="510602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968008" y="6461521"/>
            <a:ext cx="317599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Stress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5959475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600" dirty="0" smtClean="0">
                <a:solidFill>
                  <a:srgbClr val="0000FF"/>
                </a:solidFill>
              </a:rPr>
              <a:t>The maximum equivalent stress is 21.5 MPa.</a:t>
            </a:r>
            <a:r>
              <a:rPr lang="en-GB" altLang="ru-RU" sz="2000" dirty="0" smtClean="0">
                <a:solidFill>
                  <a:srgbClr val="0000FF"/>
                </a:solidFill>
              </a:rPr>
              <a:t> </a:t>
            </a:r>
            <a:endParaRPr lang="de-DE" altLang="ru-RU" sz="2000" dirty="0">
              <a:solidFill>
                <a:srgbClr val="0000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42125" b="13271"/>
          <a:stretch/>
        </p:blipFill>
        <p:spPr>
          <a:xfrm>
            <a:off x="1403648" y="1285909"/>
            <a:ext cx="6048672" cy="4755270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37319" y="6469910"/>
            <a:ext cx="3172680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Results of calculation of Cryostat.</a:t>
            </a:r>
            <a:b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Deformation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5959475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600" dirty="0">
                <a:solidFill>
                  <a:srgbClr val="0000FF"/>
                </a:solidFill>
              </a:rPr>
              <a:t>The maximum deformation is </a:t>
            </a:r>
            <a:r>
              <a:rPr lang="en-GB" altLang="ru-RU" sz="1600" dirty="0" smtClean="0">
                <a:solidFill>
                  <a:srgbClr val="0000FF"/>
                </a:solidFill>
              </a:rPr>
              <a:t>0,06 </a:t>
            </a:r>
            <a:r>
              <a:rPr lang="en-GB" altLang="ru-RU" sz="1600" dirty="0">
                <a:solidFill>
                  <a:srgbClr val="0000FF"/>
                </a:solidFill>
              </a:rPr>
              <a:t>mm.</a:t>
            </a:r>
            <a:r>
              <a:rPr lang="en-GB" altLang="ru-RU" sz="2000" dirty="0">
                <a:solidFill>
                  <a:srgbClr val="0000FF"/>
                </a:solidFill>
              </a:rPr>
              <a:t> </a:t>
            </a:r>
            <a:endParaRPr lang="de-DE" altLang="ru-RU" sz="2000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r="42125" b="11672"/>
          <a:stretch/>
        </p:blipFill>
        <p:spPr>
          <a:xfrm>
            <a:off x="899592" y="1117888"/>
            <a:ext cx="6048672" cy="4938165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40152" y="6492875"/>
            <a:ext cx="316835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Shield of 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058206"/>
            <a:ext cx="8229600" cy="569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2552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mm,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diameter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length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2900 mm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is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is Al. The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~0,45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40152" y="6453336"/>
            <a:ext cx="312582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3418" r="30750" b="1909"/>
          <a:stretch/>
        </p:blipFill>
        <p:spPr>
          <a:xfrm>
            <a:off x="1187624" y="764704"/>
            <a:ext cx="5760640" cy="5149663"/>
          </a:xfrm>
        </p:spPr>
      </p:pic>
    </p:spTree>
    <p:extLst>
      <p:ext uri="{BB962C8B-B14F-4D97-AF65-F5344CB8AC3E}">
        <p14:creationId xmlns:p14="http://schemas.microsoft.com/office/powerpoint/2010/main" val="18506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Gaps of the Shield 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2930" y="6027344"/>
            <a:ext cx="8229600" cy="569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shield has 4 gaps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G10 bars.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positioned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cryostat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Balls transfer units with G10 ring.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841976" y="6492875"/>
            <a:ext cx="3302024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2272" r="22138" b="801"/>
          <a:stretch/>
        </p:blipFill>
        <p:spPr>
          <a:xfrm>
            <a:off x="1351501" y="562560"/>
            <a:ext cx="7615957" cy="52249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21292" r="67265" b="72198"/>
          <a:stretch/>
        </p:blipFill>
        <p:spPr>
          <a:xfrm>
            <a:off x="323528" y="4448733"/>
            <a:ext cx="2055947" cy="16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Pipe line  of the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nner Shield.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DRAWINGS\FAIR\PANDA\Presentation\09_2017\Shield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620906"/>
            <a:ext cx="3867986" cy="34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RAWINGS\FAIR\PANDA\Presentation\09_2017\pipe_shield Model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50240" r="63315" b="21914"/>
          <a:stretch/>
        </p:blipFill>
        <p:spPr bwMode="auto">
          <a:xfrm>
            <a:off x="5281856" y="3930851"/>
            <a:ext cx="1800201" cy="15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789919"/>
            <a:ext cx="8508517" cy="908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Inner shell of the shield with flanges, ribs and pipeline. 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cooling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the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special aluminum profile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welded on the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5536" r="44488" b="19779"/>
          <a:stretch/>
        </p:blipFill>
        <p:spPr>
          <a:xfrm>
            <a:off x="6917976" y="4299333"/>
            <a:ext cx="1810744" cy="14335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7237" r="39500" b="5693"/>
          <a:stretch/>
        </p:blipFill>
        <p:spPr>
          <a:xfrm>
            <a:off x="216996" y="688054"/>
            <a:ext cx="5179117" cy="4732641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071455" y="6492875"/>
            <a:ext cx="3060066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Pipe line  of the outer Shield.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D:\DRAWINGS\FAIR\PANDA\Presentation\09_2017\pipe_shield Model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50240" r="63315" b="21914"/>
          <a:stretch/>
        </p:blipFill>
        <p:spPr bwMode="auto">
          <a:xfrm>
            <a:off x="6444208" y="1196752"/>
            <a:ext cx="1800201" cy="15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854086"/>
            <a:ext cx="8229600" cy="64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Shell of the shield with ribs,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Balls transfer units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special aluminum profile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welded on the shell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6975" r="35038" b="15462"/>
          <a:stretch/>
        </p:blipFill>
        <p:spPr>
          <a:xfrm>
            <a:off x="6410703" y="3157770"/>
            <a:ext cx="2088232" cy="1546839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944274" y="6492875"/>
            <a:ext cx="317399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2309" r="35126" b="7335"/>
          <a:stretch/>
        </p:blipFill>
        <p:spPr>
          <a:xfrm>
            <a:off x="755576" y="744168"/>
            <a:ext cx="5350464" cy="4987721"/>
          </a:xfrm>
        </p:spPr>
      </p:pic>
    </p:spTree>
    <p:extLst>
      <p:ext uri="{BB962C8B-B14F-4D97-AF65-F5344CB8AC3E}">
        <p14:creationId xmlns:p14="http://schemas.microsoft.com/office/powerpoint/2010/main" val="3736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Shield into the 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66511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Shield is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shells of the cryostat with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with G10 ring. Flanges of shield are fixed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help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rivets and bolts.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on the shell of shield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help of thread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rivets and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bolts.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60007" y="6492875"/>
            <a:ext cx="3183993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1008" r="35037" b="15340"/>
          <a:stretch/>
        </p:blipFill>
        <p:spPr>
          <a:xfrm>
            <a:off x="341279" y="3309008"/>
            <a:ext cx="2790561" cy="229546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1769" r="3953" b="38910"/>
          <a:stretch/>
        </p:blipFill>
        <p:spPr>
          <a:xfrm>
            <a:off x="323530" y="515643"/>
            <a:ext cx="8560091" cy="26536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6503" r="4326" b="9399"/>
          <a:stretch/>
        </p:blipFill>
        <p:spPr>
          <a:xfrm>
            <a:off x="3563888" y="3189066"/>
            <a:ext cx="3534153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Fixation of the Shield into the Cryostat.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650" y="555433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Position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bolts for fixing 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cryostat. In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area of the target, the shield is fixed with help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bushes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(G10) and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956873" y="6515348"/>
            <a:ext cx="3175992" cy="365125"/>
          </a:xfrm>
        </p:spPr>
        <p:txBody>
          <a:bodyPr/>
          <a:lstStyle/>
          <a:p>
            <a:r>
              <a:rPr lang="sv-SE" smtClean="0"/>
              <a:t>S.Pivovarov, BINP, PANDA Magnet, 18.12.2017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3952" r="11501" b="7335"/>
          <a:stretch/>
        </p:blipFill>
        <p:spPr>
          <a:xfrm>
            <a:off x="632101" y="787816"/>
            <a:ext cx="8023806" cy="4513391"/>
          </a:xfrm>
        </p:spPr>
      </p:pic>
    </p:spTree>
    <p:extLst>
      <p:ext uri="{BB962C8B-B14F-4D97-AF65-F5344CB8AC3E}">
        <p14:creationId xmlns:p14="http://schemas.microsoft.com/office/powerpoint/2010/main" val="335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Diagram of position of the target`s axis in worked condition.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04320" y="6472716"/>
            <a:ext cx="3139680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762" y="5854479"/>
            <a:ext cx="833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and position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fixation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longitudinal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thermal bridges allow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move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axis of the hole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6445" r="4626" b="8168"/>
          <a:stretch/>
        </p:blipFill>
        <p:spPr>
          <a:xfrm>
            <a:off x="323528" y="692695"/>
            <a:ext cx="8544657" cy="4824753"/>
          </a:xfrm>
        </p:spPr>
      </p:pic>
    </p:spTree>
    <p:extLst>
      <p:ext uri="{BB962C8B-B14F-4D97-AF65-F5344CB8AC3E}">
        <p14:creationId xmlns:p14="http://schemas.microsoft.com/office/powerpoint/2010/main" val="5895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Dimensions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diamet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is 1900 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is 2680 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is  3090 mm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3583" r="26375" b="480"/>
          <a:stretch/>
        </p:blipFill>
        <p:spPr>
          <a:xfrm>
            <a:off x="899592" y="534690"/>
            <a:ext cx="7049761" cy="5565600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04320" y="6472716"/>
            <a:ext cx="3139680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Diagram of position of the Cold mass axis in worked condition.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04320" y="6472716"/>
            <a:ext cx="3139680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609" y="5826385"/>
            <a:ext cx="833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and position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fixation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suspensions, and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thermal bridges allow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move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axis of 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mass for 0,25 mm.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-999" r="33082" b="2723"/>
          <a:stretch/>
        </p:blipFill>
        <p:spPr>
          <a:xfrm>
            <a:off x="1187624" y="634056"/>
            <a:ext cx="5760640" cy="5019987"/>
          </a:xfrm>
        </p:spPr>
      </p:pic>
    </p:spTree>
    <p:extLst>
      <p:ext uri="{BB962C8B-B14F-4D97-AF65-F5344CB8AC3E}">
        <p14:creationId xmlns:p14="http://schemas.microsoft.com/office/powerpoint/2010/main" val="19786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the M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agnet, Yoke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, Platform and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Frame.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632" r="37532" b="-866"/>
          <a:stretch/>
        </p:blipFill>
        <p:spPr>
          <a:xfrm>
            <a:off x="1259632" y="673716"/>
            <a:ext cx="5904656" cy="5999891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80636" y="6491044"/>
            <a:ext cx="3134107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en-US" altLang="ru-RU" dirty="0" smtClean="0">
                <a:solidFill>
                  <a:srgbClr val="FF0000"/>
                </a:solidFill>
              </a:rPr>
              <a:t>T</a:t>
            </a:r>
            <a:r>
              <a:rPr lang="ru-RU" altLang="ru-RU" dirty="0" err="1">
                <a:solidFill>
                  <a:srgbClr val="FF0000"/>
                </a:solidFill>
              </a:rPr>
              <a:t>hank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en-GB" altLang="ru-RU" dirty="0">
                <a:solidFill>
                  <a:srgbClr val="FF0000"/>
                </a:solidFill>
              </a:rPr>
              <a:t>you </a:t>
            </a:r>
            <a:r>
              <a:rPr lang="en-US" altLang="ru-RU" dirty="0">
                <a:solidFill>
                  <a:srgbClr val="FF0000"/>
                </a:solidFill>
              </a:rPr>
              <a:t>for </a:t>
            </a:r>
            <a:r>
              <a:rPr lang="ru-RU" altLang="ru-RU" dirty="0" err="1">
                <a:solidFill>
                  <a:srgbClr val="FF0000"/>
                </a:solidFill>
              </a:rPr>
              <a:t>you</a:t>
            </a:r>
            <a:r>
              <a:rPr lang="en-GB" altLang="ru-RU" dirty="0">
                <a:solidFill>
                  <a:srgbClr val="FF0000"/>
                </a:solidFill>
              </a:rPr>
              <a:t>r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attention</a:t>
            </a:r>
            <a:r>
              <a:rPr lang="en-US" altLang="ru-RU" dirty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S.Pivovarov, BINP, PANDA Magnet, Darmstadt 18.12.2017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Dimensions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Coils (worked condition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4.5K).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9888" r="41985" b="7236"/>
          <a:stretch/>
        </p:blipFill>
        <p:spPr>
          <a:xfrm>
            <a:off x="1145506" y="620689"/>
            <a:ext cx="6408712" cy="5472608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007832" y="6492875"/>
            <a:ext cx="3136168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137131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diameter of coils is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length: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coils - 887 mm,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400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Cross section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82172" y="6492875"/>
            <a:ext cx="3161828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79250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radial direction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mass is based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Cryostat with help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suspensions and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rods. The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of suspensions is 16 mm,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rods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     Material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Ti-5Al-2.5Sn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7237" r="34250" b="8978"/>
          <a:stretch/>
        </p:blipFill>
        <p:spPr>
          <a:xfrm>
            <a:off x="1522129" y="689298"/>
            <a:ext cx="5570151" cy="4983819"/>
          </a:xfrm>
        </p:spPr>
      </p:pic>
    </p:spTree>
    <p:extLst>
      <p:ext uri="{BB962C8B-B14F-4D97-AF65-F5344CB8AC3E}">
        <p14:creationId xmlns:p14="http://schemas.microsoft.com/office/powerpoint/2010/main" val="950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Cross section of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Magnet.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4256" y="6492875"/>
            <a:ext cx="3064160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7237" r="34250" b="8978"/>
          <a:stretch/>
        </p:blipFill>
        <p:spPr>
          <a:xfrm>
            <a:off x="1305980" y="629908"/>
            <a:ext cx="6552728" cy="5862967"/>
          </a:xfrm>
        </p:spPr>
      </p:pic>
    </p:spTree>
    <p:extLst>
      <p:ext uri="{BB962C8B-B14F-4D97-AF65-F5344CB8AC3E}">
        <p14:creationId xmlns:p14="http://schemas.microsoft.com/office/powerpoint/2010/main" val="5955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Longitudinal rod </a:t>
            </a:r>
            <a:br>
              <a:rPr lang="en-US" sz="2400" dirty="0" smtClean="0">
                <a:solidFill>
                  <a:srgbClr val="FF0000"/>
                </a:solidFill>
                <a:latin typeface="Comic Sans MS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left side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11578" r="11501" b="14870"/>
          <a:stretch/>
        </p:blipFill>
        <p:spPr>
          <a:xfrm>
            <a:off x="179512" y="980728"/>
            <a:ext cx="8636498" cy="4673869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75648" y="6492875"/>
            <a:ext cx="3168352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782" y="5889070"/>
            <a:ext cx="8391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axial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the Cold mass is fixed with longitudinal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rods.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of longitudinal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rods is 20 mm, the length is 2010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(left side).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Ti-5Al-2.5Sn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Longitudinal  rod  (</a:t>
            </a:r>
            <a:r>
              <a:rPr lang="ru-RU" sz="2400" dirty="0" smtClean="0">
                <a:solidFill>
                  <a:srgbClr val="FF0000"/>
                </a:solidFill>
              </a:rPr>
              <a:t>Ti-5Al-2,5Sn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 left side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1193" r="11626" b="10458"/>
          <a:stretch/>
        </p:blipFill>
        <p:spPr>
          <a:xfrm>
            <a:off x="323528" y="980728"/>
            <a:ext cx="8605691" cy="4392488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82172" y="6492875"/>
            <a:ext cx="3161828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Longitudinal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rod</a:t>
            </a:r>
            <a:br>
              <a:rPr lang="en-US" sz="2400" dirty="0" smtClean="0">
                <a:solidFill>
                  <a:srgbClr val="FF0000"/>
                </a:solidFill>
                <a:latin typeface="Comic Sans MS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right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side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8302" r="31625" b="35630"/>
          <a:stretch/>
        </p:blipFill>
        <p:spPr>
          <a:xfrm>
            <a:off x="169284" y="980728"/>
            <a:ext cx="8826120" cy="4752528"/>
          </a:xfr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0184" y="6492875"/>
            <a:ext cx="3053816" cy="365125"/>
          </a:xfrm>
        </p:spPr>
        <p:txBody>
          <a:bodyPr/>
          <a:lstStyle/>
          <a:p>
            <a:r>
              <a:rPr lang="sv-SE" dirty="0" smtClean="0"/>
              <a:t>S.Pivovarov, BINP, PANDA Magnet, 18.12.2017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4654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rods is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mm, the length is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1123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(right side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Ti-5Al-2.5Sn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1093</Words>
  <Application>Microsoft Office PowerPoint</Application>
  <PresentationFormat>Экран (4:3)</PresentationFormat>
  <Paragraphs>107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Тема Office</vt:lpstr>
      <vt:lpstr>PANDA  Magnet</vt:lpstr>
      <vt:lpstr>3D model of the Magnet.</vt:lpstr>
      <vt:lpstr>Dimensions of the Magnet.</vt:lpstr>
      <vt:lpstr>Dimensions of the Coils (worked condition 4.5K).</vt:lpstr>
      <vt:lpstr>Cross section of the Magnet.</vt:lpstr>
      <vt:lpstr>Cross section of the Magnet.</vt:lpstr>
      <vt:lpstr>Longitudinal rod  left side</vt:lpstr>
      <vt:lpstr>Longitudinal  rod  (Ti-5Al-2,5Sn)  left side</vt:lpstr>
      <vt:lpstr>Longitudinal rod right side</vt:lpstr>
      <vt:lpstr>Longitudinal rod (Ti-5Al-2,5Sn ) right side</vt:lpstr>
      <vt:lpstr>Cold mass. Coil (CERN design) </vt:lpstr>
      <vt:lpstr>Cold mass.</vt:lpstr>
      <vt:lpstr>Cold mass (dimension for worked condition 4.5K)</vt:lpstr>
      <vt:lpstr>Collector of Cold mass.</vt:lpstr>
      <vt:lpstr>The Cryostat of Magnet.</vt:lpstr>
      <vt:lpstr>Configuration of the Cryostat</vt:lpstr>
      <vt:lpstr>Results of calculation of Cryostat.  Operation condition (p=0.1 MPa)  </vt:lpstr>
      <vt:lpstr>Results of calculation of Cryostat. Stress</vt:lpstr>
      <vt:lpstr>Results of calculation of Cryostat. Deformation</vt:lpstr>
      <vt:lpstr>Results of calculation of Cryostat.   Operation condition (p=0.05 MPa) </vt:lpstr>
      <vt:lpstr>Results of calculation of Cryostat. Stress</vt:lpstr>
      <vt:lpstr>Results of calculation of Cryostat. Deformation</vt:lpstr>
      <vt:lpstr>Shield of the magnet.</vt:lpstr>
      <vt:lpstr>Gaps of the Shield .</vt:lpstr>
      <vt:lpstr>Pipe line  of the inner Shield.</vt:lpstr>
      <vt:lpstr>Pipe line  of the outer Shield.</vt:lpstr>
      <vt:lpstr>Shield into the magnet.</vt:lpstr>
      <vt:lpstr>Fixation of the Shield into the Cryostat.</vt:lpstr>
      <vt:lpstr>Diagram of position of the target`s axis in worked condition.</vt:lpstr>
      <vt:lpstr>Diagram of position of the Cold mass axis in worked condition.</vt:lpstr>
      <vt:lpstr>3D model of the Magnet, Yoke, Platform and Frame.</vt:lpstr>
      <vt:lpstr>        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Pivovarov</cp:lastModifiedBy>
  <cp:revision>216</cp:revision>
  <dcterms:created xsi:type="dcterms:W3CDTF">2016-09-06T03:22:11Z</dcterms:created>
  <dcterms:modified xsi:type="dcterms:W3CDTF">2017-12-18T08:31:26Z</dcterms:modified>
</cp:coreProperties>
</file>