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8" r:id="rId2"/>
    <p:sldId id="266" r:id="rId3"/>
    <p:sldId id="269" r:id="rId4"/>
    <p:sldId id="278" r:id="rId5"/>
    <p:sldId id="264" r:id="rId6"/>
    <p:sldId id="279" r:id="rId7"/>
    <p:sldId id="281" r:id="rId8"/>
    <p:sldId id="282" r:id="rId9"/>
    <p:sldId id="283" r:id="rId10"/>
    <p:sldId id="284" r:id="rId11"/>
    <p:sldId id="26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1" y="53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5466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BDE3944-1023-4162-8EAD-A63E9A35F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PANDA meeting 2017 July 20-25                                    </a:t>
            </a:r>
            <a:r>
              <a:rPr lang="en-US" dirty="0" err="1" smtClean="0"/>
              <a:t>Flowcheme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C8C801-21D9-471C-AB85-FED1B1623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D1506-62D0-41D8-9547-C83C0894F07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A58C8B9-6721-43FB-807F-FD97EBBD6E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ADB302-A891-4BC8-9F8F-15ED72ED7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9BB7A-2FD3-4038-9AA5-44DC3D017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PANDA meeting 2017 July 20-25                                    </a:t>
            </a:r>
            <a:r>
              <a:rPr lang="en-US" dirty="0" err="1" smtClean="0"/>
              <a:t>Flowcheme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2C515-A623-407E-907E-65949DD21DA2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29BB3-9E72-41AD-A89D-FC770D573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512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61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59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751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96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35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261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79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2A753-141B-4FC0-AF8A-147C07834BB3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3D43-2DCE-4A61-8AAD-58B35C2A2875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6867-6A8E-4BFA-A8AC-E28BC4FBE626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98EF-B304-4C3D-AFA8-168A2B0BA366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A0A9-F2DA-416F-8F0B-47E7DC88703D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5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EFF9-7AE0-4FED-8A81-EE4CCE413E56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1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5D6-DBD2-4E64-B6BF-96EB1ACFFF3E}" type="datetime1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1837-0468-411D-953E-45A12A1998EA}" type="datetime1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7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B52D-4FF2-46B9-B4AE-2EC64D83CD9E}" type="datetime1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9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1BC0-0A8E-4158-B958-46288E498CFA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9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FF27-3210-4F6A-AD39-DF5668FAE8C9}" type="datetime1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57BB8-F440-4B75-93C2-8DC9E2F0DB0D}" type="datetime1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cid:9BEDF584-1947-4E9E-AAC6-716EE7FD60E1@gsi.de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09" y="140840"/>
            <a:ext cx="933378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PANDA Solenoid Magnet Production in BINP</a:t>
            </a:r>
            <a:endParaRPr lang="ru-RU" sz="36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941034" y="6383045"/>
            <a:ext cx="7625918" cy="278047"/>
          </a:xfrm>
        </p:spPr>
        <p:txBody>
          <a:bodyPr/>
          <a:lstStyle/>
          <a:p>
            <a:r>
              <a:rPr lang="en-US" dirty="0" smtClean="0"/>
              <a:t>PANDA meeting BINP,  2017 November 21-24                   </a:t>
            </a:r>
            <a:r>
              <a:rPr lang="en-US" dirty="0"/>
              <a:t>E.Pyata</a:t>
            </a:r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295" y="1352351"/>
            <a:ext cx="7995407" cy="495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04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143"/>
            <a:ext cx="5553975" cy="3015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84" y="3204839"/>
            <a:ext cx="5365915" cy="2913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0" y="5072920"/>
            <a:ext cx="1395275" cy="13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835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BINP,  2017 November 21-24                   E.Pyata</a:t>
            </a:r>
          </a:p>
        </p:txBody>
      </p:sp>
      <p:pic>
        <p:nvPicPr>
          <p:cNvPr id="5" name="Picture 3" descr="D:\+++CHINA-COOPERATION\Budker_INP_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2875"/>
            <a:ext cx="7631112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6588" y="52403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61025"/>
            <a:ext cx="454112" cy="8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471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2962" y="6549138"/>
            <a:ext cx="5695838" cy="308862"/>
          </a:xfrm>
        </p:spPr>
        <p:txBody>
          <a:bodyPr/>
          <a:lstStyle/>
          <a:p>
            <a:r>
              <a:rPr lang="en-US" sz="1000" dirty="0"/>
              <a:t>PANDA meeting BINP,  2017 November 21-24                   E.Pyata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8"/>
            <a:ext cx="7056783" cy="41564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solenoid magnet</a:t>
            </a:r>
          </a:p>
        </p:txBody>
      </p:sp>
      <p:pic>
        <p:nvPicPr>
          <p:cNvPr id="11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79" y="829865"/>
            <a:ext cx="5454027" cy="51267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6847" y="1569769"/>
            <a:ext cx="31830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solenoid is designed to provide a magnetic field of 2 T with a uniformity of ± 2% and radial magnetic field integral in the range 0 to 2 mm over the central tracking region. The magnet is characterized by a warm bore of 1.9 m diameter, a free length of 4 m and </a:t>
            </a:r>
            <a:r>
              <a:rPr lang="en-US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22.4 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MJ of stored energy.</a:t>
            </a:r>
            <a:endParaRPr lang="en-US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1614" y="6199160"/>
            <a:ext cx="8190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Artistic cut side view of the solenoid magnet including contained detector systems.</a:t>
            </a: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5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2962" y="6549138"/>
            <a:ext cx="5695838" cy="308862"/>
          </a:xfrm>
        </p:spPr>
        <p:txBody>
          <a:bodyPr/>
          <a:lstStyle/>
          <a:p>
            <a:r>
              <a:rPr lang="en-US" sz="1000" dirty="0"/>
              <a:t>PANDA meeting BINP,  2017 November 21-24                   E.Pyata</a:t>
            </a:r>
          </a:p>
        </p:txBody>
      </p:sp>
      <p:sp>
        <p:nvSpPr>
          <p:cNvPr id="22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4" y="13276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 solenoid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TDR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Flowscheme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1" y="611513"/>
            <a:ext cx="4605454" cy="4827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96746" y="594427"/>
            <a:ext cx="47695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The Process Flow Diagram (PFD) of the PANDA cryogenic system proposed by Udo Wagner (CERN) is shown in Fig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2. 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The main components of the cryogenic system are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just"/>
            <a:endParaRPr lang="en-US" sz="1400" b="1" dirty="0">
              <a:solidFill>
                <a:srgbClr val="000000"/>
              </a:solidFill>
              <a:latin typeface="+mn-lt"/>
            </a:endParaRPr>
          </a:p>
          <a:p>
            <a:pPr marL="538163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1. the cryostat, which includes:</a:t>
            </a:r>
          </a:p>
          <a:p>
            <a:pPr marL="712788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the superconducting coil cooled indirectly via the thermal contact with the aluminum support cylinder;</a:t>
            </a:r>
          </a:p>
          <a:p>
            <a:pPr marL="712788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thermal shields cooled by gaseous helium;</a:t>
            </a:r>
          </a:p>
          <a:p>
            <a:pPr marL="712788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the vacuum vessel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;</a:t>
            </a:r>
          </a:p>
          <a:p>
            <a:pPr marL="538163" algn="just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. the control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dewar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, which includes:</a:t>
            </a:r>
          </a:p>
          <a:p>
            <a:pPr marL="538163" indent="174625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a vessel for liquid helium;</a:t>
            </a:r>
          </a:p>
          <a:p>
            <a:pPr marL="538163" indent="174625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current leads;</a:t>
            </a:r>
          </a:p>
          <a:p>
            <a:pPr marL="538163" indent="174625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thermal shields cooled by gaseous helium;</a:t>
            </a:r>
          </a:p>
          <a:p>
            <a:pPr marL="538163" indent="174625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valves, gauges;</a:t>
            </a:r>
          </a:p>
          <a:p>
            <a:pPr marL="538163" indent="174625" algn="just"/>
            <a:r>
              <a:rPr lang="en-US" sz="1400" b="1" dirty="0">
                <a:solidFill>
                  <a:srgbClr val="000000"/>
                </a:solidFill>
                <a:latin typeface="+mn-lt"/>
              </a:rPr>
              <a:t>• vacuum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shell.</a:t>
            </a:r>
          </a:p>
          <a:p>
            <a:pPr marL="538163" algn="just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. a transfer line (Chimney) connecting the vacuum vessels of cryostat and control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dewar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;</a:t>
            </a:r>
          </a:p>
          <a:p>
            <a:pPr marL="538163" algn="just"/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4. 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transfer lines (TL) 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connecting </a:t>
            </a:r>
            <a:r>
              <a:rPr lang="en-US" sz="1400" b="1" dirty="0">
                <a:solidFill>
                  <a:srgbClr val="000000"/>
                </a:solidFill>
                <a:latin typeface="+mn-lt"/>
              </a:rPr>
              <a:t>refrigerator and control </a:t>
            </a:r>
            <a:r>
              <a:rPr lang="en-US" sz="1400" b="1" dirty="0" err="1">
                <a:solidFill>
                  <a:srgbClr val="000000"/>
                </a:solidFill>
                <a:latin typeface="+mn-lt"/>
              </a:rPr>
              <a:t>dewar</a:t>
            </a:r>
            <a:r>
              <a:rPr lang="en-US" sz="1400" b="1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538163" algn="just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474" y="5645703"/>
            <a:ext cx="4026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Process Flow Diagram of the PANDA cryogenic system.</a:t>
            </a:r>
            <a:endParaRPr lang="en-US" sz="14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6512" y="5984257"/>
            <a:ext cx="624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b="1" dirty="0" err="1">
                <a:solidFill>
                  <a:srgbClr val="FF0000"/>
                </a:solidFill>
              </a:rPr>
              <a:t>Flowscheme</a:t>
            </a:r>
            <a:r>
              <a:rPr lang="en-US" b="1" dirty="0">
                <a:solidFill>
                  <a:srgbClr val="FF0000"/>
                </a:solidFill>
              </a:rPr>
              <a:t> of the PANDA solenoid was approved.</a:t>
            </a:r>
          </a:p>
        </p:txBody>
      </p:sp>
    </p:spTree>
    <p:extLst>
      <p:ext uri="{BB962C8B-B14F-4D97-AF65-F5344CB8AC3E}">
        <p14:creationId xmlns:p14="http://schemas.microsoft.com/office/powerpoint/2010/main" val="649277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2962" y="6549138"/>
            <a:ext cx="5695838" cy="308862"/>
          </a:xfrm>
        </p:spPr>
        <p:txBody>
          <a:bodyPr/>
          <a:lstStyle/>
          <a:p>
            <a:r>
              <a:rPr lang="en-US" sz="1000" dirty="0"/>
              <a:t>PANDA meeting </a:t>
            </a:r>
            <a:r>
              <a:rPr lang="en-US" sz="1000" dirty="0" smtClean="0"/>
              <a:t>GSI,  </a:t>
            </a:r>
            <a:r>
              <a:rPr lang="en-US" sz="1000" dirty="0"/>
              <a:t>2017 </a:t>
            </a:r>
            <a:r>
              <a:rPr lang="en-US" sz="1000" dirty="0" smtClean="0"/>
              <a:t>December 18                   </a:t>
            </a:r>
            <a:r>
              <a:rPr lang="en-US" sz="1000" dirty="0"/>
              <a:t>E.Pyata</a:t>
            </a:r>
          </a:p>
        </p:txBody>
      </p:sp>
      <p:sp>
        <p:nvSpPr>
          <p:cNvPr id="22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4" y="13276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 solenoid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Flowscheme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comments of GSI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244" y="5378682"/>
            <a:ext cx="5683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Process Flow Diagram of the PANDA cryogenic system.</a:t>
            </a:r>
            <a:endParaRPr lang="en-US" sz="14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6512" y="5984257"/>
            <a:ext cx="624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algn="just"/>
            <a:r>
              <a:rPr lang="en-US" b="1" dirty="0" err="1">
                <a:solidFill>
                  <a:srgbClr val="FF0000"/>
                </a:solidFill>
              </a:rPr>
              <a:t>Flowscheme</a:t>
            </a:r>
            <a:r>
              <a:rPr lang="en-US" b="1" dirty="0">
                <a:solidFill>
                  <a:srgbClr val="FF0000"/>
                </a:solidFill>
              </a:rPr>
              <a:t> of the PANDA solenoid was approved.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1775" y="5884229"/>
            <a:ext cx="3411415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Comments to the cryogenic flow scheme and the proposed operation (flowscheme__20170720)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additional valves, as suggested in 2016, are missing in the flow scheme. 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202" y="685301"/>
            <a:ext cx="5273336" cy="4996406"/>
          </a:xfrm>
          <a:prstGeom prst="rect">
            <a:avLst/>
          </a:prstGeom>
        </p:spPr>
      </p:pic>
      <p:pic>
        <p:nvPicPr>
          <p:cNvPr id="1025" name="Picture 1" descr="cid:9BEDF584-1947-4E9E-AAC6-716EE7FD60E1@gsi.de"/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"/>
          <a:stretch/>
        </p:blipFill>
        <p:spPr bwMode="auto">
          <a:xfrm>
            <a:off x="625879" y="1112281"/>
            <a:ext cx="4370867" cy="40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6331" y="451806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95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333"/>
            <a:ext cx="9906000" cy="55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93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333"/>
            <a:ext cx="9906000" cy="55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591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333"/>
            <a:ext cx="9906000" cy="55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213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9906000" cy="55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000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262" y="6468195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 2017 December 18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143"/>
            <a:ext cx="9906000" cy="53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06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1187</TotalTime>
  <Words>410</Words>
  <Application>Microsoft Office PowerPoint</Application>
  <PresentationFormat>Лист A4 (210x297 мм)</PresentationFormat>
  <Paragraphs>38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Comic Sans MS</vt:lpstr>
      <vt:lpstr>Times New Roman</vt:lpstr>
      <vt:lpstr>Office Theme</vt:lpstr>
      <vt:lpstr>Status of the PANDA Solenoid Magnet Production in BINP</vt:lpstr>
      <vt:lpstr>PANDA solenoid magnet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hotel</dc:creator>
  <cp:lastModifiedBy>Pyata</cp:lastModifiedBy>
  <cp:revision>71</cp:revision>
  <dcterms:created xsi:type="dcterms:W3CDTF">2017-07-14T12:29:42Z</dcterms:created>
  <dcterms:modified xsi:type="dcterms:W3CDTF">2017-12-18T12:36:20Z</dcterms:modified>
</cp:coreProperties>
</file>