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877" r:id="rId2"/>
    <p:sldMasterId id="2147483879" r:id="rId3"/>
    <p:sldMasterId id="2147483881" r:id="rId4"/>
    <p:sldMasterId id="2147483883" r:id="rId5"/>
    <p:sldMasterId id="2147483885" r:id="rId6"/>
    <p:sldMasterId id="2147483887" r:id="rId7"/>
    <p:sldMasterId id="2147483888" r:id="rId8"/>
  </p:sldMasterIdLst>
  <p:notesMasterIdLst>
    <p:notesMasterId r:id="rId13"/>
  </p:notesMasterIdLst>
  <p:handoutMasterIdLst>
    <p:handoutMasterId r:id="rId14"/>
  </p:handoutMasterIdLst>
  <p:sldIdLst>
    <p:sldId id="256" r:id="rId9"/>
    <p:sldId id="1245" r:id="rId10"/>
    <p:sldId id="1256" r:id="rId11"/>
    <p:sldId id="1091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6760" algn="ctr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3520" algn="ctr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0281" algn="ctr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7041" algn="ctr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3805" algn="l" defTabSz="91352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0568" algn="l" defTabSz="91352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7328" algn="l" defTabSz="91352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4091" algn="l" defTabSz="91352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CC00"/>
    <a:srgbClr val="FFFF99"/>
    <a:srgbClr val="CC9900"/>
    <a:srgbClr val="F7DE99"/>
    <a:srgbClr val="F4D376"/>
    <a:srgbClr val="FAF76F"/>
    <a:srgbClr val="FF00FF"/>
    <a:srgbClr val="9BFF9B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0" autoAdjust="0"/>
    <p:restoredTop sz="99834" autoAdjust="0"/>
  </p:normalViewPr>
  <p:slideViewPr>
    <p:cSldViewPr showGuides="1">
      <p:cViewPr varScale="1">
        <p:scale>
          <a:sx n="75" d="100"/>
          <a:sy n="75" d="100"/>
        </p:scale>
        <p:origin x="-1080" y="-96"/>
      </p:cViewPr>
      <p:guideLst>
        <p:guide orient="horz" pos="872"/>
        <p:guide pos="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fld id="{B670F038-3EFE-4F56-A71A-5D61BDF7BD6D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984489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fld id="{BF97E616-A192-41A1-B3CF-50B5C62B71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794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676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352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2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04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3805" algn="l" defTabSz="9135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568" algn="l" defTabSz="9135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328" algn="l" defTabSz="9135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091" algn="l" defTabSz="9135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7E26AA8-8F76-4584-BADC-B62B80CA0B8A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CC20862-E36E-4ABF-ACFA-FE947724F4F9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CC20862-E36E-4ABF-ACFA-FE947724F4F9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CF5842A-1B60-427D-853F-206015A659DA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52" tIns="45680" rIns="91352" bIns="45680"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8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2" tIns="45680" rIns="91352" bIns="45680"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8" y="1524000"/>
            <a:ext cx="7623175" cy="17526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1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15-17 February 2018</a:t>
            </a: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CBM-India Meeting, BI, Falta - Walter F.J. Müller, FAIR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66BF2-260E-4FEC-B69A-AFCEF50503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60355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15-17 February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CBM-India Meeting, BI, Falta - Walter F.J. Müller, FAIR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3ABA0-B6F1-42F4-A694-D745110F7C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01450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4"/>
            <a:ext cx="2057400" cy="5818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4"/>
            <a:ext cx="6019800" cy="5818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15-17 February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CBM-India Meeting, BI, Falta - Walter F.J. Müller, FAIR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7B03E-19D1-47AB-AEBD-D732A391CE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91873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15-17 February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CBM-India Meeting, BI, Falta - Walter F.J. Müller, FAIR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E9499-A970-417D-89E6-E2588E537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2856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60" indent="0">
              <a:buNone/>
              <a:defRPr sz="1800"/>
            </a:lvl2pPr>
            <a:lvl3pPr marL="913520" indent="0">
              <a:buNone/>
              <a:defRPr sz="1600"/>
            </a:lvl3pPr>
            <a:lvl4pPr marL="1370281" indent="0">
              <a:buNone/>
              <a:defRPr sz="1400"/>
            </a:lvl4pPr>
            <a:lvl5pPr marL="1827041" indent="0">
              <a:buNone/>
              <a:defRPr sz="1400"/>
            </a:lvl5pPr>
            <a:lvl6pPr marL="2283805" indent="0">
              <a:buNone/>
              <a:defRPr sz="1400"/>
            </a:lvl6pPr>
            <a:lvl7pPr marL="2740568" indent="0">
              <a:buNone/>
              <a:defRPr sz="1400"/>
            </a:lvl7pPr>
            <a:lvl8pPr marL="3197328" indent="0">
              <a:buNone/>
              <a:defRPr sz="1400"/>
            </a:lvl8pPr>
            <a:lvl9pPr marL="365409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15-17 February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CBM-India Meeting, BI, Falta - Walter F.J. Müller, FAIR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44919-246A-4AFC-802A-BEADB00685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17821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24400"/>
          </a:xfrm>
        </p:spPr>
        <p:txBody>
          <a:bodyPr/>
          <a:lstStyle>
            <a:lvl1pPr>
              <a:defRPr sz="2200">
                <a:latin typeface="Comic Sans MS" panose="030F0702030302020204" pitchFamily="66" charset="0"/>
              </a:defRPr>
            </a:lvl1pPr>
            <a:lvl2pPr>
              <a:defRPr sz="2000">
                <a:latin typeface="Comic Sans MS" panose="030F0702030302020204" pitchFamily="66" charset="0"/>
              </a:defRPr>
            </a:lvl2pPr>
            <a:lvl3pPr>
              <a:defRPr sz="1800">
                <a:latin typeface="Comic Sans MS" panose="030F0702030302020204" pitchFamily="66" charset="0"/>
              </a:defRPr>
            </a:lvl3pPr>
            <a:lvl4pPr>
              <a:defRPr sz="1600">
                <a:latin typeface="Comic Sans MS" panose="030F0702030302020204" pitchFamily="66" charset="0"/>
              </a:defRPr>
            </a:lvl4pPr>
            <a:lvl5pPr>
              <a:defRPr sz="1400">
                <a:latin typeface="Comic Sans MS" panose="030F0702030302020204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24400"/>
          </a:xfrm>
        </p:spPr>
        <p:txBody>
          <a:bodyPr/>
          <a:lstStyle>
            <a:lvl1pPr>
              <a:defRPr sz="2200">
                <a:latin typeface="Comic Sans MS" panose="030F0702030302020204" pitchFamily="66" charset="0"/>
              </a:defRPr>
            </a:lvl1pPr>
            <a:lvl2pPr>
              <a:defRPr sz="2000">
                <a:latin typeface="Comic Sans MS" panose="030F0702030302020204" pitchFamily="66" charset="0"/>
              </a:defRPr>
            </a:lvl2pPr>
            <a:lvl3pPr>
              <a:defRPr sz="1800">
                <a:latin typeface="Comic Sans MS" panose="030F0702030302020204" pitchFamily="66" charset="0"/>
              </a:defRPr>
            </a:lvl3pPr>
            <a:lvl4pPr>
              <a:defRPr sz="1600">
                <a:latin typeface="Comic Sans MS" panose="030F0702030302020204" pitchFamily="66" charset="0"/>
              </a:defRPr>
            </a:lvl4pPr>
            <a:lvl5pPr>
              <a:defRPr sz="1400">
                <a:latin typeface="Comic Sans MS" panose="030F0702030302020204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15-17 February 2018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CBM-India Meeting, BI, Falta - Walter F.J. Müller, FAIR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5C7FC-32CD-4668-A07E-775448BE2E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1004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60" indent="0">
              <a:buNone/>
              <a:defRPr sz="2000" b="1"/>
            </a:lvl2pPr>
            <a:lvl3pPr marL="913520" indent="0">
              <a:buNone/>
              <a:defRPr sz="1800" b="1"/>
            </a:lvl3pPr>
            <a:lvl4pPr marL="1370281" indent="0">
              <a:buNone/>
              <a:defRPr sz="1600" b="1"/>
            </a:lvl4pPr>
            <a:lvl5pPr marL="1827041" indent="0">
              <a:buNone/>
              <a:defRPr sz="1600" b="1"/>
            </a:lvl5pPr>
            <a:lvl6pPr marL="2283805" indent="0">
              <a:buNone/>
              <a:defRPr sz="1600" b="1"/>
            </a:lvl6pPr>
            <a:lvl7pPr marL="2740568" indent="0">
              <a:buNone/>
              <a:defRPr sz="1600" b="1"/>
            </a:lvl7pPr>
            <a:lvl8pPr marL="3197328" indent="0">
              <a:buNone/>
              <a:defRPr sz="1600" b="1"/>
            </a:lvl8pPr>
            <a:lvl9pPr marL="365409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60" indent="0">
              <a:buNone/>
              <a:defRPr sz="2000" b="1"/>
            </a:lvl2pPr>
            <a:lvl3pPr marL="913520" indent="0">
              <a:buNone/>
              <a:defRPr sz="1800" b="1"/>
            </a:lvl3pPr>
            <a:lvl4pPr marL="1370281" indent="0">
              <a:buNone/>
              <a:defRPr sz="1600" b="1"/>
            </a:lvl4pPr>
            <a:lvl5pPr marL="1827041" indent="0">
              <a:buNone/>
              <a:defRPr sz="1600" b="1"/>
            </a:lvl5pPr>
            <a:lvl6pPr marL="2283805" indent="0">
              <a:buNone/>
              <a:defRPr sz="1600" b="1"/>
            </a:lvl6pPr>
            <a:lvl7pPr marL="2740568" indent="0">
              <a:buNone/>
              <a:defRPr sz="1600" b="1"/>
            </a:lvl7pPr>
            <a:lvl8pPr marL="3197328" indent="0">
              <a:buNone/>
              <a:defRPr sz="1600" b="1"/>
            </a:lvl8pPr>
            <a:lvl9pPr marL="365409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15-17 February 2018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CBM-India Meeting, BI, Falta - Walter F.J. Müller, FAIR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43A5-31A9-458C-A340-068F0C1D72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99313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15-17 February 2018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CBM-India Meeting, BI, Falta - Walter F.J. Müller, FAIR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4CA76-81FF-4046-90EE-6DC48B0E23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64835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15-17 February 2018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CBM-India Meeting, BI, Falta - Walter F.J. Müller, FAIR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877E8-AC98-4CD8-ABC5-3B72EA732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69735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60" indent="0">
              <a:buNone/>
              <a:defRPr sz="1200"/>
            </a:lvl2pPr>
            <a:lvl3pPr marL="913520" indent="0">
              <a:buNone/>
              <a:defRPr sz="1000"/>
            </a:lvl3pPr>
            <a:lvl4pPr marL="1370281" indent="0">
              <a:buNone/>
              <a:defRPr sz="900"/>
            </a:lvl4pPr>
            <a:lvl5pPr marL="1827041" indent="0">
              <a:buNone/>
              <a:defRPr sz="900"/>
            </a:lvl5pPr>
            <a:lvl6pPr marL="2283805" indent="0">
              <a:buNone/>
              <a:defRPr sz="900"/>
            </a:lvl6pPr>
            <a:lvl7pPr marL="2740568" indent="0">
              <a:buNone/>
              <a:defRPr sz="900"/>
            </a:lvl7pPr>
            <a:lvl8pPr marL="3197328" indent="0">
              <a:buNone/>
              <a:defRPr sz="900"/>
            </a:lvl8pPr>
            <a:lvl9pPr marL="365409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15-17 February 2018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CBM-India Meeting, BI, Falta - Walter F.J. Müller, FAIR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05FF2-511A-4360-9150-4BB2D4F7E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865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60" indent="0">
              <a:buNone/>
              <a:defRPr sz="2800"/>
            </a:lvl2pPr>
            <a:lvl3pPr marL="913520" indent="0">
              <a:buNone/>
              <a:defRPr sz="2400"/>
            </a:lvl3pPr>
            <a:lvl4pPr marL="1370281" indent="0">
              <a:buNone/>
              <a:defRPr sz="2000"/>
            </a:lvl4pPr>
            <a:lvl5pPr marL="1827041" indent="0">
              <a:buNone/>
              <a:defRPr sz="2000"/>
            </a:lvl5pPr>
            <a:lvl6pPr marL="2283805" indent="0">
              <a:buNone/>
              <a:defRPr sz="2000"/>
            </a:lvl6pPr>
            <a:lvl7pPr marL="2740568" indent="0">
              <a:buNone/>
              <a:defRPr sz="2000"/>
            </a:lvl7pPr>
            <a:lvl8pPr marL="3197328" indent="0">
              <a:buNone/>
              <a:defRPr sz="2000"/>
            </a:lvl8pPr>
            <a:lvl9pPr marL="365409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60" indent="0">
              <a:buNone/>
              <a:defRPr sz="1200"/>
            </a:lvl2pPr>
            <a:lvl3pPr marL="913520" indent="0">
              <a:buNone/>
              <a:defRPr sz="1000"/>
            </a:lvl3pPr>
            <a:lvl4pPr marL="1370281" indent="0">
              <a:buNone/>
              <a:defRPr sz="900"/>
            </a:lvl4pPr>
            <a:lvl5pPr marL="1827041" indent="0">
              <a:buNone/>
              <a:defRPr sz="900"/>
            </a:lvl5pPr>
            <a:lvl6pPr marL="2283805" indent="0">
              <a:buNone/>
              <a:defRPr sz="900"/>
            </a:lvl6pPr>
            <a:lvl7pPr marL="2740568" indent="0">
              <a:buNone/>
              <a:defRPr sz="900"/>
            </a:lvl7pPr>
            <a:lvl8pPr marL="3197328" indent="0">
              <a:buNone/>
              <a:defRPr sz="900"/>
            </a:lvl8pPr>
            <a:lvl9pPr marL="365409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15-17 February 2018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CBM-India Meeting, BI, Falta - Walter F.J. Müller, FAIR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A6BDA-1C93-49CA-B587-30430B7BD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8944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2" tIns="45680" rIns="91352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2" tIns="45680" rIns="91352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81764"/>
            <a:ext cx="175260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2" tIns="45680" rIns="91352" bIns="4568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15-17 February 2018</a:t>
            </a: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502400"/>
            <a:ext cx="472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2" tIns="45680" rIns="91352" bIns="4568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CBM-India Meeting, BI, Falta - Walter F.J. Müller, FAIR</a:t>
            </a: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81764"/>
            <a:ext cx="175260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2" tIns="45680" rIns="91352" bIns="4568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latin typeface="+mj-lt"/>
              </a:defRPr>
            </a:lvl1pPr>
          </a:lstStyle>
          <a:p>
            <a:pPr>
              <a:defRPr/>
            </a:pPr>
            <a:fld id="{EB69988C-A6AF-4154-9A69-9EB37EB29A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52" tIns="45680" rIns="91352" bIns="45680"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2" tIns="45680" rIns="91352" bIns="45680"/>
          <a:lstStyle/>
          <a:p>
            <a:endParaRPr lang="en-US"/>
          </a:p>
        </p:txBody>
      </p:sp>
      <p:pic>
        <p:nvPicPr>
          <p:cNvPr id="1033" name="Picture 9" descr="QuarksGluons14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04800"/>
            <a:ext cx="685800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Garamond" pitchFamily="18" charset="0"/>
        </a:defRPr>
      </a:lvl5pPr>
      <a:lvl6pPr marL="45676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Garamond" pitchFamily="18" charset="0"/>
        </a:defRPr>
      </a:lvl6pPr>
      <a:lvl7pPr marL="91352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Garamond" pitchFamily="18" charset="0"/>
        </a:defRPr>
      </a:lvl7pPr>
      <a:lvl8pPr marL="1370281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Garamond" pitchFamily="18" charset="0"/>
        </a:defRPr>
      </a:lvl8pPr>
      <a:lvl9pPr marL="1827041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Garamond" pitchFamily="18" charset="0"/>
        </a:defRPr>
      </a:lvl9pPr>
    </p:titleStyle>
    <p:bodyStyle>
      <a:lvl1pPr marL="342572" indent="-34257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1pPr>
      <a:lvl2pPr marL="669285" indent="-32512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Comic Sans MS" panose="030F0702030302020204" pitchFamily="66" charset="0"/>
        </a:defRPr>
      </a:lvl2pPr>
      <a:lvl3pPr marL="1021370" indent="-35050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Comic Sans MS" panose="030F0702030302020204" pitchFamily="66" charset="0"/>
        </a:defRPr>
      </a:lvl3pPr>
      <a:lvl4pPr marL="1338569" indent="-31560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1600">
          <a:solidFill>
            <a:schemeClr val="tx1"/>
          </a:solidFill>
          <a:latin typeface="Comic Sans MS" panose="030F0702030302020204" pitchFamily="66" charset="0"/>
        </a:defRPr>
      </a:lvl4pPr>
      <a:lvl5pPr marL="1679549" indent="-339404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400">
          <a:solidFill>
            <a:schemeClr val="tx1"/>
          </a:solidFill>
          <a:latin typeface="Comic Sans MS" panose="030F0702030302020204" pitchFamily="66" charset="0"/>
        </a:defRPr>
      </a:lvl5pPr>
      <a:lvl6pPr marL="2136309" indent="-339404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3072" indent="-339404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49834" indent="-339404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6595" indent="-339404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6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2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8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4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805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68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328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09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  <a:prstGeom prst="rect">
            <a:avLst/>
          </a:prstGeom>
          <a:ln w="3175">
            <a:solidFill>
              <a:schemeClr val="tx2">
                <a:lumMod val="25000"/>
                <a:lumOff val="75000"/>
              </a:schemeClr>
            </a:solidFill>
          </a:ln>
        </p:spPr>
        <p:txBody>
          <a:bodyPr vert="horz" lIns="91352" tIns="45680" rIns="91352" bIns="4568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4321" y="1000133"/>
            <a:ext cx="871537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2" tIns="45680" rIns="91352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313" y="6356358"/>
            <a:ext cx="2133600" cy="365125"/>
          </a:xfrm>
          <a:prstGeom prst="rect">
            <a:avLst/>
          </a:prstGeom>
        </p:spPr>
        <p:txBody>
          <a:bodyPr vert="horz" lIns="91352" tIns="45680" rIns="91352" bIns="45680" rtlCol="0" anchor="ctr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15-17 February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1810" y="6356358"/>
            <a:ext cx="3420380" cy="365125"/>
          </a:xfrm>
          <a:prstGeom prst="rect">
            <a:avLst/>
          </a:prstGeom>
        </p:spPr>
        <p:txBody>
          <a:bodyPr vert="horz" lIns="91352" tIns="45680" rIns="91352" bIns="45680" rtlCol="0" anchor="ctr"/>
          <a:lstStyle>
            <a:lvl1pPr algn="ct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CBM-India Meeting, BI, Falta - Walter F.J. Müller, FAIR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088" y="6356358"/>
            <a:ext cx="2133600" cy="365125"/>
          </a:xfrm>
          <a:prstGeom prst="rect">
            <a:avLst/>
          </a:prstGeom>
        </p:spPr>
        <p:txBody>
          <a:bodyPr vert="horz" lIns="91352" tIns="45680" rIns="91352" bIns="45680" rtlCol="0" anchor="ctr"/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fld id="{8318FD4D-F9D6-4FD7-A96E-8F0752404E5C}" type="slidenum">
              <a:rPr lang="en-GB">
                <a:solidFill>
                  <a:prstClr val="black"/>
                </a:solidFill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4425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5pPr>
      <a:lvl6pPr marL="45676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6pPr>
      <a:lvl7pPr marL="91352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7pPr>
      <a:lvl8pPr marL="1370281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8pPr>
      <a:lvl9pPr marL="1827041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9pPr>
    </p:titleStyle>
    <p:bodyStyle>
      <a:lvl1pPr marL="342572" indent="-3425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238" indent="-28547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B587C"/>
          </a:solidFill>
          <a:latin typeface="+mn-lt"/>
          <a:ea typeface="+mn-ea"/>
          <a:cs typeface="+mn-cs"/>
        </a:defRPr>
      </a:lvl2pPr>
      <a:lvl3pPr marL="1141904" indent="-2283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E8542"/>
          </a:solidFill>
          <a:latin typeface="+mn-lt"/>
          <a:ea typeface="+mn-ea"/>
          <a:cs typeface="+mn-cs"/>
        </a:defRPr>
      </a:lvl3pPr>
      <a:lvl4pPr marL="1598664" indent="-2283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04878"/>
          </a:solidFill>
          <a:latin typeface="+mn-lt"/>
          <a:ea typeface="+mn-ea"/>
          <a:cs typeface="+mn-cs"/>
        </a:defRPr>
      </a:lvl4pPr>
      <a:lvl5pPr marL="2055424" indent="-2283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C19859"/>
          </a:solidFill>
          <a:latin typeface="+mn-lt"/>
          <a:ea typeface="+mn-ea"/>
          <a:cs typeface="+mn-cs"/>
        </a:defRPr>
      </a:lvl5pPr>
      <a:lvl6pPr marL="2512186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947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710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472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6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2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8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4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805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68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328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09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  <a:prstGeom prst="rect">
            <a:avLst/>
          </a:prstGeom>
          <a:ln w="3175">
            <a:solidFill>
              <a:schemeClr val="tx2">
                <a:lumMod val="25000"/>
                <a:lumOff val="75000"/>
              </a:schemeClr>
            </a:solidFill>
          </a:ln>
        </p:spPr>
        <p:txBody>
          <a:bodyPr vert="horz" lIns="91352" tIns="45680" rIns="91352" bIns="4568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4321" y="1000133"/>
            <a:ext cx="871537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2" tIns="45680" rIns="91352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313" y="6356358"/>
            <a:ext cx="2133600" cy="365125"/>
          </a:xfrm>
          <a:prstGeom prst="rect">
            <a:avLst/>
          </a:prstGeom>
        </p:spPr>
        <p:txBody>
          <a:bodyPr vert="horz" lIns="91352" tIns="45680" rIns="91352" bIns="45680" rtlCol="0" anchor="ctr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15-17 February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1810" y="6356358"/>
            <a:ext cx="3420380" cy="365125"/>
          </a:xfrm>
          <a:prstGeom prst="rect">
            <a:avLst/>
          </a:prstGeom>
        </p:spPr>
        <p:txBody>
          <a:bodyPr vert="horz" lIns="91352" tIns="45680" rIns="91352" bIns="45680" rtlCol="0" anchor="ctr"/>
          <a:lstStyle>
            <a:lvl1pPr algn="ct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CBM-India Meeting, BI, Falta - Walter F.J. Müller, FAIR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088" y="6356358"/>
            <a:ext cx="2133600" cy="365125"/>
          </a:xfrm>
          <a:prstGeom prst="rect">
            <a:avLst/>
          </a:prstGeom>
        </p:spPr>
        <p:txBody>
          <a:bodyPr vert="horz" lIns="91352" tIns="45680" rIns="91352" bIns="45680" rtlCol="0" anchor="ctr"/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fld id="{8318FD4D-F9D6-4FD7-A96E-8F0752404E5C}" type="slidenum">
              <a:rPr lang="en-GB">
                <a:solidFill>
                  <a:prstClr val="black"/>
                </a:solidFill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4425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5pPr>
      <a:lvl6pPr marL="45676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6pPr>
      <a:lvl7pPr marL="91352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7pPr>
      <a:lvl8pPr marL="1370281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8pPr>
      <a:lvl9pPr marL="1827041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9pPr>
    </p:titleStyle>
    <p:bodyStyle>
      <a:lvl1pPr marL="342572" indent="-3425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238" indent="-28547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B587C"/>
          </a:solidFill>
          <a:latin typeface="+mn-lt"/>
          <a:ea typeface="+mn-ea"/>
          <a:cs typeface="+mn-cs"/>
        </a:defRPr>
      </a:lvl2pPr>
      <a:lvl3pPr marL="1141904" indent="-2283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E8542"/>
          </a:solidFill>
          <a:latin typeface="+mn-lt"/>
          <a:ea typeface="+mn-ea"/>
          <a:cs typeface="+mn-cs"/>
        </a:defRPr>
      </a:lvl3pPr>
      <a:lvl4pPr marL="1598664" indent="-2283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04878"/>
          </a:solidFill>
          <a:latin typeface="+mn-lt"/>
          <a:ea typeface="+mn-ea"/>
          <a:cs typeface="+mn-cs"/>
        </a:defRPr>
      </a:lvl4pPr>
      <a:lvl5pPr marL="2055424" indent="-2283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C19859"/>
          </a:solidFill>
          <a:latin typeface="+mn-lt"/>
          <a:ea typeface="+mn-ea"/>
          <a:cs typeface="+mn-cs"/>
        </a:defRPr>
      </a:lvl5pPr>
      <a:lvl6pPr marL="2512186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947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710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472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6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2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8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4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805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68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328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09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  <a:prstGeom prst="rect">
            <a:avLst/>
          </a:prstGeom>
          <a:ln w="3175">
            <a:solidFill>
              <a:schemeClr val="tx2">
                <a:lumMod val="25000"/>
                <a:lumOff val="75000"/>
              </a:schemeClr>
            </a:solidFill>
          </a:ln>
        </p:spPr>
        <p:txBody>
          <a:bodyPr vert="horz" lIns="91352" tIns="45680" rIns="91352" bIns="4568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4321" y="1000133"/>
            <a:ext cx="871537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2" tIns="45680" rIns="91352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313" y="6356358"/>
            <a:ext cx="2133600" cy="365125"/>
          </a:xfrm>
          <a:prstGeom prst="rect">
            <a:avLst/>
          </a:prstGeom>
        </p:spPr>
        <p:txBody>
          <a:bodyPr vert="horz" lIns="91352" tIns="45680" rIns="91352" bIns="45680" rtlCol="0" anchor="ctr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15-17 February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1810" y="6356358"/>
            <a:ext cx="3420380" cy="365125"/>
          </a:xfrm>
          <a:prstGeom prst="rect">
            <a:avLst/>
          </a:prstGeom>
        </p:spPr>
        <p:txBody>
          <a:bodyPr vert="horz" lIns="91352" tIns="45680" rIns="91352" bIns="45680" rtlCol="0" anchor="ctr"/>
          <a:lstStyle>
            <a:lvl1pPr algn="ct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CBM-India Meeting, BI, Falta - Walter F.J. Müller, FAIR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088" y="6356358"/>
            <a:ext cx="2133600" cy="365125"/>
          </a:xfrm>
          <a:prstGeom prst="rect">
            <a:avLst/>
          </a:prstGeom>
        </p:spPr>
        <p:txBody>
          <a:bodyPr vert="horz" lIns="91352" tIns="45680" rIns="91352" bIns="45680" rtlCol="0" anchor="ctr"/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fld id="{8318FD4D-F9D6-4FD7-A96E-8F0752404E5C}" type="slidenum">
              <a:rPr lang="en-GB">
                <a:solidFill>
                  <a:prstClr val="black"/>
                </a:solidFill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4425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5pPr>
      <a:lvl6pPr marL="45676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6pPr>
      <a:lvl7pPr marL="91352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7pPr>
      <a:lvl8pPr marL="1370281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8pPr>
      <a:lvl9pPr marL="1827041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9pPr>
    </p:titleStyle>
    <p:bodyStyle>
      <a:lvl1pPr marL="342572" indent="-3425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238" indent="-28547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B587C"/>
          </a:solidFill>
          <a:latin typeface="+mn-lt"/>
          <a:ea typeface="+mn-ea"/>
          <a:cs typeface="+mn-cs"/>
        </a:defRPr>
      </a:lvl2pPr>
      <a:lvl3pPr marL="1141904" indent="-2283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E8542"/>
          </a:solidFill>
          <a:latin typeface="+mn-lt"/>
          <a:ea typeface="+mn-ea"/>
          <a:cs typeface="+mn-cs"/>
        </a:defRPr>
      </a:lvl3pPr>
      <a:lvl4pPr marL="1598664" indent="-2283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04878"/>
          </a:solidFill>
          <a:latin typeface="+mn-lt"/>
          <a:ea typeface="+mn-ea"/>
          <a:cs typeface="+mn-cs"/>
        </a:defRPr>
      </a:lvl4pPr>
      <a:lvl5pPr marL="2055424" indent="-2283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C19859"/>
          </a:solidFill>
          <a:latin typeface="+mn-lt"/>
          <a:ea typeface="+mn-ea"/>
          <a:cs typeface="+mn-cs"/>
        </a:defRPr>
      </a:lvl5pPr>
      <a:lvl6pPr marL="2512186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947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710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472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6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2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8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4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805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68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328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09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  <a:prstGeom prst="rect">
            <a:avLst/>
          </a:prstGeom>
          <a:ln w="3175">
            <a:solidFill>
              <a:schemeClr val="tx2">
                <a:lumMod val="25000"/>
                <a:lumOff val="75000"/>
              </a:schemeClr>
            </a:solidFill>
          </a:ln>
        </p:spPr>
        <p:txBody>
          <a:bodyPr vert="horz" lIns="91352" tIns="45680" rIns="91352" bIns="4568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4321" y="1000133"/>
            <a:ext cx="871537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2" tIns="45680" rIns="91352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313" y="6356358"/>
            <a:ext cx="2133600" cy="365125"/>
          </a:xfrm>
          <a:prstGeom prst="rect">
            <a:avLst/>
          </a:prstGeom>
        </p:spPr>
        <p:txBody>
          <a:bodyPr vert="horz" lIns="91352" tIns="45680" rIns="91352" bIns="45680" rtlCol="0" anchor="ctr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15-17 February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1810" y="6356358"/>
            <a:ext cx="3420380" cy="365125"/>
          </a:xfrm>
          <a:prstGeom prst="rect">
            <a:avLst/>
          </a:prstGeom>
        </p:spPr>
        <p:txBody>
          <a:bodyPr vert="horz" lIns="91352" tIns="45680" rIns="91352" bIns="45680" rtlCol="0" anchor="ctr"/>
          <a:lstStyle>
            <a:lvl1pPr algn="ct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CBM-India Meeting, BI, Falta - Walter F.J. Müller, FAIR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088" y="6356358"/>
            <a:ext cx="2133600" cy="365125"/>
          </a:xfrm>
          <a:prstGeom prst="rect">
            <a:avLst/>
          </a:prstGeom>
        </p:spPr>
        <p:txBody>
          <a:bodyPr vert="horz" lIns="91352" tIns="45680" rIns="91352" bIns="45680" rtlCol="0" anchor="ctr"/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fld id="{8318FD4D-F9D6-4FD7-A96E-8F0752404E5C}" type="slidenum">
              <a:rPr lang="en-GB">
                <a:solidFill>
                  <a:prstClr val="black"/>
                </a:solidFill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4425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5pPr>
      <a:lvl6pPr marL="45676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6pPr>
      <a:lvl7pPr marL="91352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7pPr>
      <a:lvl8pPr marL="1370281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8pPr>
      <a:lvl9pPr marL="1827041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9pPr>
    </p:titleStyle>
    <p:bodyStyle>
      <a:lvl1pPr marL="342572" indent="-3425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238" indent="-28547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B587C"/>
          </a:solidFill>
          <a:latin typeface="+mn-lt"/>
          <a:ea typeface="+mn-ea"/>
          <a:cs typeface="+mn-cs"/>
        </a:defRPr>
      </a:lvl2pPr>
      <a:lvl3pPr marL="1141904" indent="-2283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E8542"/>
          </a:solidFill>
          <a:latin typeface="+mn-lt"/>
          <a:ea typeface="+mn-ea"/>
          <a:cs typeface="+mn-cs"/>
        </a:defRPr>
      </a:lvl3pPr>
      <a:lvl4pPr marL="1598664" indent="-2283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04878"/>
          </a:solidFill>
          <a:latin typeface="+mn-lt"/>
          <a:ea typeface="+mn-ea"/>
          <a:cs typeface="+mn-cs"/>
        </a:defRPr>
      </a:lvl4pPr>
      <a:lvl5pPr marL="2055424" indent="-2283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C19859"/>
          </a:solidFill>
          <a:latin typeface="+mn-lt"/>
          <a:ea typeface="+mn-ea"/>
          <a:cs typeface="+mn-cs"/>
        </a:defRPr>
      </a:lvl5pPr>
      <a:lvl6pPr marL="2512186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947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710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472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6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2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8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4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805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68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328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09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  <a:prstGeom prst="rect">
            <a:avLst/>
          </a:prstGeom>
          <a:ln w="3175">
            <a:solidFill>
              <a:schemeClr val="tx2">
                <a:lumMod val="25000"/>
                <a:lumOff val="75000"/>
              </a:schemeClr>
            </a:solidFill>
          </a:ln>
        </p:spPr>
        <p:txBody>
          <a:bodyPr vert="horz" lIns="91352" tIns="45680" rIns="91352" bIns="4568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4321" y="1000133"/>
            <a:ext cx="871537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2" tIns="45680" rIns="91352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313" y="6356358"/>
            <a:ext cx="2133600" cy="365125"/>
          </a:xfrm>
          <a:prstGeom prst="rect">
            <a:avLst/>
          </a:prstGeom>
        </p:spPr>
        <p:txBody>
          <a:bodyPr vert="horz" lIns="91352" tIns="45680" rIns="91352" bIns="45680" rtlCol="0" anchor="ctr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15-17 February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1810" y="6356358"/>
            <a:ext cx="3420380" cy="365125"/>
          </a:xfrm>
          <a:prstGeom prst="rect">
            <a:avLst/>
          </a:prstGeom>
        </p:spPr>
        <p:txBody>
          <a:bodyPr vert="horz" lIns="91352" tIns="45680" rIns="91352" bIns="45680" rtlCol="0" anchor="ctr"/>
          <a:lstStyle>
            <a:lvl1pPr algn="ct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CBM-India Meeting, BI, Falta - Walter F.J. Müller, FAIR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088" y="6356358"/>
            <a:ext cx="2133600" cy="365125"/>
          </a:xfrm>
          <a:prstGeom prst="rect">
            <a:avLst/>
          </a:prstGeom>
        </p:spPr>
        <p:txBody>
          <a:bodyPr vert="horz" lIns="91352" tIns="45680" rIns="91352" bIns="45680" rtlCol="0" anchor="ctr"/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fld id="{8318FD4D-F9D6-4FD7-A96E-8F0752404E5C}" type="slidenum">
              <a:rPr lang="en-GB">
                <a:solidFill>
                  <a:prstClr val="black"/>
                </a:solidFill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4425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5pPr>
      <a:lvl6pPr marL="45676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6pPr>
      <a:lvl7pPr marL="91352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7pPr>
      <a:lvl8pPr marL="1370281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8pPr>
      <a:lvl9pPr marL="1827041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9pPr>
    </p:titleStyle>
    <p:bodyStyle>
      <a:lvl1pPr marL="342572" indent="-3425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238" indent="-28547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B587C"/>
          </a:solidFill>
          <a:latin typeface="+mn-lt"/>
          <a:ea typeface="+mn-ea"/>
          <a:cs typeface="+mn-cs"/>
        </a:defRPr>
      </a:lvl2pPr>
      <a:lvl3pPr marL="1141904" indent="-2283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E8542"/>
          </a:solidFill>
          <a:latin typeface="+mn-lt"/>
          <a:ea typeface="+mn-ea"/>
          <a:cs typeface="+mn-cs"/>
        </a:defRPr>
      </a:lvl3pPr>
      <a:lvl4pPr marL="1598664" indent="-2283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04878"/>
          </a:solidFill>
          <a:latin typeface="+mn-lt"/>
          <a:ea typeface="+mn-ea"/>
          <a:cs typeface="+mn-cs"/>
        </a:defRPr>
      </a:lvl4pPr>
      <a:lvl5pPr marL="2055424" indent="-2283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C19859"/>
          </a:solidFill>
          <a:latin typeface="+mn-lt"/>
          <a:ea typeface="+mn-ea"/>
          <a:cs typeface="+mn-cs"/>
        </a:defRPr>
      </a:lvl5pPr>
      <a:lvl6pPr marL="2512186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947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710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472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6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2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8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4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805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68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328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09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  <a:prstGeom prst="rect">
            <a:avLst/>
          </a:prstGeom>
          <a:ln w="3175">
            <a:solidFill>
              <a:schemeClr val="tx2">
                <a:lumMod val="25000"/>
                <a:lumOff val="75000"/>
              </a:schemeClr>
            </a:solidFill>
          </a:ln>
        </p:spPr>
        <p:txBody>
          <a:bodyPr vert="horz" lIns="91352" tIns="45680" rIns="91352" bIns="4568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4321" y="1000133"/>
            <a:ext cx="871537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2" tIns="45680" rIns="91352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313" y="6356358"/>
            <a:ext cx="2133600" cy="365125"/>
          </a:xfrm>
          <a:prstGeom prst="rect">
            <a:avLst/>
          </a:prstGeom>
        </p:spPr>
        <p:txBody>
          <a:bodyPr vert="horz" lIns="91352" tIns="45680" rIns="91352" bIns="45680" rtlCol="0" anchor="ctr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15-17 February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1810" y="6356358"/>
            <a:ext cx="3420380" cy="365125"/>
          </a:xfrm>
          <a:prstGeom prst="rect">
            <a:avLst/>
          </a:prstGeom>
        </p:spPr>
        <p:txBody>
          <a:bodyPr vert="horz" lIns="91352" tIns="45680" rIns="91352" bIns="45680" rtlCol="0" anchor="ctr"/>
          <a:lstStyle>
            <a:lvl1pPr algn="ct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CBM-India Meeting, BI, Falta - Walter F.J. Müller, FAIR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088" y="6356358"/>
            <a:ext cx="2133600" cy="365125"/>
          </a:xfrm>
          <a:prstGeom prst="rect">
            <a:avLst/>
          </a:prstGeom>
        </p:spPr>
        <p:txBody>
          <a:bodyPr vert="horz" lIns="91352" tIns="45680" rIns="91352" bIns="45680" rtlCol="0" anchor="ctr"/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fld id="{8318FD4D-F9D6-4FD7-A96E-8F0752404E5C}" type="slidenum">
              <a:rPr lang="en-GB">
                <a:solidFill>
                  <a:prstClr val="black"/>
                </a:solidFill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4425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5pPr>
      <a:lvl6pPr marL="45676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6pPr>
      <a:lvl7pPr marL="91352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7pPr>
      <a:lvl8pPr marL="1370281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8pPr>
      <a:lvl9pPr marL="1827041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9pPr>
    </p:titleStyle>
    <p:bodyStyle>
      <a:lvl1pPr marL="342572" indent="-3425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238" indent="-28547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B587C"/>
          </a:solidFill>
          <a:latin typeface="+mn-lt"/>
          <a:ea typeface="+mn-ea"/>
          <a:cs typeface="+mn-cs"/>
        </a:defRPr>
      </a:lvl2pPr>
      <a:lvl3pPr marL="1141904" indent="-2283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E8542"/>
          </a:solidFill>
          <a:latin typeface="+mn-lt"/>
          <a:ea typeface="+mn-ea"/>
          <a:cs typeface="+mn-cs"/>
        </a:defRPr>
      </a:lvl3pPr>
      <a:lvl4pPr marL="1598664" indent="-2283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04878"/>
          </a:solidFill>
          <a:latin typeface="+mn-lt"/>
          <a:ea typeface="+mn-ea"/>
          <a:cs typeface="+mn-cs"/>
        </a:defRPr>
      </a:lvl4pPr>
      <a:lvl5pPr marL="2055424" indent="-2283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C19859"/>
          </a:solidFill>
          <a:latin typeface="+mn-lt"/>
          <a:ea typeface="+mn-ea"/>
          <a:cs typeface="+mn-cs"/>
        </a:defRPr>
      </a:lvl5pPr>
      <a:lvl6pPr marL="2512186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947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710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472" indent="-228380" algn="l" defTabSz="91352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6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20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8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4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805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68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328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091" algn="l" defTabSz="9135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225425"/>
            <a:ext cx="8605837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5538"/>
            <a:ext cx="860583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36513" y="6607175"/>
            <a:ext cx="439261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599D"/>
                </a:solidFill>
              </a:defRPr>
            </a:lvl1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de-DE" b="0" smtClean="0">
                <a:cs typeface="Arial" charset="0"/>
              </a:rPr>
              <a:t>CBM-India Meeting, BI, Falta - Walter F.J. Müller, FAIR</a:t>
            </a:r>
            <a:endParaRPr lang="de-DE" b="0">
              <a:cs typeface="Arial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607175"/>
            <a:ext cx="728662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99D"/>
                </a:solidFill>
              </a:defRPr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D1837C9B-6D25-44C5-9880-48640EF0EB05}" type="slidenum">
              <a:rPr lang="de-DE" b="0">
                <a:cs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de-DE" b="0">
              <a:cs typeface="Arial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356100" y="6607175"/>
            <a:ext cx="1404938" cy="841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endParaRPr lang="de-DE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5757863" y="6607175"/>
            <a:ext cx="1404937" cy="84138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endParaRPr lang="de-DE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162800" y="6607175"/>
            <a:ext cx="1404938" cy="84138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endParaRPr lang="de-DE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6524625"/>
            <a:ext cx="9144000" cy="82550"/>
          </a:xfrm>
          <a:prstGeom prst="rect">
            <a:avLst/>
          </a:prstGeom>
          <a:solidFill>
            <a:srgbClr val="0059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endParaRPr lang="de-DE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757863" y="6691313"/>
            <a:ext cx="2809875" cy="82550"/>
          </a:xfrm>
          <a:prstGeom prst="rect">
            <a:avLst/>
          </a:prstGeom>
          <a:solidFill>
            <a:srgbClr val="0059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endParaRPr lang="de-DE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4356100" y="6775450"/>
            <a:ext cx="1404938" cy="82550"/>
          </a:xfrm>
          <a:prstGeom prst="rect">
            <a:avLst/>
          </a:prstGeom>
          <a:solidFill>
            <a:srgbClr val="0059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endParaRPr lang="de-DE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873125"/>
            <a:ext cx="9144000" cy="82550"/>
          </a:xfrm>
          <a:prstGeom prst="rect">
            <a:avLst/>
          </a:prstGeom>
          <a:solidFill>
            <a:srgbClr val="0059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endParaRPr lang="de-DE" sz="1800" b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7" name="Picture 13" descr="FAIR_Logo_rgb_frei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0988" y="38100"/>
            <a:ext cx="992187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2517339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9pPr>
    </p:titleStyle>
    <p:bodyStyle>
      <a:lvl1pPr marL="85725" indent="-85725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defRPr sz="2400">
          <a:solidFill>
            <a:srgbClr val="00599D"/>
          </a:solidFill>
          <a:latin typeface="+mn-lt"/>
          <a:ea typeface="+mn-ea"/>
          <a:cs typeface="+mn-cs"/>
        </a:defRPr>
      </a:lvl1pPr>
      <a:lvl2pPr marL="419100" indent="-2667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14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514350" indent="40005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714375" indent="-20638" algn="l" rtl="0" eaLnBrk="0" fontAlgn="base" hangingPunct="0">
        <a:spcBef>
          <a:spcPct val="20000"/>
        </a:spcBef>
        <a:spcAft>
          <a:spcPct val="0"/>
        </a:spcAft>
        <a:defRPr sz="1600" i="1">
          <a:solidFill>
            <a:srgbClr val="990000"/>
          </a:solidFill>
          <a:latin typeface="+mn-lt"/>
        </a:defRPr>
      </a:lvl4pPr>
      <a:lvl5pPr marL="2143125" indent="-1247775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5pPr>
      <a:lvl6pPr marL="2600325" indent="-1247775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6pPr>
      <a:lvl7pPr marL="3057525" indent="-1247775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7pPr>
      <a:lvl8pPr marL="3514725" indent="-1247775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8pPr>
      <a:lvl9pPr marL="3971925" indent="-1247775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84657"/>
            <a:ext cx="8229600" cy="234499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MUCH Station 3+4</a:t>
            </a:r>
            <a:br>
              <a:rPr lang="en-US" alt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Opening Remarks</a:t>
            </a:r>
            <a:endParaRPr lang="en-US" alt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4495800"/>
            <a:ext cx="6248400" cy="2120900"/>
          </a:xfrm>
        </p:spPr>
        <p:txBody>
          <a:bodyPr/>
          <a:lstStyle/>
          <a:p>
            <a:pPr algn="ctr" eaLnBrk="1" hangingPunct="1"/>
            <a:endParaRPr lang="en-US" altLang="en-US" dirty="0" smtClean="0">
              <a:latin typeface="Comic Sans MS" pitchFamily="66" charset="0"/>
            </a:endParaRPr>
          </a:p>
          <a:p>
            <a:pPr algn="ctr" eaLnBrk="1" hangingPunct="1"/>
            <a:r>
              <a:rPr lang="en-US" altLang="en-US" dirty="0" smtClean="0">
                <a:latin typeface="Comic Sans MS" pitchFamily="66" charset="0"/>
              </a:rPr>
              <a:t>Walter F.J. Müller</a:t>
            </a:r>
            <a:r>
              <a:rPr lang="en-US" altLang="en-US" dirty="0" smtClean="0">
                <a:latin typeface="Comic Sans MS" pitchFamily="66" charset="0"/>
                <a:cs typeface="Arial" charset="0"/>
              </a:rPr>
              <a:t>, FAIR, Darmstadt</a:t>
            </a:r>
            <a:endParaRPr lang="en-US" altLang="en-US" dirty="0" smtClean="0">
              <a:latin typeface="Comic Sans MS" pitchFamily="66" charset="0"/>
            </a:endParaRPr>
          </a:p>
          <a:p>
            <a:pPr algn="ctr" eaLnBrk="1" hangingPunct="1"/>
            <a:r>
              <a:rPr lang="en-US" altLang="en-US" dirty="0" smtClean="0">
                <a:latin typeface="Comic Sans MS" pitchFamily="66" charset="0"/>
              </a:rPr>
              <a:t/>
            </a:r>
            <a:br>
              <a:rPr lang="en-US" altLang="en-US" dirty="0" smtClean="0">
                <a:latin typeface="Comic Sans MS" pitchFamily="66" charset="0"/>
              </a:rPr>
            </a:br>
            <a:r>
              <a:rPr lang="en-US" altLang="en-US" dirty="0" smtClean="0">
                <a:latin typeface="Comic Sans MS" pitchFamily="66" charset="0"/>
              </a:rPr>
              <a:t>CBM-India Meeting, BI, </a:t>
            </a:r>
            <a:r>
              <a:rPr lang="en-US" altLang="en-US" dirty="0" err="1" smtClean="0">
                <a:latin typeface="Comic Sans MS" pitchFamily="66" charset="0"/>
              </a:rPr>
              <a:t>Falta</a:t>
            </a:r>
            <a:r>
              <a:rPr lang="en-US" altLang="en-US" dirty="0" smtClean="0">
                <a:latin typeface="Comic Sans MS" pitchFamily="66" charset="0"/>
              </a:rPr>
              <a:t/>
            </a:r>
            <a:br>
              <a:rPr lang="en-US" altLang="en-US" dirty="0" smtClean="0">
                <a:latin typeface="Comic Sans MS" pitchFamily="66" charset="0"/>
              </a:rPr>
            </a:br>
            <a:r>
              <a:rPr lang="en-US" altLang="en-US" dirty="0" smtClean="0"/>
              <a:t>15-17</a:t>
            </a:r>
            <a:r>
              <a:rPr lang="en-US" altLang="en-US" dirty="0" smtClean="0">
                <a:latin typeface="Comic Sans MS" pitchFamily="66" charset="0"/>
              </a:rPr>
              <a:t> </a:t>
            </a:r>
            <a:r>
              <a:rPr lang="en-US" altLang="en-US" dirty="0" smtClean="0"/>
              <a:t>February</a:t>
            </a:r>
            <a:r>
              <a:rPr lang="en-US" altLang="en-US" dirty="0" smtClean="0">
                <a:latin typeface="Comic Sans MS" pitchFamily="66" charset="0"/>
              </a:rPr>
              <a:t> 2018</a:t>
            </a:r>
          </a:p>
          <a:p>
            <a:pPr algn="ctr" eaLnBrk="1" hangingPunct="1"/>
            <a:endParaRPr lang="en-US" altLang="en-US" dirty="0" smtClean="0">
              <a:latin typeface="Comic Sans MS" pitchFamily="66" charset="0"/>
            </a:endParaRPr>
          </a:p>
        </p:txBody>
      </p:sp>
      <p:pic>
        <p:nvPicPr>
          <p:cNvPr id="3076" name="Picture 11" descr="QuarksGluons1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973514"/>
            <a:ext cx="1600200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15-17 February 2018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CBM-India Meeting, BI, Falta - Walter F.J. Müller, FAIR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EC352-211F-4481-BE5C-A929B31800A5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80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4301167" algn="l"/>
              </a:tabLst>
              <a:defRPr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 be covered:</a:t>
            </a: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792" y="1384648"/>
            <a:ext cx="8149808" cy="5050752"/>
          </a:xfrm>
        </p:spPr>
        <p:txBody>
          <a:bodyPr/>
          <a:lstStyle/>
          <a:p>
            <a:pPr eaLnBrk="1" hangingPunct="1">
              <a:tabLst>
                <a:tab pos="900113" algn="l"/>
                <a:tab pos="5029200" algn="l"/>
              </a:tabLst>
              <a:defRPr/>
            </a:pPr>
            <a:r>
              <a:rPr lang="en-US" dirty="0"/>
              <a:t>S</a:t>
            </a:r>
            <a:r>
              <a:rPr lang="en-US" dirty="0" smtClean="0"/>
              <a:t>tatus </a:t>
            </a:r>
            <a:r>
              <a:rPr lang="en-US" dirty="0"/>
              <a:t>detector </a:t>
            </a:r>
            <a:r>
              <a:rPr lang="en-US" dirty="0" smtClean="0"/>
              <a:t>development</a:t>
            </a:r>
          </a:p>
          <a:p>
            <a:pPr lvl="1" eaLnBrk="1" hangingPunct="1">
              <a:tabLst>
                <a:tab pos="900113" algn="l"/>
                <a:tab pos="5029200" algn="l"/>
              </a:tabLst>
              <a:defRPr/>
            </a:pPr>
            <a:r>
              <a:rPr lang="en-US" dirty="0" smtClean="0"/>
              <a:t>the </a:t>
            </a:r>
            <a:r>
              <a:rPr lang="en-US" dirty="0"/>
              <a:t>whole nine yards, up to and including </a:t>
            </a:r>
            <a:r>
              <a:rPr lang="en-US" dirty="0" smtClean="0"/>
              <a:t>aging</a:t>
            </a:r>
          </a:p>
          <a:p>
            <a:pPr eaLnBrk="1" hangingPunct="1">
              <a:tabLst>
                <a:tab pos="900113" algn="l"/>
                <a:tab pos="5029200" algn="l"/>
              </a:tabLst>
              <a:defRPr/>
            </a:pPr>
            <a:r>
              <a:rPr lang="en-US" dirty="0"/>
              <a:t>S</a:t>
            </a:r>
            <a:r>
              <a:rPr lang="en-US" dirty="0" smtClean="0"/>
              <a:t>tatus </a:t>
            </a:r>
            <a:r>
              <a:rPr lang="en-US" dirty="0"/>
              <a:t>readout </a:t>
            </a:r>
            <a:r>
              <a:rPr lang="en-US" dirty="0" smtClean="0"/>
              <a:t>electronics</a:t>
            </a:r>
          </a:p>
          <a:p>
            <a:pPr lvl="1" eaLnBrk="1" hangingPunct="1">
              <a:tabLst>
                <a:tab pos="900113" algn="l"/>
                <a:tab pos="5029200" algn="l"/>
              </a:tabLst>
              <a:defRPr/>
            </a:pPr>
            <a:r>
              <a:rPr lang="en-US" dirty="0" smtClean="0"/>
              <a:t>if </a:t>
            </a:r>
            <a:r>
              <a:rPr lang="en-US" dirty="0"/>
              <a:t>TOF electronics are used: are the differences </a:t>
            </a:r>
            <a:r>
              <a:rPr lang="en-US" dirty="0" smtClean="0"/>
              <a:t>between</a:t>
            </a:r>
            <a:br>
              <a:rPr lang="en-US" dirty="0" smtClean="0"/>
            </a:br>
            <a:r>
              <a:rPr lang="en-US" dirty="0" smtClean="0"/>
              <a:t>fast </a:t>
            </a:r>
            <a:r>
              <a:rPr lang="en-US" dirty="0"/>
              <a:t>multi-gap RPC's and the slow single gap MUCH RPCs </a:t>
            </a:r>
            <a:r>
              <a:rPr lang="en-US" dirty="0" smtClean="0"/>
              <a:t>understood  ?</a:t>
            </a:r>
          </a:p>
          <a:p>
            <a:pPr lvl="1" eaLnBrk="1" hangingPunct="1">
              <a:tabLst>
                <a:tab pos="900113" algn="l"/>
                <a:tab pos="5029200" algn="l"/>
              </a:tabLst>
              <a:defRPr/>
            </a:pPr>
            <a:r>
              <a:rPr lang="en-US" dirty="0" smtClean="0"/>
              <a:t>is </a:t>
            </a:r>
            <a:r>
              <a:rPr lang="en-US" dirty="0"/>
              <a:t>double sided readout feasible </a:t>
            </a:r>
            <a:r>
              <a:rPr lang="en-US" dirty="0" smtClean="0"/>
              <a:t>?</a:t>
            </a:r>
          </a:p>
          <a:p>
            <a:pPr eaLnBrk="1" hangingPunct="1">
              <a:tabLst>
                <a:tab pos="900113" algn="l"/>
                <a:tab pos="5029200" algn="l"/>
              </a:tabLst>
              <a:defRPr/>
            </a:pPr>
            <a:r>
              <a:rPr lang="en-US" dirty="0"/>
              <a:t>S</a:t>
            </a:r>
            <a:r>
              <a:rPr lang="en-US" dirty="0" smtClean="0"/>
              <a:t>tatus </a:t>
            </a:r>
            <a:r>
              <a:rPr lang="en-US" dirty="0"/>
              <a:t>simulation </a:t>
            </a:r>
            <a:r>
              <a:rPr lang="en-US" dirty="0" smtClean="0"/>
              <a:t>studies</a:t>
            </a:r>
          </a:p>
          <a:p>
            <a:pPr lvl="1" eaLnBrk="1" hangingPunct="1">
              <a:tabLst>
                <a:tab pos="900113" algn="l"/>
                <a:tab pos="5029200" algn="l"/>
              </a:tabLst>
              <a:defRPr/>
            </a:pPr>
            <a:r>
              <a:rPr lang="en-US" dirty="0" smtClean="0"/>
              <a:t>is </a:t>
            </a:r>
            <a:r>
              <a:rPr lang="en-US" dirty="0"/>
              <a:t>the pad/strip geometry understood and optimized </a:t>
            </a:r>
            <a:r>
              <a:rPr lang="en-US" dirty="0" smtClean="0"/>
              <a:t>?</a:t>
            </a:r>
          </a:p>
          <a:p>
            <a:pPr lvl="1" eaLnBrk="1" hangingPunct="1">
              <a:tabLst>
                <a:tab pos="900113" algn="l"/>
                <a:tab pos="5029200" algn="l"/>
              </a:tabLst>
              <a:defRPr/>
            </a:pPr>
            <a:r>
              <a:rPr lang="en-US" dirty="0" smtClean="0"/>
              <a:t>is </a:t>
            </a:r>
            <a:r>
              <a:rPr lang="en-US" dirty="0"/>
              <a:t>single or double sided readout the better option ?</a:t>
            </a:r>
            <a:br>
              <a:rPr lang="en-US" dirty="0"/>
            </a:br>
            <a:r>
              <a:rPr lang="en-US" dirty="0"/>
              <a:t> </a:t>
            </a:r>
            <a:r>
              <a:rPr lang="en-US" sz="1800" dirty="0" smtClean="0"/>
              <a:t>(</a:t>
            </a:r>
            <a:r>
              <a:rPr lang="en-US" sz="1800" dirty="0"/>
              <a:t>with the slow, single gap RPCs one can used double sided</a:t>
            </a:r>
            <a:br>
              <a:rPr lang="en-US" sz="1800" dirty="0"/>
            </a:br>
            <a:r>
              <a:rPr lang="en-US" sz="1800" dirty="0"/>
              <a:t>  </a:t>
            </a:r>
            <a:r>
              <a:rPr lang="en-US" sz="1800" dirty="0" smtClean="0"/>
              <a:t>readout </a:t>
            </a:r>
            <a:r>
              <a:rPr lang="en-US" sz="1800" dirty="0"/>
              <a:t>much like we do it for the </a:t>
            </a:r>
            <a:r>
              <a:rPr lang="en-US" sz="1800" dirty="0" smtClean="0"/>
              <a:t>STS)</a:t>
            </a:r>
          </a:p>
          <a:p>
            <a:pPr lvl="1" eaLnBrk="1" hangingPunct="1">
              <a:tabLst>
                <a:tab pos="900113" algn="l"/>
                <a:tab pos="5029200" algn="l"/>
              </a:tabLst>
              <a:defRPr/>
            </a:pPr>
            <a:r>
              <a:rPr lang="en-US" dirty="0" smtClean="0"/>
              <a:t>is </a:t>
            </a:r>
            <a:r>
              <a:rPr lang="en-US" dirty="0"/>
              <a:t>tracking performance vs channel count </a:t>
            </a:r>
            <a:r>
              <a:rPr lang="en-US" dirty="0" smtClean="0"/>
              <a:t>understood ?</a:t>
            </a:r>
            <a:br>
              <a:rPr lang="en-US" dirty="0" smtClean="0"/>
            </a:br>
            <a:r>
              <a:rPr lang="en-US" sz="1800" dirty="0" smtClean="0"/>
              <a:t>(that </a:t>
            </a:r>
            <a:r>
              <a:rPr lang="en-US" sz="1800" dirty="0"/>
              <a:t>determines performance vs cost</a:t>
            </a:r>
            <a:r>
              <a:rPr lang="en-US" sz="1800" dirty="0" smtClean="0"/>
              <a:t>)</a:t>
            </a:r>
          </a:p>
          <a:p>
            <a:pPr eaLnBrk="1" hangingPunct="1">
              <a:tabLst>
                <a:tab pos="900113" algn="l"/>
                <a:tab pos="5029200" algn="l"/>
              </a:tabLst>
              <a:defRPr/>
            </a:pPr>
            <a:endParaRPr lang="en-US" altLang="en-US" dirty="0" smtClean="0">
              <a:cs typeface="Arial" charset="0"/>
              <a:sym typeface="Wingdings" pitchFamily="2" charset="2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991600" y="6705600"/>
            <a:ext cx="152400" cy="1524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buChar char="n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60000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q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75000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3500761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15-17 February 2018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CBM-India Meeting, BI, Falta - Walter F.J. Müller, FAIR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EC352-211F-4481-BE5C-A929B31800A5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80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4301167" algn="l"/>
              </a:tabLst>
              <a:defRPr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CBM MUCH 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Specifics (excerpt)</a:t>
            </a: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792" y="1384648"/>
            <a:ext cx="8149808" cy="5050752"/>
          </a:xfrm>
        </p:spPr>
        <p:txBody>
          <a:bodyPr/>
          <a:lstStyle/>
          <a:p>
            <a:pPr eaLnBrk="1" hangingPunct="1">
              <a:tabLst>
                <a:tab pos="900113" algn="l"/>
                <a:tab pos="5029200" algn="l"/>
              </a:tabLst>
              <a:defRPr/>
            </a:pPr>
            <a:r>
              <a:rPr lang="en-US" altLang="en-US" dirty="0" smtClean="0">
                <a:cs typeface="Arial" charset="0"/>
                <a:sym typeface="Wingdings" pitchFamily="2" charset="2"/>
              </a:rPr>
              <a:t>Setup </a:t>
            </a:r>
            <a:r>
              <a:rPr lang="en-US" altLang="en-US" dirty="0" smtClean="0">
                <a:cs typeface="Arial" charset="0"/>
                <a:sym typeface="Wingdings" pitchFamily="2" charset="2"/>
              </a:rPr>
              <a:t>station 3+4 planning</a:t>
            </a:r>
          </a:p>
          <a:p>
            <a:pPr lvl="1" eaLnBrk="1" hangingPunct="1">
              <a:tabLst>
                <a:tab pos="900113" algn="l"/>
                <a:tab pos="5029200" algn="l"/>
              </a:tabLst>
              <a:defRPr/>
            </a:pPr>
            <a:r>
              <a:rPr lang="en-US" altLang="en-US" dirty="0" smtClean="0">
                <a:cs typeface="Arial" charset="0"/>
                <a:sym typeface="Wingdings" pitchFamily="2" charset="2"/>
              </a:rPr>
              <a:t>timeline and criteria for CDR</a:t>
            </a:r>
          </a:p>
          <a:p>
            <a:pPr lvl="1" eaLnBrk="1" hangingPunct="1">
              <a:tabLst>
                <a:tab pos="900113" algn="l"/>
                <a:tab pos="5029200" algn="l"/>
              </a:tabLst>
              <a:defRPr/>
            </a:pPr>
            <a:r>
              <a:rPr lang="en-US" altLang="en-US" dirty="0" smtClean="0">
                <a:cs typeface="Arial" charset="0"/>
                <a:sym typeface="Wingdings" pitchFamily="2" charset="2"/>
              </a:rPr>
              <a:t>involve external experts on </a:t>
            </a:r>
            <a:r>
              <a:rPr lang="en-US" altLang="en-US" dirty="0" smtClean="0">
                <a:cs typeface="Arial" charset="0"/>
                <a:sym typeface="Wingdings" pitchFamily="2" charset="2"/>
              </a:rPr>
              <a:t>CDR</a:t>
            </a:r>
          </a:p>
          <a:p>
            <a:pPr lvl="1" eaLnBrk="1" hangingPunct="1">
              <a:tabLst>
                <a:tab pos="900113" algn="l"/>
                <a:tab pos="5029200" algn="l"/>
              </a:tabLst>
              <a:defRPr/>
            </a:pPr>
            <a:endParaRPr lang="en-US" altLang="en-US" dirty="0" smtClean="0">
              <a:cs typeface="Arial" charset="0"/>
              <a:sym typeface="Wingdings" pitchFamily="2" charset="2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991600" y="6705600"/>
            <a:ext cx="152400" cy="1524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buChar char="n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60000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q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75000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2584001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15-17 February 2018</a:t>
            </a:r>
            <a:endParaRPr lang="en-US" alt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CBM-India Meeting, BI, Falta - Walter F.J. Müller, FAIR</a:t>
            </a:r>
            <a:endParaRPr lang="en-US" alt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1FC33-8C8A-4479-A896-9B87A16EBBBC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69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End</a:t>
            </a:r>
          </a:p>
        </p:txBody>
      </p:sp>
      <p:sp>
        <p:nvSpPr>
          <p:cNvPr id="1694723" name="Text Box 3"/>
          <p:cNvSpPr txBox="1">
            <a:spLocks noChangeArrowheads="1"/>
          </p:cNvSpPr>
          <p:nvPr/>
        </p:nvSpPr>
        <p:spPr bwMode="auto">
          <a:xfrm>
            <a:off x="838200" y="2062170"/>
            <a:ext cx="7380288" cy="2312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2" tIns="45680" rIns="91352" bIns="45680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en-US" altLang="en-US" sz="7200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Thanks for </a:t>
            </a:r>
            <a:br>
              <a:rPr lang="en-US" altLang="en-US" sz="7200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altLang="en-US" sz="7200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your attention</a:t>
            </a:r>
          </a:p>
        </p:txBody>
      </p:sp>
      <p:pic>
        <p:nvPicPr>
          <p:cNvPr id="122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850" y="5421313"/>
            <a:ext cx="137160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6" descr="FAIR_V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900" y="5326064"/>
            <a:ext cx="10668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478471"/>
            <a:ext cx="14986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8991600" y="6705600"/>
            <a:ext cx="152400" cy="1524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buChar char="n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60000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q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75000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225123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-ana-frame">
  <a:themeElements>
    <a:clrScheme name="sim-ana-fram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sim-ana-fram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None/>
          <a:tabLst/>
          <a:defRPr kumimoji="0" lang="en-US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None/>
          <a:tabLst/>
          <a:defRPr kumimoji="0" lang="en-US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m-ana-fram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-ana-fram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-ana-fram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-ana-fram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-ana-fram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-ana-fram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-ana-fram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-ana-fram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-ana-fram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lks2012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alks2012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alks2012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Talks2012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Talks2012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alks2012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0_Template_FAIR_Power_Point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sim-ana-frame</Template>
  <TotalTime>0</TotalTime>
  <Words>120</Words>
  <Application>Microsoft Office PowerPoint</Application>
  <PresentationFormat>On-screen Show (4:3)</PresentationFormat>
  <Paragraphs>33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sim-ana-frame</vt:lpstr>
      <vt:lpstr>Talks2012</vt:lpstr>
      <vt:lpstr>1_Talks2012</vt:lpstr>
      <vt:lpstr>2_Talks2012</vt:lpstr>
      <vt:lpstr>3_Talks2012</vt:lpstr>
      <vt:lpstr>4_Talks2012</vt:lpstr>
      <vt:lpstr>5_Talks2012</vt:lpstr>
      <vt:lpstr>10_Template_FAIR_Power_Point</vt:lpstr>
      <vt:lpstr>MUCH Station 3+4  Opening Remarks</vt:lpstr>
      <vt:lpstr>To be covered:</vt:lpstr>
      <vt:lpstr>CBM MUCH Specifics (excerpt)</vt:lpstr>
      <vt:lpstr>The End</vt:lpstr>
    </vt:vector>
  </TitlesOfParts>
  <Company>GSI Darmstadt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CBM Timeline</dc:title>
  <dc:creator>Walter F.J. Müller</dc:creator>
  <cp:lastModifiedBy>Mueller, Walter F. J.</cp:lastModifiedBy>
  <cp:revision>1620</cp:revision>
  <dcterms:created xsi:type="dcterms:W3CDTF">2004-02-15T10:27:06Z</dcterms:created>
  <dcterms:modified xsi:type="dcterms:W3CDTF">2018-02-16T18:23:01Z</dcterms:modified>
  <cp:category>CBM</cp:category>
</cp:coreProperties>
</file>