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29"/>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9" r:id="rId25"/>
    <p:sldId id="280" r:id="rId26"/>
    <p:sldId id="277" r:id="rId27"/>
    <p:sldId id="27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11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 name="PlaceHolder 1"/>
          <p:cNvSpPr>
            <a:spLocks noGrp="1"/>
          </p:cNvSpPr>
          <p:nvPr>
            <p:ph type="body"/>
          </p:nvPr>
        </p:nvSpPr>
        <p:spPr>
          <a:xfrm>
            <a:off x="756000" y="5078520"/>
            <a:ext cx="6047640" cy="4811040"/>
          </a:xfrm>
          <a:prstGeom prst="rect">
            <a:avLst/>
          </a:prstGeom>
        </p:spPr>
        <p:txBody>
          <a:bodyPr lIns="0" tIns="0" rIns="0" bIns="0"/>
          <a:lstStyle/>
          <a:p>
            <a:r>
              <a:rPr lang="en-IN" sz="2000">
                <a:latin typeface="Arial"/>
              </a:rPr>
              <a:t>Click to edit the notes format</a:t>
            </a:r>
            <a:endParaRPr/>
          </a:p>
        </p:txBody>
      </p:sp>
      <p:sp>
        <p:nvSpPr>
          <p:cNvPr id="111" name="PlaceHolder 2"/>
          <p:cNvSpPr>
            <a:spLocks noGrp="1"/>
          </p:cNvSpPr>
          <p:nvPr>
            <p:ph type="hdr"/>
          </p:nvPr>
        </p:nvSpPr>
        <p:spPr>
          <a:xfrm>
            <a:off x="0" y="0"/>
            <a:ext cx="3280680" cy="534240"/>
          </a:xfrm>
          <a:prstGeom prst="rect">
            <a:avLst/>
          </a:prstGeom>
        </p:spPr>
        <p:txBody>
          <a:bodyPr lIns="0" tIns="0" rIns="0" bIns="0"/>
          <a:lstStyle/>
          <a:p>
            <a:r>
              <a:rPr lang="en-IN" sz="1400">
                <a:latin typeface="Times New Roman"/>
              </a:rPr>
              <a:t>&lt;header&gt;</a:t>
            </a:r>
            <a:endParaRPr/>
          </a:p>
        </p:txBody>
      </p:sp>
      <p:sp>
        <p:nvSpPr>
          <p:cNvPr id="112" name="PlaceHolder 3"/>
          <p:cNvSpPr>
            <a:spLocks noGrp="1"/>
          </p:cNvSpPr>
          <p:nvPr>
            <p:ph type="dt"/>
          </p:nvPr>
        </p:nvSpPr>
        <p:spPr>
          <a:xfrm>
            <a:off x="4278960" y="0"/>
            <a:ext cx="3280680" cy="534240"/>
          </a:xfrm>
          <a:prstGeom prst="rect">
            <a:avLst/>
          </a:prstGeom>
        </p:spPr>
        <p:txBody>
          <a:bodyPr lIns="0" tIns="0" rIns="0" bIns="0"/>
          <a:lstStyle/>
          <a:p>
            <a:pPr algn="r"/>
            <a:r>
              <a:rPr lang="en-IN" sz="1400">
                <a:latin typeface="Times New Roman"/>
              </a:rPr>
              <a:t>&lt;date/time&gt;</a:t>
            </a:r>
            <a:endParaRPr/>
          </a:p>
        </p:txBody>
      </p:sp>
      <p:sp>
        <p:nvSpPr>
          <p:cNvPr id="113" name="PlaceHolder 4"/>
          <p:cNvSpPr>
            <a:spLocks noGrp="1"/>
          </p:cNvSpPr>
          <p:nvPr>
            <p:ph type="ftr"/>
          </p:nvPr>
        </p:nvSpPr>
        <p:spPr>
          <a:xfrm>
            <a:off x="0" y="10157400"/>
            <a:ext cx="3280680" cy="534240"/>
          </a:xfrm>
          <a:prstGeom prst="rect">
            <a:avLst/>
          </a:prstGeom>
        </p:spPr>
        <p:txBody>
          <a:bodyPr lIns="0" tIns="0" rIns="0" bIns="0" anchor="b"/>
          <a:lstStyle/>
          <a:p>
            <a:r>
              <a:rPr lang="en-IN" sz="1400">
                <a:latin typeface="Times New Roman"/>
              </a:rPr>
              <a:t>&lt;footer&gt;</a:t>
            </a:r>
            <a:endParaRPr/>
          </a:p>
        </p:txBody>
      </p:sp>
      <p:sp>
        <p:nvSpPr>
          <p:cNvPr id="114" name="PlaceHolder 5"/>
          <p:cNvSpPr>
            <a:spLocks noGrp="1"/>
          </p:cNvSpPr>
          <p:nvPr>
            <p:ph type="sldNum"/>
          </p:nvPr>
        </p:nvSpPr>
        <p:spPr>
          <a:xfrm>
            <a:off x="4278960" y="10157400"/>
            <a:ext cx="3280680" cy="534240"/>
          </a:xfrm>
          <a:prstGeom prst="rect">
            <a:avLst/>
          </a:prstGeom>
        </p:spPr>
        <p:txBody>
          <a:bodyPr lIns="0" tIns="0" rIns="0" bIns="0" anchor="b"/>
          <a:lstStyle/>
          <a:p>
            <a:pPr algn="r"/>
            <a:fld id="{1E3BCCF1-A9F9-4A0C-8A8C-3EC5227A8A7B}" type="slidenum">
              <a:rPr lang="en-IN" sz="1400">
                <a:latin typeface="Times New Roman"/>
              </a:rPr>
              <a:t>‹#›</a:t>
            </a:fld>
            <a:endParaRPr/>
          </a:p>
        </p:txBody>
      </p:sp>
    </p:spTree>
    <p:extLst>
      <p:ext uri="{BB962C8B-B14F-4D97-AF65-F5344CB8AC3E}">
        <p14:creationId xmlns:p14="http://schemas.microsoft.com/office/powerpoint/2010/main" val="25704060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PlaceHolder 1"/>
          <p:cNvSpPr>
            <a:spLocks noGrp="1"/>
          </p:cNvSpPr>
          <p:nvPr>
            <p:ph type="body"/>
          </p:nvPr>
        </p:nvSpPr>
        <p:spPr>
          <a:xfrm>
            <a:off x="685800" y="4343400"/>
            <a:ext cx="5485680" cy="4114080"/>
          </a:xfrm>
          <a:prstGeom prst="rect">
            <a:avLst/>
          </a:prstGeom>
        </p:spPr>
        <p:txBody>
          <a:bodyPr lIns="0" tIns="0" rIns="0" bIns="0"/>
          <a:lstStyle/>
          <a:p>
            <a:endParaRPr/>
          </a:p>
        </p:txBody>
      </p:sp>
      <p:sp>
        <p:nvSpPr>
          <p:cNvPr id="354" name="CustomShape 2"/>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0DD2DC3-0436-4FCA-9CA5-1BD81EE446AD}" type="slidenum">
              <a:rPr lang="en-IN" sz="1200" strike="noStrike">
                <a:solidFill>
                  <a:srgbClr val="000000"/>
                </a:solidFill>
                <a:latin typeface="+mn-lt"/>
                <a:ea typeface="+mn-ea"/>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PlaceHolder 1"/>
          <p:cNvSpPr>
            <a:spLocks noGrp="1"/>
          </p:cNvSpPr>
          <p:nvPr>
            <p:ph type="body"/>
          </p:nvPr>
        </p:nvSpPr>
        <p:spPr>
          <a:xfrm>
            <a:off x="685800" y="4343400"/>
            <a:ext cx="5485680" cy="4114080"/>
          </a:xfrm>
          <a:prstGeom prst="rect">
            <a:avLst/>
          </a:prstGeom>
        </p:spPr>
        <p:txBody>
          <a:bodyPr lIns="0" tIns="0" rIns="0" bIns="0"/>
          <a:lstStyle/>
          <a:p>
            <a:endParaRPr/>
          </a:p>
        </p:txBody>
      </p:sp>
      <p:sp>
        <p:nvSpPr>
          <p:cNvPr id="356" name="CustomShape 2"/>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395A0D3-1993-4D1B-A94D-725FF7B1A032}" type="slidenum">
              <a:rPr lang="en-IN" sz="1200" strike="noStrike">
                <a:solidFill>
                  <a:srgbClr val="000000"/>
                </a:solidFill>
                <a:latin typeface="+mn-lt"/>
                <a:ea typeface="+mn-ea"/>
              </a:rPr>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6"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7"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1"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2"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34"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5"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6" name="Picture 35"/>
          <p:cNvPicPr/>
          <p:nvPr/>
        </p:nvPicPr>
        <p:blipFill>
          <a:blip r:embed="rId2"/>
          <a:stretch/>
        </p:blipFill>
        <p:spPr>
          <a:xfrm>
            <a:off x="2079000" y="1604520"/>
            <a:ext cx="4984920" cy="3977280"/>
          </a:xfrm>
          <a:prstGeom prst="rect">
            <a:avLst/>
          </a:prstGeom>
          <a:ln>
            <a:noFill/>
          </a:ln>
        </p:spPr>
      </p:pic>
      <p:pic>
        <p:nvPicPr>
          <p:cNvPr id="37" name="Picture 36"/>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1"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2"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7"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68"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0"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71"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72" name="Picture 71"/>
          <p:cNvPicPr/>
          <p:nvPr/>
        </p:nvPicPr>
        <p:blipFill>
          <a:blip r:embed="rId2"/>
          <a:stretch/>
        </p:blipFill>
        <p:spPr>
          <a:xfrm>
            <a:off x="2079000" y="1604520"/>
            <a:ext cx="4984920" cy="3977280"/>
          </a:xfrm>
          <a:prstGeom prst="rect">
            <a:avLst/>
          </a:prstGeom>
          <a:ln>
            <a:noFill/>
          </a:ln>
        </p:spPr>
      </p:pic>
      <p:pic>
        <p:nvPicPr>
          <p:cNvPr id="73" name="Picture 72"/>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7"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9"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81"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2"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7"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4"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86"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87"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88"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9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2"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95"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6"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8"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99"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01"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0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03"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104"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06"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107"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108" name="Picture 107"/>
          <p:cNvPicPr/>
          <p:nvPr/>
        </p:nvPicPr>
        <p:blipFill>
          <a:blip r:embed="rId2"/>
          <a:stretch/>
        </p:blipFill>
        <p:spPr>
          <a:xfrm>
            <a:off x="2079000" y="1604520"/>
            <a:ext cx="4984920" cy="3977280"/>
          </a:xfrm>
          <a:prstGeom prst="rect">
            <a:avLst/>
          </a:prstGeom>
          <a:ln>
            <a:noFill/>
          </a:ln>
        </p:spPr>
      </p:pic>
      <p:pic>
        <p:nvPicPr>
          <p:cNvPr id="109" name="Picture 108"/>
          <p:cNvPicPr/>
          <p:nvPr/>
        </p:nvPicPr>
        <p:blipFill>
          <a:blip r:embed="rId2"/>
          <a:stretch/>
        </p:blipFill>
        <p:spPr>
          <a:xfrm>
            <a:off x="2079000" y="1604520"/>
            <a:ext cx="4984920" cy="39772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0"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5"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6"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18"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0"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a:p>
        </p:txBody>
      </p:sp>
      <p:sp>
        <p:nvSpPr>
          <p:cNvPr id="2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4"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theme" Target="../theme/theme3.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Picture 70"/>
          <p:cNvPicPr/>
          <p:nvPr/>
        </p:nvPicPr>
        <p:blipFill>
          <a:blip r:embed="rId14"/>
          <a:stretch/>
        </p:blipFill>
        <p:spPr>
          <a:xfrm>
            <a:off x="0" y="6240600"/>
            <a:ext cx="685080" cy="616680"/>
          </a:xfrm>
          <a:prstGeom prst="rect">
            <a:avLst/>
          </a:prstGeom>
          <a:ln w="9360">
            <a:noFill/>
          </a:ln>
        </p:spPr>
      </p:pic>
      <p:pic>
        <p:nvPicPr>
          <p:cNvPr id="5" name="Picture 12"/>
          <p:cNvPicPr/>
          <p:nvPr/>
        </p:nvPicPr>
        <p:blipFill>
          <a:blip r:embed="rId15"/>
          <a:stretch/>
        </p:blipFill>
        <p:spPr>
          <a:xfrm>
            <a:off x="8379000" y="1440"/>
            <a:ext cx="764280" cy="759600"/>
          </a:xfrm>
          <a:prstGeom prst="rect">
            <a:avLst/>
          </a:prstGeom>
          <a:ln w="9360">
            <a:noFill/>
          </a:ln>
        </p:spPr>
      </p:pic>
      <p:sp>
        <p:nvSpPr>
          <p:cNvPr id="2"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IN" sz="4400">
                <a:latin typeface="Arial"/>
              </a:rPr>
              <a:t>Click to edit the title text format</a:t>
            </a:r>
            <a:endParaRPr/>
          </a:p>
        </p:txBody>
      </p:sp>
      <p:sp>
        <p:nvSpPr>
          <p:cNvPr id="3"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IN" sz="3200">
                <a:latin typeface="Arial"/>
              </a:rPr>
              <a:t>Click to edit the outline text format</a:t>
            </a:r>
            <a:endParaRPr/>
          </a:p>
          <a:p>
            <a:pPr lvl="1">
              <a:buSzPct val="75000"/>
              <a:buFont typeface="StarSymbol"/>
              <a:buChar char=""/>
            </a:pPr>
            <a:r>
              <a:rPr lang="en-IN" sz="2800">
                <a:latin typeface="Arial"/>
              </a:rPr>
              <a:t>Second Outline Level</a:t>
            </a:r>
            <a:endParaRPr/>
          </a:p>
          <a:p>
            <a:pPr lvl="2">
              <a:buSzPct val="45000"/>
              <a:buFont typeface="StarSymbol"/>
              <a:buChar char=""/>
            </a:pPr>
            <a:r>
              <a:rPr lang="en-IN" sz="2400">
                <a:latin typeface="Arial"/>
              </a:rPr>
              <a:t>Third Outline Level</a:t>
            </a:r>
            <a:endParaRPr/>
          </a:p>
          <a:p>
            <a:pPr lvl="3">
              <a:buSzPct val="75000"/>
              <a:buFont typeface="StarSymbol"/>
              <a:buChar char=""/>
            </a:pPr>
            <a:r>
              <a:rPr lang="en-IN" sz="2000">
                <a:latin typeface="Arial"/>
              </a:rPr>
              <a:t>Fourth Outline Level</a:t>
            </a:r>
            <a:endParaRPr/>
          </a:p>
          <a:p>
            <a:pPr lvl="4">
              <a:buSzPct val="45000"/>
              <a:buFont typeface="StarSymbol"/>
              <a:buChar char=""/>
            </a:pPr>
            <a:r>
              <a:rPr lang="en-IN" sz="2000">
                <a:latin typeface="Arial"/>
              </a:rPr>
              <a:t>Fifth Outline Level</a:t>
            </a:r>
            <a:endParaRPr/>
          </a:p>
          <a:p>
            <a:pPr lvl="5">
              <a:buSzPct val="45000"/>
              <a:buFont typeface="StarSymbol"/>
              <a:buChar char=""/>
            </a:pPr>
            <a:r>
              <a:rPr lang="en-IN" sz="2000">
                <a:latin typeface="Arial"/>
              </a:rPr>
              <a:t>Sixth Outline Level</a:t>
            </a:r>
            <a:endParaRPr/>
          </a:p>
          <a:p>
            <a:pPr lvl="6">
              <a:buSzPct val="45000"/>
              <a:buFont typeface="StarSymbol"/>
              <a:buChar char=""/>
            </a:pPr>
            <a:r>
              <a:rPr lang="en-IN"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8880" cy="1144440"/>
          </a:xfrm>
          <a:prstGeom prst="rect">
            <a:avLst/>
          </a:prstGeom>
        </p:spPr>
        <p:txBody>
          <a:bodyPr lIns="0" tIns="0" rIns="0" bIns="0" anchor="ctr"/>
          <a:lstStyle/>
          <a:p>
            <a:r>
              <a:rPr lang="en-IN">
                <a:latin typeface="Arial"/>
              </a:rPr>
              <a:t>Click to edit the title text format</a:t>
            </a:r>
            <a:endParaRPr/>
          </a:p>
        </p:txBody>
      </p:sp>
      <p:sp>
        <p:nvSpPr>
          <p:cNvPr id="39"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IN" sz="3200">
                <a:latin typeface="Arial"/>
              </a:rPr>
              <a:t>Click to edit the outline text format</a:t>
            </a:r>
            <a:endParaRPr/>
          </a:p>
          <a:p>
            <a:pPr lvl="1">
              <a:buSzPct val="75000"/>
              <a:buFont typeface="StarSymbol"/>
              <a:buChar char=""/>
            </a:pPr>
            <a:r>
              <a:rPr lang="en-IN" sz="2800">
                <a:latin typeface="Arial"/>
              </a:rPr>
              <a:t>Second Outline Level</a:t>
            </a:r>
            <a:endParaRPr/>
          </a:p>
          <a:p>
            <a:pPr lvl="2">
              <a:buSzPct val="45000"/>
              <a:buFont typeface="StarSymbol"/>
              <a:buChar char=""/>
            </a:pPr>
            <a:r>
              <a:rPr lang="en-IN" sz="2400">
                <a:latin typeface="Arial"/>
              </a:rPr>
              <a:t>Third Outline Level</a:t>
            </a:r>
            <a:endParaRPr/>
          </a:p>
          <a:p>
            <a:pPr lvl="3">
              <a:buSzPct val="75000"/>
              <a:buFont typeface="StarSymbol"/>
              <a:buChar char=""/>
            </a:pPr>
            <a:r>
              <a:rPr lang="en-IN" sz="2000">
                <a:latin typeface="Arial"/>
              </a:rPr>
              <a:t>Fourth Outline Level</a:t>
            </a:r>
            <a:endParaRPr/>
          </a:p>
          <a:p>
            <a:pPr lvl="4">
              <a:buSzPct val="45000"/>
              <a:buFont typeface="StarSymbol"/>
              <a:buChar char=""/>
            </a:pPr>
            <a:r>
              <a:rPr lang="en-IN" sz="2000">
                <a:latin typeface="Arial"/>
              </a:rPr>
              <a:t>Fifth Outline Level</a:t>
            </a:r>
            <a:endParaRPr/>
          </a:p>
          <a:p>
            <a:pPr lvl="5">
              <a:buSzPct val="45000"/>
              <a:buFont typeface="StarSymbol"/>
              <a:buChar char=""/>
            </a:pPr>
            <a:r>
              <a:rPr lang="en-IN" sz="2000">
                <a:latin typeface="Arial"/>
              </a:rPr>
              <a:t>Sixth Outline Level</a:t>
            </a:r>
            <a:endParaRPr/>
          </a:p>
          <a:p>
            <a:pPr lvl="6">
              <a:buSzPct val="45000"/>
              <a:buFont typeface="StarSymbol"/>
              <a:buChar char=""/>
            </a:pPr>
            <a:r>
              <a:rPr lang="en-IN"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en-IN" sz="4400">
                <a:latin typeface="Arial"/>
              </a:rPr>
              <a:t>Click to edit the title text format</a:t>
            </a:r>
            <a:endParaRPr/>
          </a:p>
        </p:txBody>
      </p:sp>
      <p:sp>
        <p:nvSpPr>
          <p:cNvPr id="75" name="PlaceHolder 2"/>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en-IN" sz="3200">
                <a:latin typeface="Arial"/>
              </a:rPr>
              <a:t>Click to edit the outline text format</a:t>
            </a:r>
            <a:endParaRPr/>
          </a:p>
          <a:p>
            <a:pPr lvl="1">
              <a:buSzPct val="75000"/>
              <a:buFont typeface="StarSymbol"/>
              <a:buChar char=""/>
            </a:pPr>
            <a:r>
              <a:rPr lang="en-IN" sz="2800">
                <a:latin typeface="Arial"/>
              </a:rPr>
              <a:t>Second Outline Level</a:t>
            </a:r>
            <a:endParaRPr/>
          </a:p>
          <a:p>
            <a:pPr lvl="2">
              <a:buSzPct val="45000"/>
              <a:buFont typeface="StarSymbol"/>
              <a:buChar char=""/>
            </a:pPr>
            <a:r>
              <a:rPr lang="en-IN" sz="2400">
                <a:latin typeface="Arial"/>
              </a:rPr>
              <a:t>Third Outline Level</a:t>
            </a:r>
            <a:endParaRPr/>
          </a:p>
          <a:p>
            <a:pPr lvl="3">
              <a:buSzPct val="75000"/>
              <a:buFont typeface="StarSymbol"/>
              <a:buChar char=""/>
            </a:pPr>
            <a:r>
              <a:rPr lang="en-IN" sz="2000">
                <a:latin typeface="Arial"/>
              </a:rPr>
              <a:t>Fourth Outline Level</a:t>
            </a:r>
            <a:endParaRPr/>
          </a:p>
          <a:p>
            <a:pPr lvl="4">
              <a:buSzPct val="45000"/>
              <a:buFont typeface="StarSymbol"/>
              <a:buChar char=""/>
            </a:pPr>
            <a:r>
              <a:rPr lang="en-IN" sz="2000">
                <a:latin typeface="Arial"/>
              </a:rPr>
              <a:t>Fifth Outline Level</a:t>
            </a:r>
            <a:endParaRPr/>
          </a:p>
          <a:p>
            <a:pPr lvl="5">
              <a:buSzPct val="45000"/>
              <a:buFont typeface="StarSymbol"/>
              <a:buChar char=""/>
            </a:pPr>
            <a:r>
              <a:rPr lang="en-IN" sz="2000">
                <a:latin typeface="Arial"/>
              </a:rPr>
              <a:t>Sixth Outline Level</a:t>
            </a:r>
            <a:endParaRPr/>
          </a:p>
          <a:p>
            <a:pPr lvl="6">
              <a:buSzPct val="45000"/>
              <a:buFont typeface="StarSymbol"/>
              <a:buChar char=""/>
            </a:pPr>
            <a:r>
              <a:rPr lang="en-IN"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6.png"/><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9.png"/><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11.png"/><Relationship Id="rId3"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25.xml"/><Relationship Id="rId2" Type="http://schemas.openxmlformats.org/officeDocument/2006/relationships/image" Target="../media/image1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1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0" y="26668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r>
              <a:rPr lang="en-IN" sz="4400" b="1" strike="noStrike">
                <a:solidFill>
                  <a:srgbClr val="FF0000"/>
                </a:solidFill>
                <a:latin typeface="Calibri"/>
              </a:rPr>
              <a:t>MUCH Software Status</a:t>
            </a:r>
            <a:endParaRPr/>
          </a:p>
          <a:p>
            <a:r>
              <a:rPr lang="en-IN" sz="2800" strike="noStrike">
                <a:solidFill>
                  <a:srgbClr val="0070C0"/>
                </a:solidFill>
                <a:latin typeface="Calibri"/>
              </a:rPr>
              <a:t>Vikas Singhal</a:t>
            </a:r>
            <a:endParaRPr/>
          </a:p>
          <a:p>
            <a:r>
              <a:rPr lang="en-IN" sz="2800" strike="noStrike">
                <a:solidFill>
                  <a:srgbClr val="0070C0"/>
                </a:solidFill>
                <a:latin typeface="Calibri"/>
              </a:rPr>
              <a:t>for MUCH TEAM</a:t>
            </a:r>
            <a:endParaRPr/>
          </a:p>
          <a:p>
            <a:pPr algn="ctr">
              <a:lnSpc>
                <a:spcPct val="100000"/>
              </a:lnSpc>
            </a:pP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CustomShape 1"/>
          <p:cNvSpPr/>
          <p:nvPr/>
        </p:nvSpPr>
        <p:spPr>
          <a:xfrm>
            <a:off x="152280" y="685800"/>
            <a:ext cx="8758800" cy="6167880"/>
          </a:xfrm>
          <a:prstGeom prst="rect">
            <a:avLst/>
          </a:prstGeom>
          <a:noFill/>
          <a:ln>
            <a:noFill/>
          </a:ln>
        </p:spPr>
        <p:style>
          <a:lnRef idx="0">
            <a:scrgbClr r="0" g="0" b="0"/>
          </a:lnRef>
          <a:fillRef idx="0">
            <a:scrgbClr r="0" g="0" b="0"/>
          </a:fillRef>
          <a:effectRef idx="0">
            <a:scrgbClr r="0" g="0" b="0"/>
          </a:effectRef>
          <a:fontRef idx="minor"/>
        </p:style>
      </p:sp>
      <p:graphicFrame>
        <p:nvGraphicFramePr>
          <p:cNvPr id="201" name="Table 2"/>
          <p:cNvGraphicFramePr/>
          <p:nvPr/>
        </p:nvGraphicFramePr>
        <p:xfrm>
          <a:off x="283680" y="492120"/>
          <a:ext cx="2285640" cy="3749040"/>
        </p:xfrm>
        <a:graphic>
          <a:graphicData uri="http://schemas.openxmlformats.org/drawingml/2006/table">
            <a:tbl>
              <a:tblPr/>
              <a:tblGrid>
                <a:gridCol w="785520"/>
                <a:gridCol w="1500120"/>
              </a:tblGrid>
              <a:tr h="430200">
                <a:tc>
                  <a:txBody>
                    <a:bodyPr/>
                    <a:lstStyle/>
                    <a:p>
                      <a:pPr>
                        <a:lnSpc>
                          <a:spcPct val="100000"/>
                        </a:lnSpc>
                      </a:pPr>
                      <a:r>
                        <a:rPr lang="en-IN" sz="1200" b="1" u="sng" strike="noStrike">
                          <a:solidFill>
                            <a:srgbClr val="000000"/>
                          </a:solidFill>
                          <a:latin typeface="Times New Roman"/>
                        </a:rPr>
                        <a:t>No of Threads</a:t>
                      </a:r>
                      <a:endParaRPr/>
                    </a:p>
                  </a:txBody>
                  <a:tcPr/>
                </a:tc>
                <a:tc>
                  <a:txBody>
                    <a:bodyPr/>
                    <a:lstStyle/>
                    <a:p>
                      <a:pPr>
                        <a:lnSpc>
                          <a:spcPct val="100000"/>
                        </a:lnSpc>
                      </a:pPr>
                      <a:r>
                        <a:rPr lang="en-IN" sz="1200" b="1" u="sng" strike="noStrike">
                          <a:solidFill>
                            <a:srgbClr val="000000"/>
                          </a:solidFill>
                          <a:latin typeface="Times New Roman"/>
                        </a:rPr>
                        <a:t>Average execution time in millisecond</a:t>
                      </a:r>
                      <a:endParaRPr/>
                    </a:p>
                  </a:txBody>
                  <a:tcPr/>
                </a:tc>
              </a:tr>
              <a:tr h="244440">
                <a:tc>
                  <a:txBody>
                    <a:bodyPr/>
                    <a:lstStyle/>
                    <a:p>
                      <a:pPr>
                        <a:lnSpc>
                          <a:spcPct val="100000"/>
                        </a:lnSpc>
                      </a:pPr>
                      <a:r>
                        <a:rPr lang="en-IN" sz="1200" strike="noStrike">
                          <a:solidFill>
                            <a:srgbClr val="000000"/>
                          </a:solidFill>
                          <a:latin typeface="Calibri"/>
                        </a:rPr>
                        <a:t>1</a:t>
                      </a:r>
                      <a:endParaRPr/>
                    </a:p>
                  </a:txBody>
                  <a:tcPr/>
                </a:tc>
                <a:tc>
                  <a:txBody>
                    <a:bodyPr/>
                    <a:lstStyle/>
                    <a:p>
                      <a:pPr>
                        <a:lnSpc>
                          <a:spcPct val="100000"/>
                        </a:lnSpc>
                      </a:pPr>
                      <a:r>
                        <a:rPr lang="en-IN" sz="1200" strike="noStrike">
                          <a:solidFill>
                            <a:srgbClr val="000000"/>
                          </a:solidFill>
                          <a:latin typeface="Calibri"/>
                        </a:rPr>
                        <a:t>6.139</a:t>
                      </a:r>
                      <a:endParaRPr/>
                    </a:p>
                  </a:txBody>
                  <a:tcPr/>
                </a:tc>
              </a:tr>
              <a:tr h="244440">
                <a:tc>
                  <a:txBody>
                    <a:bodyPr/>
                    <a:lstStyle/>
                    <a:p>
                      <a:pPr>
                        <a:lnSpc>
                          <a:spcPct val="100000"/>
                        </a:lnSpc>
                      </a:pPr>
                      <a:r>
                        <a:rPr lang="en-IN" sz="1200" strike="noStrike">
                          <a:solidFill>
                            <a:srgbClr val="000000"/>
                          </a:solidFill>
                          <a:latin typeface="Calibri"/>
                        </a:rPr>
                        <a:t>2</a:t>
                      </a:r>
                      <a:endParaRPr/>
                    </a:p>
                  </a:txBody>
                  <a:tcPr/>
                </a:tc>
                <a:tc>
                  <a:txBody>
                    <a:bodyPr/>
                    <a:lstStyle/>
                    <a:p>
                      <a:pPr>
                        <a:lnSpc>
                          <a:spcPct val="100000"/>
                        </a:lnSpc>
                      </a:pPr>
                      <a:r>
                        <a:rPr lang="en-IN" sz="1200" strike="noStrike">
                          <a:solidFill>
                            <a:srgbClr val="000000"/>
                          </a:solidFill>
                          <a:latin typeface="Calibri"/>
                        </a:rPr>
                        <a:t>3.430</a:t>
                      </a:r>
                      <a:endParaRPr/>
                    </a:p>
                  </a:txBody>
                  <a:tcPr/>
                </a:tc>
              </a:tr>
              <a:tr h="244440">
                <a:tc>
                  <a:txBody>
                    <a:bodyPr/>
                    <a:lstStyle/>
                    <a:p>
                      <a:pPr>
                        <a:lnSpc>
                          <a:spcPct val="100000"/>
                        </a:lnSpc>
                      </a:pPr>
                      <a:r>
                        <a:rPr lang="en-IN" sz="1200" strike="noStrike">
                          <a:solidFill>
                            <a:srgbClr val="000000"/>
                          </a:solidFill>
                          <a:latin typeface="Calibri"/>
                        </a:rPr>
                        <a:t>4</a:t>
                      </a:r>
                      <a:endParaRPr/>
                    </a:p>
                  </a:txBody>
                  <a:tcPr/>
                </a:tc>
                <a:tc>
                  <a:txBody>
                    <a:bodyPr/>
                    <a:lstStyle/>
                    <a:p>
                      <a:pPr>
                        <a:lnSpc>
                          <a:spcPct val="100000"/>
                        </a:lnSpc>
                      </a:pPr>
                      <a:r>
                        <a:rPr lang="en-IN" sz="1200" strike="noStrike">
                          <a:solidFill>
                            <a:srgbClr val="000000"/>
                          </a:solidFill>
                          <a:latin typeface="Calibri"/>
                        </a:rPr>
                        <a:t>1.918</a:t>
                      </a:r>
                      <a:endParaRPr/>
                    </a:p>
                  </a:txBody>
                  <a:tcPr/>
                </a:tc>
              </a:tr>
              <a:tr h="244440">
                <a:tc>
                  <a:txBody>
                    <a:bodyPr/>
                    <a:lstStyle/>
                    <a:p>
                      <a:pPr>
                        <a:lnSpc>
                          <a:spcPct val="100000"/>
                        </a:lnSpc>
                      </a:pPr>
                      <a:r>
                        <a:rPr lang="en-IN" sz="1200" strike="noStrike">
                          <a:solidFill>
                            <a:srgbClr val="000000"/>
                          </a:solidFill>
                          <a:latin typeface="Calibri"/>
                        </a:rPr>
                        <a:t>6</a:t>
                      </a:r>
                      <a:endParaRPr/>
                    </a:p>
                  </a:txBody>
                  <a:tcPr/>
                </a:tc>
                <a:tc>
                  <a:txBody>
                    <a:bodyPr/>
                    <a:lstStyle/>
                    <a:p>
                      <a:pPr>
                        <a:lnSpc>
                          <a:spcPct val="100000"/>
                        </a:lnSpc>
                      </a:pPr>
                      <a:r>
                        <a:rPr lang="en-IN" sz="1200" strike="noStrike">
                          <a:solidFill>
                            <a:srgbClr val="000000"/>
                          </a:solidFill>
                          <a:latin typeface="Calibri"/>
                        </a:rPr>
                        <a:t>1.642</a:t>
                      </a:r>
                      <a:endParaRPr/>
                    </a:p>
                  </a:txBody>
                  <a:tcPr/>
                </a:tc>
              </a:tr>
              <a:tr h="244440">
                <a:tc>
                  <a:txBody>
                    <a:bodyPr/>
                    <a:lstStyle/>
                    <a:p>
                      <a:pPr>
                        <a:lnSpc>
                          <a:spcPct val="100000"/>
                        </a:lnSpc>
                      </a:pPr>
                      <a:r>
                        <a:rPr lang="en-IN" sz="1200" strike="noStrike">
                          <a:solidFill>
                            <a:srgbClr val="000000"/>
                          </a:solidFill>
                          <a:latin typeface="Calibri"/>
                        </a:rPr>
                        <a:t>8</a:t>
                      </a:r>
                      <a:endParaRPr/>
                    </a:p>
                  </a:txBody>
                  <a:tcPr/>
                </a:tc>
                <a:tc>
                  <a:txBody>
                    <a:bodyPr/>
                    <a:lstStyle/>
                    <a:p>
                      <a:pPr>
                        <a:lnSpc>
                          <a:spcPct val="100000"/>
                        </a:lnSpc>
                      </a:pPr>
                      <a:r>
                        <a:rPr lang="en-IN" sz="1200" strike="noStrike">
                          <a:solidFill>
                            <a:srgbClr val="000000"/>
                          </a:solidFill>
                          <a:latin typeface="Calibri"/>
                        </a:rPr>
                        <a:t>1.548</a:t>
                      </a:r>
                      <a:endParaRPr/>
                    </a:p>
                  </a:txBody>
                  <a:tcPr/>
                </a:tc>
              </a:tr>
              <a:tr h="244440">
                <a:tc>
                  <a:txBody>
                    <a:bodyPr/>
                    <a:lstStyle/>
                    <a:p>
                      <a:pPr>
                        <a:lnSpc>
                          <a:spcPct val="100000"/>
                        </a:lnSpc>
                      </a:pPr>
                      <a:r>
                        <a:rPr lang="en-IN" sz="1200" strike="noStrike">
                          <a:solidFill>
                            <a:srgbClr val="000000"/>
                          </a:solidFill>
                          <a:latin typeface="Calibri"/>
                        </a:rPr>
                        <a:t>10</a:t>
                      </a:r>
                      <a:endParaRPr/>
                    </a:p>
                  </a:txBody>
                  <a:tcPr/>
                </a:tc>
                <a:tc>
                  <a:txBody>
                    <a:bodyPr/>
                    <a:lstStyle/>
                    <a:p>
                      <a:pPr>
                        <a:lnSpc>
                          <a:spcPct val="100000"/>
                        </a:lnSpc>
                      </a:pPr>
                      <a:r>
                        <a:rPr lang="en-IN" sz="1200" strike="noStrike">
                          <a:solidFill>
                            <a:srgbClr val="000000"/>
                          </a:solidFill>
                          <a:latin typeface="Calibri"/>
                        </a:rPr>
                        <a:t>1.523</a:t>
                      </a:r>
                      <a:endParaRPr/>
                    </a:p>
                  </a:txBody>
                  <a:tcPr/>
                </a:tc>
              </a:tr>
              <a:tr h="244440">
                <a:tc>
                  <a:txBody>
                    <a:bodyPr/>
                    <a:lstStyle/>
                    <a:p>
                      <a:pPr>
                        <a:lnSpc>
                          <a:spcPct val="100000"/>
                        </a:lnSpc>
                      </a:pPr>
                      <a:r>
                        <a:rPr lang="en-IN" sz="1200" strike="noStrike">
                          <a:solidFill>
                            <a:srgbClr val="000000"/>
                          </a:solidFill>
                          <a:latin typeface="Calibri"/>
                        </a:rPr>
                        <a:t>12</a:t>
                      </a:r>
                      <a:endParaRPr/>
                    </a:p>
                  </a:txBody>
                  <a:tcPr/>
                </a:tc>
                <a:tc>
                  <a:txBody>
                    <a:bodyPr/>
                    <a:lstStyle/>
                    <a:p>
                      <a:pPr>
                        <a:lnSpc>
                          <a:spcPct val="100000"/>
                        </a:lnSpc>
                      </a:pPr>
                      <a:r>
                        <a:rPr lang="en-IN" sz="1200" strike="noStrike">
                          <a:solidFill>
                            <a:srgbClr val="000000"/>
                          </a:solidFill>
                          <a:latin typeface="Calibri"/>
                        </a:rPr>
                        <a:t>1.322</a:t>
                      </a:r>
                      <a:endParaRPr/>
                    </a:p>
                  </a:txBody>
                  <a:tcPr/>
                </a:tc>
              </a:tr>
              <a:tr h="244440">
                <a:tc>
                  <a:txBody>
                    <a:bodyPr/>
                    <a:lstStyle/>
                    <a:p>
                      <a:pPr>
                        <a:lnSpc>
                          <a:spcPct val="100000"/>
                        </a:lnSpc>
                      </a:pPr>
                      <a:r>
                        <a:rPr lang="en-IN" sz="1200" strike="noStrike">
                          <a:solidFill>
                            <a:srgbClr val="000000"/>
                          </a:solidFill>
                          <a:latin typeface="Calibri"/>
                        </a:rPr>
                        <a:t>14</a:t>
                      </a:r>
                      <a:endParaRPr/>
                    </a:p>
                  </a:txBody>
                  <a:tcPr/>
                </a:tc>
                <a:tc>
                  <a:txBody>
                    <a:bodyPr/>
                    <a:lstStyle/>
                    <a:p>
                      <a:pPr>
                        <a:lnSpc>
                          <a:spcPct val="100000"/>
                        </a:lnSpc>
                      </a:pPr>
                      <a:r>
                        <a:rPr lang="en-IN" sz="1200" strike="noStrike">
                          <a:solidFill>
                            <a:srgbClr val="000000"/>
                          </a:solidFill>
                          <a:latin typeface="Calibri"/>
                        </a:rPr>
                        <a:t>1.308</a:t>
                      </a:r>
                      <a:endParaRPr/>
                    </a:p>
                  </a:txBody>
                  <a:tcPr/>
                </a:tc>
              </a:tr>
              <a:tr h="244440">
                <a:tc>
                  <a:txBody>
                    <a:bodyPr/>
                    <a:lstStyle/>
                    <a:p>
                      <a:pPr>
                        <a:lnSpc>
                          <a:spcPct val="100000"/>
                        </a:lnSpc>
                      </a:pPr>
                      <a:r>
                        <a:rPr lang="en-IN" sz="1200" b="1" strike="noStrike">
                          <a:solidFill>
                            <a:srgbClr val="0070C0"/>
                          </a:solidFill>
                          <a:latin typeface="Calibri"/>
                        </a:rPr>
                        <a:t>16</a:t>
                      </a:r>
                      <a:endParaRPr/>
                    </a:p>
                  </a:txBody>
                  <a:tcPr/>
                </a:tc>
                <a:tc>
                  <a:txBody>
                    <a:bodyPr/>
                    <a:lstStyle/>
                    <a:p>
                      <a:pPr>
                        <a:lnSpc>
                          <a:spcPct val="100000"/>
                        </a:lnSpc>
                      </a:pPr>
                      <a:r>
                        <a:rPr lang="en-IN" sz="1200" b="1" strike="noStrike">
                          <a:solidFill>
                            <a:srgbClr val="0070C0"/>
                          </a:solidFill>
                          <a:latin typeface="Calibri"/>
                        </a:rPr>
                        <a:t>1.259</a:t>
                      </a:r>
                      <a:endParaRPr/>
                    </a:p>
                  </a:txBody>
                  <a:tcPr/>
                </a:tc>
              </a:tr>
              <a:tr h="244440">
                <a:tc>
                  <a:txBody>
                    <a:bodyPr/>
                    <a:lstStyle/>
                    <a:p>
                      <a:pPr>
                        <a:lnSpc>
                          <a:spcPct val="100000"/>
                        </a:lnSpc>
                      </a:pPr>
                      <a:r>
                        <a:rPr lang="en-IN" sz="1200" strike="noStrike">
                          <a:solidFill>
                            <a:srgbClr val="000000"/>
                          </a:solidFill>
                          <a:latin typeface="Calibri"/>
                        </a:rPr>
                        <a:t>18</a:t>
                      </a:r>
                      <a:endParaRPr/>
                    </a:p>
                  </a:txBody>
                  <a:tcPr/>
                </a:tc>
                <a:tc>
                  <a:txBody>
                    <a:bodyPr/>
                    <a:lstStyle/>
                    <a:p>
                      <a:pPr>
                        <a:lnSpc>
                          <a:spcPct val="100000"/>
                        </a:lnSpc>
                      </a:pPr>
                      <a:r>
                        <a:rPr lang="en-IN" sz="1200" strike="noStrike">
                          <a:solidFill>
                            <a:srgbClr val="000000"/>
                          </a:solidFill>
                          <a:latin typeface="Calibri"/>
                        </a:rPr>
                        <a:t>1.855</a:t>
                      </a:r>
                      <a:endParaRPr/>
                    </a:p>
                  </a:txBody>
                  <a:tcPr/>
                </a:tc>
              </a:tr>
              <a:tr h="244440">
                <a:tc>
                  <a:txBody>
                    <a:bodyPr/>
                    <a:lstStyle/>
                    <a:p>
                      <a:pPr>
                        <a:lnSpc>
                          <a:spcPct val="100000"/>
                        </a:lnSpc>
                      </a:pPr>
                      <a:r>
                        <a:rPr lang="en-IN" sz="1200" strike="noStrike">
                          <a:solidFill>
                            <a:srgbClr val="000000"/>
                          </a:solidFill>
                          <a:latin typeface="Calibri"/>
                        </a:rPr>
                        <a:t>20</a:t>
                      </a:r>
                      <a:endParaRPr/>
                    </a:p>
                  </a:txBody>
                  <a:tcPr/>
                </a:tc>
                <a:tc>
                  <a:txBody>
                    <a:bodyPr/>
                    <a:lstStyle/>
                    <a:p>
                      <a:pPr>
                        <a:lnSpc>
                          <a:spcPct val="100000"/>
                        </a:lnSpc>
                      </a:pPr>
                      <a:r>
                        <a:rPr lang="en-IN" sz="1200" strike="noStrike">
                          <a:solidFill>
                            <a:srgbClr val="000000"/>
                          </a:solidFill>
                          <a:latin typeface="Calibri"/>
                        </a:rPr>
                        <a:t>1.944</a:t>
                      </a:r>
                      <a:endParaRPr/>
                    </a:p>
                  </a:txBody>
                  <a:tcPr/>
                </a:tc>
              </a:tr>
              <a:tr h="244440">
                <a:tc>
                  <a:txBody>
                    <a:bodyPr/>
                    <a:lstStyle/>
                    <a:p>
                      <a:pPr>
                        <a:lnSpc>
                          <a:spcPct val="100000"/>
                        </a:lnSpc>
                      </a:pPr>
                      <a:r>
                        <a:rPr lang="en-IN" sz="1200" strike="noStrike">
                          <a:solidFill>
                            <a:srgbClr val="000000"/>
                          </a:solidFill>
                          <a:latin typeface="Calibri"/>
                        </a:rPr>
                        <a:t>22</a:t>
                      </a:r>
                      <a:endParaRPr/>
                    </a:p>
                  </a:txBody>
                  <a:tcPr/>
                </a:tc>
                <a:tc>
                  <a:txBody>
                    <a:bodyPr/>
                    <a:lstStyle/>
                    <a:p>
                      <a:pPr>
                        <a:lnSpc>
                          <a:spcPct val="100000"/>
                        </a:lnSpc>
                      </a:pPr>
                      <a:r>
                        <a:rPr lang="en-IN" sz="1200" strike="noStrike">
                          <a:solidFill>
                            <a:srgbClr val="000000"/>
                          </a:solidFill>
                          <a:latin typeface="Calibri"/>
                        </a:rPr>
                        <a:t>2.288</a:t>
                      </a:r>
                      <a:endParaRPr/>
                    </a:p>
                  </a:txBody>
                  <a:tcPr/>
                </a:tc>
              </a:tr>
            </a:tbl>
          </a:graphicData>
        </a:graphic>
      </p:graphicFrame>
      <p:sp>
        <p:nvSpPr>
          <p:cNvPr id="202" name="CustomShape 3"/>
          <p:cNvSpPr/>
          <p:nvPr/>
        </p:nvSpPr>
        <p:spPr>
          <a:xfrm>
            <a:off x="2969280" y="76320"/>
            <a:ext cx="4853160" cy="518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800" b="1" strike="noStrike">
                <a:solidFill>
                  <a:srgbClr val="FF0000"/>
                </a:solidFill>
                <a:latin typeface="Times New Roman"/>
                <a:ea typeface="DejaVu Sans"/>
              </a:rPr>
              <a:t>Optimized Result and Analysis</a:t>
            </a:r>
            <a:endParaRPr/>
          </a:p>
        </p:txBody>
      </p:sp>
      <p:sp>
        <p:nvSpPr>
          <p:cNvPr id="203" name="CustomShape 4"/>
          <p:cNvSpPr/>
          <p:nvPr/>
        </p:nvSpPr>
        <p:spPr>
          <a:xfrm>
            <a:off x="198360" y="76320"/>
            <a:ext cx="238608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trike="noStrike">
                <a:solidFill>
                  <a:srgbClr val="000000"/>
                </a:solidFill>
                <a:latin typeface="Calibri"/>
                <a:ea typeface="DejaVu Sans"/>
              </a:rPr>
              <a:t>Time for Cluster Finding</a:t>
            </a:r>
            <a:endParaRPr/>
          </a:p>
        </p:txBody>
      </p:sp>
      <p:sp>
        <p:nvSpPr>
          <p:cNvPr id="204" name="CustomShape 5"/>
          <p:cNvSpPr/>
          <p:nvPr/>
        </p:nvSpPr>
        <p:spPr>
          <a:xfrm>
            <a:off x="2935080" y="649080"/>
            <a:ext cx="622188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trike="noStrike">
                <a:solidFill>
                  <a:srgbClr val="000000"/>
                </a:solidFill>
                <a:latin typeface="Calibri"/>
                <a:ea typeface="DejaVu Sans"/>
              </a:rPr>
              <a:t>Time for Hit Finding by varying number of clusters in single chunk</a:t>
            </a:r>
            <a:endParaRPr/>
          </a:p>
        </p:txBody>
      </p:sp>
      <p:sp>
        <p:nvSpPr>
          <p:cNvPr id="205" name="CustomShape 6"/>
          <p:cNvSpPr/>
          <p:nvPr/>
        </p:nvSpPr>
        <p:spPr>
          <a:xfrm>
            <a:off x="304920" y="4237920"/>
            <a:ext cx="8606160" cy="26078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buSzPct val="45000"/>
              <a:buFont typeface="Wingdings" charset="2"/>
              <a:buChar char=""/>
            </a:pPr>
            <a:r>
              <a:rPr lang="en-IN" strike="noStrike">
                <a:solidFill>
                  <a:srgbClr val="FF0000"/>
                </a:solidFill>
                <a:latin typeface="Book Antiqua"/>
                <a:ea typeface="DejaVu Sans"/>
              </a:rPr>
              <a:t>Experienced how to parallel any process inside CbmRoot framework using OpenMP and BOOST.</a:t>
            </a:r>
            <a:endParaRPr/>
          </a:p>
          <a:p>
            <a:pPr>
              <a:lnSpc>
                <a:spcPct val="100000"/>
              </a:lnSpc>
              <a:buSzPct val="45000"/>
              <a:buFont typeface="Wingdings" charset="2"/>
              <a:buChar char=""/>
            </a:pPr>
            <a:r>
              <a:rPr lang="en-IN" strike="noStrike">
                <a:solidFill>
                  <a:srgbClr val="0070C0"/>
                </a:solidFill>
                <a:latin typeface="Book Antiqua"/>
                <a:ea typeface="DejaVu Sans"/>
              </a:rPr>
              <a:t>Boost provided better timing result compare to OpenMP for both Cluster and Hit finding processes.</a:t>
            </a:r>
            <a:endParaRPr/>
          </a:p>
          <a:p>
            <a:pPr>
              <a:lnSpc>
                <a:spcPct val="100000"/>
              </a:lnSpc>
              <a:buSzPct val="45000"/>
              <a:buFont typeface="Wingdings" charset="2"/>
              <a:buChar char=""/>
            </a:pPr>
            <a:r>
              <a:rPr lang="en-IN" strike="noStrike">
                <a:solidFill>
                  <a:srgbClr val="FF0000"/>
                </a:solidFill>
                <a:latin typeface="Book Antiqua"/>
                <a:ea typeface="DejaVu Sans"/>
              </a:rPr>
              <a:t>Achieved speed up of 5 for both Cluster and Hit finding process using 16 threads of 2 * Intel Processor. (Not much convincing.)</a:t>
            </a:r>
            <a:endParaRPr/>
          </a:p>
          <a:p>
            <a:pPr>
              <a:lnSpc>
                <a:spcPct val="100000"/>
              </a:lnSpc>
              <a:buSzPct val="45000"/>
              <a:buFont typeface="Wingdings" charset="2"/>
              <a:buChar char=""/>
            </a:pPr>
            <a:r>
              <a:rPr lang="en-IN" strike="noStrike">
                <a:solidFill>
                  <a:srgbClr val="0070C0"/>
                </a:solidFill>
                <a:latin typeface="Book Antiqua"/>
                <a:ea typeface="DejaVu Sans"/>
              </a:rPr>
              <a:t>For HEP application parallelization across events (running each event in single thread) gives better speedup compare to parallelization within an event. Former approach is also scalable. </a:t>
            </a:r>
            <a:endParaRPr/>
          </a:p>
        </p:txBody>
      </p:sp>
      <p:sp>
        <p:nvSpPr>
          <p:cNvPr id="206" name="CustomShape 7"/>
          <p:cNvSpPr/>
          <p:nvPr/>
        </p:nvSpPr>
        <p:spPr>
          <a:xfrm>
            <a:off x="7696080" y="3276720"/>
            <a:ext cx="532800" cy="227880"/>
          </a:xfrm>
          <a:prstGeom prst="rect">
            <a:avLst/>
          </a:prstGeom>
          <a:noFill/>
          <a:ln>
            <a:round/>
          </a:ln>
        </p:spPr>
        <p:style>
          <a:lnRef idx="2">
            <a:schemeClr val="accent1">
              <a:shade val="50000"/>
            </a:schemeClr>
          </a:lnRef>
          <a:fillRef idx="1">
            <a:schemeClr val="accent1"/>
          </a:fillRef>
          <a:effectRef idx="0">
            <a:schemeClr val="accent1"/>
          </a:effectRef>
          <a:fontRef idx="minor"/>
        </p:style>
      </p:sp>
      <p:pic>
        <p:nvPicPr>
          <p:cNvPr id="207" name="Picture 206"/>
          <p:cNvPicPr/>
          <p:nvPr/>
        </p:nvPicPr>
        <p:blipFill>
          <a:blip r:embed="rId2"/>
          <a:stretch/>
        </p:blipFill>
        <p:spPr>
          <a:xfrm>
            <a:off x="3111480" y="990720"/>
            <a:ext cx="5790960" cy="3492000"/>
          </a:xfrm>
          <a:prstGeom prst="rect">
            <a:avLst/>
          </a:prstGeom>
          <a:ln>
            <a:noFill/>
          </a:ln>
        </p:spPr>
      </p:pic>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2736000" y="0"/>
            <a:ext cx="3220920" cy="640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3600" b="1" strike="noStrike">
                <a:solidFill>
                  <a:srgbClr val="FF0000"/>
                </a:solidFill>
                <a:latin typeface="Times New Roman"/>
                <a:ea typeface="DejaVu Sans"/>
              </a:rPr>
              <a:t>QA For MUCH</a:t>
            </a:r>
            <a:endParaRPr/>
          </a:p>
        </p:txBody>
      </p:sp>
      <p:sp>
        <p:nvSpPr>
          <p:cNvPr id="209" name="CustomShape 2"/>
          <p:cNvSpPr/>
          <p:nvPr/>
        </p:nvSpPr>
        <p:spPr>
          <a:xfrm>
            <a:off x="1512000" y="1080000"/>
            <a:ext cx="935640" cy="4967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10" name="Line 3"/>
          <p:cNvSpPr/>
          <p:nvPr/>
        </p:nvSpPr>
        <p:spPr>
          <a:xfrm>
            <a:off x="1512000" y="1584000"/>
            <a:ext cx="936000" cy="0"/>
          </a:xfrm>
          <a:prstGeom prst="line">
            <a:avLst/>
          </a:prstGeom>
          <a:ln>
            <a:solidFill>
              <a:srgbClr val="000000"/>
            </a:solidFill>
          </a:ln>
        </p:spPr>
      </p:sp>
      <p:sp>
        <p:nvSpPr>
          <p:cNvPr id="211" name="Line 4"/>
          <p:cNvSpPr/>
          <p:nvPr/>
        </p:nvSpPr>
        <p:spPr>
          <a:xfrm>
            <a:off x="1512000" y="2052000"/>
            <a:ext cx="936000" cy="0"/>
          </a:xfrm>
          <a:prstGeom prst="line">
            <a:avLst/>
          </a:prstGeom>
          <a:ln>
            <a:solidFill>
              <a:srgbClr val="000000"/>
            </a:solidFill>
          </a:ln>
        </p:spPr>
      </p:sp>
      <p:sp>
        <p:nvSpPr>
          <p:cNvPr id="212" name="Line 5"/>
          <p:cNvSpPr/>
          <p:nvPr/>
        </p:nvSpPr>
        <p:spPr>
          <a:xfrm>
            <a:off x="1512000" y="2520000"/>
            <a:ext cx="936000" cy="0"/>
          </a:xfrm>
          <a:prstGeom prst="line">
            <a:avLst/>
          </a:prstGeom>
          <a:ln>
            <a:solidFill>
              <a:srgbClr val="000000"/>
            </a:solidFill>
          </a:ln>
        </p:spPr>
      </p:sp>
      <p:sp>
        <p:nvSpPr>
          <p:cNvPr id="213" name="Line 6"/>
          <p:cNvSpPr/>
          <p:nvPr/>
        </p:nvSpPr>
        <p:spPr>
          <a:xfrm>
            <a:off x="1512000" y="2988000"/>
            <a:ext cx="936000" cy="0"/>
          </a:xfrm>
          <a:prstGeom prst="line">
            <a:avLst/>
          </a:prstGeom>
          <a:ln>
            <a:solidFill>
              <a:srgbClr val="000000"/>
            </a:solidFill>
          </a:ln>
        </p:spPr>
      </p:sp>
      <p:sp>
        <p:nvSpPr>
          <p:cNvPr id="214" name="Line 7"/>
          <p:cNvSpPr/>
          <p:nvPr/>
        </p:nvSpPr>
        <p:spPr>
          <a:xfrm>
            <a:off x="1512000" y="3456000"/>
            <a:ext cx="936000" cy="0"/>
          </a:xfrm>
          <a:prstGeom prst="line">
            <a:avLst/>
          </a:prstGeom>
          <a:ln>
            <a:solidFill>
              <a:srgbClr val="000000"/>
            </a:solidFill>
          </a:ln>
        </p:spPr>
      </p:sp>
      <p:sp>
        <p:nvSpPr>
          <p:cNvPr id="215" name="Line 8"/>
          <p:cNvSpPr/>
          <p:nvPr/>
        </p:nvSpPr>
        <p:spPr>
          <a:xfrm>
            <a:off x="1512000" y="3924000"/>
            <a:ext cx="936000" cy="0"/>
          </a:xfrm>
          <a:prstGeom prst="line">
            <a:avLst/>
          </a:prstGeom>
          <a:ln>
            <a:solidFill>
              <a:srgbClr val="000000"/>
            </a:solidFill>
          </a:ln>
        </p:spPr>
      </p:sp>
      <p:sp>
        <p:nvSpPr>
          <p:cNvPr id="216" name="Line 9"/>
          <p:cNvSpPr/>
          <p:nvPr/>
        </p:nvSpPr>
        <p:spPr>
          <a:xfrm>
            <a:off x="1512000" y="4392000"/>
            <a:ext cx="936000" cy="0"/>
          </a:xfrm>
          <a:prstGeom prst="line">
            <a:avLst/>
          </a:prstGeom>
          <a:ln>
            <a:solidFill>
              <a:srgbClr val="000000"/>
            </a:solidFill>
          </a:ln>
        </p:spPr>
      </p:sp>
      <p:sp>
        <p:nvSpPr>
          <p:cNvPr id="217" name="Line 10"/>
          <p:cNvSpPr/>
          <p:nvPr/>
        </p:nvSpPr>
        <p:spPr>
          <a:xfrm>
            <a:off x="1512000" y="4860000"/>
            <a:ext cx="936000" cy="0"/>
          </a:xfrm>
          <a:prstGeom prst="line">
            <a:avLst/>
          </a:prstGeom>
          <a:ln>
            <a:solidFill>
              <a:srgbClr val="000000"/>
            </a:solidFill>
          </a:ln>
        </p:spPr>
      </p:sp>
      <p:sp>
        <p:nvSpPr>
          <p:cNvPr id="218" name="Line 11"/>
          <p:cNvSpPr/>
          <p:nvPr/>
        </p:nvSpPr>
        <p:spPr>
          <a:xfrm>
            <a:off x="1512000" y="5328000"/>
            <a:ext cx="936000" cy="0"/>
          </a:xfrm>
          <a:prstGeom prst="line">
            <a:avLst/>
          </a:prstGeom>
          <a:ln>
            <a:solidFill>
              <a:srgbClr val="000000"/>
            </a:solidFill>
          </a:ln>
        </p:spPr>
      </p:sp>
      <p:sp>
        <p:nvSpPr>
          <p:cNvPr id="219" name="Line 12"/>
          <p:cNvSpPr/>
          <p:nvPr/>
        </p:nvSpPr>
        <p:spPr>
          <a:xfrm>
            <a:off x="1512000" y="5796000"/>
            <a:ext cx="936000" cy="0"/>
          </a:xfrm>
          <a:prstGeom prst="line">
            <a:avLst/>
          </a:prstGeom>
          <a:ln>
            <a:solidFill>
              <a:srgbClr val="000000"/>
            </a:solidFill>
          </a:ln>
        </p:spPr>
      </p:sp>
      <p:sp>
        <p:nvSpPr>
          <p:cNvPr id="220" name="CustomShape 13"/>
          <p:cNvSpPr/>
          <p:nvPr/>
        </p:nvSpPr>
        <p:spPr>
          <a:xfrm>
            <a:off x="783000" y="576000"/>
            <a:ext cx="238284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trike="noStrike">
                <a:solidFill>
                  <a:srgbClr val="000000"/>
                </a:solidFill>
                <a:latin typeface="Calibri"/>
                <a:ea typeface="DejaVu Sans"/>
              </a:rPr>
              <a:t>MCPoint (TClonesArray)</a:t>
            </a:r>
            <a:endParaRPr/>
          </a:p>
        </p:txBody>
      </p:sp>
      <p:sp>
        <p:nvSpPr>
          <p:cNvPr id="221" name="CustomShape 14"/>
          <p:cNvSpPr/>
          <p:nvPr/>
        </p:nvSpPr>
        <p:spPr>
          <a:xfrm>
            <a:off x="4167000" y="1097280"/>
            <a:ext cx="935640" cy="4247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22" name="Line 15"/>
          <p:cNvSpPr/>
          <p:nvPr/>
        </p:nvSpPr>
        <p:spPr>
          <a:xfrm>
            <a:off x="4167000" y="1601280"/>
            <a:ext cx="936000" cy="0"/>
          </a:xfrm>
          <a:prstGeom prst="line">
            <a:avLst/>
          </a:prstGeom>
          <a:ln>
            <a:solidFill>
              <a:srgbClr val="000000"/>
            </a:solidFill>
          </a:ln>
        </p:spPr>
      </p:sp>
      <p:sp>
        <p:nvSpPr>
          <p:cNvPr id="223" name="Line 16"/>
          <p:cNvSpPr/>
          <p:nvPr/>
        </p:nvSpPr>
        <p:spPr>
          <a:xfrm>
            <a:off x="4167000" y="2069280"/>
            <a:ext cx="936000" cy="0"/>
          </a:xfrm>
          <a:prstGeom prst="line">
            <a:avLst/>
          </a:prstGeom>
          <a:ln>
            <a:solidFill>
              <a:srgbClr val="000000"/>
            </a:solidFill>
          </a:ln>
        </p:spPr>
      </p:sp>
      <p:sp>
        <p:nvSpPr>
          <p:cNvPr id="224" name="Line 17"/>
          <p:cNvSpPr/>
          <p:nvPr/>
        </p:nvSpPr>
        <p:spPr>
          <a:xfrm>
            <a:off x="4167000" y="2537280"/>
            <a:ext cx="936000" cy="0"/>
          </a:xfrm>
          <a:prstGeom prst="line">
            <a:avLst/>
          </a:prstGeom>
          <a:ln>
            <a:solidFill>
              <a:srgbClr val="000000"/>
            </a:solidFill>
          </a:ln>
        </p:spPr>
      </p:sp>
      <p:sp>
        <p:nvSpPr>
          <p:cNvPr id="225" name="Line 18"/>
          <p:cNvSpPr/>
          <p:nvPr/>
        </p:nvSpPr>
        <p:spPr>
          <a:xfrm>
            <a:off x="4167000" y="3005280"/>
            <a:ext cx="936000" cy="0"/>
          </a:xfrm>
          <a:prstGeom prst="line">
            <a:avLst/>
          </a:prstGeom>
          <a:ln>
            <a:solidFill>
              <a:srgbClr val="000000"/>
            </a:solidFill>
          </a:ln>
        </p:spPr>
      </p:sp>
      <p:sp>
        <p:nvSpPr>
          <p:cNvPr id="226" name="Line 19"/>
          <p:cNvSpPr/>
          <p:nvPr/>
        </p:nvSpPr>
        <p:spPr>
          <a:xfrm>
            <a:off x="4167000" y="3473280"/>
            <a:ext cx="936000" cy="0"/>
          </a:xfrm>
          <a:prstGeom prst="line">
            <a:avLst/>
          </a:prstGeom>
          <a:ln>
            <a:solidFill>
              <a:srgbClr val="000000"/>
            </a:solidFill>
          </a:ln>
        </p:spPr>
      </p:sp>
      <p:sp>
        <p:nvSpPr>
          <p:cNvPr id="227" name="Line 20"/>
          <p:cNvSpPr/>
          <p:nvPr/>
        </p:nvSpPr>
        <p:spPr>
          <a:xfrm>
            <a:off x="4167000" y="3941280"/>
            <a:ext cx="936000" cy="0"/>
          </a:xfrm>
          <a:prstGeom prst="line">
            <a:avLst/>
          </a:prstGeom>
          <a:ln>
            <a:solidFill>
              <a:srgbClr val="000000"/>
            </a:solidFill>
          </a:ln>
        </p:spPr>
      </p:sp>
      <p:sp>
        <p:nvSpPr>
          <p:cNvPr id="228" name="Line 21"/>
          <p:cNvSpPr/>
          <p:nvPr/>
        </p:nvSpPr>
        <p:spPr>
          <a:xfrm>
            <a:off x="4167000" y="4409280"/>
            <a:ext cx="936000" cy="0"/>
          </a:xfrm>
          <a:prstGeom prst="line">
            <a:avLst/>
          </a:prstGeom>
          <a:ln>
            <a:solidFill>
              <a:srgbClr val="000000"/>
            </a:solidFill>
          </a:ln>
        </p:spPr>
      </p:sp>
      <p:sp>
        <p:nvSpPr>
          <p:cNvPr id="229" name="Line 22"/>
          <p:cNvSpPr/>
          <p:nvPr/>
        </p:nvSpPr>
        <p:spPr>
          <a:xfrm>
            <a:off x="4167000" y="4877280"/>
            <a:ext cx="936000" cy="0"/>
          </a:xfrm>
          <a:prstGeom prst="line">
            <a:avLst/>
          </a:prstGeom>
          <a:ln>
            <a:solidFill>
              <a:srgbClr val="000000"/>
            </a:solidFill>
          </a:ln>
        </p:spPr>
      </p:sp>
      <p:sp>
        <p:nvSpPr>
          <p:cNvPr id="230" name="Line 23"/>
          <p:cNvSpPr/>
          <p:nvPr/>
        </p:nvSpPr>
        <p:spPr>
          <a:xfrm>
            <a:off x="4167000" y="5345280"/>
            <a:ext cx="936000" cy="0"/>
          </a:xfrm>
          <a:prstGeom prst="line">
            <a:avLst/>
          </a:prstGeom>
          <a:ln>
            <a:solidFill>
              <a:srgbClr val="000000"/>
            </a:solidFill>
          </a:ln>
        </p:spPr>
      </p:sp>
      <p:sp>
        <p:nvSpPr>
          <p:cNvPr id="231" name="CustomShape 24"/>
          <p:cNvSpPr/>
          <p:nvPr/>
        </p:nvSpPr>
        <p:spPr>
          <a:xfrm>
            <a:off x="3859200" y="485280"/>
            <a:ext cx="1541520" cy="6379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trike="noStrike">
                <a:solidFill>
                  <a:srgbClr val="000000"/>
                </a:solidFill>
                <a:latin typeface="Calibri"/>
                <a:ea typeface="DejaVu Sans"/>
              </a:rPr>
              <a:t>CbmMuchDigi </a:t>
            </a:r>
            <a:endParaRPr/>
          </a:p>
          <a:p>
            <a:pPr>
              <a:lnSpc>
                <a:spcPct val="100000"/>
              </a:lnSpc>
            </a:pPr>
            <a:r>
              <a:rPr lang="en-IN" strike="noStrike">
                <a:solidFill>
                  <a:srgbClr val="000000"/>
                </a:solidFill>
                <a:latin typeface="Calibri"/>
                <a:ea typeface="DejaVu Sans"/>
              </a:rPr>
              <a:t>(TClonesArray)</a:t>
            </a:r>
            <a:endParaRPr/>
          </a:p>
        </p:txBody>
      </p:sp>
      <p:sp>
        <p:nvSpPr>
          <p:cNvPr id="232" name="CustomShape 25"/>
          <p:cNvSpPr/>
          <p:nvPr/>
        </p:nvSpPr>
        <p:spPr>
          <a:xfrm>
            <a:off x="6759000" y="1097280"/>
            <a:ext cx="935640" cy="4247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33" name="Line 26"/>
          <p:cNvSpPr/>
          <p:nvPr/>
        </p:nvSpPr>
        <p:spPr>
          <a:xfrm>
            <a:off x="6759000" y="1601280"/>
            <a:ext cx="936000" cy="0"/>
          </a:xfrm>
          <a:prstGeom prst="line">
            <a:avLst/>
          </a:prstGeom>
          <a:ln>
            <a:solidFill>
              <a:srgbClr val="000000"/>
            </a:solidFill>
          </a:ln>
        </p:spPr>
      </p:sp>
      <p:sp>
        <p:nvSpPr>
          <p:cNvPr id="234" name="Line 27"/>
          <p:cNvSpPr/>
          <p:nvPr/>
        </p:nvSpPr>
        <p:spPr>
          <a:xfrm>
            <a:off x="6759000" y="2069280"/>
            <a:ext cx="936000" cy="0"/>
          </a:xfrm>
          <a:prstGeom prst="line">
            <a:avLst/>
          </a:prstGeom>
          <a:ln>
            <a:solidFill>
              <a:srgbClr val="000000"/>
            </a:solidFill>
          </a:ln>
        </p:spPr>
      </p:sp>
      <p:sp>
        <p:nvSpPr>
          <p:cNvPr id="235" name="Line 28"/>
          <p:cNvSpPr/>
          <p:nvPr/>
        </p:nvSpPr>
        <p:spPr>
          <a:xfrm>
            <a:off x="6759000" y="2537280"/>
            <a:ext cx="936000" cy="0"/>
          </a:xfrm>
          <a:prstGeom prst="line">
            <a:avLst/>
          </a:prstGeom>
          <a:ln>
            <a:solidFill>
              <a:srgbClr val="000000"/>
            </a:solidFill>
          </a:ln>
        </p:spPr>
      </p:sp>
      <p:sp>
        <p:nvSpPr>
          <p:cNvPr id="236" name="Line 29"/>
          <p:cNvSpPr/>
          <p:nvPr/>
        </p:nvSpPr>
        <p:spPr>
          <a:xfrm>
            <a:off x="6759000" y="3005280"/>
            <a:ext cx="936000" cy="0"/>
          </a:xfrm>
          <a:prstGeom prst="line">
            <a:avLst/>
          </a:prstGeom>
          <a:ln>
            <a:solidFill>
              <a:srgbClr val="000000"/>
            </a:solidFill>
          </a:ln>
        </p:spPr>
      </p:sp>
      <p:sp>
        <p:nvSpPr>
          <p:cNvPr id="237" name="Line 30"/>
          <p:cNvSpPr/>
          <p:nvPr/>
        </p:nvSpPr>
        <p:spPr>
          <a:xfrm>
            <a:off x="6759000" y="3473280"/>
            <a:ext cx="936000" cy="0"/>
          </a:xfrm>
          <a:prstGeom prst="line">
            <a:avLst/>
          </a:prstGeom>
          <a:ln>
            <a:solidFill>
              <a:srgbClr val="000000"/>
            </a:solidFill>
          </a:ln>
        </p:spPr>
      </p:sp>
      <p:sp>
        <p:nvSpPr>
          <p:cNvPr id="238" name="Line 31"/>
          <p:cNvSpPr/>
          <p:nvPr/>
        </p:nvSpPr>
        <p:spPr>
          <a:xfrm>
            <a:off x="6759000" y="3941280"/>
            <a:ext cx="936000" cy="0"/>
          </a:xfrm>
          <a:prstGeom prst="line">
            <a:avLst/>
          </a:prstGeom>
          <a:ln>
            <a:solidFill>
              <a:srgbClr val="000000"/>
            </a:solidFill>
          </a:ln>
        </p:spPr>
      </p:sp>
      <p:sp>
        <p:nvSpPr>
          <p:cNvPr id="239" name="Line 32"/>
          <p:cNvSpPr/>
          <p:nvPr/>
        </p:nvSpPr>
        <p:spPr>
          <a:xfrm>
            <a:off x="6759000" y="4409280"/>
            <a:ext cx="936000" cy="0"/>
          </a:xfrm>
          <a:prstGeom prst="line">
            <a:avLst/>
          </a:prstGeom>
          <a:ln>
            <a:solidFill>
              <a:srgbClr val="000000"/>
            </a:solidFill>
          </a:ln>
        </p:spPr>
      </p:sp>
      <p:sp>
        <p:nvSpPr>
          <p:cNvPr id="240" name="Line 33"/>
          <p:cNvSpPr/>
          <p:nvPr/>
        </p:nvSpPr>
        <p:spPr>
          <a:xfrm>
            <a:off x="6759000" y="4877280"/>
            <a:ext cx="936000" cy="0"/>
          </a:xfrm>
          <a:prstGeom prst="line">
            <a:avLst/>
          </a:prstGeom>
          <a:ln>
            <a:solidFill>
              <a:srgbClr val="000000"/>
            </a:solidFill>
          </a:ln>
        </p:spPr>
      </p:sp>
      <p:sp>
        <p:nvSpPr>
          <p:cNvPr id="241" name="Line 34"/>
          <p:cNvSpPr/>
          <p:nvPr/>
        </p:nvSpPr>
        <p:spPr>
          <a:xfrm>
            <a:off x="6759000" y="5345280"/>
            <a:ext cx="936000" cy="0"/>
          </a:xfrm>
          <a:prstGeom prst="line">
            <a:avLst/>
          </a:prstGeom>
          <a:ln>
            <a:solidFill>
              <a:srgbClr val="000000"/>
            </a:solidFill>
          </a:ln>
        </p:spPr>
      </p:sp>
      <p:sp>
        <p:nvSpPr>
          <p:cNvPr id="242" name="CustomShape 35"/>
          <p:cNvSpPr/>
          <p:nvPr/>
        </p:nvSpPr>
        <p:spPr>
          <a:xfrm>
            <a:off x="6198480" y="297000"/>
            <a:ext cx="2081160" cy="6386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trike="noStrike">
                <a:solidFill>
                  <a:srgbClr val="000000"/>
                </a:solidFill>
                <a:latin typeface="Calibri"/>
                <a:ea typeface="DejaVu Sans"/>
              </a:rPr>
              <a:t>CbmMuchDigiMatch</a:t>
            </a:r>
            <a:endParaRPr/>
          </a:p>
          <a:p>
            <a:pPr>
              <a:lnSpc>
                <a:spcPct val="100000"/>
              </a:lnSpc>
            </a:pPr>
            <a:r>
              <a:rPr lang="en-IN" strike="noStrike">
                <a:solidFill>
                  <a:srgbClr val="000000"/>
                </a:solidFill>
                <a:latin typeface="Calibri"/>
                <a:ea typeface="DejaVu Sans"/>
              </a:rPr>
              <a:t> (TClonesArray)</a:t>
            </a:r>
            <a:endParaRPr/>
          </a:p>
        </p:txBody>
      </p:sp>
      <p:sp>
        <p:nvSpPr>
          <p:cNvPr id="243" name="Line 36"/>
          <p:cNvSpPr/>
          <p:nvPr/>
        </p:nvSpPr>
        <p:spPr>
          <a:xfrm flipH="1">
            <a:off x="5103000" y="1368000"/>
            <a:ext cx="1656000" cy="0"/>
          </a:xfrm>
          <a:prstGeom prst="line">
            <a:avLst/>
          </a:prstGeom>
          <a:ln>
            <a:solidFill>
              <a:srgbClr val="000000"/>
            </a:solidFill>
            <a:tailEnd type="triangle" w="med" len="med"/>
          </a:ln>
        </p:spPr>
      </p:sp>
      <p:sp>
        <p:nvSpPr>
          <p:cNvPr id="244" name="Line 37"/>
          <p:cNvSpPr/>
          <p:nvPr/>
        </p:nvSpPr>
        <p:spPr>
          <a:xfrm flipH="1">
            <a:off x="5103360" y="1836000"/>
            <a:ext cx="1656000" cy="0"/>
          </a:xfrm>
          <a:prstGeom prst="line">
            <a:avLst/>
          </a:prstGeom>
          <a:ln>
            <a:solidFill>
              <a:srgbClr val="000000"/>
            </a:solidFill>
            <a:tailEnd type="triangle" w="med" len="med"/>
          </a:ln>
        </p:spPr>
      </p:sp>
      <p:sp>
        <p:nvSpPr>
          <p:cNvPr id="245" name="Line 38"/>
          <p:cNvSpPr/>
          <p:nvPr/>
        </p:nvSpPr>
        <p:spPr>
          <a:xfrm flipH="1">
            <a:off x="5103360" y="2772000"/>
            <a:ext cx="1656000" cy="0"/>
          </a:xfrm>
          <a:prstGeom prst="line">
            <a:avLst/>
          </a:prstGeom>
          <a:ln>
            <a:solidFill>
              <a:srgbClr val="000000"/>
            </a:solidFill>
            <a:tailEnd type="triangle" w="med" len="med"/>
          </a:ln>
        </p:spPr>
      </p:sp>
      <p:sp>
        <p:nvSpPr>
          <p:cNvPr id="246" name="Line 39"/>
          <p:cNvSpPr/>
          <p:nvPr/>
        </p:nvSpPr>
        <p:spPr>
          <a:xfrm flipH="1">
            <a:off x="5103360" y="2304000"/>
            <a:ext cx="1656000" cy="0"/>
          </a:xfrm>
          <a:prstGeom prst="line">
            <a:avLst/>
          </a:prstGeom>
          <a:ln>
            <a:solidFill>
              <a:srgbClr val="000000"/>
            </a:solidFill>
            <a:tailEnd type="triangle" w="med" len="med"/>
          </a:ln>
        </p:spPr>
      </p:sp>
      <p:sp>
        <p:nvSpPr>
          <p:cNvPr id="247" name="Line 40"/>
          <p:cNvSpPr/>
          <p:nvPr/>
        </p:nvSpPr>
        <p:spPr>
          <a:xfrm flipH="1">
            <a:off x="5103360" y="3240000"/>
            <a:ext cx="1656000" cy="0"/>
          </a:xfrm>
          <a:prstGeom prst="line">
            <a:avLst/>
          </a:prstGeom>
          <a:ln>
            <a:solidFill>
              <a:srgbClr val="000000"/>
            </a:solidFill>
            <a:tailEnd type="triangle" w="med" len="med"/>
          </a:ln>
        </p:spPr>
      </p:sp>
      <p:sp>
        <p:nvSpPr>
          <p:cNvPr id="248" name="Line 41"/>
          <p:cNvSpPr/>
          <p:nvPr/>
        </p:nvSpPr>
        <p:spPr>
          <a:xfrm flipH="1">
            <a:off x="5103720" y="3708000"/>
            <a:ext cx="1656000" cy="0"/>
          </a:xfrm>
          <a:prstGeom prst="line">
            <a:avLst/>
          </a:prstGeom>
          <a:ln>
            <a:solidFill>
              <a:srgbClr val="000000"/>
            </a:solidFill>
            <a:tailEnd type="triangle" w="med" len="med"/>
          </a:ln>
        </p:spPr>
      </p:sp>
      <p:sp>
        <p:nvSpPr>
          <p:cNvPr id="249" name="Line 42"/>
          <p:cNvSpPr/>
          <p:nvPr/>
        </p:nvSpPr>
        <p:spPr>
          <a:xfrm flipH="1">
            <a:off x="5103720" y="4644000"/>
            <a:ext cx="1656000" cy="0"/>
          </a:xfrm>
          <a:prstGeom prst="line">
            <a:avLst/>
          </a:prstGeom>
          <a:ln>
            <a:solidFill>
              <a:srgbClr val="000000"/>
            </a:solidFill>
            <a:tailEnd type="triangle" w="med" len="med"/>
          </a:ln>
        </p:spPr>
      </p:sp>
      <p:sp>
        <p:nvSpPr>
          <p:cNvPr id="250" name="Line 43"/>
          <p:cNvSpPr/>
          <p:nvPr/>
        </p:nvSpPr>
        <p:spPr>
          <a:xfrm flipH="1">
            <a:off x="5103720" y="4176000"/>
            <a:ext cx="1656000" cy="0"/>
          </a:xfrm>
          <a:prstGeom prst="line">
            <a:avLst/>
          </a:prstGeom>
          <a:ln>
            <a:solidFill>
              <a:srgbClr val="000000"/>
            </a:solidFill>
            <a:tailEnd type="triangle" w="med" len="med"/>
          </a:ln>
        </p:spPr>
      </p:sp>
      <p:sp>
        <p:nvSpPr>
          <p:cNvPr id="251" name="Line 44"/>
          <p:cNvSpPr/>
          <p:nvPr/>
        </p:nvSpPr>
        <p:spPr>
          <a:xfrm flipH="1">
            <a:off x="5103360" y="5148000"/>
            <a:ext cx="1656000" cy="0"/>
          </a:xfrm>
          <a:prstGeom prst="line">
            <a:avLst/>
          </a:prstGeom>
          <a:ln>
            <a:solidFill>
              <a:srgbClr val="000000"/>
            </a:solidFill>
            <a:tailEnd type="triangle" w="med" len="med"/>
          </a:ln>
        </p:spPr>
      </p:sp>
      <p:sp>
        <p:nvSpPr>
          <p:cNvPr id="252" name="Line 45"/>
          <p:cNvSpPr/>
          <p:nvPr/>
        </p:nvSpPr>
        <p:spPr>
          <a:xfrm flipH="1">
            <a:off x="2475360" y="1368000"/>
            <a:ext cx="1656000" cy="0"/>
          </a:xfrm>
          <a:prstGeom prst="line">
            <a:avLst/>
          </a:prstGeom>
          <a:ln>
            <a:solidFill>
              <a:srgbClr val="000000"/>
            </a:solidFill>
            <a:tailEnd type="triangle" w="med" len="med"/>
          </a:ln>
        </p:spPr>
      </p:sp>
      <p:sp>
        <p:nvSpPr>
          <p:cNvPr id="253" name="Line 46"/>
          <p:cNvSpPr/>
          <p:nvPr/>
        </p:nvSpPr>
        <p:spPr>
          <a:xfrm flipH="1">
            <a:off x="2448000" y="1368000"/>
            <a:ext cx="1683360" cy="1008000"/>
          </a:xfrm>
          <a:prstGeom prst="line">
            <a:avLst/>
          </a:prstGeom>
          <a:ln>
            <a:solidFill>
              <a:srgbClr val="000000"/>
            </a:solidFill>
            <a:tailEnd type="triangle" w="med" len="med"/>
          </a:ln>
        </p:spPr>
      </p:sp>
      <p:sp>
        <p:nvSpPr>
          <p:cNvPr id="254" name="Line 47"/>
          <p:cNvSpPr/>
          <p:nvPr/>
        </p:nvSpPr>
        <p:spPr>
          <a:xfrm flipH="1">
            <a:off x="2448000" y="1944000"/>
            <a:ext cx="1683360" cy="864000"/>
          </a:xfrm>
          <a:prstGeom prst="line">
            <a:avLst/>
          </a:prstGeom>
          <a:ln>
            <a:solidFill>
              <a:srgbClr val="000000"/>
            </a:solidFill>
            <a:tailEnd type="triangle" w="med" len="med"/>
          </a:ln>
        </p:spPr>
      </p:sp>
      <p:sp>
        <p:nvSpPr>
          <p:cNvPr id="255" name="Line 48"/>
          <p:cNvSpPr/>
          <p:nvPr/>
        </p:nvSpPr>
        <p:spPr>
          <a:xfrm flipH="1" flipV="1">
            <a:off x="2448000" y="1800000"/>
            <a:ext cx="1719000" cy="576000"/>
          </a:xfrm>
          <a:prstGeom prst="line">
            <a:avLst/>
          </a:prstGeom>
          <a:ln>
            <a:solidFill>
              <a:srgbClr val="000000"/>
            </a:solidFill>
            <a:tailEnd type="triangle" w="med" len="med"/>
          </a:ln>
        </p:spPr>
      </p:sp>
      <p:sp>
        <p:nvSpPr>
          <p:cNvPr id="256" name="Line 49"/>
          <p:cNvSpPr/>
          <p:nvPr/>
        </p:nvSpPr>
        <p:spPr>
          <a:xfrm flipH="1">
            <a:off x="2376000" y="2376000"/>
            <a:ext cx="1791000" cy="432000"/>
          </a:xfrm>
          <a:prstGeom prst="line">
            <a:avLst/>
          </a:prstGeom>
          <a:ln>
            <a:solidFill>
              <a:srgbClr val="000000"/>
            </a:solidFill>
            <a:tailEnd type="triangle" w="med" len="med"/>
          </a:ln>
        </p:spPr>
      </p:sp>
      <p:sp>
        <p:nvSpPr>
          <p:cNvPr id="257" name="Line 50"/>
          <p:cNvSpPr/>
          <p:nvPr/>
        </p:nvSpPr>
        <p:spPr>
          <a:xfrm flipH="1">
            <a:off x="2448000" y="2880000"/>
            <a:ext cx="1719000" cy="432000"/>
          </a:xfrm>
          <a:prstGeom prst="line">
            <a:avLst/>
          </a:prstGeom>
          <a:ln>
            <a:solidFill>
              <a:srgbClr val="000000"/>
            </a:solidFill>
            <a:tailEnd type="triangle" w="med" len="med"/>
          </a:ln>
        </p:spPr>
      </p:sp>
      <p:sp>
        <p:nvSpPr>
          <p:cNvPr id="258" name="Line 51"/>
          <p:cNvSpPr/>
          <p:nvPr/>
        </p:nvSpPr>
        <p:spPr>
          <a:xfrm flipH="1">
            <a:off x="2448000" y="2880000"/>
            <a:ext cx="1719000" cy="1296000"/>
          </a:xfrm>
          <a:prstGeom prst="line">
            <a:avLst/>
          </a:prstGeom>
          <a:ln>
            <a:solidFill>
              <a:srgbClr val="000000"/>
            </a:solidFill>
            <a:tailEnd type="triangle" w="med" len="med"/>
          </a:ln>
        </p:spPr>
      </p:sp>
      <p:sp>
        <p:nvSpPr>
          <p:cNvPr id="259" name="Line 52"/>
          <p:cNvSpPr/>
          <p:nvPr/>
        </p:nvSpPr>
        <p:spPr>
          <a:xfrm flipH="1">
            <a:off x="2448000" y="2897280"/>
            <a:ext cx="1719000" cy="2610720"/>
          </a:xfrm>
          <a:prstGeom prst="line">
            <a:avLst/>
          </a:prstGeom>
          <a:ln>
            <a:solidFill>
              <a:srgbClr val="000000"/>
            </a:solidFill>
            <a:tailEnd type="triangle" w="med" len="med"/>
          </a:ln>
        </p:spPr>
      </p:sp>
      <p:sp>
        <p:nvSpPr>
          <p:cNvPr id="260" name="Line 53"/>
          <p:cNvSpPr/>
          <p:nvPr/>
        </p:nvSpPr>
        <p:spPr>
          <a:xfrm flipH="1">
            <a:off x="2448000" y="3240000"/>
            <a:ext cx="1719000" cy="360000"/>
          </a:xfrm>
          <a:prstGeom prst="line">
            <a:avLst/>
          </a:prstGeom>
          <a:ln>
            <a:solidFill>
              <a:srgbClr val="000000"/>
            </a:solidFill>
            <a:tailEnd type="triangle" w="med" len="med"/>
          </a:ln>
        </p:spPr>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2169720" y="68040"/>
            <a:ext cx="4374720" cy="640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3600" b="1" strike="noStrike">
                <a:solidFill>
                  <a:srgbClr val="FF0000"/>
                </a:solidFill>
                <a:latin typeface="Times New Roman"/>
                <a:ea typeface="DejaVu Sans"/>
              </a:rPr>
              <a:t>CbmMuchDigiMatch</a:t>
            </a:r>
            <a:endParaRPr/>
          </a:p>
        </p:txBody>
      </p:sp>
      <p:sp>
        <p:nvSpPr>
          <p:cNvPr id="262" name="CustomShape 2"/>
          <p:cNvSpPr/>
          <p:nvPr/>
        </p:nvSpPr>
        <p:spPr>
          <a:xfrm>
            <a:off x="1440000" y="1872000"/>
            <a:ext cx="2087640" cy="2375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63" name="Line 3"/>
          <p:cNvSpPr/>
          <p:nvPr/>
        </p:nvSpPr>
        <p:spPr>
          <a:xfrm>
            <a:off x="1656000" y="4248000"/>
            <a:ext cx="0" cy="576000"/>
          </a:xfrm>
          <a:prstGeom prst="line">
            <a:avLst/>
          </a:prstGeom>
          <a:ln>
            <a:solidFill>
              <a:srgbClr val="000000"/>
            </a:solidFill>
            <a:tailEnd type="triangle" w="med" len="med"/>
          </a:ln>
        </p:spPr>
      </p:sp>
      <p:sp>
        <p:nvSpPr>
          <p:cNvPr id="264" name="Line 4"/>
          <p:cNvSpPr/>
          <p:nvPr/>
        </p:nvSpPr>
        <p:spPr>
          <a:xfrm>
            <a:off x="3348000" y="4248000"/>
            <a:ext cx="0" cy="576000"/>
          </a:xfrm>
          <a:prstGeom prst="line">
            <a:avLst/>
          </a:prstGeom>
          <a:ln>
            <a:solidFill>
              <a:srgbClr val="000000"/>
            </a:solidFill>
            <a:tailEnd type="triangle" w="med" len="med"/>
          </a:ln>
        </p:spPr>
      </p:sp>
      <p:sp>
        <p:nvSpPr>
          <p:cNvPr id="265" name="CustomShape 5"/>
          <p:cNvSpPr/>
          <p:nvPr/>
        </p:nvSpPr>
        <p:spPr>
          <a:xfrm>
            <a:off x="389160" y="4788360"/>
            <a:ext cx="181260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000" b="1" strike="noStrike">
                <a:solidFill>
                  <a:srgbClr val="0000FF"/>
                </a:solidFill>
                <a:latin typeface="Times New Roman"/>
                <a:ea typeface="DejaVu Sans"/>
              </a:rPr>
              <a:t>CbmMuchDigi</a:t>
            </a:r>
            <a:endParaRPr/>
          </a:p>
        </p:txBody>
      </p:sp>
      <p:sp>
        <p:nvSpPr>
          <p:cNvPr id="266" name="CustomShape 6"/>
          <p:cNvSpPr/>
          <p:nvPr/>
        </p:nvSpPr>
        <p:spPr>
          <a:xfrm>
            <a:off x="2124360" y="4793760"/>
            <a:ext cx="252000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000" b="1" strike="noStrike">
                <a:solidFill>
                  <a:srgbClr val="0000FF"/>
                </a:solidFill>
                <a:latin typeface="Times New Roman"/>
                <a:ea typeface="DejaVu Sans"/>
              </a:rPr>
              <a:t>CbmMuchDigiMatch</a:t>
            </a:r>
            <a:endParaRPr/>
          </a:p>
        </p:txBody>
      </p:sp>
      <p:sp>
        <p:nvSpPr>
          <p:cNvPr id="267" name="CustomShape 7"/>
          <p:cNvSpPr/>
          <p:nvPr/>
        </p:nvSpPr>
        <p:spPr>
          <a:xfrm>
            <a:off x="1684440" y="1980000"/>
            <a:ext cx="1540080" cy="699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000" b="1" strike="noStrike">
                <a:solidFill>
                  <a:srgbClr val="FF6600"/>
                </a:solidFill>
                <a:latin typeface="Times New Roman"/>
                <a:ea typeface="DejaVu Sans"/>
              </a:rPr>
              <a:t>CbmMuch</a:t>
            </a:r>
            <a:endParaRPr/>
          </a:p>
          <a:p>
            <a:pPr algn="ctr">
              <a:lnSpc>
                <a:spcPct val="100000"/>
              </a:lnSpc>
            </a:pPr>
            <a:r>
              <a:rPr lang="en-IN" sz="2000" b="1" strike="noStrike">
                <a:solidFill>
                  <a:srgbClr val="FF6600"/>
                </a:solidFill>
                <a:latin typeface="Times New Roman"/>
                <a:ea typeface="DejaVu Sans"/>
              </a:rPr>
              <a:t>DigitizeGem</a:t>
            </a:r>
            <a:endParaRPr/>
          </a:p>
        </p:txBody>
      </p:sp>
      <p:sp>
        <p:nvSpPr>
          <p:cNvPr id="268" name="CustomShape 8"/>
          <p:cNvSpPr/>
          <p:nvPr/>
        </p:nvSpPr>
        <p:spPr>
          <a:xfrm>
            <a:off x="1548000" y="2844000"/>
            <a:ext cx="1886040" cy="1308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000" b="1" strike="noStrike">
                <a:solidFill>
                  <a:srgbClr val="FF6600"/>
                </a:solidFill>
                <a:latin typeface="Times New Roman"/>
                <a:ea typeface="DejaVu Sans"/>
              </a:rPr>
              <a:t>If(!fDaq)</a:t>
            </a:r>
            <a:endParaRPr/>
          </a:p>
          <a:p>
            <a:pPr algn="ctr">
              <a:lnSpc>
                <a:spcPct val="100000"/>
              </a:lnSpc>
            </a:pPr>
            <a:r>
              <a:rPr lang="en-IN" sz="2000" b="1" strike="noStrike">
                <a:solidFill>
                  <a:srgbClr val="FF6600"/>
                </a:solidFill>
                <a:latin typeface="Times New Roman"/>
                <a:ea typeface="DejaVu Sans"/>
              </a:rPr>
              <a:t>Event By Event</a:t>
            </a:r>
            <a:endParaRPr/>
          </a:p>
          <a:p>
            <a:pPr algn="ctr">
              <a:lnSpc>
                <a:spcPct val="100000"/>
              </a:lnSpc>
            </a:pPr>
            <a:r>
              <a:rPr lang="en-IN" sz="2000" b="1" strike="noStrike">
                <a:solidFill>
                  <a:srgbClr val="FF6600"/>
                </a:solidFill>
                <a:latin typeface="Times New Roman"/>
                <a:ea typeface="DejaVu Sans"/>
              </a:rPr>
              <a:t>Mode</a:t>
            </a:r>
            <a:endParaRPr/>
          </a:p>
          <a:p>
            <a:pPr algn="ctr">
              <a:lnSpc>
                <a:spcPct val="100000"/>
              </a:lnSpc>
            </a:pPr>
            <a:endParaRPr/>
          </a:p>
        </p:txBody>
      </p:sp>
      <p:sp>
        <p:nvSpPr>
          <p:cNvPr id="269" name="Line 9"/>
          <p:cNvSpPr/>
          <p:nvPr/>
        </p:nvSpPr>
        <p:spPr>
          <a:xfrm>
            <a:off x="2520000" y="1296000"/>
            <a:ext cx="0" cy="576000"/>
          </a:xfrm>
          <a:prstGeom prst="line">
            <a:avLst/>
          </a:prstGeom>
          <a:ln>
            <a:solidFill>
              <a:srgbClr val="000000"/>
            </a:solidFill>
            <a:tailEnd type="triangle" w="med" len="med"/>
          </a:ln>
        </p:spPr>
      </p:sp>
      <p:sp>
        <p:nvSpPr>
          <p:cNvPr id="270" name="CustomShape 10"/>
          <p:cNvSpPr/>
          <p:nvPr/>
        </p:nvSpPr>
        <p:spPr>
          <a:xfrm>
            <a:off x="1655280" y="869760"/>
            <a:ext cx="172908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000" b="1" strike="noStrike">
                <a:solidFill>
                  <a:srgbClr val="0000FF"/>
                </a:solidFill>
                <a:latin typeface="Times New Roman"/>
                <a:ea typeface="DejaVu Sans"/>
              </a:rPr>
              <a:t>CbmMCPoint</a:t>
            </a:r>
            <a:endParaRPr/>
          </a:p>
        </p:txBody>
      </p:sp>
      <p:sp>
        <p:nvSpPr>
          <p:cNvPr id="271" name="CustomShape 11"/>
          <p:cNvSpPr/>
          <p:nvPr/>
        </p:nvSpPr>
        <p:spPr>
          <a:xfrm>
            <a:off x="5688720" y="1877400"/>
            <a:ext cx="2087640" cy="2375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72" name="Line 12"/>
          <p:cNvSpPr/>
          <p:nvPr/>
        </p:nvSpPr>
        <p:spPr>
          <a:xfrm>
            <a:off x="6768720" y="4253400"/>
            <a:ext cx="0" cy="576000"/>
          </a:xfrm>
          <a:prstGeom prst="line">
            <a:avLst/>
          </a:prstGeom>
          <a:ln>
            <a:solidFill>
              <a:srgbClr val="000000"/>
            </a:solidFill>
            <a:tailEnd type="triangle" w="med" len="med"/>
          </a:ln>
        </p:spPr>
      </p:sp>
      <p:sp>
        <p:nvSpPr>
          <p:cNvPr id="273" name="CustomShape 13"/>
          <p:cNvSpPr/>
          <p:nvPr/>
        </p:nvSpPr>
        <p:spPr>
          <a:xfrm>
            <a:off x="5861880" y="4793760"/>
            <a:ext cx="181260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000" b="1" strike="noStrike">
                <a:solidFill>
                  <a:srgbClr val="0000FF"/>
                </a:solidFill>
                <a:latin typeface="Times New Roman"/>
                <a:ea typeface="DejaVu Sans"/>
              </a:rPr>
              <a:t>CbmMuchDigi</a:t>
            </a:r>
            <a:endParaRPr/>
          </a:p>
        </p:txBody>
      </p:sp>
      <p:sp>
        <p:nvSpPr>
          <p:cNvPr id="274" name="CustomShape 14"/>
          <p:cNvSpPr/>
          <p:nvPr/>
        </p:nvSpPr>
        <p:spPr>
          <a:xfrm>
            <a:off x="5933160" y="1985400"/>
            <a:ext cx="1540080" cy="699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000" b="1" strike="noStrike">
                <a:solidFill>
                  <a:srgbClr val="FF6600"/>
                </a:solidFill>
                <a:latin typeface="Times New Roman"/>
                <a:ea typeface="DejaVu Sans"/>
              </a:rPr>
              <a:t>CbmMuch</a:t>
            </a:r>
            <a:endParaRPr/>
          </a:p>
          <a:p>
            <a:pPr algn="ctr">
              <a:lnSpc>
                <a:spcPct val="100000"/>
              </a:lnSpc>
            </a:pPr>
            <a:r>
              <a:rPr lang="en-IN" sz="2000" b="1" strike="noStrike">
                <a:solidFill>
                  <a:srgbClr val="FF6600"/>
                </a:solidFill>
                <a:latin typeface="Times New Roman"/>
                <a:ea typeface="DejaVu Sans"/>
              </a:rPr>
              <a:t>DigitizeGem</a:t>
            </a:r>
            <a:endParaRPr/>
          </a:p>
        </p:txBody>
      </p:sp>
      <p:sp>
        <p:nvSpPr>
          <p:cNvPr id="275" name="CustomShape 15"/>
          <p:cNvSpPr/>
          <p:nvPr/>
        </p:nvSpPr>
        <p:spPr>
          <a:xfrm>
            <a:off x="5943240" y="2849400"/>
            <a:ext cx="1594800" cy="1308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000" b="1" strike="noStrike">
                <a:solidFill>
                  <a:srgbClr val="FF6600"/>
                </a:solidFill>
                <a:latin typeface="Times New Roman"/>
                <a:ea typeface="DejaVu Sans"/>
              </a:rPr>
              <a:t>If(fDaq)</a:t>
            </a:r>
            <a:endParaRPr/>
          </a:p>
          <a:p>
            <a:pPr algn="ctr">
              <a:lnSpc>
                <a:spcPct val="100000"/>
              </a:lnSpc>
            </a:pPr>
            <a:r>
              <a:rPr lang="en-IN" sz="2000" b="1" strike="noStrike">
                <a:solidFill>
                  <a:srgbClr val="FF6600"/>
                </a:solidFill>
                <a:latin typeface="Times New Roman"/>
                <a:ea typeface="DejaVu Sans"/>
              </a:rPr>
              <a:t>Time Stream</a:t>
            </a:r>
            <a:endParaRPr/>
          </a:p>
          <a:p>
            <a:pPr algn="ctr">
              <a:lnSpc>
                <a:spcPct val="100000"/>
              </a:lnSpc>
            </a:pPr>
            <a:r>
              <a:rPr lang="en-IN" sz="2000" b="1" strike="noStrike">
                <a:solidFill>
                  <a:srgbClr val="FF6600"/>
                </a:solidFill>
                <a:latin typeface="Times New Roman"/>
                <a:ea typeface="DejaVu Sans"/>
              </a:rPr>
              <a:t>Mode</a:t>
            </a:r>
            <a:endParaRPr/>
          </a:p>
          <a:p>
            <a:pPr algn="ctr">
              <a:lnSpc>
                <a:spcPct val="100000"/>
              </a:lnSpc>
            </a:pPr>
            <a:endParaRPr/>
          </a:p>
        </p:txBody>
      </p:sp>
      <p:sp>
        <p:nvSpPr>
          <p:cNvPr id="276" name="Line 16"/>
          <p:cNvSpPr/>
          <p:nvPr/>
        </p:nvSpPr>
        <p:spPr>
          <a:xfrm>
            <a:off x="6768720" y="1301400"/>
            <a:ext cx="0" cy="576000"/>
          </a:xfrm>
          <a:prstGeom prst="line">
            <a:avLst/>
          </a:prstGeom>
          <a:ln>
            <a:solidFill>
              <a:srgbClr val="000000"/>
            </a:solidFill>
            <a:tailEnd type="triangle" w="med" len="med"/>
          </a:ln>
        </p:spPr>
      </p:sp>
      <p:sp>
        <p:nvSpPr>
          <p:cNvPr id="277" name="CustomShape 17"/>
          <p:cNvSpPr/>
          <p:nvPr/>
        </p:nvSpPr>
        <p:spPr>
          <a:xfrm>
            <a:off x="5904000" y="875160"/>
            <a:ext cx="1729080" cy="3952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000" b="1" strike="noStrike">
                <a:solidFill>
                  <a:srgbClr val="0000FF"/>
                </a:solidFill>
                <a:latin typeface="Times New Roman"/>
                <a:ea typeface="DejaVu Sans"/>
              </a:rPr>
              <a:t>CbmMCPoint</a:t>
            </a:r>
            <a:endParaRPr/>
          </a:p>
        </p:txBody>
      </p:sp>
      <p:sp>
        <p:nvSpPr>
          <p:cNvPr id="278" name="CustomShape 18"/>
          <p:cNvSpPr/>
          <p:nvPr/>
        </p:nvSpPr>
        <p:spPr>
          <a:xfrm>
            <a:off x="369720" y="5472000"/>
            <a:ext cx="7666560" cy="10044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z="2000" b="1" strike="noStrike">
                <a:solidFill>
                  <a:srgbClr val="0000FF"/>
                </a:solidFill>
                <a:latin typeface="Times New Roman"/>
                <a:ea typeface="DejaVu Sans"/>
              </a:rPr>
              <a:t>1. CbmMuchDigiMatch has to be removed.</a:t>
            </a:r>
            <a:endParaRPr/>
          </a:p>
          <a:p>
            <a:pPr>
              <a:lnSpc>
                <a:spcPct val="100000"/>
              </a:lnSpc>
            </a:pPr>
            <a:r>
              <a:rPr lang="en-IN" sz="2000" b="1" strike="noStrike">
                <a:solidFill>
                  <a:srgbClr val="0000FF"/>
                </a:solidFill>
                <a:latin typeface="Times New Roman"/>
                <a:ea typeface="DejaVu Sans"/>
              </a:rPr>
              <a:t>2. fMatch object in CbmMuchDigi contain MATCH information and</a:t>
            </a:r>
            <a:endParaRPr/>
          </a:p>
          <a:p>
            <a:pPr>
              <a:lnSpc>
                <a:spcPct val="100000"/>
              </a:lnSpc>
            </a:pPr>
            <a:r>
              <a:rPr lang="en-IN" sz="2000" b="1" strike="noStrike">
                <a:solidFill>
                  <a:srgbClr val="0000FF"/>
                </a:solidFill>
                <a:latin typeface="Times New Roman"/>
                <a:ea typeface="DejaVu Sans"/>
              </a:rPr>
              <a:t>It is object of CbmMatch. </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CustomShape 1"/>
          <p:cNvSpPr/>
          <p:nvPr/>
        </p:nvSpPr>
        <p:spPr>
          <a:xfrm>
            <a:off x="3147480" y="142200"/>
            <a:ext cx="2419200" cy="640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3600" b="1" strike="noStrike">
                <a:solidFill>
                  <a:srgbClr val="FF0000"/>
                </a:solidFill>
                <a:latin typeface="Times New Roman"/>
                <a:ea typeface="DejaVu Sans"/>
              </a:rPr>
              <a:t>CbmMatch</a:t>
            </a:r>
            <a:endParaRPr/>
          </a:p>
        </p:txBody>
      </p:sp>
      <p:sp>
        <p:nvSpPr>
          <p:cNvPr id="280" name="CustomShape 2"/>
          <p:cNvSpPr/>
          <p:nvPr/>
        </p:nvSpPr>
        <p:spPr>
          <a:xfrm>
            <a:off x="441360" y="792000"/>
            <a:ext cx="7910280" cy="19188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z="2000" b="1" strike="noStrike">
                <a:solidFill>
                  <a:srgbClr val="0000FF"/>
                </a:solidFill>
                <a:latin typeface="Times New Roman"/>
                <a:ea typeface="DejaVu Sans"/>
              </a:rPr>
              <a:t>1. Base data class for storing RECO-to-MC matching information. </a:t>
            </a:r>
            <a:endParaRPr/>
          </a:p>
          <a:p>
            <a:pPr>
              <a:lnSpc>
                <a:spcPct val="100000"/>
              </a:lnSpc>
            </a:pPr>
            <a:r>
              <a:rPr lang="en-IN" sz="2000" b="1" strike="noStrike">
                <a:solidFill>
                  <a:srgbClr val="0000FF"/>
                </a:solidFill>
                <a:latin typeface="Times New Roman"/>
                <a:ea typeface="DejaVu Sans"/>
              </a:rPr>
              <a:t>2. fMatch object in CbmMuchDigi contain MATCH information and</a:t>
            </a:r>
            <a:endParaRPr/>
          </a:p>
          <a:p>
            <a:pPr>
              <a:lnSpc>
                <a:spcPct val="100000"/>
              </a:lnSpc>
            </a:pPr>
            <a:r>
              <a:rPr lang="en-IN" sz="2000" b="1" strike="noStrike">
                <a:solidFill>
                  <a:srgbClr val="0000FF"/>
                </a:solidFill>
                <a:latin typeface="Times New Roman"/>
                <a:ea typeface="DejaVu Sans"/>
              </a:rPr>
              <a:t>It is object of CbmMatch. </a:t>
            </a:r>
            <a:endParaRPr/>
          </a:p>
          <a:p>
            <a:pPr>
              <a:lnSpc>
                <a:spcPct val="100000"/>
              </a:lnSpc>
            </a:pPr>
            <a:r>
              <a:rPr lang="en-IN" sz="2000" b="1" strike="noStrike">
                <a:solidFill>
                  <a:srgbClr val="0000FF"/>
                </a:solidFill>
                <a:latin typeface="Times New Roman"/>
                <a:ea typeface="DejaVu Sans"/>
              </a:rPr>
              <a:t>3. CbmMatch is vector of CbmLink. It is One to Many  kind of relation</a:t>
            </a:r>
            <a:endParaRPr/>
          </a:p>
          <a:p>
            <a:pPr>
              <a:lnSpc>
                <a:spcPct val="100000"/>
              </a:lnSpc>
            </a:pPr>
            <a:r>
              <a:rPr lang="en-IN" sz="2000" b="1" strike="noStrike">
                <a:solidFill>
                  <a:srgbClr val="0000FF"/>
                </a:solidFill>
                <a:latin typeface="Times New Roman"/>
                <a:ea typeface="DejaVu Sans"/>
              </a:rPr>
              <a:t>4. CbmLink is one to one connection.</a:t>
            </a:r>
            <a:endParaRPr/>
          </a:p>
          <a:p>
            <a:pPr>
              <a:lnSpc>
                <a:spcPct val="100000"/>
              </a:lnSpc>
            </a:pPr>
            <a:r>
              <a:rPr lang="en-IN" sz="2000" b="1" strike="noStrike">
                <a:solidFill>
                  <a:srgbClr val="0000FF"/>
                </a:solidFill>
                <a:latin typeface="Times New Roman"/>
                <a:ea typeface="DejaVu Sans"/>
              </a:rPr>
              <a:t>5. For each MCPoint one CbmLink.</a:t>
            </a:r>
            <a:endParaRPr/>
          </a:p>
        </p:txBody>
      </p:sp>
      <p:sp>
        <p:nvSpPr>
          <p:cNvPr id="281" name="CustomShape 3"/>
          <p:cNvSpPr/>
          <p:nvPr/>
        </p:nvSpPr>
        <p:spPr>
          <a:xfrm>
            <a:off x="1008000" y="3528000"/>
            <a:ext cx="1007640" cy="359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82" name="Line 4"/>
          <p:cNvSpPr/>
          <p:nvPr/>
        </p:nvSpPr>
        <p:spPr>
          <a:xfrm>
            <a:off x="2016000" y="3744000"/>
            <a:ext cx="1152000" cy="0"/>
          </a:xfrm>
          <a:prstGeom prst="line">
            <a:avLst/>
          </a:prstGeom>
          <a:ln>
            <a:solidFill>
              <a:srgbClr val="000000"/>
            </a:solidFill>
            <a:tailEnd type="triangle" w="med" len="med"/>
          </a:ln>
        </p:spPr>
      </p:sp>
      <p:sp>
        <p:nvSpPr>
          <p:cNvPr id="283" name="CustomShape 5"/>
          <p:cNvSpPr/>
          <p:nvPr/>
        </p:nvSpPr>
        <p:spPr>
          <a:xfrm>
            <a:off x="3168000" y="3492000"/>
            <a:ext cx="863640" cy="2231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84" name="Line 6"/>
          <p:cNvSpPr/>
          <p:nvPr/>
        </p:nvSpPr>
        <p:spPr>
          <a:xfrm>
            <a:off x="3159000" y="3833280"/>
            <a:ext cx="873000" cy="0"/>
          </a:xfrm>
          <a:prstGeom prst="line">
            <a:avLst/>
          </a:prstGeom>
          <a:ln>
            <a:solidFill>
              <a:srgbClr val="000000"/>
            </a:solidFill>
          </a:ln>
        </p:spPr>
      </p:sp>
      <p:sp>
        <p:nvSpPr>
          <p:cNvPr id="285" name="Line 7"/>
          <p:cNvSpPr/>
          <p:nvPr/>
        </p:nvSpPr>
        <p:spPr>
          <a:xfrm>
            <a:off x="3159000" y="4301280"/>
            <a:ext cx="873000" cy="0"/>
          </a:xfrm>
          <a:prstGeom prst="line">
            <a:avLst/>
          </a:prstGeom>
          <a:ln>
            <a:solidFill>
              <a:srgbClr val="000000"/>
            </a:solidFill>
          </a:ln>
        </p:spPr>
      </p:sp>
      <p:sp>
        <p:nvSpPr>
          <p:cNvPr id="286" name="Line 8"/>
          <p:cNvSpPr/>
          <p:nvPr/>
        </p:nvSpPr>
        <p:spPr>
          <a:xfrm>
            <a:off x="3159000" y="4769280"/>
            <a:ext cx="873000" cy="0"/>
          </a:xfrm>
          <a:prstGeom prst="line">
            <a:avLst/>
          </a:prstGeom>
          <a:ln>
            <a:solidFill>
              <a:srgbClr val="000000"/>
            </a:solidFill>
          </a:ln>
        </p:spPr>
      </p:sp>
      <p:sp>
        <p:nvSpPr>
          <p:cNvPr id="287" name="Line 9"/>
          <p:cNvSpPr/>
          <p:nvPr/>
        </p:nvSpPr>
        <p:spPr>
          <a:xfrm>
            <a:off x="3159000" y="5237280"/>
            <a:ext cx="873000" cy="0"/>
          </a:xfrm>
          <a:prstGeom prst="line">
            <a:avLst/>
          </a:prstGeom>
          <a:ln>
            <a:solidFill>
              <a:srgbClr val="000000"/>
            </a:solidFill>
          </a:ln>
        </p:spPr>
      </p:sp>
      <p:sp>
        <p:nvSpPr>
          <p:cNvPr id="288" name="Line 10"/>
          <p:cNvSpPr/>
          <p:nvPr/>
        </p:nvSpPr>
        <p:spPr>
          <a:xfrm>
            <a:off x="3159000" y="5705280"/>
            <a:ext cx="873000" cy="0"/>
          </a:xfrm>
          <a:prstGeom prst="line">
            <a:avLst/>
          </a:prstGeom>
          <a:ln>
            <a:solidFill>
              <a:srgbClr val="000000"/>
            </a:solidFill>
          </a:ln>
        </p:spPr>
      </p:sp>
      <p:sp>
        <p:nvSpPr>
          <p:cNvPr id="289" name="CustomShape 11"/>
          <p:cNvSpPr/>
          <p:nvPr/>
        </p:nvSpPr>
        <p:spPr>
          <a:xfrm>
            <a:off x="4896000" y="3456000"/>
            <a:ext cx="3527640" cy="359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90" name="CustomShape 12"/>
          <p:cNvSpPr/>
          <p:nvPr/>
        </p:nvSpPr>
        <p:spPr>
          <a:xfrm>
            <a:off x="4888080" y="3433320"/>
            <a:ext cx="3607560" cy="3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IN" strike="noStrike">
                <a:latin typeface="Arial"/>
              </a:rPr>
              <a:t> weight, index, entry = -1, file = -1</a:t>
            </a:r>
            <a:endParaRPr/>
          </a:p>
        </p:txBody>
      </p:sp>
      <p:sp>
        <p:nvSpPr>
          <p:cNvPr id="291" name="Line 13"/>
          <p:cNvSpPr/>
          <p:nvPr/>
        </p:nvSpPr>
        <p:spPr>
          <a:xfrm>
            <a:off x="4032000" y="3672000"/>
            <a:ext cx="856080" cy="0"/>
          </a:xfrm>
          <a:prstGeom prst="line">
            <a:avLst/>
          </a:prstGeom>
          <a:ln>
            <a:solidFill>
              <a:srgbClr val="000000"/>
            </a:solidFill>
            <a:tailEnd type="triangle" w="med" len="med"/>
          </a:ln>
        </p:spPr>
      </p:sp>
      <p:sp>
        <p:nvSpPr>
          <p:cNvPr id="292" name="CustomShape 14"/>
          <p:cNvSpPr/>
          <p:nvPr/>
        </p:nvSpPr>
        <p:spPr>
          <a:xfrm>
            <a:off x="4896000" y="3924360"/>
            <a:ext cx="3527640" cy="359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93" name="CustomShape 15"/>
          <p:cNvSpPr/>
          <p:nvPr/>
        </p:nvSpPr>
        <p:spPr>
          <a:xfrm>
            <a:off x="4896000" y="3924360"/>
            <a:ext cx="3607560" cy="3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IN" strike="noStrike">
                <a:latin typeface="Arial"/>
              </a:rPr>
              <a:t>Charge,MCPoint,EventNr, inputNr</a:t>
            </a:r>
            <a:endParaRPr/>
          </a:p>
        </p:txBody>
      </p:sp>
      <p:sp>
        <p:nvSpPr>
          <p:cNvPr id="294" name="Line 16"/>
          <p:cNvSpPr/>
          <p:nvPr/>
        </p:nvSpPr>
        <p:spPr>
          <a:xfrm>
            <a:off x="4032000" y="4140360"/>
            <a:ext cx="856080" cy="0"/>
          </a:xfrm>
          <a:prstGeom prst="line">
            <a:avLst/>
          </a:prstGeom>
          <a:ln>
            <a:solidFill>
              <a:srgbClr val="000000"/>
            </a:solidFill>
            <a:tailEnd type="triangle" w="med" len="med"/>
          </a:ln>
        </p:spPr>
      </p:sp>
      <p:sp>
        <p:nvSpPr>
          <p:cNvPr id="295" name="CustomShape 17"/>
          <p:cNvSpPr/>
          <p:nvPr/>
        </p:nvSpPr>
        <p:spPr>
          <a:xfrm>
            <a:off x="4896000" y="4392360"/>
            <a:ext cx="3527640" cy="359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96" name="CustomShape 18"/>
          <p:cNvSpPr/>
          <p:nvPr/>
        </p:nvSpPr>
        <p:spPr>
          <a:xfrm>
            <a:off x="4888080" y="4369680"/>
            <a:ext cx="3607560" cy="3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IN" strike="noStrike">
                <a:latin typeface="Arial"/>
              </a:rPr>
              <a:t> weight, index, entry = -1, file = -1</a:t>
            </a:r>
            <a:endParaRPr/>
          </a:p>
        </p:txBody>
      </p:sp>
      <p:sp>
        <p:nvSpPr>
          <p:cNvPr id="297" name="Line 19"/>
          <p:cNvSpPr/>
          <p:nvPr/>
        </p:nvSpPr>
        <p:spPr>
          <a:xfrm>
            <a:off x="4032000" y="4608360"/>
            <a:ext cx="856080" cy="0"/>
          </a:xfrm>
          <a:prstGeom prst="line">
            <a:avLst/>
          </a:prstGeom>
          <a:ln>
            <a:solidFill>
              <a:srgbClr val="000000"/>
            </a:solidFill>
            <a:tailEnd type="triangle" w="med" len="med"/>
          </a:ln>
        </p:spPr>
      </p:sp>
      <p:sp>
        <p:nvSpPr>
          <p:cNvPr id="298" name="CustomShape 20"/>
          <p:cNvSpPr/>
          <p:nvPr/>
        </p:nvSpPr>
        <p:spPr>
          <a:xfrm>
            <a:off x="4896000" y="4860360"/>
            <a:ext cx="3527640" cy="359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299" name="CustomShape 21"/>
          <p:cNvSpPr/>
          <p:nvPr/>
        </p:nvSpPr>
        <p:spPr>
          <a:xfrm>
            <a:off x="4888080" y="4837680"/>
            <a:ext cx="3607560" cy="3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IN" strike="noStrike">
                <a:latin typeface="Arial"/>
              </a:rPr>
              <a:t> weight, index, entry = -1, file = -1</a:t>
            </a:r>
            <a:endParaRPr/>
          </a:p>
        </p:txBody>
      </p:sp>
      <p:sp>
        <p:nvSpPr>
          <p:cNvPr id="300" name="Line 22"/>
          <p:cNvSpPr/>
          <p:nvPr/>
        </p:nvSpPr>
        <p:spPr>
          <a:xfrm>
            <a:off x="4032000" y="5076360"/>
            <a:ext cx="856080" cy="0"/>
          </a:xfrm>
          <a:prstGeom prst="line">
            <a:avLst/>
          </a:prstGeom>
          <a:ln>
            <a:solidFill>
              <a:srgbClr val="000000"/>
            </a:solidFill>
            <a:tailEnd type="triangle" w="med" len="med"/>
          </a:ln>
        </p:spPr>
      </p:sp>
      <p:sp>
        <p:nvSpPr>
          <p:cNvPr id="301" name="CustomShape 23"/>
          <p:cNvSpPr/>
          <p:nvPr/>
        </p:nvSpPr>
        <p:spPr>
          <a:xfrm>
            <a:off x="4896000" y="5292360"/>
            <a:ext cx="3527640" cy="359640"/>
          </a:xfrm>
          <a:prstGeom prst="rect">
            <a:avLst/>
          </a:prstGeom>
          <a:noFill/>
          <a:ln>
            <a:solidFill>
              <a:srgbClr val="3465A4"/>
            </a:solidFill>
          </a:ln>
        </p:spPr>
        <p:style>
          <a:lnRef idx="0">
            <a:scrgbClr r="0" g="0" b="0"/>
          </a:lnRef>
          <a:fillRef idx="0">
            <a:scrgbClr r="0" g="0" b="0"/>
          </a:fillRef>
          <a:effectRef idx="0">
            <a:scrgbClr r="0" g="0" b="0"/>
          </a:effectRef>
          <a:fontRef idx="minor"/>
        </p:style>
      </p:sp>
      <p:sp>
        <p:nvSpPr>
          <p:cNvPr id="302" name="CustomShape 24"/>
          <p:cNvSpPr/>
          <p:nvPr/>
        </p:nvSpPr>
        <p:spPr>
          <a:xfrm>
            <a:off x="4888080" y="5269680"/>
            <a:ext cx="3607560" cy="346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IN" strike="noStrike">
                <a:latin typeface="Arial"/>
              </a:rPr>
              <a:t> weight, index, entry = -1, file = -1</a:t>
            </a:r>
            <a:endParaRPr/>
          </a:p>
        </p:txBody>
      </p:sp>
      <p:sp>
        <p:nvSpPr>
          <p:cNvPr id="303" name="Line 25"/>
          <p:cNvSpPr/>
          <p:nvPr/>
        </p:nvSpPr>
        <p:spPr>
          <a:xfrm>
            <a:off x="4032000" y="5508360"/>
            <a:ext cx="856080" cy="0"/>
          </a:xfrm>
          <a:prstGeom prst="line">
            <a:avLst/>
          </a:prstGeom>
          <a:ln>
            <a:solidFill>
              <a:srgbClr val="000000"/>
            </a:solidFill>
            <a:tailEnd type="triangle" w="med" len="med"/>
          </a:ln>
        </p:spPr>
      </p:sp>
      <p:sp>
        <p:nvSpPr>
          <p:cNvPr id="304" name="TextShape 26"/>
          <p:cNvSpPr txBox="1"/>
          <p:nvPr/>
        </p:nvSpPr>
        <p:spPr>
          <a:xfrm>
            <a:off x="864000" y="3181680"/>
            <a:ext cx="1440000" cy="602280"/>
          </a:xfrm>
          <a:prstGeom prst="rect">
            <a:avLst/>
          </a:prstGeom>
          <a:noFill/>
          <a:ln>
            <a:noFill/>
          </a:ln>
        </p:spPr>
        <p:txBody>
          <a:bodyPr lIns="90000" tIns="45000" rIns="90000" bIns="45000"/>
          <a:lstStyle/>
          <a:p>
            <a:r>
              <a:rPr lang="en-IN">
                <a:latin typeface="Arial"/>
              </a:rPr>
              <a:t>CbmMatch</a:t>
            </a:r>
            <a:endParaRPr/>
          </a:p>
        </p:txBody>
      </p:sp>
      <p:sp>
        <p:nvSpPr>
          <p:cNvPr id="305" name="TextShape 27"/>
          <p:cNvSpPr txBox="1"/>
          <p:nvPr/>
        </p:nvSpPr>
        <p:spPr>
          <a:xfrm>
            <a:off x="2556000" y="3182040"/>
            <a:ext cx="2448000" cy="346320"/>
          </a:xfrm>
          <a:prstGeom prst="rect">
            <a:avLst/>
          </a:prstGeom>
          <a:noFill/>
          <a:ln>
            <a:noFill/>
          </a:ln>
        </p:spPr>
        <p:txBody>
          <a:bodyPr lIns="90000" tIns="45000" rIns="90000" bIns="45000"/>
          <a:lstStyle/>
          <a:p>
            <a:r>
              <a:rPr lang="en-IN">
                <a:latin typeface="Arial"/>
              </a:rPr>
              <a:t>&lt;vector&gt; * CbmLink</a:t>
            </a:r>
            <a:endParaRPr/>
          </a:p>
        </p:txBody>
      </p:sp>
      <p:sp>
        <p:nvSpPr>
          <p:cNvPr id="306" name="TextShape 28"/>
          <p:cNvSpPr txBox="1"/>
          <p:nvPr/>
        </p:nvSpPr>
        <p:spPr>
          <a:xfrm>
            <a:off x="190800" y="6097320"/>
            <a:ext cx="4597200" cy="346680"/>
          </a:xfrm>
          <a:prstGeom prst="rect">
            <a:avLst/>
          </a:prstGeom>
          <a:noFill/>
          <a:ln>
            <a:noFill/>
          </a:ln>
        </p:spPr>
        <p:txBody>
          <a:bodyPr lIns="90000" tIns="45000" rIns="90000" bIns="45000"/>
          <a:lstStyle/>
          <a:p>
            <a:r>
              <a:rPr lang="en-IN">
                <a:latin typeface="Arial"/>
              </a:rPr>
              <a:t>FairRootManager::Instance()-&gt;GetEntryNr()</a:t>
            </a:r>
            <a:endParaRPr/>
          </a:p>
        </p:txBody>
      </p:sp>
      <p:sp>
        <p:nvSpPr>
          <p:cNvPr id="307" name="Line 29"/>
          <p:cNvSpPr/>
          <p:nvPr/>
        </p:nvSpPr>
        <p:spPr>
          <a:xfrm flipV="1">
            <a:off x="2988000" y="4248000"/>
            <a:ext cx="4032000" cy="1885320"/>
          </a:xfrm>
          <a:prstGeom prst="line">
            <a:avLst/>
          </a:prstGeom>
          <a:ln>
            <a:solidFill>
              <a:srgbClr val="000000"/>
            </a:solidFill>
            <a:tailEnd type="triangle" w="med" len="med"/>
          </a:ln>
        </p:spPr>
      </p:sp>
      <p:sp>
        <p:nvSpPr>
          <p:cNvPr id="308" name="TextShape 30"/>
          <p:cNvSpPr txBox="1"/>
          <p:nvPr/>
        </p:nvSpPr>
        <p:spPr>
          <a:xfrm>
            <a:off x="5832000" y="6120000"/>
            <a:ext cx="3168000" cy="858240"/>
          </a:xfrm>
          <a:prstGeom prst="rect">
            <a:avLst/>
          </a:prstGeom>
          <a:noFill/>
          <a:ln>
            <a:noFill/>
          </a:ln>
        </p:spPr>
        <p:txBody>
          <a:bodyPr lIns="90000" tIns="45000" rIns="90000" bIns="45000"/>
          <a:lstStyle/>
          <a:p>
            <a:r>
              <a:rPr lang="en-IN">
                <a:latin typeface="Arial"/>
              </a:rPr>
              <a:t>event-&gt;GetInputFileId();</a:t>
            </a:r>
            <a:endParaRPr/>
          </a:p>
          <a:p>
            <a:r>
              <a:rPr lang="en-IN">
                <a:latin typeface="Arial"/>
              </a:rPr>
              <a:t>For FairRunSim inputNr=0;</a:t>
            </a:r>
            <a:endParaRPr/>
          </a:p>
        </p:txBody>
      </p:sp>
      <p:sp>
        <p:nvSpPr>
          <p:cNvPr id="309" name="Line 31"/>
          <p:cNvSpPr/>
          <p:nvPr/>
        </p:nvSpPr>
        <p:spPr>
          <a:xfrm flipV="1">
            <a:off x="7560000" y="4284000"/>
            <a:ext cx="360000" cy="1849320"/>
          </a:xfrm>
          <a:prstGeom prst="line">
            <a:avLst/>
          </a:prstGeom>
          <a:ln>
            <a:solidFill>
              <a:srgbClr val="000000"/>
            </a:solidFill>
            <a:tailEnd type="triangle" w="med" len="med"/>
          </a:ln>
        </p:spPr>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TextShape 1"/>
          <p:cNvSpPr txBox="1"/>
          <p:nvPr/>
        </p:nvSpPr>
        <p:spPr>
          <a:xfrm>
            <a:off x="2232000" y="0"/>
            <a:ext cx="4827240" cy="596520"/>
          </a:xfrm>
          <a:prstGeom prst="rect">
            <a:avLst/>
          </a:prstGeom>
          <a:noFill/>
          <a:ln>
            <a:noFill/>
          </a:ln>
        </p:spPr>
        <p:txBody>
          <a:bodyPr lIns="90000" tIns="45000" rIns="90000" bIns="45000"/>
          <a:lstStyle/>
          <a:p>
            <a:pPr algn="ctr"/>
            <a:r>
              <a:rPr lang="en-IN" sz="3600" b="1">
                <a:solidFill>
                  <a:srgbClr val="FF0000"/>
                </a:solidFill>
                <a:latin typeface="Times New Roman"/>
                <a:ea typeface="DejaVu Sans"/>
              </a:rPr>
              <a:t>CbmMuchHitFinderQa</a:t>
            </a:r>
            <a:endParaRPr/>
          </a:p>
        </p:txBody>
      </p:sp>
      <p:sp>
        <p:nvSpPr>
          <p:cNvPr id="311" name="CustomShape 2"/>
          <p:cNvSpPr/>
          <p:nvPr/>
        </p:nvSpPr>
        <p:spPr>
          <a:xfrm>
            <a:off x="427320" y="812520"/>
            <a:ext cx="7910280" cy="19188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z="2000" b="1" strike="noStrike">
                <a:solidFill>
                  <a:srgbClr val="0000FF"/>
                </a:solidFill>
                <a:latin typeface="Times New Roman"/>
                <a:ea typeface="DejaVu Sans"/>
              </a:rPr>
              <a:t>1. Class for QA for MUCH Hits, Clusters and Digi.</a:t>
            </a:r>
            <a:endParaRPr/>
          </a:p>
          <a:p>
            <a:pPr>
              <a:lnSpc>
                <a:spcPct val="100000"/>
              </a:lnSpc>
            </a:pPr>
            <a:r>
              <a:rPr lang="en-IN" sz="2000" b="1" strike="noStrike">
                <a:solidFill>
                  <a:srgbClr val="0000FF"/>
                </a:solidFill>
                <a:latin typeface="Times New Roman"/>
                <a:ea typeface="DejaVu Sans"/>
              </a:rPr>
              <a:t>2. Used fMatch object in CbmMuchDigi contain MATCH information and</a:t>
            </a:r>
            <a:endParaRPr/>
          </a:p>
          <a:p>
            <a:pPr>
              <a:lnSpc>
                <a:spcPct val="100000"/>
              </a:lnSpc>
            </a:pPr>
            <a:r>
              <a:rPr lang="en-IN" sz="2000" b="1" strike="noStrike">
                <a:solidFill>
                  <a:srgbClr val="0000FF"/>
                </a:solidFill>
                <a:latin typeface="Times New Roman"/>
                <a:ea typeface="DejaVu Sans"/>
              </a:rPr>
              <a:t>It is object of CbmMatch. </a:t>
            </a:r>
            <a:endParaRPr/>
          </a:p>
          <a:p>
            <a:pPr>
              <a:lnSpc>
                <a:spcPct val="100000"/>
              </a:lnSpc>
            </a:pPr>
            <a:r>
              <a:rPr lang="en-IN" sz="2000" b="1" strike="noStrike">
                <a:solidFill>
                  <a:srgbClr val="0000FF"/>
                </a:solidFill>
                <a:latin typeface="Times New Roman"/>
                <a:ea typeface="DejaVu Sans"/>
              </a:rPr>
              <a:t>3. CbmMatch is vector of CbmLink. It is One to Many  kind of relation</a:t>
            </a:r>
            <a:endParaRPr/>
          </a:p>
          <a:p>
            <a:pPr>
              <a:lnSpc>
                <a:spcPct val="100000"/>
              </a:lnSpc>
            </a:pPr>
            <a:r>
              <a:rPr lang="en-IN" sz="2000" b="1" strike="noStrike">
                <a:solidFill>
                  <a:srgbClr val="0000FF"/>
                </a:solidFill>
                <a:latin typeface="Times New Roman"/>
                <a:ea typeface="DejaVu Sans"/>
              </a:rPr>
              <a:t>4. CbmLink is one to one connection.</a:t>
            </a:r>
            <a:endParaRPr/>
          </a:p>
          <a:p>
            <a:pPr>
              <a:lnSpc>
                <a:spcPct val="100000"/>
              </a:lnSpc>
            </a:pPr>
            <a:r>
              <a:rPr lang="en-IN" sz="2000" b="1" strike="noStrike">
                <a:solidFill>
                  <a:srgbClr val="0000FF"/>
                </a:solidFill>
                <a:latin typeface="Times New Roman"/>
                <a:ea typeface="DejaVu Sans"/>
              </a:rPr>
              <a:t>5. For each MCPoint one CbmLink.</a:t>
            </a:r>
            <a:endParaRPr/>
          </a:p>
        </p:txBody>
      </p:sp>
      <p:sp>
        <p:nvSpPr>
          <p:cNvPr id="312" name="TextShape 3"/>
          <p:cNvSpPr txBox="1"/>
          <p:nvPr/>
        </p:nvSpPr>
        <p:spPr>
          <a:xfrm>
            <a:off x="1298160" y="2857680"/>
            <a:ext cx="5618520" cy="346320"/>
          </a:xfrm>
          <a:prstGeom prst="rect">
            <a:avLst/>
          </a:prstGeom>
          <a:noFill/>
          <a:ln>
            <a:noFill/>
          </a:ln>
        </p:spPr>
        <p:txBody>
          <a:bodyPr lIns="90000" tIns="45000" rIns="90000" bIns="45000"/>
          <a:lstStyle/>
          <a:p>
            <a:r>
              <a:rPr lang="en-IN">
                <a:latin typeface="Arial"/>
              </a:rPr>
              <a:t>INPUT MC File:- 10GeV Au Au Central for 100 Events</a:t>
            </a:r>
            <a:endParaRPr/>
          </a:p>
        </p:txBody>
      </p:sp>
      <p:sp>
        <p:nvSpPr>
          <p:cNvPr id="313" name="Line 4"/>
          <p:cNvSpPr/>
          <p:nvPr/>
        </p:nvSpPr>
        <p:spPr>
          <a:xfrm flipH="1">
            <a:off x="2016000" y="3240000"/>
            <a:ext cx="2088000" cy="1008000"/>
          </a:xfrm>
          <a:prstGeom prst="line">
            <a:avLst/>
          </a:prstGeom>
          <a:ln>
            <a:solidFill>
              <a:srgbClr val="000000"/>
            </a:solidFill>
            <a:tailEnd type="triangle" w="med" len="med"/>
          </a:ln>
        </p:spPr>
      </p:sp>
      <p:sp>
        <p:nvSpPr>
          <p:cNvPr id="314" name="TextShape 5"/>
          <p:cNvSpPr txBox="1"/>
          <p:nvPr/>
        </p:nvSpPr>
        <p:spPr>
          <a:xfrm>
            <a:off x="2448000" y="3384000"/>
            <a:ext cx="637920" cy="346320"/>
          </a:xfrm>
          <a:prstGeom prst="rect">
            <a:avLst/>
          </a:prstGeom>
          <a:noFill/>
          <a:ln>
            <a:noFill/>
          </a:ln>
        </p:spPr>
        <p:txBody>
          <a:bodyPr lIns="90000" tIns="45000" rIns="90000" bIns="45000"/>
          <a:lstStyle/>
          <a:p>
            <a:r>
              <a:rPr lang="en-IN">
                <a:latin typeface="Arial"/>
              </a:rPr>
              <a:t>EBE</a:t>
            </a:r>
            <a:endParaRPr/>
          </a:p>
        </p:txBody>
      </p:sp>
      <p:sp>
        <p:nvSpPr>
          <p:cNvPr id="315" name="TextShape 6"/>
          <p:cNvSpPr txBox="1"/>
          <p:nvPr/>
        </p:nvSpPr>
        <p:spPr>
          <a:xfrm>
            <a:off x="4752000" y="3384000"/>
            <a:ext cx="1584000" cy="346320"/>
          </a:xfrm>
          <a:prstGeom prst="rect">
            <a:avLst/>
          </a:prstGeom>
          <a:noFill/>
          <a:ln>
            <a:noFill/>
          </a:ln>
        </p:spPr>
        <p:txBody>
          <a:bodyPr lIns="90000" tIns="45000" rIns="90000" bIns="45000"/>
          <a:lstStyle/>
          <a:p>
            <a:r>
              <a:rPr lang="en-IN">
                <a:latin typeface="Arial"/>
              </a:rPr>
              <a:t>Time Based</a:t>
            </a:r>
            <a:endParaRPr/>
          </a:p>
        </p:txBody>
      </p:sp>
      <p:sp>
        <p:nvSpPr>
          <p:cNvPr id="316" name="Line 7"/>
          <p:cNvSpPr/>
          <p:nvPr/>
        </p:nvSpPr>
        <p:spPr>
          <a:xfrm>
            <a:off x="4104000" y="3240000"/>
            <a:ext cx="2016000" cy="1008000"/>
          </a:xfrm>
          <a:prstGeom prst="line">
            <a:avLst/>
          </a:prstGeom>
          <a:ln>
            <a:solidFill>
              <a:srgbClr val="000000"/>
            </a:solidFill>
            <a:tailEnd type="triangle" w="med" len="med"/>
          </a:ln>
        </p:spPr>
      </p:sp>
      <p:sp>
        <p:nvSpPr>
          <p:cNvPr id="317" name="TextShape 8"/>
          <p:cNvSpPr txBox="1"/>
          <p:nvPr/>
        </p:nvSpPr>
        <p:spPr>
          <a:xfrm>
            <a:off x="1692000" y="4284000"/>
            <a:ext cx="5220000" cy="602280"/>
          </a:xfrm>
          <a:prstGeom prst="rect">
            <a:avLst/>
          </a:prstGeom>
          <a:noFill/>
          <a:ln>
            <a:noFill/>
          </a:ln>
        </p:spPr>
        <p:txBody>
          <a:bodyPr lIns="90000" tIns="45000" rIns="90000" bIns="45000"/>
          <a:lstStyle/>
          <a:p>
            <a:r>
              <a:rPr lang="en-IN">
                <a:latin typeface="Arial"/>
              </a:rPr>
              <a:t>CbmMuchDigitizeGem (Same for both EBE and TS, only different Macro)</a:t>
            </a:r>
            <a:endParaRPr/>
          </a:p>
        </p:txBody>
      </p:sp>
      <p:sp>
        <p:nvSpPr>
          <p:cNvPr id="318" name="Line 9"/>
          <p:cNvSpPr/>
          <p:nvPr/>
        </p:nvSpPr>
        <p:spPr>
          <a:xfrm>
            <a:off x="2088000" y="4886280"/>
            <a:ext cx="1224000" cy="585720"/>
          </a:xfrm>
          <a:prstGeom prst="line">
            <a:avLst/>
          </a:prstGeom>
          <a:ln>
            <a:solidFill>
              <a:srgbClr val="000000"/>
            </a:solidFill>
            <a:tailEnd type="triangle" w="med" len="med"/>
          </a:ln>
        </p:spPr>
      </p:sp>
      <p:sp>
        <p:nvSpPr>
          <p:cNvPr id="319" name="TextShape 10"/>
          <p:cNvSpPr txBox="1"/>
          <p:nvPr/>
        </p:nvSpPr>
        <p:spPr>
          <a:xfrm>
            <a:off x="3348000" y="5364000"/>
            <a:ext cx="2556000" cy="346320"/>
          </a:xfrm>
          <a:prstGeom prst="rect">
            <a:avLst/>
          </a:prstGeom>
          <a:noFill/>
          <a:ln>
            <a:noFill/>
          </a:ln>
        </p:spPr>
        <p:txBody>
          <a:bodyPr lIns="90000" tIns="45000" rIns="90000" bIns="45000"/>
          <a:lstStyle/>
          <a:p>
            <a:r>
              <a:rPr lang="en-IN">
                <a:latin typeface="Arial"/>
              </a:rPr>
              <a:t>CbmMuchFindHits</a:t>
            </a:r>
            <a:endParaRPr/>
          </a:p>
        </p:txBody>
      </p:sp>
      <p:sp>
        <p:nvSpPr>
          <p:cNvPr id="320" name="Line 11"/>
          <p:cNvSpPr/>
          <p:nvPr/>
        </p:nvSpPr>
        <p:spPr>
          <a:xfrm flipH="1">
            <a:off x="5184000" y="4680000"/>
            <a:ext cx="936000" cy="792000"/>
          </a:xfrm>
          <a:prstGeom prst="line">
            <a:avLst/>
          </a:prstGeom>
          <a:ln>
            <a:solidFill>
              <a:srgbClr val="000000"/>
            </a:solidFill>
            <a:tailEnd type="triangle" w="med" len="med"/>
          </a:ln>
        </p:spPr>
      </p:sp>
      <p:sp>
        <p:nvSpPr>
          <p:cNvPr id="321" name="Line 12"/>
          <p:cNvSpPr/>
          <p:nvPr/>
        </p:nvSpPr>
        <p:spPr>
          <a:xfrm>
            <a:off x="4176000" y="5710320"/>
            <a:ext cx="0" cy="553680"/>
          </a:xfrm>
          <a:prstGeom prst="line">
            <a:avLst/>
          </a:prstGeom>
          <a:ln>
            <a:solidFill>
              <a:srgbClr val="000000"/>
            </a:solidFill>
            <a:tailEnd type="triangle" w="med" len="med"/>
          </a:ln>
        </p:spPr>
      </p:sp>
      <p:sp>
        <p:nvSpPr>
          <p:cNvPr id="322" name="TextShape 13"/>
          <p:cNvSpPr txBox="1"/>
          <p:nvPr/>
        </p:nvSpPr>
        <p:spPr>
          <a:xfrm>
            <a:off x="2880000" y="6228000"/>
            <a:ext cx="2556000" cy="346320"/>
          </a:xfrm>
          <a:prstGeom prst="rect">
            <a:avLst/>
          </a:prstGeom>
          <a:noFill/>
          <a:ln>
            <a:noFill/>
          </a:ln>
        </p:spPr>
        <p:txBody>
          <a:bodyPr lIns="90000" tIns="45000" rIns="90000" bIns="45000"/>
          <a:lstStyle/>
          <a:p>
            <a:r>
              <a:rPr lang="en-IN">
                <a:latin typeface="Arial"/>
              </a:rPr>
              <a:t>CbmMuchHitFinderQa</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CustomShape 1"/>
          <p:cNvSpPr/>
          <p:nvPr/>
        </p:nvSpPr>
        <p:spPr>
          <a:xfrm>
            <a:off x="3160800" y="708120"/>
            <a:ext cx="1830960" cy="3348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r>
              <a:rPr lang="en-IN" sz="1600" strike="noStrike">
                <a:solidFill>
                  <a:srgbClr val="000000"/>
                </a:solidFill>
                <a:latin typeface="Calibri"/>
                <a:ea typeface="DejaVu Sans"/>
              </a:rPr>
              <a:t> 	</a:t>
            </a:r>
            <a:r>
              <a:rPr lang="en-IN" sz="2600">
                <a:solidFill>
                  <a:srgbClr val="0000FF"/>
                </a:solidFill>
                <a:latin typeface="Calibri"/>
                <a:ea typeface="DejaVu Sans"/>
              </a:rPr>
              <a:t>OccupancyQa()</a:t>
            </a:r>
            <a:endParaRPr/>
          </a:p>
        </p:txBody>
      </p:sp>
      <p:sp>
        <p:nvSpPr>
          <p:cNvPr id="324" name="CustomShape 2"/>
          <p:cNvSpPr/>
          <p:nvPr/>
        </p:nvSpPr>
        <p:spPr>
          <a:xfrm>
            <a:off x="576000" y="1298520"/>
            <a:ext cx="8352000" cy="392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z="1600">
                <a:latin typeface="Calibri"/>
              </a:rPr>
              <a:t> </a:t>
            </a:r>
            <a:r>
              <a:rPr lang="en-IN" sz="2000">
                <a:latin typeface="Calibri"/>
              </a:rPr>
              <a:t>Occupance analysis - all pads, fired pads and fired/all distributions as functions of radius.</a:t>
            </a:r>
            <a:endParaRPr/>
          </a:p>
          <a:p>
            <a:pPr>
              <a:lnSpc>
                <a:spcPct val="100000"/>
              </a:lnSpc>
            </a:pPr>
            <a:r>
              <a:rPr lang="en-IN" sz="2000">
                <a:latin typeface="Calibri"/>
              </a:rPr>
              <a:t>Gets position of x and y of each pad in modules of every digis.</a:t>
            </a:r>
            <a:endParaRPr/>
          </a:p>
          <a:p>
            <a:pPr>
              <a:lnSpc>
                <a:spcPct val="100000"/>
              </a:lnSpc>
            </a:pPr>
            <a:r>
              <a:rPr lang="en-IN" sz="2000">
                <a:latin typeface="Calibri"/>
              </a:rPr>
              <a:t>Fills histogram fhPadsFiredR with square root of position of x * position of</a:t>
            </a:r>
            <a:endParaRPr/>
          </a:p>
          <a:p>
            <a:pPr>
              <a:lnSpc>
                <a:spcPct val="100000"/>
              </a:lnSpc>
            </a:pPr>
            <a:r>
              <a:rPr lang="en-IN" sz="2000">
                <a:latin typeface="Calibri"/>
              </a:rPr>
              <a:t>x + position of y * position of y </a:t>
            </a:r>
            <a:endParaRPr/>
          </a:p>
          <a:p>
            <a:pPr>
              <a:lnSpc>
                <a:spcPct val="100000"/>
              </a:lnSpc>
            </a:pPr>
            <a:endParaRPr/>
          </a:p>
          <a:p>
            <a:pPr>
              <a:lnSpc>
                <a:spcPct val="100000"/>
              </a:lnSpc>
            </a:pPr>
            <a:r>
              <a:rPr lang="en-IN" sz="1500">
                <a:solidFill>
                  <a:srgbClr val="0066FF"/>
                </a:solidFill>
                <a:latin typeface="Calibri"/>
              </a:rPr>
              <a:t>Looping over all the Digis</a:t>
            </a:r>
            <a:endParaRPr/>
          </a:p>
          <a:p>
            <a:pPr>
              <a:lnSpc>
                <a:spcPct val="100000"/>
              </a:lnSpc>
            </a:pPr>
            <a:r>
              <a:rPr lang="en-IN" sz="1500">
                <a:solidFill>
                  <a:srgbClr val="0066FF"/>
                </a:solidFill>
                <a:latin typeface="Calibri"/>
              </a:rPr>
              <a:t>{</a:t>
            </a:r>
            <a:endParaRPr/>
          </a:p>
          <a:p>
            <a:pPr>
              <a:lnSpc>
                <a:spcPct val="100000"/>
              </a:lnSpc>
            </a:pPr>
            <a:r>
              <a:rPr lang="en-IN" sz="1500">
                <a:solidFill>
                  <a:srgbClr val="0066FF"/>
                </a:solidFill>
                <a:latin typeface="Calibri"/>
              </a:rPr>
              <a:t>	Calculating Radius from x, y position of the fired pad.</a:t>
            </a:r>
            <a:endParaRPr/>
          </a:p>
          <a:p>
            <a:pPr>
              <a:lnSpc>
                <a:spcPct val="100000"/>
              </a:lnSpc>
            </a:pPr>
            <a:r>
              <a:rPr lang="en-IN" sz="1500">
                <a:solidFill>
                  <a:srgbClr val="0066FF"/>
                </a:solidFill>
                <a:latin typeface="Calibri"/>
              </a:rPr>
              <a:t>	    r0 = TMath::Sqrt(x0*x0+y0*y0);</a:t>
            </a:r>
            <a:endParaRPr/>
          </a:p>
          <a:p>
            <a:pPr>
              <a:lnSpc>
                <a:spcPct val="100000"/>
              </a:lnSpc>
            </a:pPr>
            <a:r>
              <a:rPr lang="en-IN" sz="1500">
                <a:solidFill>
                  <a:srgbClr val="0066FF"/>
                </a:solidFill>
                <a:latin typeface="Calibri"/>
              </a:rPr>
              <a:t>	 Filling Histogram w.r.t radius on X axis. 	</a:t>
            </a:r>
            <a:endParaRPr/>
          </a:p>
          <a:p>
            <a:pPr>
              <a:lnSpc>
                <a:spcPct val="100000"/>
              </a:lnSpc>
            </a:pPr>
            <a:r>
              <a:rPr lang="en-IN" sz="1500">
                <a:solidFill>
                  <a:srgbClr val="0066FF"/>
                </a:solidFill>
                <a:latin typeface="Calibri"/>
              </a:rPr>
              <a:t>	    fhPadsFiredR[CbmMuchAddress::GetStationIndex(address)]-&gt;Fill(r0);</a:t>
            </a:r>
            <a:endParaRPr/>
          </a:p>
          <a:p>
            <a:pPr>
              <a:lnSpc>
                <a:spcPct val="100000"/>
              </a:lnSpc>
            </a:pPr>
            <a:r>
              <a:rPr lang="en-IN" sz="1500">
                <a:solidFill>
                  <a:srgbClr val="0066FF"/>
                </a:solidFill>
                <a:latin typeface="Calibri"/>
              </a:rPr>
              <a:t>  </a:t>
            </a:r>
            <a:endParaRPr/>
          </a:p>
          <a:p>
            <a:pPr>
              <a:lnSpc>
                <a:spcPct val="100000"/>
              </a:lnSpc>
            </a:pPr>
            <a:r>
              <a:rPr lang="en-IN" sz="1500">
                <a:solidFill>
                  <a:srgbClr val="0066FF"/>
                </a:solidFill>
                <a:latin typeface="Calibri"/>
              </a:rPr>
              <a:t>}</a:t>
            </a:r>
            <a:endParaRPr/>
          </a:p>
          <a:p>
            <a:pPr>
              <a:lnSpc>
                <a:spcPct val="100000"/>
              </a:lnSpc>
            </a:pPr>
            <a:endParaRPr/>
          </a:p>
        </p:txBody>
      </p:sp>
      <p:sp>
        <p:nvSpPr>
          <p:cNvPr id="325" name="TextShape 3"/>
          <p:cNvSpPr txBox="1"/>
          <p:nvPr/>
        </p:nvSpPr>
        <p:spPr>
          <a:xfrm>
            <a:off x="2301120" y="360"/>
            <a:ext cx="4827240" cy="596520"/>
          </a:xfrm>
          <a:prstGeom prst="rect">
            <a:avLst/>
          </a:prstGeom>
          <a:noFill/>
          <a:ln>
            <a:noFill/>
          </a:ln>
        </p:spPr>
        <p:txBody>
          <a:bodyPr lIns="90000" tIns="45000" rIns="90000" bIns="45000"/>
          <a:lstStyle/>
          <a:p>
            <a:pPr algn="ctr"/>
            <a:r>
              <a:rPr lang="en-IN" sz="3600" b="1">
                <a:solidFill>
                  <a:srgbClr val="FF0000"/>
                </a:solidFill>
                <a:latin typeface="Times New Roman"/>
                <a:ea typeface="DejaVu Sans"/>
              </a:rPr>
              <a:t>CbmMuchHitFinderQa</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6" name="Picture 325"/>
          <p:cNvPicPr/>
          <p:nvPr/>
        </p:nvPicPr>
        <p:blipFill>
          <a:blip r:embed="rId2"/>
          <a:stretch/>
        </p:blipFill>
        <p:spPr>
          <a:xfrm>
            <a:off x="178200" y="108000"/>
            <a:ext cx="7525800" cy="4428000"/>
          </a:xfrm>
          <a:prstGeom prst="rect">
            <a:avLst/>
          </a:prstGeom>
          <a:ln>
            <a:noFill/>
          </a:ln>
        </p:spPr>
      </p:pic>
      <p:sp>
        <p:nvSpPr>
          <p:cNvPr id="327" name="TextShape 1"/>
          <p:cNvSpPr txBox="1"/>
          <p:nvPr/>
        </p:nvSpPr>
        <p:spPr>
          <a:xfrm>
            <a:off x="2998440" y="2161440"/>
            <a:ext cx="5641560" cy="1341360"/>
          </a:xfrm>
          <a:prstGeom prst="rect">
            <a:avLst/>
          </a:prstGeom>
          <a:noFill/>
          <a:ln>
            <a:noFill/>
          </a:ln>
        </p:spPr>
        <p:txBody>
          <a:bodyPr lIns="90000" tIns="45000" rIns="90000" bIns="45000"/>
          <a:lstStyle/>
          <a:p>
            <a:pPr algn="ctr"/>
            <a:r>
              <a:rPr lang="en-IN" sz="2600">
                <a:latin typeface="Arial"/>
              </a:rPr>
              <a:t>Occupancies at Different Stations</a:t>
            </a:r>
            <a:endParaRPr/>
          </a:p>
          <a:p>
            <a:pPr algn="ctr"/>
            <a:r>
              <a:rPr lang="en-IN" sz="2600">
                <a:latin typeface="Arial"/>
              </a:rPr>
              <a:t>Above Event by Event for 100 events</a:t>
            </a:r>
            <a:endParaRPr/>
          </a:p>
          <a:p>
            <a:pPr algn="ctr"/>
            <a:r>
              <a:rPr lang="en-IN" sz="2600">
                <a:latin typeface="Arial"/>
              </a:rPr>
              <a:t>Below Time Based for 10 TS</a:t>
            </a:r>
            <a:endParaRPr/>
          </a:p>
        </p:txBody>
      </p:sp>
      <p:pic>
        <p:nvPicPr>
          <p:cNvPr id="328" name="Picture 327"/>
          <p:cNvPicPr/>
          <p:nvPr/>
        </p:nvPicPr>
        <p:blipFill>
          <a:blip r:embed="rId3"/>
          <a:stretch/>
        </p:blipFill>
        <p:spPr>
          <a:xfrm rot="21595200">
            <a:off x="2520000" y="3554280"/>
            <a:ext cx="6553800" cy="3089880"/>
          </a:xfrm>
          <a:prstGeom prst="rect">
            <a:avLst/>
          </a:prstGeom>
          <a:ln>
            <a:noFill/>
          </a:ln>
        </p:spPr>
      </p:pic>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9" name="Picture 328"/>
          <p:cNvPicPr/>
          <p:nvPr/>
        </p:nvPicPr>
        <p:blipFill>
          <a:blip r:embed="rId2"/>
          <a:stretch/>
        </p:blipFill>
        <p:spPr>
          <a:xfrm>
            <a:off x="142200" y="192240"/>
            <a:ext cx="8641800" cy="4310280"/>
          </a:xfrm>
          <a:prstGeom prst="rect">
            <a:avLst/>
          </a:prstGeom>
          <a:ln>
            <a:noFill/>
          </a:ln>
        </p:spPr>
      </p:pic>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CustomShape 1"/>
          <p:cNvSpPr/>
          <p:nvPr/>
        </p:nvSpPr>
        <p:spPr>
          <a:xfrm>
            <a:off x="26280" y="567720"/>
            <a:ext cx="1607040" cy="3348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z="2200">
                <a:latin typeface="Calibri"/>
              </a:rPr>
              <a:t>DigitizerQa()</a:t>
            </a:r>
            <a:endParaRPr/>
          </a:p>
        </p:txBody>
      </p:sp>
      <p:sp>
        <p:nvSpPr>
          <p:cNvPr id="331" name="CustomShape 2"/>
          <p:cNvSpPr/>
          <p:nvPr/>
        </p:nvSpPr>
        <p:spPr>
          <a:xfrm>
            <a:off x="28440" y="941400"/>
            <a:ext cx="6523560" cy="7194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z="1200" strike="noStrike">
                <a:solidFill>
                  <a:srgbClr val="000000"/>
                </a:solidFill>
                <a:latin typeface="Calibri"/>
              </a:rPr>
              <a:t>Analysis of digitizer performance - charge distributions</a:t>
            </a:r>
            <a:endParaRPr/>
          </a:p>
          <a:p>
            <a:pPr>
              <a:lnSpc>
                <a:spcPct val="100000"/>
              </a:lnSpc>
            </a:pPr>
            <a:r>
              <a:rPr lang="en-IN" sz="1200" strike="noStrike">
                <a:solidFill>
                  <a:srgbClr val="000000"/>
                </a:solidFill>
                <a:latin typeface="Calibri"/>
                <a:ea typeface="DejaVu Sans"/>
              </a:rPr>
              <a:t>for tracks. Track length distributions, Statistics on particle types</a:t>
            </a:r>
            <a:endParaRPr/>
          </a:p>
          <a:p>
            <a:pPr>
              <a:lnSpc>
                <a:spcPct val="100000"/>
              </a:lnSpc>
            </a:pPr>
            <a:r>
              <a:rPr lang="en-IN" sz="1200" strike="noStrike">
                <a:solidFill>
                  <a:srgbClr val="000000"/>
                </a:solidFill>
                <a:latin typeface="Calibri"/>
                <a:ea typeface="DejaVu Sans"/>
              </a:rPr>
              <a:t>Viz Proton, Pions, Electrons, Muons etc.</a:t>
            </a:r>
            <a:endParaRPr/>
          </a:p>
          <a:p>
            <a:pPr>
              <a:lnSpc>
                <a:spcPct val="100000"/>
              </a:lnSpc>
            </a:pPr>
            <a:r>
              <a:rPr lang="en-IN" sz="1200" strike="noStrike">
                <a:solidFill>
                  <a:srgbClr val="000000"/>
                </a:solidFill>
                <a:latin typeface="Calibri"/>
                <a:ea typeface="DejaVu Sans"/>
              </a:rPr>
              <a:t>{</a:t>
            </a:r>
            <a:endParaRPr/>
          </a:p>
          <a:p>
            <a:pPr>
              <a:lnSpc>
                <a:spcPct val="100000"/>
              </a:lnSpc>
            </a:pPr>
            <a:r>
              <a:rPr lang="en-IN" sz="1200" strike="noStrike">
                <a:solidFill>
                  <a:srgbClr val="000000"/>
                </a:solidFill>
                <a:latin typeface="Calibri"/>
                <a:ea typeface="DejaVu Sans"/>
              </a:rPr>
              <a:t>		Looping over all the points</a:t>
            </a:r>
            <a:endParaRPr/>
          </a:p>
          <a:p>
            <a:pPr>
              <a:lnSpc>
                <a:spcPct val="100000"/>
              </a:lnSpc>
            </a:pPr>
            <a:r>
              <a:rPr lang="en-IN" sz="1200" strike="noStrike">
                <a:solidFill>
                  <a:srgbClr val="000000"/>
                </a:solidFill>
                <a:latin typeface="Arial"/>
                <a:ea typeface="DejaVu Sans"/>
              </a:rPr>
              <a:t>		</a:t>
            </a:r>
            <a:r>
              <a:rPr lang="en-IN" sz="1200" strike="noStrike">
                <a:solidFill>
                  <a:srgbClr val="000000"/>
                </a:solidFill>
                <a:latin typeface="Calibri"/>
                <a:ea typeface="DejaVu Sans"/>
              </a:rPr>
              <a:t>    // Check if the point corresponds to a certain  MC Track</a:t>
            </a:r>
            <a:endParaRPr/>
          </a:p>
          <a:p>
            <a:pPr>
              <a:lnSpc>
                <a:spcPct val="100000"/>
              </a:lnSpc>
            </a:pPr>
            <a:r>
              <a:rPr lang="en-IN" sz="1200" strike="noStrike">
                <a:solidFill>
                  <a:srgbClr val="000000"/>
                </a:solidFill>
                <a:latin typeface="Arial"/>
                <a:ea typeface="DejaVu Sans"/>
              </a:rPr>
              <a:t>			Creating CbmMuchPointInfo object for each point</a:t>
            </a:r>
            <a:endParaRPr/>
          </a:p>
          <a:p>
            <a:pPr>
              <a:lnSpc>
                <a:spcPct val="100000"/>
              </a:lnSpc>
            </a:pPr>
            <a:r>
              <a:rPr lang="en-IN" sz="1200" strike="noStrike">
                <a:solidFill>
                  <a:srgbClr val="000000"/>
                </a:solidFill>
                <a:latin typeface="Arial"/>
                <a:ea typeface="DejaVu Sans"/>
              </a:rPr>
              <a:t>			Collecting different informations.</a:t>
            </a:r>
            <a:endParaRPr/>
          </a:p>
          <a:p>
            <a:pPr>
              <a:lnSpc>
                <a:spcPct val="100000"/>
              </a:lnSpc>
            </a:pPr>
            <a:endParaRPr/>
          </a:p>
          <a:p>
            <a:pPr>
              <a:lnSpc>
                <a:spcPct val="100000"/>
              </a:lnSpc>
            </a:pPr>
            <a:r>
              <a:rPr lang="en-IN" sz="1200" strike="noStrike">
                <a:solidFill>
                  <a:srgbClr val="000000"/>
                </a:solidFill>
                <a:latin typeface="Calibri"/>
                <a:ea typeface="DejaVu Sans"/>
              </a:rPr>
              <a:t>		Looping over all the Digis</a:t>
            </a:r>
            <a:endParaRPr/>
          </a:p>
          <a:p>
            <a:pPr>
              <a:lnSpc>
                <a:spcPct val="100000"/>
              </a:lnSpc>
            </a:pPr>
            <a:r>
              <a:rPr lang="en-IN" sz="1200" strike="noStrike">
                <a:solidFill>
                  <a:srgbClr val="000000"/>
                </a:solidFill>
                <a:latin typeface="Calibri"/>
                <a:ea typeface="DejaVu Sans"/>
              </a:rPr>
              <a:t>			Collecting Charge (# of electrons and Area) for particular Point.</a:t>
            </a:r>
            <a:endParaRPr/>
          </a:p>
          <a:p>
            <a:pPr>
              <a:lnSpc>
                <a:spcPct val="100000"/>
              </a:lnSpc>
            </a:pPr>
            <a:r>
              <a:rPr lang="en-IN" sz="1200" strike="noStrike">
                <a:solidFill>
                  <a:srgbClr val="000000"/>
                </a:solidFill>
                <a:latin typeface="Calibri"/>
                <a:ea typeface="DejaVu Sans"/>
              </a:rPr>
              <a:t>		</a:t>
            </a:r>
            <a:endParaRPr/>
          </a:p>
          <a:p>
            <a:pPr>
              <a:lnSpc>
                <a:spcPct val="100000"/>
              </a:lnSpc>
            </a:pPr>
            <a:r>
              <a:rPr lang="en-IN" sz="1200" strike="noStrike">
                <a:solidFill>
                  <a:srgbClr val="000000"/>
                </a:solidFill>
                <a:latin typeface="Calibri"/>
                <a:ea typeface="DejaVu Sans"/>
              </a:rPr>
              <a:t>		Looping over all the CbmMuchPointInfo</a:t>
            </a:r>
            <a:endParaRPr/>
          </a:p>
          <a:p>
            <a:pPr>
              <a:lnSpc>
                <a:spcPct val="100000"/>
              </a:lnSpc>
            </a:pPr>
            <a:r>
              <a:rPr lang="en-IN" sz="1200" strike="noStrike">
                <a:solidFill>
                  <a:srgbClr val="000000"/>
                </a:solidFill>
                <a:latin typeface="Calibri"/>
                <a:ea typeface="DejaVu Sans"/>
              </a:rPr>
              <a:t>			Filling digitizer performance plots</a:t>
            </a:r>
            <a:endParaRPr/>
          </a:p>
          <a:p>
            <a:pPr>
              <a:lnSpc>
                <a:spcPct val="100000"/>
              </a:lnSpc>
            </a:pPr>
            <a:r>
              <a:rPr lang="en-IN" sz="1200" strike="noStrike">
                <a:solidFill>
                  <a:srgbClr val="000000"/>
                </a:solidFill>
                <a:latin typeface="Calibri"/>
                <a:ea typeface="DejaVu Sans"/>
              </a:rPr>
              <a:t>			 fhNpadsVsS-&gt;Fill(TMath::Log2(area),nPads);</a:t>
            </a:r>
            <a:endParaRPr/>
          </a:p>
          <a:p>
            <a:pPr>
              <a:lnSpc>
                <a:spcPct val="100000"/>
              </a:lnSpc>
            </a:pPr>
            <a:r>
              <a:rPr lang="en-IN" sz="1200" strike="noStrike">
                <a:solidFill>
                  <a:srgbClr val="000000"/>
                </a:solidFill>
                <a:latin typeface="Calibri"/>
                <a:ea typeface="DejaVu Sans"/>
              </a:rPr>
              <a:t>			 fhCharge-&gt;Fill(charge);</a:t>
            </a:r>
            <a:endParaRPr/>
          </a:p>
          <a:p>
            <a:pPr>
              <a:lnSpc>
                <a:spcPct val="100000"/>
              </a:lnSpc>
            </a:pPr>
            <a:r>
              <a:rPr lang="en-IN" sz="1200" strike="noStrike">
                <a:solidFill>
                  <a:srgbClr val="000000"/>
                </a:solidFill>
                <a:latin typeface="Calibri"/>
                <a:ea typeface="DejaVu Sans"/>
              </a:rPr>
              <a:t>			fhChargeLog-&gt;Fill(log_charge);</a:t>
            </a:r>
            <a:endParaRPr/>
          </a:p>
          <a:p>
            <a:pPr>
              <a:lnSpc>
                <a:spcPct val="100000"/>
              </a:lnSpc>
            </a:pPr>
            <a:r>
              <a:rPr lang="en-IN" sz="1200" strike="noStrike">
                <a:solidFill>
                  <a:srgbClr val="000000"/>
                </a:solidFill>
                <a:latin typeface="Calibri"/>
                <a:ea typeface="DejaVu Sans"/>
              </a:rPr>
              <a:t>			fhChargeEnergyLog-&gt;Fill(log_kine,charge);</a:t>
            </a:r>
            <a:endParaRPr/>
          </a:p>
          <a:p>
            <a:pPr>
              <a:lnSpc>
                <a:spcPct val="100000"/>
              </a:lnSpc>
            </a:pPr>
            <a:r>
              <a:rPr lang="en-IN" sz="1200" strike="noStrike">
                <a:solidFill>
                  <a:srgbClr val="000000"/>
                </a:solidFill>
                <a:latin typeface="Calibri"/>
                <a:ea typeface="DejaVu Sans"/>
              </a:rPr>
              <a:t>			fhChargeTrackLength-&gt;Fill(length,charge);</a:t>
            </a:r>
            <a:endParaRPr/>
          </a:p>
          <a:p>
            <a:pPr>
              <a:lnSpc>
                <a:spcPct val="100000"/>
              </a:lnSpc>
            </a:pPr>
            <a:r>
              <a:rPr lang="en-IN" sz="1200" strike="noStrike">
                <a:solidFill>
                  <a:srgbClr val="000000"/>
                </a:solidFill>
                <a:latin typeface="Calibri"/>
                <a:ea typeface="DejaVu Sans"/>
              </a:rPr>
              <a:t>			    if (pdg == 2212)                   fhChargeEnergyLogPr-&gt;Fill(log_kine,charge);</a:t>
            </a:r>
            <a:endParaRPr/>
          </a:p>
          <a:p>
            <a:pPr>
              <a:lnSpc>
                <a:spcPct val="100000"/>
              </a:lnSpc>
            </a:pPr>
            <a:r>
              <a:rPr lang="en-IN" sz="1200" strike="noStrike">
                <a:solidFill>
                  <a:srgbClr val="000000"/>
                </a:solidFill>
                <a:latin typeface="Calibri"/>
                <a:ea typeface="DejaVu Sans"/>
              </a:rPr>
              <a:t>			    else if (pdg == 211 || pdg ==-211) fhChargeEnergyLogPi-&gt;Fill(log_kine,charge);</a:t>
            </a:r>
            <a:endParaRPr/>
          </a:p>
          <a:p>
            <a:pPr>
              <a:lnSpc>
                <a:spcPct val="100000"/>
              </a:lnSpc>
            </a:pPr>
            <a:r>
              <a:rPr lang="en-IN" sz="1200" strike="noStrike">
                <a:solidFill>
                  <a:srgbClr val="000000"/>
                </a:solidFill>
                <a:latin typeface="Calibri"/>
                <a:ea typeface="DejaVu Sans"/>
              </a:rPr>
              <a:t>			    else if (pdg == 11  || pdg ==-11 ) fhChargeEnergyLogEl-&gt;Fill(log_kine,charge);</a:t>
            </a:r>
            <a:endParaRPr/>
          </a:p>
          <a:p>
            <a:pPr>
              <a:lnSpc>
                <a:spcPct val="100000"/>
              </a:lnSpc>
            </a:pPr>
            <a:r>
              <a:rPr lang="en-IN" sz="1200" strike="noStrike">
                <a:solidFill>
                  <a:srgbClr val="000000"/>
                </a:solidFill>
                <a:latin typeface="Calibri"/>
                <a:ea typeface="DejaVu Sans"/>
              </a:rPr>
              <a:t>				    if (pdg == 2212)                   fhChargeTrackLengthPr-&gt;Fill(length,charge);</a:t>
            </a:r>
            <a:endParaRPr/>
          </a:p>
          <a:p>
            <a:pPr>
              <a:lnSpc>
                <a:spcPct val="100000"/>
              </a:lnSpc>
            </a:pPr>
            <a:r>
              <a:rPr lang="en-IN" sz="1200" strike="noStrike">
                <a:solidFill>
                  <a:srgbClr val="000000"/>
                </a:solidFill>
                <a:latin typeface="Calibri"/>
                <a:ea typeface="DejaVu Sans"/>
              </a:rPr>
              <a:t>			    else if (pdg == 211 || pdg ==-211) fhChargeTrackLengthPi-&gt;Fill(length,charge);</a:t>
            </a:r>
            <a:endParaRPr/>
          </a:p>
          <a:p>
            <a:pPr>
              <a:lnSpc>
                <a:spcPct val="100000"/>
              </a:lnSpc>
            </a:pPr>
            <a:r>
              <a:rPr lang="en-IN" sz="1200" strike="noStrike">
                <a:solidFill>
                  <a:srgbClr val="000000"/>
                </a:solidFill>
                <a:latin typeface="Calibri"/>
                <a:ea typeface="DejaVu Sans"/>
              </a:rPr>
              <a:t>			    else if (pdg == 11  || pdg ==-11 ) fhChargeTrackLengthEl-&gt;Fill(length,charge);</a:t>
            </a:r>
            <a:endParaRPr/>
          </a:p>
          <a:p>
            <a:pPr>
              <a:lnSpc>
                <a:spcPct val="100000"/>
              </a:lnSpc>
            </a:pPr>
            <a:r>
              <a:rPr lang="en-IN" sz="1200" strike="noStrike">
                <a:solidFill>
                  <a:srgbClr val="000000"/>
                </a:solidFill>
                <a:latin typeface="Calibri"/>
                <a:ea typeface="DejaVu Sans"/>
              </a:rPr>
              <a:t>			    if (pdg == 2212 &amp;&amp; length&gt;0.3 &amp;&amp; length&lt;0.32 &amp;&amp; kine&gt;1000 &amp;&amp; kine &lt; 1020)</a:t>
            </a:r>
            <a:endParaRPr/>
          </a:p>
          <a:p>
            <a:pPr>
              <a:lnSpc>
                <a:spcPct val="100000"/>
              </a:lnSpc>
            </a:pPr>
            <a:r>
              <a:rPr lang="en-IN" sz="1200" strike="noStrike">
                <a:solidFill>
                  <a:srgbClr val="000000"/>
                </a:solidFill>
                <a:latin typeface="Calibri"/>
                <a:ea typeface="DejaVu Sans"/>
              </a:rPr>
              <a:t>			      fhChargePr_1GeV_3mm-&gt;Fill(charge);</a:t>
            </a:r>
            <a:endParaRPr/>
          </a:p>
          <a:p>
            <a:pPr>
              <a:lnSpc>
                <a:spcPct val="100000"/>
              </a:lnSpc>
            </a:pPr>
            <a:r>
              <a:rPr lang="en-IN" sz="1200" strike="noStrike">
                <a:solidFill>
                  <a:srgbClr val="000000"/>
                </a:solidFill>
                <a:latin typeface="Calibri"/>
                <a:ea typeface="DejaVu Sans"/>
              </a:rPr>
              <a:t> </a:t>
            </a:r>
            <a:endParaRPr/>
          </a:p>
          <a:p>
            <a:pPr>
              <a:lnSpc>
                <a:spcPct val="100000"/>
              </a:lnSpc>
            </a:pPr>
            <a:r>
              <a:rPr lang="en-IN" sz="1200" strike="noStrike">
                <a:solidFill>
                  <a:srgbClr val="000000"/>
                </a:solidFill>
                <a:latin typeface="Arial"/>
                <a:ea typeface="DejaVu Sans"/>
              </a:rPr>
              <a:t>}</a:t>
            </a:r>
            <a:endParaRPr/>
          </a:p>
        </p:txBody>
      </p:sp>
      <p:sp>
        <p:nvSpPr>
          <p:cNvPr id="332" name="TextShape 3"/>
          <p:cNvSpPr txBox="1"/>
          <p:nvPr/>
        </p:nvSpPr>
        <p:spPr>
          <a:xfrm>
            <a:off x="2301120" y="360"/>
            <a:ext cx="4827240" cy="596520"/>
          </a:xfrm>
          <a:prstGeom prst="rect">
            <a:avLst/>
          </a:prstGeom>
          <a:noFill/>
          <a:ln>
            <a:noFill/>
          </a:ln>
        </p:spPr>
        <p:txBody>
          <a:bodyPr lIns="90000" tIns="45000" rIns="90000" bIns="45000"/>
          <a:lstStyle/>
          <a:p>
            <a:pPr algn="ctr"/>
            <a:r>
              <a:rPr lang="en-IN" sz="3600" b="1">
                <a:solidFill>
                  <a:srgbClr val="FF0000"/>
                </a:solidFill>
                <a:latin typeface="Times New Roman"/>
                <a:ea typeface="DejaVu Sans"/>
              </a:rPr>
              <a:t>CbmMuchHitFinderQa</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3" name="Picture 332"/>
          <p:cNvPicPr/>
          <p:nvPr/>
        </p:nvPicPr>
        <p:blipFill>
          <a:blip r:embed="rId2"/>
          <a:stretch/>
        </p:blipFill>
        <p:spPr>
          <a:xfrm>
            <a:off x="142200" y="740520"/>
            <a:ext cx="8713800" cy="2869200"/>
          </a:xfrm>
          <a:prstGeom prst="rect">
            <a:avLst/>
          </a:prstGeom>
          <a:ln>
            <a:noFill/>
          </a:ln>
        </p:spPr>
      </p:pic>
      <p:pic>
        <p:nvPicPr>
          <p:cNvPr id="334" name="Picture 333"/>
          <p:cNvPicPr/>
          <p:nvPr/>
        </p:nvPicPr>
        <p:blipFill>
          <a:blip r:embed="rId3"/>
          <a:stretch/>
        </p:blipFill>
        <p:spPr>
          <a:xfrm>
            <a:off x="216000" y="4104000"/>
            <a:ext cx="8640000" cy="2653200"/>
          </a:xfrm>
          <a:prstGeom prst="rect">
            <a:avLst/>
          </a:prstGeom>
          <a:ln>
            <a:noFill/>
          </a:ln>
        </p:spPr>
      </p:pic>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397800" y="1204200"/>
            <a:ext cx="8316720" cy="4296600"/>
          </a:xfrm>
          <a:prstGeom prst="rect">
            <a:avLst/>
          </a:prstGeom>
          <a:noFill/>
          <a:ln w="9360">
            <a:noFill/>
          </a:ln>
        </p:spPr>
        <p:style>
          <a:lnRef idx="0">
            <a:scrgbClr r="0" g="0" b="0"/>
          </a:lnRef>
          <a:fillRef idx="0">
            <a:scrgbClr r="0" g="0" b="0"/>
          </a:fillRef>
          <a:effectRef idx="0">
            <a:scrgbClr r="0" g="0" b="0"/>
          </a:effectRef>
          <a:fontRef idx="minor"/>
        </p:style>
        <p:txBody>
          <a:bodyPr wrap="none" lIns="90000" tIns="45000" rIns="90000" bIns="45000" anchor="ctr"/>
          <a:lstStyle/>
          <a:p>
            <a:pPr algn="just">
              <a:lnSpc>
                <a:spcPct val="150000"/>
              </a:lnSpc>
              <a:buFont typeface="Wingdings" charset="2"/>
              <a:buChar char=""/>
            </a:pPr>
            <a:r>
              <a:rPr lang="en-IN" sz="2400" b="1" strike="noStrike">
                <a:solidFill>
                  <a:srgbClr val="0070C0"/>
                </a:solidFill>
                <a:latin typeface="Times New Roman"/>
                <a:ea typeface="Calibri"/>
              </a:rPr>
              <a:t>MUCH software framework simulation &amp; reconstruction</a:t>
            </a:r>
            <a:endParaRPr/>
          </a:p>
          <a:p>
            <a:pPr lvl="1" algn="just">
              <a:lnSpc>
                <a:spcPct val="150000"/>
              </a:lnSpc>
              <a:buFont typeface="Wingdings" charset="2"/>
              <a:buChar char=""/>
            </a:pPr>
            <a:r>
              <a:rPr lang="en-IN" sz="2400" b="1" strike="noStrike">
                <a:solidFill>
                  <a:srgbClr val="0070C0"/>
                </a:solidFill>
                <a:latin typeface="Times New Roman"/>
                <a:ea typeface="Calibri"/>
              </a:rPr>
              <a:t>Event by event </a:t>
            </a:r>
            <a:endParaRPr/>
          </a:p>
          <a:p>
            <a:pPr lvl="1" algn="just">
              <a:lnSpc>
                <a:spcPct val="150000"/>
              </a:lnSpc>
              <a:buFont typeface="Wingdings" charset="2"/>
              <a:buChar char=""/>
            </a:pPr>
            <a:r>
              <a:rPr lang="en-IN" sz="2400" b="1" strike="noStrike">
                <a:solidFill>
                  <a:srgbClr val="0070C0"/>
                </a:solidFill>
                <a:latin typeface="Times New Roman"/>
                <a:ea typeface="Calibri"/>
              </a:rPr>
              <a:t>Time based mode</a:t>
            </a:r>
            <a:endParaRPr/>
          </a:p>
          <a:p>
            <a:pPr algn="just">
              <a:lnSpc>
                <a:spcPct val="150000"/>
              </a:lnSpc>
              <a:buFont typeface="Wingdings" charset="2"/>
              <a:buChar char=""/>
            </a:pPr>
            <a:r>
              <a:rPr lang="en-IN" sz="2400" b="1" strike="noStrike">
                <a:solidFill>
                  <a:srgbClr val="0070C0"/>
                </a:solidFill>
                <a:latin typeface="Times New Roman"/>
                <a:ea typeface="Calibri"/>
              </a:rPr>
              <a:t>Not event Correlated Noise – Electronics Noise</a:t>
            </a:r>
            <a:endParaRPr/>
          </a:p>
          <a:p>
            <a:pPr algn="just">
              <a:lnSpc>
                <a:spcPct val="150000"/>
              </a:lnSpc>
              <a:buFont typeface="Wingdings" charset="2"/>
              <a:buChar char=""/>
            </a:pPr>
            <a:r>
              <a:rPr lang="en-IN" sz="2400" b="1" strike="noStrike">
                <a:solidFill>
                  <a:srgbClr val="0070C0"/>
                </a:solidFill>
                <a:latin typeface="Times New Roman"/>
                <a:ea typeface="Calibri"/>
              </a:rPr>
              <a:t>Parallelization for Cluster n Hit Finder –CU students</a:t>
            </a:r>
            <a:endParaRPr/>
          </a:p>
          <a:p>
            <a:pPr algn="just">
              <a:lnSpc>
                <a:spcPct val="150000"/>
              </a:lnSpc>
              <a:buFont typeface="Wingdings" charset="2"/>
              <a:buChar char=""/>
            </a:pPr>
            <a:r>
              <a:rPr lang="en-IN" sz="2400" b="1" strike="noStrike">
                <a:solidFill>
                  <a:srgbClr val="0070C0"/>
                </a:solidFill>
                <a:latin typeface="Times New Roman"/>
                <a:ea typeface="Calibri"/>
              </a:rPr>
              <a:t>Need restructuring of MUCH Software</a:t>
            </a:r>
            <a:endParaRPr/>
          </a:p>
          <a:p>
            <a:pPr algn="just">
              <a:lnSpc>
                <a:spcPct val="150000"/>
              </a:lnSpc>
              <a:buFont typeface="Wingdings" charset="2"/>
              <a:buChar char=""/>
            </a:pPr>
            <a:r>
              <a:rPr lang="en-IN" sz="2400" b="1" strike="noStrike">
                <a:solidFill>
                  <a:srgbClr val="0070C0"/>
                </a:solidFill>
                <a:latin typeface="Times New Roman"/>
                <a:ea typeface="Calibri"/>
              </a:rPr>
              <a:t>Quality Assurance for MUCH</a:t>
            </a:r>
            <a:endParaRPr/>
          </a:p>
          <a:p>
            <a:pPr algn="just">
              <a:lnSpc>
                <a:spcPct val="150000"/>
              </a:lnSpc>
              <a:buFont typeface="Wingdings" charset="2"/>
              <a:buChar char=""/>
            </a:pPr>
            <a:r>
              <a:rPr lang="en-IN" sz="2400" b="1" strike="noStrike">
                <a:solidFill>
                  <a:srgbClr val="0070C0"/>
                </a:solidFill>
                <a:latin typeface="Times New Roman"/>
                <a:ea typeface="Calibri"/>
              </a:rPr>
              <a:t>Future Work :- Event selection via FairMQ</a:t>
            </a:r>
            <a:endParaRPr/>
          </a:p>
        </p:txBody>
      </p:sp>
      <p:sp>
        <p:nvSpPr>
          <p:cNvPr id="117" name="CustomShape 2"/>
          <p:cNvSpPr/>
          <p:nvPr/>
        </p:nvSpPr>
        <p:spPr>
          <a:xfrm>
            <a:off x="457200" y="-7632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4400" b="1" strike="noStrike">
                <a:solidFill>
                  <a:srgbClr val="FF0000"/>
                </a:solidFill>
                <a:latin typeface="Times New Roman"/>
                <a:ea typeface="Calibri"/>
              </a:rPr>
              <a:t>Outline</a:t>
            </a:r>
            <a:endParaRPr/>
          </a:p>
        </p:txBody>
      </p:sp>
      <p:sp>
        <p:nvSpPr>
          <p:cNvPr id="118" name="CustomShape 3"/>
          <p:cNvSpPr/>
          <p:nvPr/>
        </p:nvSpPr>
        <p:spPr>
          <a:xfrm>
            <a:off x="8264880" y="6488640"/>
            <a:ext cx="114480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fld id="{A2EA2E7F-8624-4BBA-BD51-9BBF05D17867}" type="slidenum">
              <a:rPr lang="en-IN" strike="noStrike">
                <a:solidFill>
                  <a:srgbClr val="000000"/>
                </a:solidFill>
                <a:latin typeface="Calibri"/>
                <a:ea typeface="DejaVu Sans"/>
              </a:rPr>
              <a:t>2</a:t>
            </a:fld>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CustomShape 1"/>
          <p:cNvSpPr/>
          <p:nvPr/>
        </p:nvSpPr>
        <p:spPr>
          <a:xfrm>
            <a:off x="1233720" y="712080"/>
            <a:ext cx="3770280" cy="34999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z="1600" strike="noStrike">
                <a:solidFill>
                  <a:srgbClr val="70AD47"/>
                </a:solidFill>
                <a:latin typeface="Calibri"/>
                <a:ea typeface="DejaVu Sans"/>
              </a:rPr>
              <a:t>Information on clusters - number of pads in a cluster, number of points </a:t>
            </a:r>
            <a:endParaRPr/>
          </a:p>
          <a:p>
            <a:pPr>
              <a:lnSpc>
                <a:spcPct val="100000"/>
              </a:lnSpc>
            </a:pPr>
            <a:r>
              <a:rPr lang="en-IN" sz="1600" strike="noStrike">
                <a:solidFill>
                  <a:srgbClr val="70AD47"/>
                </a:solidFill>
                <a:latin typeface="Calibri"/>
                <a:ea typeface="DejaVu Sans"/>
              </a:rPr>
              <a:t>contributed to a cluster, number of hits, created from a cluster</a:t>
            </a:r>
            <a:endParaRPr/>
          </a:p>
          <a:p>
            <a:pPr>
              <a:lnSpc>
                <a:spcPct val="100000"/>
              </a:lnSpc>
            </a:pPr>
            <a:r>
              <a:rPr lang="en-IN" sz="1600" strike="noStrike">
                <a:solidFill>
                  <a:srgbClr val="000000"/>
                </a:solidFill>
                <a:latin typeface="Calibri"/>
                <a:ea typeface="DejaVu Sans"/>
              </a:rPr>
              <a:t>{	</a:t>
            </a:r>
            <a:r>
              <a:rPr lang="en-IN" sz="1400" strike="noStrike">
                <a:solidFill>
                  <a:srgbClr val="000000"/>
                </a:solidFill>
                <a:latin typeface="Calibri"/>
                <a:ea typeface="DejaVu Sans"/>
              </a:rPr>
              <a:t>Looping on all the Hits</a:t>
            </a:r>
            <a:endParaRPr/>
          </a:p>
          <a:p>
            <a:pPr>
              <a:lnSpc>
                <a:spcPct val="100000"/>
              </a:lnSpc>
            </a:pPr>
            <a:r>
              <a:rPr lang="en-IN" sz="1400" strike="noStrike">
                <a:solidFill>
                  <a:srgbClr val="000000"/>
                </a:solidFill>
                <a:latin typeface="Calibri"/>
                <a:ea typeface="DejaVu Sans"/>
              </a:rPr>
              <a:t>		Getting Hits in a cluster.</a:t>
            </a:r>
            <a:endParaRPr/>
          </a:p>
          <a:p>
            <a:pPr>
              <a:lnSpc>
                <a:spcPct val="100000"/>
              </a:lnSpc>
            </a:pPr>
            <a:r>
              <a:rPr lang="en-IN" sz="1400" strike="noStrike">
                <a:solidFill>
                  <a:srgbClr val="000000"/>
                </a:solidFill>
                <a:latin typeface="Calibri"/>
                <a:ea typeface="DejaVu Sans"/>
              </a:rPr>
              <a:t>	Looping on all the clusters</a:t>
            </a:r>
            <a:endParaRPr/>
          </a:p>
          <a:p>
            <a:pPr>
              <a:lnSpc>
                <a:spcPct val="100000"/>
              </a:lnSpc>
            </a:pPr>
            <a:r>
              <a:rPr lang="en-IN" sz="1400" strike="noStrike">
                <a:solidFill>
                  <a:srgbClr val="000000"/>
                </a:solidFill>
                <a:latin typeface="Calibri"/>
                <a:ea typeface="DejaVu Sans"/>
              </a:rPr>
              <a:t>		Fill Digis in a cluster.</a:t>
            </a:r>
            <a:endParaRPr/>
          </a:p>
          <a:p>
            <a:pPr>
              <a:lnSpc>
                <a:spcPct val="100000"/>
              </a:lnSpc>
            </a:pPr>
            <a:r>
              <a:rPr lang="en-IN" sz="1600" strike="noStrike">
                <a:solidFill>
                  <a:srgbClr val="000000"/>
                </a:solidFill>
                <a:latin typeface="Calibri"/>
                <a:ea typeface="DejaVu Sans"/>
              </a:rPr>
              <a:t>}  </a:t>
            </a:r>
            <a:endParaRPr/>
          </a:p>
        </p:txBody>
      </p:sp>
      <p:sp>
        <p:nvSpPr>
          <p:cNvPr id="336" name="TextShape 2"/>
          <p:cNvSpPr txBox="1"/>
          <p:nvPr/>
        </p:nvSpPr>
        <p:spPr>
          <a:xfrm>
            <a:off x="2301120" y="360"/>
            <a:ext cx="4827240" cy="596520"/>
          </a:xfrm>
          <a:prstGeom prst="rect">
            <a:avLst/>
          </a:prstGeom>
          <a:noFill/>
          <a:ln>
            <a:noFill/>
          </a:ln>
        </p:spPr>
        <p:txBody>
          <a:bodyPr lIns="90000" tIns="45000" rIns="90000" bIns="45000"/>
          <a:lstStyle/>
          <a:p>
            <a:pPr algn="ctr"/>
            <a:r>
              <a:rPr lang="en-IN" sz="3600" b="1">
                <a:solidFill>
                  <a:srgbClr val="FF0000"/>
                </a:solidFill>
                <a:latin typeface="Times New Roman"/>
                <a:ea typeface="DejaVu Sans"/>
              </a:rPr>
              <a:t>CbmMuchHitFinderQa</a:t>
            </a:r>
            <a:endParaRPr/>
          </a:p>
        </p:txBody>
      </p:sp>
      <p:sp>
        <p:nvSpPr>
          <p:cNvPr id="337" name="TextShape 3"/>
          <p:cNvSpPr txBox="1"/>
          <p:nvPr/>
        </p:nvSpPr>
        <p:spPr>
          <a:xfrm>
            <a:off x="175320" y="396000"/>
            <a:ext cx="1660680" cy="369720"/>
          </a:xfrm>
          <a:prstGeom prst="rect">
            <a:avLst/>
          </a:prstGeom>
          <a:noFill/>
          <a:ln>
            <a:noFill/>
          </a:ln>
        </p:spPr>
        <p:txBody>
          <a:bodyPr lIns="90000" tIns="45000" rIns="90000" bIns="45000"/>
          <a:lstStyle/>
          <a:p>
            <a:r>
              <a:rPr lang="en-IN" sz="2200">
                <a:solidFill>
                  <a:srgbClr val="0000FF"/>
                </a:solidFill>
                <a:latin typeface="Calibri"/>
                <a:ea typeface="DejaVu Sans"/>
              </a:rPr>
              <a:t>StatisticsQa()</a:t>
            </a:r>
            <a:endParaRPr/>
          </a:p>
        </p:txBody>
      </p:sp>
      <p:pic>
        <p:nvPicPr>
          <p:cNvPr id="338" name="Picture 337"/>
          <p:cNvPicPr/>
          <p:nvPr/>
        </p:nvPicPr>
        <p:blipFill>
          <a:blip r:embed="rId2"/>
          <a:stretch/>
        </p:blipFill>
        <p:spPr>
          <a:xfrm>
            <a:off x="2160000" y="2340000"/>
            <a:ext cx="6840000" cy="2052000"/>
          </a:xfrm>
          <a:prstGeom prst="rect">
            <a:avLst/>
          </a:prstGeom>
          <a:ln>
            <a:noFill/>
          </a:ln>
        </p:spPr>
      </p:pic>
      <p:pic>
        <p:nvPicPr>
          <p:cNvPr id="339" name="Picture 338"/>
          <p:cNvPicPr/>
          <p:nvPr/>
        </p:nvPicPr>
        <p:blipFill>
          <a:blip r:embed="rId3"/>
          <a:stretch/>
        </p:blipFill>
        <p:spPr>
          <a:xfrm>
            <a:off x="216000" y="4536000"/>
            <a:ext cx="7308000" cy="2329200"/>
          </a:xfrm>
          <a:prstGeom prst="rect">
            <a:avLst/>
          </a:prstGeom>
          <a:ln>
            <a:noFill/>
          </a:ln>
        </p:spPr>
      </p:pic>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CustomShape 1"/>
          <p:cNvSpPr/>
          <p:nvPr/>
        </p:nvSpPr>
        <p:spPr>
          <a:xfrm>
            <a:off x="252000" y="576000"/>
            <a:ext cx="4428000" cy="453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IN" sz="1600" strike="noStrike">
                <a:solidFill>
                  <a:srgbClr val="000000"/>
                </a:solidFill>
                <a:latin typeface="Calibri"/>
                <a:ea typeface="DejaVu Sans"/>
              </a:rPr>
              <a:t> </a:t>
            </a:r>
            <a:r>
              <a:rPr lang="en-IN" sz="2200" strike="noStrike">
                <a:solidFill>
                  <a:srgbClr val="0000FF"/>
                </a:solidFill>
                <a:latin typeface="Calibri"/>
                <a:ea typeface="DejaVu Sans"/>
              </a:rPr>
              <a:t>PullsQa()</a:t>
            </a:r>
            <a:endParaRPr/>
          </a:p>
          <a:p>
            <a:r>
              <a:rPr lang="en-IN" strike="noStrike">
                <a:solidFill>
                  <a:srgbClr val="009900"/>
                </a:solidFill>
                <a:latin typeface="Calibri"/>
                <a:ea typeface="DejaVu Sans"/>
              </a:rPr>
              <a:t>Analysis of hit uncertainty (pull) distributions</a:t>
            </a:r>
            <a:endParaRPr/>
          </a:p>
          <a:p>
            <a:r>
              <a:rPr lang="en-IN" strike="noStrike">
                <a:solidFill>
                  <a:srgbClr val="009900"/>
                </a:solidFill>
                <a:latin typeface="Calibri"/>
                <a:ea typeface="DejaVu Sans"/>
              </a:rPr>
              <a:t>as function of pad size and cluster shape.</a:t>
            </a:r>
            <a:endParaRPr/>
          </a:p>
          <a:p>
            <a:pPr>
              <a:lnSpc>
                <a:spcPct val="100000"/>
              </a:lnSpc>
            </a:pPr>
            <a:r>
              <a:rPr lang="en-IN" strike="noStrike">
                <a:solidFill>
                  <a:srgbClr val="009900"/>
                </a:solidFill>
                <a:latin typeface="Calibri"/>
                <a:ea typeface="DejaVu Sans"/>
              </a:rPr>
              <a:t>Select hits with clusters formed by only one MC Point</a:t>
            </a:r>
            <a:r>
              <a:rPr lang="en-IN" strike="noStrike">
                <a:solidFill>
                  <a:srgbClr val="00FF66"/>
                </a:solidFill>
                <a:latin typeface="Calibri"/>
                <a:ea typeface="DejaVu Sans"/>
              </a:rPr>
              <a:t>.</a:t>
            </a:r>
            <a:endParaRPr/>
          </a:p>
          <a:p>
            <a:endParaRPr/>
          </a:p>
          <a:p>
            <a:r>
              <a:rPr lang="en-IN" sz="1000" strike="noStrike">
                <a:solidFill>
                  <a:srgbClr val="000000"/>
                </a:solidFill>
                <a:latin typeface="Calibri"/>
                <a:ea typeface="DejaVu Sans"/>
              </a:rPr>
              <a:t>Looping on all the Hits{</a:t>
            </a:r>
            <a:endParaRPr/>
          </a:p>
          <a:p>
            <a:r>
              <a:rPr lang="en-IN" sz="1000" strike="noStrike">
                <a:solidFill>
                  <a:srgbClr val="000000"/>
                </a:solidFill>
                <a:latin typeface="Calibri"/>
                <a:ea typeface="DejaVu Sans"/>
              </a:rPr>
              <a:t>	Finding Unique Hit (clusterId = hit-&gt;GetRefId())</a:t>
            </a:r>
            <a:endParaRPr/>
          </a:p>
          <a:p>
            <a:r>
              <a:rPr lang="en-IN" sz="1000" strike="noStrike">
                <a:solidFill>
                  <a:srgbClr val="000000"/>
                </a:solidFill>
                <a:latin typeface="Calibri"/>
                <a:ea typeface="DejaVu Sans"/>
              </a:rPr>
              <a:t>	ClusterID should be unique among all hits.</a:t>
            </a:r>
            <a:endParaRPr/>
          </a:p>
          <a:p>
            <a:r>
              <a:rPr lang="en-IN" sz="1000" strike="noStrike">
                <a:solidFill>
                  <a:srgbClr val="000000"/>
                </a:solidFill>
                <a:latin typeface="Calibri"/>
                <a:ea typeface="DejaVu Sans"/>
              </a:rPr>
              <a:t>	Looping on all the Digis in the particular cluster{</a:t>
            </a:r>
            <a:endParaRPr/>
          </a:p>
          <a:p>
            <a:r>
              <a:rPr lang="en-IN" sz="1000" strike="noStrike">
                <a:solidFill>
                  <a:srgbClr val="000000"/>
                </a:solidFill>
                <a:latin typeface="Calibri"/>
                <a:ea typeface="DejaVu Sans"/>
              </a:rPr>
              <a:t>	Finding Unique Point for each Digi in a cluster.</a:t>
            </a:r>
            <a:endParaRPr/>
          </a:p>
          <a:p>
            <a:r>
              <a:rPr lang="en-IN" sz="1000" strike="noStrike">
                <a:solidFill>
                  <a:srgbClr val="000000"/>
                </a:solidFill>
                <a:latin typeface="Calibri"/>
                <a:ea typeface="DejaVu Sans"/>
              </a:rPr>
              <a:t>	if (match-&gt;GetNofLinks()&gt;1) { point_unique=0; break; }</a:t>
            </a:r>
            <a:endParaRPr/>
          </a:p>
          <a:p>
            <a:r>
              <a:rPr lang="en-IN" sz="1000" strike="noStrike">
                <a:solidFill>
                  <a:srgbClr val="000000"/>
                </a:solidFill>
                <a:latin typeface="Calibri"/>
                <a:ea typeface="DejaVu Sans"/>
              </a:rPr>
              <a:t>	Calculating x, y, dx, dy for particular hit</a:t>
            </a:r>
            <a:endParaRPr/>
          </a:p>
          <a:p>
            <a:r>
              <a:rPr lang="en-IN" sz="1000" strike="noStrike">
                <a:solidFill>
                  <a:srgbClr val="000000"/>
                </a:solidFill>
                <a:latin typeface="Calibri"/>
                <a:ea typeface="DejaVu Sans"/>
              </a:rPr>
              <a:t>	currentPointId = match-&gt;GetLink(0).GetIndex(); </a:t>
            </a:r>
            <a:endParaRPr/>
          </a:p>
          <a:p>
            <a:r>
              <a:rPr lang="en-IN" sz="1000" strike="noStrike">
                <a:solidFill>
                  <a:srgbClr val="000000"/>
                </a:solidFill>
                <a:latin typeface="Calibri"/>
                <a:ea typeface="DejaVu Sans"/>
              </a:rPr>
              <a:t>		(NOT USING EVENT Number Information.)</a:t>
            </a:r>
            <a:endParaRPr/>
          </a:p>
          <a:p>
            <a:r>
              <a:rPr lang="en-IN" sz="1000" strike="noStrike">
                <a:solidFill>
                  <a:srgbClr val="000000"/>
                </a:solidFill>
                <a:latin typeface="Calibri"/>
                <a:ea typeface="DejaVu Sans"/>
              </a:rPr>
              <a:t>	Calculating xMC, yMC for particular MCPoint</a:t>
            </a:r>
            <a:endParaRPr/>
          </a:p>
          <a:p>
            <a:r>
              <a:rPr lang="en-IN" sz="1000" strike="noStrike">
                <a:solidFill>
                  <a:srgbClr val="000000"/>
                </a:solidFill>
                <a:latin typeface="Calibri"/>
                <a:ea typeface="DejaVu Sans"/>
              </a:rPr>
              <a:t>	fhPullX-&gt;Fill((xRC-xMC)/dx);</a:t>
            </a:r>
            <a:endParaRPr/>
          </a:p>
          <a:p>
            <a:r>
              <a:rPr lang="en-IN" sz="1000" strike="noStrike">
                <a:solidFill>
                  <a:srgbClr val="000000"/>
                </a:solidFill>
                <a:latin typeface="Calibri"/>
                <a:ea typeface="DejaVu Sans"/>
              </a:rPr>
              <a:t>	fhPullY-&gt;Fill((yRC-yMC)/dy);</a:t>
            </a:r>
            <a:endParaRPr/>
          </a:p>
          <a:p>
            <a:r>
              <a:rPr lang="en-IN" sz="1000" strike="noStrike">
                <a:solidFill>
                  <a:srgbClr val="000000"/>
                </a:solidFill>
                <a:latin typeface="Calibri"/>
                <a:ea typeface="DejaVu Sans"/>
              </a:rPr>
              <a:t>	}</a:t>
            </a:r>
            <a:endParaRPr/>
          </a:p>
          <a:p>
            <a:r>
              <a:rPr lang="en-IN" sz="1200" strike="noStrike">
                <a:solidFill>
                  <a:srgbClr val="000000"/>
                </a:solidFill>
                <a:latin typeface="Calibri"/>
                <a:ea typeface="DejaVu Sans"/>
              </a:rPr>
              <a:t>}</a:t>
            </a:r>
            <a:endParaRPr/>
          </a:p>
        </p:txBody>
      </p:sp>
      <p:sp>
        <p:nvSpPr>
          <p:cNvPr id="341" name="TextShape 2"/>
          <p:cNvSpPr txBox="1"/>
          <p:nvPr/>
        </p:nvSpPr>
        <p:spPr>
          <a:xfrm>
            <a:off x="2300760" y="0"/>
            <a:ext cx="4827240" cy="596520"/>
          </a:xfrm>
          <a:prstGeom prst="rect">
            <a:avLst/>
          </a:prstGeom>
          <a:noFill/>
          <a:ln>
            <a:noFill/>
          </a:ln>
        </p:spPr>
        <p:txBody>
          <a:bodyPr lIns="90000" tIns="45000" rIns="90000" bIns="45000"/>
          <a:lstStyle/>
          <a:p>
            <a:pPr algn="ctr"/>
            <a:r>
              <a:rPr lang="en-IN" sz="3600" b="1">
                <a:solidFill>
                  <a:srgbClr val="FF0000"/>
                </a:solidFill>
                <a:latin typeface="Times New Roman"/>
                <a:ea typeface="DejaVu Sans"/>
              </a:rPr>
              <a:t>CbmMuchHitFinderQa</a:t>
            </a:r>
            <a:endParaRPr/>
          </a:p>
        </p:txBody>
      </p:sp>
      <p:pic>
        <p:nvPicPr>
          <p:cNvPr id="342" name="Picture 341"/>
          <p:cNvPicPr/>
          <p:nvPr/>
        </p:nvPicPr>
        <p:blipFill>
          <a:blip r:embed="rId2"/>
          <a:stretch/>
        </p:blipFill>
        <p:spPr>
          <a:xfrm>
            <a:off x="144000" y="4746600"/>
            <a:ext cx="4392000" cy="2021400"/>
          </a:xfrm>
          <a:prstGeom prst="rect">
            <a:avLst/>
          </a:prstGeom>
          <a:ln>
            <a:noFill/>
          </a:ln>
        </p:spPr>
      </p:pic>
      <p:pic>
        <p:nvPicPr>
          <p:cNvPr id="343" name="Picture 342"/>
          <p:cNvPicPr/>
          <p:nvPr/>
        </p:nvPicPr>
        <p:blipFill>
          <a:blip r:embed="rId3"/>
          <a:stretch/>
        </p:blipFill>
        <p:spPr>
          <a:xfrm>
            <a:off x="4356000" y="1476000"/>
            <a:ext cx="4752000" cy="2520000"/>
          </a:xfrm>
          <a:prstGeom prst="rect">
            <a:avLst/>
          </a:prstGeom>
          <a:ln>
            <a:noFill/>
          </a:ln>
        </p:spPr>
      </p:pic>
      <p:pic>
        <p:nvPicPr>
          <p:cNvPr id="344" name="Picture 343"/>
          <p:cNvPicPr/>
          <p:nvPr/>
        </p:nvPicPr>
        <p:blipFill>
          <a:blip r:embed="rId4"/>
          <a:stretch/>
        </p:blipFill>
        <p:spPr>
          <a:xfrm>
            <a:off x="4608000" y="4824000"/>
            <a:ext cx="4554360" cy="1944720"/>
          </a:xfrm>
          <a:prstGeom prst="rect">
            <a:avLst/>
          </a:prstGeom>
          <a:ln>
            <a:noFill/>
          </a:ln>
        </p:spPr>
      </p:pic>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CustomShape 1"/>
          <p:cNvSpPr/>
          <p:nvPr/>
        </p:nvSpPr>
        <p:spPr>
          <a:xfrm>
            <a:off x="152280" y="152280"/>
            <a:ext cx="8228880" cy="83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2800" strike="noStrike">
                <a:solidFill>
                  <a:srgbClr val="FF0000"/>
                </a:solidFill>
                <a:latin typeface="Book Antiqua"/>
              </a:rPr>
              <a:t>Future Work</a:t>
            </a:r>
            <a:endParaRPr/>
          </a:p>
        </p:txBody>
      </p:sp>
      <p:sp>
        <p:nvSpPr>
          <p:cNvPr id="351" name="CustomShape 2"/>
          <p:cNvSpPr/>
          <p:nvPr/>
        </p:nvSpPr>
        <p:spPr>
          <a:xfrm>
            <a:off x="304920" y="1371600"/>
            <a:ext cx="8533800" cy="5116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lvl="3">
              <a:lnSpc>
                <a:spcPct val="100000"/>
              </a:lnSpc>
              <a:buFont typeface="Wingdings" charset="2"/>
              <a:buChar char=""/>
            </a:pPr>
            <a:r>
              <a:rPr lang="en-IN" sz="2200" strike="noStrike">
                <a:solidFill>
                  <a:srgbClr val="4F81BD"/>
                </a:solidFill>
                <a:latin typeface="Book Antiqua"/>
                <a:ea typeface="DejaVu Sans"/>
              </a:rPr>
              <a:t>MUCH geometry evolved from Rectangular Geometry to Radial progressive Geometry, due to this contain many classes related to Rectangular Geometry.</a:t>
            </a:r>
            <a:endParaRPr/>
          </a:p>
          <a:p>
            <a:pPr>
              <a:lnSpc>
                <a:spcPct val="100000"/>
              </a:lnSpc>
            </a:pPr>
            <a:endParaRPr/>
          </a:p>
          <a:p>
            <a:pPr>
              <a:lnSpc>
                <a:spcPct val="100000"/>
              </a:lnSpc>
              <a:buFont typeface="Wingdings" charset="2"/>
              <a:buChar char=""/>
            </a:pPr>
            <a:r>
              <a:rPr lang="en-IN" sz="2200" strike="noStrike">
                <a:solidFill>
                  <a:srgbClr val="FF0000"/>
                </a:solidFill>
                <a:latin typeface="Book Antiqua"/>
                <a:ea typeface="DejaVu Sans"/>
              </a:rPr>
              <a:t> Classes need to be restructured as Rectangular Geometry is not used now. Due to this Code size is big and less readable. </a:t>
            </a:r>
            <a:endParaRPr/>
          </a:p>
          <a:p>
            <a:pPr>
              <a:lnSpc>
                <a:spcPct val="100000"/>
              </a:lnSpc>
            </a:pPr>
            <a:endParaRPr/>
          </a:p>
          <a:p>
            <a:pPr>
              <a:lnSpc>
                <a:spcPct val="100000"/>
              </a:lnSpc>
              <a:buFont typeface="Wingdings" charset="2"/>
              <a:buChar char=""/>
            </a:pPr>
            <a:r>
              <a:rPr lang="en-IN" sz="2200" strike="noStrike">
                <a:solidFill>
                  <a:srgbClr val="4F81BD"/>
                </a:solidFill>
                <a:latin typeface="Book Antiqua"/>
                <a:ea typeface="DejaVu Sans"/>
              </a:rPr>
              <a:t> Need to develop digitization process for later stations depending on the detector used for the same. Presently classes exist named Straw but not realistic. (Need to check and modify).</a:t>
            </a:r>
            <a:endParaRPr/>
          </a:p>
          <a:p>
            <a:pPr>
              <a:lnSpc>
                <a:spcPct val="100000"/>
              </a:lnSpc>
            </a:pPr>
            <a:endParaRPr/>
          </a:p>
          <a:p>
            <a:pPr>
              <a:lnSpc>
                <a:spcPct val="100000"/>
              </a:lnSpc>
              <a:buFont typeface="Wingdings" charset="2"/>
              <a:buChar char=""/>
            </a:pPr>
            <a:r>
              <a:rPr lang="en-IN" sz="2200" strike="noStrike">
                <a:solidFill>
                  <a:srgbClr val="FF0000"/>
                </a:solidFill>
                <a:latin typeface="Book Antiqua"/>
                <a:ea typeface="DejaVu Sans"/>
              </a:rPr>
              <a:t> Will study FairMQ and implement event builder for MUCH.</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CustomShape 1"/>
          <p:cNvSpPr/>
          <p:nvPr/>
        </p:nvSpPr>
        <p:spPr>
          <a:xfrm>
            <a:off x="0" y="2666880"/>
            <a:ext cx="8228880" cy="837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4800" strike="noStrike">
                <a:solidFill>
                  <a:srgbClr val="FF0000"/>
                </a:solidFill>
                <a:latin typeface="Book Antiqua"/>
              </a:rPr>
              <a:t>Thank You</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CustomShape 1"/>
          <p:cNvSpPr/>
          <p:nvPr/>
        </p:nvSpPr>
        <p:spPr>
          <a:xfrm>
            <a:off x="361800" y="1000080"/>
            <a:ext cx="5263200" cy="58104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r>
              <a:rPr lang="en-IN" sz="1600" strike="noStrike">
                <a:solidFill>
                  <a:srgbClr val="70AD47"/>
                </a:solidFill>
                <a:latin typeface="Calibri"/>
                <a:ea typeface="DejaVu Sans"/>
              </a:rPr>
              <a:t>Number of points and hits in a cluster for signal muons (MotherId = 0)</a:t>
            </a:r>
            <a:endParaRPr/>
          </a:p>
          <a:p>
            <a:r>
              <a:rPr lang="en-IN" sz="1200" strike="noStrike">
                <a:solidFill>
                  <a:srgbClr val="000000"/>
                </a:solidFill>
                <a:latin typeface="Calibri"/>
                <a:ea typeface="DejaVu Sans"/>
              </a:rPr>
              <a:t>{</a:t>
            </a:r>
            <a:endParaRPr/>
          </a:p>
          <a:p>
            <a:pPr>
              <a:lnSpc>
                <a:spcPct val="100000"/>
              </a:lnSpc>
            </a:pPr>
            <a:r>
              <a:rPr lang="en-IN" sz="1200" strike="noStrike">
                <a:solidFill>
                  <a:srgbClr val="000000"/>
                </a:solidFill>
                <a:latin typeface="Calibri"/>
                <a:ea typeface="DejaVu Sans"/>
              </a:rPr>
              <a:t> Int_t nPoints = fPoints-&gt;GetEntriesFast();</a:t>
            </a:r>
            <a:endParaRPr/>
          </a:p>
          <a:p>
            <a:pPr>
              <a:lnSpc>
                <a:spcPct val="100000"/>
              </a:lnSpc>
            </a:pPr>
            <a:r>
              <a:rPr lang="en-IN" sz="1200" strike="noStrike">
                <a:solidFill>
                  <a:srgbClr val="000000"/>
                </a:solidFill>
                <a:latin typeface="Calibri"/>
                <a:ea typeface="DejaVu Sans"/>
              </a:rPr>
              <a:t>Int_t nClusters = fClusters-&gt;GetEntriesFast();</a:t>
            </a:r>
            <a:endParaRPr/>
          </a:p>
          <a:p>
            <a:pPr>
              <a:lnSpc>
                <a:spcPct val="100000"/>
              </a:lnSpc>
            </a:pPr>
            <a:r>
              <a:rPr lang="en-IN" sz="1200" strike="noStrike">
                <a:solidFill>
                  <a:srgbClr val="000000"/>
                </a:solidFill>
                <a:latin typeface="Calibri"/>
                <a:ea typeface="DejaVu Sans"/>
              </a:rPr>
              <a:t>  vector&lt;Int_t&gt; pIndices;</a:t>
            </a:r>
            <a:endParaRPr/>
          </a:p>
          <a:p>
            <a:pPr>
              <a:lnSpc>
                <a:spcPct val="100000"/>
              </a:lnSpc>
            </a:pPr>
            <a:r>
              <a:rPr lang="en-IN" sz="1200" strike="noStrike">
                <a:solidFill>
                  <a:srgbClr val="000000"/>
                </a:solidFill>
                <a:latin typeface="Calibri"/>
                <a:ea typeface="DejaVu Sans"/>
              </a:rPr>
              <a:t>  vector&lt;Int_t&gt;::iterator it;</a:t>
            </a:r>
            <a:endParaRPr/>
          </a:p>
          <a:p>
            <a:pPr>
              <a:lnSpc>
                <a:spcPct val="100000"/>
              </a:lnSpc>
            </a:pPr>
            <a:r>
              <a:rPr lang="en-IN" sz="1200" strike="noStrike">
                <a:solidFill>
                  <a:srgbClr val="000000"/>
                </a:solidFill>
                <a:latin typeface="Calibri"/>
                <a:ea typeface="DejaVu Sans"/>
              </a:rPr>
              <a:t>for(Int_t iPoint = 0; iPoint &lt; nPoints; ++iPoint){</a:t>
            </a:r>
            <a:endParaRPr/>
          </a:p>
          <a:p>
            <a:pPr>
              <a:lnSpc>
                <a:spcPct val="100000"/>
              </a:lnSpc>
            </a:pPr>
            <a:r>
              <a:rPr lang="en-IN" sz="1200" strike="noStrike">
                <a:solidFill>
                  <a:srgbClr val="000000"/>
                </a:solidFill>
                <a:latin typeface="Calibri"/>
                <a:ea typeface="DejaVu Sans"/>
              </a:rPr>
              <a:t>    if(IsSignalPoint(iPoint)) fSignalPoints++;</a:t>
            </a:r>
            <a:endParaRPr/>
          </a:p>
          <a:p>
            <a:pPr>
              <a:lnSpc>
                <a:spcPct val="100000"/>
              </a:lnSpc>
            </a:pPr>
            <a:r>
              <a:rPr lang="en-IN" sz="1200" strike="noStrike">
                <a:solidFill>
                  <a:srgbClr val="000000"/>
                </a:solidFill>
                <a:latin typeface="Calibri"/>
                <a:ea typeface="DejaVu Sans"/>
              </a:rPr>
              <a:t>  }</a:t>
            </a:r>
            <a:endParaRPr/>
          </a:p>
          <a:p>
            <a:pPr>
              <a:lnSpc>
                <a:spcPct val="100000"/>
              </a:lnSpc>
            </a:pPr>
            <a:r>
              <a:rPr lang="en-IN" sz="1200" strike="noStrike">
                <a:solidFill>
                  <a:srgbClr val="000000"/>
                </a:solidFill>
                <a:latin typeface="Calibri"/>
                <a:ea typeface="DejaVu Sans"/>
              </a:rPr>
              <a:t>for(Int_t iCluster = 0; iCluster &lt; nClusters; ++iCluster){</a:t>
            </a:r>
            <a:endParaRPr/>
          </a:p>
          <a:p>
            <a:pPr>
              <a:lnSpc>
                <a:spcPct val="100000"/>
              </a:lnSpc>
            </a:pPr>
            <a:r>
              <a:rPr lang="en-IN" sz="1200" strike="noStrike">
                <a:solidFill>
                  <a:srgbClr val="000000"/>
                </a:solidFill>
                <a:latin typeface="Calibri"/>
                <a:ea typeface="DejaVu Sans"/>
              </a:rPr>
              <a:t>    CbmMuchCluster* cluster = (CbmMuchCluster*)fClusters-&gt;At(iCluster);</a:t>
            </a:r>
            <a:endParaRPr/>
          </a:p>
          <a:p>
            <a:pPr>
              <a:lnSpc>
                <a:spcPct val="100000"/>
              </a:lnSpc>
            </a:pPr>
            <a:r>
              <a:rPr lang="en-IN" sz="1200" strike="noStrike">
                <a:solidFill>
                  <a:srgbClr val="000000"/>
                </a:solidFill>
                <a:latin typeface="Calibri"/>
                <a:ea typeface="DejaVu Sans"/>
              </a:rPr>
              <a:t>    if(!cluster) continue;</a:t>
            </a:r>
            <a:endParaRPr/>
          </a:p>
          <a:p>
            <a:pPr>
              <a:lnSpc>
                <a:spcPct val="100000"/>
              </a:lnSpc>
            </a:pPr>
            <a:r>
              <a:rPr lang="en-IN" sz="1200" strike="noStrike">
                <a:solidFill>
                  <a:srgbClr val="000000"/>
                </a:solidFill>
                <a:latin typeface="Calibri"/>
                <a:ea typeface="DejaVu Sans"/>
              </a:rPr>
              <a:t>    Int_t nDigis = cluster-&gt;GetNofDigis();</a:t>
            </a:r>
            <a:endParaRPr/>
          </a:p>
          <a:p>
            <a:pPr>
              <a:lnSpc>
                <a:spcPct val="100000"/>
              </a:lnSpc>
            </a:pPr>
            <a:r>
              <a:rPr lang="en-IN" sz="1200" strike="noStrike">
                <a:solidFill>
                  <a:srgbClr val="000000"/>
                </a:solidFill>
                <a:latin typeface="Calibri"/>
                <a:ea typeface="DejaVu Sans"/>
              </a:rPr>
              <a:t>    for(Int_t id=0; id &lt; nDigis; ++id){</a:t>
            </a:r>
            <a:endParaRPr/>
          </a:p>
          <a:p>
            <a:pPr>
              <a:lnSpc>
                <a:spcPct val="100000"/>
              </a:lnSpc>
            </a:pPr>
            <a:r>
              <a:rPr lang="en-IN" sz="1200" strike="noStrike">
                <a:solidFill>
                  <a:srgbClr val="000000"/>
                </a:solidFill>
                <a:latin typeface="Calibri"/>
                <a:ea typeface="DejaVu Sans"/>
              </a:rPr>
              <a:t>      Int_t iDigi = cluster-&gt;GetDigi(id);</a:t>
            </a:r>
            <a:endParaRPr/>
          </a:p>
          <a:p>
            <a:pPr>
              <a:lnSpc>
                <a:spcPct val="100000"/>
              </a:lnSpc>
            </a:pPr>
            <a:r>
              <a:rPr lang="en-IN" sz="1200" strike="noStrike">
                <a:solidFill>
                  <a:srgbClr val="000000"/>
                </a:solidFill>
                <a:latin typeface="Calibri"/>
                <a:ea typeface="DejaVu Sans"/>
              </a:rPr>
              <a:t>      CbmMuchDigiMatch* match = (CbmMuchDigiMatch*) fDigiMatches-&gt;At(iDigi);</a:t>
            </a:r>
            <a:endParaRPr/>
          </a:p>
          <a:p>
            <a:pPr>
              <a:lnSpc>
                <a:spcPct val="100000"/>
              </a:lnSpc>
            </a:pPr>
            <a:r>
              <a:rPr lang="en-IN" sz="1200" strike="noStrike">
                <a:solidFill>
                  <a:srgbClr val="000000"/>
                </a:solidFill>
                <a:latin typeface="Calibri"/>
                <a:ea typeface="DejaVu Sans"/>
              </a:rPr>
              <a:t>      if(!match) continue;</a:t>
            </a:r>
            <a:endParaRPr/>
          </a:p>
          <a:p>
            <a:pPr>
              <a:lnSpc>
                <a:spcPct val="100000"/>
              </a:lnSpc>
            </a:pPr>
            <a:r>
              <a:rPr lang="en-IN" sz="1200" strike="noStrike">
                <a:solidFill>
                  <a:srgbClr val="000000"/>
                </a:solidFill>
                <a:latin typeface="Calibri"/>
                <a:ea typeface="DejaVu Sans"/>
              </a:rPr>
              <a:t>      for(Int_t ip=0; ip&lt;match-&gt;GetNofLinks();++ip){</a:t>
            </a:r>
            <a:endParaRPr/>
          </a:p>
          <a:p>
            <a:pPr>
              <a:lnSpc>
                <a:spcPct val="100000"/>
              </a:lnSpc>
            </a:pPr>
            <a:r>
              <a:rPr lang="en-IN" sz="1200" strike="noStrike">
                <a:solidFill>
                  <a:srgbClr val="000000"/>
                </a:solidFill>
                <a:latin typeface="Calibri"/>
                <a:ea typeface="DejaVu Sans"/>
              </a:rPr>
              <a:t>        Int_t iPoint = match-&gt;GetLink(ip).GetIndex();</a:t>
            </a:r>
            <a:endParaRPr/>
          </a:p>
          <a:p>
            <a:pPr>
              <a:lnSpc>
                <a:spcPct val="100000"/>
              </a:lnSpc>
            </a:pPr>
            <a:r>
              <a:rPr lang="en-IN" sz="1200" strike="noStrike">
                <a:solidFill>
                  <a:srgbClr val="000000"/>
                </a:solidFill>
                <a:latin typeface="Calibri"/>
                <a:ea typeface="DejaVu Sans"/>
              </a:rPr>
              <a:t>        it = find(pIndices.begin(), pIndices.end(), iPoint);</a:t>
            </a:r>
            <a:endParaRPr/>
          </a:p>
          <a:p>
            <a:pPr>
              <a:lnSpc>
                <a:spcPct val="100000"/>
              </a:lnSpc>
            </a:pPr>
            <a:r>
              <a:rPr lang="en-IN" sz="1200" strike="noStrike">
                <a:solidFill>
                  <a:srgbClr val="000000"/>
                </a:solidFill>
                <a:latin typeface="Calibri"/>
                <a:ea typeface="DejaVu Sans"/>
              </a:rPr>
              <a:t>        if(it != pIndices.end()) continue;</a:t>
            </a:r>
            <a:endParaRPr/>
          </a:p>
          <a:p>
            <a:pPr>
              <a:lnSpc>
                <a:spcPct val="100000"/>
              </a:lnSpc>
            </a:pPr>
            <a:r>
              <a:rPr lang="en-IN" sz="1200" strike="noStrike">
                <a:solidFill>
                  <a:srgbClr val="000000"/>
                </a:solidFill>
                <a:latin typeface="Calibri"/>
                <a:ea typeface="DejaVu Sans"/>
              </a:rPr>
              <a:t>        pIndices.push_back(iPoint);</a:t>
            </a:r>
            <a:endParaRPr/>
          </a:p>
          <a:p>
            <a:pPr>
              <a:lnSpc>
                <a:spcPct val="100000"/>
              </a:lnSpc>
            </a:pPr>
            <a:r>
              <a:rPr lang="en-IN" sz="1200" strike="noStrike">
                <a:solidFill>
                  <a:srgbClr val="000000"/>
                </a:solidFill>
                <a:latin typeface="Calibri"/>
                <a:ea typeface="DejaVu Sans"/>
              </a:rPr>
              <a:t>        if(IsSignalPoint(iPoint)) fSignalHits++;</a:t>
            </a:r>
            <a:endParaRPr/>
          </a:p>
          <a:p>
            <a:pPr>
              <a:lnSpc>
                <a:spcPct val="100000"/>
              </a:lnSpc>
            </a:pPr>
            <a:r>
              <a:rPr lang="en-IN" sz="1200" strike="noStrike">
                <a:solidFill>
                  <a:srgbClr val="000000"/>
                </a:solidFill>
                <a:latin typeface="Calibri"/>
                <a:ea typeface="DejaVu Sans"/>
              </a:rPr>
              <a:t>      }</a:t>
            </a:r>
            <a:endParaRPr/>
          </a:p>
          <a:p>
            <a:pPr>
              <a:lnSpc>
                <a:spcPct val="100000"/>
              </a:lnSpc>
            </a:pPr>
            <a:r>
              <a:rPr lang="en-IN" sz="1200" strike="noStrike">
                <a:solidFill>
                  <a:srgbClr val="000000"/>
                </a:solidFill>
                <a:latin typeface="Calibri"/>
                <a:ea typeface="DejaVu Sans"/>
              </a:rPr>
              <a:t>    }</a:t>
            </a:r>
            <a:endParaRPr/>
          </a:p>
          <a:p>
            <a:pPr>
              <a:lnSpc>
                <a:spcPct val="100000"/>
              </a:lnSpc>
            </a:pPr>
            <a:r>
              <a:rPr lang="en-IN" sz="1200" strike="noStrike">
                <a:solidFill>
                  <a:srgbClr val="000000"/>
                </a:solidFill>
                <a:latin typeface="Calibri"/>
                <a:ea typeface="DejaVu Sans"/>
              </a:rPr>
              <a:t>  }</a:t>
            </a:r>
            <a:endParaRPr/>
          </a:p>
          <a:p>
            <a:pPr>
              <a:lnSpc>
                <a:spcPct val="100000"/>
              </a:lnSpc>
            </a:pPr>
            <a:r>
              <a:rPr lang="en-IN" sz="1200" strike="noStrike">
                <a:solidFill>
                  <a:srgbClr val="000000"/>
                </a:solidFill>
                <a:latin typeface="Calibri"/>
                <a:ea typeface="DejaVu Sans"/>
              </a:rPr>
              <a:t>}</a:t>
            </a:r>
            <a:endParaRPr/>
          </a:p>
          <a:p>
            <a:pPr>
              <a:lnSpc>
                <a:spcPct val="100000"/>
              </a:lnSpc>
            </a:pPr>
            <a:endParaRPr/>
          </a:p>
        </p:txBody>
      </p:sp>
      <p:sp>
        <p:nvSpPr>
          <p:cNvPr id="346" name="TextShape 2"/>
          <p:cNvSpPr txBox="1"/>
          <p:nvPr/>
        </p:nvSpPr>
        <p:spPr>
          <a:xfrm>
            <a:off x="2301120" y="360"/>
            <a:ext cx="4827240" cy="596520"/>
          </a:xfrm>
          <a:prstGeom prst="rect">
            <a:avLst/>
          </a:prstGeom>
          <a:noFill/>
          <a:ln>
            <a:noFill/>
          </a:ln>
        </p:spPr>
        <p:txBody>
          <a:bodyPr lIns="90000" tIns="45000" rIns="90000" bIns="45000"/>
          <a:lstStyle/>
          <a:p>
            <a:pPr algn="ctr"/>
            <a:r>
              <a:rPr lang="en-IN" sz="3600" b="1">
                <a:solidFill>
                  <a:srgbClr val="FF0000"/>
                </a:solidFill>
                <a:latin typeface="Times New Roman"/>
                <a:ea typeface="DejaVu Sans"/>
              </a:rPr>
              <a:t>CbmMuchHitFinderQa</a:t>
            </a:r>
            <a:endParaRPr/>
          </a:p>
        </p:txBody>
      </p:sp>
      <p:sp>
        <p:nvSpPr>
          <p:cNvPr id="347" name="TextShape 3"/>
          <p:cNvSpPr txBox="1"/>
          <p:nvPr/>
        </p:nvSpPr>
        <p:spPr>
          <a:xfrm>
            <a:off x="72000" y="468000"/>
            <a:ext cx="2300760" cy="369720"/>
          </a:xfrm>
          <a:prstGeom prst="rect">
            <a:avLst/>
          </a:prstGeom>
          <a:noFill/>
          <a:ln>
            <a:noFill/>
          </a:ln>
        </p:spPr>
        <p:txBody>
          <a:bodyPr lIns="90000" tIns="45000" rIns="90000" bIns="45000"/>
          <a:lstStyle/>
          <a:p>
            <a:r>
              <a:rPr lang="en-IN" sz="2200">
                <a:solidFill>
                  <a:srgbClr val="0000FF"/>
                </a:solidFill>
                <a:latin typeface="Calibri"/>
                <a:ea typeface="DejaVu Sans"/>
              </a:rPr>
              <a:t>ClusterDeconvQa()</a:t>
            </a:r>
            <a:endParaRPr/>
          </a:p>
        </p:txBody>
      </p:sp>
      <p:pic>
        <p:nvPicPr>
          <p:cNvPr id="348" name="Picture 347"/>
          <p:cNvPicPr/>
          <p:nvPr/>
        </p:nvPicPr>
        <p:blipFill>
          <a:blip r:embed="rId2"/>
          <a:stretch/>
        </p:blipFill>
        <p:spPr>
          <a:xfrm>
            <a:off x="142200" y="2036520"/>
            <a:ext cx="8569800" cy="2643480"/>
          </a:xfrm>
          <a:prstGeom prst="rect">
            <a:avLst/>
          </a:prstGeom>
          <a:ln>
            <a:noFill/>
          </a:ln>
        </p:spPr>
      </p:pic>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9" name="Picture 348"/>
          <p:cNvPicPr/>
          <p:nvPr/>
        </p:nvPicPr>
        <p:blipFill>
          <a:blip r:embed="rId2"/>
          <a:stretch/>
        </p:blipFill>
        <p:spPr>
          <a:xfrm>
            <a:off x="34200" y="1090440"/>
            <a:ext cx="9143640" cy="4777560"/>
          </a:xfrm>
          <a:prstGeom prst="rect">
            <a:avLst/>
          </a:prstGeom>
          <a:ln>
            <a:noFill/>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380880" y="114300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20" name="CustomShape 2"/>
          <p:cNvSpPr/>
          <p:nvPr/>
        </p:nvSpPr>
        <p:spPr>
          <a:xfrm>
            <a:off x="398520" y="1143000"/>
            <a:ext cx="135432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z="1400" strike="noStrike">
                <a:solidFill>
                  <a:srgbClr val="000000"/>
                </a:solidFill>
                <a:latin typeface="Calibri"/>
                <a:ea typeface="DejaVu Sans"/>
              </a:rPr>
              <a:t>Event Generator</a:t>
            </a:r>
            <a:endParaRPr/>
          </a:p>
          <a:p>
            <a:pPr>
              <a:lnSpc>
                <a:spcPct val="100000"/>
              </a:lnSpc>
            </a:pPr>
            <a:r>
              <a:rPr lang="en-IN" sz="1400" strike="noStrike">
                <a:solidFill>
                  <a:srgbClr val="000000"/>
                </a:solidFill>
                <a:latin typeface="Calibri"/>
                <a:ea typeface="DejaVu Sans"/>
              </a:rPr>
              <a:t>(Pluto, Urqmd)</a:t>
            </a:r>
            <a:endParaRPr/>
          </a:p>
          <a:p>
            <a:pPr>
              <a:lnSpc>
                <a:spcPct val="100000"/>
              </a:lnSpc>
            </a:pPr>
            <a:r>
              <a:rPr lang="en-IN" sz="1400" strike="noStrike">
                <a:solidFill>
                  <a:srgbClr val="000000"/>
                </a:solidFill>
                <a:latin typeface="Calibri"/>
                <a:ea typeface="DejaVu Sans"/>
              </a:rPr>
              <a:t>(Signal, Bgr)</a:t>
            </a:r>
            <a:endParaRPr/>
          </a:p>
        </p:txBody>
      </p:sp>
      <p:sp>
        <p:nvSpPr>
          <p:cNvPr id="121" name="CustomShape 3"/>
          <p:cNvSpPr/>
          <p:nvPr/>
        </p:nvSpPr>
        <p:spPr>
          <a:xfrm>
            <a:off x="1676520" y="1523880"/>
            <a:ext cx="456480" cy="36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22" name="CustomShape 4"/>
          <p:cNvSpPr/>
          <p:nvPr/>
        </p:nvSpPr>
        <p:spPr>
          <a:xfrm>
            <a:off x="2133720" y="114300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23" name="CustomShape 5"/>
          <p:cNvSpPr/>
          <p:nvPr/>
        </p:nvSpPr>
        <p:spPr>
          <a:xfrm>
            <a:off x="2140920" y="1143000"/>
            <a:ext cx="120960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400" strike="noStrike">
                <a:solidFill>
                  <a:srgbClr val="000000"/>
                </a:solidFill>
                <a:latin typeface="Calibri"/>
                <a:ea typeface="DejaVu Sans"/>
              </a:rPr>
              <a:t>Transport</a:t>
            </a:r>
            <a:endParaRPr/>
          </a:p>
          <a:p>
            <a:pPr>
              <a:lnSpc>
                <a:spcPct val="100000"/>
              </a:lnSpc>
            </a:pPr>
            <a:r>
              <a:rPr lang="en-IN" sz="1400" strike="noStrike">
                <a:solidFill>
                  <a:srgbClr val="000000"/>
                </a:solidFill>
                <a:latin typeface="Calibri"/>
                <a:ea typeface="DejaVu Sans"/>
              </a:rPr>
              <a:t>(G3/G4/Fluka)</a:t>
            </a:r>
            <a:endParaRPr/>
          </a:p>
          <a:p>
            <a:pPr>
              <a:lnSpc>
                <a:spcPct val="100000"/>
              </a:lnSpc>
            </a:pPr>
            <a:r>
              <a:rPr lang="en-IN" sz="1400" strike="noStrike">
                <a:solidFill>
                  <a:srgbClr val="000000"/>
                </a:solidFill>
                <a:latin typeface="Calibri"/>
                <a:ea typeface="DejaVu Sans"/>
              </a:rPr>
              <a:t>much_sim.C</a:t>
            </a:r>
            <a:endParaRPr/>
          </a:p>
        </p:txBody>
      </p:sp>
      <p:sp>
        <p:nvSpPr>
          <p:cNvPr id="124" name="CustomShape 6"/>
          <p:cNvSpPr/>
          <p:nvPr/>
        </p:nvSpPr>
        <p:spPr>
          <a:xfrm>
            <a:off x="3886200" y="114300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25" name="CustomShape 7"/>
          <p:cNvSpPr/>
          <p:nvPr/>
        </p:nvSpPr>
        <p:spPr>
          <a:xfrm>
            <a:off x="3821040" y="1104840"/>
            <a:ext cx="154008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400" strike="noStrike">
                <a:solidFill>
                  <a:srgbClr val="000000"/>
                </a:solidFill>
                <a:latin typeface="Calibri"/>
                <a:ea typeface="DejaVu Sans"/>
              </a:rPr>
              <a:t>Hit Reconstruc</a:t>
            </a:r>
            <a:r>
              <a:rPr lang="en-IN" sz="1400" strike="noStrike" baseline="30000">
                <a:solidFill>
                  <a:srgbClr val="000000"/>
                </a:solidFill>
                <a:latin typeface="Calibri"/>
                <a:ea typeface="DejaVu Sans"/>
              </a:rPr>
              <a:t>n</a:t>
            </a:r>
            <a:endParaRPr/>
          </a:p>
          <a:p>
            <a:pPr algn="ctr">
              <a:lnSpc>
                <a:spcPct val="100000"/>
              </a:lnSpc>
            </a:pPr>
            <a:r>
              <a:rPr lang="en-IN" sz="1400" strike="noStrike">
                <a:solidFill>
                  <a:srgbClr val="000000"/>
                </a:solidFill>
                <a:latin typeface="Calibri"/>
                <a:ea typeface="DejaVu Sans"/>
              </a:rPr>
              <a:t>Detector Response</a:t>
            </a:r>
            <a:endParaRPr/>
          </a:p>
          <a:p>
            <a:pPr algn="ctr">
              <a:lnSpc>
                <a:spcPct val="100000"/>
              </a:lnSpc>
            </a:pPr>
            <a:r>
              <a:rPr lang="en-IN" sz="1400" strike="noStrike">
                <a:solidFill>
                  <a:srgbClr val="000000"/>
                </a:solidFill>
                <a:latin typeface="Calibri"/>
                <a:ea typeface="DejaVu Sans"/>
              </a:rPr>
              <a:t>much_reco.C</a:t>
            </a:r>
            <a:endParaRPr/>
          </a:p>
        </p:txBody>
      </p:sp>
      <p:sp>
        <p:nvSpPr>
          <p:cNvPr id="126" name="CustomShape 8"/>
          <p:cNvSpPr/>
          <p:nvPr/>
        </p:nvSpPr>
        <p:spPr>
          <a:xfrm>
            <a:off x="5638680" y="114300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27" name="CustomShape 9"/>
          <p:cNvSpPr/>
          <p:nvPr/>
        </p:nvSpPr>
        <p:spPr>
          <a:xfrm>
            <a:off x="5548320" y="1166400"/>
            <a:ext cx="144720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400" strike="noStrike">
                <a:solidFill>
                  <a:srgbClr val="000000"/>
                </a:solidFill>
                <a:latin typeface="Calibri"/>
                <a:ea typeface="DejaVu Sans"/>
              </a:rPr>
              <a:t>Track Reconstruc</a:t>
            </a:r>
            <a:r>
              <a:rPr lang="en-IN" sz="1400" strike="noStrike" baseline="30000">
                <a:solidFill>
                  <a:srgbClr val="000000"/>
                </a:solidFill>
                <a:latin typeface="Calibri"/>
                <a:ea typeface="DejaVu Sans"/>
              </a:rPr>
              <a:t>n</a:t>
            </a:r>
            <a:endParaRPr/>
          </a:p>
          <a:p>
            <a:pPr algn="ctr">
              <a:lnSpc>
                <a:spcPct val="100000"/>
              </a:lnSpc>
            </a:pPr>
            <a:r>
              <a:rPr lang="en-IN" sz="1400" strike="noStrike">
                <a:solidFill>
                  <a:srgbClr val="000000"/>
                </a:solidFill>
                <a:latin typeface="Calibri"/>
                <a:ea typeface="DejaVu Sans"/>
              </a:rPr>
              <a:t> (Finding Tracks</a:t>
            </a:r>
            <a:endParaRPr/>
          </a:p>
          <a:p>
            <a:pPr algn="ctr">
              <a:lnSpc>
                <a:spcPct val="100000"/>
              </a:lnSpc>
            </a:pPr>
            <a:r>
              <a:rPr lang="en-IN" sz="1400" strike="noStrike">
                <a:solidFill>
                  <a:srgbClr val="000000"/>
                </a:solidFill>
                <a:latin typeface="Calibri"/>
                <a:ea typeface="DejaVu Sans"/>
              </a:rPr>
              <a:t> and particles)</a:t>
            </a:r>
            <a:endParaRPr/>
          </a:p>
        </p:txBody>
      </p:sp>
      <p:sp>
        <p:nvSpPr>
          <p:cNvPr id="128" name="CustomShape 10"/>
          <p:cNvSpPr/>
          <p:nvPr/>
        </p:nvSpPr>
        <p:spPr>
          <a:xfrm>
            <a:off x="7391520" y="114300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29" name="CustomShape 11"/>
          <p:cNvSpPr/>
          <p:nvPr/>
        </p:nvSpPr>
        <p:spPr>
          <a:xfrm>
            <a:off x="7323840" y="1136160"/>
            <a:ext cx="136800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400" strike="noStrike">
                <a:solidFill>
                  <a:srgbClr val="000000"/>
                </a:solidFill>
                <a:latin typeface="Calibri"/>
                <a:ea typeface="DejaVu Sans"/>
              </a:rPr>
              <a:t>Vertex </a:t>
            </a:r>
            <a:endParaRPr/>
          </a:p>
          <a:p>
            <a:pPr algn="ctr">
              <a:lnSpc>
                <a:spcPct val="100000"/>
              </a:lnSpc>
            </a:pPr>
            <a:r>
              <a:rPr lang="en-IN" sz="1400" strike="noStrike">
                <a:solidFill>
                  <a:srgbClr val="000000"/>
                </a:solidFill>
                <a:latin typeface="Calibri"/>
                <a:ea typeface="DejaVu Sans"/>
              </a:rPr>
              <a:t>Reconstruc</a:t>
            </a:r>
            <a:r>
              <a:rPr lang="en-IN" sz="1400" strike="noStrike" baseline="30000">
                <a:solidFill>
                  <a:srgbClr val="000000"/>
                </a:solidFill>
                <a:latin typeface="Calibri"/>
                <a:ea typeface="DejaVu Sans"/>
              </a:rPr>
              <a:t>n </a:t>
            </a:r>
            <a:r>
              <a:rPr lang="en-IN" sz="1400" strike="noStrike">
                <a:solidFill>
                  <a:srgbClr val="000000"/>
                </a:solidFill>
                <a:latin typeface="Calibri"/>
                <a:ea typeface="DejaVu Sans"/>
              </a:rPr>
              <a:t>and </a:t>
            </a:r>
            <a:endParaRPr/>
          </a:p>
          <a:p>
            <a:pPr algn="ctr">
              <a:lnSpc>
                <a:spcPct val="100000"/>
              </a:lnSpc>
            </a:pPr>
            <a:r>
              <a:rPr lang="en-IN" sz="1400" strike="noStrike">
                <a:solidFill>
                  <a:srgbClr val="000000"/>
                </a:solidFill>
                <a:latin typeface="Calibri"/>
                <a:ea typeface="DejaVu Sans"/>
              </a:rPr>
              <a:t>Physics analysis.</a:t>
            </a:r>
            <a:endParaRPr/>
          </a:p>
        </p:txBody>
      </p:sp>
      <p:sp>
        <p:nvSpPr>
          <p:cNvPr id="130" name="CustomShape 12"/>
          <p:cNvSpPr/>
          <p:nvPr/>
        </p:nvSpPr>
        <p:spPr>
          <a:xfrm>
            <a:off x="3429000" y="1505520"/>
            <a:ext cx="456480" cy="36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31" name="CustomShape 13"/>
          <p:cNvSpPr/>
          <p:nvPr/>
        </p:nvSpPr>
        <p:spPr>
          <a:xfrm>
            <a:off x="5181480" y="1487160"/>
            <a:ext cx="456480" cy="36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32" name="CustomShape 14"/>
          <p:cNvSpPr/>
          <p:nvPr/>
        </p:nvSpPr>
        <p:spPr>
          <a:xfrm>
            <a:off x="6934320" y="1468800"/>
            <a:ext cx="456480" cy="36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33" name="CustomShape 15"/>
          <p:cNvSpPr/>
          <p:nvPr/>
        </p:nvSpPr>
        <p:spPr>
          <a:xfrm>
            <a:off x="609480" y="152280"/>
            <a:ext cx="7771680" cy="761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3600" b="1" strike="noStrike">
                <a:solidFill>
                  <a:srgbClr val="FF0000"/>
                </a:solidFill>
                <a:latin typeface="Times New Roman"/>
                <a:ea typeface="DejaVu Sans"/>
              </a:rPr>
              <a:t>Event by event simulation chain (Traditional)</a:t>
            </a:r>
            <a:endParaRPr/>
          </a:p>
        </p:txBody>
      </p:sp>
      <p:sp>
        <p:nvSpPr>
          <p:cNvPr id="134" name="CustomShape 16"/>
          <p:cNvSpPr/>
          <p:nvPr/>
        </p:nvSpPr>
        <p:spPr>
          <a:xfrm>
            <a:off x="210240" y="2666880"/>
            <a:ext cx="8762400" cy="118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b="1" strike="noStrike">
                <a:solidFill>
                  <a:srgbClr val="FF0000"/>
                </a:solidFill>
                <a:latin typeface="Calibri"/>
                <a:ea typeface="DejaVu Sans"/>
              </a:rPr>
              <a:t>Monte-Carlo simulation</a:t>
            </a:r>
            <a:r>
              <a:rPr lang="en-IN" b="1" strike="noStrike">
                <a:solidFill>
                  <a:srgbClr val="000000"/>
                </a:solidFill>
                <a:latin typeface="Calibri"/>
                <a:ea typeface="DejaVu Sans"/>
              </a:rPr>
              <a:t>. </a:t>
            </a:r>
            <a:r>
              <a:rPr lang="en-IN" strike="noStrike">
                <a:solidFill>
                  <a:srgbClr val="000000"/>
                </a:solidFill>
                <a:latin typeface="Calibri"/>
                <a:ea typeface="DejaVu Sans"/>
              </a:rPr>
              <a:t>Collisions are still simulated on the event-by-event level with Monte-Carlo generators and transport packages. Outgoing information is stored in the event-by-event tree with track and MC point branches. For MUCH simulation and reconstruction running with framework.</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256320" y="125748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36" name="CustomShape 2"/>
          <p:cNvSpPr/>
          <p:nvPr/>
        </p:nvSpPr>
        <p:spPr>
          <a:xfrm>
            <a:off x="273960" y="1257480"/>
            <a:ext cx="135432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400" strike="noStrike">
                <a:solidFill>
                  <a:srgbClr val="000000"/>
                </a:solidFill>
                <a:latin typeface="Calibri"/>
                <a:ea typeface="DejaVu Sans"/>
              </a:rPr>
              <a:t>Event Generator</a:t>
            </a:r>
            <a:endParaRPr/>
          </a:p>
          <a:p>
            <a:pPr algn="ctr">
              <a:lnSpc>
                <a:spcPct val="100000"/>
              </a:lnSpc>
            </a:pPr>
            <a:r>
              <a:rPr lang="en-IN" sz="1400" strike="noStrike">
                <a:solidFill>
                  <a:srgbClr val="000000"/>
                </a:solidFill>
                <a:latin typeface="Calibri"/>
                <a:ea typeface="DejaVu Sans"/>
              </a:rPr>
              <a:t>(Pluto, Urqmd)</a:t>
            </a:r>
            <a:endParaRPr/>
          </a:p>
          <a:p>
            <a:pPr algn="ctr">
              <a:lnSpc>
                <a:spcPct val="100000"/>
              </a:lnSpc>
            </a:pPr>
            <a:r>
              <a:rPr lang="en-IN" sz="1400" strike="noStrike">
                <a:solidFill>
                  <a:srgbClr val="000000"/>
                </a:solidFill>
                <a:latin typeface="Calibri"/>
                <a:ea typeface="DejaVu Sans"/>
              </a:rPr>
              <a:t>(Signal, Bgr)</a:t>
            </a:r>
            <a:endParaRPr/>
          </a:p>
        </p:txBody>
      </p:sp>
      <p:sp>
        <p:nvSpPr>
          <p:cNvPr id="137" name="CustomShape 3"/>
          <p:cNvSpPr/>
          <p:nvPr/>
        </p:nvSpPr>
        <p:spPr>
          <a:xfrm>
            <a:off x="2008800" y="251460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38" name="CustomShape 4"/>
          <p:cNvSpPr/>
          <p:nvPr/>
        </p:nvSpPr>
        <p:spPr>
          <a:xfrm>
            <a:off x="2008800" y="378684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39" name="CustomShape 5"/>
          <p:cNvSpPr/>
          <p:nvPr/>
        </p:nvSpPr>
        <p:spPr>
          <a:xfrm>
            <a:off x="3733920" y="378684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40" name="CustomShape 6"/>
          <p:cNvSpPr/>
          <p:nvPr/>
        </p:nvSpPr>
        <p:spPr>
          <a:xfrm>
            <a:off x="3761280" y="251460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41" name="CustomShape 7"/>
          <p:cNvSpPr/>
          <p:nvPr/>
        </p:nvSpPr>
        <p:spPr>
          <a:xfrm>
            <a:off x="1551600" y="1638360"/>
            <a:ext cx="456480" cy="36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42" name="CustomShape 8"/>
          <p:cNvSpPr/>
          <p:nvPr/>
        </p:nvSpPr>
        <p:spPr>
          <a:xfrm>
            <a:off x="2008800" y="125748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43" name="CustomShape 9"/>
          <p:cNvSpPr/>
          <p:nvPr/>
        </p:nvSpPr>
        <p:spPr>
          <a:xfrm>
            <a:off x="2016000" y="1257480"/>
            <a:ext cx="120960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400" strike="noStrike">
                <a:solidFill>
                  <a:srgbClr val="000000"/>
                </a:solidFill>
                <a:latin typeface="Calibri"/>
                <a:ea typeface="DejaVu Sans"/>
              </a:rPr>
              <a:t>Transport</a:t>
            </a:r>
            <a:endParaRPr/>
          </a:p>
          <a:p>
            <a:pPr>
              <a:lnSpc>
                <a:spcPct val="100000"/>
              </a:lnSpc>
            </a:pPr>
            <a:r>
              <a:rPr lang="en-IN" sz="1400" strike="noStrike">
                <a:solidFill>
                  <a:srgbClr val="000000"/>
                </a:solidFill>
                <a:latin typeface="Calibri"/>
                <a:ea typeface="DejaVu Sans"/>
              </a:rPr>
              <a:t>(G3/G4/Fluka)</a:t>
            </a:r>
            <a:endParaRPr/>
          </a:p>
          <a:p>
            <a:pPr>
              <a:lnSpc>
                <a:spcPct val="100000"/>
              </a:lnSpc>
            </a:pPr>
            <a:r>
              <a:rPr lang="en-IN" sz="1400" strike="noStrike">
                <a:solidFill>
                  <a:srgbClr val="000000"/>
                </a:solidFill>
                <a:latin typeface="Calibri"/>
                <a:ea typeface="DejaVu Sans"/>
              </a:rPr>
              <a:t>much_sim.C</a:t>
            </a:r>
            <a:endParaRPr/>
          </a:p>
        </p:txBody>
      </p:sp>
      <p:sp>
        <p:nvSpPr>
          <p:cNvPr id="144" name="CustomShape 10"/>
          <p:cNvSpPr/>
          <p:nvPr/>
        </p:nvSpPr>
        <p:spPr>
          <a:xfrm>
            <a:off x="3753720" y="3776040"/>
            <a:ext cx="1284120" cy="820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200" strike="noStrike">
                <a:solidFill>
                  <a:srgbClr val="000000"/>
                </a:solidFill>
                <a:latin typeface="Calibri"/>
                <a:ea typeface="DejaVu Sans"/>
              </a:rPr>
              <a:t>Digi Stored in </a:t>
            </a:r>
            <a:endParaRPr/>
          </a:p>
          <a:p>
            <a:pPr algn="ctr">
              <a:lnSpc>
                <a:spcPct val="100000"/>
              </a:lnSpc>
            </a:pPr>
            <a:r>
              <a:rPr lang="en-IN" sz="1200" strike="noStrike">
                <a:solidFill>
                  <a:srgbClr val="000000"/>
                </a:solidFill>
                <a:latin typeface="Calibri"/>
                <a:ea typeface="DejaVu Sans"/>
              </a:rPr>
              <a:t>Time Slice via</a:t>
            </a:r>
            <a:endParaRPr/>
          </a:p>
          <a:p>
            <a:pPr algn="ctr">
              <a:lnSpc>
                <a:spcPct val="100000"/>
              </a:lnSpc>
            </a:pPr>
            <a:r>
              <a:rPr lang="en-IN" sz="1200" strike="noStrike">
                <a:solidFill>
                  <a:srgbClr val="000000"/>
                </a:solidFill>
                <a:latin typeface="Calibri"/>
                <a:ea typeface="DejaVu Sans"/>
              </a:rPr>
              <a:t>Updated CbmDaq</a:t>
            </a:r>
            <a:endParaRPr/>
          </a:p>
          <a:p>
            <a:pPr algn="ctr">
              <a:lnSpc>
                <a:spcPct val="100000"/>
              </a:lnSpc>
            </a:pPr>
            <a:r>
              <a:rPr lang="en-IN" sz="1200" strike="noStrike">
                <a:solidFill>
                  <a:srgbClr val="000000"/>
                </a:solidFill>
                <a:latin typeface="Calibri"/>
                <a:ea typeface="DejaVu Sans"/>
              </a:rPr>
              <a:t>Scheme</a:t>
            </a:r>
            <a:endParaRPr/>
          </a:p>
        </p:txBody>
      </p:sp>
      <p:sp>
        <p:nvSpPr>
          <p:cNvPr id="145" name="CustomShape 11"/>
          <p:cNvSpPr/>
          <p:nvPr/>
        </p:nvSpPr>
        <p:spPr>
          <a:xfrm>
            <a:off x="3852000" y="2480400"/>
            <a:ext cx="1089000" cy="820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200" strike="noStrike">
                <a:solidFill>
                  <a:srgbClr val="000000"/>
                </a:solidFill>
                <a:latin typeface="Calibri"/>
                <a:ea typeface="DejaVu Sans"/>
              </a:rPr>
              <a:t>Same Reading </a:t>
            </a:r>
            <a:endParaRPr/>
          </a:p>
          <a:p>
            <a:pPr algn="ctr">
              <a:lnSpc>
                <a:spcPct val="100000"/>
              </a:lnSpc>
            </a:pPr>
            <a:r>
              <a:rPr lang="en-IN" sz="1200" strike="noStrike">
                <a:solidFill>
                  <a:srgbClr val="000000"/>
                </a:solidFill>
                <a:latin typeface="Calibri"/>
                <a:ea typeface="DejaVu Sans"/>
              </a:rPr>
              <a:t>scheme for</a:t>
            </a:r>
            <a:endParaRPr/>
          </a:p>
          <a:p>
            <a:pPr algn="ctr">
              <a:lnSpc>
                <a:spcPct val="100000"/>
              </a:lnSpc>
            </a:pPr>
            <a:r>
              <a:rPr lang="en-IN" sz="1200" strike="noStrike">
                <a:solidFill>
                  <a:srgbClr val="000000"/>
                </a:solidFill>
                <a:latin typeface="Calibri"/>
                <a:ea typeface="DejaVu Sans"/>
              </a:rPr>
              <a:t>EBE and Time</a:t>
            </a:r>
            <a:endParaRPr/>
          </a:p>
          <a:p>
            <a:pPr algn="ctr">
              <a:lnSpc>
                <a:spcPct val="100000"/>
              </a:lnSpc>
            </a:pPr>
            <a:r>
              <a:rPr lang="en-IN" sz="1200" strike="noStrike">
                <a:solidFill>
                  <a:srgbClr val="000000"/>
                </a:solidFill>
                <a:latin typeface="Calibri"/>
                <a:ea typeface="DejaVu Sans"/>
              </a:rPr>
              <a:t>Stream</a:t>
            </a:r>
            <a:endParaRPr/>
          </a:p>
        </p:txBody>
      </p:sp>
      <p:sp>
        <p:nvSpPr>
          <p:cNvPr id="146" name="CustomShape 12"/>
          <p:cNvSpPr/>
          <p:nvPr/>
        </p:nvSpPr>
        <p:spPr>
          <a:xfrm>
            <a:off x="3761280" y="125748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47" name="CustomShape 13"/>
          <p:cNvSpPr/>
          <p:nvPr/>
        </p:nvSpPr>
        <p:spPr>
          <a:xfrm>
            <a:off x="3696480" y="1219320"/>
            <a:ext cx="154008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400" strike="noStrike">
                <a:solidFill>
                  <a:srgbClr val="000000"/>
                </a:solidFill>
                <a:latin typeface="Calibri"/>
                <a:ea typeface="DejaVu Sans"/>
              </a:rPr>
              <a:t>Hit Reconstruc</a:t>
            </a:r>
            <a:r>
              <a:rPr lang="en-IN" sz="1400" strike="noStrike" baseline="30000">
                <a:solidFill>
                  <a:srgbClr val="000000"/>
                </a:solidFill>
                <a:latin typeface="Calibri"/>
                <a:ea typeface="DejaVu Sans"/>
              </a:rPr>
              <a:t>n</a:t>
            </a:r>
            <a:endParaRPr/>
          </a:p>
          <a:p>
            <a:pPr algn="ctr">
              <a:lnSpc>
                <a:spcPct val="100000"/>
              </a:lnSpc>
            </a:pPr>
            <a:r>
              <a:rPr lang="en-IN" sz="1400" strike="noStrike">
                <a:solidFill>
                  <a:srgbClr val="000000"/>
                </a:solidFill>
                <a:latin typeface="Calibri"/>
                <a:ea typeface="DejaVu Sans"/>
              </a:rPr>
              <a:t>Detector Response</a:t>
            </a:r>
            <a:endParaRPr/>
          </a:p>
          <a:p>
            <a:pPr algn="ctr">
              <a:lnSpc>
                <a:spcPct val="100000"/>
              </a:lnSpc>
            </a:pPr>
            <a:r>
              <a:rPr lang="en-IN" sz="1400" strike="noStrike">
                <a:solidFill>
                  <a:srgbClr val="000000"/>
                </a:solidFill>
                <a:latin typeface="Calibri"/>
                <a:ea typeface="DejaVu Sans"/>
              </a:rPr>
              <a:t>much_reco.C</a:t>
            </a:r>
            <a:endParaRPr/>
          </a:p>
        </p:txBody>
      </p:sp>
      <p:sp>
        <p:nvSpPr>
          <p:cNvPr id="148" name="CustomShape 14"/>
          <p:cNvSpPr/>
          <p:nvPr/>
        </p:nvSpPr>
        <p:spPr>
          <a:xfrm>
            <a:off x="5514120" y="125748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49" name="CustomShape 15"/>
          <p:cNvSpPr/>
          <p:nvPr/>
        </p:nvSpPr>
        <p:spPr>
          <a:xfrm>
            <a:off x="5423400" y="1280520"/>
            <a:ext cx="144720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400" strike="noStrike">
                <a:solidFill>
                  <a:srgbClr val="000000"/>
                </a:solidFill>
                <a:latin typeface="Calibri"/>
                <a:ea typeface="DejaVu Sans"/>
              </a:rPr>
              <a:t>Track Reconstruc</a:t>
            </a:r>
            <a:r>
              <a:rPr lang="en-IN" sz="1400" strike="noStrike" baseline="30000">
                <a:solidFill>
                  <a:srgbClr val="000000"/>
                </a:solidFill>
                <a:latin typeface="Calibri"/>
                <a:ea typeface="DejaVu Sans"/>
              </a:rPr>
              <a:t>n</a:t>
            </a:r>
            <a:endParaRPr/>
          </a:p>
          <a:p>
            <a:pPr algn="ctr">
              <a:lnSpc>
                <a:spcPct val="100000"/>
              </a:lnSpc>
            </a:pPr>
            <a:r>
              <a:rPr lang="en-IN" sz="1400" strike="noStrike">
                <a:solidFill>
                  <a:srgbClr val="000000"/>
                </a:solidFill>
                <a:latin typeface="Calibri"/>
                <a:ea typeface="DejaVu Sans"/>
              </a:rPr>
              <a:t> (Finding Tracks</a:t>
            </a:r>
            <a:endParaRPr/>
          </a:p>
          <a:p>
            <a:pPr algn="ctr">
              <a:lnSpc>
                <a:spcPct val="100000"/>
              </a:lnSpc>
            </a:pPr>
            <a:r>
              <a:rPr lang="en-IN" sz="1400" strike="noStrike">
                <a:solidFill>
                  <a:srgbClr val="000000"/>
                </a:solidFill>
                <a:latin typeface="Calibri"/>
                <a:ea typeface="DejaVu Sans"/>
              </a:rPr>
              <a:t> and particles)</a:t>
            </a:r>
            <a:endParaRPr/>
          </a:p>
        </p:txBody>
      </p:sp>
      <p:sp>
        <p:nvSpPr>
          <p:cNvPr id="150" name="CustomShape 16"/>
          <p:cNvSpPr/>
          <p:nvPr/>
        </p:nvSpPr>
        <p:spPr>
          <a:xfrm>
            <a:off x="7266600" y="1257480"/>
            <a:ext cx="1294560" cy="761400"/>
          </a:xfrm>
          <a:prstGeom prst="roundRect">
            <a:avLst>
              <a:gd name="adj" fmla="val 14400"/>
            </a:avLst>
          </a:prstGeom>
          <a:noFill/>
          <a:ln>
            <a:round/>
          </a:ln>
        </p:spPr>
        <p:style>
          <a:lnRef idx="2">
            <a:schemeClr val="accent1">
              <a:shade val="50000"/>
            </a:schemeClr>
          </a:lnRef>
          <a:fillRef idx="1">
            <a:schemeClr val="accent1"/>
          </a:fillRef>
          <a:effectRef idx="0">
            <a:schemeClr val="accent1"/>
          </a:effectRef>
          <a:fontRef idx="minor"/>
        </p:style>
      </p:sp>
      <p:sp>
        <p:nvSpPr>
          <p:cNvPr id="151" name="CustomShape 17"/>
          <p:cNvSpPr/>
          <p:nvPr/>
        </p:nvSpPr>
        <p:spPr>
          <a:xfrm>
            <a:off x="7198920" y="1250640"/>
            <a:ext cx="1368000" cy="7293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400" strike="noStrike">
                <a:solidFill>
                  <a:srgbClr val="000000"/>
                </a:solidFill>
                <a:latin typeface="Calibri"/>
                <a:ea typeface="DejaVu Sans"/>
              </a:rPr>
              <a:t>Vertex </a:t>
            </a:r>
            <a:endParaRPr/>
          </a:p>
          <a:p>
            <a:pPr algn="ctr">
              <a:lnSpc>
                <a:spcPct val="100000"/>
              </a:lnSpc>
            </a:pPr>
            <a:r>
              <a:rPr lang="en-IN" sz="1400" strike="noStrike">
                <a:solidFill>
                  <a:srgbClr val="000000"/>
                </a:solidFill>
                <a:latin typeface="Calibri"/>
                <a:ea typeface="DejaVu Sans"/>
              </a:rPr>
              <a:t>Reconstruc</a:t>
            </a:r>
            <a:r>
              <a:rPr lang="en-IN" sz="1400" strike="noStrike" baseline="30000">
                <a:solidFill>
                  <a:srgbClr val="000000"/>
                </a:solidFill>
                <a:latin typeface="Calibri"/>
                <a:ea typeface="DejaVu Sans"/>
              </a:rPr>
              <a:t>n </a:t>
            </a:r>
            <a:r>
              <a:rPr lang="en-IN" sz="1400" strike="noStrike">
                <a:solidFill>
                  <a:srgbClr val="000000"/>
                </a:solidFill>
                <a:latin typeface="Calibri"/>
                <a:ea typeface="DejaVu Sans"/>
              </a:rPr>
              <a:t>and </a:t>
            </a:r>
            <a:endParaRPr/>
          </a:p>
          <a:p>
            <a:pPr algn="ctr">
              <a:lnSpc>
                <a:spcPct val="100000"/>
              </a:lnSpc>
            </a:pPr>
            <a:r>
              <a:rPr lang="en-IN" sz="1400" strike="noStrike">
                <a:solidFill>
                  <a:srgbClr val="000000"/>
                </a:solidFill>
                <a:latin typeface="Calibri"/>
                <a:ea typeface="DejaVu Sans"/>
              </a:rPr>
              <a:t>Physics analysis.</a:t>
            </a:r>
            <a:endParaRPr/>
          </a:p>
        </p:txBody>
      </p:sp>
      <p:sp>
        <p:nvSpPr>
          <p:cNvPr id="152" name="CustomShape 18"/>
          <p:cNvSpPr/>
          <p:nvPr/>
        </p:nvSpPr>
        <p:spPr>
          <a:xfrm>
            <a:off x="5056920" y="1601640"/>
            <a:ext cx="456480" cy="36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53" name="CustomShape 19"/>
          <p:cNvSpPr/>
          <p:nvPr/>
        </p:nvSpPr>
        <p:spPr>
          <a:xfrm>
            <a:off x="6809400" y="1583280"/>
            <a:ext cx="456480" cy="36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54" name="CustomShape 20"/>
          <p:cNvSpPr/>
          <p:nvPr/>
        </p:nvSpPr>
        <p:spPr>
          <a:xfrm flipV="1">
            <a:off x="3327120" y="4167000"/>
            <a:ext cx="406080" cy="2052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55" name="CustomShape 21"/>
          <p:cNvSpPr/>
          <p:nvPr/>
        </p:nvSpPr>
        <p:spPr>
          <a:xfrm>
            <a:off x="2656440" y="2019240"/>
            <a:ext cx="4680" cy="49464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56" name="CustomShape 22"/>
          <p:cNvSpPr/>
          <p:nvPr/>
        </p:nvSpPr>
        <p:spPr>
          <a:xfrm flipV="1">
            <a:off x="4409280" y="2018520"/>
            <a:ext cx="360" cy="49464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57" name="CustomShape 23"/>
          <p:cNvSpPr/>
          <p:nvPr/>
        </p:nvSpPr>
        <p:spPr>
          <a:xfrm>
            <a:off x="2651400" y="3291480"/>
            <a:ext cx="4680" cy="49464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58" name="CustomShape 24"/>
          <p:cNvSpPr/>
          <p:nvPr/>
        </p:nvSpPr>
        <p:spPr>
          <a:xfrm flipV="1">
            <a:off x="4419720" y="3276000"/>
            <a:ext cx="360" cy="494640"/>
          </a:xfrm>
          <a:prstGeom prst="straightConnector1">
            <a:avLst/>
          </a:prstGeom>
          <a:noFill/>
          <a:ln>
            <a:solidFill>
              <a:srgbClr val="4A7EBB"/>
            </a:solidFill>
            <a:round/>
            <a:tailEnd type="triangle" w="med" len="med"/>
          </a:ln>
        </p:spPr>
        <p:style>
          <a:lnRef idx="1">
            <a:schemeClr val="accent1"/>
          </a:lnRef>
          <a:fillRef idx="0">
            <a:schemeClr val="accent1"/>
          </a:fillRef>
          <a:effectRef idx="0">
            <a:schemeClr val="accent1"/>
          </a:effectRef>
          <a:fontRef idx="minor"/>
        </p:style>
      </p:sp>
      <p:sp>
        <p:nvSpPr>
          <p:cNvPr id="159" name="CustomShape 25"/>
          <p:cNvSpPr/>
          <p:nvPr/>
        </p:nvSpPr>
        <p:spPr>
          <a:xfrm>
            <a:off x="609480" y="152280"/>
            <a:ext cx="7771680" cy="761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3600" b="1" strike="noStrike">
                <a:solidFill>
                  <a:srgbClr val="FF0000"/>
                </a:solidFill>
                <a:latin typeface="Times New Roman"/>
                <a:ea typeface="DejaVu Sans"/>
              </a:rPr>
              <a:t>Simulated Time stamp data chain</a:t>
            </a:r>
            <a:endParaRPr/>
          </a:p>
        </p:txBody>
      </p:sp>
      <p:sp>
        <p:nvSpPr>
          <p:cNvPr id="160" name="CustomShape 26"/>
          <p:cNvSpPr/>
          <p:nvPr/>
        </p:nvSpPr>
        <p:spPr>
          <a:xfrm>
            <a:off x="235800" y="2002680"/>
            <a:ext cx="163152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b="1" strike="noStrike">
                <a:solidFill>
                  <a:srgbClr val="FF0000"/>
                </a:solidFill>
                <a:latin typeface="Times New Roman"/>
                <a:ea typeface="DejaVu Sans"/>
              </a:rPr>
              <a:t>Event by event</a:t>
            </a:r>
            <a:endParaRPr/>
          </a:p>
        </p:txBody>
      </p:sp>
      <p:sp>
        <p:nvSpPr>
          <p:cNvPr id="161" name="CustomShape 27"/>
          <p:cNvSpPr/>
          <p:nvPr/>
        </p:nvSpPr>
        <p:spPr>
          <a:xfrm>
            <a:off x="3853440" y="4507560"/>
            <a:ext cx="110268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b="1" strike="noStrike">
                <a:solidFill>
                  <a:srgbClr val="FF0000"/>
                </a:solidFill>
                <a:latin typeface="Times New Roman"/>
                <a:ea typeface="DejaVu Sans"/>
              </a:rPr>
              <a:t>Timeslice</a:t>
            </a:r>
            <a:endParaRPr/>
          </a:p>
        </p:txBody>
      </p:sp>
      <p:sp>
        <p:nvSpPr>
          <p:cNvPr id="162" name="CustomShape 28"/>
          <p:cNvSpPr/>
          <p:nvPr/>
        </p:nvSpPr>
        <p:spPr>
          <a:xfrm>
            <a:off x="1941120" y="4526280"/>
            <a:ext cx="163152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b="1" strike="noStrike">
                <a:solidFill>
                  <a:srgbClr val="FF0000"/>
                </a:solidFill>
                <a:latin typeface="Times New Roman"/>
                <a:ea typeface="DejaVu Sans"/>
              </a:rPr>
              <a:t>Sorted in Time</a:t>
            </a:r>
            <a:endParaRPr/>
          </a:p>
        </p:txBody>
      </p:sp>
      <p:sp>
        <p:nvSpPr>
          <p:cNvPr id="163" name="CustomShape 29"/>
          <p:cNvSpPr/>
          <p:nvPr/>
        </p:nvSpPr>
        <p:spPr>
          <a:xfrm rot="16200000">
            <a:off x="4417560" y="3342960"/>
            <a:ext cx="1631160" cy="363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b="1" strike="noStrike">
                <a:solidFill>
                  <a:srgbClr val="FF0000"/>
                </a:solidFill>
                <a:latin typeface="Times New Roman"/>
                <a:ea typeface="DejaVu Sans"/>
              </a:rPr>
              <a:t>Event by event</a:t>
            </a:r>
            <a:endParaRPr/>
          </a:p>
        </p:txBody>
      </p:sp>
      <p:sp>
        <p:nvSpPr>
          <p:cNvPr id="164" name="CustomShape 30"/>
          <p:cNvSpPr/>
          <p:nvPr/>
        </p:nvSpPr>
        <p:spPr>
          <a:xfrm rot="5400000">
            <a:off x="1235160" y="4147560"/>
            <a:ext cx="1431720" cy="3639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b="1" strike="noStrike">
                <a:solidFill>
                  <a:srgbClr val="FF0000"/>
                </a:solidFill>
                <a:latin typeface="Times New Roman"/>
                <a:ea typeface="DejaVu Sans"/>
              </a:rPr>
              <a:t>Data stream </a:t>
            </a:r>
            <a:endParaRPr/>
          </a:p>
        </p:txBody>
      </p:sp>
      <p:sp>
        <p:nvSpPr>
          <p:cNvPr id="165" name="CustomShape 31"/>
          <p:cNvSpPr/>
          <p:nvPr/>
        </p:nvSpPr>
        <p:spPr>
          <a:xfrm>
            <a:off x="3192120" y="3196080"/>
            <a:ext cx="912240" cy="820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z="1600" strike="noStrike">
                <a:solidFill>
                  <a:srgbClr val="0070C0"/>
                </a:solidFill>
                <a:latin typeface="Calibri"/>
                <a:ea typeface="DejaVu Sans"/>
              </a:rPr>
              <a:t>Time </a:t>
            </a:r>
            <a:endParaRPr/>
          </a:p>
          <a:p>
            <a:pPr>
              <a:lnSpc>
                <a:spcPct val="100000"/>
              </a:lnSpc>
            </a:pPr>
            <a:r>
              <a:rPr lang="en-IN" sz="1600" strike="noStrike">
                <a:solidFill>
                  <a:srgbClr val="0070C0"/>
                </a:solidFill>
                <a:latin typeface="Calibri"/>
                <a:ea typeface="DejaVu Sans"/>
              </a:rPr>
              <a:t>Stamped</a:t>
            </a:r>
            <a:endParaRPr/>
          </a:p>
          <a:p>
            <a:pPr>
              <a:lnSpc>
                <a:spcPct val="100000"/>
              </a:lnSpc>
            </a:pPr>
            <a:r>
              <a:rPr lang="en-IN" sz="1600" strike="noStrike">
                <a:solidFill>
                  <a:srgbClr val="0070C0"/>
                </a:solidFill>
                <a:latin typeface="Calibri"/>
                <a:ea typeface="DejaVu Sans"/>
              </a:rPr>
              <a:t>Digis</a:t>
            </a:r>
            <a:endParaRPr/>
          </a:p>
        </p:txBody>
      </p:sp>
      <p:sp>
        <p:nvSpPr>
          <p:cNvPr id="166" name="CustomShape 32"/>
          <p:cNvSpPr/>
          <p:nvPr/>
        </p:nvSpPr>
        <p:spPr>
          <a:xfrm>
            <a:off x="1988640" y="3957840"/>
            <a:ext cx="1329840" cy="455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200" strike="noStrike">
                <a:solidFill>
                  <a:srgbClr val="000000"/>
                </a:solidFill>
                <a:latin typeface="Calibri"/>
                <a:ea typeface="DejaVu Sans"/>
              </a:rPr>
              <a:t>NoiseGeneration</a:t>
            </a:r>
            <a:endParaRPr/>
          </a:p>
          <a:p>
            <a:pPr algn="ctr">
              <a:lnSpc>
                <a:spcPct val="100000"/>
              </a:lnSpc>
            </a:pPr>
            <a:r>
              <a:rPr lang="en-IN" sz="1200" strike="noStrike">
                <a:solidFill>
                  <a:srgbClr val="000000"/>
                </a:solidFill>
                <a:latin typeface="Calibri"/>
                <a:ea typeface="DejaVu Sans"/>
              </a:rPr>
              <a:t>(Electronics Noise)</a:t>
            </a:r>
            <a:endParaRPr/>
          </a:p>
        </p:txBody>
      </p:sp>
      <p:sp>
        <p:nvSpPr>
          <p:cNvPr id="167" name="CustomShape 33"/>
          <p:cNvSpPr/>
          <p:nvPr/>
        </p:nvSpPr>
        <p:spPr>
          <a:xfrm>
            <a:off x="1965600" y="2615400"/>
            <a:ext cx="1359000" cy="606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1000" strike="noStrike">
                <a:solidFill>
                  <a:srgbClr val="000000"/>
                </a:solidFill>
                <a:latin typeface="Calibri"/>
                <a:ea typeface="DejaVu Sans"/>
              </a:rPr>
              <a:t>CbmMuchDigitezeGem</a:t>
            </a:r>
            <a:endParaRPr/>
          </a:p>
          <a:p>
            <a:pPr algn="ctr">
              <a:lnSpc>
                <a:spcPct val="100000"/>
              </a:lnSpc>
            </a:pPr>
            <a:r>
              <a:rPr lang="en-IN" sz="1200" strike="noStrike">
                <a:solidFill>
                  <a:srgbClr val="000000"/>
                </a:solidFill>
                <a:latin typeface="Calibri"/>
                <a:ea typeface="DejaVu Sans"/>
              </a:rPr>
              <a:t>(Detector</a:t>
            </a:r>
            <a:endParaRPr/>
          </a:p>
          <a:p>
            <a:pPr algn="ctr">
              <a:lnSpc>
                <a:spcPct val="100000"/>
              </a:lnSpc>
            </a:pPr>
            <a:r>
              <a:rPr lang="en-IN" sz="1200" strike="noStrike">
                <a:solidFill>
                  <a:srgbClr val="000000"/>
                </a:solidFill>
                <a:latin typeface="Calibri"/>
                <a:ea typeface="DejaVu Sans"/>
              </a:rPr>
              <a:t> Response)</a:t>
            </a:r>
            <a:endParaRPr/>
          </a:p>
        </p:txBody>
      </p:sp>
      <p:sp>
        <p:nvSpPr>
          <p:cNvPr id="168" name="CustomShape 34"/>
          <p:cNvSpPr/>
          <p:nvPr/>
        </p:nvSpPr>
        <p:spPr>
          <a:xfrm>
            <a:off x="62640" y="4876920"/>
            <a:ext cx="8762400" cy="1429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b="1" strike="noStrike">
                <a:solidFill>
                  <a:srgbClr val="FF0000"/>
                </a:solidFill>
                <a:latin typeface="Calibri"/>
                <a:ea typeface="DejaVu Sans"/>
              </a:rPr>
              <a:t>EBE and Time based framework</a:t>
            </a:r>
            <a:r>
              <a:rPr lang="en-IN" b="1" strike="noStrike">
                <a:solidFill>
                  <a:srgbClr val="000000"/>
                </a:solidFill>
                <a:latin typeface="Calibri"/>
                <a:ea typeface="DejaVu Sans"/>
              </a:rPr>
              <a:t>:- </a:t>
            </a:r>
            <a:r>
              <a:rPr lang="en-IN" sz="1400" b="1" strike="noStrike">
                <a:solidFill>
                  <a:srgbClr val="000000"/>
                </a:solidFill>
                <a:latin typeface="Calibri"/>
                <a:ea typeface="DejaVu Sans"/>
              </a:rPr>
              <a:t>All the reconstruction related MUCH classes working for both Event by event and Time based mode. Only CbmMuchDigitizeGem class contain fDaq variable which has to set as 0 for Event by Event and 1 for Time Based Mode (corresponding macro much_digi_tb.C available in macro/much). Time based root file can be read similarly as EBE, and using CbmMuchFindHitsGem class Clusters and Hits generated for Time Based mode. (Can work without event builder if event rate = 10^5 and Timeslice  = 10000 ns choosen). Working on the much event building module. </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3124080" y="6356520"/>
            <a:ext cx="289476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1200" strike="noStrike">
                <a:solidFill>
                  <a:srgbClr val="8B8B8B"/>
                </a:solidFill>
                <a:latin typeface="Calibri"/>
              </a:rPr>
              <a:t>Vikas Singhal, VECC, INDIA</a:t>
            </a:r>
            <a:endParaRPr/>
          </a:p>
        </p:txBody>
      </p:sp>
      <p:sp>
        <p:nvSpPr>
          <p:cNvPr id="170" name="CustomShape 2"/>
          <p:cNvSpPr/>
          <p:nvPr/>
        </p:nvSpPr>
        <p:spPr>
          <a:xfrm>
            <a:off x="6553080" y="6356520"/>
            <a:ext cx="213300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EAB1335E-6645-40E3-A16B-8CB247CB37A9}" type="slidenum">
              <a:rPr lang="en-IN" sz="1200" strike="noStrike">
                <a:solidFill>
                  <a:srgbClr val="8B8B8B"/>
                </a:solidFill>
                <a:latin typeface="Calibri"/>
              </a:rPr>
              <a:t>5</a:t>
            </a:fld>
            <a:endParaRPr/>
          </a:p>
        </p:txBody>
      </p:sp>
      <p:sp>
        <p:nvSpPr>
          <p:cNvPr id="171" name="CustomShape 3"/>
          <p:cNvSpPr/>
          <p:nvPr/>
        </p:nvSpPr>
        <p:spPr>
          <a:xfrm>
            <a:off x="457200" y="1522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3600" b="1" strike="noStrike">
                <a:solidFill>
                  <a:srgbClr val="FF0000"/>
                </a:solidFill>
                <a:latin typeface="Times New Roman"/>
                <a:ea typeface="DejaVu Sans"/>
              </a:rPr>
              <a:t>Not event correlated noise</a:t>
            </a:r>
            <a:endParaRPr/>
          </a:p>
          <a:p>
            <a:pPr algn="ctr">
              <a:lnSpc>
                <a:spcPct val="100000"/>
              </a:lnSpc>
            </a:pPr>
            <a:r>
              <a:rPr lang="en-IN" sz="1900" strike="noStrike">
                <a:solidFill>
                  <a:srgbClr val="000000"/>
                </a:solidFill>
                <a:latin typeface="Calibri"/>
                <a:ea typeface="DejaVu Sans"/>
              </a:rPr>
              <a:t>Not correlated to any signal caused by a particle produced in event.</a:t>
            </a:r>
            <a:endParaRPr/>
          </a:p>
        </p:txBody>
      </p:sp>
      <p:sp>
        <p:nvSpPr>
          <p:cNvPr id="172" name="CustomShape 4"/>
          <p:cNvSpPr/>
          <p:nvPr/>
        </p:nvSpPr>
        <p:spPr>
          <a:xfrm>
            <a:off x="762120" y="1536840"/>
            <a:ext cx="3580560" cy="761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2400" b="1" strike="noStrike">
                <a:solidFill>
                  <a:srgbClr val="00B050"/>
                </a:solidFill>
                <a:latin typeface="Times New Roman"/>
                <a:ea typeface="DejaVu Sans"/>
              </a:rPr>
              <a:t>Electronics Noise</a:t>
            </a:r>
            <a:endParaRPr/>
          </a:p>
        </p:txBody>
      </p:sp>
      <p:sp>
        <p:nvSpPr>
          <p:cNvPr id="173" name="CustomShape 5"/>
          <p:cNvSpPr/>
          <p:nvPr/>
        </p:nvSpPr>
        <p:spPr>
          <a:xfrm>
            <a:off x="4952880" y="1752480"/>
            <a:ext cx="3580560" cy="761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2400" b="1" strike="noStrike">
                <a:solidFill>
                  <a:srgbClr val="00B050"/>
                </a:solidFill>
                <a:latin typeface="Times New Roman"/>
                <a:ea typeface="DejaVu Sans"/>
              </a:rPr>
              <a:t>Noise Hits from Delta Electrons</a:t>
            </a:r>
            <a:endParaRPr/>
          </a:p>
        </p:txBody>
      </p:sp>
      <p:sp>
        <p:nvSpPr>
          <p:cNvPr id="174" name="CustomShape 6"/>
          <p:cNvSpPr/>
          <p:nvPr/>
        </p:nvSpPr>
        <p:spPr>
          <a:xfrm>
            <a:off x="5372280" y="2674800"/>
            <a:ext cx="2742480" cy="31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trike="noStrike">
                <a:solidFill>
                  <a:srgbClr val="000000"/>
                </a:solidFill>
                <a:latin typeface="Calibri"/>
                <a:ea typeface="DejaVu Sans"/>
              </a:rPr>
              <a:t>Hits from delta electrons produced by beam particles in the target.</a:t>
            </a:r>
            <a:endParaRPr/>
          </a:p>
          <a:p>
            <a:pPr>
              <a:lnSpc>
                <a:spcPct val="100000"/>
              </a:lnSpc>
            </a:pPr>
            <a:endParaRPr/>
          </a:p>
          <a:p>
            <a:pPr>
              <a:lnSpc>
                <a:spcPct val="100000"/>
              </a:lnSpc>
            </a:pPr>
            <a:r>
              <a:rPr lang="en-IN" strike="noStrike">
                <a:solidFill>
                  <a:srgbClr val="000000"/>
                </a:solidFill>
                <a:latin typeface="Calibri"/>
                <a:ea typeface="DejaVu Sans"/>
              </a:rPr>
              <a:t>Not very relevant for MUCH. </a:t>
            </a:r>
            <a:endParaRPr/>
          </a:p>
          <a:p>
            <a:pPr>
              <a:lnSpc>
                <a:spcPct val="100000"/>
              </a:lnSpc>
            </a:pPr>
            <a:endParaRPr/>
          </a:p>
          <a:p>
            <a:pPr>
              <a:lnSpc>
                <a:spcPct val="100000"/>
              </a:lnSpc>
            </a:pPr>
            <a:r>
              <a:rPr lang="en-IN" strike="noStrike">
                <a:solidFill>
                  <a:srgbClr val="000000"/>
                </a:solidFill>
                <a:latin typeface="Calibri"/>
                <a:ea typeface="DejaVu Sans"/>
              </a:rPr>
              <a:t>Not implemented YET Need discussion.</a:t>
            </a:r>
            <a:endParaRPr/>
          </a:p>
          <a:p>
            <a:pPr>
              <a:lnSpc>
                <a:spcPct val="100000"/>
              </a:lnSpc>
            </a:pPr>
            <a:endParaRPr/>
          </a:p>
          <a:p>
            <a:pPr>
              <a:lnSpc>
                <a:spcPct val="100000"/>
              </a:lnSpc>
            </a:pPr>
            <a:endParaRPr/>
          </a:p>
        </p:txBody>
      </p:sp>
      <p:sp>
        <p:nvSpPr>
          <p:cNvPr id="175" name="CustomShape 7"/>
          <p:cNvSpPr/>
          <p:nvPr/>
        </p:nvSpPr>
        <p:spPr>
          <a:xfrm>
            <a:off x="1181160" y="2298600"/>
            <a:ext cx="2742480" cy="3381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trike="noStrike">
                <a:solidFill>
                  <a:srgbClr val="000000"/>
                </a:solidFill>
                <a:latin typeface="Calibri"/>
                <a:ea typeface="DejaVu Sans"/>
              </a:rPr>
              <a:t>Comes continuously through the free-streaming electronics whenever the noise in a given pad/ channel exceeds the threshold.</a:t>
            </a:r>
            <a:endParaRPr/>
          </a:p>
          <a:p>
            <a:pPr>
              <a:lnSpc>
                <a:spcPct val="100000"/>
              </a:lnSpc>
            </a:pPr>
            <a:endParaRPr/>
          </a:p>
          <a:p>
            <a:pPr>
              <a:lnSpc>
                <a:spcPct val="100000"/>
              </a:lnSpc>
            </a:pPr>
            <a:r>
              <a:rPr lang="en-IN" strike="noStrike">
                <a:solidFill>
                  <a:srgbClr val="000000"/>
                </a:solidFill>
                <a:latin typeface="Calibri"/>
                <a:ea typeface="DejaVu Sans"/>
              </a:rPr>
              <a:t>Different than already implemented noise by adding some random charge value to a given signal.</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1128960" y="39960"/>
            <a:ext cx="6433560" cy="578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3200" b="1" strike="noStrike">
                <a:solidFill>
                  <a:srgbClr val="FF0000"/>
                </a:solidFill>
                <a:latin typeface="Times New Roman"/>
                <a:ea typeface="DejaVu Sans"/>
              </a:rPr>
              <a:t>Noise Parameters in Much Digitizer</a:t>
            </a:r>
            <a:endParaRPr/>
          </a:p>
        </p:txBody>
      </p:sp>
      <p:sp>
        <p:nvSpPr>
          <p:cNvPr id="177" name="CustomShape 2"/>
          <p:cNvSpPr/>
          <p:nvPr/>
        </p:nvSpPr>
        <p:spPr>
          <a:xfrm>
            <a:off x="258840" y="731880"/>
            <a:ext cx="5293800" cy="5303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trike="noStrike">
                <a:solidFill>
                  <a:srgbClr val="000000"/>
                </a:solidFill>
                <a:latin typeface="Book Antiqua"/>
                <a:ea typeface="DejaVu Sans"/>
              </a:rPr>
              <a:t> Double_t       fPerPadNoiseRate;    </a:t>
            </a:r>
            <a:endParaRPr/>
          </a:p>
          <a:p>
            <a:pPr>
              <a:lnSpc>
                <a:spcPct val="100000"/>
              </a:lnSpc>
            </a:pPr>
            <a:r>
              <a:rPr lang="en-IN" strike="noStrike">
                <a:solidFill>
                  <a:srgbClr val="000000"/>
                </a:solidFill>
                <a:latin typeface="Book Antiqua"/>
                <a:ea typeface="DejaVu Sans"/>
              </a:rPr>
              <a:t>		//!Noise rate per pad  </a:t>
            </a:r>
            <a:endParaRPr/>
          </a:p>
          <a:p>
            <a:pPr>
              <a:lnSpc>
                <a:spcPct val="100000"/>
              </a:lnSpc>
            </a:pPr>
            <a:r>
              <a:rPr lang="en-IN" strike="noStrike">
                <a:solidFill>
                  <a:srgbClr val="000000"/>
                </a:solidFill>
                <a:latin typeface="Book Antiqua"/>
                <a:ea typeface="DejaVu Sans"/>
              </a:rPr>
              <a:t> </a:t>
            </a:r>
            <a:endParaRPr/>
          </a:p>
          <a:p>
            <a:pPr>
              <a:lnSpc>
                <a:spcPct val="100000"/>
              </a:lnSpc>
            </a:pPr>
            <a:r>
              <a:rPr lang="en-IN" strike="noStrike">
                <a:solidFill>
                  <a:srgbClr val="000000"/>
                </a:solidFill>
                <a:latin typeface="Book Antiqua"/>
                <a:ea typeface="DejaVu Sans"/>
              </a:rPr>
              <a:t> Double_t       fPreviousEventTime; </a:t>
            </a:r>
            <a:endParaRPr/>
          </a:p>
          <a:p>
            <a:pPr>
              <a:lnSpc>
                <a:spcPct val="100000"/>
              </a:lnSpc>
            </a:pPr>
            <a:r>
              <a:rPr lang="en-IN" strike="noStrike">
                <a:solidFill>
                  <a:srgbClr val="000000"/>
                </a:solidFill>
                <a:latin typeface="Book Antiqua"/>
                <a:ea typeface="DejaVu Sans"/>
              </a:rPr>
              <a:t>		//! Previous Event Time</a:t>
            </a:r>
            <a:endParaRPr/>
          </a:p>
          <a:p>
            <a:pPr>
              <a:lnSpc>
                <a:spcPct val="100000"/>
              </a:lnSpc>
            </a:pPr>
            <a:r>
              <a:rPr lang="en-IN" strike="noStrike">
                <a:solidFill>
                  <a:srgbClr val="000000"/>
                </a:solidFill>
                <a:latin typeface="Book Antiqua"/>
                <a:ea typeface="DejaVu Sans"/>
              </a:rPr>
              <a:t> </a:t>
            </a:r>
            <a:endParaRPr/>
          </a:p>
          <a:p>
            <a:pPr>
              <a:lnSpc>
                <a:spcPct val="100000"/>
              </a:lnSpc>
            </a:pPr>
            <a:r>
              <a:rPr lang="en-IN" strike="noStrike">
                <a:solidFill>
                  <a:srgbClr val="000000"/>
                </a:solidFill>
                <a:latin typeface="Book Antiqua"/>
                <a:ea typeface="DejaVu Sans"/>
              </a:rPr>
              <a:t> Double_t       fCurrentEventTime;  </a:t>
            </a:r>
            <a:endParaRPr/>
          </a:p>
          <a:p>
            <a:pPr>
              <a:lnSpc>
                <a:spcPct val="100000"/>
              </a:lnSpc>
            </a:pPr>
            <a:r>
              <a:rPr lang="en-IN" strike="noStrike">
                <a:solidFill>
                  <a:srgbClr val="000000"/>
                </a:solidFill>
                <a:latin typeface="Book Antiqua"/>
                <a:ea typeface="DejaVu Sans"/>
              </a:rPr>
              <a:t>		//!Current Event Time</a:t>
            </a:r>
            <a:endParaRPr/>
          </a:p>
          <a:p>
            <a:pPr>
              <a:lnSpc>
                <a:spcPct val="100000"/>
              </a:lnSpc>
            </a:pPr>
            <a:r>
              <a:rPr lang="en-IN" strike="noStrike">
                <a:solidFill>
                  <a:srgbClr val="000000"/>
                </a:solidFill>
                <a:latin typeface="Book Antiqua"/>
                <a:ea typeface="DejaVu Sans"/>
              </a:rPr>
              <a:t> </a:t>
            </a:r>
            <a:endParaRPr/>
          </a:p>
          <a:p>
            <a:pPr>
              <a:lnSpc>
                <a:spcPct val="100000"/>
              </a:lnSpc>
            </a:pPr>
            <a:r>
              <a:rPr lang="en-IN" strike="noStrike">
                <a:solidFill>
                  <a:srgbClr val="000000"/>
                </a:solidFill>
                <a:latin typeface="Book Antiqua"/>
                <a:ea typeface="DejaVu Sans"/>
              </a:rPr>
              <a:t>Bool_t            fGenerateElectronicsNoise; </a:t>
            </a:r>
            <a:endParaRPr/>
          </a:p>
          <a:p>
            <a:pPr>
              <a:lnSpc>
                <a:spcPct val="100000"/>
              </a:lnSpc>
            </a:pPr>
            <a:r>
              <a:rPr lang="en-IN" strike="noStrike">
                <a:solidFill>
                  <a:srgbClr val="000000"/>
                </a:solidFill>
                <a:latin typeface="Book Antiqua"/>
                <a:ea typeface="DejaVu Sans"/>
              </a:rPr>
              <a:t>	//! Set this Boolean variable to 		True if want to generated Elecronics Noise</a:t>
            </a:r>
            <a:endParaRPr/>
          </a:p>
          <a:p>
            <a:pPr>
              <a:lnSpc>
                <a:spcPct val="100000"/>
              </a:lnSpc>
            </a:pPr>
            <a:endParaRPr/>
          </a:p>
          <a:p>
            <a:pPr>
              <a:lnSpc>
                <a:spcPct val="100000"/>
              </a:lnSpc>
            </a:pPr>
            <a:r>
              <a:rPr lang="en-IN" strike="noStrike">
                <a:solidFill>
                  <a:srgbClr val="000000"/>
                </a:solidFill>
                <a:latin typeface="Book Antiqua"/>
                <a:ea typeface="DejaVu Sans"/>
              </a:rPr>
              <a:t>Int_t               fNofNoiseTot = 0;</a:t>
            </a:r>
            <a:endParaRPr/>
          </a:p>
          <a:p>
            <a:pPr>
              <a:lnSpc>
                <a:spcPct val="100000"/>
              </a:lnSpc>
            </a:pPr>
            <a:endParaRPr/>
          </a:p>
          <a:p>
            <a:pPr>
              <a:lnSpc>
                <a:spcPct val="100000"/>
              </a:lnSpc>
            </a:pPr>
            <a:r>
              <a:rPr lang="en-IN" strike="noStrike">
                <a:solidFill>
                  <a:srgbClr val="000000"/>
                </a:solidFill>
                <a:latin typeface="Book Antiqua"/>
                <a:ea typeface="DejaVu Sans"/>
              </a:rPr>
              <a:t>Int_t               fNofNoiseSignals = 0;</a:t>
            </a:r>
            <a:endParaRPr/>
          </a:p>
          <a:p>
            <a:pPr>
              <a:lnSpc>
                <a:spcPct val="100000"/>
              </a:lnSpc>
            </a:pPr>
            <a:endParaRPr/>
          </a:p>
          <a:p>
            <a:pPr>
              <a:lnSpc>
                <a:spcPct val="100000"/>
              </a:lnSpc>
            </a:pPr>
            <a:r>
              <a:rPr lang="en-IN" strike="noStrike">
                <a:solidFill>
                  <a:srgbClr val="000000"/>
                </a:solidFill>
                <a:latin typeface="Book Antiqua"/>
                <a:ea typeface="DejaVu Sans"/>
              </a:rPr>
              <a:t>TF1*                fNoiseCharge;    </a:t>
            </a:r>
            <a:endParaRPr/>
          </a:p>
          <a:p>
            <a:pPr>
              <a:lnSpc>
                <a:spcPct val="100000"/>
              </a:lnSpc>
            </a:pPr>
            <a:r>
              <a:rPr lang="en-IN" strike="noStrike">
                <a:solidFill>
                  <a:srgbClr val="000000"/>
                </a:solidFill>
                <a:latin typeface="Book Antiqua"/>
                <a:ea typeface="DejaVu Sans"/>
              </a:rPr>
              <a:t>	//!Function to sample the noise charge</a:t>
            </a:r>
            <a:endParaRPr/>
          </a:p>
        </p:txBody>
      </p:sp>
      <p:sp>
        <p:nvSpPr>
          <p:cNvPr id="178" name="CustomShape 3"/>
          <p:cNvSpPr/>
          <p:nvPr/>
        </p:nvSpPr>
        <p:spPr>
          <a:xfrm>
            <a:off x="4419720" y="892800"/>
            <a:ext cx="628560" cy="13896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79" name="CustomShape 4"/>
          <p:cNvSpPr/>
          <p:nvPr/>
        </p:nvSpPr>
        <p:spPr>
          <a:xfrm>
            <a:off x="5238000" y="731880"/>
            <a:ext cx="4021200" cy="8215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z="1600" strike="noStrike">
                <a:solidFill>
                  <a:srgbClr val="000000"/>
                </a:solidFill>
                <a:latin typeface="Calibri"/>
                <a:ea typeface="DejaVu Sans"/>
              </a:rPr>
              <a:t>Default 10e-6/ns, Approx 2000 Pads/Module.</a:t>
            </a:r>
            <a:endParaRPr/>
          </a:p>
          <a:p>
            <a:pPr>
              <a:lnSpc>
                <a:spcPct val="100000"/>
              </a:lnSpc>
            </a:pPr>
            <a:r>
              <a:rPr lang="en-IN" sz="1600" strike="noStrike">
                <a:solidFill>
                  <a:srgbClr val="000000"/>
                </a:solidFill>
                <a:latin typeface="Calibri"/>
                <a:ea typeface="DejaVu Sans"/>
              </a:rPr>
              <a:t>One noise signal in every 2*10e-3 ns.</a:t>
            </a:r>
            <a:endParaRPr/>
          </a:p>
          <a:p>
            <a:pPr>
              <a:lnSpc>
                <a:spcPct val="100000"/>
              </a:lnSpc>
            </a:pPr>
            <a:r>
              <a:rPr lang="en-IN" sz="1600" strike="noStrike">
                <a:solidFill>
                  <a:srgbClr val="000000"/>
                </a:solidFill>
                <a:latin typeface="Calibri"/>
                <a:ea typeface="DejaVu Sans"/>
              </a:rPr>
              <a:t>64 * 2 * 10^-3 * 10^9 /8=  16MBps (maximum)</a:t>
            </a:r>
            <a:endParaRPr/>
          </a:p>
        </p:txBody>
      </p:sp>
      <p:sp>
        <p:nvSpPr>
          <p:cNvPr id="180" name="CustomShape 5"/>
          <p:cNvSpPr/>
          <p:nvPr/>
        </p:nvSpPr>
        <p:spPr>
          <a:xfrm>
            <a:off x="4419720" y="1741320"/>
            <a:ext cx="628560" cy="13896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81" name="CustomShape 6"/>
          <p:cNvSpPr/>
          <p:nvPr/>
        </p:nvSpPr>
        <p:spPr>
          <a:xfrm>
            <a:off x="5233320" y="1597320"/>
            <a:ext cx="3461760" cy="640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trike="noStrike">
                <a:solidFill>
                  <a:srgbClr val="000000"/>
                </a:solidFill>
                <a:latin typeface="Calibri"/>
                <a:ea typeface="DejaVu Sans"/>
              </a:rPr>
              <a:t>Calculating noise between Previous</a:t>
            </a:r>
            <a:endParaRPr/>
          </a:p>
          <a:p>
            <a:pPr algn="ctr">
              <a:lnSpc>
                <a:spcPct val="100000"/>
              </a:lnSpc>
            </a:pPr>
            <a:r>
              <a:rPr lang="en-IN" strike="noStrike">
                <a:solidFill>
                  <a:srgbClr val="000000"/>
                </a:solidFill>
                <a:latin typeface="Calibri"/>
                <a:ea typeface="DejaVu Sans"/>
              </a:rPr>
              <a:t>event time and Current Event Time</a:t>
            </a:r>
            <a:endParaRPr/>
          </a:p>
        </p:txBody>
      </p:sp>
      <p:sp>
        <p:nvSpPr>
          <p:cNvPr id="182" name="CustomShape 7"/>
          <p:cNvSpPr/>
          <p:nvPr/>
        </p:nvSpPr>
        <p:spPr>
          <a:xfrm>
            <a:off x="4419720" y="3280320"/>
            <a:ext cx="628560" cy="13896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83" name="CustomShape 8"/>
          <p:cNvSpPr/>
          <p:nvPr/>
        </p:nvSpPr>
        <p:spPr>
          <a:xfrm>
            <a:off x="5263200" y="3092040"/>
            <a:ext cx="3092760" cy="36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trike="noStrike">
                <a:solidFill>
                  <a:srgbClr val="000000"/>
                </a:solidFill>
                <a:latin typeface="Calibri"/>
                <a:ea typeface="DejaVu Sans"/>
              </a:rPr>
              <a:t>Setter if want to generate noise</a:t>
            </a:r>
            <a:endParaRPr/>
          </a:p>
        </p:txBody>
      </p:sp>
      <p:sp>
        <p:nvSpPr>
          <p:cNvPr id="184" name="CustomShape 9"/>
          <p:cNvSpPr/>
          <p:nvPr/>
        </p:nvSpPr>
        <p:spPr>
          <a:xfrm>
            <a:off x="5429160" y="5486400"/>
            <a:ext cx="4018680" cy="1063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z="1600" strike="noStrike">
                <a:solidFill>
                  <a:srgbClr val="000000"/>
                </a:solidFill>
                <a:latin typeface="Calibri"/>
                <a:ea typeface="DejaVu Sans"/>
              </a:rPr>
              <a:t>fNoiseCharge = new TF1("Noise Charge", "TMath::Gaus(x, [0], [1])",</a:t>
            </a:r>
            <a:endParaRPr/>
          </a:p>
          <a:p>
            <a:pPr>
              <a:lnSpc>
                <a:spcPct val="100000"/>
              </a:lnSpc>
            </a:pPr>
            <a:r>
              <a:rPr lang="en-IN" sz="1600" strike="noStrike">
                <a:solidFill>
                  <a:srgbClr val="000000"/>
                </a:solidFill>
                <a:latin typeface="Calibri"/>
                <a:ea typeface="DejaVu Sans"/>
              </a:rPr>
              <a:t>                            fQThreshold, fQMax/10);</a:t>
            </a:r>
            <a:endParaRPr/>
          </a:p>
          <a:p>
            <a:pPr>
              <a:lnSpc>
                <a:spcPct val="100000"/>
              </a:lnSpc>
            </a:pPr>
            <a:r>
              <a:rPr lang="en-IN" sz="1600" strike="noStrike">
                <a:solidFill>
                  <a:srgbClr val="000000"/>
                </a:solidFill>
                <a:latin typeface="Calibri"/>
                <a:ea typeface="DejaVu Sans"/>
              </a:rPr>
              <a:t>fQThreshold =10000, fQMax = 500000</a:t>
            </a:r>
            <a:endParaRPr/>
          </a:p>
        </p:txBody>
      </p:sp>
      <p:sp>
        <p:nvSpPr>
          <p:cNvPr id="185" name="CustomShape 10"/>
          <p:cNvSpPr/>
          <p:nvPr/>
        </p:nvSpPr>
        <p:spPr>
          <a:xfrm>
            <a:off x="4641120" y="5808240"/>
            <a:ext cx="628560" cy="138960"/>
          </a:xfrm>
          <a:prstGeom prst="lef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86" name="CustomShape 11"/>
          <p:cNvSpPr/>
          <p:nvPr/>
        </p:nvSpPr>
        <p:spPr>
          <a:xfrm>
            <a:off x="1154520" y="6488640"/>
            <a:ext cx="256104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b="1" strike="noStrike">
                <a:solidFill>
                  <a:srgbClr val="FF0000"/>
                </a:solidFill>
                <a:latin typeface="Calibri"/>
                <a:ea typeface="DejaVu Sans"/>
              </a:rPr>
              <a:t>Taken from STS approach</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CustomShape 1"/>
          <p:cNvSpPr/>
          <p:nvPr/>
        </p:nvSpPr>
        <p:spPr>
          <a:xfrm>
            <a:off x="1168920" y="0"/>
            <a:ext cx="6369480" cy="64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3200" b="1" strike="noStrike">
                <a:solidFill>
                  <a:srgbClr val="FF0000"/>
                </a:solidFill>
                <a:latin typeface="Times New Roman"/>
                <a:ea typeface="DejaVu Sans"/>
              </a:rPr>
              <a:t>Functions for Generating Noise</a:t>
            </a:r>
            <a:endParaRPr/>
          </a:p>
        </p:txBody>
      </p:sp>
      <p:sp>
        <p:nvSpPr>
          <p:cNvPr id="188" name="CustomShape 2"/>
          <p:cNvSpPr/>
          <p:nvPr/>
        </p:nvSpPr>
        <p:spPr>
          <a:xfrm>
            <a:off x="1614240" y="1278360"/>
            <a:ext cx="1612440" cy="922680"/>
          </a:xfrm>
          <a:prstGeom prst="rect">
            <a:avLst/>
          </a:prstGeom>
          <a:noFill/>
          <a:ln>
            <a:noFill/>
          </a:ln>
        </p:spPr>
        <p:style>
          <a:lnRef idx="0">
            <a:scrgbClr r="0" g="0" b="0"/>
          </a:lnRef>
          <a:fillRef idx="0">
            <a:scrgbClr r="0" g="0" b="0"/>
          </a:fillRef>
          <a:effectRef idx="0">
            <a:scrgbClr r="0" g="0" b="0"/>
          </a:effectRef>
          <a:fontRef idx="minor"/>
        </p:style>
      </p:sp>
      <p:sp>
        <p:nvSpPr>
          <p:cNvPr id="189" name="CustomShape 3"/>
          <p:cNvSpPr/>
          <p:nvPr/>
        </p:nvSpPr>
        <p:spPr>
          <a:xfrm>
            <a:off x="307440" y="771480"/>
            <a:ext cx="8835840" cy="612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strike="noStrike">
                <a:solidFill>
                  <a:srgbClr val="000000"/>
                </a:solidFill>
                <a:latin typeface="Book Antiqua"/>
                <a:ea typeface="DejaVu Sans"/>
              </a:rPr>
              <a:t>Added three functions in CbmMuchDigitizeGem Class :</a:t>
            </a:r>
            <a:endParaRPr/>
          </a:p>
          <a:p>
            <a:pPr>
              <a:lnSpc>
                <a:spcPct val="100000"/>
              </a:lnSpc>
            </a:pPr>
            <a:endParaRPr/>
          </a:p>
          <a:p>
            <a:pPr>
              <a:lnSpc>
                <a:spcPct val="100000"/>
              </a:lnSpc>
              <a:buFont typeface="Arial"/>
              <a:buChar char="•"/>
            </a:pPr>
            <a:r>
              <a:rPr lang="en-IN" strike="noStrike">
                <a:solidFill>
                  <a:srgbClr val="000000"/>
                </a:solidFill>
                <a:latin typeface="Book Antiqua"/>
                <a:ea typeface="DejaVu Sans"/>
              </a:rPr>
              <a:t>Int_t GenerateNoise()  </a:t>
            </a:r>
            <a:r>
              <a:rPr lang="en-IN" strike="noStrike">
                <a:solidFill>
                  <a:srgbClr val="000000"/>
                </a:solidFill>
                <a:latin typeface="Wingdings"/>
                <a:ea typeface="DejaVu Sans"/>
              </a:rPr>
              <a:t></a:t>
            </a:r>
            <a:r>
              <a:rPr lang="en-IN" strike="noStrike">
                <a:solidFill>
                  <a:srgbClr val="000000"/>
                </a:solidFill>
                <a:latin typeface="Book Antiqua"/>
                <a:ea typeface="DejaVu Sans"/>
              </a:rPr>
              <a:t> calculates total noise for Entire MUCH system.  calls function GenerateNoisePerModule() which returns total noise of each module.</a:t>
            </a:r>
            <a:endParaRPr/>
          </a:p>
          <a:p>
            <a:pPr>
              <a:lnSpc>
                <a:spcPct val="100000"/>
              </a:lnSpc>
            </a:pPr>
            <a:endParaRPr/>
          </a:p>
          <a:p>
            <a:pPr>
              <a:lnSpc>
                <a:spcPct val="100000"/>
              </a:lnSpc>
              <a:buFont typeface="Arial"/>
              <a:buChar char="•"/>
            </a:pPr>
            <a:r>
              <a:rPr lang="en-IN" strike="noStrike">
                <a:solidFill>
                  <a:srgbClr val="000000"/>
                </a:solidFill>
                <a:latin typeface="Book Antiqua"/>
                <a:ea typeface="DejaVu Sans"/>
              </a:rPr>
              <a:t>Int_t GenerateNoisePerModule(CbmMuchModuleGem* module, Double_t t1,Double_t t2) </a:t>
            </a:r>
            <a:r>
              <a:rPr lang="en-IN" strike="noStrike">
                <a:solidFill>
                  <a:srgbClr val="000000"/>
                </a:solidFill>
                <a:latin typeface="Wingdings"/>
                <a:ea typeface="DejaVu Sans"/>
              </a:rPr>
              <a:t></a:t>
            </a:r>
            <a:r>
              <a:rPr lang="en-IN" strike="noStrike">
                <a:solidFill>
                  <a:srgbClr val="000000"/>
                </a:solidFill>
                <a:latin typeface="Book Antiqua"/>
                <a:ea typeface="DejaVu Sans"/>
              </a:rPr>
              <a:t> Calculates Noise per module</a:t>
            </a:r>
            <a:endParaRPr/>
          </a:p>
          <a:p>
            <a:pPr>
              <a:lnSpc>
                <a:spcPct val="100000"/>
              </a:lnSpc>
            </a:pPr>
            <a:r>
              <a:rPr lang="en-IN" strike="noStrike">
                <a:solidFill>
                  <a:srgbClr val="FF0000"/>
                </a:solidFill>
                <a:latin typeface="Book Antiqua"/>
                <a:ea typeface="DejaVu Sans"/>
              </a:rPr>
              <a:t> 	Double_t nNoiseMean = fPerPadNoiseRate * NumberOfPad * ( t2 - t1 );</a:t>
            </a:r>
            <a:endParaRPr/>
          </a:p>
          <a:p>
            <a:pPr>
              <a:lnSpc>
                <a:spcPct val="100000"/>
              </a:lnSpc>
            </a:pPr>
            <a:r>
              <a:rPr lang="en-IN" strike="noStrike">
                <a:solidFill>
                  <a:srgbClr val="FF0000"/>
                </a:solidFill>
                <a:latin typeface="Book Antiqua"/>
                <a:ea typeface="DejaVu Sans"/>
              </a:rPr>
              <a:t>                Int_t nNoise = gRandom-&gt;Poisson(nNoiseMean);</a:t>
            </a:r>
            <a:endParaRPr/>
          </a:p>
          <a:p>
            <a:pPr>
              <a:lnSpc>
                <a:spcPct val="100000"/>
              </a:lnSpc>
            </a:pPr>
            <a:r>
              <a:rPr lang="en-IN" strike="noStrike">
                <a:solidFill>
                  <a:srgbClr val="FF0000"/>
                </a:solidFill>
                <a:latin typeface="Book Antiqua"/>
                <a:ea typeface="DejaVu Sans"/>
              </a:rPr>
              <a:t>	</a:t>
            </a:r>
            <a:endParaRPr/>
          </a:p>
          <a:p>
            <a:pPr>
              <a:lnSpc>
                <a:spcPct val="100000"/>
              </a:lnSpc>
            </a:pPr>
            <a:r>
              <a:rPr lang="en-IN" strike="noStrike">
                <a:solidFill>
                  <a:srgbClr val="FF0000"/>
                </a:solidFill>
                <a:latin typeface="Book Antiqua"/>
                <a:ea typeface="DejaVu Sans"/>
              </a:rPr>
              <a:t>	Double_t NoiseTime = gRandom-&gt;Uniform(t1, t2);</a:t>
            </a:r>
            <a:endParaRPr/>
          </a:p>
          <a:p>
            <a:pPr>
              <a:lnSpc>
                <a:spcPct val="100000"/>
              </a:lnSpc>
            </a:pPr>
            <a:r>
              <a:rPr lang="en-IN" strike="noStrike">
                <a:solidFill>
                  <a:srgbClr val="FF0000"/>
                </a:solidFill>
                <a:latin typeface="Book Antiqua"/>
                <a:ea typeface="DejaVu Sans"/>
              </a:rPr>
              <a:t>                Double_t charge = fNoiseCharge-&gt;GetRandom();</a:t>
            </a:r>
            <a:endParaRPr/>
          </a:p>
          <a:p>
            <a:pPr>
              <a:lnSpc>
                <a:spcPct val="100000"/>
              </a:lnSpc>
            </a:pPr>
            <a:endParaRPr/>
          </a:p>
          <a:p>
            <a:pPr>
              <a:lnSpc>
                <a:spcPct val="100000"/>
              </a:lnSpc>
              <a:buFont typeface="Arial"/>
              <a:buChar char="•"/>
            </a:pPr>
            <a:r>
              <a:rPr lang="en-IN" strike="noStrike">
                <a:solidFill>
                  <a:srgbClr val="000000"/>
                </a:solidFill>
                <a:latin typeface="Book Antiqua"/>
                <a:ea typeface="DejaVu Sans"/>
              </a:rPr>
              <a:t>AddNoiseSignal() </a:t>
            </a:r>
            <a:r>
              <a:rPr lang="en-IN" strike="noStrike">
                <a:solidFill>
                  <a:srgbClr val="000000"/>
                </a:solidFill>
                <a:latin typeface="Wingdings"/>
                <a:ea typeface="DejaVu Sans"/>
              </a:rPr>
              <a:t></a:t>
            </a:r>
            <a:r>
              <a:rPr lang="en-IN" strike="noStrike">
                <a:solidFill>
                  <a:srgbClr val="000000"/>
                </a:solidFill>
                <a:latin typeface="Book Antiqua"/>
                <a:ea typeface="DejaVu Sans"/>
              </a:rPr>
              <a:t> Add Noise Signal in the CbmMuchReadoutBuffer</a:t>
            </a:r>
            <a:endParaRPr/>
          </a:p>
          <a:p>
            <a:pPr>
              <a:lnSpc>
                <a:spcPct val="100000"/>
              </a:lnSpc>
            </a:pPr>
            <a:r>
              <a:rPr lang="en-IN" strike="noStrike">
                <a:solidFill>
                  <a:srgbClr val="FF0000"/>
                </a:solidFill>
                <a:latin typeface="Book Antiqua"/>
                <a:ea typeface="DejaVu Sans"/>
              </a:rPr>
              <a:t>	</a:t>
            </a:r>
            <a:r>
              <a:rPr lang="en-IN" strike="noStrike">
                <a:solidFill>
                  <a:srgbClr val="000000"/>
                </a:solidFill>
                <a:latin typeface="Book Antiqua"/>
                <a:ea typeface="DejaVu Sans"/>
              </a:rPr>
              <a:t>CbmMuchSignal* signal = new CbmMuchSignal(pad-&gt;GetAddress());</a:t>
            </a:r>
            <a:endParaRPr/>
          </a:p>
          <a:p>
            <a:pPr>
              <a:lnSpc>
                <a:spcPct val="100000"/>
              </a:lnSpc>
            </a:pPr>
            <a:r>
              <a:rPr lang="en-IN" strike="noStrike">
                <a:solidFill>
                  <a:srgbClr val="000000"/>
                </a:solidFill>
                <a:latin typeface="Book Antiqua"/>
                <a:ea typeface="DejaVu Sans"/>
              </a:rPr>
              <a:t>	signal-&gt;SetTimeStart(time);</a:t>
            </a:r>
            <a:endParaRPr/>
          </a:p>
          <a:p>
            <a:pPr>
              <a:lnSpc>
                <a:spcPct val="100000"/>
              </a:lnSpc>
            </a:pPr>
            <a:r>
              <a:rPr lang="en-IN" strike="noStrike">
                <a:solidFill>
                  <a:srgbClr val="000000"/>
                </a:solidFill>
                <a:latin typeface="Book Antiqua"/>
                <a:ea typeface="DejaVu Sans"/>
              </a:rPr>
              <a:t>	// Need to discuss. How will be noise behaviour w.r.t SignalShape</a:t>
            </a:r>
            <a:endParaRPr/>
          </a:p>
          <a:p>
            <a:pPr>
              <a:lnSpc>
                <a:spcPct val="100000"/>
              </a:lnSpc>
            </a:pPr>
            <a:r>
              <a:rPr lang="en-IN" strike="noStrike">
                <a:solidFill>
                  <a:srgbClr val="000000"/>
                </a:solidFill>
                <a:latin typeface="Book Antiqua"/>
                <a:ea typeface="DejaVu Sans"/>
              </a:rPr>
              <a:t>	signal-&gt;SetTimeStop(time+fDeadTime);</a:t>
            </a:r>
            <a:endParaRPr/>
          </a:p>
          <a:p>
            <a:pPr>
              <a:lnSpc>
                <a:spcPct val="100000"/>
              </a:lnSpc>
            </a:pPr>
            <a:r>
              <a:rPr lang="en-IN" strike="noStrike">
                <a:solidFill>
                  <a:srgbClr val="000000"/>
                </a:solidFill>
                <a:latin typeface="Book Antiqua"/>
                <a:ea typeface="DejaVu Sans"/>
              </a:rPr>
              <a:t>	signal-&gt;MakeSignalShape(charge,fgDeltaResponse);</a:t>
            </a:r>
            <a:endParaRPr/>
          </a:p>
          <a:p>
            <a:pPr>
              <a:lnSpc>
                <a:spcPct val="100000"/>
              </a:lnSpc>
            </a:pPr>
            <a:r>
              <a:rPr lang="en-IN" strike="noStrike">
                <a:solidFill>
                  <a:srgbClr val="FF0000"/>
                </a:solidFill>
                <a:latin typeface="Book Antiqua"/>
                <a:ea typeface="DejaVu Sans"/>
              </a:rPr>
              <a:t>	// creating a link for Noise but not generated from any MCPoint.</a:t>
            </a:r>
            <a:endParaRPr/>
          </a:p>
          <a:p>
            <a:pPr>
              <a:lnSpc>
                <a:spcPct val="100000"/>
              </a:lnSpc>
            </a:pPr>
            <a:r>
              <a:rPr lang="en-IN" strike="noStrike">
                <a:solidFill>
                  <a:srgbClr val="FF0000"/>
                </a:solidFill>
                <a:latin typeface="Book Antiqua"/>
                <a:ea typeface="DejaVu Sans"/>
              </a:rPr>
              <a:t>	CbmLink link(charge,-1,eventNr,inputNr);</a:t>
            </a:r>
            <a:endParaRPr/>
          </a:p>
        </p:txBody>
      </p:sp>
      <p:sp>
        <p:nvSpPr>
          <p:cNvPr id="190" name="CustomShape 4"/>
          <p:cNvSpPr/>
          <p:nvPr/>
        </p:nvSpPr>
        <p:spPr>
          <a:xfrm>
            <a:off x="1766160" y="3204000"/>
            <a:ext cx="183960" cy="4608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3124080" y="6356520"/>
            <a:ext cx="289476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IN" sz="1200" strike="noStrike">
                <a:solidFill>
                  <a:srgbClr val="8B8B8B"/>
                </a:solidFill>
                <a:latin typeface="Calibri"/>
              </a:rPr>
              <a:t>Vikas Singhal, VECC, INDIA</a:t>
            </a:r>
            <a:endParaRPr/>
          </a:p>
        </p:txBody>
      </p:sp>
      <p:sp>
        <p:nvSpPr>
          <p:cNvPr id="192" name="CustomShape 2"/>
          <p:cNvSpPr/>
          <p:nvPr/>
        </p:nvSpPr>
        <p:spPr>
          <a:xfrm>
            <a:off x="6553080" y="6356520"/>
            <a:ext cx="213300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40DC31E1-530D-4E4A-B5AC-DD689A1142B4}" type="slidenum">
              <a:rPr lang="en-IN" sz="1200" strike="noStrike">
                <a:solidFill>
                  <a:srgbClr val="8B8B8B"/>
                </a:solidFill>
                <a:latin typeface="Calibri"/>
              </a:rPr>
              <a:t>8</a:t>
            </a:fld>
            <a:endParaRPr/>
          </a:p>
        </p:txBody>
      </p:sp>
      <p:sp>
        <p:nvSpPr>
          <p:cNvPr id="193" name="CustomShape 3"/>
          <p:cNvSpPr/>
          <p:nvPr/>
        </p:nvSpPr>
        <p:spPr>
          <a:xfrm>
            <a:off x="1446480" y="0"/>
            <a:ext cx="5814720" cy="6400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3600" b="1" strike="noStrike">
                <a:solidFill>
                  <a:srgbClr val="FF0000"/>
                </a:solidFill>
                <a:latin typeface="Times New Roman"/>
                <a:ea typeface="DejaVu Sans"/>
              </a:rPr>
              <a:t>Preliminary output for Noise</a:t>
            </a:r>
            <a:endParaRPr/>
          </a:p>
        </p:txBody>
      </p:sp>
      <p:sp>
        <p:nvSpPr>
          <p:cNvPr id="194" name="CustomShape 4"/>
          <p:cNvSpPr/>
          <p:nvPr/>
        </p:nvSpPr>
        <p:spPr>
          <a:xfrm>
            <a:off x="685800" y="668160"/>
            <a:ext cx="8228880" cy="5359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a:p>
            <a:pPr>
              <a:lnSpc>
                <a:spcPct val="100000"/>
              </a:lnSpc>
            </a:pPr>
            <a:r>
              <a:rPr lang="en-IN" strike="noStrike">
                <a:solidFill>
                  <a:srgbClr val="000000"/>
                </a:solidFill>
                <a:latin typeface="Calibri"/>
                <a:ea typeface="DejaVu Sans"/>
              </a:rPr>
              <a:t>Generated noise with 100 events :- </a:t>
            </a:r>
            <a:endParaRPr/>
          </a:p>
          <a:p>
            <a:pPr>
              <a:lnSpc>
                <a:spcPct val="100000"/>
              </a:lnSpc>
            </a:pPr>
            <a:r>
              <a:rPr lang="en-IN" strike="noStrike">
                <a:solidFill>
                  <a:srgbClr val="000000"/>
                </a:solidFill>
                <a:latin typeface="Calibri"/>
                <a:ea typeface="DejaVu Sans"/>
              </a:rPr>
              <a:t>	Interaction Rate = 10^7 Events.</a:t>
            </a:r>
            <a:endParaRPr/>
          </a:p>
          <a:p>
            <a:pPr>
              <a:lnSpc>
                <a:spcPct val="100000"/>
              </a:lnSpc>
            </a:pPr>
            <a:r>
              <a:rPr lang="en-IN" strike="noStrike">
                <a:solidFill>
                  <a:srgbClr val="000000"/>
                </a:solidFill>
                <a:latin typeface="Calibri"/>
                <a:ea typeface="DejaVu Sans"/>
              </a:rPr>
              <a:t>	Time Slice Size = 1000 ns</a:t>
            </a:r>
            <a:endParaRPr/>
          </a:p>
          <a:p>
            <a:pPr>
              <a:lnSpc>
                <a:spcPct val="100000"/>
              </a:lnSpc>
            </a:pPr>
            <a:r>
              <a:rPr lang="en-IN" strike="noStrike">
                <a:solidFill>
                  <a:srgbClr val="000000"/>
                </a:solidFill>
                <a:latin typeface="Calibri"/>
                <a:ea typeface="DejaVu Sans"/>
              </a:rPr>
              <a:t>	ParPadNoiseRate = 10^-6/ ns</a:t>
            </a:r>
            <a:endParaRPr/>
          </a:p>
          <a:p>
            <a:pPr>
              <a:lnSpc>
                <a:spcPct val="100000"/>
              </a:lnSpc>
            </a:pPr>
            <a:r>
              <a:rPr lang="en-IN" sz="1600" strike="noStrike">
                <a:solidFill>
                  <a:srgbClr val="000000"/>
                </a:solidFill>
                <a:latin typeface="Calibri"/>
                <a:ea typeface="DejaVu Sans"/>
              </a:rPr>
              <a:t>====================</a:t>
            </a:r>
            <a:endParaRPr/>
          </a:p>
          <a:p>
            <a:pPr>
              <a:lnSpc>
                <a:spcPct val="100000"/>
              </a:lnSpc>
            </a:pPr>
            <a:r>
              <a:rPr lang="en-IN" sz="1600" strike="noStrike">
                <a:solidFill>
                  <a:srgbClr val="000000"/>
                </a:solidFill>
                <a:latin typeface="Calibri"/>
                <a:ea typeface="DejaVu Sans"/>
              </a:rPr>
              <a:t>[INFO   ] Daq: Run summary</a:t>
            </a:r>
            <a:endParaRPr/>
          </a:p>
          <a:p>
            <a:pPr>
              <a:lnSpc>
                <a:spcPct val="100000"/>
              </a:lnSpc>
            </a:pPr>
            <a:r>
              <a:rPr lang="en-IN" sz="1600" strike="noStrike">
                <a:solidFill>
                  <a:srgbClr val="000000"/>
                </a:solidFill>
                <a:latin typeface="Calibri"/>
                <a:ea typeface="DejaVu Sans"/>
              </a:rPr>
              <a:t>[INFO   ] Events:              100</a:t>
            </a:r>
            <a:endParaRPr/>
          </a:p>
          <a:p>
            <a:pPr>
              <a:lnSpc>
                <a:spcPct val="100000"/>
              </a:lnSpc>
            </a:pPr>
            <a:r>
              <a:rPr lang="en-IN" sz="1600" strike="noStrike">
                <a:solidFill>
                  <a:srgbClr val="000000"/>
                </a:solidFill>
                <a:latin typeface="Calibri"/>
                <a:ea typeface="DejaVu Sans"/>
              </a:rPr>
              <a:t>[INFO   ] Digis:            334088 from      119.0 ns  to    20807.0 ns</a:t>
            </a:r>
            <a:endParaRPr/>
          </a:p>
          <a:p>
            <a:pPr>
              <a:lnSpc>
                <a:spcPct val="100000"/>
              </a:lnSpc>
            </a:pPr>
            <a:r>
              <a:rPr lang="en-IN" sz="1600" strike="noStrike">
                <a:solidFill>
                  <a:srgbClr val="000000"/>
                </a:solidFill>
                <a:latin typeface="Calibri"/>
                <a:ea typeface="DejaVu Sans"/>
              </a:rPr>
              <a:t>[INFO   ] Time slices:          21 from        0.0 ns  to    21000.0 ns</a:t>
            </a:r>
            <a:endParaRPr/>
          </a:p>
          <a:p>
            <a:pPr>
              <a:lnSpc>
                <a:spcPct val="100000"/>
              </a:lnSpc>
            </a:pPr>
            <a:r>
              <a:rPr lang="en-IN" sz="1600" strike="noStrike">
                <a:solidFill>
                  <a:srgbClr val="000000"/>
                </a:solidFill>
                <a:latin typeface="Calibri"/>
                <a:ea typeface="DejaVu Sans"/>
              </a:rPr>
              <a:t>[INFO   ] 47134	Total Noise Generated</a:t>
            </a:r>
            <a:endParaRPr/>
          </a:p>
          <a:p>
            <a:pPr>
              <a:lnSpc>
                <a:spcPct val="100000"/>
              </a:lnSpc>
            </a:pPr>
            <a:r>
              <a:rPr lang="en-IN" sz="1600" strike="noStrike">
                <a:solidFill>
                  <a:srgbClr val="000000"/>
                </a:solidFill>
                <a:latin typeface="Calibri"/>
                <a:ea typeface="DejaVu Sans"/>
              </a:rPr>
              <a:t>====================</a:t>
            </a:r>
            <a:endParaRPr/>
          </a:p>
          <a:p>
            <a:pPr>
              <a:lnSpc>
                <a:spcPct val="100000"/>
              </a:lnSpc>
            </a:pPr>
            <a:endParaRPr/>
          </a:p>
          <a:p>
            <a:pPr>
              <a:lnSpc>
                <a:spcPct val="100000"/>
              </a:lnSpc>
            </a:pPr>
            <a:endParaRPr/>
          </a:p>
          <a:p>
            <a:pPr>
              <a:lnSpc>
                <a:spcPct val="100000"/>
              </a:lnSpc>
              <a:buFont typeface="Arial"/>
              <a:buChar char="•"/>
            </a:pPr>
            <a:r>
              <a:rPr lang="en-IN" strike="noStrike">
                <a:solidFill>
                  <a:srgbClr val="FF0000"/>
                </a:solidFill>
                <a:latin typeface="Calibri"/>
                <a:ea typeface="DejaVu Sans"/>
              </a:rPr>
              <a:t>Noise Generation framework ready will do more study for implementing realistic behaviour. </a:t>
            </a:r>
            <a:endParaRPr/>
          </a:p>
          <a:p>
            <a:pPr>
              <a:lnSpc>
                <a:spcPct val="100000"/>
              </a:lnSpc>
              <a:buFont typeface="Arial"/>
              <a:buChar char="•"/>
            </a:pPr>
            <a:r>
              <a:rPr lang="en-IN" strike="noStrike">
                <a:solidFill>
                  <a:srgbClr val="0070C0"/>
                </a:solidFill>
                <a:latin typeface="Calibri"/>
                <a:ea typeface="DejaVu Sans"/>
              </a:rPr>
              <a:t>Most of the noise signals are below threshold therefore not converted into digi. Will increase charge per noise signal.</a:t>
            </a:r>
            <a:endParaRPr/>
          </a:p>
          <a:p>
            <a:pPr>
              <a:lnSpc>
                <a:spcPct val="100000"/>
              </a:lnSpc>
              <a:buFont typeface="Arial"/>
              <a:buChar char="•"/>
            </a:pPr>
            <a:r>
              <a:rPr lang="en-IN" strike="noStrike">
                <a:solidFill>
                  <a:srgbClr val="FF0000"/>
                </a:solidFill>
                <a:latin typeface="Calibri"/>
                <a:ea typeface="DejaVu Sans"/>
              </a:rPr>
              <a:t>Noise signals are merging with actual signal and resulted in pile up, Need to reduce the fEndTime for the noise signal.)</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6553080" y="6356520"/>
            <a:ext cx="213300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BF426F69-83C4-4154-9C93-D58F1273E9F7}" type="slidenum">
              <a:rPr lang="en-IN" sz="1200" strike="noStrike">
                <a:solidFill>
                  <a:srgbClr val="8B8B8B"/>
                </a:solidFill>
                <a:latin typeface="Calibri"/>
              </a:rPr>
              <a:t>9</a:t>
            </a:fld>
            <a:endParaRPr/>
          </a:p>
        </p:txBody>
      </p:sp>
      <p:sp>
        <p:nvSpPr>
          <p:cNvPr id="196" name="CustomShape 2"/>
          <p:cNvSpPr/>
          <p:nvPr/>
        </p:nvSpPr>
        <p:spPr>
          <a:xfrm>
            <a:off x="1182960" y="76320"/>
            <a:ext cx="7081200" cy="5180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IN" sz="2800" b="1" strike="noStrike">
                <a:solidFill>
                  <a:srgbClr val="FF0000"/>
                </a:solidFill>
                <a:latin typeface="Times New Roman"/>
                <a:ea typeface="DejaVu Sans"/>
              </a:rPr>
              <a:t>Parallelize Cluster and Hit Finder for MUCH</a:t>
            </a:r>
            <a:endParaRPr/>
          </a:p>
        </p:txBody>
      </p:sp>
      <p:sp>
        <p:nvSpPr>
          <p:cNvPr id="197" name="CustomShape 3"/>
          <p:cNvSpPr/>
          <p:nvPr/>
        </p:nvSpPr>
        <p:spPr>
          <a:xfrm>
            <a:off x="228600" y="608760"/>
            <a:ext cx="8838360" cy="420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IN" b="1" strike="noStrike">
                <a:solidFill>
                  <a:srgbClr val="0070C0"/>
                </a:solidFill>
                <a:latin typeface="Book Antiqua"/>
                <a:ea typeface="DejaVu Sans"/>
              </a:rPr>
              <a:t>Motivation:-</a:t>
            </a:r>
            <a:r>
              <a:rPr lang="en-IN" strike="noStrike">
                <a:solidFill>
                  <a:srgbClr val="000000"/>
                </a:solidFill>
                <a:latin typeface="Book Antiqua"/>
                <a:ea typeface="DejaVu Sans"/>
              </a:rPr>
              <a:t> First task during reconstruction is clusters and hits finding therefore parallelize the cluster and hit finding process within an event within the CBMROOT framework.</a:t>
            </a:r>
            <a:endParaRPr/>
          </a:p>
          <a:p>
            <a:pPr>
              <a:lnSpc>
                <a:spcPct val="100000"/>
              </a:lnSpc>
            </a:pPr>
            <a:r>
              <a:rPr lang="en-IN" b="1" strike="noStrike">
                <a:solidFill>
                  <a:srgbClr val="0070C0"/>
                </a:solidFill>
                <a:latin typeface="Book Antiqua"/>
                <a:ea typeface="DejaVu Sans"/>
              </a:rPr>
              <a:t>Work done by :- </a:t>
            </a:r>
            <a:r>
              <a:rPr lang="en-IN" strike="noStrike">
                <a:solidFill>
                  <a:srgbClr val="000000"/>
                </a:solidFill>
                <a:latin typeface="Book Antiqua"/>
                <a:ea typeface="DejaVu Sans"/>
              </a:rPr>
              <a:t>Arijit Tewari, Piyali Gangulee and Kishanu Sarkar from AKC SIT, 		Calcutta University, Kolkata (Student of Amlan Chakroborty) 			as Master Degree project</a:t>
            </a:r>
            <a:endParaRPr/>
          </a:p>
          <a:p>
            <a:pPr>
              <a:lnSpc>
                <a:spcPct val="100000"/>
              </a:lnSpc>
            </a:pPr>
            <a:r>
              <a:rPr lang="en-IN" b="1" strike="noStrike">
                <a:solidFill>
                  <a:srgbClr val="0070C0"/>
                </a:solidFill>
                <a:latin typeface="Book Antiqua"/>
                <a:ea typeface="DejaVu Sans"/>
              </a:rPr>
              <a:t>Parallel Paradigms:- </a:t>
            </a:r>
            <a:r>
              <a:rPr lang="en-IN" strike="noStrike">
                <a:solidFill>
                  <a:srgbClr val="000000"/>
                </a:solidFill>
                <a:latin typeface="Book Antiqua"/>
                <a:ea typeface="DejaVu Sans"/>
              </a:rPr>
              <a:t>OpenMP and BOOST.</a:t>
            </a:r>
            <a:endParaRPr/>
          </a:p>
          <a:p>
            <a:pPr>
              <a:lnSpc>
                <a:spcPct val="100000"/>
              </a:lnSpc>
            </a:pPr>
            <a:r>
              <a:rPr lang="en-IN" b="1" strike="noStrike">
                <a:solidFill>
                  <a:srgbClr val="0070C0"/>
                </a:solidFill>
                <a:latin typeface="Book Antiqua"/>
                <a:ea typeface="DejaVu Sans"/>
              </a:rPr>
              <a:t>Philosophy :- </a:t>
            </a:r>
            <a:r>
              <a:rPr lang="en-IN" strike="noStrike">
                <a:solidFill>
                  <a:srgbClr val="000000"/>
                </a:solidFill>
                <a:latin typeface="Book Antiqua"/>
                <a:ea typeface="DejaVu Sans"/>
              </a:rPr>
              <a:t>MUCH consist of 12-18 layers (in different setups) and each layer divided in different modules. Running the cluster finding process for each GEM MODULE in parallel and similarly for hit finding distributed different number of clusters to different threads running in parallel.</a:t>
            </a:r>
            <a:endParaRPr/>
          </a:p>
          <a:p>
            <a:pPr>
              <a:lnSpc>
                <a:spcPct val="100000"/>
              </a:lnSpc>
            </a:pPr>
            <a:r>
              <a:rPr lang="en-IN" b="1" strike="noStrike">
                <a:solidFill>
                  <a:srgbClr val="0070C0"/>
                </a:solidFill>
                <a:latin typeface="Book Antiqua"/>
                <a:ea typeface="DejaVu Sans"/>
              </a:rPr>
              <a:t>Approaches :-</a:t>
            </a:r>
            <a:r>
              <a:rPr lang="en-IN" strike="noStrike">
                <a:solidFill>
                  <a:srgbClr val="000000"/>
                </a:solidFill>
                <a:latin typeface="Book Antiqua"/>
                <a:ea typeface="DejaVu Sans"/>
              </a:rPr>
              <a:t> Used different work distribution mechanisms for running the process on multiple thread in parallel. Used Static and Dynamic scheduling for distribution of module for cluster finding and clusters for hit finding.</a:t>
            </a:r>
            <a:endParaRPr/>
          </a:p>
        </p:txBody>
      </p:sp>
      <p:pic>
        <p:nvPicPr>
          <p:cNvPr id="198" name="Picture 5"/>
          <p:cNvPicPr/>
          <p:nvPr/>
        </p:nvPicPr>
        <p:blipFill>
          <a:blip r:embed="rId2"/>
          <a:stretch/>
        </p:blipFill>
        <p:spPr>
          <a:xfrm>
            <a:off x="1219320" y="4648320"/>
            <a:ext cx="6780960" cy="1751760"/>
          </a:xfrm>
          <a:prstGeom prst="rect">
            <a:avLst/>
          </a:prstGeom>
          <a:ln>
            <a:noFill/>
          </a:ln>
        </p:spPr>
      </p:pic>
      <p:sp>
        <p:nvSpPr>
          <p:cNvPr id="199" name="CustomShape 4"/>
          <p:cNvSpPr/>
          <p:nvPr/>
        </p:nvSpPr>
        <p:spPr>
          <a:xfrm>
            <a:off x="1956240" y="6477120"/>
            <a:ext cx="5138280" cy="3643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IN" strike="noStrike">
                <a:solidFill>
                  <a:srgbClr val="000000"/>
                </a:solidFill>
                <a:latin typeface="Calibri"/>
                <a:ea typeface="DejaVu Sans"/>
              </a:rPr>
              <a:t>Concept  to parallelize Cluster and Hit Finding Process</a:t>
            </a:r>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1729</Words>
  <Application>Microsoft Macintosh PowerPoint</Application>
  <PresentationFormat>On-screen Show (4:3)</PresentationFormat>
  <Paragraphs>365</Paragraphs>
  <Slides>25</Slides>
  <Notes>2</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Grid Lab</cp:lastModifiedBy>
  <cp:revision>1</cp:revision>
  <dcterms:modified xsi:type="dcterms:W3CDTF">2018-02-15T11:43:42Z</dcterms:modified>
</cp:coreProperties>
</file>