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1"/>
  </p:notesMasterIdLst>
  <p:sldIdLst>
    <p:sldId id="28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3" r:id="rId29"/>
    <p:sldId id="284" r:id="rId30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4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fontAlgn="base" hangingPunct="0">
      <a:lnSpc>
        <a:spcPct val="94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fontAlgn="base" hangingPunct="0">
      <a:lnSpc>
        <a:spcPct val="94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fontAlgn="base" hangingPunct="0">
      <a:lnSpc>
        <a:spcPct val="94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fontAlgn="base" hangingPunct="0">
      <a:lnSpc>
        <a:spcPct val="94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196" autoAdjust="0"/>
  </p:normalViewPr>
  <p:slideViewPr>
    <p:cSldViewPr>
      <p:cViewPr>
        <p:scale>
          <a:sx n="75" d="100"/>
          <a:sy n="75" d="100"/>
        </p:scale>
        <p:origin x="-978" y="21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 cap="sq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sp>
        <p:nvSpPr>
          <p:cNvPr id="2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sp>
      <p:sp>
        <p:nvSpPr>
          <p:cNvPr id="2051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8188" cy="5318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3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endParaRPr lang="en-IN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8187" cy="5318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endParaRPr lang="en-IN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8188" cy="5318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3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endParaRPr lang="en-IN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fld id="{7A609990-F9FD-4003-9642-EB1A11B463DC}" type="slidenum">
              <a:rPr lang="en-IN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74399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63D92E3-D08D-47CF-A311-5D927A7A53BB}" type="slidenum">
              <a:rPr lang="en-IN"/>
              <a:pPr/>
              <a:t>2</a:t>
            </a:fld>
            <a:endParaRPr lang="en-IN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E9D2D6E-6D40-4257-BCB0-4B63FB639107}" type="slidenum">
              <a:rPr lang="en-IN"/>
              <a:pPr/>
              <a:t>11</a:t>
            </a:fld>
            <a:endParaRPr lang="en-IN"/>
          </a:p>
        </p:txBody>
      </p:sp>
      <p:sp>
        <p:nvSpPr>
          <p:cNvPr id="389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3643281-E828-4D2C-9EAD-9D100104739D}" type="slidenum">
              <a:rPr lang="en-IN"/>
              <a:pPr/>
              <a:t>12</a:t>
            </a:fld>
            <a:endParaRPr lang="en-IN"/>
          </a:p>
        </p:txBody>
      </p:sp>
      <p:sp>
        <p:nvSpPr>
          <p:cNvPr id="399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644705E-6923-4434-85F6-37C605FF3AC7}" type="slidenum">
              <a:rPr lang="en-IN"/>
              <a:pPr/>
              <a:t>13</a:t>
            </a:fld>
            <a:endParaRPr lang="en-IN"/>
          </a:p>
        </p:txBody>
      </p:sp>
      <p:sp>
        <p:nvSpPr>
          <p:cNvPr id="40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1D27666-81D9-46C2-8AC9-B9264F6BD819}" type="slidenum">
              <a:rPr lang="en-IN"/>
              <a:pPr/>
              <a:t>14</a:t>
            </a:fld>
            <a:endParaRPr lang="en-IN"/>
          </a:p>
        </p:txBody>
      </p:sp>
      <p:sp>
        <p:nvSpPr>
          <p:cNvPr id="419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216AB03-AA7A-4830-BF25-10B940EB9E55}" type="slidenum">
              <a:rPr lang="en-IN"/>
              <a:pPr/>
              <a:t>15</a:t>
            </a:fld>
            <a:endParaRPr lang="en-IN"/>
          </a:p>
        </p:txBody>
      </p:sp>
      <p:sp>
        <p:nvSpPr>
          <p:cNvPr id="430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37C6396-A505-4C9C-AA48-6A82B46DF40E}" type="slidenum">
              <a:rPr lang="en-IN"/>
              <a:pPr/>
              <a:t>16</a:t>
            </a:fld>
            <a:endParaRPr lang="en-IN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D7AD3FF-AE70-401E-8681-3AD5D955161C}" type="slidenum">
              <a:rPr lang="en-IN"/>
              <a:pPr/>
              <a:t>17</a:t>
            </a:fld>
            <a:endParaRPr lang="en-IN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E31F195-E853-4D9B-8180-3ADF4EBDABE3}" type="slidenum">
              <a:rPr lang="en-IN"/>
              <a:pPr/>
              <a:t>18</a:t>
            </a:fld>
            <a:endParaRPr lang="en-IN"/>
          </a:p>
        </p:txBody>
      </p:sp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99A412B-EB75-452A-9180-2D1E00ADC50D}" type="slidenum">
              <a:rPr lang="en-IN"/>
              <a:pPr/>
              <a:t>19</a:t>
            </a:fld>
            <a:endParaRPr lang="en-IN"/>
          </a:p>
        </p:txBody>
      </p:sp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B5AF84F-A810-4567-AAB4-257252E6099A}" type="slidenum">
              <a:rPr lang="en-IN"/>
              <a:pPr/>
              <a:t>20</a:t>
            </a:fld>
            <a:endParaRPr lang="en-IN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D6E643-DCD4-4533-AB80-218B9495FDB7}" type="slidenum">
              <a:rPr lang="en-IN"/>
              <a:pPr/>
              <a:t>3</a:t>
            </a:fld>
            <a:endParaRPr lang="en-IN"/>
          </a:p>
        </p:txBody>
      </p:sp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A6E17CB-201F-41B0-B96D-C04D2E349053}" type="slidenum">
              <a:rPr lang="en-IN"/>
              <a:pPr/>
              <a:t>21</a:t>
            </a:fld>
            <a:endParaRPr lang="en-IN"/>
          </a:p>
        </p:txBody>
      </p:sp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18C21A4-F928-48A4-8801-513AF7603CFC}" type="slidenum">
              <a:rPr lang="en-IN"/>
              <a:pPr/>
              <a:t>22</a:t>
            </a:fld>
            <a:endParaRPr lang="en-IN"/>
          </a:p>
        </p:txBody>
      </p:sp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4796089-3FD0-4198-A8CF-748EABB99730}" type="slidenum">
              <a:rPr lang="en-IN"/>
              <a:pPr/>
              <a:t>23</a:t>
            </a:fld>
            <a:endParaRPr lang="en-IN"/>
          </a:p>
        </p:txBody>
      </p:sp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38E1C34-58F5-4117-94B0-696880AD3303}" type="slidenum">
              <a:rPr lang="en-IN"/>
              <a:pPr/>
              <a:t>24</a:t>
            </a:fld>
            <a:endParaRPr lang="en-IN"/>
          </a:p>
        </p:txBody>
      </p:sp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235F86B-F5D7-4D6E-962B-BD7D5CE9A23E}" type="slidenum">
              <a:rPr lang="en-IN"/>
              <a:pPr/>
              <a:t>25</a:t>
            </a:fld>
            <a:endParaRPr lang="en-IN"/>
          </a:p>
        </p:txBody>
      </p:sp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BEEFFE9-AC08-41E1-B40B-74DF1A934E5C}" type="slidenum">
              <a:rPr lang="en-IN"/>
              <a:pPr/>
              <a:t>26</a:t>
            </a:fld>
            <a:endParaRPr lang="en-IN"/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17DE713-3387-463E-829D-F3F100BEE4B4}" type="slidenum">
              <a:rPr lang="en-IN"/>
              <a:pPr/>
              <a:t>27</a:t>
            </a:fld>
            <a:endParaRPr lang="en-IN"/>
          </a:p>
        </p:txBody>
      </p:sp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34FB591-32B2-4CBC-8DCC-0A8EF343E2D8}" type="slidenum">
              <a:rPr lang="en-IN"/>
              <a:pPr/>
              <a:t>4</a:t>
            </a:fld>
            <a:endParaRPr lang="en-IN"/>
          </a:p>
        </p:txBody>
      </p:sp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33D1612-07FC-4D61-927E-F160F874FB28}" type="slidenum">
              <a:rPr lang="en-IN"/>
              <a:pPr/>
              <a:t>5</a:t>
            </a:fld>
            <a:endParaRPr lang="en-IN"/>
          </a:p>
        </p:txBody>
      </p:sp>
      <p:sp>
        <p:nvSpPr>
          <p:cNvPr id="327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51B2E4D-0F35-4CD9-8E5E-8E1C440A17F7}" type="slidenum">
              <a:rPr lang="en-IN"/>
              <a:pPr/>
              <a:t>6</a:t>
            </a:fld>
            <a:endParaRPr lang="en-IN"/>
          </a:p>
        </p:txBody>
      </p:sp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4B12BDA-E928-4DB8-B0E7-D61881EC48C5}" type="slidenum">
              <a:rPr lang="en-IN"/>
              <a:pPr/>
              <a:t>7</a:t>
            </a:fld>
            <a:endParaRPr lang="en-IN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55D18CE-7EA2-4B9B-99AA-F61CC452E3C1}" type="slidenum">
              <a:rPr lang="en-IN"/>
              <a:pPr/>
              <a:t>8</a:t>
            </a:fld>
            <a:endParaRPr lang="en-IN"/>
          </a:p>
        </p:txBody>
      </p:sp>
      <p:sp>
        <p:nvSpPr>
          <p:cNvPr id="358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7D4FC80-DCAB-4A60-AC3B-1A535C5E4255}" type="slidenum">
              <a:rPr lang="en-IN"/>
              <a:pPr/>
              <a:t>9</a:t>
            </a:fld>
            <a:endParaRPr lang="en-IN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B71C53D-5DC1-4AC3-A05B-E538ED4F0A64}" type="slidenum">
              <a:rPr lang="en-IN"/>
              <a:pPr/>
              <a:t>10</a:t>
            </a:fld>
            <a:endParaRPr lang="en-IN"/>
          </a:p>
        </p:txBody>
      </p:sp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E9E452A-2071-48FF-AD9C-6DB1FBD33786}" type="slidenum">
              <a:rPr lang="en-IN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741F921-37E9-4F8E-9278-6F56A0CEB6A8}" type="slidenum">
              <a:rPr lang="en-IN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6950" cy="584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584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7FDA80F-0068-4A61-9D29-457BADE47EC4}" type="slidenum">
              <a:rPr lang="en-IN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7800" cy="12588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503238" y="6886575"/>
            <a:ext cx="2344737" cy="517525"/>
          </a:xfrm>
        </p:spPr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3192463" cy="517525"/>
          </a:xfrm>
        </p:spPr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7227888" y="6886575"/>
            <a:ext cx="2344737" cy="517525"/>
          </a:xfrm>
        </p:spPr>
        <p:txBody>
          <a:bodyPr/>
          <a:lstStyle>
            <a:lvl1pPr>
              <a:defRPr/>
            </a:lvl1pPr>
          </a:lstStyle>
          <a:p>
            <a:fld id="{049BA45A-820D-4C5A-9E6B-54305A8C6C0B}" type="slidenum">
              <a:rPr lang="en-IN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5A7696-AD81-4F87-9A82-9B9907D65CAF}" type="slidenum">
              <a:rPr lang="en-IN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CBDD82C-1073-482F-B825-1A3905CA4F4F}" type="slidenum">
              <a:rPr lang="en-IN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381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7700" cy="4381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8F07475-36CF-49E0-BBCF-234CBAE5123C}" type="slidenum">
              <a:rPr lang="en-IN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E023C10-7C40-490F-9D66-E5C402F1B9E4}" type="slidenum">
              <a:rPr lang="en-IN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C7211A3-E2D6-48B5-93D7-9551AC781549}" type="slidenum">
              <a:rPr lang="en-IN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F46F78D-97E8-45A4-BB7F-57B30B59F050}" type="slidenum">
              <a:rPr lang="en-IN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F520FCF-1BF4-464F-B6B1-BD15EC8B7838}" type="slidenum">
              <a:rPr lang="en-IN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0EDBFB9-0EE7-436B-B87A-450C5053D481}" type="slidenum">
              <a:rPr lang="en-IN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588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7800" cy="43815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2412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4737" cy="51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en-IN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2463" cy="51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en-I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4737" cy="517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fld id="{E375EA52-4E9E-4460-A91B-B44B045E3BEF}" type="slidenum">
              <a:rPr lang="en-IN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2pPr>
      <a:lvl3pPr marL="1143000" indent="-228600" algn="ctr" defTabSz="449263" rtl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3pPr>
      <a:lvl4pPr marL="1600200" indent="-228600" algn="ctr" defTabSz="449263" rtl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4pPr>
      <a:lvl5pPr marL="2057400" indent="-228600" algn="ctr" defTabSz="449263" rtl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5pPr>
      <a:lvl6pPr marL="2514600" indent="-228600" algn="ctr" defTabSz="449263" rtl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6pPr>
      <a:lvl7pPr marL="2971800" indent="-228600" algn="ctr" defTabSz="449263" rtl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7pPr>
      <a:lvl8pPr marL="3429000" indent="-228600" algn="ctr" defTabSz="449263" rtl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8pPr>
      <a:lvl9pPr marL="3886200" indent="-228600" algn="ctr" defTabSz="449263" rtl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9pPr>
    </p:titleStyle>
    <p:bodyStyle>
      <a:lvl1pPr marL="342900" indent="-342900" algn="l" defTabSz="449263" rtl="0" fontAlgn="base" hangingPunct="0">
        <a:lnSpc>
          <a:spcPct val="94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4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4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4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83997"/>
            <a:ext cx="10080625" cy="2015913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r>
              <a:rPr lang="en-US" sz="3500" b="1" dirty="0" smtClean="0">
                <a:solidFill>
                  <a:srgbClr val="FFFF00"/>
                </a:solidFill>
              </a:rPr>
              <a:t>The CBM Group </a:t>
            </a:r>
          </a:p>
          <a:p>
            <a:pPr algn="ctr"/>
            <a:r>
              <a:rPr lang="en-US" sz="3100" b="1" dirty="0" smtClean="0">
                <a:solidFill>
                  <a:srgbClr val="FFFF00"/>
                </a:solidFill>
              </a:rPr>
              <a:t>University of North Bengal</a:t>
            </a:r>
          </a:p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Siliguri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Darjeeling, West Bengal, India 734013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15"/>
          <p:cNvGrpSpPr/>
          <p:nvPr/>
        </p:nvGrpSpPr>
        <p:grpSpPr>
          <a:xfrm>
            <a:off x="336021" y="2627709"/>
            <a:ext cx="9408583" cy="4205925"/>
            <a:chOff x="0" y="3072825"/>
            <a:chExt cx="8686800" cy="3042618"/>
          </a:xfrm>
        </p:grpSpPr>
        <p:sp>
          <p:nvSpPr>
            <p:cNvPr id="11" name="TextBox 10"/>
            <p:cNvSpPr txBox="1"/>
            <p:nvPr/>
          </p:nvSpPr>
          <p:spPr>
            <a:xfrm>
              <a:off x="0" y="5846803"/>
              <a:ext cx="2743200" cy="255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AA</a:t>
              </a:r>
            </a:p>
          </p:txBody>
        </p:sp>
        <p:grpSp>
          <p:nvGrpSpPr>
            <p:cNvPr id="5" name="Group 14"/>
            <p:cNvGrpSpPr/>
            <p:nvPr/>
          </p:nvGrpSpPr>
          <p:grpSpPr>
            <a:xfrm>
              <a:off x="2590800" y="3072825"/>
              <a:ext cx="6096000" cy="3042618"/>
              <a:chOff x="2590800" y="2057400"/>
              <a:chExt cx="6096000" cy="3042618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3352800" y="2057400"/>
                <a:ext cx="2514600" cy="397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b="1" dirty="0" smtClean="0">
                    <a:solidFill>
                      <a:srgbClr val="000099"/>
                    </a:solidFill>
                  </a:rPr>
                  <a:t>Members</a:t>
                </a:r>
                <a:endParaRPr lang="en-US" sz="2600" b="1" dirty="0">
                  <a:solidFill>
                    <a:srgbClr val="000099"/>
                  </a:solidFill>
                </a:endParaRPr>
              </a:p>
            </p:txBody>
          </p:sp>
          <p:grpSp>
            <p:nvGrpSpPr>
              <p:cNvPr id="6" name="Group 13"/>
              <p:cNvGrpSpPr/>
              <p:nvPr/>
            </p:nvGrpSpPr>
            <p:grpSpPr>
              <a:xfrm>
                <a:off x="2590800" y="4800600"/>
                <a:ext cx="6096000" cy="299418"/>
                <a:chOff x="2590800" y="4800600"/>
                <a:chExt cx="6096000" cy="299418"/>
              </a:xfrm>
            </p:grpSpPr>
            <p:sp>
              <p:nvSpPr>
                <p:cNvPr id="10" name="TextBox 9"/>
                <p:cNvSpPr txBox="1"/>
                <p:nvPr/>
              </p:nvSpPr>
              <p:spPr>
                <a:xfrm>
                  <a:off x="2590800" y="4800600"/>
                  <a:ext cx="1981200" cy="2994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4648200" y="4800600"/>
                  <a:ext cx="1981200" cy="2625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500" dirty="0" smtClean="0"/>
                    <a:t>(Research Scholar)</a:t>
                  </a:r>
                  <a:endParaRPr lang="en-US" sz="1500" dirty="0"/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6705600" y="4800600"/>
                  <a:ext cx="1981200" cy="2625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500" dirty="0" smtClean="0"/>
                    <a:t>h Scholar)</a:t>
                  </a:r>
                  <a:endParaRPr lang="en-US" sz="1500" dirty="0"/>
                </a:p>
              </p:txBody>
            </p:sp>
          </p:grpSp>
        </p:grpSp>
      </p:grp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4211" y="3419797"/>
            <a:ext cx="2198118" cy="251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77727" y="3419797"/>
            <a:ext cx="2066878" cy="251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76334" y="3419797"/>
            <a:ext cx="2194636" cy="251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2042" y="3419797"/>
            <a:ext cx="2304893" cy="2494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425" y="1368425"/>
            <a:ext cx="9096375" cy="61944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863600" y="403225"/>
            <a:ext cx="8261350" cy="460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648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2600" b="1">
                <a:solidFill>
                  <a:srgbClr val="0000FF"/>
                </a:solidFill>
                <a:ea typeface="Droid Sans Fallback" charset="0"/>
                <a:cs typeface="Droid Sans Fallback" charset="0"/>
              </a:rPr>
              <a:t>CENTRALITY DEPENDENCE OF TRIANGULARITY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138" y="1077913"/>
            <a:ext cx="9420225" cy="67691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647700" y="503238"/>
            <a:ext cx="9278938" cy="460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648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IN" sz="2600" b="1">
                <a:solidFill>
                  <a:srgbClr val="0000CC"/>
                </a:solidFill>
                <a:ea typeface="Droid Sans Fallback" charset="0"/>
                <a:cs typeface="Droid Sans Fallback" charset="0"/>
              </a:rPr>
              <a:t>FLUCTUATIONS IN ECCENTRICITY AND TRIANGULARITY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00" y="792163"/>
            <a:ext cx="9215438" cy="66960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585788" y="215900"/>
            <a:ext cx="9278937" cy="460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648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IN" sz="2600" b="1">
                <a:solidFill>
                  <a:srgbClr val="0000CC"/>
                </a:solidFill>
                <a:ea typeface="Droid Sans Fallback" charset="0"/>
                <a:cs typeface="Droid Sans Fallback" charset="0"/>
              </a:rPr>
              <a:t>FLUCTUATIONS IN ECCENTRICITY AND TRIANGULARITY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 rot="16200000">
            <a:off x="6153944" y="3664744"/>
            <a:ext cx="7050088" cy="6032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6156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2200">
                <a:solidFill>
                  <a:srgbClr val="006600"/>
                </a:solidFill>
                <a:ea typeface="Droid Sans Fallback" charset="0"/>
                <a:cs typeface="Droid Sans Fallback" charset="0"/>
              </a:rPr>
              <a:t>R. S. Bhalerao </a:t>
            </a:r>
            <a:r>
              <a:rPr lang="en-IN" sz="2200" i="1">
                <a:solidFill>
                  <a:srgbClr val="006600"/>
                </a:solidFill>
                <a:ea typeface="Droid Sans Fallback" charset="0"/>
                <a:cs typeface="Droid Sans Fallback" charset="0"/>
              </a:rPr>
              <a:t>et al</a:t>
            </a:r>
            <a:r>
              <a:rPr lang="en-IN" sz="2200">
                <a:solidFill>
                  <a:srgbClr val="006600"/>
                </a:solidFill>
                <a:ea typeface="Droid Sans Fallback" charset="0"/>
                <a:cs typeface="Droid Sans Fallback" charset="0"/>
              </a:rPr>
              <a:t>. Phys. Rev. C </a:t>
            </a:r>
            <a:r>
              <a:rPr lang="en-IN" sz="2200" b="1">
                <a:solidFill>
                  <a:srgbClr val="006600"/>
                </a:solidFill>
                <a:ea typeface="Droid Sans Fallback" charset="0"/>
                <a:cs typeface="Droid Sans Fallback" charset="0"/>
              </a:rPr>
              <a:t>84</a:t>
            </a:r>
            <a:r>
              <a:rPr lang="en-IN" sz="2200">
                <a:solidFill>
                  <a:srgbClr val="006600"/>
                </a:solidFill>
                <a:ea typeface="Droid Sans Fallback" charset="0"/>
                <a:cs typeface="Droid Sans Fallback" charset="0"/>
              </a:rPr>
              <a:t>, 054901, (2011)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338" y="576263"/>
            <a:ext cx="7559675" cy="69119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863600" y="215900"/>
            <a:ext cx="7848600" cy="460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648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2600" b="1">
                <a:solidFill>
                  <a:srgbClr val="0000CC"/>
                </a:solidFill>
                <a:ea typeface="Droid Sans Fallback" charset="0"/>
                <a:cs typeface="Droid Sans Fallback" charset="0"/>
              </a:rPr>
              <a:t>CENTRALITY DEPENDENCE OF ELLIPTIC FLOW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 rot="5400000">
            <a:off x="5870575" y="3281363"/>
            <a:ext cx="5756275" cy="644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rot="10800000" vert="horz" lIns="90000" tIns="6156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2000" dirty="0">
                <a:solidFill>
                  <a:srgbClr val="006600"/>
                </a:solidFill>
                <a:ea typeface="Droid Sans Fallback" charset="0"/>
                <a:cs typeface="Droid Sans Fallback" charset="0"/>
              </a:rPr>
              <a:t>B. </a:t>
            </a:r>
            <a:r>
              <a:rPr lang="en-IN" sz="2000" dirty="0" err="1">
                <a:solidFill>
                  <a:srgbClr val="006600"/>
                </a:solidFill>
                <a:ea typeface="Droid Sans Fallback" charset="0"/>
                <a:cs typeface="Droid Sans Fallback" charset="0"/>
              </a:rPr>
              <a:t>Alver</a:t>
            </a:r>
            <a:r>
              <a:rPr lang="en-IN" sz="2000" dirty="0">
                <a:solidFill>
                  <a:srgbClr val="006600"/>
                </a:solidFill>
                <a:ea typeface="Droid Sans Fallback" charset="0"/>
                <a:cs typeface="Droid Sans Fallback" charset="0"/>
              </a:rPr>
              <a:t> </a:t>
            </a:r>
            <a:r>
              <a:rPr lang="en-IN" sz="2000" i="1" dirty="0">
                <a:solidFill>
                  <a:srgbClr val="006600"/>
                </a:solidFill>
                <a:ea typeface="Droid Sans Fallback" charset="0"/>
                <a:cs typeface="Droid Sans Fallback" charset="0"/>
              </a:rPr>
              <a:t>et al</a:t>
            </a:r>
            <a:r>
              <a:rPr lang="en-IN" sz="2000" dirty="0">
                <a:solidFill>
                  <a:srgbClr val="006600"/>
                </a:solidFill>
                <a:ea typeface="Droid Sans Fallback" charset="0"/>
                <a:cs typeface="Droid Sans Fallback" charset="0"/>
              </a:rPr>
              <a:t>. [PHOBOS Collaboration], Phys. Rev. </a:t>
            </a:r>
            <a:r>
              <a:rPr lang="en-IN" sz="2000" dirty="0" err="1">
                <a:solidFill>
                  <a:srgbClr val="006600"/>
                </a:solidFill>
                <a:ea typeface="Droid Sans Fallback" charset="0"/>
                <a:cs typeface="Droid Sans Fallback" charset="0"/>
              </a:rPr>
              <a:t>Lett</a:t>
            </a:r>
            <a:r>
              <a:rPr lang="en-IN" sz="2000" dirty="0">
                <a:solidFill>
                  <a:srgbClr val="006600"/>
                </a:solidFill>
                <a:ea typeface="Droid Sans Fallback" charset="0"/>
                <a:cs typeface="Droid Sans Fallback" charset="0"/>
              </a:rPr>
              <a:t> </a:t>
            </a:r>
            <a:r>
              <a:rPr lang="en-IN" sz="2000" b="1" dirty="0">
                <a:solidFill>
                  <a:srgbClr val="006600"/>
                </a:solidFill>
                <a:ea typeface="Droid Sans Fallback" charset="0"/>
                <a:cs typeface="Droid Sans Fallback" charset="0"/>
              </a:rPr>
              <a:t>98</a:t>
            </a:r>
            <a:r>
              <a:rPr lang="en-IN" sz="2000" dirty="0">
                <a:solidFill>
                  <a:srgbClr val="006600"/>
                </a:solidFill>
                <a:ea typeface="Droid Sans Fallback" charset="0"/>
                <a:cs typeface="Droid Sans Fallback" charset="0"/>
              </a:rPr>
              <a:t>, 242302 (2007)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138" y="647700"/>
            <a:ext cx="9275762" cy="67675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223963" y="215900"/>
            <a:ext cx="7848600" cy="460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648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2600" b="1">
                <a:solidFill>
                  <a:srgbClr val="0000CC"/>
                </a:solidFill>
                <a:ea typeface="Droid Sans Fallback" charset="0"/>
                <a:cs typeface="Droid Sans Fallback" charset="0"/>
              </a:rPr>
              <a:t>CENTRALITY DEPENDENCE OF ELLIPTIC FLOW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 rot="16200000">
            <a:off x="6357937" y="3482976"/>
            <a:ext cx="6437313" cy="7159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6156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2200">
                <a:solidFill>
                  <a:srgbClr val="006600"/>
                </a:solidFill>
                <a:ea typeface="Droid Sans Fallback" charset="0"/>
                <a:cs typeface="Droid Sans Fallback" charset="0"/>
              </a:rPr>
              <a:t>S. A. Voloshin and A. M. Poskanzer, Phys. Lett. B </a:t>
            </a:r>
            <a:r>
              <a:rPr lang="en-IN" sz="2200" b="1">
                <a:solidFill>
                  <a:srgbClr val="006600"/>
                </a:solidFill>
                <a:ea typeface="Droid Sans Fallback" charset="0"/>
                <a:cs typeface="Droid Sans Fallback" charset="0"/>
              </a:rPr>
              <a:t>474</a:t>
            </a:r>
            <a:r>
              <a:rPr lang="en-IN" sz="2200">
                <a:solidFill>
                  <a:srgbClr val="006600"/>
                </a:solidFill>
                <a:ea typeface="Droid Sans Fallback" charset="0"/>
                <a:cs typeface="Droid Sans Fallback" charset="0"/>
              </a:rPr>
              <a:t>, 27 (2000)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238" y="863600"/>
            <a:ext cx="8567737" cy="67675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720725" y="431800"/>
            <a:ext cx="8640763" cy="460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648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2600" b="1">
                <a:solidFill>
                  <a:srgbClr val="0000CC"/>
                </a:solidFill>
                <a:ea typeface="Droid Sans Fallback" charset="0"/>
                <a:cs typeface="Droid Sans Fallback" charset="0"/>
              </a:rPr>
              <a:t>CENTRALITY DEPENDENCE OF TRIANGULAR FLOW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63" y="1079500"/>
            <a:ext cx="9510712" cy="64103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539750" y="474663"/>
            <a:ext cx="9180513" cy="4333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63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IN" sz="2400" b="1">
                <a:solidFill>
                  <a:srgbClr val="0000CC"/>
                </a:solidFill>
                <a:ea typeface="Droid Sans Fallback" charset="0"/>
                <a:cs typeface="Droid Sans Fallback" charset="0"/>
              </a:rPr>
              <a:t>RELATIVE STRENGTH OF ELLIPTIC AND TRIANGULAR FLOW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236" y="790575"/>
            <a:ext cx="9155237" cy="67691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2251075" y="360363"/>
            <a:ext cx="5165725" cy="460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648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2600" b="1" dirty="0">
                <a:solidFill>
                  <a:srgbClr val="0000CC"/>
                </a:solidFill>
                <a:ea typeface="Droid Sans Fallback" charset="0"/>
                <a:cs typeface="Droid Sans Fallback" charset="0"/>
              </a:rPr>
              <a:t>ELLIPTIC FLOW </a:t>
            </a:r>
            <a:r>
              <a:rPr lang="en-IN" sz="2600" b="1" dirty="0" smtClean="0">
                <a:solidFill>
                  <a:srgbClr val="0000CC"/>
                </a:solidFill>
                <a:ea typeface="Droid Sans Fallback" charset="0"/>
                <a:cs typeface="Droid Sans Fallback" charset="0"/>
              </a:rPr>
              <a:t>DISTRIBUTION </a:t>
            </a:r>
            <a:endParaRPr lang="en-IN" sz="2600" b="1" dirty="0">
              <a:solidFill>
                <a:srgbClr val="0000CC"/>
              </a:solidFill>
              <a:ea typeface="Droid Sans Fallback" charset="0"/>
              <a:cs typeface="Droid Sans Fallback" charset="0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 rot="16200000">
            <a:off x="6194425" y="3532188"/>
            <a:ext cx="6515100" cy="6032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6156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2200" dirty="0">
                <a:solidFill>
                  <a:srgbClr val="006600"/>
                </a:solidFill>
                <a:ea typeface="Droid Sans Fallback" charset="0"/>
                <a:cs typeface="Droid Sans Fallback" charset="0"/>
              </a:rPr>
              <a:t>C. Gale </a:t>
            </a:r>
            <a:r>
              <a:rPr lang="en-IN" sz="2200" i="1" dirty="0">
                <a:solidFill>
                  <a:srgbClr val="006600"/>
                </a:solidFill>
                <a:ea typeface="Droid Sans Fallback" charset="0"/>
                <a:cs typeface="Droid Sans Fallback" charset="0"/>
              </a:rPr>
              <a:t>et al</a:t>
            </a:r>
            <a:r>
              <a:rPr lang="en-IN" sz="2200" dirty="0">
                <a:solidFill>
                  <a:srgbClr val="006600"/>
                </a:solidFill>
                <a:ea typeface="Droid Sans Fallback" charset="0"/>
                <a:cs typeface="Droid Sans Fallback" charset="0"/>
              </a:rPr>
              <a:t>. Phys. Rev. </a:t>
            </a:r>
            <a:r>
              <a:rPr lang="en-IN" sz="2200" dirty="0" err="1">
                <a:solidFill>
                  <a:srgbClr val="006600"/>
                </a:solidFill>
                <a:ea typeface="Droid Sans Fallback" charset="0"/>
                <a:cs typeface="Droid Sans Fallback" charset="0"/>
              </a:rPr>
              <a:t>Lett</a:t>
            </a:r>
            <a:r>
              <a:rPr lang="en-IN" sz="2200" dirty="0">
                <a:solidFill>
                  <a:srgbClr val="006600"/>
                </a:solidFill>
                <a:ea typeface="Droid Sans Fallback" charset="0"/>
                <a:cs typeface="Droid Sans Fallback" charset="0"/>
              </a:rPr>
              <a:t>. </a:t>
            </a:r>
            <a:r>
              <a:rPr lang="en-IN" sz="2200" b="1" dirty="0">
                <a:solidFill>
                  <a:srgbClr val="006600"/>
                </a:solidFill>
                <a:ea typeface="Droid Sans Fallback" charset="0"/>
                <a:cs typeface="Droid Sans Fallback" charset="0"/>
              </a:rPr>
              <a:t>110</a:t>
            </a:r>
            <a:r>
              <a:rPr lang="en-IN" sz="2200" dirty="0">
                <a:solidFill>
                  <a:srgbClr val="006600"/>
                </a:solidFill>
                <a:ea typeface="Droid Sans Fallback" charset="0"/>
                <a:cs typeface="Droid Sans Fallback" charset="0"/>
              </a:rPr>
              <a:t>, 012302 (2013).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5776" y="1907629"/>
            <a:ext cx="1018227" cy="3527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35 – 40 </a:t>
            </a:r>
            <a:endParaRPr lang="en-IN" dirty="0"/>
          </a:p>
        </p:txBody>
      </p:sp>
      <p:sp>
        <p:nvSpPr>
          <p:cNvPr id="3" name="TextBox 2"/>
          <p:cNvSpPr txBox="1"/>
          <p:nvPr/>
        </p:nvSpPr>
        <p:spPr>
          <a:xfrm>
            <a:off x="215776" y="3563813"/>
            <a:ext cx="312906" cy="3527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3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5760392" y="5868068"/>
            <a:ext cx="2029723" cy="555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3200" dirty="0">
                <a:solidFill>
                  <a:schemeClr val="tx1"/>
                </a:solidFill>
              </a:rPr>
              <a:t>35 – 40 %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513" y="936625"/>
            <a:ext cx="8909050" cy="62658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800225" y="431800"/>
            <a:ext cx="6677025" cy="460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648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2600" b="1">
                <a:solidFill>
                  <a:srgbClr val="0000CC"/>
                </a:solidFill>
                <a:ea typeface="Droid Sans Fallback" charset="0"/>
                <a:cs typeface="Droid Sans Fallback" charset="0"/>
              </a:rPr>
              <a:t>TRIANGULAR  FLOW DISTRIBUTION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 rot="16200000">
            <a:off x="6203156" y="3667919"/>
            <a:ext cx="6437313" cy="4032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6156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2200">
                <a:solidFill>
                  <a:srgbClr val="006600"/>
                </a:solidFill>
                <a:ea typeface="Droid Sans Fallback" charset="0"/>
                <a:cs typeface="Droid Sans Fallback" charset="0"/>
              </a:rPr>
              <a:t>C. Gale </a:t>
            </a:r>
            <a:r>
              <a:rPr lang="en-IN" sz="2200" i="1">
                <a:solidFill>
                  <a:srgbClr val="006600"/>
                </a:solidFill>
                <a:ea typeface="Droid Sans Fallback" charset="0"/>
                <a:cs typeface="Droid Sans Fallback" charset="0"/>
              </a:rPr>
              <a:t>et al</a:t>
            </a:r>
            <a:r>
              <a:rPr lang="en-IN" sz="2200">
                <a:solidFill>
                  <a:srgbClr val="006600"/>
                </a:solidFill>
                <a:ea typeface="Droid Sans Fallback" charset="0"/>
                <a:cs typeface="Droid Sans Fallback" charset="0"/>
              </a:rPr>
              <a:t>. Phys. Rev. Lett.</a:t>
            </a:r>
            <a:r>
              <a:rPr lang="en-IN" sz="2200" b="1">
                <a:solidFill>
                  <a:srgbClr val="006600"/>
                </a:solidFill>
                <a:ea typeface="Droid Sans Fallback" charset="0"/>
                <a:cs typeface="Droid Sans Fallback" charset="0"/>
              </a:rPr>
              <a:t> 110</a:t>
            </a:r>
            <a:r>
              <a:rPr lang="en-IN" sz="2200">
                <a:solidFill>
                  <a:srgbClr val="006600"/>
                </a:solidFill>
                <a:ea typeface="Droid Sans Fallback" charset="0"/>
                <a:cs typeface="Droid Sans Fallback" charset="0"/>
              </a:rPr>
              <a:t>, 012302 (2013)</a:t>
            </a:r>
          </a:p>
        </p:txBody>
      </p:sp>
      <p:sp>
        <p:nvSpPr>
          <p:cNvPr id="2" name="Rectangle 1"/>
          <p:cNvSpPr/>
          <p:nvPr/>
        </p:nvSpPr>
        <p:spPr>
          <a:xfrm>
            <a:off x="5616376" y="5508029"/>
            <a:ext cx="2029723" cy="555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3200" dirty="0">
                <a:solidFill>
                  <a:schemeClr val="tx1"/>
                </a:solidFill>
              </a:rPr>
              <a:t>35 – 40 %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363" y="1008063"/>
            <a:ext cx="9140825" cy="62642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287338" y="403225"/>
            <a:ext cx="10080625" cy="460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63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</a:pPr>
            <a:r>
              <a:rPr lang="en-IN" sz="2400" b="1">
                <a:solidFill>
                  <a:srgbClr val="0000CC"/>
                </a:solidFill>
                <a:ea typeface="Droid Sans Fallback" charset="0"/>
                <a:cs typeface="Droid Sans Fallback" charset="0"/>
              </a:rPr>
              <a:t>TRANSVERSE MOMENTUM  DEPENDENCE OF ELLIPTIC FLOW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462622" y="264072"/>
            <a:ext cx="8999537" cy="16557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9036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IN" sz="6000" b="1">
                <a:solidFill>
                  <a:srgbClr val="FF00CC"/>
                </a:solidFill>
                <a:ea typeface="Droid Sans Fallback" charset="0"/>
                <a:cs typeface="Droid Sans Fallback" charset="0"/>
              </a:rPr>
              <a:t>     </a:t>
            </a:r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79387" y="5317100"/>
            <a:ext cx="9721850" cy="186437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9036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</a:pPr>
            <a:endParaRPr lang="en-IN" sz="4800" b="1" dirty="0">
              <a:solidFill>
                <a:srgbClr val="0000FF"/>
              </a:solidFill>
              <a:ea typeface="Droid Sans Fallback" charset="0"/>
              <a:cs typeface="Droid Sans Fallback" charset="0"/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641349" y="3948467"/>
            <a:ext cx="9007475" cy="1514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828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endParaRPr lang="en-IN" sz="5000" b="1" dirty="0">
              <a:solidFill>
                <a:srgbClr val="0000FF"/>
              </a:solidFill>
              <a:ea typeface="Droid Sans Fallback" charset="0"/>
              <a:cs typeface="Droid Sans Fallback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83997"/>
            <a:ext cx="10080625" cy="2015913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r>
              <a:rPr lang="en-US" sz="4500" b="1" dirty="0" smtClean="0">
                <a:solidFill>
                  <a:srgbClr val="FFFF00"/>
                </a:solidFill>
              </a:rPr>
              <a:t>COLLECTIVE FLOW AT FAIR </a:t>
            </a:r>
          </a:p>
          <a:p>
            <a:pPr algn="ctr"/>
            <a:r>
              <a:rPr lang="en-US" sz="4500" b="1" dirty="0" smtClean="0">
                <a:solidFill>
                  <a:srgbClr val="FFFF00"/>
                </a:solidFill>
              </a:rPr>
              <a:t>ENERGY </a:t>
            </a:r>
            <a:endParaRPr lang="en-US" sz="4500" b="1" dirty="0">
              <a:solidFill>
                <a:srgbClr val="FFFF00"/>
              </a:solidFill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575816" y="3851845"/>
            <a:ext cx="9073008" cy="29523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</a:pPr>
            <a:endParaRPr lang="en-IN" sz="4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Droid Sans Fallback" charset="0"/>
              <a:cs typeface="Droid Sans Fallback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</a:pPr>
            <a:r>
              <a:rPr lang="en-IN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Droid Sans Fallback" charset="0"/>
                <a:cs typeface="Droid Sans Fallback" charset="0"/>
              </a:rPr>
              <a:t>Soumya</a:t>
            </a:r>
            <a:r>
              <a:rPr lang="en-IN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Droid Sans Fallback" charset="0"/>
                <a:cs typeface="Droid Sans Fallback" charset="0"/>
              </a:rPr>
              <a:t>  </a:t>
            </a:r>
            <a:r>
              <a:rPr lang="en-IN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Droid Sans Fallback" charset="0"/>
                <a:cs typeface="Droid Sans Fallback" charset="0"/>
              </a:rPr>
              <a:t>Sarkar</a:t>
            </a:r>
            <a:endParaRPr lang="en-IN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Droid Sans Fallback" charset="0"/>
              <a:cs typeface="Droid Sans Fallback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</a:pPr>
            <a:r>
              <a:rPr lang="en-IN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Droid Sans Fallback" charset="0"/>
                <a:cs typeface="Droid Sans Fallback" charset="0"/>
              </a:rPr>
              <a:t>SILIGURI COLLEGE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338" y="649288"/>
            <a:ext cx="9072562" cy="67659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287338" y="215900"/>
            <a:ext cx="10367962" cy="4333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6228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</a:tabLst>
            </a:pPr>
            <a:r>
              <a:rPr lang="en-IN" sz="2300" b="1">
                <a:solidFill>
                  <a:srgbClr val="0000CC"/>
                </a:solidFill>
                <a:ea typeface="Droid Sans Fallback" charset="0"/>
                <a:cs typeface="Droid Sans Fallback" charset="0"/>
              </a:rPr>
              <a:t>TRANSVERSE MOMENTUM  DEPENDENCE OF TRIANGULAR FLOW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800" y="1320800"/>
            <a:ext cx="4800600" cy="11985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5350" y="3238500"/>
            <a:ext cx="6232525" cy="1514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9163" y="5688013"/>
            <a:ext cx="6784975" cy="15906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2952750" y="0"/>
            <a:ext cx="3717925" cy="9461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7524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4000" b="1">
                <a:solidFill>
                  <a:srgbClr val="0000CC"/>
                </a:solidFill>
                <a:ea typeface="Droid Sans Fallback" charset="0"/>
                <a:cs typeface="Droid Sans Fallback" charset="0"/>
              </a:rPr>
              <a:t>RADIAL FLOW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647700" y="863600"/>
            <a:ext cx="5397500" cy="5461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6912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200">
                <a:solidFill>
                  <a:srgbClr val="CC0000"/>
                </a:solidFill>
                <a:ea typeface="Droid Sans Fallback" charset="0"/>
                <a:cs typeface="Droid Sans Fallback" charset="0"/>
              </a:rPr>
              <a:t>Transverse (radial) velocity  :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576263" y="2692400"/>
            <a:ext cx="3960812" cy="5461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6912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200">
                <a:solidFill>
                  <a:srgbClr val="CC0000"/>
                </a:solidFill>
                <a:ea typeface="Droid Sans Fallback" charset="0"/>
                <a:cs typeface="Droid Sans Fallback" charset="0"/>
              </a:rPr>
              <a:t>Total radial velocity : 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576263" y="5111750"/>
            <a:ext cx="9442450" cy="4889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6624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</a:pPr>
            <a:r>
              <a:rPr lang="en-IN" sz="2800">
                <a:solidFill>
                  <a:srgbClr val="CC0000"/>
                </a:solidFill>
                <a:ea typeface="Droid Sans Fallback" charset="0"/>
                <a:cs typeface="Droid Sans Fallback" charset="0"/>
              </a:rPr>
              <a:t>Mean transverse velocity :  ( scaling out multiplicity effects)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7" dur="500"/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2" dur="5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7" dur="500"/>
                                        <p:tgtEl>
                                          <p:spTgt spid="22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22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27" dur="500"/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32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363" y="0"/>
            <a:ext cx="8755062" cy="57594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363" y="5759450"/>
            <a:ext cx="8885237" cy="1655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 rot="16200000">
            <a:off x="5898356" y="2767806"/>
            <a:ext cx="7631113" cy="6635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6012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2000">
                <a:solidFill>
                  <a:srgbClr val="006600"/>
                </a:solidFill>
                <a:ea typeface="Droid Sans Fallback" charset="0"/>
                <a:cs typeface="Droid Sans Fallback" charset="0"/>
              </a:rPr>
              <a:t>S. Sarkar, P. Mali and A. Mukhopadhyay, Phys. Rev. C </a:t>
            </a:r>
            <a:r>
              <a:rPr lang="en-IN" sz="2000" b="1">
                <a:solidFill>
                  <a:srgbClr val="006600"/>
                </a:solidFill>
                <a:ea typeface="Droid Sans Fallback" charset="0"/>
                <a:cs typeface="Droid Sans Fallback" charset="0"/>
              </a:rPr>
              <a:t>95</a:t>
            </a:r>
            <a:r>
              <a:rPr lang="en-IN" sz="2000">
                <a:solidFill>
                  <a:srgbClr val="006600"/>
                </a:solidFill>
                <a:ea typeface="Droid Sans Fallback" charset="0"/>
                <a:cs typeface="Droid Sans Fallback" charset="0"/>
              </a:rPr>
              <a:t>,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2000">
                <a:solidFill>
                  <a:srgbClr val="006600"/>
                </a:solidFill>
                <a:ea typeface="Droid Sans Fallback" charset="0"/>
                <a:cs typeface="Droid Sans Fallback" charset="0"/>
              </a:rPr>
              <a:t>014908 (2017)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6625" y="936625"/>
            <a:ext cx="8143875" cy="6048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503238" y="287338"/>
            <a:ext cx="9791700" cy="460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63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</a:pPr>
            <a:r>
              <a:rPr lang="en-IN" sz="2400" b="1">
                <a:solidFill>
                  <a:srgbClr val="0000CC"/>
                </a:solidFill>
                <a:ea typeface="Droid Sans Fallback" charset="0"/>
                <a:cs typeface="Droid Sans Fallback" charset="0"/>
              </a:rPr>
              <a:t>CENTRALITY DEPENDENCE OF ELLIPTIC FLOW  PARAMETER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63" y="792163"/>
            <a:ext cx="9431337" cy="64801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0" y="323453"/>
            <a:ext cx="10080625" cy="36004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6084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</a:pPr>
            <a:r>
              <a:rPr lang="en-IN" sz="2100" b="1" dirty="0">
                <a:solidFill>
                  <a:srgbClr val="0000CC"/>
                </a:solidFill>
                <a:ea typeface="Droid Sans Fallback" charset="0"/>
                <a:cs typeface="Droid Sans Fallback" charset="0"/>
              </a:rPr>
              <a:t>TRANSVERSE MOMENTUM  DEPENDENCE OF ELLIPTIC FLOW PARAMETER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/>
          <p:cNvSpPr txBox="1">
            <a:spLocks noChangeArrowheads="1"/>
          </p:cNvSpPr>
          <p:nvPr/>
        </p:nvSpPr>
        <p:spPr bwMode="auto">
          <a:xfrm>
            <a:off x="3419475" y="287338"/>
            <a:ext cx="2628900" cy="460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648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2600" b="1">
                <a:solidFill>
                  <a:srgbClr val="0000CC"/>
                </a:solidFill>
                <a:ea typeface="Droid Sans Fallback" charset="0"/>
                <a:cs typeface="Droid Sans Fallback" charset="0"/>
              </a:rPr>
              <a:t>CONCLUSIONS</a:t>
            </a:r>
          </a:p>
        </p:txBody>
      </p:sp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60364" y="1058862"/>
            <a:ext cx="9390061" cy="509723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61560" rIns="90000" bIns="45000"/>
          <a:lstStyle/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</a:pPr>
            <a:r>
              <a:rPr lang="en-IN" sz="2000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1. We have investigated the system size dependence of elliptic and triangular flow at  </a:t>
            </a:r>
            <a:r>
              <a:rPr lang="en-IN" sz="2000" dirty="0" err="1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E</a:t>
            </a:r>
            <a:r>
              <a:rPr lang="en-IN" sz="2000" baseline="-33000" dirty="0" err="1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lab</a:t>
            </a:r>
            <a:r>
              <a:rPr lang="en-IN" sz="2000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 = 30A </a:t>
            </a:r>
            <a:r>
              <a:rPr lang="en-IN" sz="2000" dirty="0" err="1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GeV</a:t>
            </a:r>
            <a:r>
              <a:rPr lang="en-IN" sz="2000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 over a wide range from  Si + Si to Au + Au systems and our results are found to be consistent with those from other experiments.</a:t>
            </a: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</a:pPr>
            <a:endParaRPr lang="en-IN" sz="2000" dirty="0">
              <a:solidFill>
                <a:srgbClr val="000000"/>
              </a:solidFill>
              <a:ea typeface="Droid Sans Fallback" charset="0"/>
              <a:cs typeface="Droid Sans Fallback" charset="0"/>
            </a:endParaRP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</a:pPr>
            <a:r>
              <a:rPr lang="en-IN" sz="2000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2. Eccentricity and its fluctuations plays an important role particularly in smaller systems like Si + Si and Ni + Ni.</a:t>
            </a: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</a:pPr>
            <a:endParaRPr lang="en-IN" sz="2000" dirty="0">
              <a:solidFill>
                <a:srgbClr val="000000"/>
              </a:solidFill>
              <a:ea typeface="Droid Sans Fallback" charset="0"/>
              <a:cs typeface="Droid Sans Fallback" charset="0"/>
            </a:endParaRP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</a:pPr>
            <a:r>
              <a:rPr lang="en-IN" sz="2000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3. </a:t>
            </a:r>
            <a:r>
              <a:rPr lang="en-IN" sz="2000" dirty="0" err="1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Triangularity</a:t>
            </a:r>
            <a:r>
              <a:rPr lang="en-IN" sz="2000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 and triangular flow is nearly independent of the system size.</a:t>
            </a: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</a:pPr>
            <a:endParaRPr lang="en-IN" sz="2000" dirty="0">
              <a:solidFill>
                <a:srgbClr val="000000"/>
              </a:solidFill>
              <a:ea typeface="Droid Sans Fallback" charset="0"/>
              <a:cs typeface="Droid Sans Fallback" charset="0"/>
            </a:endParaRP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</a:pPr>
            <a:r>
              <a:rPr lang="en-IN" sz="2000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4. Investigations on radial flow show a small but finite anisotropy in transverse velocity even after scaling out the multiplicity effects</a:t>
            </a:r>
            <a:r>
              <a:rPr lang="en-IN" sz="2000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.</a:t>
            </a: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</a:pPr>
            <a:endParaRPr lang="en-IN" sz="2000" dirty="0" smtClean="0">
              <a:solidFill>
                <a:srgbClr val="000000"/>
              </a:solidFill>
              <a:ea typeface="Droid Sans Fallback" charset="0"/>
              <a:cs typeface="Droid Sans Fallback" charset="0"/>
            </a:endParaRP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</a:pPr>
            <a:r>
              <a:rPr lang="en-IN" sz="2000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5. </a:t>
            </a:r>
            <a:r>
              <a:rPr lang="en-IN" sz="2000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Species-wise investigations of radial flow is on-going and would be reported soon.</a:t>
            </a: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</a:pPr>
            <a:endParaRPr lang="en-IN" sz="2000" dirty="0">
              <a:solidFill>
                <a:srgbClr val="000000"/>
              </a:solidFill>
              <a:ea typeface="Droid Sans Fallback" charset="0"/>
              <a:cs typeface="Droid Sans Fallback" charset="0"/>
            </a:endParaRP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</a:pPr>
            <a:r>
              <a:rPr lang="en-IN" sz="2000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6</a:t>
            </a:r>
            <a:r>
              <a:rPr lang="en-IN" sz="2000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. </a:t>
            </a:r>
            <a:r>
              <a:rPr lang="en-IN" sz="2000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We also intend to explore the collective effects </a:t>
            </a:r>
            <a:r>
              <a:rPr lang="en-IN" sz="200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in </a:t>
            </a:r>
            <a:r>
              <a:rPr lang="en-IN" sz="200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asymmetric </a:t>
            </a:r>
            <a:r>
              <a:rPr lang="en-IN" sz="2000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heavy – ion collisions in our future analyses</a:t>
            </a:r>
            <a:r>
              <a:rPr lang="en-IN" sz="2000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.</a:t>
            </a:r>
          </a:p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</a:pPr>
            <a:endParaRPr lang="en-IN" sz="2000" dirty="0">
              <a:solidFill>
                <a:srgbClr val="000000"/>
              </a:solidFill>
              <a:ea typeface="Droid Sans Fallback" charset="0"/>
              <a:cs typeface="Droid Sans Fallback" charset="0"/>
            </a:endParaRP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5543550" y="6064250"/>
            <a:ext cx="4206875" cy="8477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57240" rIns="90000" bIns="45000"/>
          <a:lstStyle/>
          <a:p>
            <a:pPr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4800" b="1" i="1">
                <a:solidFill>
                  <a:srgbClr val="99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DejaVu Sans" charset="0"/>
                <a:ea typeface="Droid Sans Fallback" charset="0"/>
                <a:cs typeface="Droid Sans Fallback" charset="0"/>
              </a:rPr>
              <a:t>THANK YOU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7" dur="500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2" dur="500"/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7" dur="500"/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22" dur="500"/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27" dur="500"/>
                                        <p:tgtEl>
                                          <p:spTgt spid="266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32" dur="500"/>
                                        <p:tgtEl>
                                          <p:spTgt spid="266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37" dur="5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6125" y="647700"/>
            <a:ext cx="5767388" cy="67675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3375025" y="0"/>
            <a:ext cx="3609975" cy="5461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6912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200" b="1">
                <a:solidFill>
                  <a:srgbClr val="0000CC"/>
                </a:solidFill>
                <a:ea typeface="Droid Sans Fallback" charset="0"/>
                <a:cs typeface="Droid Sans Fallback" charset="0"/>
              </a:rPr>
              <a:t>BACK UP SLIDES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600" y="936625"/>
            <a:ext cx="8337550" cy="64801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3240088" y="174625"/>
            <a:ext cx="3609975" cy="5461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6912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200" b="1" dirty="0">
                <a:solidFill>
                  <a:srgbClr val="0000CC"/>
                </a:solidFill>
                <a:ea typeface="Droid Sans Fallback" charset="0"/>
                <a:cs typeface="Droid Sans Fallback" charset="0"/>
              </a:rPr>
              <a:t>BACK UP SLIDES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08" y="683493"/>
            <a:ext cx="8856984" cy="6860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10038" y="290425"/>
            <a:ext cx="3644524" cy="555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200" b="1" dirty="0">
                <a:solidFill>
                  <a:srgbClr val="0000CC"/>
                </a:solidFill>
                <a:ea typeface="Droid Sans Fallback" charset="0"/>
                <a:cs typeface="Droid Sans Fallback" charset="0"/>
              </a:rPr>
              <a:t>BACK UP SLIDES</a:t>
            </a:r>
          </a:p>
        </p:txBody>
      </p:sp>
    </p:spTree>
    <p:extLst>
      <p:ext uri="{BB962C8B-B14F-4D97-AF65-F5344CB8AC3E}">
        <p14:creationId xmlns:p14="http://schemas.microsoft.com/office/powerpoint/2010/main" val="73228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56136" y="323453"/>
            <a:ext cx="3644524" cy="555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200" b="1" dirty="0">
                <a:solidFill>
                  <a:srgbClr val="0000CC"/>
                </a:solidFill>
                <a:ea typeface="Droid Sans Fallback" charset="0"/>
                <a:cs typeface="Droid Sans Fallback" charset="0"/>
              </a:rPr>
              <a:t>BACK UP SLIDES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55" y="878670"/>
            <a:ext cx="9389878" cy="668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980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762000"/>
            <a:ext cx="4032250" cy="2592388"/>
          </a:xfrm>
          <a:prstGeom prst="rect">
            <a:avLst/>
          </a:prstGeom>
          <a:solidFill>
            <a:srgbClr val="FFFFFF">
              <a:alpha val="79999"/>
            </a:srgbClr>
          </a:solidFill>
          <a:ln w="9525" cap="flat">
            <a:noFill/>
            <a:round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0675" y="503238"/>
            <a:ext cx="4464050" cy="3095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43768" y="3491805"/>
            <a:ext cx="9745215" cy="86409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85680" rIns="90000" bIns="45000"/>
          <a:lstStyle/>
          <a:p>
            <a:pPr marL="190500" indent="-188913" algn="just">
              <a:lnSpc>
                <a:spcPct val="82000"/>
              </a:lnSpc>
              <a:buClrTx/>
              <a:buSzPct val="58000"/>
              <a:buFontTx/>
              <a:buNone/>
              <a:tabLst>
                <a:tab pos="190500" algn="l"/>
                <a:tab pos="638175" algn="l"/>
                <a:tab pos="1087438" algn="l"/>
                <a:tab pos="1536700" algn="l"/>
                <a:tab pos="1985963" algn="l"/>
                <a:tab pos="2435225" algn="l"/>
                <a:tab pos="2884488" algn="l"/>
                <a:tab pos="3333750" algn="l"/>
                <a:tab pos="3783013" algn="l"/>
                <a:tab pos="4232275" algn="l"/>
                <a:tab pos="4681538" algn="l"/>
                <a:tab pos="5130800" algn="l"/>
                <a:tab pos="5580063" algn="l"/>
                <a:tab pos="6029325" algn="l"/>
                <a:tab pos="6478588" algn="l"/>
                <a:tab pos="6927850" algn="l"/>
                <a:tab pos="7377113" algn="l"/>
                <a:tab pos="7826375" algn="l"/>
                <a:tab pos="8275638" algn="l"/>
                <a:tab pos="8724900" algn="l"/>
                <a:tab pos="9174163" algn="l"/>
                <a:tab pos="9434513" algn="l"/>
                <a:tab pos="9883775" algn="l"/>
              </a:tabLst>
            </a:pPr>
            <a:r>
              <a:rPr lang="en-IN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   Collective behaviour or flow of final state particles produced in high-energy heavy-ion collision is measured in terms of the </a:t>
            </a:r>
            <a:r>
              <a:rPr lang="en-IN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nth Fourier coefficient </a:t>
            </a:r>
            <a:r>
              <a:rPr lang="en-IN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(</a:t>
            </a:r>
            <a:r>
              <a:rPr lang="en-IN" dirty="0" err="1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v</a:t>
            </a:r>
            <a:r>
              <a:rPr lang="en-IN" baseline="-33000" dirty="0" err="1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n</a:t>
            </a:r>
            <a:r>
              <a:rPr lang="en-IN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 ) of the </a:t>
            </a:r>
            <a:r>
              <a:rPr lang="en-IN" dirty="0" err="1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azimuthal</a:t>
            </a:r>
            <a:r>
              <a:rPr lang="en-IN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 </a:t>
            </a:r>
            <a:r>
              <a:rPr lang="en-IN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angles </a:t>
            </a:r>
            <a:r>
              <a:rPr lang="en-IN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measured with respect </a:t>
            </a:r>
            <a:r>
              <a:rPr lang="en-IN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to the reaction </a:t>
            </a:r>
            <a:r>
              <a:rPr lang="en-IN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plane of individual collisions.</a:t>
            </a:r>
            <a:endParaRPr lang="en-IN" dirty="0">
              <a:solidFill>
                <a:srgbClr val="000000"/>
              </a:solidFill>
              <a:ea typeface="Droid Sans Fallback" charset="0"/>
              <a:cs typeface="Droid Sans Fallback" charset="0"/>
            </a:endParaRPr>
          </a:p>
          <a:p>
            <a:pPr marL="192088" indent="-188913" algn="just">
              <a:lnSpc>
                <a:spcPct val="82000"/>
              </a:lnSpc>
              <a:buClrTx/>
              <a:buFontTx/>
              <a:buNone/>
              <a:tabLst>
                <a:tab pos="190500" algn="l"/>
                <a:tab pos="638175" algn="l"/>
                <a:tab pos="1087438" algn="l"/>
                <a:tab pos="1536700" algn="l"/>
                <a:tab pos="1985963" algn="l"/>
                <a:tab pos="2435225" algn="l"/>
                <a:tab pos="2884488" algn="l"/>
                <a:tab pos="3333750" algn="l"/>
                <a:tab pos="3783013" algn="l"/>
                <a:tab pos="4232275" algn="l"/>
                <a:tab pos="4681538" algn="l"/>
                <a:tab pos="5130800" algn="l"/>
                <a:tab pos="5580063" algn="l"/>
                <a:tab pos="6029325" algn="l"/>
                <a:tab pos="6478588" algn="l"/>
                <a:tab pos="6927850" algn="l"/>
                <a:tab pos="7377113" algn="l"/>
                <a:tab pos="7826375" algn="l"/>
                <a:tab pos="8275638" algn="l"/>
                <a:tab pos="8724900" algn="l"/>
                <a:tab pos="9174163" algn="l"/>
                <a:tab pos="9434513" algn="l"/>
                <a:tab pos="9883775" algn="l"/>
              </a:tabLst>
            </a:pPr>
            <a:endParaRPr lang="en-IN" dirty="0">
              <a:solidFill>
                <a:srgbClr val="000000"/>
              </a:solidFill>
              <a:ea typeface="Droid Sans Fallback" charset="0"/>
              <a:cs typeface="Droid Sans Fallback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608263" y="101600"/>
            <a:ext cx="4519612" cy="5461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6912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20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    </a:t>
            </a:r>
            <a:r>
              <a:rPr lang="en-IN" sz="3200" b="1">
                <a:solidFill>
                  <a:srgbClr val="0000FF"/>
                </a:solidFill>
                <a:ea typeface="Droid Sans Fallback" charset="0"/>
                <a:cs typeface="Droid Sans Fallback" charset="0"/>
              </a:rPr>
              <a:t>COLLECTIVE FLOW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0363" y="4355380"/>
            <a:ext cx="4535487" cy="936625"/>
          </a:xfrm>
          <a:prstGeom prst="rect">
            <a:avLst/>
          </a:prstGeom>
          <a:solidFill>
            <a:srgbClr val="C0C0C0">
              <a:alpha val="79999"/>
            </a:srgbClr>
          </a:solidFill>
          <a:ln w="9525" cap="flat">
            <a:noFill/>
            <a:round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46788" y="4405610"/>
            <a:ext cx="2952750" cy="8143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288925" y="5219997"/>
            <a:ext cx="9143875" cy="64814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74520" rIns="90000" bIns="45000"/>
          <a:lstStyle/>
          <a:p>
            <a:pPr marL="215900" indent="-188913" algn="just">
              <a:lnSpc>
                <a:spcPct val="87000"/>
              </a:lnSpc>
              <a:buClrTx/>
              <a:buSzPct val="58000"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r>
              <a:rPr lang="en-IN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   The </a:t>
            </a:r>
            <a:r>
              <a:rPr lang="en-IN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2nd coefficient v</a:t>
            </a:r>
            <a:r>
              <a:rPr lang="en-IN" baseline="-33000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2 </a:t>
            </a:r>
            <a:r>
              <a:rPr lang="en-IN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characterises the </a:t>
            </a:r>
            <a:r>
              <a:rPr lang="en-IN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elliptic flow of particles. Corresponding </a:t>
            </a:r>
            <a:r>
              <a:rPr lang="en-IN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initial spatial anisotropy of the </a:t>
            </a:r>
            <a:r>
              <a:rPr lang="en-IN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overlapping zone </a:t>
            </a:r>
            <a:r>
              <a:rPr lang="en-IN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is </a:t>
            </a:r>
            <a:r>
              <a:rPr lang="en-IN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quantified </a:t>
            </a:r>
            <a:r>
              <a:rPr lang="en-IN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by </a:t>
            </a:r>
            <a:r>
              <a:rPr lang="en-IN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the eccentricity </a:t>
            </a:r>
            <a:r>
              <a:rPr lang="en-IN" sz="2400" dirty="0" smtClean="0">
                <a:solidFill>
                  <a:srgbClr val="000000"/>
                </a:solidFill>
                <a:ea typeface="Droid Sans Fallback" charset="0"/>
                <a:cs typeface="Droid Sans Fallback" charset="0"/>
                <a:sym typeface="Symbol"/>
              </a:rPr>
              <a:t></a:t>
            </a:r>
            <a:r>
              <a:rPr lang="en-IN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:</a:t>
            </a:r>
            <a:endParaRPr lang="en-IN" dirty="0">
              <a:solidFill>
                <a:srgbClr val="000000"/>
              </a:solidFill>
              <a:ea typeface="Droid Sans Fallback" charset="0"/>
              <a:cs typeface="Droid Sans Fallback" charset="0"/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8464" y="5868069"/>
            <a:ext cx="2664146" cy="95578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468313" y="6228109"/>
            <a:ext cx="5724525" cy="11207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9680" rIns="90000" bIns="45000"/>
          <a:lstStyle/>
          <a:p>
            <a:pPr marL="215900" indent="-188913">
              <a:lnSpc>
                <a:spcPct val="98000"/>
              </a:lnSpc>
              <a:buClrTx/>
              <a:buFontTx/>
              <a:buNone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r>
              <a:rPr lang="en-IN" dirty="0" smtClean="0">
                <a:solidFill>
                  <a:srgbClr val="008000"/>
                </a:solidFill>
                <a:latin typeface="CZIOSQ+CMR10" charset="0"/>
                <a:ea typeface="CZIOSQ+CMR10" charset="0"/>
                <a:cs typeface="CZIOSQ+CMR10" charset="0"/>
              </a:rPr>
              <a:t>References</a:t>
            </a:r>
            <a:r>
              <a:rPr lang="en-IN" sz="1600" dirty="0" smtClean="0">
                <a:solidFill>
                  <a:srgbClr val="008000"/>
                </a:solidFill>
                <a:latin typeface="CZIOSQ+CMR10" charset="0"/>
                <a:ea typeface="CZIOSQ+CMR10" charset="0"/>
                <a:cs typeface="CZIOSQ+CMR10" charset="0"/>
              </a:rPr>
              <a:t>:</a:t>
            </a:r>
            <a:endParaRPr lang="en-IN" sz="1600" dirty="0">
              <a:solidFill>
                <a:srgbClr val="008000"/>
              </a:solidFill>
              <a:latin typeface="CZIOSQ+CMR10" charset="0"/>
              <a:ea typeface="CZIOSQ+CMR10" charset="0"/>
              <a:cs typeface="CZIOSQ+CMR10" charset="0"/>
            </a:endParaRPr>
          </a:p>
          <a:p>
            <a:pPr marL="212725" indent="-188913">
              <a:lnSpc>
                <a:spcPct val="98000"/>
              </a:lnSpc>
              <a:buSzPct val="45000"/>
              <a:buFont typeface="Wingdings" charset="2"/>
              <a:buChar char="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r>
              <a:rPr lang="en-IN" dirty="0">
                <a:solidFill>
                  <a:srgbClr val="008000"/>
                </a:solidFill>
                <a:latin typeface="CZIOSQ+CMR10" charset="0"/>
                <a:ea typeface="CZIOSQ+CMR10" charset="0"/>
                <a:cs typeface="CZIOSQ+CMR10" charset="0"/>
              </a:rPr>
              <a:t> </a:t>
            </a:r>
            <a:r>
              <a:rPr lang="en-IN" dirty="0" err="1">
                <a:solidFill>
                  <a:srgbClr val="008000"/>
                </a:solidFill>
                <a:latin typeface="CZIOSQ+CMR10" charset="0"/>
                <a:ea typeface="CZIOSQ+CMR10" charset="0"/>
                <a:cs typeface="CZIOSQ+CMR10" charset="0"/>
              </a:rPr>
              <a:t>J.Y.Ollitrault</a:t>
            </a:r>
            <a:r>
              <a:rPr lang="en-IN" dirty="0">
                <a:solidFill>
                  <a:srgbClr val="008000"/>
                </a:solidFill>
                <a:latin typeface="CZIOSQ+CMR10" charset="0"/>
                <a:ea typeface="CZIOSQ+CMR10" charset="0"/>
                <a:cs typeface="CZIOSQ+CMR10" charset="0"/>
              </a:rPr>
              <a:t>, Phys</a:t>
            </a:r>
            <a:r>
              <a:rPr lang="en-IN" dirty="0" smtClean="0">
                <a:solidFill>
                  <a:srgbClr val="008000"/>
                </a:solidFill>
                <a:latin typeface="CZIOSQ+CMR10" charset="0"/>
                <a:ea typeface="CZIOSQ+CMR10" charset="0"/>
                <a:cs typeface="CZIOSQ+CMR10" charset="0"/>
              </a:rPr>
              <a:t>. Rev. D </a:t>
            </a:r>
            <a:r>
              <a:rPr lang="en-IN" b="1" dirty="0">
                <a:solidFill>
                  <a:srgbClr val="008000"/>
                </a:solidFill>
                <a:latin typeface="CZIOSQ+CMR10" charset="0"/>
                <a:ea typeface="CZIOSQ+CMR10" charset="0"/>
                <a:cs typeface="CZIOSQ+CMR10" charset="0"/>
              </a:rPr>
              <a:t>46</a:t>
            </a:r>
            <a:r>
              <a:rPr lang="en-IN" dirty="0">
                <a:solidFill>
                  <a:srgbClr val="008000"/>
                </a:solidFill>
                <a:latin typeface="CZIOSQ+CMR10" charset="0"/>
                <a:ea typeface="CZIOSQ+CMR10" charset="0"/>
                <a:cs typeface="CZIOSQ+CMR10" charset="0"/>
              </a:rPr>
              <a:t>, 229 (1992)</a:t>
            </a:r>
          </a:p>
          <a:p>
            <a:pPr marL="212725" indent="-188913">
              <a:lnSpc>
                <a:spcPct val="98000"/>
              </a:lnSpc>
              <a:buSzPct val="45000"/>
              <a:buFont typeface="Wingdings" charset="2"/>
              <a:buChar char="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r>
              <a:rPr lang="en-IN" dirty="0">
                <a:solidFill>
                  <a:srgbClr val="008000"/>
                </a:solidFill>
                <a:latin typeface="CZIOSQ+CMR10" charset="0"/>
                <a:ea typeface="CZIOSQ+CMR10" charset="0"/>
                <a:cs typeface="CZIOSQ+CMR10" charset="0"/>
              </a:rPr>
              <a:t> S. A. </a:t>
            </a:r>
            <a:r>
              <a:rPr lang="en-IN" dirty="0" err="1">
                <a:solidFill>
                  <a:srgbClr val="008000"/>
                </a:solidFill>
                <a:latin typeface="CZIOSQ+CMR10" charset="0"/>
                <a:ea typeface="CZIOSQ+CMR10" charset="0"/>
                <a:cs typeface="CZIOSQ+CMR10" charset="0"/>
              </a:rPr>
              <a:t>Voloshin</a:t>
            </a:r>
            <a:r>
              <a:rPr lang="en-IN" dirty="0">
                <a:solidFill>
                  <a:srgbClr val="008000"/>
                </a:solidFill>
                <a:latin typeface="CZIOSQ+CMR10" charset="0"/>
                <a:ea typeface="CZIOSQ+CMR10" charset="0"/>
                <a:cs typeface="CZIOSQ+CMR10" charset="0"/>
              </a:rPr>
              <a:t> et.al. arXiv:0809.2949 [</a:t>
            </a:r>
            <a:r>
              <a:rPr lang="en-IN" dirty="0" err="1">
                <a:solidFill>
                  <a:srgbClr val="008000"/>
                </a:solidFill>
                <a:latin typeface="CZIOSQ+CMR10" charset="0"/>
                <a:ea typeface="CZIOSQ+CMR10" charset="0"/>
                <a:cs typeface="CZIOSQ+CMR10" charset="0"/>
              </a:rPr>
              <a:t>nucl</a:t>
            </a:r>
            <a:r>
              <a:rPr lang="en-IN" dirty="0">
                <a:solidFill>
                  <a:srgbClr val="008000"/>
                </a:solidFill>
                <a:latin typeface="CZIOSQ+CMR10" charset="0"/>
                <a:ea typeface="CZIOSQ+CMR10" charset="0"/>
                <a:cs typeface="CZIOSQ+CMR10" charset="0"/>
              </a:rPr>
              <a:t>-ex]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792163"/>
            <a:ext cx="4392613" cy="29527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3913" y="3671888"/>
            <a:ext cx="4176712" cy="3095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5112320" y="755501"/>
            <a:ext cx="3816350" cy="26654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60840" rIns="90000" bIns="45000"/>
          <a:lstStyle/>
          <a:p>
            <a:pPr marL="190500" indent="-188913" algn="just">
              <a:lnSpc>
                <a:spcPct val="93000"/>
              </a:lnSpc>
              <a:buClrTx/>
              <a:buSzPct val="52000"/>
              <a:buFontTx/>
              <a:buNone/>
              <a:tabLst>
                <a:tab pos="190500" algn="l"/>
                <a:tab pos="638175" algn="l"/>
                <a:tab pos="1087438" algn="l"/>
                <a:tab pos="1536700" algn="l"/>
                <a:tab pos="1985963" algn="l"/>
                <a:tab pos="2435225" algn="l"/>
                <a:tab pos="2884488" algn="l"/>
                <a:tab pos="3333750" algn="l"/>
                <a:tab pos="3783013" algn="l"/>
                <a:tab pos="4232275" algn="l"/>
                <a:tab pos="4681538" algn="l"/>
                <a:tab pos="5130800" algn="l"/>
                <a:tab pos="5580063" algn="l"/>
                <a:tab pos="6029325" algn="l"/>
                <a:tab pos="6478588" algn="l"/>
                <a:tab pos="6927850" algn="l"/>
                <a:tab pos="7377113" algn="l"/>
                <a:tab pos="7826375" algn="l"/>
                <a:tab pos="8275638" algn="l"/>
                <a:tab pos="8724900" algn="l"/>
                <a:tab pos="9174163" algn="l"/>
              </a:tabLst>
            </a:pPr>
            <a:r>
              <a:rPr lang="en-IN" sz="2000" b="1" dirty="0">
                <a:solidFill>
                  <a:srgbClr val="FF3333"/>
                </a:solidFill>
                <a:ea typeface="Droid Sans Fallback" charset="0"/>
                <a:cs typeface="Droid Sans Fallback" charset="0"/>
              </a:rPr>
              <a:t>  Two collisions are never</a:t>
            </a:r>
          </a:p>
          <a:p>
            <a:pPr marL="190500" indent="-188913" algn="just">
              <a:lnSpc>
                <a:spcPct val="93000"/>
              </a:lnSpc>
              <a:buClrTx/>
              <a:buSzPct val="52000"/>
              <a:buFontTx/>
              <a:buNone/>
              <a:tabLst>
                <a:tab pos="190500" algn="l"/>
                <a:tab pos="638175" algn="l"/>
                <a:tab pos="1087438" algn="l"/>
                <a:tab pos="1536700" algn="l"/>
                <a:tab pos="1985963" algn="l"/>
                <a:tab pos="2435225" algn="l"/>
                <a:tab pos="2884488" algn="l"/>
                <a:tab pos="3333750" algn="l"/>
                <a:tab pos="3783013" algn="l"/>
                <a:tab pos="4232275" algn="l"/>
                <a:tab pos="4681538" algn="l"/>
                <a:tab pos="5130800" algn="l"/>
                <a:tab pos="5580063" algn="l"/>
                <a:tab pos="6029325" algn="l"/>
                <a:tab pos="6478588" algn="l"/>
                <a:tab pos="6927850" algn="l"/>
                <a:tab pos="7377113" algn="l"/>
                <a:tab pos="7826375" algn="l"/>
                <a:tab pos="8275638" algn="l"/>
                <a:tab pos="8724900" algn="l"/>
                <a:tab pos="9174163" algn="l"/>
              </a:tabLst>
            </a:pPr>
            <a:r>
              <a:rPr lang="en-IN" sz="2000" b="1" dirty="0">
                <a:solidFill>
                  <a:srgbClr val="FF3333"/>
                </a:solidFill>
                <a:ea typeface="Droid Sans Fallback" charset="0"/>
                <a:cs typeface="Droid Sans Fallback" charset="0"/>
              </a:rPr>
              <a:t>  identical</a:t>
            </a:r>
            <a:r>
              <a:rPr lang="en-IN" sz="2000" b="1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. In  </a:t>
            </a:r>
            <a:r>
              <a:rPr lang="en-IN" sz="2000" b="1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the figure we</a:t>
            </a:r>
          </a:p>
          <a:p>
            <a:pPr marL="190500" indent="-188913" algn="just">
              <a:lnSpc>
                <a:spcPct val="93000"/>
              </a:lnSpc>
              <a:buClrTx/>
              <a:buSzPct val="52000"/>
              <a:buFontTx/>
              <a:buNone/>
              <a:tabLst>
                <a:tab pos="190500" algn="l"/>
                <a:tab pos="638175" algn="l"/>
                <a:tab pos="1087438" algn="l"/>
                <a:tab pos="1536700" algn="l"/>
                <a:tab pos="1985963" algn="l"/>
                <a:tab pos="2435225" algn="l"/>
                <a:tab pos="2884488" algn="l"/>
                <a:tab pos="3333750" algn="l"/>
                <a:tab pos="3783013" algn="l"/>
                <a:tab pos="4232275" algn="l"/>
                <a:tab pos="4681538" algn="l"/>
                <a:tab pos="5130800" algn="l"/>
                <a:tab pos="5580063" algn="l"/>
                <a:tab pos="6029325" algn="l"/>
                <a:tab pos="6478588" algn="l"/>
                <a:tab pos="6927850" algn="l"/>
                <a:tab pos="7377113" algn="l"/>
                <a:tab pos="7826375" algn="l"/>
                <a:tab pos="8275638" algn="l"/>
                <a:tab pos="8724900" algn="l"/>
                <a:tab pos="9174163" algn="l"/>
              </a:tabLst>
            </a:pPr>
            <a:r>
              <a:rPr lang="en-IN" sz="2000" b="1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  show three collisions at</a:t>
            </a:r>
          </a:p>
          <a:p>
            <a:pPr marL="190500" indent="-188913" algn="just">
              <a:lnSpc>
                <a:spcPct val="93000"/>
              </a:lnSpc>
              <a:buClrTx/>
              <a:buSzPct val="52000"/>
              <a:buFontTx/>
              <a:buNone/>
              <a:tabLst>
                <a:tab pos="190500" algn="l"/>
                <a:tab pos="638175" algn="l"/>
                <a:tab pos="1087438" algn="l"/>
                <a:tab pos="1536700" algn="l"/>
                <a:tab pos="1985963" algn="l"/>
                <a:tab pos="2435225" algn="l"/>
                <a:tab pos="2884488" algn="l"/>
                <a:tab pos="3333750" algn="l"/>
                <a:tab pos="3783013" algn="l"/>
                <a:tab pos="4232275" algn="l"/>
                <a:tab pos="4681538" algn="l"/>
                <a:tab pos="5130800" algn="l"/>
                <a:tab pos="5580063" algn="l"/>
                <a:tab pos="6029325" algn="l"/>
                <a:tab pos="6478588" algn="l"/>
                <a:tab pos="6927850" algn="l"/>
                <a:tab pos="7377113" algn="l"/>
                <a:tab pos="7826375" algn="l"/>
                <a:tab pos="8275638" algn="l"/>
                <a:tab pos="8724900" algn="l"/>
                <a:tab pos="9174163" algn="l"/>
              </a:tabLst>
            </a:pPr>
            <a:r>
              <a:rPr lang="en-IN" sz="2000" b="1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  same impact parameter</a:t>
            </a:r>
            <a:r>
              <a:rPr lang="en-IN" sz="2000" b="1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. </a:t>
            </a:r>
          </a:p>
          <a:p>
            <a:pPr marL="192088" indent="-188913" algn="just">
              <a:lnSpc>
                <a:spcPct val="93000"/>
              </a:lnSpc>
              <a:buClrTx/>
              <a:buSzPct val="58000"/>
              <a:buFontTx/>
              <a:buNone/>
              <a:tabLst>
                <a:tab pos="190500" algn="l"/>
                <a:tab pos="638175" algn="l"/>
                <a:tab pos="1087438" algn="l"/>
                <a:tab pos="1536700" algn="l"/>
                <a:tab pos="1985963" algn="l"/>
                <a:tab pos="2435225" algn="l"/>
                <a:tab pos="2884488" algn="l"/>
                <a:tab pos="3333750" algn="l"/>
                <a:tab pos="3783013" algn="l"/>
                <a:tab pos="4232275" algn="l"/>
                <a:tab pos="4681538" algn="l"/>
                <a:tab pos="5130800" algn="l"/>
                <a:tab pos="5580063" algn="l"/>
                <a:tab pos="6029325" algn="l"/>
                <a:tab pos="6478588" algn="l"/>
                <a:tab pos="6927850" algn="l"/>
                <a:tab pos="7377113" algn="l"/>
                <a:tab pos="7826375" algn="l"/>
                <a:tab pos="8275638" algn="l"/>
                <a:tab pos="8724900" algn="l"/>
                <a:tab pos="9174163" algn="l"/>
              </a:tabLst>
            </a:pPr>
            <a:endParaRPr lang="en-IN" sz="2000" dirty="0">
              <a:solidFill>
                <a:srgbClr val="000000"/>
              </a:solidFill>
              <a:ea typeface="Droid Sans Fallback" charset="0"/>
              <a:cs typeface="Droid Sans Fallback" charset="0"/>
            </a:endParaRPr>
          </a:p>
          <a:p>
            <a:pPr marL="190500" indent="-188913" algn="just">
              <a:lnSpc>
                <a:spcPct val="93000"/>
              </a:lnSpc>
              <a:buClrTx/>
              <a:buSzPct val="52000"/>
              <a:buFontTx/>
              <a:buNone/>
              <a:tabLst>
                <a:tab pos="190500" algn="l"/>
                <a:tab pos="638175" algn="l"/>
                <a:tab pos="1087438" algn="l"/>
                <a:tab pos="1536700" algn="l"/>
                <a:tab pos="1985963" algn="l"/>
                <a:tab pos="2435225" algn="l"/>
                <a:tab pos="2884488" algn="l"/>
                <a:tab pos="3333750" algn="l"/>
                <a:tab pos="3783013" algn="l"/>
                <a:tab pos="4232275" algn="l"/>
                <a:tab pos="4681538" algn="l"/>
                <a:tab pos="5130800" algn="l"/>
                <a:tab pos="5580063" algn="l"/>
                <a:tab pos="6029325" algn="l"/>
                <a:tab pos="6478588" algn="l"/>
                <a:tab pos="6927850" algn="l"/>
                <a:tab pos="7377113" algn="l"/>
                <a:tab pos="7826375" algn="l"/>
                <a:tab pos="8275638" algn="l"/>
                <a:tab pos="8724900" algn="l"/>
                <a:tab pos="9174163" algn="l"/>
              </a:tabLst>
            </a:pPr>
            <a:r>
              <a:rPr lang="en-IN" sz="2000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  </a:t>
            </a:r>
            <a:r>
              <a:rPr lang="en-IN" sz="2000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 Fluctuations in the Initial</a:t>
            </a:r>
          </a:p>
          <a:p>
            <a:pPr marL="190500" indent="-188913" algn="just">
              <a:lnSpc>
                <a:spcPct val="93000"/>
              </a:lnSpc>
              <a:buClrTx/>
              <a:buSzPct val="52000"/>
              <a:buFontTx/>
              <a:buNone/>
              <a:tabLst>
                <a:tab pos="190500" algn="l"/>
                <a:tab pos="638175" algn="l"/>
                <a:tab pos="1087438" algn="l"/>
                <a:tab pos="1536700" algn="l"/>
                <a:tab pos="1985963" algn="l"/>
                <a:tab pos="2435225" algn="l"/>
                <a:tab pos="2884488" algn="l"/>
                <a:tab pos="3333750" algn="l"/>
                <a:tab pos="3783013" algn="l"/>
                <a:tab pos="4232275" algn="l"/>
                <a:tab pos="4681538" algn="l"/>
                <a:tab pos="5130800" algn="l"/>
                <a:tab pos="5580063" algn="l"/>
                <a:tab pos="6029325" algn="l"/>
                <a:tab pos="6478588" algn="l"/>
                <a:tab pos="6927850" algn="l"/>
                <a:tab pos="7377113" algn="l"/>
                <a:tab pos="7826375" algn="l"/>
                <a:tab pos="8275638" algn="l"/>
                <a:tab pos="8724900" algn="l"/>
                <a:tab pos="9174163" algn="l"/>
              </a:tabLst>
            </a:pPr>
            <a:r>
              <a:rPr lang="en-IN" sz="2000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   spatial  asymmetry</a:t>
            </a:r>
            <a:r>
              <a:rPr lang="en-IN" sz="2000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 </a:t>
            </a:r>
            <a:r>
              <a:rPr lang="en-IN" sz="2000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leads to</a:t>
            </a:r>
          </a:p>
          <a:p>
            <a:pPr marL="190500" indent="-188913" algn="just">
              <a:lnSpc>
                <a:spcPct val="93000"/>
              </a:lnSpc>
              <a:buClrTx/>
              <a:buSzPct val="52000"/>
              <a:buFontTx/>
              <a:buNone/>
              <a:tabLst>
                <a:tab pos="190500" algn="l"/>
                <a:tab pos="638175" algn="l"/>
                <a:tab pos="1087438" algn="l"/>
                <a:tab pos="1536700" algn="l"/>
                <a:tab pos="1985963" algn="l"/>
                <a:tab pos="2435225" algn="l"/>
                <a:tab pos="2884488" algn="l"/>
                <a:tab pos="3333750" algn="l"/>
                <a:tab pos="3783013" algn="l"/>
                <a:tab pos="4232275" algn="l"/>
                <a:tab pos="4681538" algn="l"/>
                <a:tab pos="5130800" algn="l"/>
                <a:tab pos="5580063" algn="l"/>
                <a:tab pos="6029325" algn="l"/>
                <a:tab pos="6478588" algn="l"/>
                <a:tab pos="6927850" algn="l"/>
                <a:tab pos="7377113" algn="l"/>
                <a:tab pos="7826375" algn="l"/>
                <a:tab pos="8275638" algn="l"/>
                <a:tab pos="8724900" algn="l"/>
                <a:tab pos="9174163" algn="l"/>
              </a:tabLst>
            </a:pPr>
            <a:r>
              <a:rPr lang="en-IN" sz="2000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   event  </a:t>
            </a:r>
            <a:r>
              <a:rPr lang="en-IN" sz="2000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by </a:t>
            </a:r>
            <a:r>
              <a:rPr lang="en-IN" sz="2000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  </a:t>
            </a:r>
            <a:r>
              <a:rPr lang="en-IN" sz="2000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event  fluctuation </a:t>
            </a:r>
            <a:endParaRPr lang="en-IN" sz="2000" dirty="0" smtClean="0">
              <a:solidFill>
                <a:srgbClr val="000000"/>
              </a:solidFill>
              <a:ea typeface="Droid Sans Fallback" charset="0"/>
              <a:cs typeface="Droid Sans Fallback" charset="0"/>
            </a:endParaRPr>
          </a:p>
          <a:p>
            <a:pPr marL="190500" indent="-188913" algn="just">
              <a:lnSpc>
                <a:spcPct val="93000"/>
              </a:lnSpc>
              <a:buClrTx/>
              <a:buSzPct val="52000"/>
              <a:buFontTx/>
              <a:buNone/>
              <a:tabLst>
                <a:tab pos="190500" algn="l"/>
                <a:tab pos="638175" algn="l"/>
                <a:tab pos="1087438" algn="l"/>
                <a:tab pos="1536700" algn="l"/>
                <a:tab pos="1985963" algn="l"/>
                <a:tab pos="2435225" algn="l"/>
                <a:tab pos="2884488" algn="l"/>
                <a:tab pos="3333750" algn="l"/>
                <a:tab pos="3783013" algn="l"/>
                <a:tab pos="4232275" algn="l"/>
                <a:tab pos="4681538" algn="l"/>
                <a:tab pos="5130800" algn="l"/>
                <a:tab pos="5580063" algn="l"/>
                <a:tab pos="6029325" algn="l"/>
                <a:tab pos="6478588" algn="l"/>
                <a:tab pos="6927850" algn="l"/>
                <a:tab pos="7377113" algn="l"/>
                <a:tab pos="7826375" algn="l"/>
                <a:tab pos="8275638" algn="l"/>
                <a:tab pos="8724900" algn="l"/>
                <a:tab pos="9174163" algn="l"/>
              </a:tabLst>
            </a:pPr>
            <a:r>
              <a:rPr lang="en-IN" sz="2000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   in anisotropic flow</a:t>
            </a:r>
            <a:endParaRPr lang="en-IN" sz="2000" dirty="0">
              <a:solidFill>
                <a:srgbClr val="000000"/>
              </a:solidFill>
              <a:ea typeface="Droid Sans Fallback" charset="0"/>
              <a:cs typeface="Droid Sans Fallback" charset="0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216024" y="4389438"/>
            <a:ext cx="5976416" cy="155063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75240" rIns="90000" bIns="45000"/>
          <a:lstStyle/>
          <a:p>
            <a:pPr marL="190500" indent="-188913">
              <a:lnSpc>
                <a:spcPct val="88000"/>
              </a:lnSpc>
              <a:buClrTx/>
              <a:buSzPct val="52000"/>
              <a:buFontTx/>
              <a:buNone/>
              <a:tabLst>
                <a:tab pos="190500" algn="l"/>
                <a:tab pos="638175" algn="l"/>
                <a:tab pos="1087438" algn="l"/>
                <a:tab pos="1536700" algn="l"/>
                <a:tab pos="1985963" algn="l"/>
                <a:tab pos="2435225" algn="l"/>
                <a:tab pos="2884488" algn="l"/>
                <a:tab pos="3333750" algn="l"/>
                <a:tab pos="3783013" algn="l"/>
                <a:tab pos="4232275" algn="l"/>
                <a:tab pos="4681538" algn="l"/>
                <a:tab pos="5130800" algn="l"/>
                <a:tab pos="5580063" algn="l"/>
                <a:tab pos="6029325" algn="l"/>
                <a:tab pos="6478588" algn="l"/>
                <a:tab pos="6927850" algn="l"/>
                <a:tab pos="7377113" algn="l"/>
                <a:tab pos="7826375" algn="l"/>
                <a:tab pos="8275638" algn="l"/>
                <a:tab pos="8724900" algn="l"/>
                <a:tab pos="9174163" algn="l"/>
              </a:tabLst>
            </a:pPr>
            <a:r>
              <a:rPr lang="en-IN" sz="2000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   One should define the eccentricity of initial spatial  anisotropy in a proper way to take care of the </a:t>
            </a:r>
            <a:endParaRPr lang="en-IN" sz="2000" dirty="0" smtClean="0">
              <a:solidFill>
                <a:srgbClr val="000000"/>
              </a:solidFill>
              <a:ea typeface="Droid Sans Fallback" charset="0"/>
              <a:cs typeface="Droid Sans Fallback" charset="0"/>
            </a:endParaRPr>
          </a:p>
          <a:p>
            <a:pPr marL="190500" indent="-188913">
              <a:lnSpc>
                <a:spcPct val="88000"/>
              </a:lnSpc>
              <a:buClrTx/>
              <a:buSzPct val="52000"/>
              <a:buFontTx/>
              <a:buNone/>
              <a:tabLst>
                <a:tab pos="190500" algn="l"/>
                <a:tab pos="638175" algn="l"/>
                <a:tab pos="1087438" algn="l"/>
                <a:tab pos="1536700" algn="l"/>
                <a:tab pos="1985963" algn="l"/>
                <a:tab pos="2435225" algn="l"/>
                <a:tab pos="2884488" algn="l"/>
                <a:tab pos="3333750" algn="l"/>
                <a:tab pos="3783013" algn="l"/>
                <a:tab pos="4232275" algn="l"/>
                <a:tab pos="4681538" algn="l"/>
                <a:tab pos="5130800" algn="l"/>
                <a:tab pos="5580063" algn="l"/>
                <a:tab pos="6029325" algn="l"/>
                <a:tab pos="6478588" algn="l"/>
                <a:tab pos="6927850" algn="l"/>
                <a:tab pos="7377113" algn="l"/>
                <a:tab pos="7826375" algn="l"/>
                <a:tab pos="8275638" algn="l"/>
                <a:tab pos="8724900" algn="l"/>
                <a:tab pos="9174163" algn="l"/>
              </a:tabLst>
            </a:pPr>
            <a:r>
              <a:rPr lang="en-IN" sz="2000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   event </a:t>
            </a:r>
            <a:r>
              <a:rPr lang="en-IN" sz="2000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by event fluctuations.</a:t>
            </a:r>
          </a:p>
          <a:p>
            <a:pPr marL="192088" indent="-188913">
              <a:lnSpc>
                <a:spcPct val="88000"/>
              </a:lnSpc>
              <a:buClrTx/>
              <a:buSzPct val="58000"/>
              <a:buFontTx/>
              <a:buNone/>
              <a:tabLst>
                <a:tab pos="190500" algn="l"/>
                <a:tab pos="638175" algn="l"/>
                <a:tab pos="1087438" algn="l"/>
                <a:tab pos="1536700" algn="l"/>
                <a:tab pos="1985963" algn="l"/>
                <a:tab pos="2435225" algn="l"/>
                <a:tab pos="2884488" algn="l"/>
                <a:tab pos="3333750" algn="l"/>
                <a:tab pos="3783013" algn="l"/>
                <a:tab pos="4232275" algn="l"/>
                <a:tab pos="4681538" algn="l"/>
                <a:tab pos="5130800" algn="l"/>
                <a:tab pos="5580063" algn="l"/>
                <a:tab pos="6029325" algn="l"/>
                <a:tab pos="6478588" algn="l"/>
                <a:tab pos="6927850" algn="l"/>
                <a:tab pos="7377113" algn="l"/>
                <a:tab pos="7826375" algn="l"/>
                <a:tab pos="8275638" algn="l"/>
                <a:tab pos="8724900" algn="l"/>
                <a:tab pos="9174163" algn="l"/>
              </a:tabLst>
            </a:pPr>
            <a:endParaRPr lang="en-IN" sz="2000" dirty="0">
              <a:solidFill>
                <a:srgbClr val="000000"/>
              </a:solidFill>
              <a:ea typeface="Droid Sans Fallback" charset="0"/>
              <a:cs typeface="Droid Sans Fallback" charset="0"/>
            </a:endParaRPr>
          </a:p>
          <a:p>
            <a:pPr marL="190500" indent="-188913">
              <a:lnSpc>
                <a:spcPct val="88000"/>
              </a:lnSpc>
              <a:buClrTx/>
              <a:buSzPct val="52000"/>
              <a:buFontTx/>
              <a:buNone/>
              <a:tabLst>
                <a:tab pos="190500" algn="l"/>
                <a:tab pos="638175" algn="l"/>
                <a:tab pos="1087438" algn="l"/>
                <a:tab pos="1536700" algn="l"/>
                <a:tab pos="1985963" algn="l"/>
                <a:tab pos="2435225" algn="l"/>
                <a:tab pos="2884488" algn="l"/>
                <a:tab pos="3333750" algn="l"/>
                <a:tab pos="3783013" algn="l"/>
                <a:tab pos="4232275" algn="l"/>
                <a:tab pos="4681538" algn="l"/>
                <a:tab pos="5130800" algn="l"/>
                <a:tab pos="5580063" algn="l"/>
                <a:tab pos="6029325" algn="l"/>
                <a:tab pos="6478588" algn="l"/>
                <a:tab pos="6927850" algn="l"/>
                <a:tab pos="7377113" algn="l"/>
                <a:tab pos="7826375" algn="l"/>
                <a:tab pos="8275638" algn="l"/>
                <a:tab pos="8724900" algn="l"/>
                <a:tab pos="9174163" algn="l"/>
              </a:tabLst>
            </a:pPr>
            <a:r>
              <a:rPr lang="en-IN" sz="2000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   </a:t>
            </a:r>
            <a:r>
              <a:rPr lang="en-IN" sz="2000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Therefore, </a:t>
            </a:r>
            <a:r>
              <a:rPr lang="en-IN" sz="2000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the eccentricity </a:t>
            </a:r>
            <a:r>
              <a:rPr lang="en-IN" sz="2000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has to be redefined as:</a:t>
            </a:r>
            <a:endParaRPr lang="en-IN" sz="2000" dirty="0">
              <a:solidFill>
                <a:srgbClr val="000000"/>
              </a:solidFill>
              <a:ea typeface="Droid Sans Fallback" charset="0"/>
              <a:cs typeface="Droid Sans Fallback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84970" y="6012085"/>
            <a:ext cx="2735262" cy="8636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647700" y="144463"/>
            <a:ext cx="8928100" cy="5032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84240" rIns="90000" bIns="45000"/>
          <a:lstStyle/>
          <a:p>
            <a:pPr>
              <a:lnSpc>
                <a:spcPct val="8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2600" b="1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   </a:t>
            </a:r>
            <a:r>
              <a:rPr lang="en-IN" sz="2600" b="1">
                <a:solidFill>
                  <a:srgbClr val="0000FF"/>
                </a:solidFill>
                <a:ea typeface="Droid Sans Fallback" charset="0"/>
                <a:cs typeface="Droid Sans Fallback" charset="0"/>
              </a:rPr>
              <a:t>INTRODUCTION TO PARTICIPANT ECCENTRICITY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2727325" y="503238"/>
            <a:ext cx="5192713" cy="4333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63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2400" b="1">
                <a:solidFill>
                  <a:srgbClr val="0000FF"/>
                </a:solidFill>
                <a:ea typeface="Droid Sans Fallback" charset="0"/>
                <a:cs typeface="Droid Sans Fallback" charset="0"/>
              </a:rPr>
              <a:t>ECCENTRICITY (STANDARD)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1368425"/>
            <a:ext cx="8355012" cy="23002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735263" y="3989388"/>
            <a:ext cx="5616575" cy="4333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63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2400" b="1">
                <a:solidFill>
                  <a:srgbClr val="0000FF"/>
                </a:solidFill>
                <a:ea typeface="Droid Sans Fallback" charset="0"/>
                <a:cs typeface="Droid Sans Fallback" charset="0"/>
              </a:rPr>
              <a:t>ECCENTRICITY (PARTICIPANT)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600" y="4683125"/>
            <a:ext cx="8355013" cy="20843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836613" y="7054850"/>
            <a:ext cx="6218237" cy="4333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63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2400">
                <a:solidFill>
                  <a:srgbClr val="009900"/>
                </a:solidFill>
                <a:ea typeface="Droid Sans Fallback" charset="0"/>
                <a:cs typeface="Droid Sans Fallback" charset="0"/>
              </a:rPr>
              <a:t>Courtesy: PHOBOS Collaboration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144463" y="222250"/>
            <a:ext cx="9720262" cy="5461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6768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</a:pPr>
            <a:r>
              <a:rPr lang="en-IN" sz="3000" b="1">
                <a:solidFill>
                  <a:srgbClr val="0000FF"/>
                </a:solidFill>
                <a:ea typeface="Droid Sans Fallback" charset="0"/>
                <a:cs typeface="Droid Sans Fallback" charset="0"/>
              </a:rPr>
              <a:t>PARTICIPANT ECCENTRICITY AND ELLIPTIC FLOW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5927" y="683493"/>
            <a:ext cx="6048721" cy="320429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0765" y="4032250"/>
            <a:ext cx="6407819" cy="10795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3558" y="5219997"/>
            <a:ext cx="7323138" cy="10175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679950" y="7038975"/>
            <a:ext cx="5983288" cy="3762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6012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2000">
                <a:solidFill>
                  <a:srgbClr val="009900"/>
                </a:solidFill>
                <a:ea typeface="Droid Sans Fallback" charset="0"/>
                <a:cs typeface="Droid Sans Fallback" charset="0"/>
              </a:rPr>
              <a:t>B. Alver et.al. Phys. Rev. C </a:t>
            </a:r>
            <a:r>
              <a:rPr lang="en-IN" sz="2000" b="1">
                <a:solidFill>
                  <a:srgbClr val="009900"/>
                </a:solidFill>
                <a:ea typeface="Droid Sans Fallback" charset="0"/>
                <a:cs typeface="Droid Sans Fallback" charset="0"/>
              </a:rPr>
              <a:t>81</a:t>
            </a:r>
            <a:r>
              <a:rPr lang="en-IN" sz="2000">
                <a:solidFill>
                  <a:srgbClr val="009900"/>
                </a:solidFill>
                <a:ea typeface="Droid Sans Fallback" charset="0"/>
                <a:cs typeface="Droid Sans Fallback" charset="0"/>
              </a:rPr>
              <a:t>, 054905 (2010)</a:t>
            </a: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04058" y="6156101"/>
            <a:ext cx="4208462" cy="936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2521" y="1187549"/>
            <a:ext cx="5544095" cy="25923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71438" y="360363"/>
            <a:ext cx="10007600" cy="5461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6624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</a:pPr>
            <a:r>
              <a:rPr lang="en-IN" sz="2800" b="1">
                <a:solidFill>
                  <a:srgbClr val="0000FF"/>
                </a:solidFill>
                <a:ea typeface="Droid Sans Fallback" charset="0"/>
                <a:cs typeface="Droid Sans Fallback" charset="0"/>
              </a:rPr>
              <a:t>PARTICIPANT TRIANGULARITY AND TRIANGULAR FLOW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163" y="4032250"/>
            <a:ext cx="7137400" cy="1216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4238" y="5327650"/>
            <a:ext cx="7035800" cy="97246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52080" y="6300117"/>
            <a:ext cx="3740150" cy="8636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4608513" y="6997700"/>
            <a:ext cx="5472112" cy="3762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6012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2000">
                <a:solidFill>
                  <a:srgbClr val="009900"/>
                </a:solidFill>
                <a:ea typeface="Droid Sans Fallback" charset="0"/>
                <a:cs typeface="Droid Sans Fallback" charset="0"/>
              </a:rPr>
              <a:t>B. Alver et.al. Phys. Rev. C </a:t>
            </a:r>
            <a:r>
              <a:rPr lang="en-IN" sz="2000" b="1">
                <a:solidFill>
                  <a:srgbClr val="009900"/>
                </a:solidFill>
                <a:ea typeface="Droid Sans Fallback" charset="0"/>
                <a:cs typeface="Droid Sans Fallback" charset="0"/>
              </a:rPr>
              <a:t>81</a:t>
            </a:r>
            <a:r>
              <a:rPr lang="en-IN" sz="2000">
                <a:solidFill>
                  <a:srgbClr val="009900"/>
                </a:solidFill>
                <a:ea typeface="Droid Sans Fallback" charset="0"/>
                <a:cs typeface="Droid Sans Fallback" charset="0"/>
              </a:rPr>
              <a:t>, 054905 (2010)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-144463" y="346075"/>
            <a:ext cx="6911976" cy="5702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6912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IN" sz="3200">
              <a:solidFill>
                <a:srgbClr val="000000"/>
              </a:solidFill>
              <a:ea typeface="Droid Sans Fallback" charset="0"/>
              <a:cs typeface="Droid Sans Fallback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IN" sz="3200">
              <a:solidFill>
                <a:srgbClr val="000000"/>
              </a:solidFill>
              <a:ea typeface="Droid Sans Fallback" charset="0"/>
              <a:cs typeface="Droid Sans Fallback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IN" sz="3200">
              <a:solidFill>
                <a:srgbClr val="000000"/>
              </a:solidFill>
              <a:ea typeface="Droid Sans Fallback" charset="0"/>
              <a:cs typeface="Droid Sans Fallback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IN" sz="3200">
              <a:solidFill>
                <a:srgbClr val="000000"/>
              </a:solidFill>
              <a:ea typeface="Droid Sans Fallback" charset="0"/>
              <a:cs typeface="Droid Sans Fallback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IN" sz="3200">
              <a:solidFill>
                <a:srgbClr val="000000"/>
              </a:solidFill>
              <a:ea typeface="Droid Sans Fallback" charset="0"/>
              <a:cs typeface="Droid Sans Fallback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IN" sz="3200">
              <a:solidFill>
                <a:srgbClr val="000000"/>
              </a:solidFill>
              <a:ea typeface="Droid Sans Fallback" charset="0"/>
              <a:cs typeface="Droid Sans Fallback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IN" sz="3200">
              <a:solidFill>
                <a:srgbClr val="000000"/>
              </a:solidFill>
              <a:ea typeface="Droid Sans Fallback" charset="0"/>
              <a:cs typeface="Droid Sans Fallback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IN" sz="3200">
              <a:solidFill>
                <a:srgbClr val="000000"/>
              </a:solidFill>
              <a:ea typeface="Droid Sans Fallback" charset="0"/>
              <a:cs typeface="Droid Sans Fallback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IN" sz="3200">
              <a:solidFill>
                <a:srgbClr val="000000"/>
              </a:solidFill>
              <a:ea typeface="Droid Sans Fallback" charset="0"/>
              <a:cs typeface="Droid Sans Fallback" charset="0"/>
            </a:endParaRPr>
          </a:p>
        </p:txBody>
      </p:sp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491976" y="5429250"/>
            <a:ext cx="6492552" cy="19509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648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2600" b="1" dirty="0">
                <a:solidFill>
                  <a:srgbClr val="FF3333"/>
                </a:solidFill>
                <a:ea typeface="Droid Sans Fallback" charset="0"/>
                <a:cs typeface="Droid Sans Fallback" charset="0"/>
              </a:rPr>
              <a:t>SECTION II</a:t>
            </a:r>
            <a:r>
              <a:rPr lang="en-IN" sz="3200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 : </a:t>
            </a:r>
            <a:r>
              <a:rPr lang="en-IN" sz="3200" dirty="0">
                <a:solidFill>
                  <a:srgbClr val="579D1C"/>
                </a:solidFill>
                <a:ea typeface="Droid Sans Fallback" charset="0"/>
                <a:cs typeface="Droid Sans Fallback" charset="0"/>
              </a:rPr>
              <a:t>Radial Flow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IN" sz="2600" dirty="0" smtClean="0">
              <a:solidFill>
                <a:srgbClr val="000000"/>
              </a:solidFill>
              <a:ea typeface="Droid Sans Fallback" charset="0"/>
              <a:cs typeface="Droid Sans Fallback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2600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-&gt; </a:t>
            </a:r>
            <a:r>
              <a:rPr lang="en-IN" sz="2600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System : Au + Au (1 million events</a:t>
            </a:r>
            <a:r>
              <a:rPr lang="en-IN" sz="2600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)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IN" sz="2600" dirty="0">
              <a:solidFill>
                <a:srgbClr val="000000"/>
              </a:solidFill>
              <a:ea typeface="Droid Sans Fallback" charset="0"/>
              <a:cs typeface="Droid Sans Fallback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2600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-&gt; </a:t>
            </a:r>
            <a:r>
              <a:rPr lang="en-IN" sz="2600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Energy : 10A </a:t>
            </a:r>
            <a:r>
              <a:rPr lang="en-IN" sz="2600" dirty="0" err="1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GeV</a:t>
            </a:r>
            <a:r>
              <a:rPr lang="en-IN" sz="2600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 and 40A </a:t>
            </a:r>
            <a:r>
              <a:rPr lang="en-IN" sz="2600" dirty="0" err="1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GeV</a:t>
            </a:r>
            <a:r>
              <a:rPr lang="en-IN" sz="2600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 </a:t>
            </a:r>
            <a:r>
              <a:rPr lang="en-IN" sz="2600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(</a:t>
            </a:r>
            <a:r>
              <a:rPr lang="en-IN" sz="2600" dirty="0" err="1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E_lab</a:t>
            </a:r>
            <a:r>
              <a:rPr lang="en-IN" sz="2600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) 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519363" y="61913"/>
            <a:ext cx="4786312" cy="6588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6768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000">
                <a:solidFill>
                  <a:srgbClr val="0000FF"/>
                </a:solidFill>
                <a:ea typeface="Droid Sans Fallback" charset="0"/>
                <a:cs typeface="Droid Sans Fallback" charset="0"/>
              </a:rPr>
              <a:t>        </a:t>
            </a:r>
            <a:r>
              <a:rPr lang="en-IN" sz="4000" b="1">
                <a:solidFill>
                  <a:srgbClr val="0000FF"/>
                </a:solidFill>
                <a:ea typeface="Droid Sans Fallback" charset="0"/>
                <a:cs typeface="Droid Sans Fallback" charset="0"/>
              </a:rPr>
              <a:t>OUR ANALYSIS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21778" y="720724"/>
            <a:ext cx="8362950" cy="4708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648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2600" b="1" dirty="0">
                <a:solidFill>
                  <a:srgbClr val="FF3333"/>
                </a:solidFill>
                <a:ea typeface="Droid Sans Fallback" charset="0"/>
                <a:cs typeface="Droid Sans Fallback" charset="0"/>
              </a:rPr>
              <a:t>SECTION I </a:t>
            </a:r>
            <a:r>
              <a:rPr lang="en-IN" sz="2600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: </a:t>
            </a:r>
            <a:r>
              <a:rPr lang="en-IN" sz="3000" dirty="0">
                <a:solidFill>
                  <a:srgbClr val="579D1C"/>
                </a:solidFill>
                <a:ea typeface="Droid Sans Fallback" charset="0"/>
                <a:cs typeface="Droid Sans Fallback" charset="0"/>
              </a:rPr>
              <a:t>System size dependence of elliptic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3000" dirty="0">
                <a:solidFill>
                  <a:srgbClr val="579D1C"/>
                </a:solidFill>
                <a:ea typeface="Droid Sans Fallback" charset="0"/>
                <a:cs typeface="Droid Sans Fallback" charset="0"/>
              </a:rPr>
              <a:t>and triangular flow</a:t>
            </a:r>
            <a:r>
              <a:rPr lang="en-IN" sz="3200" dirty="0">
                <a:solidFill>
                  <a:srgbClr val="579D1C"/>
                </a:solidFill>
                <a:ea typeface="Droid Sans Fallback" charset="0"/>
                <a:cs typeface="Droid Sans Fallback" charset="0"/>
              </a:rPr>
              <a:t>. </a:t>
            </a:r>
            <a:r>
              <a:rPr lang="en-IN" sz="2600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/>
            </a:r>
            <a:br>
              <a:rPr lang="en-IN" sz="2600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</a:br>
            <a:endParaRPr lang="en-IN" sz="2600" dirty="0" smtClean="0">
              <a:solidFill>
                <a:srgbClr val="000000"/>
              </a:solidFill>
              <a:ea typeface="Droid Sans Fallback" charset="0"/>
              <a:cs typeface="Droid Sans Fallback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2600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-&gt; </a:t>
            </a:r>
            <a:r>
              <a:rPr lang="en-IN" sz="2600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Model : AMPT (String Melting)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IN" sz="2600" dirty="0">
              <a:solidFill>
                <a:srgbClr val="000000"/>
              </a:solidFill>
              <a:ea typeface="Droid Sans Fallback" charset="0"/>
              <a:cs typeface="Droid Sans Fallback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2600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-&gt; Systems :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2600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(a) Au + Au ( 1 million events)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2600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(b) In + In (2 million events)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2600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(c) Ni + Ni (3 million events)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2600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(d) Si + Si (7.5 million events</a:t>
            </a:r>
            <a:r>
              <a:rPr lang="en-IN" sz="2600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)</a:t>
            </a:r>
            <a:br>
              <a:rPr lang="en-IN" sz="2600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</a:br>
            <a:endParaRPr lang="en-IN" sz="2600" dirty="0">
              <a:solidFill>
                <a:srgbClr val="000000"/>
              </a:solidFill>
              <a:ea typeface="Droid Sans Fallback" charset="0"/>
              <a:cs typeface="Droid Sans Fallback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2600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-&gt;</a:t>
            </a:r>
            <a:r>
              <a:rPr lang="en-IN" sz="2600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Energy : 30A </a:t>
            </a:r>
            <a:r>
              <a:rPr lang="en-IN" sz="2600" dirty="0" err="1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GeV</a:t>
            </a:r>
            <a:r>
              <a:rPr lang="en-IN" sz="2600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 </a:t>
            </a:r>
            <a:r>
              <a:rPr lang="en-IN" sz="2600" dirty="0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(</a:t>
            </a:r>
            <a:r>
              <a:rPr lang="en-IN" sz="2600" dirty="0" err="1" smtClean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E_lab</a:t>
            </a:r>
            <a:r>
              <a:rPr lang="en-IN" sz="2600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)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7" dur="500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0" dur="500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3" dur="500"/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8" dur="500"/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21" dur="500"/>
                                        <p:tgtEl>
                                          <p:spTgt spid="92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24" dur="500"/>
                                        <p:tgtEl>
                                          <p:spTgt spid="92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27" dur="500"/>
                                        <p:tgtEl>
                                          <p:spTgt spid="92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30" dur="500"/>
                                        <p:tgtEl>
                                          <p:spTgt spid="92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35" dur="500"/>
                                        <p:tgtEl>
                                          <p:spTgt spid="92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40" dur="500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45" dur="500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50" dur="500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23963"/>
            <a:ext cx="9574213" cy="62880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223963" y="547688"/>
            <a:ext cx="7842250" cy="460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648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IN" sz="2600" b="1">
                <a:solidFill>
                  <a:srgbClr val="0000FF"/>
                </a:solidFill>
                <a:ea typeface="Droid Sans Fallback" charset="0"/>
                <a:cs typeface="Droid Sans Fallback" charset="0"/>
              </a:rPr>
              <a:t>CENTRALITY DEPENDENCE OF ECCENTRICITY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Droid Sans Fallback"/>
        <a:cs typeface="Droid Sans Fallback"/>
      </a:majorFont>
      <a:minorFont>
        <a:latin typeface="Arial"/>
        <a:ea typeface="Droid Sans Fallback"/>
        <a:cs typeface="Droid Sans Fallb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681</TotalTime>
  <Words>723</Words>
  <Application>Microsoft Office PowerPoint</Application>
  <PresentationFormat>Custom</PresentationFormat>
  <Paragraphs>135</Paragraphs>
  <Slides>29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Soumya Sarkar</dc:creator>
  <cp:lastModifiedBy>ASUS</cp:lastModifiedBy>
  <cp:revision>44</cp:revision>
  <cp:lastPrinted>1601-01-01T00:00:00Z</cp:lastPrinted>
  <dcterms:created xsi:type="dcterms:W3CDTF">2018-02-08T07:24:23Z</dcterms:created>
  <dcterms:modified xsi:type="dcterms:W3CDTF">2018-02-15T07:19:43Z</dcterms:modified>
</cp:coreProperties>
</file>