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662" r:id="rId2"/>
    <p:sldMasterId id="2147483689" r:id="rId3"/>
    <p:sldMasterId id="2147483705" r:id="rId4"/>
    <p:sldMasterId id="2147483717" r:id="rId5"/>
    <p:sldMasterId id="2147483744" r:id="rId6"/>
  </p:sldMasterIdLst>
  <p:notesMasterIdLst>
    <p:notesMasterId r:id="rId39"/>
  </p:notesMasterIdLst>
  <p:sldIdLst>
    <p:sldId id="456" r:id="rId7"/>
    <p:sldId id="757" r:id="rId8"/>
    <p:sldId id="756" r:id="rId9"/>
    <p:sldId id="735" r:id="rId10"/>
    <p:sldId id="793" r:id="rId11"/>
    <p:sldId id="771" r:id="rId12"/>
    <p:sldId id="804" r:id="rId13"/>
    <p:sldId id="794" r:id="rId14"/>
    <p:sldId id="815" r:id="rId15"/>
    <p:sldId id="810" r:id="rId16"/>
    <p:sldId id="811" r:id="rId17"/>
    <p:sldId id="819" r:id="rId18"/>
    <p:sldId id="776" r:id="rId19"/>
    <p:sldId id="778" r:id="rId20"/>
    <p:sldId id="779" r:id="rId21"/>
    <p:sldId id="809" r:id="rId22"/>
    <p:sldId id="786" r:id="rId23"/>
    <p:sldId id="746" r:id="rId24"/>
    <p:sldId id="738" r:id="rId25"/>
    <p:sldId id="716" r:id="rId26"/>
    <p:sldId id="803" r:id="rId27"/>
    <p:sldId id="744" r:id="rId28"/>
    <p:sldId id="739" r:id="rId29"/>
    <p:sldId id="742" r:id="rId30"/>
    <p:sldId id="766" r:id="rId31"/>
    <p:sldId id="745" r:id="rId32"/>
    <p:sldId id="768" r:id="rId33"/>
    <p:sldId id="748" r:id="rId34"/>
    <p:sldId id="750" r:id="rId35"/>
    <p:sldId id="751" r:id="rId36"/>
    <p:sldId id="801" r:id="rId37"/>
    <p:sldId id="755" r:id="rId3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orbel" panose="020B0503020204020204" pitchFamily="34" charset="0"/>
      <p:regular r:id="rId44"/>
      <p:bold r:id="rId45"/>
      <p:italic r:id="rId46"/>
      <p:boldItalic r:id="rId47"/>
    </p:embeddedFont>
    <p:embeddedFont>
      <p:font typeface="Arial Narrow" panose="020B0606020202030204" pitchFamily="34" charset="0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</p:embeddedFont>
    <p:embeddedFont>
      <p:font typeface="Tahoma" panose="020B0604030504040204" pitchFamily="34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D8A"/>
    <a:srgbClr val="00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4" autoAdjust="0"/>
    <p:restoredTop sz="99782" autoAdjust="0"/>
  </p:normalViewPr>
  <p:slideViewPr>
    <p:cSldViewPr>
      <p:cViewPr varScale="1">
        <p:scale>
          <a:sx n="74" d="100"/>
          <a:sy n="74" d="100"/>
        </p:scale>
        <p:origin x="-9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61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2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7.fntdata"/><Relationship Id="rId59" Type="http://schemas.openxmlformats.org/officeDocument/2006/relationships/font" Target="fonts/font20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2/15/2018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73252-D1F2-47C8-8AA5-2501F4F620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822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eaLnBrk="1" hangingPunct="1"/>
            <a:fld id="{F1438F65-8692-41C5-A626-13998298D78E}" type="slidenum">
              <a:rPr lang="en-US" sz="1200" smtClean="0">
                <a:solidFill>
                  <a:srgbClr val="000000"/>
                </a:solidFill>
                <a:latin typeface="Arial" charset="0"/>
                <a:cs typeface="Arial" charset="0"/>
              </a:rPr>
              <a:pPr eaLnBrk="1" hangingPunct="1"/>
              <a:t>2</a:t>
            </a:fld>
            <a:endParaRPr lang="en-US" sz="120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5" name="Text Box 1"/>
          <p:cNvSpPr txBox="1">
            <a:spLocks noChangeArrowheads="1"/>
          </p:cNvSpPr>
          <p:nvPr/>
        </p:nvSpPr>
        <p:spPr bwMode="auto">
          <a:xfrm>
            <a:off x="3882967" y="8684720"/>
            <a:ext cx="2963902" cy="45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6C5B895B-3342-4580-AB5D-A21CE26199EF}" type="slidenum">
              <a:rPr lang="en-US" sz="1200">
                <a:solidFill>
                  <a:srgbClr val="000000"/>
                </a:solidFill>
                <a:latin typeface="Arial" charset="0"/>
                <a:cs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en-US" sz="12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3556" name="Text Box 2"/>
          <p:cNvSpPr txBox="1">
            <a:spLocks noChangeArrowheads="1"/>
          </p:cNvSpPr>
          <p:nvPr/>
        </p:nvSpPr>
        <p:spPr bwMode="auto">
          <a:xfrm>
            <a:off x="3882967" y="8684720"/>
            <a:ext cx="2968673" cy="45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DCA39ED2-5AA1-4293-80F5-BC1B87817A0C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7" name="Text Box 3"/>
          <p:cNvSpPr txBox="1">
            <a:spLocks noChangeArrowheads="1"/>
          </p:cNvSpPr>
          <p:nvPr/>
        </p:nvSpPr>
        <p:spPr bwMode="auto">
          <a:xfrm>
            <a:off x="3882967" y="8684719"/>
            <a:ext cx="2971853" cy="45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bg1"/>
                </a:solidFill>
                <a:latin typeface="Times New Roman" pitchFamily="16" charset="0"/>
                <a:ea typeface="Bitstream Vera Sans" charset="0"/>
                <a:cs typeface="Bitstream Vera Sans" charset="0"/>
              </a:defRPr>
            </a:lvl9pPr>
          </a:lstStyle>
          <a:p>
            <a:pPr algn="r" defTabSz="449263"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fld id="{7DAF19D4-1891-4268-9F34-EC6B0B0353D7}" type="slidenum">
              <a:rPr lang="en-US" sz="1200">
                <a:solidFill>
                  <a:srgbClr val="000000"/>
                </a:solidFill>
                <a:latin typeface="Arial" charset="0"/>
              </a:rPr>
              <a:pPr algn="r" defTabSz="449263" eaLnBrk="1" fontAlgn="base" hangingPunct="1">
                <a:spcBef>
                  <a:spcPct val="0"/>
                </a:spcBef>
                <a:spcAft>
                  <a:spcPct val="0"/>
                </a:spcAft>
                <a:buSzPct val="100000"/>
              </a:pPr>
              <a:t>2</a:t>
            </a:fld>
            <a:endParaRPr 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8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3587" cy="3429000"/>
          </a:xfrm>
          <a:solidFill>
            <a:srgbClr val="FFFFFF"/>
          </a:solidFill>
          <a:ln/>
        </p:spPr>
      </p:sp>
      <p:sp>
        <p:nvSpPr>
          <p:cNvPr id="2355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324" y="4343103"/>
            <a:ext cx="5485764" cy="411569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mtClean="0">
              <a:latin typeface="Arial" charset="0"/>
              <a:ea typeface="Bitstream Vera Sans" charset="0"/>
              <a:cs typeface="Bitstream Vera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3474">
              <a:defRPr sz="1500">
                <a:solidFill>
                  <a:schemeClr val="tx1"/>
                </a:solidFill>
                <a:latin typeface="Arial" pitchFamily="34" charset="0"/>
              </a:defRPr>
            </a:lvl1pPr>
            <a:lvl2pPr marL="685817" indent="-263776" defTabSz="933474">
              <a:defRPr sz="1500">
                <a:solidFill>
                  <a:schemeClr val="tx1"/>
                </a:solidFill>
                <a:latin typeface="Arial" pitchFamily="34" charset="0"/>
              </a:defRPr>
            </a:lvl2pPr>
            <a:lvl3pPr marL="1055103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3pPr>
            <a:lvl4pPr marL="1477145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4pPr>
            <a:lvl5pPr marL="1899186" indent="-211021" defTabSz="933474">
              <a:defRPr sz="1500">
                <a:solidFill>
                  <a:schemeClr val="tx1"/>
                </a:solidFill>
                <a:latin typeface="Arial" pitchFamily="34" charset="0"/>
              </a:defRPr>
            </a:lvl5pPr>
            <a:lvl6pPr marL="2321227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6pPr>
            <a:lvl7pPr marL="2743269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7pPr>
            <a:lvl8pPr marL="3165310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8pPr>
            <a:lvl9pPr marL="3587351" indent="-211021" defTabSz="933474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88CBFB3-89D9-489B-93A7-645533D279F4}" type="slidenum">
              <a:rPr lang="en-GB" altLang="de-DE" sz="1300">
                <a:solidFill>
                  <a:prstClr val="black"/>
                </a:solidFill>
                <a:latin typeface="Times New Roman" pitchFamily="18" charset="0"/>
              </a:rPr>
              <a:pPr/>
              <a:t>32</a:t>
            </a:fld>
            <a:endParaRPr lang="en-GB" altLang="de-DE" sz="13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290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7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47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87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377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377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377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377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9837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967228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8771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924800" y="6356362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895600" y="6583363"/>
            <a:ext cx="2852738" cy="274637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C. Simons, GSI </a:t>
            </a:r>
            <a:r>
              <a:rPr lang="de-DE" altLang="de-DE" err="1"/>
              <a:t>Detector</a:t>
            </a:r>
            <a:r>
              <a:rPr lang="de-DE" altLang="de-DE"/>
              <a:t> Laboratory</a:t>
            </a:r>
          </a:p>
          <a:p>
            <a:pPr>
              <a:defRPr/>
            </a:pPr>
            <a:endParaRPr lang="de-DE" altLang="de-DE"/>
          </a:p>
        </p:txBody>
      </p:sp>
      <p:sp>
        <p:nvSpPr>
          <p:cNvPr id="3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BF17C9F-F3A7-4084-B608-1722DFC9644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79381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81" y="1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1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9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9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9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90" y="6364300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36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162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5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6" y="6257937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5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6" y="6257937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44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5" y="225433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44" y="225433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87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62007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5696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359190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3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0230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0840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22575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25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0496663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38455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4153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9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17181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27" descr="siegel2"/>
          <p:cNvSpPr>
            <a:spLocks noChangeAspect="1" noChangeArrowheads="1"/>
          </p:cNvSpPr>
          <p:nvPr userDrawn="1"/>
        </p:nvSpPr>
        <p:spPr bwMode="auto">
          <a:xfrm>
            <a:off x="356096" y="61913"/>
            <a:ext cx="1635369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Line 1128"/>
          <p:cNvSpPr>
            <a:spLocks noChangeShapeType="1"/>
          </p:cNvSpPr>
          <p:nvPr userDrawn="1"/>
        </p:nvSpPr>
        <p:spPr bwMode="auto">
          <a:xfrm>
            <a:off x="1109296" y="6469063"/>
            <a:ext cx="664698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98" name="Rectangle 1126"/>
          <p:cNvSpPr>
            <a:spLocks noGrp="1" noChangeArrowheads="1"/>
          </p:cNvSpPr>
          <p:nvPr>
            <p:ph type="ctrTitle"/>
          </p:nvPr>
        </p:nvSpPr>
        <p:spPr>
          <a:xfrm>
            <a:off x="1077058" y="361950"/>
            <a:ext cx="7174523" cy="1143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/>
            </a:lvl1pPr>
          </a:lstStyle>
          <a:p>
            <a:pPr lvl="0"/>
            <a:r>
              <a:rPr lang="en-GB" noProof="0" smtClean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33439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45190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440692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960265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50233" y="1117600"/>
            <a:ext cx="401808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08991" y="1117600"/>
            <a:ext cx="401955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32047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8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8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4483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381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2669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435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73059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417891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25739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425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84327" y="228600"/>
            <a:ext cx="2044211" cy="5232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50239" y="228600"/>
            <a:ext cx="5993423" cy="5232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1545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91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13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DFB0FC8-A66A-4E97-AF69-5E54F31F8C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72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A0EA45F-2B79-496D-841E-FB5FBEACD65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72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88AD474-0F9D-4B38-80CF-829B43BB840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378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B1C7004-B10C-496F-A43E-31AE986F402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61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331756E-6C06-4692-A433-3601BE3253D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72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F7412C9-2618-44B6-AD3A-D9C1F4D7908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217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498007-2815-4A8B-B656-194E01A111E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‹Nr.›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89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E828D1-256F-4A64-8A0E-55173AD583E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66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2EB95-DAF7-4ECE-A19E-369E55888F87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621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17787-51AC-4A6C-B6B1-71AF6C58F81B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79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476375" y="1628775"/>
            <a:ext cx="3529013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57788" y="1628775"/>
            <a:ext cx="3529012" cy="44973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DF90C-5B8A-4E3A-9294-E652559150E8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833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11B00-1472-4569-A4C2-03855306A000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2717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6822E-0546-4843-BA7A-09E05790CF13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481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4AE90-2B10-4A7C-BF68-02A3803CC4F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7065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020FD-21B3-462A-A2F6-17C446980ABD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2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266-4CA7-471E-8C11-8C3295D28796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282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4C5B0-032C-441F-B4FF-9AEE004C449C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35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84988" y="476250"/>
            <a:ext cx="1801812" cy="5649913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476375" y="476250"/>
            <a:ext cx="5256213" cy="5649913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F8F22-414F-4BD7-AFD9-570894437912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05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1476375" y="476250"/>
            <a:ext cx="7210425" cy="564991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43AE0-A6DD-4E10-8ECB-C271A37A9EFF}" type="slidenum">
              <a:rPr lang="pl-PL" altLang="pl-PL">
                <a:solidFill>
                  <a:srgbClr val="000000"/>
                </a:solidFill>
              </a:rPr>
              <a:pPr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15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hyperlink" Target="http://wwwires.in2p3.fr/" TargetMode="Externa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8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7" r:id="rId13"/>
    <p:sldLayoutId id="2147483732" r:id="rId14"/>
    <p:sldLayoutId id="2147483734" r:id="rId15"/>
    <p:sldLayoutId id="2147483735" r:id="rId16"/>
    <p:sldLayoutId id="2147483742" r:id="rId17"/>
    <p:sldLayoutId id="2147483757" r:id="rId18"/>
    <p:sldLayoutId id="2147483758" r:id="rId19"/>
    <p:sldLayoutId id="2147483761" r:id="rId20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87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9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9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9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4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60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05912" y="228600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0239" y="1117600"/>
            <a:ext cx="817831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sv-SE" smtClean="0"/>
              <a:t>Click to edit Master text styles</a:t>
            </a:r>
          </a:p>
          <a:p>
            <a:pPr lvl="1"/>
            <a:r>
              <a:rPr lang="en-GB" altLang="sv-SE" smtClean="0"/>
              <a:t>Second level</a:t>
            </a:r>
          </a:p>
          <a:p>
            <a:pPr lvl="2"/>
            <a:r>
              <a:rPr lang="en-GB" altLang="sv-SE" smtClean="0"/>
              <a:t>Third level</a:t>
            </a:r>
          </a:p>
          <a:p>
            <a:pPr lvl="3"/>
            <a:r>
              <a:rPr lang="en-GB" altLang="sv-SE" smtClean="0"/>
              <a:t>Fourth level</a:t>
            </a:r>
          </a:p>
          <a:p>
            <a:pPr lvl="4"/>
            <a:r>
              <a:rPr lang="en-GB" altLang="sv-SE" smtClean="0"/>
              <a:t>Fifth level</a:t>
            </a:r>
          </a:p>
        </p:txBody>
      </p:sp>
      <p:grpSp>
        <p:nvGrpSpPr>
          <p:cNvPr id="1028" name="Group 10"/>
          <p:cNvGrpSpPr>
            <a:grpSpLocks/>
          </p:cNvGrpSpPr>
          <p:nvPr/>
        </p:nvGrpSpPr>
        <p:grpSpPr bwMode="auto">
          <a:xfrm>
            <a:off x="4" y="757238"/>
            <a:ext cx="8837735" cy="1960562"/>
            <a:chOff x="0" y="477"/>
            <a:chExt cx="5567" cy="1235"/>
          </a:xfrm>
        </p:grpSpPr>
        <p:sp>
          <p:nvSpPr>
            <p:cNvPr id="1036" name="Line 6"/>
            <p:cNvSpPr>
              <a:spLocks noChangeShapeType="1"/>
            </p:cNvSpPr>
            <p:nvPr/>
          </p:nvSpPr>
          <p:spPr bwMode="auto">
            <a:xfrm flipV="1">
              <a:off x="0" y="477"/>
              <a:ext cx="5567" cy="3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7" name="Line 7"/>
            <p:cNvSpPr>
              <a:spLocks noChangeShapeType="1"/>
            </p:cNvSpPr>
            <p:nvPr/>
          </p:nvSpPr>
          <p:spPr bwMode="auto">
            <a:xfrm flipV="1">
              <a:off x="5560" y="480"/>
              <a:ext cx="0" cy="1232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1029" name="Line 14"/>
          <p:cNvSpPr>
            <a:spLocks noChangeShapeType="1"/>
          </p:cNvSpPr>
          <p:nvPr userDrawn="1"/>
        </p:nvSpPr>
        <p:spPr bwMode="auto">
          <a:xfrm>
            <a:off x="1841989" y="6575425"/>
            <a:ext cx="5424854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1030" name="Group 23"/>
          <p:cNvGrpSpPr>
            <a:grpSpLocks/>
          </p:cNvGrpSpPr>
          <p:nvPr userDrawn="1"/>
        </p:nvGrpSpPr>
        <p:grpSpPr bwMode="auto">
          <a:xfrm>
            <a:off x="-1298331" y="2720975"/>
            <a:ext cx="11742127" cy="1403350"/>
            <a:chOff x="0" y="0"/>
            <a:chExt cx="8013" cy="884"/>
          </a:xfrm>
        </p:grpSpPr>
        <p:sp>
          <p:nvSpPr>
            <p:cNvPr id="1032" name="Rectangle 15"/>
            <p:cNvSpPr>
              <a:spLocks noChangeArrowheads="1"/>
            </p:cNvSpPr>
            <p:nvPr userDrawn="1"/>
          </p:nvSpPr>
          <p:spPr bwMode="auto">
            <a:xfrm>
              <a:off x="0" y="0"/>
              <a:ext cx="1871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  <a:hlinkClick r:id="rId13"/>
                </a:rPr>
                <a:t>  </a:t>
              </a:r>
              <a:r>
                <a:rPr lang="en-GB" altLang="de-DE" sz="72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 </a:t>
              </a:r>
            </a:p>
          </p:txBody>
        </p:sp>
        <p:sp>
          <p:nvSpPr>
            <p:cNvPr id="1033" name="Rectangle 17"/>
            <p:cNvSpPr>
              <a:spLocks noChangeArrowheads="1"/>
            </p:cNvSpPr>
            <p:nvPr userDrawn="1"/>
          </p:nvSpPr>
          <p:spPr bwMode="auto">
            <a:xfrm>
              <a:off x="1871" y="0"/>
              <a:ext cx="194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4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     </a:t>
              </a:r>
            </a:p>
          </p:txBody>
        </p:sp>
        <p:sp>
          <p:nvSpPr>
            <p:cNvPr id="1034" name="Rectangle 19"/>
            <p:cNvSpPr>
              <a:spLocks noChangeArrowheads="1"/>
            </p:cNvSpPr>
            <p:nvPr userDrawn="1"/>
          </p:nvSpPr>
          <p:spPr bwMode="auto">
            <a:xfrm>
              <a:off x="3818" y="0"/>
              <a:ext cx="2018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6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  </a:t>
              </a:r>
            </a:p>
          </p:txBody>
        </p:sp>
        <p:sp>
          <p:nvSpPr>
            <p:cNvPr id="1035" name="Rectangle 21"/>
            <p:cNvSpPr>
              <a:spLocks noChangeArrowheads="1"/>
            </p:cNvSpPr>
            <p:nvPr userDrawn="1"/>
          </p:nvSpPr>
          <p:spPr bwMode="auto">
            <a:xfrm>
              <a:off x="5836" y="0"/>
              <a:ext cx="2177" cy="8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r>
                <a:rPr lang="en-GB" altLang="de-DE" sz="8600">
                  <a:solidFill>
                    <a:srgbClr val="000000"/>
                  </a:solidFill>
                  <a:latin typeface="Times New Roman" pitchFamily="18" charset="0"/>
                </a:rPr>
                <a:t> </a:t>
              </a:r>
              <a:r>
                <a:rPr lang="en-GB" altLang="de-DE" sz="2400">
                  <a:solidFill>
                    <a:srgbClr val="000000"/>
                  </a:solidFill>
                  <a:latin typeface="Times New Roman" pitchFamily="18" charset="0"/>
                </a:rPr>
                <a:t>                 </a:t>
              </a:r>
            </a:p>
          </p:txBody>
        </p:sp>
      </p:grpSp>
      <p:sp>
        <p:nvSpPr>
          <p:cNvPr id="3" name="Textfeld 2"/>
          <p:cNvSpPr txBox="1"/>
          <p:nvPr userDrawn="1"/>
        </p:nvSpPr>
        <p:spPr>
          <a:xfrm>
            <a:off x="8189020" y="6471138"/>
            <a:ext cx="637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04E74F9-4CBF-46F4-AB82-CED9C3DF521C}" type="slidenum">
              <a:rPr lang="en-US" sz="1600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7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7" y="432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</a:rPr>
              <a:t>3/20/2014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4C49B74-5DB2-4B03-B1D2-7F6A3C51C318}" type="slidenum">
              <a:rPr lang="en-US" smtClean="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83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76375" y="476250"/>
            <a:ext cx="7210425" cy="94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6375" y="1628775"/>
            <a:ext cx="7210425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l-P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30813B-3C52-44CC-9737-E7F4B571BC1A}" type="slidenum">
              <a:rPr lang="pl-PL" altLang="pl-P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pl-PL" altLang="pl-P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8.emf"/><Relationship Id="rId4" Type="http://schemas.openxmlformats.org/officeDocument/2006/relationships/package" Target="../embeddings/Microsoft_Word_Document1.docx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84.jpeg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3.jpeg"/><Relationship Id="rId5" Type="http://schemas.openxmlformats.org/officeDocument/2006/relationships/image" Target="../media/image78.emf"/><Relationship Id="rId4" Type="http://schemas.openxmlformats.org/officeDocument/2006/relationships/package" Target="../embeddings/Microsoft_Word_Document2.docx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270" y="1905000"/>
            <a:ext cx="7772400" cy="1676400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CBM Electronics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810000"/>
            <a:ext cx="91440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Christian J. Schmidt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CBM-India Meeting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Feb. 15-17, 2018, </a:t>
            </a:r>
            <a:r>
              <a:rPr lang="en-US" sz="2400" dirty="0" err="1" smtClean="0">
                <a:solidFill>
                  <a:schemeClr val="tx1"/>
                </a:solidFill>
              </a:rPr>
              <a:t>Falta</a:t>
            </a:r>
            <a:r>
              <a:rPr lang="en-US" sz="2400" dirty="0" smtClean="0">
                <a:solidFill>
                  <a:schemeClr val="tx1"/>
                </a:solidFill>
              </a:rPr>
              <a:t>, India </a:t>
            </a:r>
            <a:endParaRPr lang="en-US" sz="800" dirty="0" smtClean="0">
              <a:solidFill>
                <a:schemeClr val="tx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093296"/>
            <a:ext cx="2160239" cy="5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25" descr="HG_LOGO_S_ENG_RG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61" y="342997"/>
            <a:ext cx="189697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www.fair-center.eu/typo3temp/pics/8eed0411a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260" y="5056584"/>
            <a:ext cx="1268540" cy="17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133600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3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467257-21F9-4752-84B6-F126200AB44A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301402" y="228600"/>
            <a:ext cx="84615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u="sng" dirty="0" err="1">
                <a:solidFill>
                  <a:srgbClr val="000000"/>
                </a:solidFill>
                <a:latin typeface="Arial" charset="0"/>
              </a:rPr>
              <a:t>assembly-step</a:t>
            </a:r>
            <a:r>
              <a:rPr lang="de-DE" altLang="de-DE" sz="2400" b="1" u="sng" dirty="0">
                <a:solidFill>
                  <a:srgbClr val="000000"/>
                </a:solidFill>
                <a:latin typeface="Arial" charset="0"/>
              </a:rPr>
              <a:t> 2: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TAB-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bonding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chip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cables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silicon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sensor</a:t>
            </a:r>
            <a:endParaRPr lang="de-DE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413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114800"/>
            <a:ext cx="64531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feld 11"/>
          <p:cNvSpPr txBox="1">
            <a:spLocks noChangeArrowheads="1"/>
          </p:cNvSpPr>
          <p:nvPr/>
        </p:nvSpPr>
        <p:spPr bwMode="auto">
          <a:xfrm>
            <a:off x="5329238" y="1524000"/>
            <a:ext cx="33528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 dirty="0"/>
              <a:t>fixing of the </a:t>
            </a:r>
            <a:r>
              <a:rPr lang="en-US" altLang="en-US" dirty="0" err="1"/>
              <a:t>microcables</a:t>
            </a:r>
            <a:r>
              <a:rPr lang="en-US" altLang="en-US" dirty="0"/>
              <a:t> with vacuum and  alignment</a:t>
            </a:r>
          </a:p>
          <a:p>
            <a:pPr eaLnBrk="1" hangingPunct="1">
              <a:buFont typeface="Arial" charset="0"/>
              <a:buChar char="•"/>
            </a:pPr>
            <a:r>
              <a:rPr lang="de-DE" altLang="en-US" dirty="0"/>
              <a:t>TAB-</a:t>
            </a:r>
            <a:r>
              <a:rPr lang="en-US" altLang="en-US" dirty="0"/>
              <a:t>bonding of 16 </a:t>
            </a:r>
            <a:r>
              <a:rPr lang="en-US" altLang="en-US" dirty="0" err="1"/>
              <a:t>microcables</a:t>
            </a:r>
            <a:r>
              <a:rPr lang="en-US" altLang="en-US" dirty="0"/>
              <a:t> to the sensor (two rows at 8 </a:t>
            </a:r>
            <a:r>
              <a:rPr lang="en-US" altLang="en-US" dirty="0" err="1"/>
              <a:t>microcables</a:t>
            </a:r>
            <a:r>
              <a:rPr lang="en-US" altLang="en-US" dirty="0"/>
              <a:t>) 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dirty="0"/>
              <a:t>protection of the TAB-bonds with </a:t>
            </a:r>
            <a:r>
              <a:rPr lang="en-US" altLang="en-US" dirty="0" err="1"/>
              <a:t>Globtop</a:t>
            </a:r>
            <a:r>
              <a:rPr lang="en-US" altLang="en-US" dirty="0"/>
              <a:t> after QA-measurements</a:t>
            </a:r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133600" y="6477000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43529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82DA1F-713C-4367-9681-ED47C683BF52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18436" name="Text Box 14"/>
          <p:cNvSpPr txBox="1">
            <a:spLocks noChangeArrowheads="1"/>
          </p:cNvSpPr>
          <p:nvPr/>
        </p:nvSpPr>
        <p:spPr bwMode="auto">
          <a:xfrm>
            <a:off x="228600" y="152400"/>
            <a:ext cx="8813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u="sng" dirty="0">
                <a:solidFill>
                  <a:srgbClr val="000000"/>
                </a:solidFill>
                <a:latin typeface="Arial" charset="0"/>
              </a:rPr>
              <a:t>D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ie-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and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wirebonding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readout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chips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to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the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PCB-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rows</a:t>
            </a:r>
            <a:endParaRPr lang="de-DE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3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322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00" y="4175125"/>
            <a:ext cx="40386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feld 11"/>
          <p:cNvSpPr txBox="1">
            <a:spLocks noChangeArrowheads="1"/>
          </p:cNvSpPr>
          <p:nvPr/>
        </p:nvSpPr>
        <p:spPr bwMode="auto">
          <a:xfrm>
            <a:off x="6461125" y="5189538"/>
            <a:ext cx="2370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wire-bonded STS-XYTER-ASIC</a:t>
            </a:r>
          </a:p>
        </p:txBody>
      </p:sp>
      <p:cxnSp>
        <p:nvCxnSpPr>
          <p:cNvPr id="18440" name="Gerade Verbindung mit Pfeil 19"/>
          <p:cNvCxnSpPr>
            <a:cxnSpLocks noChangeShapeType="1"/>
          </p:cNvCxnSpPr>
          <p:nvPr/>
        </p:nvCxnSpPr>
        <p:spPr bwMode="auto">
          <a:xfrm>
            <a:off x="5715000" y="1571625"/>
            <a:ext cx="0" cy="3048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441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33226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38400"/>
            <a:ext cx="33274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feld 11"/>
          <p:cNvSpPr txBox="1">
            <a:spLocks noChangeArrowheads="1"/>
          </p:cNvSpPr>
          <p:nvPr/>
        </p:nvSpPr>
        <p:spPr bwMode="auto">
          <a:xfrm>
            <a:off x="4133850" y="1201738"/>
            <a:ext cx="2370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die-bonding of four ASIC´s for the 2nd row</a:t>
            </a:r>
          </a:p>
        </p:txBody>
      </p:sp>
      <p:sp>
        <p:nvSpPr>
          <p:cNvPr id="18444" name="Textfeld 11"/>
          <p:cNvSpPr txBox="1">
            <a:spLocks noChangeArrowheads="1"/>
          </p:cNvSpPr>
          <p:nvPr/>
        </p:nvSpPr>
        <p:spPr bwMode="auto">
          <a:xfrm>
            <a:off x="457200" y="1265238"/>
            <a:ext cx="3048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wire-bonding of the STS-YTER-ASIC´s</a:t>
            </a:r>
          </a:p>
        </p:txBody>
      </p:sp>
      <p:cxnSp>
        <p:nvCxnSpPr>
          <p:cNvPr id="18445" name="Gerade Verbindung mit Pfeil 16"/>
          <p:cNvCxnSpPr>
            <a:cxnSpLocks noChangeShapeType="1"/>
          </p:cNvCxnSpPr>
          <p:nvPr/>
        </p:nvCxnSpPr>
        <p:spPr bwMode="auto">
          <a:xfrm flipV="1">
            <a:off x="7643813" y="5002213"/>
            <a:ext cx="0" cy="1873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6" name="Gerade Verbindung mit Pfeil 19"/>
          <p:cNvCxnSpPr>
            <a:cxnSpLocks noChangeShapeType="1"/>
          </p:cNvCxnSpPr>
          <p:nvPr/>
        </p:nvCxnSpPr>
        <p:spPr bwMode="auto">
          <a:xfrm>
            <a:off x="3352800" y="1295400"/>
            <a:ext cx="0" cy="276225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7" name="Textfeld 18"/>
          <p:cNvSpPr txBox="1">
            <a:spLocks noChangeArrowheads="1"/>
          </p:cNvSpPr>
          <p:nvPr/>
        </p:nvSpPr>
        <p:spPr bwMode="auto">
          <a:xfrm>
            <a:off x="228600" y="4913313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400"/>
              <a:t>application of Globtop</a:t>
            </a:r>
          </a:p>
          <a:p>
            <a:pPr eaLnBrk="1" hangingPunct="1"/>
            <a:r>
              <a:rPr lang="en-US" altLang="en-US" sz="1400"/>
              <a:t>after QA-measurements</a:t>
            </a:r>
          </a:p>
        </p:txBody>
      </p:sp>
      <p:sp>
        <p:nvSpPr>
          <p:cNvPr id="17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743200" y="6583363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931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EE06161-229D-4229-A5BE-DEEC674BEC64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22532" name="Text Box 14"/>
          <p:cNvSpPr txBox="1">
            <a:spLocks noChangeArrowheads="1"/>
          </p:cNvSpPr>
          <p:nvPr/>
        </p:nvSpPr>
        <p:spPr bwMode="auto">
          <a:xfrm>
            <a:off x="1449388" y="376535"/>
            <a:ext cx="579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optimization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alignment</a:t>
            </a:r>
            <a:r>
              <a:rPr lang="de-DE" altLang="de-DE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2400" b="1" dirty="0" err="1">
                <a:solidFill>
                  <a:srgbClr val="000000"/>
                </a:solidFill>
                <a:latin typeface="Arial" charset="0"/>
              </a:rPr>
              <a:t>jigs</a:t>
            </a:r>
            <a:endParaRPr lang="de-DE" altLang="de-DE" sz="2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2533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160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16038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623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743200" y="6583363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70133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Grafi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62213"/>
            <a:ext cx="3490913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19388"/>
            <a:ext cx="4060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BCEC355-5D46-43C5-A3AE-05D9F8CF2783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11270" name="Textfeld 7"/>
          <p:cNvSpPr txBox="1">
            <a:spLocks noChangeArrowheads="1"/>
          </p:cNvSpPr>
          <p:nvPr/>
        </p:nvSpPr>
        <p:spPr bwMode="auto">
          <a:xfrm>
            <a:off x="228600" y="1344613"/>
            <a:ext cx="6858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b="1" u="sng" dirty="0" err="1" smtClean="0">
                <a:latin typeface="+mn-lt"/>
              </a:rPr>
              <a:t>version</a:t>
            </a:r>
            <a:r>
              <a:rPr lang="de-DE" altLang="en-US" b="1" u="sng" dirty="0" smtClean="0">
                <a:latin typeface="+mn-lt"/>
              </a:rPr>
              <a:t> 2:</a:t>
            </a:r>
            <a:r>
              <a:rPr lang="de-DE" altLang="en-US" u="sng" dirty="0" smtClean="0">
                <a:latin typeface="+mn-lt"/>
              </a:rPr>
              <a:t> </a:t>
            </a:r>
            <a:r>
              <a:rPr lang="de-DE" altLang="en-US" u="sng" dirty="0" err="1" smtClean="0">
                <a:latin typeface="+mn-lt"/>
              </a:rPr>
              <a:t>Copper-based</a:t>
            </a:r>
            <a:r>
              <a:rPr lang="de-DE" altLang="en-US" u="sng" dirty="0" smtClean="0">
                <a:latin typeface="+mn-lt"/>
              </a:rPr>
              <a:t> </a:t>
            </a:r>
            <a:r>
              <a:rPr lang="de-DE" altLang="en-US" u="sng" dirty="0" err="1" smtClean="0">
                <a:latin typeface="+mn-lt"/>
              </a:rPr>
              <a:t>microcables</a:t>
            </a:r>
            <a:r>
              <a:rPr lang="de-DE" altLang="en-US" u="sng" dirty="0" smtClean="0">
                <a:latin typeface="+mn-lt"/>
              </a:rPr>
              <a:t>/ </a:t>
            </a:r>
          </a:p>
          <a:p>
            <a:pPr eaLnBrk="1" hangingPunct="1">
              <a:defRPr/>
            </a:pPr>
            <a:r>
              <a:rPr lang="de-DE" altLang="en-US" dirty="0" smtClean="0">
                <a:latin typeface="+mn-lt"/>
              </a:rPr>
              <a:t>	    </a:t>
            </a:r>
            <a:r>
              <a:rPr lang="de-DE" altLang="en-US" u="sng" dirty="0" smtClean="0">
                <a:latin typeface="+mn-lt"/>
              </a:rPr>
              <a:t>KIT-IPE (Dr. Thomas Blank &amp; </a:t>
            </a:r>
            <a:r>
              <a:rPr lang="de-DE" altLang="en-US" u="sng" dirty="0" err="1" smtClean="0">
                <a:latin typeface="+mn-lt"/>
              </a:rPr>
              <a:t>team</a:t>
            </a:r>
            <a:r>
              <a:rPr lang="de-DE" altLang="en-US" u="sng" dirty="0" smtClean="0">
                <a:latin typeface="+mn-lt"/>
              </a:rPr>
              <a:t>)</a:t>
            </a:r>
            <a:endParaRPr lang="en-US" altLang="en-US" u="sng" dirty="0" smtClean="0">
              <a:latin typeface="+mn-lt"/>
            </a:endParaRPr>
          </a:p>
        </p:txBody>
      </p:sp>
      <p:pic>
        <p:nvPicPr>
          <p:cNvPr id="11271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23975"/>
            <a:ext cx="171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1263935" y="304800"/>
            <a:ext cx="597506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2800" b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de-DE" altLang="de-DE" sz="2800" b="1" dirty="0" smtClean="0">
                <a:solidFill>
                  <a:srgbClr val="000000"/>
                </a:solidFill>
                <a:latin typeface="Arial" charset="0"/>
              </a:rPr>
              <a:t>ignal </a:t>
            </a:r>
            <a:r>
              <a:rPr lang="de-DE" altLang="de-DE" sz="2800" b="1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de-DE" altLang="de-DE" sz="2800" b="1" dirty="0" smtClean="0">
                <a:solidFill>
                  <a:srgbClr val="000000"/>
                </a:solidFill>
                <a:latin typeface="Arial" charset="0"/>
              </a:rPr>
              <a:t>ransmission </a:t>
            </a:r>
            <a:r>
              <a:rPr lang="de-DE" altLang="de-DE" sz="2800" b="1" dirty="0">
                <a:solidFill>
                  <a:srgbClr val="000000"/>
                </a:solidFill>
                <a:latin typeface="Arial" charset="0"/>
              </a:rPr>
              <a:t>C</a:t>
            </a:r>
            <a:r>
              <a:rPr lang="de-DE" altLang="de-DE" sz="2800" b="1" dirty="0" smtClean="0">
                <a:solidFill>
                  <a:srgbClr val="000000"/>
                </a:solidFill>
                <a:latin typeface="Arial" charset="0"/>
              </a:rPr>
              <a:t>able</a:t>
            </a:r>
            <a:r>
              <a:rPr lang="de-DE" altLang="de-DE" sz="2800" b="1" dirty="0">
                <a:solidFill>
                  <a:srgbClr val="000000"/>
                </a:solidFill>
                <a:latin typeface="Arial" charset="0"/>
              </a:rPr>
              <a:t>, V</a:t>
            </a:r>
            <a:r>
              <a:rPr lang="de-DE" altLang="de-DE" sz="2800" b="1" dirty="0" smtClean="0">
                <a:solidFill>
                  <a:srgbClr val="000000"/>
                </a:solidFill>
                <a:latin typeface="Arial" charset="0"/>
              </a:rPr>
              <a:t>ersion </a:t>
            </a:r>
            <a:r>
              <a:rPr lang="de-DE" altLang="de-DE" sz="2800" b="1" dirty="0">
                <a:solidFill>
                  <a:srgbClr val="000000"/>
                </a:solidFill>
                <a:latin typeface="Arial" charset="0"/>
              </a:rPr>
              <a:t>2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14388" y="5106988"/>
            <a:ext cx="6121400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 u="sng" dirty="0" err="1">
                <a:latin typeface="+mn-lt"/>
              </a:rPr>
              <a:t>Benefits</a:t>
            </a:r>
            <a:r>
              <a:rPr lang="de-DE" b="1" u="sng" dirty="0">
                <a:latin typeface="+mn-lt"/>
              </a:rPr>
              <a:t> </a:t>
            </a:r>
            <a:r>
              <a:rPr lang="de-DE" b="1" u="sng" dirty="0" err="1">
                <a:latin typeface="+mn-lt"/>
              </a:rPr>
              <a:t>of</a:t>
            </a:r>
            <a:r>
              <a:rPr lang="de-DE" b="1" u="sng" dirty="0">
                <a:latin typeface="+mn-lt"/>
              </a:rPr>
              <a:t> </a:t>
            </a:r>
            <a:r>
              <a:rPr lang="de-DE" b="1" u="sng" dirty="0" err="1">
                <a:latin typeface="+mn-lt"/>
              </a:rPr>
              <a:t>Copper</a:t>
            </a:r>
            <a:r>
              <a:rPr lang="de-DE" b="1" u="sng" dirty="0">
                <a:latin typeface="+mn-lt"/>
              </a:rPr>
              <a:t>:</a:t>
            </a:r>
            <a:endParaRPr lang="en-US" b="1" u="sng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well known in PCB-</a:t>
            </a:r>
            <a:r>
              <a:rPr lang="en-US" dirty="0" err="1">
                <a:latin typeface="+mn-lt"/>
              </a:rPr>
              <a:t>Flexboard</a:t>
            </a:r>
            <a:r>
              <a:rPr lang="en-US" dirty="0">
                <a:latin typeface="+mn-lt"/>
              </a:rPr>
              <a:t> technology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offers interconnected multilayer solutions</a:t>
            </a:r>
          </a:p>
          <a:p>
            <a:pPr>
              <a:defRPr/>
            </a:pPr>
            <a:r>
              <a:rPr lang="de-DE" dirty="0">
                <a:latin typeface="+mn-lt"/>
              </a:rPr>
              <a:t>	</a:t>
            </a:r>
            <a:r>
              <a:rPr lang="en-US" dirty="0">
                <a:latin typeface="+mn-lt"/>
              </a:rPr>
              <a:t>one cable with two layers (bottom &amp; top) and </a:t>
            </a:r>
            <a:r>
              <a:rPr lang="en-US" dirty="0" err="1">
                <a:latin typeface="+mn-lt"/>
              </a:rPr>
              <a:t>vias</a:t>
            </a:r>
            <a:r>
              <a:rPr lang="en-US" dirty="0">
                <a:latin typeface="+mn-lt"/>
              </a:rPr>
              <a:t> 	instead of two single Al-cables	  </a:t>
            </a:r>
          </a:p>
        </p:txBody>
      </p:sp>
      <p:sp>
        <p:nvSpPr>
          <p:cNvPr id="11274" name="Pfeil nach rechts 3"/>
          <p:cNvSpPr>
            <a:spLocks noChangeArrowheads="1"/>
          </p:cNvSpPr>
          <p:nvPr/>
        </p:nvSpPr>
        <p:spPr bwMode="auto">
          <a:xfrm>
            <a:off x="1395413" y="5943600"/>
            <a:ext cx="304800" cy="120650"/>
          </a:xfrm>
          <a:prstGeom prst="rightArrow">
            <a:avLst>
              <a:gd name="adj1" fmla="val 50000"/>
              <a:gd name="adj2" fmla="val 50211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81000" y="2082800"/>
            <a:ext cx="6707188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</a:rPr>
              <a:t>As an alternative to the Aluminum-</a:t>
            </a:r>
            <a:r>
              <a:rPr lang="en-US" sz="1600" dirty="0" err="1">
                <a:latin typeface="+mn-lt"/>
              </a:rPr>
              <a:t>microcables</a:t>
            </a:r>
            <a:r>
              <a:rPr lang="en-US" sz="1600" dirty="0">
                <a:latin typeface="+mn-lt"/>
              </a:rPr>
              <a:t> a R&amp;D-project has been </a:t>
            </a:r>
          </a:p>
          <a:p>
            <a:pPr>
              <a:defRPr/>
            </a:pPr>
            <a:r>
              <a:rPr lang="en-US" sz="1600" dirty="0">
                <a:latin typeface="+mn-lt"/>
              </a:rPr>
              <a:t>started that investigates Copper-based cables.</a:t>
            </a:r>
          </a:p>
        </p:txBody>
      </p:sp>
      <p:sp>
        <p:nvSpPr>
          <p:cNvPr id="1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743200" y="6583363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704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7DD0E5-3B9B-44C2-AC17-68604CDE7A0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13316" name="Textfeld 7"/>
          <p:cNvSpPr txBox="1">
            <a:spLocks noChangeArrowheads="1"/>
          </p:cNvSpPr>
          <p:nvPr/>
        </p:nvSpPr>
        <p:spPr bwMode="auto">
          <a:xfrm>
            <a:off x="381000" y="1344613"/>
            <a:ext cx="667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b="1" u="sng"/>
              <a:t>interconnection technology for version 2: Au-stud bumps + flip-chip</a:t>
            </a:r>
            <a:r>
              <a:rPr lang="de-DE" altLang="en-US" u="sng"/>
              <a:t> </a:t>
            </a:r>
            <a:endParaRPr lang="en-US" altLang="en-US" u="sng"/>
          </a:p>
        </p:txBody>
      </p:sp>
      <p:pic>
        <p:nvPicPr>
          <p:cNvPr id="1331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323975"/>
            <a:ext cx="17145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828800"/>
            <a:ext cx="2954337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5" y="2168525"/>
            <a:ext cx="248285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ihandform 10"/>
          <p:cNvSpPr/>
          <p:nvPr/>
        </p:nvSpPr>
        <p:spPr>
          <a:xfrm>
            <a:off x="3276600" y="3443288"/>
            <a:ext cx="2522538" cy="46355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none" lIns="90000" tIns="46800" rIns="90000" bIns="4680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Au-Stud bumps on </a:t>
            </a:r>
            <a:r>
              <a:rPr lang="en-GB" sz="1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STSXter-Testchip</a:t>
            </a:r>
            <a:endParaRPr lang="en-GB" sz="1200" b="1" i="1" dirty="0">
              <a:solidFill>
                <a:srgbClr val="000000"/>
              </a:solidFill>
              <a:latin typeface="Times New Roman" panose="02020603050405020304" pitchFamily="18" charset="0"/>
              <a:ea typeface="Arial" pitchFamily="2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200" b="1" i="1" dirty="0">
                <a:solidFill>
                  <a:srgbClr val="000000"/>
                </a:solidFill>
                <a:latin typeface="Times New Roman" panose="02020603050405020304" pitchFamily="18" charset="0"/>
                <a:ea typeface="Arial" pitchFamily="2"/>
                <a:cs typeface="Times New Roman" panose="02020603050405020304" pitchFamily="18" charset="0"/>
              </a:rPr>
              <a:t>reliable and fast process</a:t>
            </a:r>
          </a:p>
        </p:txBody>
      </p:sp>
      <p:cxnSp>
        <p:nvCxnSpPr>
          <p:cNvPr id="13321" name="Gerade Verbindung mit Pfeil 4"/>
          <p:cNvCxnSpPr>
            <a:cxnSpLocks noChangeShapeType="1"/>
          </p:cNvCxnSpPr>
          <p:nvPr/>
        </p:nvCxnSpPr>
        <p:spPr bwMode="auto">
          <a:xfrm>
            <a:off x="2832100" y="2862263"/>
            <a:ext cx="30480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322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3984625"/>
            <a:ext cx="50101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2276475"/>
            <a:ext cx="33131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Freihandform 15"/>
          <p:cNvSpPr>
            <a:spLocks/>
          </p:cNvSpPr>
          <p:nvPr/>
        </p:nvSpPr>
        <p:spPr bwMode="auto">
          <a:xfrm>
            <a:off x="6737350" y="4210050"/>
            <a:ext cx="1436688" cy="279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302115065 h 21600"/>
              <a:gd name="T4" fmla="*/ 2147483647 w 21600"/>
              <a:gd name="T5" fmla="*/ 604229961 h 21600"/>
              <a:gd name="T6" fmla="*/ 0 w 21600"/>
              <a:gd name="T7" fmla="*/ 302115065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1613" algn="l"/>
                <a:tab pos="3657600" algn="l"/>
                <a:tab pos="4572000" algn="l"/>
                <a:tab pos="5484813" algn="l"/>
                <a:tab pos="6399213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1200" b="1" i="1">
                <a:solidFill>
                  <a:srgbClr val="000000"/>
                </a:solidFill>
                <a:latin typeface="Times New Roman" pitchFamily="18" charset="0"/>
                <a:ea typeface="Arial" charset="0"/>
                <a:cs typeface="Times New Roman" pitchFamily="18" charset="0"/>
              </a:rPr>
              <a:t>Ball-Wedge-Bonder</a:t>
            </a:r>
          </a:p>
        </p:txBody>
      </p:sp>
      <p:sp>
        <p:nvSpPr>
          <p:cNvPr id="13325" name="Text Box 14"/>
          <p:cNvSpPr txBox="1">
            <a:spLocks noChangeArrowheads="1"/>
          </p:cNvSpPr>
          <p:nvPr/>
        </p:nvSpPr>
        <p:spPr bwMode="auto">
          <a:xfrm>
            <a:off x="1447800" y="-685800"/>
            <a:ext cx="5791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de-DE" altLang="de-DE" sz="4000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Interconnect 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of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 alternative 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signal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cable</a:t>
            </a:r>
            <a:endParaRPr lang="de-DE" altLang="de-DE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3326" name="Grafi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105400"/>
            <a:ext cx="41322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7" name="Pfeil nach rechts 3"/>
          <p:cNvSpPr>
            <a:spLocks noChangeArrowheads="1"/>
          </p:cNvSpPr>
          <p:nvPr/>
        </p:nvSpPr>
        <p:spPr bwMode="auto">
          <a:xfrm>
            <a:off x="2738438" y="5568950"/>
            <a:ext cx="842962" cy="298450"/>
          </a:xfrm>
          <a:prstGeom prst="rightArrow">
            <a:avLst>
              <a:gd name="adj1" fmla="val 50000"/>
              <a:gd name="adj2" fmla="val 49964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latin typeface="Arial" charset="0"/>
            </a:endParaRPr>
          </a:p>
        </p:txBody>
      </p:sp>
      <p:sp>
        <p:nvSpPr>
          <p:cNvPr id="1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350294" y="6550828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4675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8E021B-2C68-437E-9FD0-A78E37E5AF6E}" type="slidenum">
              <a:rPr lang="de-DE" altLang="de-DE" smtClean="0"/>
              <a:pPr>
                <a:defRPr/>
              </a:pPr>
              <a:t>15</a:t>
            </a:fld>
            <a:endParaRPr lang="de-DE" altLang="de-DE"/>
          </a:p>
        </p:txBody>
      </p:sp>
      <p:sp>
        <p:nvSpPr>
          <p:cNvPr id="14340" name="Text Box 14"/>
          <p:cNvSpPr txBox="1">
            <a:spLocks noChangeArrowheads="1"/>
          </p:cNvSpPr>
          <p:nvPr/>
        </p:nvSpPr>
        <p:spPr bwMode="auto">
          <a:xfrm>
            <a:off x="228600" y="482025"/>
            <a:ext cx="891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Module-Components: Front-End-Boards</a:t>
            </a:r>
            <a:endParaRPr lang="de-DE" altLang="de-DE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4341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2480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784475" cy="208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57200" y="4387850"/>
            <a:ext cx="3675063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latin typeface="+mn-lt"/>
              </a:rPr>
              <a:t>STS-XYTER-ASIC</a:t>
            </a:r>
          </a:p>
          <a:p>
            <a:pPr>
              <a:defRPr/>
            </a:pP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128 </a:t>
            </a:r>
            <a:r>
              <a:rPr lang="de-DE" sz="1600" dirty="0" err="1">
                <a:latin typeface="+mn-lt"/>
              </a:rPr>
              <a:t>channels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and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pitch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of</a:t>
            </a:r>
            <a:r>
              <a:rPr lang="de-DE" sz="1600" dirty="0">
                <a:latin typeface="+mn-lt"/>
              </a:rPr>
              <a:t> 116 µm</a:t>
            </a:r>
          </a:p>
          <a:p>
            <a:pPr>
              <a:defRPr/>
            </a:pPr>
            <a:r>
              <a:rPr lang="de-DE" sz="1600" dirty="0">
                <a:latin typeface="+mn-lt"/>
              </a:rPr>
              <a:t>(same </a:t>
            </a:r>
            <a:r>
              <a:rPr lang="de-DE" sz="1600" dirty="0" err="1">
                <a:latin typeface="+mn-lt"/>
              </a:rPr>
              <a:t>as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the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sensor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bond</a:t>
            </a:r>
            <a:r>
              <a:rPr lang="de-DE" sz="1600" dirty="0">
                <a:latin typeface="+mn-lt"/>
              </a:rPr>
              <a:t> pad </a:t>
            </a:r>
            <a:r>
              <a:rPr lang="de-DE" sz="1600" dirty="0" err="1">
                <a:latin typeface="+mn-lt"/>
              </a:rPr>
              <a:t>pitch</a:t>
            </a:r>
            <a:r>
              <a:rPr lang="de-DE" sz="1600" dirty="0">
                <a:latin typeface="+mn-lt"/>
              </a:rPr>
              <a:t>) </a:t>
            </a:r>
            <a:endParaRPr lang="en-US" sz="1600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343400" y="5435600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600" dirty="0">
                <a:latin typeface="+mn-lt"/>
              </a:rPr>
              <a:t>8-STS-XYTER-board</a:t>
            </a:r>
          </a:p>
          <a:p>
            <a:pPr>
              <a:defRPr/>
            </a:pPr>
            <a:r>
              <a:rPr lang="de-DE" sz="1600" dirty="0">
                <a:latin typeface="+mn-lt"/>
              </a:rPr>
              <a:t>(</a:t>
            </a:r>
            <a:r>
              <a:rPr lang="de-DE" sz="1600" dirty="0" err="1">
                <a:latin typeface="+mn-lt"/>
              </a:rPr>
              <a:t>dummy</a:t>
            </a:r>
            <a:r>
              <a:rPr lang="de-DE" sz="1600" dirty="0">
                <a:latin typeface="+mn-lt"/>
              </a:rPr>
              <a:t>-PCB </a:t>
            </a:r>
            <a:r>
              <a:rPr lang="de-DE" sz="1600" dirty="0" err="1">
                <a:latin typeface="+mn-lt"/>
              </a:rPr>
              <a:t>with</a:t>
            </a:r>
            <a:r>
              <a:rPr lang="de-DE" sz="1600" dirty="0">
                <a:latin typeface="+mn-lt"/>
              </a:rPr>
              <a:t> power </a:t>
            </a:r>
            <a:r>
              <a:rPr lang="de-DE" sz="1600" dirty="0" err="1">
                <a:latin typeface="+mn-lt"/>
              </a:rPr>
              <a:t>and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signal</a:t>
            </a:r>
            <a:r>
              <a:rPr lang="de-DE" sz="1600" dirty="0">
                <a:latin typeface="+mn-lt"/>
              </a:rPr>
              <a:t> </a:t>
            </a:r>
            <a:r>
              <a:rPr lang="de-DE" sz="1600" dirty="0" err="1">
                <a:latin typeface="+mn-lt"/>
              </a:rPr>
              <a:t>connectors</a:t>
            </a:r>
            <a:r>
              <a:rPr lang="de-DE" sz="1600" dirty="0">
                <a:latin typeface="+mn-lt"/>
              </a:rPr>
              <a:t>)</a:t>
            </a:r>
            <a:endParaRPr lang="en-US" sz="1600" dirty="0">
              <a:latin typeface="+mn-lt"/>
            </a:endParaRPr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743200" y="6583363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295400" y="5943600"/>
            <a:ext cx="7353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</a:rPr>
              <a:t>MUCH will employ a similar FEB with 2 STS-XYTER Chips 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42" name="Picture 2" descr="G:\CBM-India Meeting 2018 Falta India\STS_F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12" y="1411365"/>
            <a:ext cx="4686048" cy="167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54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STS-Module Front-End Board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ery dense (101 x 31mm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cooling challenges (~ 10W)</a:t>
            </a:r>
          </a:p>
          <a:p>
            <a:r>
              <a:rPr lang="en-US" dirty="0" smtClean="0"/>
              <a:t>floating at biasing potential</a:t>
            </a:r>
          </a:p>
          <a:p>
            <a:r>
              <a:rPr lang="en-US" dirty="0" err="1" smtClean="0"/>
              <a:t>upto</a:t>
            </a:r>
            <a:r>
              <a:rPr lang="en-US" dirty="0" smtClean="0"/>
              <a:t> 40 x 320Mbps data transfer</a:t>
            </a:r>
            <a:endParaRPr lang="en-US" dirty="0"/>
          </a:p>
        </p:txBody>
      </p:sp>
      <p:pic>
        <p:nvPicPr>
          <p:cNvPr id="9218" name="Picture 2" descr="\\WinfileSvM\DL$Root\cschmidt\Eigene Dateien\CBM\FEB-8-Development\20161124_09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53" y="1143000"/>
            <a:ext cx="3793067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42" y="3505200"/>
            <a:ext cx="3733800" cy="279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4276437" y="3352800"/>
            <a:ext cx="5181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in-board chip LDOs</a:t>
            </a:r>
          </a:p>
          <a:p>
            <a:r>
              <a:rPr lang="en-US" kern="0" dirty="0" smtClean="0"/>
              <a:t>point of load skimming regulation</a:t>
            </a:r>
          </a:p>
          <a:p>
            <a:r>
              <a:rPr lang="en-US" kern="0" dirty="0" smtClean="0"/>
              <a:t>powered by CERN Feast-based DC/DC converters </a:t>
            </a:r>
          </a:p>
          <a:p>
            <a:pPr marL="0" indent="0">
              <a:buNone/>
            </a:pPr>
            <a:endParaRPr lang="en-US" kern="0" dirty="0"/>
          </a:p>
        </p:txBody>
      </p:sp>
      <p:pic>
        <p:nvPicPr>
          <p:cNvPr id="9" name="Picture 2" descr="\\WinfileSvM\DL$Root\cschmidt\Eigene Dateien\CBM\FEB-8-Development\20161124_09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0735" y="76200"/>
            <a:ext cx="10430935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13088"/>
            <a:ext cx="1135063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AF19687-5A52-40CD-8AAC-7BE5EDE17F78}" type="slidenum">
              <a:rPr lang="de-DE" altLang="de-DE" smtClean="0"/>
              <a:pPr>
                <a:defRPr/>
              </a:pPr>
              <a:t>17</a:t>
            </a:fld>
            <a:endParaRPr lang="de-DE" altLang="de-DE"/>
          </a:p>
        </p:txBody>
      </p:sp>
      <p:sp>
        <p:nvSpPr>
          <p:cNvPr id="21509" name="Text Box 14"/>
          <p:cNvSpPr txBox="1">
            <a:spLocks noChangeArrowheads="1"/>
          </p:cNvSpPr>
          <p:nvPr/>
        </p:nvSpPr>
        <p:spPr bwMode="auto">
          <a:xfrm>
            <a:off x="325437" y="-228600"/>
            <a:ext cx="860742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de-DE" altLang="de-DE" sz="3200" b="1" dirty="0">
              <a:solidFill>
                <a:srgbClr val="0000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QA-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measurement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de-DE" sz="3200" b="1" dirty="0" err="1" smtClean="0">
                <a:solidFill>
                  <a:srgbClr val="000000"/>
                </a:solidFill>
                <a:latin typeface="Arial" charset="0"/>
              </a:rPr>
              <a:t>tools</a:t>
            </a:r>
            <a:r>
              <a:rPr lang="de-DE" altLang="de-DE" sz="3200" b="1" dirty="0" smtClean="0">
                <a:solidFill>
                  <a:srgbClr val="000000"/>
                </a:solidFill>
                <a:latin typeface="Arial" charset="0"/>
              </a:rPr>
              <a:t>: Pogo-Pin Sockets</a:t>
            </a:r>
            <a:endParaRPr lang="de-DE" altLang="de-DE" sz="32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1510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35413"/>
            <a:ext cx="320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57400"/>
            <a:ext cx="36576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25" y="1927225"/>
            <a:ext cx="3881438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Grafi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595688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325438" y="1455738"/>
            <a:ext cx="40195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u="sng" dirty="0">
                <a:latin typeface="+mn-lt"/>
              </a:rPr>
              <a:t>testsocket </a:t>
            </a:r>
            <a:r>
              <a:rPr lang="de-DE" b="1" u="sng" dirty="0" err="1">
                <a:latin typeface="+mn-lt"/>
              </a:rPr>
              <a:t>for</a:t>
            </a:r>
            <a:r>
              <a:rPr lang="de-DE" b="1" u="sng" dirty="0">
                <a:latin typeface="+mn-lt"/>
              </a:rPr>
              <a:t> </a:t>
            </a:r>
            <a:r>
              <a:rPr lang="de-DE" b="1" u="sng" dirty="0" err="1">
                <a:latin typeface="+mn-lt"/>
              </a:rPr>
              <a:t>the</a:t>
            </a:r>
            <a:r>
              <a:rPr lang="de-DE" b="1" u="sng" dirty="0">
                <a:latin typeface="+mn-lt"/>
              </a:rPr>
              <a:t> ASIC-TAB-bonds</a:t>
            </a:r>
            <a:endParaRPr lang="en-US" b="1" u="sng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911725" y="1422400"/>
            <a:ext cx="42322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b="1" u="sng" dirty="0">
                <a:latin typeface="+mn-lt"/>
              </a:rPr>
              <a:t>testsocket </a:t>
            </a:r>
            <a:r>
              <a:rPr lang="de-DE" b="1" u="sng" dirty="0" err="1">
                <a:latin typeface="+mn-lt"/>
              </a:rPr>
              <a:t>for</a:t>
            </a:r>
            <a:r>
              <a:rPr lang="de-DE" b="1" u="sng" dirty="0">
                <a:latin typeface="+mn-lt"/>
              </a:rPr>
              <a:t> </a:t>
            </a:r>
            <a:r>
              <a:rPr lang="de-DE" b="1" u="sng" dirty="0" err="1">
                <a:latin typeface="+mn-lt"/>
              </a:rPr>
              <a:t>the</a:t>
            </a:r>
            <a:r>
              <a:rPr lang="de-DE" b="1" u="sng" dirty="0">
                <a:latin typeface="+mn-lt"/>
              </a:rPr>
              <a:t> sensor-TAB-bonds</a:t>
            </a:r>
            <a:endParaRPr lang="en-US" b="1" u="sng" dirty="0">
              <a:latin typeface="+mn-lt"/>
            </a:endParaRPr>
          </a:p>
        </p:txBody>
      </p:sp>
      <p:sp>
        <p:nvSpPr>
          <p:cNvPr id="21516" name="Textfeld 11"/>
          <p:cNvSpPr txBox="1">
            <a:spLocks noChangeArrowheads="1"/>
          </p:cNvSpPr>
          <p:nvPr/>
        </p:nvSpPr>
        <p:spPr bwMode="auto">
          <a:xfrm>
            <a:off x="5334000" y="5791200"/>
            <a:ext cx="914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en-US" sz="1400"/>
              <a:t>Pogo-pin</a:t>
            </a:r>
            <a:endParaRPr lang="en-US" altLang="en-US" sz="1400"/>
          </a:p>
        </p:txBody>
      </p:sp>
      <p:sp>
        <p:nvSpPr>
          <p:cNvPr id="21517" name="Rechteck 4"/>
          <p:cNvSpPr>
            <a:spLocks noChangeArrowheads="1"/>
          </p:cNvSpPr>
          <p:nvPr/>
        </p:nvSpPr>
        <p:spPr bwMode="auto">
          <a:xfrm>
            <a:off x="7772400" y="2362200"/>
            <a:ext cx="533400" cy="750888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endParaRPr lang="de-DE" altLang="de-DE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1518" name="Gerade Verbindung mit Pfeil 6"/>
          <p:cNvCxnSpPr>
            <a:cxnSpLocks noChangeShapeType="1"/>
            <a:stCxn id="21517" idx="2"/>
          </p:cNvCxnSpPr>
          <p:nvPr/>
        </p:nvCxnSpPr>
        <p:spPr bwMode="auto">
          <a:xfrm flipH="1">
            <a:off x="7904163" y="3113088"/>
            <a:ext cx="134937" cy="4826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743200" y="6583363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0909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9" y="228600"/>
            <a:ext cx="8805721" cy="533400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Dicing precision successful: 100µm Pogo-Pins match! 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99245" y="1161562"/>
            <a:ext cx="8178311" cy="434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\\WinfileSvM\DL$Root\cschmidt\Eigene Dateien\CBM\CBM-XYTER\Bilder_Testsockel\STS2_XYTER_testsocket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739" y="800100"/>
            <a:ext cx="5526980" cy="449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\\WinfileSvM\DL$Root\cschmidt\Eigene Dateien\CBM\CBM-XYTER\Bilder_Testsockel\STS2_XYTER_testsocket_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995" y="2643554"/>
            <a:ext cx="5187011" cy="4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\\WinfileSvM\DL$Root\cschmidt\Eigene Dateien\CBM\CBM-XYTER\Bilder_Testsockel\IMG_3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4" y="4456867"/>
            <a:ext cx="2873055" cy="23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12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4672531" y="836625"/>
            <a:ext cx="2425211" cy="1233487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altLang="de-DE" sz="2000" dirty="0">
                <a:solidFill>
                  <a:srgbClr val="000000"/>
                </a:solidFill>
              </a:rPr>
              <a:t>CBM </a:t>
            </a:r>
            <a:r>
              <a:rPr kumimoji="0" lang="de-DE" altLang="de-DE" sz="2000" dirty="0" err="1" smtClean="0">
                <a:solidFill>
                  <a:srgbClr val="000000"/>
                </a:solidFill>
              </a:rPr>
              <a:t>MuCH</a:t>
            </a:r>
            <a:r>
              <a:rPr kumimoji="0" lang="de-DE" altLang="de-DE" sz="2000" dirty="0" smtClean="0">
                <a:solidFill>
                  <a:srgbClr val="000000"/>
                </a:solidFill>
              </a:rPr>
              <a:t> </a:t>
            </a:r>
            <a:r>
              <a:rPr kumimoji="0" lang="de-DE" altLang="de-DE" sz="2000" dirty="0">
                <a:solidFill>
                  <a:srgbClr val="000000"/>
                </a:solidFill>
              </a:rPr>
              <a:t>XYTER</a:t>
            </a:r>
            <a:r>
              <a:rPr kumimoji="0" lang="de-DE" altLang="de-DE" sz="1800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de-DE" altLang="de-DE" sz="1800" i="1" dirty="0">
                <a:solidFill>
                  <a:srgbClr val="000000"/>
                </a:solidFill>
              </a:rPr>
              <a:t>E. </a:t>
            </a:r>
            <a:r>
              <a:rPr kumimoji="0" lang="de-DE" altLang="de-DE" sz="1800" i="1" dirty="0" err="1">
                <a:solidFill>
                  <a:srgbClr val="000000"/>
                </a:solidFill>
              </a:rPr>
              <a:t>Atkin</a:t>
            </a:r>
            <a:r>
              <a:rPr kumimoji="0" lang="de-DE" altLang="de-DE" sz="1800" i="1" dirty="0">
                <a:solidFill>
                  <a:srgbClr val="000000"/>
                </a:solidFill>
              </a:rPr>
              <a:t> et al, </a:t>
            </a:r>
            <a:r>
              <a:rPr kumimoji="0" lang="de-DE" altLang="de-DE" sz="1800" i="1" dirty="0" err="1" smtClean="0">
                <a:solidFill>
                  <a:srgbClr val="000000"/>
                </a:solidFill>
              </a:rPr>
              <a:t>MEPhI</a:t>
            </a:r>
            <a:endParaRPr kumimoji="0" lang="de-DE" altLang="de-DE" sz="1800" i="1" dirty="0" smtClean="0">
              <a:solidFill>
                <a:srgbClr val="000000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05912" y="165100"/>
            <a:ext cx="8738088" cy="533400"/>
          </a:xfrm>
        </p:spPr>
        <p:txBody>
          <a:bodyPr/>
          <a:lstStyle/>
          <a:p>
            <a:r>
              <a:rPr lang="de-DE" altLang="de-DE" dirty="0" smtClean="0">
                <a:solidFill>
                  <a:schemeClr val="accent1"/>
                </a:solidFill>
              </a:rPr>
              <a:t>CBM-</a:t>
            </a:r>
            <a:r>
              <a:rPr lang="de-DE" altLang="de-DE" dirty="0" err="1">
                <a:solidFill>
                  <a:schemeClr val="accent1"/>
                </a:solidFill>
              </a:rPr>
              <a:t>r</a:t>
            </a:r>
            <a:r>
              <a:rPr lang="de-DE" altLang="de-DE" dirty="0" err="1" smtClean="0">
                <a:solidFill>
                  <a:schemeClr val="accent1"/>
                </a:solidFill>
              </a:rPr>
              <a:t>elated</a:t>
            </a:r>
            <a:r>
              <a:rPr lang="de-DE" altLang="de-DE" dirty="0" smtClean="0">
                <a:solidFill>
                  <a:schemeClr val="accent1"/>
                </a:solidFill>
              </a:rPr>
              <a:t> Chip </a:t>
            </a:r>
            <a:r>
              <a:rPr lang="de-DE" altLang="de-DE" dirty="0" err="1" smtClean="0">
                <a:solidFill>
                  <a:schemeClr val="accent1"/>
                </a:solidFill>
              </a:rPr>
              <a:t>Developments</a:t>
            </a:r>
            <a:r>
              <a:rPr lang="de-DE" altLang="de-DE" dirty="0" smtClean="0">
                <a:solidFill>
                  <a:schemeClr val="accent1"/>
                </a:solidFill>
              </a:rPr>
              <a:t> </a:t>
            </a:r>
            <a:r>
              <a:rPr lang="de-DE" altLang="de-DE" dirty="0" err="1" smtClean="0">
                <a:solidFill>
                  <a:schemeClr val="accent1"/>
                </a:solidFill>
              </a:rPr>
              <a:t>and</a:t>
            </a:r>
            <a:r>
              <a:rPr lang="de-DE" altLang="de-DE" dirty="0" smtClean="0">
                <a:solidFill>
                  <a:schemeClr val="accent1"/>
                </a:solidFill>
              </a:rPr>
              <a:t> Options</a:t>
            </a:r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5409028" y="2170138"/>
            <a:ext cx="3688666" cy="13112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CBM </a:t>
            </a:r>
            <a:r>
              <a:rPr lang="de-DE" altLang="de-DE" sz="1800" dirty="0" smtClean="0">
                <a:solidFill>
                  <a:srgbClr val="000000"/>
                </a:solidFill>
              </a:rPr>
              <a:t>STS-XYTER/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MuCH</a:t>
            </a:r>
            <a:r>
              <a:rPr lang="de-DE" altLang="de-DE" sz="1800" dirty="0" smtClean="0">
                <a:solidFill>
                  <a:srgbClr val="000000"/>
                </a:solidFill>
              </a:rPr>
              <a:t>-XYTER</a:t>
            </a:r>
            <a:r>
              <a:rPr lang="de-DE" altLang="de-DE" dirty="0" smtClean="0">
                <a:solidFill>
                  <a:srgbClr val="000000"/>
                </a:solidFill>
              </a:rPr>
              <a:t> </a:t>
            </a:r>
            <a:endParaRPr lang="de-DE" altLang="de-DE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>
                <a:solidFill>
                  <a:srgbClr val="000000"/>
                </a:solidFill>
              </a:rPr>
              <a:t>AGH </a:t>
            </a:r>
            <a:r>
              <a:rPr lang="de-DE" altLang="de-DE" sz="1800" i="1" dirty="0" err="1">
                <a:solidFill>
                  <a:srgbClr val="000000"/>
                </a:solidFill>
              </a:rPr>
              <a:t>Krakow</a:t>
            </a:r>
            <a:r>
              <a:rPr lang="de-DE" altLang="de-DE" sz="1800" i="1" dirty="0">
                <a:solidFill>
                  <a:srgbClr val="000000"/>
                </a:solidFill>
              </a:rPr>
              <a:t>, R. </a:t>
            </a:r>
            <a:r>
              <a:rPr lang="de-DE" altLang="de-DE" sz="1800" i="1" dirty="0" err="1">
                <a:solidFill>
                  <a:srgbClr val="000000"/>
                </a:solidFill>
              </a:rPr>
              <a:t>Szczygiel</a:t>
            </a:r>
            <a:r>
              <a:rPr lang="de-DE" altLang="de-DE" sz="1800" i="1" dirty="0">
                <a:solidFill>
                  <a:srgbClr val="000000"/>
                </a:solidFill>
              </a:rPr>
              <a:t> et </a:t>
            </a:r>
            <a:r>
              <a:rPr lang="de-DE" altLang="de-DE" sz="1800" i="1" dirty="0" smtClean="0">
                <a:solidFill>
                  <a:srgbClr val="000000"/>
                </a:solidFill>
              </a:rPr>
              <a:t>al</a:t>
            </a:r>
          </a:p>
        </p:txBody>
      </p:sp>
      <p:sp>
        <p:nvSpPr>
          <p:cNvPr id="4102" name="Rectangle 9"/>
          <p:cNvSpPr>
            <a:spLocks noChangeArrowheads="1"/>
          </p:cNvSpPr>
          <p:nvPr/>
        </p:nvSpPr>
        <p:spPr bwMode="auto">
          <a:xfrm>
            <a:off x="5580771" y="3864771"/>
            <a:ext cx="3516923" cy="1448276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>
                <a:solidFill>
                  <a:srgbClr val="000000"/>
                </a:solidFill>
              </a:rPr>
              <a:t>SPADIC </a:t>
            </a:r>
            <a:r>
              <a:rPr lang="de-DE" altLang="de-DE" sz="2000" dirty="0" err="1">
                <a:solidFill>
                  <a:srgbClr val="000000"/>
                </a:solidFill>
              </a:rPr>
              <a:t>for</a:t>
            </a:r>
            <a:r>
              <a:rPr lang="de-DE" altLang="de-DE" sz="2000" dirty="0">
                <a:solidFill>
                  <a:srgbClr val="000000"/>
                </a:solidFill>
              </a:rPr>
              <a:t> TRD </a:t>
            </a:r>
            <a:r>
              <a:rPr lang="de-DE" altLang="de-DE" sz="1800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err="1">
                <a:solidFill>
                  <a:srgbClr val="000000"/>
                </a:solidFill>
              </a:rPr>
              <a:t>ZiTi</a:t>
            </a:r>
            <a:r>
              <a:rPr lang="de-DE" altLang="de-DE" sz="1800" i="1" dirty="0">
                <a:solidFill>
                  <a:srgbClr val="000000"/>
                </a:solidFill>
              </a:rPr>
              <a:t> Heidelberg, P. Fischer et </a:t>
            </a:r>
            <a:r>
              <a:rPr lang="de-DE" altLang="de-DE" sz="1800" i="1" dirty="0" smtClean="0">
                <a:solidFill>
                  <a:srgbClr val="000000"/>
                </a:solidFill>
              </a:rPr>
              <a:t>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altLang="de-DE" sz="1050" i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 smtClean="0">
                <a:solidFill>
                  <a:srgbClr val="FFFFFF"/>
                </a:solidFill>
              </a:rPr>
              <a:t>SPADIC 2.0 </a:t>
            </a:r>
            <a:r>
              <a:rPr lang="de-DE" altLang="de-DE" i="1" dirty="0" err="1" smtClean="0">
                <a:solidFill>
                  <a:srgbClr val="FFFFFF"/>
                </a:solidFill>
              </a:rPr>
              <a:t>with</a:t>
            </a:r>
            <a:r>
              <a:rPr lang="de-DE" altLang="de-DE" i="1" dirty="0" smtClean="0">
                <a:solidFill>
                  <a:srgbClr val="FFFFFF"/>
                </a:solidFill>
              </a:rPr>
              <a:t> e-link </a:t>
            </a:r>
            <a:r>
              <a:rPr lang="de-DE" altLang="de-DE" i="1" dirty="0" err="1" smtClean="0">
                <a:solidFill>
                  <a:srgbClr val="FFFFFF"/>
                </a:solidFill>
              </a:rPr>
              <a:t>interface</a:t>
            </a:r>
            <a:endParaRPr lang="de-DE" altLang="de-DE" i="1" dirty="0">
              <a:solidFill>
                <a:srgbClr val="FFFFFF"/>
              </a:solidFill>
            </a:endParaRPr>
          </a:p>
        </p:txBody>
      </p:sp>
      <p:grpSp>
        <p:nvGrpSpPr>
          <p:cNvPr id="4103" name="Group 30"/>
          <p:cNvGrpSpPr>
            <a:grpSpLocks/>
          </p:cNvGrpSpPr>
          <p:nvPr/>
        </p:nvGrpSpPr>
        <p:grpSpPr bwMode="auto">
          <a:xfrm>
            <a:off x="3250235" y="3198819"/>
            <a:ext cx="1556227" cy="1589087"/>
            <a:chOff x="2064" y="2839"/>
            <a:chExt cx="1008" cy="1001"/>
          </a:xfrm>
        </p:grpSpPr>
        <p:pic>
          <p:nvPicPr>
            <p:cNvPr id="4113" name="Picture 18" descr="QuarksGluons14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839"/>
              <a:ext cx="1008" cy="100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114" name="Rectangle 19"/>
            <p:cNvSpPr>
              <a:spLocks noChangeArrowheads="1"/>
            </p:cNvSpPr>
            <p:nvPr/>
          </p:nvSpPr>
          <p:spPr bwMode="auto">
            <a:xfrm>
              <a:off x="2064" y="2856"/>
              <a:ext cx="992" cy="976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de-DE" altLang="de-DE">
                <a:solidFill>
                  <a:srgbClr val="000000"/>
                </a:solidFill>
              </a:endParaRPr>
            </a:p>
          </p:txBody>
        </p:sp>
      </p:grpSp>
      <p:sp>
        <p:nvSpPr>
          <p:cNvPr id="4107" name="Rectangle 26"/>
          <p:cNvSpPr>
            <a:spLocks noChangeArrowheads="1"/>
          </p:cNvSpPr>
          <p:nvPr/>
        </p:nvSpPr>
        <p:spPr bwMode="auto">
          <a:xfrm>
            <a:off x="133350" y="836625"/>
            <a:ext cx="2378319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PADI </a:t>
            </a:r>
            <a:r>
              <a:rPr lang="de-DE" altLang="de-DE" sz="1800" dirty="0" err="1">
                <a:solidFill>
                  <a:srgbClr val="000000"/>
                </a:solidFill>
              </a:rPr>
              <a:t>for</a:t>
            </a:r>
            <a:r>
              <a:rPr lang="de-DE" altLang="de-DE" sz="1800" dirty="0">
                <a:solidFill>
                  <a:srgbClr val="000000"/>
                </a:solidFill>
              </a:rPr>
              <a:t> Diamond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>
                <a:solidFill>
                  <a:srgbClr val="000000"/>
                </a:solidFill>
              </a:rPr>
              <a:t>M. Ciobanu, ISS</a:t>
            </a:r>
          </a:p>
        </p:txBody>
      </p:sp>
      <p:sp>
        <p:nvSpPr>
          <p:cNvPr id="4108" name="Rectangle 25"/>
          <p:cNvSpPr>
            <a:spLocks noChangeArrowheads="1"/>
          </p:cNvSpPr>
          <p:nvPr/>
        </p:nvSpPr>
        <p:spPr bwMode="auto">
          <a:xfrm>
            <a:off x="1047750" y="1560516"/>
            <a:ext cx="2378319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>
                <a:solidFill>
                  <a:srgbClr val="000000"/>
                </a:solidFill>
              </a:rPr>
              <a:t>PADI for TOF</a:t>
            </a:r>
            <a:r>
              <a:rPr lang="de-DE" altLang="de-DE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>
                <a:solidFill>
                  <a:srgbClr val="000000"/>
                </a:solidFill>
              </a:rPr>
              <a:t>M. Ciobanu, ISS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>
                <a:solidFill>
                  <a:srgbClr val="000000"/>
                </a:solidFill>
              </a:rPr>
              <a:t>Bucharest</a:t>
            </a:r>
          </a:p>
        </p:txBody>
      </p:sp>
      <p:sp>
        <p:nvSpPr>
          <p:cNvPr id="4109" name="Line 27"/>
          <p:cNvSpPr>
            <a:spLocks noChangeShapeType="1"/>
          </p:cNvSpPr>
          <p:nvPr/>
        </p:nvSpPr>
        <p:spPr bwMode="auto">
          <a:xfrm flipH="1" flipV="1">
            <a:off x="3073653" y="3089298"/>
            <a:ext cx="430665" cy="4768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10" name="Rectangle 29"/>
          <p:cNvSpPr>
            <a:spLocks noChangeArrowheads="1"/>
          </p:cNvSpPr>
          <p:nvPr/>
        </p:nvSpPr>
        <p:spPr bwMode="auto">
          <a:xfrm>
            <a:off x="77666" y="2398738"/>
            <a:ext cx="2894134" cy="1019175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>
                <a:solidFill>
                  <a:srgbClr val="000000"/>
                </a:solidFill>
              </a:rPr>
              <a:t>GET-4 TDC (TOF)</a:t>
            </a:r>
            <a:r>
              <a:rPr lang="de-DE" altLang="de-DE" dirty="0">
                <a:solidFill>
                  <a:srgbClr val="0000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i="1" dirty="0">
                <a:solidFill>
                  <a:srgbClr val="000000"/>
                </a:solidFill>
              </a:rPr>
              <a:t>H. Flemming, H. Deppe, </a:t>
            </a:r>
            <a:r>
              <a:rPr lang="de-DE" altLang="de-DE" i="1" dirty="0" smtClean="0">
                <a:solidFill>
                  <a:srgbClr val="000000"/>
                </a:solidFill>
              </a:rPr>
              <a:t>GSI</a:t>
            </a:r>
          </a:p>
        </p:txBody>
      </p:sp>
      <p:sp>
        <p:nvSpPr>
          <p:cNvPr id="4111" name="Line 31"/>
          <p:cNvSpPr>
            <a:spLocks noChangeShapeType="1"/>
          </p:cNvSpPr>
          <p:nvPr/>
        </p:nvSpPr>
        <p:spPr bwMode="auto">
          <a:xfrm flipH="1">
            <a:off x="2894144" y="4424366"/>
            <a:ext cx="531924" cy="4105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12" name="Rectangle 32"/>
          <p:cNvSpPr>
            <a:spLocks noChangeArrowheads="1"/>
          </p:cNvSpPr>
          <p:nvPr/>
        </p:nvSpPr>
        <p:spPr bwMode="auto">
          <a:xfrm>
            <a:off x="-35169" y="4106294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CBM-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GBTx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err="1" smtClean="0">
                <a:solidFill>
                  <a:srgbClr val="000000"/>
                </a:solidFill>
              </a:rPr>
              <a:t>Chipset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ordered</a:t>
            </a:r>
            <a:r>
              <a:rPr lang="de-DE" altLang="de-DE" sz="1800" dirty="0" smtClean="0">
                <a:solidFill>
                  <a:srgbClr val="0000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from</a:t>
            </a:r>
            <a:r>
              <a:rPr lang="de-DE" altLang="de-DE" sz="1800" dirty="0" smtClean="0">
                <a:solidFill>
                  <a:srgbClr val="000000"/>
                </a:solidFill>
              </a:rPr>
              <a:t> CERN</a:t>
            </a:r>
            <a:endParaRPr lang="de-DE" altLang="de-DE" i="1" dirty="0">
              <a:solidFill>
                <a:srgbClr val="000000"/>
              </a:solidFill>
            </a:endParaRPr>
          </a:p>
        </p:txBody>
      </p:sp>
      <p:sp>
        <p:nvSpPr>
          <p:cNvPr id="21" name="Freeform 23"/>
          <p:cNvSpPr>
            <a:spLocks/>
          </p:cNvSpPr>
          <p:nvPr/>
        </p:nvSpPr>
        <p:spPr bwMode="auto">
          <a:xfrm>
            <a:off x="7179212" y="1767843"/>
            <a:ext cx="785446" cy="431799"/>
          </a:xfrm>
          <a:custGeom>
            <a:avLst/>
            <a:gdLst>
              <a:gd name="T0" fmla="*/ 1350803750 w 536"/>
              <a:gd name="T1" fmla="*/ 1229836250 h 488"/>
              <a:gd name="T2" fmla="*/ 987901250 w 536"/>
              <a:gd name="T3" fmla="*/ 322580000 h 488"/>
              <a:gd name="T4" fmla="*/ 0 w 536"/>
              <a:gd name="T5" fmla="*/ 0 h 48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6" h="488">
                <a:moveTo>
                  <a:pt x="536" y="488"/>
                </a:moveTo>
                <a:cubicBezTo>
                  <a:pt x="508" y="348"/>
                  <a:pt x="481" y="209"/>
                  <a:pt x="392" y="128"/>
                </a:cubicBezTo>
                <a:cubicBezTo>
                  <a:pt x="303" y="47"/>
                  <a:pt x="151" y="23"/>
                  <a:pt x="0" y="0"/>
                </a:cubicBezTo>
              </a:path>
            </a:pathLst>
          </a:custGeom>
          <a:noFill/>
          <a:ln w="57150" cmpd="sng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>
            <a:off x="4495800" y="4343400"/>
            <a:ext cx="882163" cy="40719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099" name="Line 6"/>
          <p:cNvSpPr>
            <a:spLocks noChangeShapeType="1"/>
          </p:cNvSpPr>
          <p:nvPr/>
        </p:nvSpPr>
        <p:spPr bwMode="auto">
          <a:xfrm flipV="1">
            <a:off x="4586069" y="3089299"/>
            <a:ext cx="791895" cy="4768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144351" y="4842256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err="1" smtClean="0">
                <a:solidFill>
                  <a:srgbClr val="FFFFFF"/>
                </a:solidFill>
              </a:rPr>
              <a:t>GBTx</a:t>
            </a:r>
            <a:endParaRPr lang="de-DE" altLang="de-DE" sz="1800" i="1" dirty="0">
              <a:solidFill>
                <a:srgbClr val="FFFFFF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smtClean="0">
                <a:solidFill>
                  <a:srgbClr val="FFFFFF"/>
                </a:solidFill>
              </a:rPr>
              <a:t>FPGA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emulation</a:t>
            </a:r>
            <a:r>
              <a:rPr lang="de-DE" altLang="de-DE" sz="1800" i="1" dirty="0">
                <a:solidFill>
                  <a:srgbClr val="FFFFFF"/>
                </a:solidFill>
              </a:rPr>
              <a:t>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for</a:t>
            </a:r>
            <a:r>
              <a:rPr lang="de-DE" altLang="de-DE" sz="1800" i="1" dirty="0" smtClean="0">
                <a:solidFill>
                  <a:srgbClr val="FFFFFF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i="1" dirty="0" smtClean="0">
                <a:solidFill>
                  <a:srgbClr val="FFFFFF"/>
                </a:solidFill>
              </a:rPr>
              <a:t>VECC </a:t>
            </a:r>
            <a:r>
              <a:rPr lang="de-DE" altLang="de-DE" sz="1800" i="1" dirty="0" err="1" smtClean="0">
                <a:solidFill>
                  <a:srgbClr val="FFFFFF"/>
                </a:solidFill>
              </a:rPr>
              <a:t>and</a:t>
            </a:r>
            <a:r>
              <a:rPr lang="de-DE" altLang="de-DE" sz="1800" i="1" dirty="0" smtClean="0">
                <a:solidFill>
                  <a:srgbClr val="FFFFFF"/>
                </a:solidFill>
              </a:rPr>
              <a:t> JINR</a:t>
            </a:r>
            <a:endParaRPr lang="de-DE" altLang="de-DE" sz="2000" dirty="0">
              <a:solidFill>
                <a:srgbClr val="FFFFFF"/>
              </a:solidFill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4141207" y="4834892"/>
            <a:ext cx="46013" cy="95630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755545" y="5891212"/>
            <a:ext cx="2929303" cy="890588"/>
          </a:xfrm>
          <a:prstGeom prst="rect">
            <a:avLst/>
          </a:prstGeom>
          <a:solidFill>
            <a:srgbClr val="9CA2D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Rad tolerant LDOs</a:t>
            </a:r>
            <a:endParaRPr lang="de-DE" altLang="de-DE" sz="1800" dirty="0">
              <a:solidFill>
                <a:srgbClr val="000000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800" dirty="0" smtClean="0">
                <a:solidFill>
                  <a:srgbClr val="000000"/>
                </a:solidFill>
              </a:rPr>
              <a:t>SCL Chandigarh, </a:t>
            </a:r>
            <a:r>
              <a:rPr lang="de-DE" altLang="de-DE" sz="1800" dirty="0" err="1" smtClean="0">
                <a:solidFill>
                  <a:srgbClr val="000000"/>
                </a:solidFill>
              </a:rPr>
              <a:t>India</a:t>
            </a:r>
            <a:endParaRPr lang="de-DE" altLang="de-DE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45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13" descr="UrQMD_new1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9279632" cy="72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9828" y="2281237"/>
            <a:ext cx="9144000" cy="4119563"/>
          </a:xfrm>
          <a:prstGeom prst="rect">
            <a:avLst/>
          </a:prstGeom>
          <a:solidFill>
            <a:sysClr val="windowText" lastClr="000000">
              <a:alpha val="50980"/>
            </a:sys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determination of (displaced) vertices (</a:t>
            </a:r>
            <a:r>
              <a:rPr kumimoji="0" lang="el-GR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σ</a:t>
            </a:r>
            <a:r>
              <a:rPr kumimoji="0" lang="de-DE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Symbol" pitchFamily="18" charset="2"/>
              </a:rPr>
              <a:t> 50 m)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Symbol" pitchFamily="18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identification of leptons and hadrons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fast and radiation hard detectors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 free-streaming readout electronics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sym typeface="Wingdings" pitchFamily="2" charset="2"/>
            </a:endParaRP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high speed data acquisition and high performance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   computer farm for online event selection 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omic Sans MS" pitchFamily="66" charset="0"/>
                <a:sym typeface="Wingdings" pitchFamily="2" charset="2"/>
              </a:rPr>
              <a:t>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sym typeface="Wingdings" pitchFamily="2" charset="2"/>
              </a:rPr>
              <a:t> 4-D event reconstruction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sz="3200" dirty="0">
                <a:solidFill>
                  <a:srgbClr val="FF0000"/>
                </a:solidFill>
                <a:latin typeface="Tahoma" pitchFamily="34" charset="0"/>
              </a:rPr>
              <a:t>CBM technological  challenges</a:t>
            </a:r>
            <a:endParaRPr lang="en-GB" sz="3200" dirty="0">
              <a:solidFill>
                <a:prstClr val="black"/>
              </a:solidFill>
              <a:latin typeface="Tahoma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52401" y="685800"/>
            <a:ext cx="8153400" cy="1077218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fixed target configuration makes 10MHz </a:t>
            </a:r>
            <a:r>
              <a:rPr lang="en-US" sz="3200" dirty="0" err="1" smtClean="0">
                <a:solidFill>
                  <a:srgbClr val="FFFF00"/>
                </a:solidFill>
              </a:rPr>
              <a:t>Au+Au</a:t>
            </a:r>
            <a:r>
              <a:rPr lang="en-US" sz="3200" dirty="0" smtClean="0">
                <a:solidFill>
                  <a:srgbClr val="FFFF00"/>
                </a:solidFill>
              </a:rPr>
              <a:t> interaction rate feasible at FAIR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37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Fully digital Read-out ASIC “STS-XYTER”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2133600"/>
            <a:ext cx="2017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STS-XYTER ASIC </a:t>
            </a:r>
            <a:endParaRPr lang="de-DE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1057870"/>
            <a:ext cx="32083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purely data driven read-out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time-stamped data elements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US" i="1" dirty="0" smtClean="0"/>
              <a:t>250kHz per channel</a:t>
            </a:r>
          </a:p>
        </p:txBody>
      </p:sp>
      <p:graphicFrame>
        <p:nvGraphicFramePr>
          <p:cNvPr id="27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986028"/>
              </p:ext>
            </p:extLst>
          </p:nvPr>
        </p:nvGraphicFramePr>
        <p:xfrm>
          <a:off x="503864" y="4648200"/>
          <a:ext cx="2957264" cy="19202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092902"/>
                <a:gridCol w="1864362"/>
              </a:tblGrid>
              <a:tr h="2646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2841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1000 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under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16981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6745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160 MHz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8459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249366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&lt; 5 ns  resolution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  <a:tr h="159831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 × 320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solidFill>
                      <a:srgbClr val="7030A0">
                        <a:alpha val="18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4031292" y="990600"/>
            <a:ext cx="473108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every</a:t>
            </a:r>
            <a:r>
              <a:rPr lang="de-DE" dirty="0" smtClean="0"/>
              <a:t> </a:t>
            </a:r>
            <a:r>
              <a:rPr lang="de-DE" dirty="0" err="1" smtClean="0"/>
              <a:t>channel</a:t>
            </a:r>
            <a:r>
              <a:rPr lang="de-DE" dirty="0" smtClean="0"/>
              <a:t>:</a:t>
            </a:r>
            <a:br>
              <a:rPr lang="de-DE" dirty="0" smtClean="0"/>
            </a:br>
            <a:endParaRPr lang="de-DE" sz="800" dirty="0" smtClean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smtClean="0"/>
              <a:t>fast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 	time-</a:t>
            </a:r>
            <a:r>
              <a:rPr lang="de-DE" sz="1600" dirty="0" err="1" smtClean="0"/>
              <a:t>stamp</a:t>
            </a:r>
            <a:endParaRPr lang="de-DE" sz="1600" dirty="0"/>
          </a:p>
          <a:p>
            <a:pPr marL="231775" indent="-231775">
              <a:buFont typeface="Arial" panose="020B0604020202020204" pitchFamily="34" charset="0"/>
              <a:buChar char="•"/>
              <a:tabLst>
                <a:tab pos="1597025" algn="l"/>
              </a:tabLst>
            </a:pPr>
            <a:r>
              <a:rPr lang="de-DE" sz="1600" dirty="0" err="1" smtClean="0"/>
              <a:t>slow</a:t>
            </a:r>
            <a:r>
              <a:rPr lang="de-DE" sz="1600" dirty="0" smtClean="0"/>
              <a:t> </a:t>
            </a:r>
            <a:r>
              <a:rPr lang="de-DE" sz="1600" dirty="0" err="1" smtClean="0"/>
              <a:t>branch</a:t>
            </a:r>
            <a:r>
              <a:rPr lang="de-DE" sz="1600" dirty="0" smtClean="0"/>
              <a:t>: 	</a:t>
            </a:r>
            <a:r>
              <a:rPr lang="de-DE" sz="1600" dirty="0" err="1" smtClean="0"/>
              <a:t>signal</a:t>
            </a:r>
            <a:r>
              <a:rPr lang="de-DE" sz="1600" dirty="0" smtClean="0"/>
              <a:t> </a:t>
            </a:r>
            <a:r>
              <a:rPr lang="de-DE" sz="1600" dirty="0" err="1" smtClean="0"/>
              <a:t>height</a:t>
            </a:r>
            <a:r>
              <a:rPr lang="de-DE" sz="1600" dirty="0" smtClean="0"/>
              <a:t> </a:t>
            </a:r>
            <a:r>
              <a:rPr lang="de-DE" sz="1600" dirty="0" err="1" smtClean="0"/>
              <a:t>digitization</a:t>
            </a:r>
            <a:r>
              <a:rPr lang="de-DE" sz="1600" dirty="0" smtClean="0"/>
              <a:t> (</a:t>
            </a:r>
            <a:r>
              <a:rPr lang="de-DE" sz="1600" dirty="0" err="1"/>
              <a:t>e</a:t>
            </a:r>
            <a:r>
              <a:rPr lang="de-DE" sz="1600" dirty="0" err="1" smtClean="0"/>
              <a:t>nergy</a:t>
            </a:r>
            <a:r>
              <a:rPr lang="de-DE" sz="1600" dirty="0" smtClean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47881" y="4365907"/>
            <a:ext cx="469442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minimization</a:t>
            </a:r>
            <a:r>
              <a:rPr lang="de-DE" dirty="0" smtClean="0"/>
              <a:t> in </a:t>
            </a:r>
            <a:r>
              <a:rPr lang="de-DE" dirty="0" err="1" smtClean="0"/>
              <a:t>self-triggering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: </a:t>
            </a:r>
            <a:br>
              <a:rPr lang="de-DE" dirty="0" smtClean="0"/>
            </a:br>
            <a:endParaRPr lang="de-DE" sz="900" dirty="0"/>
          </a:p>
          <a:p>
            <a:r>
              <a:rPr lang="de-DE" i="1" dirty="0" err="1" smtClean="0"/>
              <a:t>effective</a:t>
            </a:r>
            <a:r>
              <a:rPr lang="de-DE" i="1" dirty="0" smtClean="0"/>
              <a:t> </a:t>
            </a:r>
            <a:r>
              <a:rPr lang="de-DE" i="1" dirty="0" err="1" smtClean="0"/>
              <a:t>two</a:t>
            </a:r>
            <a:r>
              <a:rPr lang="de-DE" i="1" dirty="0" smtClean="0"/>
              <a:t>-level </a:t>
            </a:r>
            <a:r>
              <a:rPr lang="de-DE" i="1" dirty="0" err="1" smtClean="0"/>
              <a:t>discrimination</a:t>
            </a:r>
            <a:r>
              <a:rPr lang="de-DE" i="1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11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trigger to the timestamp latch vetoed if ADC-LSB generated no signal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675844" y="2209800"/>
            <a:ext cx="5148327" cy="2100044"/>
            <a:chOff x="3995936" y="2348880"/>
            <a:chExt cx="4828229" cy="185178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936" y="2348880"/>
              <a:ext cx="4828229" cy="1851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190699" y="2670282"/>
              <a:ext cx="556451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/>
                <a:t>CBM-NET </a:t>
              </a:r>
            </a:p>
            <a:p>
              <a:pPr algn="ctr"/>
              <a:r>
                <a:rPr lang="en-US" sz="1100" dirty="0" smtClean="0"/>
                <a:t>(v1.0 )</a:t>
              </a:r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GBT</a:t>
              </a:r>
              <a:br>
                <a:rPr lang="en-US" sz="1100" dirty="0" smtClean="0"/>
              </a:br>
              <a:r>
                <a:rPr lang="en-US" sz="1100" dirty="0" smtClean="0"/>
                <a:t>(V2.0)</a:t>
              </a:r>
              <a:endParaRPr lang="de-DE" sz="1100" dirty="0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6358552" y="2788651"/>
              <a:ext cx="4120" cy="658113"/>
            </a:xfrm>
            <a:prstGeom prst="line">
              <a:avLst/>
            </a:prstGeom>
            <a:ln>
              <a:solidFill>
                <a:schemeClr val="tx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5652120" y="2999783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LSB veto</a:t>
              </a:r>
              <a:endParaRPr lang="de-DE" sz="12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283968" y="2508928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30 ns</a:t>
              </a:r>
              <a:endParaRPr lang="de-DE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283968" y="3429000"/>
              <a:ext cx="7950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</a:t>
              </a:r>
              <a:r>
                <a:rPr lang="en-US" sz="1200" baseline="-25000" dirty="0" smtClean="0"/>
                <a:t>s</a:t>
              </a:r>
              <a:r>
                <a:rPr lang="en-US" sz="1200" dirty="0" smtClean="0"/>
                <a:t> = 80 ns</a:t>
              </a:r>
              <a:endParaRPr lang="de-DE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23632" y="2655931"/>
              <a:ext cx="467025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1100" dirty="0" smtClean="0"/>
            </a:p>
            <a:p>
              <a:pPr algn="ctr"/>
              <a:endParaRPr lang="en-US" sz="1100" dirty="0"/>
            </a:p>
            <a:p>
              <a:pPr algn="ctr"/>
              <a:r>
                <a:rPr lang="en-US" sz="1100" dirty="0" smtClean="0"/>
                <a:t>r/o</a:t>
              </a:r>
              <a:r>
                <a:rPr lang="en-US" sz="1100" dirty="0"/>
                <a:t/>
              </a:r>
              <a:br>
                <a:rPr lang="en-US" sz="1100" dirty="0"/>
              </a:br>
              <a:r>
                <a:rPr lang="en-US" sz="1100" dirty="0" smtClean="0"/>
                <a:t>logic</a:t>
              </a:r>
            </a:p>
            <a:p>
              <a:pPr algn="ctr"/>
              <a:endParaRPr lang="en-US" sz="1100" dirty="0" smtClean="0"/>
            </a:p>
            <a:p>
              <a:pPr algn="ctr"/>
              <a:endParaRPr lang="de-DE" sz="1100" dirty="0"/>
            </a:p>
          </p:txBody>
        </p:sp>
      </p:grpSp>
      <p:sp>
        <p:nvSpPr>
          <p:cNvPr id="4" name="Textfeld 3"/>
          <p:cNvSpPr txBox="1"/>
          <p:nvPr/>
        </p:nvSpPr>
        <p:spPr>
          <a:xfrm>
            <a:off x="3733800" y="6096000"/>
            <a:ext cx="3933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Design Team: </a:t>
            </a:r>
          </a:p>
          <a:p>
            <a:r>
              <a:rPr lang="en-US" dirty="0" smtClean="0"/>
              <a:t>R. </a:t>
            </a:r>
            <a:r>
              <a:rPr lang="en-US" dirty="0" err="1" smtClean="0"/>
              <a:t>Szczygiel</a:t>
            </a:r>
            <a:r>
              <a:rPr lang="en-US" dirty="0"/>
              <a:t> </a:t>
            </a:r>
            <a:r>
              <a:rPr lang="en-US" dirty="0" smtClean="0"/>
              <a:t>et al. at AGH Krakow/Poland</a:t>
            </a:r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6264" y="2458063"/>
            <a:ext cx="2696536" cy="202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090660" y="3074881"/>
            <a:ext cx="1827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/>
                </a:solidFill>
              </a:rPr>
              <a:t/>
            </a:r>
            <a:br>
              <a:rPr lang="en-US" sz="1600" i="1" dirty="0" smtClean="0">
                <a:solidFill>
                  <a:schemeClr val="bg1"/>
                </a:solidFill>
              </a:rPr>
            </a:br>
            <a:r>
              <a:rPr lang="en-US" sz="1600" i="1" dirty="0" smtClean="0">
                <a:solidFill>
                  <a:schemeClr val="bg1"/>
                </a:solidFill>
              </a:rPr>
              <a:t>UMC </a:t>
            </a:r>
            <a:r>
              <a:rPr lang="en-US" sz="1600" i="1" dirty="0">
                <a:solidFill>
                  <a:schemeClr val="bg1"/>
                </a:solidFill>
              </a:rPr>
              <a:t>180 nm CMOS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933836" cy="130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A</a:t>
            </a:r>
            <a:r>
              <a:rPr lang="de-DE" altLang="pl-PL" dirty="0" err="1" smtClean="0"/>
              <a:t>nalog</a:t>
            </a:r>
            <a:r>
              <a:rPr lang="de-DE" altLang="pl-PL" dirty="0" smtClean="0"/>
              <a:t> Front End</a:t>
            </a:r>
            <a:r>
              <a:rPr lang="pl-PL" altLang="pl-PL" dirty="0" smtClean="0"/>
              <a:t> - overview</a:t>
            </a:r>
          </a:p>
        </p:txBody>
      </p:sp>
      <p:graphicFrame>
        <p:nvGraphicFramePr>
          <p:cNvPr id="2051" name="Obiekt 4"/>
          <p:cNvGraphicFramePr>
            <a:graphicFrameLocks noChangeAspect="1"/>
          </p:cNvGraphicFramePr>
          <p:nvPr/>
        </p:nvGraphicFramePr>
        <p:xfrm>
          <a:off x="179388" y="2165350"/>
          <a:ext cx="8713787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6" name="Dokument" r:id="rId4" imgW="32213623" imgH="12925440" progId="Word.Document.12">
                  <p:embed/>
                </p:oleObj>
              </mc:Choice>
              <mc:Fallback>
                <p:oleObj name="Dokument" r:id="rId4" imgW="32213623" imgH="1292544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2165350"/>
                        <a:ext cx="8713787" cy="3495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pole tekstowe 5"/>
          <p:cNvSpPr txBox="1">
            <a:spLocks noChangeArrowheads="1"/>
          </p:cNvSpPr>
          <p:nvPr/>
        </p:nvSpPr>
        <p:spPr bwMode="auto">
          <a:xfrm>
            <a:off x="4211638" y="3749675"/>
            <a:ext cx="1208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Switchable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(90ns – 280ns)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in 4 steps</a:t>
            </a:r>
          </a:p>
        </p:txBody>
      </p:sp>
      <p:sp>
        <p:nvSpPr>
          <p:cNvPr id="2053" name="pole tekstowe 6"/>
          <p:cNvSpPr txBox="1">
            <a:spLocks noChangeArrowheads="1"/>
          </p:cNvSpPr>
          <p:nvPr/>
        </p:nvSpPr>
        <p:spPr bwMode="auto">
          <a:xfrm>
            <a:off x="107950" y="1841500"/>
            <a:ext cx="1711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Switchable gain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(5x smaller for MUCH)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l-PL" altLang="pl-PL" sz="1200" smtClean="0">
                <a:solidFill>
                  <a:srgbClr val="00B050"/>
                </a:solidFill>
                <a:latin typeface="Arial" charset="0"/>
              </a:rPr>
              <a:t>+ trimming 2 bit</a:t>
            </a:r>
          </a:p>
        </p:txBody>
      </p:sp>
    </p:spTree>
    <p:extLst>
      <p:ext uri="{BB962C8B-B14F-4D97-AF65-F5344CB8AC3E}">
        <p14:creationId xmlns:p14="http://schemas.microsoft.com/office/powerpoint/2010/main" val="27235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965" y="228600"/>
            <a:ext cx="9082746" cy="5334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STS-XYTER  	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</a:rPr>
              <a:t>R. </a:t>
            </a:r>
            <a:r>
              <a:rPr lang="en-US" sz="2400" b="0" dirty="0" err="1" smtClean="0">
                <a:solidFill>
                  <a:schemeClr val="accent1">
                    <a:lumMod val="75000"/>
                  </a:schemeClr>
                </a:solidFill>
              </a:rPr>
              <a:t>Szczygiel</a:t>
            </a:r>
            <a:r>
              <a:rPr lang="en-US" sz="2400" b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0" dirty="0" smtClean="0">
                <a:solidFill>
                  <a:schemeClr val="accent1">
                    <a:lumMod val="75000"/>
                  </a:schemeClr>
                </a:solidFill>
              </a:rPr>
              <a:t>et al. AGH Krakow</a:t>
            </a:r>
            <a:endParaRPr lang="en-US" sz="3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3174" y="1299488"/>
            <a:ext cx="9397237" cy="4343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800" dirty="0" smtClean="0"/>
              <a:t>Submission Review in Feb. 2015: Noise is an issue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	system issue, optimization with complete system perspective, 				extensive architectural studies  goal  &lt; 1000 ENC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Submission </a:t>
            </a:r>
            <a:r>
              <a:rPr lang="en-US" sz="1800" dirty="0"/>
              <a:t>Review in </a:t>
            </a:r>
            <a:r>
              <a:rPr lang="en-US" sz="1800" dirty="0" smtClean="0"/>
              <a:t>Oct. 2015</a:t>
            </a:r>
            <a:r>
              <a:rPr lang="en-US" sz="1800" dirty="0"/>
              <a:t> </a:t>
            </a:r>
            <a:r>
              <a:rPr lang="en-US" sz="1800" dirty="0" smtClean="0">
                <a:sym typeface="Wingdings" panose="05000000000000000000" pitchFamily="2" charset="2"/>
              </a:rPr>
              <a:t> full go for submission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smtClean="0"/>
              <a:t>STS-XYTER 2.0: adaptation to </a:t>
            </a:r>
            <a:r>
              <a:rPr lang="en-US" sz="2000" dirty="0" err="1" smtClean="0"/>
              <a:t>GBTx</a:t>
            </a:r>
            <a:r>
              <a:rPr lang="en-US" sz="2000" dirty="0" smtClean="0"/>
              <a:t>-</a:t>
            </a:r>
            <a:r>
              <a:rPr lang="en-US" sz="2000" dirty="0" err="1" smtClean="0"/>
              <a:t>eLink</a:t>
            </a:r>
            <a:r>
              <a:rPr lang="en-US" sz="2000" dirty="0" smtClean="0"/>
              <a:t>-readout, STS-r/o protocol </a:t>
            </a:r>
          </a:p>
          <a:p>
            <a:pPr lvl="1">
              <a:lnSpc>
                <a:spcPct val="150000"/>
              </a:lnSpc>
            </a:pPr>
            <a:r>
              <a:rPr lang="en-US" sz="1800" dirty="0" smtClean="0">
                <a:sym typeface="Wingdings" panose="05000000000000000000" pitchFamily="2" charset="2"/>
              </a:rPr>
              <a:t> all architectural elements included! </a:t>
            </a:r>
          </a:p>
          <a:p>
            <a:pPr>
              <a:lnSpc>
                <a:spcPct val="150000"/>
              </a:lnSpc>
            </a:pPr>
            <a:r>
              <a:rPr lang="en-US" sz="2000" b="1" dirty="0" smtClean="0"/>
              <a:t>in 2018:</a:t>
            </a:r>
            <a:r>
              <a:rPr lang="en-US" sz="2000" dirty="0" smtClean="0"/>
              <a:t> STS-XYTER 2.1: fix of minor bugs prior to large scale production </a:t>
            </a:r>
            <a:endParaRPr lang="en-US" sz="2000" dirty="0"/>
          </a:p>
          <a:p>
            <a:pPr>
              <a:lnSpc>
                <a:spcPct val="150000"/>
              </a:lnSpc>
            </a:pPr>
            <a:endParaRPr lang="en-US" sz="2200" dirty="0" smtClean="0">
              <a:sym typeface="Wingdings" panose="05000000000000000000" pitchFamily="2" charset="2"/>
            </a:endParaRPr>
          </a:p>
        </p:txBody>
      </p:sp>
      <p:sp>
        <p:nvSpPr>
          <p:cNvPr id="5" name="Titel 1"/>
          <p:cNvSpPr txBox="1">
            <a:spLocks/>
          </p:cNvSpPr>
          <p:nvPr/>
        </p:nvSpPr>
        <p:spPr bwMode="auto">
          <a:xfrm>
            <a:off x="442254" y="685800"/>
            <a:ext cx="9082746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sz="2400" kern="0" dirty="0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STS-XYTER turns into </a:t>
            </a:r>
            <a:r>
              <a:rPr lang="en-US" sz="2400" kern="0" dirty="0" err="1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MuCH</a:t>
            </a:r>
            <a:r>
              <a:rPr lang="en-US" sz="2400" kern="0" dirty="0" smtClean="0">
                <a:solidFill>
                  <a:srgbClr val="5C65C2">
                    <a:lumMod val="60000"/>
                    <a:lumOff val="40000"/>
                  </a:srgbClr>
                </a:solidFill>
              </a:rPr>
              <a:t>-XYTER via Gain Switch</a:t>
            </a:r>
            <a:endParaRPr lang="en-US" sz="2400" kern="0" dirty="0">
              <a:solidFill>
                <a:srgbClr val="5C65C2">
                  <a:lumMod val="60000"/>
                  <a:lumOff val="40000"/>
                </a:srgbClr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1307920" y="3509319"/>
            <a:ext cx="522405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486400"/>
            <a:ext cx="933836" cy="130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82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787" y="197778"/>
            <a:ext cx="8584766" cy="533400"/>
          </a:xfrm>
        </p:spPr>
        <p:txBody>
          <a:bodyPr/>
          <a:lstStyle/>
          <a:p>
            <a:r>
              <a:rPr lang="de-DE" sz="24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de-DE" sz="2400" dirty="0" smtClean="0">
                <a:solidFill>
                  <a:schemeClr val="accent2">
                    <a:lumMod val="75000"/>
                  </a:schemeClr>
                </a:solidFill>
              </a:rPr>
              <a:t>STS-XYTER 2.0 Submission Mai 2016</a:t>
            </a:r>
            <a:endParaRPr lang="de-DE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52400" y="1276579"/>
            <a:ext cx="9139757" cy="43434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de-DE" sz="2000" dirty="0" smtClean="0"/>
              <a:t>STS-XYTER 2.0 </a:t>
            </a:r>
            <a:r>
              <a:rPr lang="de-DE" sz="2000" dirty="0" smtClean="0">
                <a:sym typeface="Wingdings" panose="05000000000000000000" pitchFamily="2" charset="2"/>
              </a:rPr>
              <a:t> </a:t>
            </a:r>
            <a:r>
              <a:rPr lang="de-DE" sz="2000" dirty="0" err="1" smtClean="0">
                <a:sym typeface="Wingdings" panose="05000000000000000000" pitchFamily="2" charset="2"/>
              </a:rPr>
              <a:t>yield</a:t>
            </a:r>
            <a:r>
              <a:rPr lang="de-DE" sz="2000" dirty="0" smtClean="0">
                <a:sym typeface="Wingdings" panose="05000000000000000000" pitchFamily="2" charset="2"/>
              </a:rPr>
              <a:t> 930 </a:t>
            </a:r>
            <a:r>
              <a:rPr lang="de-DE" sz="2000" dirty="0" err="1" smtClean="0">
                <a:sym typeface="Wingdings" panose="05000000000000000000" pitchFamily="2" charset="2"/>
              </a:rPr>
              <a:t>chips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for</a:t>
            </a:r>
            <a:r>
              <a:rPr lang="de-DE" sz="2000" dirty="0" smtClean="0">
                <a:sym typeface="Wingdings" panose="05000000000000000000" pitchFamily="2" charset="2"/>
              </a:rPr>
              <a:t> STS- </a:t>
            </a:r>
            <a:r>
              <a:rPr lang="de-DE" sz="2000" dirty="0" err="1" smtClean="0">
                <a:sym typeface="Wingdings" panose="05000000000000000000" pitchFamily="2" charset="2"/>
              </a:rPr>
              <a:t>and</a:t>
            </a:r>
            <a:r>
              <a:rPr lang="de-DE" sz="2000" dirty="0" smtClean="0">
                <a:sym typeface="Wingdings" panose="05000000000000000000" pitchFamily="2" charset="2"/>
              </a:rPr>
              <a:t> MUCH-</a:t>
            </a:r>
            <a:r>
              <a:rPr lang="de-DE" sz="2000" dirty="0" err="1" smtClean="0">
                <a:sym typeface="Wingdings" panose="05000000000000000000" pitchFamily="2" charset="2"/>
              </a:rPr>
              <a:t>prototyping</a:t>
            </a:r>
            <a:endParaRPr lang="de-DE" sz="2000" dirty="0" smtClean="0"/>
          </a:p>
          <a:p>
            <a:pPr>
              <a:lnSpc>
                <a:spcPct val="200000"/>
              </a:lnSpc>
            </a:pPr>
            <a:r>
              <a:rPr lang="de-DE" sz="2000" dirty="0" smtClean="0"/>
              <a:t>TOF </a:t>
            </a:r>
            <a:r>
              <a:rPr lang="de-DE" sz="2000" dirty="0" err="1" smtClean="0"/>
              <a:t>readout</a:t>
            </a:r>
            <a:r>
              <a:rPr lang="de-DE" sz="2000" dirty="0" smtClean="0"/>
              <a:t> ASICs, Volume </a:t>
            </a:r>
            <a:r>
              <a:rPr lang="de-DE" sz="2000" dirty="0" err="1" smtClean="0"/>
              <a:t>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operation</a:t>
            </a:r>
            <a:r>
              <a:rPr lang="de-DE" sz="2000" dirty="0" smtClean="0"/>
              <a:t> at STAR</a:t>
            </a:r>
          </a:p>
          <a:p>
            <a:pPr lvl="1">
              <a:lnSpc>
                <a:spcPct val="200000"/>
              </a:lnSpc>
            </a:pPr>
            <a:r>
              <a:rPr lang="de-DE" dirty="0" smtClean="0"/>
              <a:t>Get4-TDC in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versions</a:t>
            </a:r>
            <a:r>
              <a:rPr lang="de-DE" dirty="0" smtClean="0"/>
              <a:t>:</a:t>
            </a:r>
            <a:r>
              <a:rPr lang="de-DE" sz="1200" dirty="0" smtClean="0"/>
              <a:t> </a:t>
            </a:r>
          </a:p>
          <a:p>
            <a:pPr lvl="2">
              <a:lnSpc>
                <a:spcPct val="200000"/>
              </a:lnSpc>
            </a:pPr>
            <a:r>
              <a:rPr lang="de-DE" sz="1600" dirty="0" smtClean="0"/>
              <a:t>Bug-fix </a:t>
            </a:r>
            <a:r>
              <a:rPr lang="de-DE" sz="1600" dirty="0" err="1" smtClean="0"/>
              <a:t>version</a:t>
            </a:r>
            <a:r>
              <a:rPr lang="de-DE" sz="1600" dirty="0" smtClean="0"/>
              <a:t> </a:t>
            </a:r>
          </a:p>
          <a:p>
            <a:pPr lvl="2">
              <a:lnSpc>
                <a:spcPct val="200000"/>
              </a:lnSpc>
            </a:pPr>
            <a:r>
              <a:rPr lang="de-DE" sz="1600" dirty="0" smtClean="0"/>
              <a:t>Version </a:t>
            </a:r>
            <a:r>
              <a:rPr lang="de-DE" sz="1600" dirty="0" err="1" smtClean="0"/>
              <a:t>for</a:t>
            </a:r>
            <a:r>
              <a:rPr lang="de-DE" sz="1600" dirty="0" smtClean="0"/>
              <a:t> robust </a:t>
            </a:r>
            <a:r>
              <a:rPr lang="de-DE" sz="1600" dirty="0" err="1" smtClean="0"/>
              <a:t>operation</a:t>
            </a:r>
            <a:r>
              <a:rPr lang="de-DE" sz="1600" dirty="0" smtClean="0"/>
              <a:t> at 40MHz </a:t>
            </a:r>
          </a:p>
          <a:p>
            <a:pPr lvl="1">
              <a:lnSpc>
                <a:spcPct val="200000"/>
              </a:lnSpc>
            </a:pPr>
            <a:r>
              <a:rPr lang="de-DE" dirty="0" smtClean="0"/>
              <a:t>PADI – fast 8-channel TOF </a:t>
            </a:r>
            <a:r>
              <a:rPr lang="de-DE" dirty="0" err="1" smtClean="0"/>
              <a:t>pre-amp</a:t>
            </a:r>
            <a:endParaRPr lang="de-DE" dirty="0" smtClean="0"/>
          </a:p>
          <a:p>
            <a:pPr>
              <a:lnSpc>
                <a:spcPct val="200000"/>
              </a:lnSpc>
            </a:pPr>
            <a:r>
              <a:rPr lang="de-DE" sz="2000" dirty="0" smtClean="0"/>
              <a:t>SPADIC V2 </a:t>
            </a:r>
            <a:r>
              <a:rPr lang="de-DE" sz="2000" dirty="0" smtClean="0">
                <a:sym typeface="Wingdings" panose="05000000000000000000" pitchFamily="2" charset="2"/>
              </a:rPr>
              <a:t> prototype </a:t>
            </a:r>
            <a:r>
              <a:rPr lang="de-DE" sz="2000" dirty="0" err="1" smtClean="0">
                <a:sym typeface="Wingdings" panose="05000000000000000000" pitchFamily="2" charset="2"/>
              </a:rPr>
              <a:t>run</a:t>
            </a:r>
            <a:r>
              <a:rPr lang="de-DE" sz="2000" dirty="0" smtClean="0"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sym typeface="Wingdings" panose="05000000000000000000" pitchFamily="2" charset="2"/>
              </a:rPr>
              <a:t>with</a:t>
            </a:r>
            <a:r>
              <a:rPr lang="de-DE" sz="2000" dirty="0" smtClean="0">
                <a:sym typeface="Wingdings" panose="05000000000000000000" pitchFamily="2" charset="2"/>
              </a:rPr>
              <a:t> CBM </a:t>
            </a:r>
            <a:r>
              <a:rPr lang="de-DE" sz="2000" dirty="0" err="1" smtClean="0">
                <a:sym typeface="Wingdings" panose="05000000000000000000" pitchFamily="2" charset="2"/>
              </a:rPr>
              <a:t>compatible</a:t>
            </a:r>
            <a:r>
              <a:rPr lang="de-DE" sz="2000" dirty="0" smtClean="0">
                <a:sym typeface="Wingdings" panose="05000000000000000000" pitchFamily="2" charset="2"/>
              </a:rPr>
              <a:t> e-link </a:t>
            </a:r>
            <a:r>
              <a:rPr lang="de-DE" sz="2000" dirty="0" err="1" smtClean="0">
                <a:sym typeface="Wingdings" panose="05000000000000000000" pitchFamily="2" charset="2"/>
              </a:rPr>
              <a:t>interface</a:t>
            </a:r>
            <a:endParaRPr lang="de-DE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332738" y="914400"/>
            <a:ext cx="7906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2400" b="1" dirty="0" smtClean="0">
                <a:solidFill>
                  <a:srgbClr val="008000"/>
                </a:solidFill>
              </a:rPr>
              <a:t>...</a:t>
            </a:r>
            <a:r>
              <a:rPr lang="de-DE" sz="2400" b="1" dirty="0" err="1" smtClean="0">
                <a:solidFill>
                  <a:srgbClr val="008000"/>
                </a:solidFill>
              </a:rPr>
              <a:t>evolved</a:t>
            </a:r>
            <a:r>
              <a:rPr lang="de-DE" sz="2400" b="1" dirty="0" smtClean="0">
                <a:solidFill>
                  <a:srgbClr val="008000"/>
                </a:solidFill>
              </a:rPr>
              <a:t> </a:t>
            </a:r>
            <a:r>
              <a:rPr lang="de-DE" sz="2400" b="1" dirty="0" err="1" smtClean="0">
                <a:solidFill>
                  <a:srgbClr val="008000"/>
                </a:solidFill>
              </a:rPr>
              <a:t>to</a:t>
            </a:r>
            <a:r>
              <a:rPr lang="de-DE" sz="2400" b="1" dirty="0" smtClean="0">
                <a:solidFill>
                  <a:srgbClr val="008000"/>
                </a:solidFill>
              </a:rPr>
              <a:t> a </a:t>
            </a:r>
            <a:r>
              <a:rPr lang="de-DE" sz="2400" b="1" dirty="0" err="1" smtClean="0">
                <a:solidFill>
                  <a:srgbClr val="008000"/>
                </a:solidFill>
              </a:rPr>
              <a:t>grand</a:t>
            </a:r>
            <a:r>
              <a:rPr lang="de-DE" sz="2400" b="1" dirty="0" smtClean="0">
                <a:solidFill>
                  <a:srgbClr val="008000"/>
                </a:solidFill>
              </a:rPr>
              <a:t> CBM-</a:t>
            </a:r>
            <a:r>
              <a:rPr lang="de-DE" sz="2400" b="1" dirty="0" err="1" smtClean="0">
                <a:solidFill>
                  <a:srgbClr val="008000"/>
                </a:solidFill>
              </a:rPr>
              <a:t>Joined</a:t>
            </a:r>
            <a:r>
              <a:rPr lang="de-DE" sz="2400" b="1" dirty="0" smtClean="0">
                <a:solidFill>
                  <a:srgbClr val="008000"/>
                </a:solidFill>
              </a:rPr>
              <a:t> 6-Chip Submission</a:t>
            </a:r>
            <a:endParaRPr lang="de-DE" sz="2400" b="1" dirty="0">
              <a:solidFill>
                <a:srgbClr val="008000"/>
              </a:solidFill>
            </a:endParaRPr>
          </a:p>
        </p:txBody>
      </p:sp>
      <p:pic>
        <p:nvPicPr>
          <p:cNvPr id="25" name="Picture 2" descr="\\WinfileSvM\DL$Root\cschmidt\Eigene Dateien\CBM\CBM-XYTER\Submission Details STS-XYTER 2.0\STS_XYTER_2\STS_Reticle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721" y="2819400"/>
            <a:ext cx="392407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5143720" y="2819400"/>
            <a:ext cx="190279" cy="2590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5238859" y="5299101"/>
            <a:ext cx="2000141" cy="204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7239000" y="2667000"/>
            <a:ext cx="2000141" cy="2040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35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accent2"/>
                </a:solidFill>
              </a:rPr>
              <a:t>Unpacking was solemn like X-mas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\\WinfileSvM\DL$Root\cschmidt\Eigene Dateien\CBM\CBM-XYTER\Submission Details STS-XYTER 2.0\STS_XYTER_2\20160919_0921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982" y="938923"/>
            <a:ext cx="2894360" cy="557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WinfileSvM\DL$Root\cschmidt\Eigene Dateien\CBM\CBM-XYTER\Submission Details STS-XYTER 2.0\STS_XYTER_2\20160919_092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1765397"/>
            <a:ext cx="5755817" cy="350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WinfileSvM\DL$Root\cschmidt\Eigene Dateien\CBM\CBM-XYTER\Submission Details STS-XYTER 2.0\STS_XYTER_2\DA2A_518-A4   #1\IMG_27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299" y="-68478"/>
            <a:ext cx="11174629" cy="692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0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Readout-ASIC STS-XYTER 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0" y="757237"/>
            <a:ext cx="8785225" cy="3819525"/>
            <a:chOff x="107950" y="1841500"/>
            <a:chExt cx="8785225" cy="3819526"/>
          </a:xfrm>
        </p:grpSpPr>
        <p:graphicFrame>
          <p:nvGraphicFramePr>
            <p:cNvPr id="4" name="Obiek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7804784"/>
                </p:ext>
              </p:extLst>
            </p:nvPr>
          </p:nvGraphicFramePr>
          <p:xfrm>
            <a:off x="179388" y="2165350"/>
            <a:ext cx="8713787" cy="3495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72" name="Dokument" r:id="rId4" imgW="32213623" imgH="12925440" progId="Word.Document.12">
                    <p:embed/>
                  </p:oleObj>
                </mc:Choice>
                <mc:Fallback>
                  <p:oleObj name="Dokument" r:id="rId4" imgW="32213623" imgH="12925440" progId="Word.Document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88" y="2165350"/>
                          <a:ext cx="8713787" cy="34956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pole tekstowe 5"/>
            <p:cNvSpPr txBox="1">
              <a:spLocks noChangeArrowheads="1"/>
            </p:cNvSpPr>
            <p:nvPr/>
          </p:nvSpPr>
          <p:spPr bwMode="auto">
            <a:xfrm>
              <a:off x="4211638" y="3749675"/>
              <a:ext cx="12080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Switchable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(90ns – 280ns)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>
                  <a:solidFill>
                    <a:srgbClr val="00B050"/>
                  </a:solidFill>
                  <a:latin typeface="Arial" pitchFamily="34" charset="0"/>
                </a:rPr>
                <a:t>in 4 steps</a:t>
              </a:r>
            </a:p>
          </p:txBody>
        </p:sp>
        <p:sp>
          <p:nvSpPr>
            <p:cNvPr id="6" name="pole tekstowe 6"/>
            <p:cNvSpPr txBox="1">
              <a:spLocks noChangeArrowheads="1"/>
            </p:cNvSpPr>
            <p:nvPr/>
          </p:nvSpPr>
          <p:spPr bwMode="auto">
            <a:xfrm>
              <a:off x="107950" y="1841500"/>
              <a:ext cx="1711325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2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Switchable gain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(5x smaller for MUCH)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pl-PL" altLang="pl-PL" sz="1200" dirty="0">
                  <a:solidFill>
                    <a:srgbClr val="00B050"/>
                  </a:solidFill>
                  <a:latin typeface="Arial" pitchFamily="34" charset="0"/>
                </a:rPr>
                <a:t>+ trimming 2 bit</a:t>
              </a:r>
            </a:p>
          </p:txBody>
        </p:sp>
      </p:grpSp>
      <p:pic>
        <p:nvPicPr>
          <p:cNvPr id="8" name="Picture 2" descr="F:\IMG_37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1690" y="4902289"/>
            <a:ext cx="2235021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bm.uni-muenster.de/daq/more/afck/afck_board_with_fmc_800_v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054131" y="4572000"/>
            <a:ext cx="3089869" cy="220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\\WinfileSvM\DL$Root\cschmidt\Eigene Dateien\CBM\CBM-XYTER\STS-XYTER 2.0\STS_20_FEB_A_bonded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80999" y="419100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2"/>
          <p:cNvSpPr txBox="1">
            <a:spLocks/>
          </p:cNvSpPr>
          <p:nvPr/>
        </p:nvSpPr>
        <p:spPr bwMode="auto">
          <a:xfrm>
            <a:off x="152400" y="838200"/>
            <a:ext cx="8915400" cy="378477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</a:pPr>
            <a:r>
              <a:rPr lang="en-US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The moment of truth: 							Testing, a joined AGH, WUT, VECC and GSI effort 		 workshop on STS-XYTER testing Feb. 2017 in India</a:t>
            </a:r>
          </a:p>
          <a:p>
            <a:pPr>
              <a:lnSpc>
                <a:spcPct val="150000"/>
              </a:lnSpc>
            </a:pPr>
            <a:r>
              <a:rPr lang="en-US" kern="0" dirty="0" smtClean="0">
                <a:solidFill>
                  <a:srgbClr val="0070C0"/>
                </a:solidFill>
                <a:sym typeface="Wingdings" panose="05000000000000000000" pitchFamily="2" charset="2"/>
              </a:rPr>
              <a:t>All results cumulate now in a final prototyping iteration:  STS/MUCH-XYTER 2.1 submission 2018</a:t>
            </a:r>
          </a:p>
        </p:txBody>
      </p:sp>
    </p:spTree>
    <p:extLst>
      <p:ext uri="{BB962C8B-B14F-4D97-AF65-F5344CB8AC3E}">
        <p14:creationId xmlns:p14="http://schemas.microsoft.com/office/powerpoint/2010/main" val="17999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\\WinfileSvM\DL$Root\cschmidt\Eigene Dateien\CBM\CBM-XYTER\Submission Details STS-XYTER 2.0\STS_XYTER_2\STS2_XYTER_testsocket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421" y="-298928"/>
            <a:ext cx="9378462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99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5912" y="228600"/>
            <a:ext cx="8585688" cy="5334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SCL realizes radiation tolerant LDOs for CBM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0239" y="1117600"/>
            <a:ext cx="6583961" cy="4343400"/>
          </a:xfrm>
        </p:spPr>
        <p:txBody>
          <a:bodyPr/>
          <a:lstStyle/>
          <a:p>
            <a:r>
              <a:rPr lang="en-US" dirty="0" smtClean="0"/>
              <a:t>Sensitivity to Total Ionizing Dose evaluated by VECC Kolkata 	</a:t>
            </a:r>
            <a:r>
              <a:rPr lang="en-US" dirty="0" smtClean="0">
                <a:sym typeface="Wingdings" panose="05000000000000000000" pitchFamily="2" charset="2"/>
              </a:rPr>
              <a:t> OK for CBM</a:t>
            </a:r>
            <a:endParaRPr lang="en-US" dirty="0" smtClean="0"/>
          </a:p>
          <a:p>
            <a:r>
              <a:rPr lang="en-US" dirty="0" smtClean="0"/>
              <a:t>Sensitivity to Single </a:t>
            </a:r>
            <a:r>
              <a:rPr lang="en-US" dirty="0"/>
              <a:t>E</a:t>
            </a:r>
            <a:r>
              <a:rPr lang="en-US" dirty="0" smtClean="0"/>
              <a:t>vent Upset evaluated by GSI at COSY, FZJ 	</a:t>
            </a:r>
            <a:r>
              <a:rPr lang="en-US" dirty="0" smtClean="0">
                <a:sym typeface="Wingdings" panose="05000000000000000000" pitchFamily="2" charset="2"/>
              </a:rPr>
              <a:t> OK for CBM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6" y="2796944"/>
            <a:ext cx="4069647" cy="289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9970" y="5915826"/>
            <a:ext cx="1076770" cy="942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245549" y="5943600"/>
            <a:ext cx="4095650" cy="58695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b="1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Semi–Conductor Laboratory</a:t>
            </a:r>
          </a:p>
          <a:p>
            <a:pPr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Tahoma" pitchFamily="32" charset="0"/>
                <a:ea typeface="+mn-ea"/>
                <a:cs typeface="DejaVu Sans" charset="0"/>
              </a:rPr>
              <a:t>Department of Space, Government of India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640572" y="5915826"/>
            <a:ext cx="300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180nm Tower Jazz Process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707232" y="5251391"/>
            <a:ext cx="3429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66"/>
                </a:solidFill>
              </a:rPr>
              <a:t>STS-XYTER single ended </a:t>
            </a:r>
            <a:r>
              <a:rPr lang="en-US" sz="1600" dirty="0" err="1" smtClean="0">
                <a:solidFill>
                  <a:srgbClr val="000066"/>
                </a:solidFill>
              </a:rPr>
              <a:t>cascode</a:t>
            </a:r>
            <a:r>
              <a:rPr lang="en-US" sz="1600" dirty="0" smtClean="0">
                <a:solidFill>
                  <a:srgbClr val="000066"/>
                </a:solidFill>
              </a:rPr>
              <a:t> </a:t>
            </a:r>
          </a:p>
          <a:p>
            <a:pPr algn="ctr"/>
            <a:r>
              <a:rPr lang="en-US" sz="1600" dirty="0" smtClean="0">
                <a:solidFill>
                  <a:srgbClr val="000066"/>
                </a:solidFill>
              </a:rPr>
              <a:t>very sensitive to supply noise </a:t>
            </a:r>
            <a:endParaRPr lang="en-US" sz="1600" dirty="0">
              <a:solidFill>
                <a:srgbClr val="000066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69" y="2938462"/>
            <a:ext cx="390525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3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4027" y="152400"/>
            <a:ext cx="9333373" cy="533400"/>
          </a:xfrm>
        </p:spPr>
        <p:txBody>
          <a:bodyPr/>
          <a:lstStyle/>
          <a:p>
            <a:r>
              <a:rPr lang="en-US" sz="2400" dirty="0" smtClean="0">
                <a:solidFill>
                  <a:schemeClr val="accent1"/>
                </a:solidFill>
              </a:rPr>
              <a:t>CBM-TRD: </a:t>
            </a:r>
            <a:r>
              <a:rPr lang="en-US" sz="2400" dirty="0" err="1" smtClean="0">
                <a:solidFill>
                  <a:schemeClr val="accent1"/>
                </a:solidFill>
              </a:rPr>
              <a:t>Spadic</a:t>
            </a:r>
            <a:r>
              <a:rPr lang="en-US" sz="2400" dirty="0" smtClean="0">
                <a:solidFill>
                  <a:schemeClr val="accent1"/>
                </a:solidFill>
              </a:rPr>
              <a:t> 2.0 in two versions being tested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75951" y="896814"/>
            <a:ext cx="3696889" cy="4343400"/>
          </a:xfrm>
        </p:spPr>
        <p:txBody>
          <a:bodyPr/>
          <a:lstStyle/>
          <a:p>
            <a:r>
              <a:rPr lang="en-US" sz="2000" dirty="0" smtClean="0"/>
              <a:t>32-channel signal digitizer 8bit at 16 MHz</a:t>
            </a:r>
          </a:p>
          <a:p>
            <a:r>
              <a:rPr lang="en-US" sz="2000" dirty="0" smtClean="0"/>
              <a:t>self triggered</a:t>
            </a:r>
          </a:p>
          <a:p>
            <a:r>
              <a:rPr lang="en-US" sz="2000" dirty="0" smtClean="0"/>
              <a:t>forced next neighbor trigger</a:t>
            </a:r>
          </a:p>
          <a:p>
            <a:r>
              <a:rPr lang="en-US" sz="2000" dirty="0" smtClean="0"/>
              <a:t>e-link interface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 descr="C:\Users\cschmidt\AppData\Local\Temp\Rar$DRa0.347\Gesam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22" y="879241"/>
            <a:ext cx="4938214" cy="44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cschmidt\AppData\Local\Temp\Rar$DRa0.347\Spadic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45" y="3238826"/>
            <a:ext cx="2873055" cy="328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cschmidt\AppData\Local\Temp\Rar$DRa0.347\Spadic_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16" y="2584938"/>
            <a:ext cx="2781166" cy="316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3354604" y="5804829"/>
            <a:ext cx="5702826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>
                <a:srgbClr val="5C65C2"/>
              </a:buClr>
            </a:pPr>
            <a:r>
              <a:rPr lang="en-US" sz="2000" kern="0" dirty="0" smtClean="0">
                <a:solidFill>
                  <a:srgbClr val="000000"/>
                </a:solidFill>
              </a:rPr>
              <a:t>Readout chip for CBM Transition Radiation Detector (allows to tell electrons from </a:t>
            </a:r>
            <a:r>
              <a:rPr lang="en-US" sz="2000" kern="0" dirty="0" err="1" smtClean="0">
                <a:solidFill>
                  <a:srgbClr val="000000"/>
                </a:solidFill>
              </a:rPr>
              <a:t>pions</a:t>
            </a:r>
            <a:r>
              <a:rPr lang="en-US" sz="2000" kern="0" dirty="0" smtClean="0">
                <a:solidFill>
                  <a:srgbClr val="000000"/>
                </a:solidFill>
              </a:rPr>
              <a:t>)</a:t>
            </a:r>
          </a:p>
          <a:p>
            <a:pPr marL="0" indent="0">
              <a:buClr>
                <a:srgbClr val="5C65C2"/>
              </a:buClr>
              <a:buFont typeface="Wingdings" pitchFamily="2" charset="2"/>
              <a:buNone/>
            </a:pPr>
            <a:r>
              <a:rPr lang="en-US" kern="0" dirty="0" smtClean="0">
                <a:solidFill>
                  <a:srgbClr val="000000"/>
                </a:solidFill>
              </a:rPr>
              <a:t> </a:t>
            </a:r>
            <a:endParaRPr lang="en-US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89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\\WinfileSvM\DL$Root\cschmidt\Eigene Dateien\CBM\CBM-XYTER\Submission Details STS-XYTER 2.0\STS_XYTER_2\PADI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34462" y="-26339"/>
            <a:ext cx="9378462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31302" y="958346"/>
            <a:ext cx="7772400" cy="533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</a:rPr>
              <a:t>PADI, the one proven design, is available in large numbers now </a:t>
            </a:r>
            <a:endParaRPr lang="en-US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1496009" y="6180963"/>
            <a:ext cx="538631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b="0" kern="0" dirty="0" smtClean="0">
                <a:solidFill>
                  <a:srgbClr val="FFFFFF">
                    <a:lumMod val="95000"/>
                  </a:srgbClr>
                </a:solidFill>
              </a:rPr>
              <a:t>Designer: Mircea Ciobanu </a:t>
            </a:r>
            <a:endParaRPr lang="en-US" b="0" kern="0" dirty="0">
              <a:solidFill>
                <a:srgbClr val="FFFFFF">
                  <a:lumMod val="9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67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 flipH="1">
            <a:off x="722967" y="3264105"/>
            <a:ext cx="3505200" cy="36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15"/>
          <p:cNvSpPr txBox="1"/>
          <p:nvPr/>
        </p:nvSpPr>
        <p:spPr>
          <a:xfrm>
            <a:off x="4495800" y="4953000"/>
            <a:ext cx="45076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endParaRPr lang="en-US" sz="20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~ </a:t>
            </a:r>
            <a:r>
              <a:rPr lang="en-US" sz="2000" dirty="0" smtClean="0"/>
              <a:t>4 </a:t>
            </a:r>
            <a:r>
              <a:rPr lang="en-US" sz="2000" dirty="0" err="1"/>
              <a:t>sqm</a:t>
            </a:r>
            <a:r>
              <a:rPr lang="en-US" sz="2000" dirty="0"/>
              <a:t> active sensor </a:t>
            </a:r>
            <a:r>
              <a:rPr lang="en-US" sz="2000" dirty="0" smtClean="0"/>
              <a:t>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double sided strips 7.5°, 58µm pitch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 Stations,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106 ultra-light carbon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896 Sensor modules</a:t>
            </a:r>
          </a:p>
        </p:txBody>
      </p:sp>
      <p:grpSp>
        <p:nvGrpSpPr>
          <p:cNvPr id="11" name="Group 30"/>
          <p:cNvGrpSpPr/>
          <p:nvPr/>
        </p:nvGrpSpPr>
        <p:grpSpPr>
          <a:xfrm>
            <a:off x="304800" y="381000"/>
            <a:ext cx="2999937" cy="3342963"/>
            <a:chOff x="158343" y="1552678"/>
            <a:chExt cx="3826607" cy="4318469"/>
          </a:xfrm>
        </p:grpSpPr>
        <p:grpSp>
          <p:nvGrpSpPr>
            <p:cNvPr id="12" name="Gruppieren 12"/>
            <p:cNvGrpSpPr/>
            <p:nvPr/>
          </p:nvGrpSpPr>
          <p:grpSpPr>
            <a:xfrm>
              <a:off x="158343" y="1552678"/>
              <a:ext cx="3826607" cy="3639883"/>
              <a:chOff x="395536" y="980726"/>
              <a:chExt cx="6237424" cy="5184577"/>
            </a:xfrm>
          </p:grpSpPr>
          <p:pic>
            <p:nvPicPr>
              <p:cNvPr id="15" name="Picture 4" descr="F:\Work\CBM\STS-TDR\STS-TDR_Final-Full_3Dec2012\integration\system-integration\figs\CBM_STS_pic-overwiew-dimetric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421" r="8724"/>
              <a:stretch/>
            </p:blipFill>
            <p:spPr bwMode="auto">
              <a:xfrm>
                <a:off x="395536" y="980726"/>
                <a:ext cx="5276772" cy="51845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  <a:extLst/>
            </p:spPr>
          </p:pic>
          <p:sp>
            <p:nvSpPr>
              <p:cNvPr id="16" name="Textfeld 14"/>
              <p:cNvSpPr txBox="1"/>
              <p:nvPr/>
            </p:nvSpPr>
            <p:spPr>
              <a:xfrm>
                <a:off x="4716017" y="2157602"/>
                <a:ext cx="824324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STS</a:t>
                </a:r>
                <a:endParaRPr lang="en-US" sz="1800" dirty="0"/>
              </a:p>
            </p:txBody>
          </p:sp>
          <p:cxnSp>
            <p:nvCxnSpPr>
              <p:cNvPr id="17" name="Gerade Verbindung 15"/>
              <p:cNvCxnSpPr/>
              <p:nvPr/>
            </p:nvCxnSpPr>
            <p:spPr>
              <a:xfrm flipV="1">
                <a:off x="5508103" y="3069285"/>
                <a:ext cx="946148" cy="71683"/>
              </a:xfrm>
              <a:prstGeom prst="line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16"/>
              <p:cNvCxnSpPr/>
              <p:nvPr/>
            </p:nvCxnSpPr>
            <p:spPr>
              <a:xfrm flipV="1">
                <a:off x="4499992" y="3226407"/>
                <a:ext cx="1615944" cy="5742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Gerade Verbindung 17"/>
              <p:cNvCxnSpPr/>
              <p:nvPr/>
            </p:nvCxnSpPr>
            <p:spPr>
              <a:xfrm>
                <a:off x="4268151" y="4363944"/>
                <a:ext cx="1880906" cy="830614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8"/>
              <p:cNvSpPr txBox="1"/>
              <p:nvPr/>
            </p:nvSpPr>
            <p:spPr>
              <a:xfrm>
                <a:off x="4890256" y="3680002"/>
                <a:ext cx="904593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2.5°</a:t>
                </a:r>
                <a:endParaRPr lang="en-US" sz="1800" dirty="0"/>
              </a:p>
            </p:txBody>
          </p:sp>
          <p:sp>
            <p:nvSpPr>
              <p:cNvPr id="21" name="Textfeld 19"/>
              <p:cNvSpPr txBox="1"/>
              <p:nvPr/>
            </p:nvSpPr>
            <p:spPr>
              <a:xfrm>
                <a:off x="5562577" y="4221256"/>
                <a:ext cx="810528" cy="5260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800" dirty="0" smtClean="0"/>
                  <a:t>25°</a:t>
                </a:r>
                <a:endParaRPr lang="en-US" sz="1800" dirty="0"/>
              </a:p>
            </p:txBody>
          </p:sp>
          <p:sp>
            <p:nvSpPr>
              <p:cNvPr id="22" name="Textfeld 20"/>
              <p:cNvSpPr txBox="1"/>
              <p:nvPr/>
            </p:nvSpPr>
            <p:spPr>
              <a:xfrm rot="21416690">
                <a:off x="5464463" y="2624428"/>
                <a:ext cx="1168497" cy="5260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</a:t>
                </a:r>
                <a:r>
                  <a:rPr lang="en-US" sz="1800" dirty="0" smtClean="0"/>
                  <a:t>eam</a:t>
                </a:r>
                <a:endParaRPr lang="en-US" sz="1800" dirty="0"/>
              </a:p>
            </p:txBody>
          </p:sp>
          <p:sp>
            <p:nvSpPr>
              <p:cNvPr id="23" name="Bogen 21"/>
              <p:cNvSpPr/>
              <p:nvPr/>
            </p:nvSpPr>
            <p:spPr>
              <a:xfrm>
                <a:off x="6048710" y="3092646"/>
                <a:ext cx="59195" cy="288032"/>
              </a:xfrm>
              <a:prstGeom prst="arc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cxnSp>
            <p:nvCxnSpPr>
              <p:cNvPr id="24" name="Gerade Verbindung mit Pfeil 22"/>
              <p:cNvCxnSpPr/>
              <p:nvPr/>
            </p:nvCxnSpPr>
            <p:spPr>
              <a:xfrm flipH="1" flipV="1">
                <a:off x="5266752" y="3247955"/>
                <a:ext cx="2" cy="43204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Bogen 23"/>
              <p:cNvSpPr/>
              <p:nvPr/>
            </p:nvSpPr>
            <p:spPr>
              <a:xfrm>
                <a:off x="5981179" y="3247955"/>
                <a:ext cx="342789" cy="1946603"/>
              </a:xfrm>
              <a:prstGeom prst="arc">
                <a:avLst>
                  <a:gd name="adj1" fmla="val 16200000"/>
                  <a:gd name="adj2" fmla="val 5359714"/>
                </a:avLst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cxnSp>
          <p:nvCxnSpPr>
            <p:cNvPr id="13" name="Straight Arrow Connector 25"/>
            <p:cNvCxnSpPr/>
            <p:nvPr/>
          </p:nvCxnSpPr>
          <p:spPr>
            <a:xfrm flipH="1" flipV="1">
              <a:off x="1243473" y="3265604"/>
              <a:ext cx="376199" cy="221526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9"/>
            <p:cNvSpPr txBox="1"/>
            <p:nvPr/>
          </p:nvSpPr>
          <p:spPr>
            <a:xfrm>
              <a:off x="1231911" y="5501815"/>
              <a:ext cx="7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target</a:t>
              </a:r>
              <a:endParaRPr lang="de-DE" dirty="0"/>
            </a:p>
          </p:txBody>
        </p:sp>
      </p:grpSp>
      <p:sp>
        <p:nvSpPr>
          <p:cNvPr id="26" name="Textfeld 25"/>
          <p:cNvSpPr txBox="1"/>
          <p:nvPr/>
        </p:nvSpPr>
        <p:spPr>
          <a:xfrm>
            <a:off x="3657600" y="615077"/>
            <a:ext cx="6339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Low-</a:t>
            </a:r>
            <a:r>
              <a:rPr lang="de-DE" dirty="0" err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mass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micro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cables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from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sensor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to</a:t>
            </a:r>
            <a:r>
              <a:rPr lang="de-DE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FEE</a:t>
            </a: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1.8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Mio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channels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cooling</a:t>
            </a:r>
            <a:r>
              <a:rPr lang="de-DE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power ~ 40 kW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de-DE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selftriggering</a:t>
            </a:r>
            <a:r>
              <a:rPr lang="de-DE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ASIC </a:t>
            </a:r>
            <a:r>
              <a:rPr lang="de-DE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readout</a:t>
            </a:r>
            <a:endParaRPr lang="de-DE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50000"/>
              </a:lnSpc>
              <a:buFont typeface="Wingdings" pitchFamily="2" charset="2"/>
              <a:buChar char="Ø"/>
            </a:pPr>
            <a:endParaRPr lang="de-DE" dirty="0" smtClean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526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2D2D8A"/>
                </a:solidFill>
              </a:rPr>
              <a:t>CBM-Silicon Tracking System</a:t>
            </a:r>
            <a:endParaRPr lang="en-US" dirty="0">
              <a:solidFill>
                <a:srgbClr val="2D2D8A"/>
              </a:solidFill>
            </a:endParaRPr>
          </a:p>
        </p:txBody>
      </p:sp>
      <p:grpSp>
        <p:nvGrpSpPr>
          <p:cNvPr id="10" name="Gruppieren 9"/>
          <p:cNvGrpSpPr/>
          <p:nvPr/>
        </p:nvGrpSpPr>
        <p:grpSpPr>
          <a:xfrm>
            <a:off x="5105400" y="1797242"/>
            <a:ext cx="3607417" cy="3460558"/>
            <a:chOff x="5245934" y="1558118"/>
            <a:chExt cx="3365446" cy="3090082"/>
          </a:xfrm>
        </p:grpSpPr>
        <p:sp>
          <p:nvSpPr>
            <p:cNvPr id="7" name="TextBox 31"/>
            <p:cNvSpPr txBox="1"/>
            <p:nvPr/>
          </p:nvSpPr>
          <p:spPr>
            <a:xfrm rot="16200000">
              <a:off x="8110931" y="1781568"/>
              <a:ext cx="7238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x/X</a:t>
              </a:r>
              <a:r>
                <a:rPr lang="en-US" sz="1200" baseline="-25000" dirty="0" smtClean="0"/>
                <a:t>0</a:t>
              </a:r>
              <a:r>
                <a:rPr lang="en-US" sz="1200" dirty="0" smtClean="0"/>
                <a:t> [%] 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33"/>
            <a:stretch/>
          </p:blipFill>
          <p:spPr bwMode="auto">
            <a:xfrm>
              <a:off x="5245934" y="1662701"/>
              <a:ext cx="3091784" cy="2760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38"/>
            <p:cNvSpPr txBox="1"/>
            <p:nvPr/>
          </p:nvSpPr>
          <p:spPr>
            <a:xfrm>
              <a:off x="5562606" y="4309646"/>
              <a:ext cx="251460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material budget per station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06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\\WinfileSvM\DL$Root\cschmidt\Eigene Dateien\CBM\CBM-XYTER\Submission Details STS-XYTER 2.0\STS_XYTER_2\GET_4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9" y="-178045"/>
            <a:ext cx="8659746" cy="703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35308" y="609600"/>
            <a:ext cx="1404066" cy="2690446"/>
          </a:xfrm>
        </p:spPr>
        <p:txBody>
          <a:bodyPr/>
          <a:lstStyle/>
          <a:p>
            <a:pPr algn="ctr"/>
            <a:r>
              <a:rPr lang="en-US" dirty="0" smtClean="0"/>
              <a:t>GET4</a:t>
            </a:r>
            <a:br>
              <a:rPr lang="en-US" dirty="0" smtClean="0"/>
            </a:br>
            <a:r>
              <a:rPr lang="en-US" dirty="0" smtClean="0"/>
              <a:t>TDC</a:t>
            </a:r>
            <a:br>
              <a:rPr lang="en-US" dirty="0" smtClean="0"/>
            </a:br>
            <a:r>
              <a:rPr lang="en-US" dirty="0" smtClean="0">
                <a:latin typeface="Symbol" panose="05050102010706020507" pitchFamily="18" charset="2"/>
              </a:rPr>
              <a:t>s</a:t>
            </a:r>
            <a:r>
              <a:rPr lang="en-US" dirty="0" smtClean="0"/>
              <a:t>~</a:t>
            </a:r>
            <a:r>
              <a:rPr lang="en-US" b="0" dirty="0"/>
              <a:t>2</a:t>
            </a:r>
            <a:r>
              <a:rPr lang="en-US" b="0" dirty="0" smtClean="0"/>
              <a:t>0ps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2057400" y="6417588"/>
            <a:ext cx="4480714" cy="335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Designer: H. </a:t>
            </a:r>
            <a:r>
              <a:rPr lang="en-US" dirty="0" err="1" smtClean="0">
                <a:solidFill>
                  <a:srgbClr val="FFFF00"/>
                </a:solidFill>
              </a:rPr>
              <a:t>Flemming</a:t>
            </a:r>
            <a:r>
              <a:rPr lang="en-US" dirty="0" smtClean="0">
                <a:solidFill>
                  <a:srgbClr val="FFFF00"/>
                </a:solidFill>
              </a:rPr>
              <a:t>, H. Deppe GSI/EE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239" y="838200"/>
            <a:ext cx="8412761" cy="5562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800" dirty="0" smtClean="0"/>
          </a:p>
          <a:p>
            <a:endParaRPr lang="en-US" dirty="0" smtClean="0"/>
          </a:p>
          <a:p>
            <a:r>
              <a:rPr lang="en-US" dirty="0" smtClean="0"/>
              <a:t>Big technological challenges tackled with CBM detectors and their signal rates</a:t>
            </a:r>
          </a:p>
          <a:p>
            <a:r>
              <a:rPr lang="en-US" dirty="0" smtClean="0"/>
              <a:t>The STS- and MUCH-XYTER ASIC is a dedicated readout chip for the silicon tracker and the MUCH detector system alike </a:t>
            </a:r>
          </a:p>
          <a:p>
            <a:r>
              <a:rPr lang="en-US" dirty="0"/>
              <a:t>C</a:t>
            </a:r>
            <a:r>
              <a:rPr lang="en-US" dirty="0" smtClean="0"/>
              <a:t>areful full system design needed and done for adequate and dedicated customization of readout electronics	</a:t>
            </a:r>
            <a:r>
              <a:rPr lang="en-US" sz="2200" dirty="0" smtClean="0"/>
              <a:t>	</a:t>
            </a:r>
            <a:endParaRPr lang="en-US" sz="1200" dirty="0" smtClean="0"/>
          </a:p>
          <a:p>
            <a:r>
              <a:rPr lang="en-US" dirty="0" smtClean="0"/>
              <a:t>Outlook: We will be diving into our production phase </a:t>
            </a:r>
            <a:r>
              <a:rPr lang="en-US" dirty="0"/>
              <a:t/>
            </a:r>
            <a:br>
              <a:rPr lang="en-US" dirty="0"/>
            </a:b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81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altLang="de-DE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\\WinfileSvM\DL$Root\cschmidt\Eigene Dateien\CBM\CBM-XYTER\Submission Details STS-XYTER 2.0\STS_XYTER_2\20160919_0924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1578" y="0"/>
            <a:ext cx="112541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9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287013-70F4-4A6C-9D58-14638A3C9366}" type="slidenum">
              <a:rPr lang="de-DE" altLang="de-DE" sz="1200" smtClean="0">
                <a:solidFill>
                  <a:srgbClr val="898989"/>
                </a:solidFill>
                <a:latin typeface="Comic Sans MS" pitchFamily="66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200" smtClean="0">
              <a:solidFill>
                <a:srgbClr val="898989"/>
              </a:solidFill>
              <a:latin typeface="Comic Sans MS" pitchFamily="66" charset="0"/>
            </a:endParaRPr>
          </a:p>
        </p:txBody>
      </p:sp>
      <p:pic>
        <p:nvPicPr>
          <p:cNvPr id="247813" name="Grafi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71600"/>
            <a:ext cx="3200400" cy="239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7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625" y="4454525"/>
            <a:ext cx="565437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12335" y="76200"/>
            <a:ext cx="84268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Assembly of double sided strip detector modules, </a:t>
            </a:r>
            <a:r>
              <a:rPr lang="en-US" sz="3200" dirty="0" smtClean="0">
                <a:solidFill>
                  <a:srgbClr val="2D2D8A"/>
                </a:solidFill>
              </a:rPr>
              <a:t>a collaborative effort</a:t>
            </a:r>
            <a:endParaRPr lang="de-DE" sz="3200" dirty="0">
              <a:solidFill>
                <a:srgbClr val="2D2D8A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6200" y="1524000"/>
            <a:ext cx="96456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5C65C2"/>
              </a:buClr>
              <a:defRPr/>
            </a:pPr>
            <a:r>
              <a:rPr lang="de-DE" altLang="de-DE" sz="2800" kern="0" dirty="0" err="1">
                <a:solidFill>
                  <a:srgbClr val="000000"/>
                </a:solidFill>
                <a:latin typeface="Arial"/>
              </a:rPr>
              <a:t>p</a:t>
            </a:r>
            <a:r>
              <a:rPr lang="de-DE" altLang="de-DE" sz="2800" kern="0" dirty="0" err="1" smtClean="0">
                <a:solidFill>
                  <a:srgbClr val="000000"/>
                </a:solidFill>
                <a:latin typeface="Arial"/>
              </a:rPr>
              <a:t>rototyping</a:t>
            </a:r>
            <a:r>
              <a:rPr lang="de-DE" altLang="de-DE" sz="28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800" kern="0" dirty="0" err="1" smtClean="0">
                <a:solidFill>
                  <a:srgbClr val="000000"/>
                </a:solidFill>
                <a:latin typeface="Arial"/>
              </a:rPr>
              <a:t>ongoing</a:t>
            </a:r>
            <a:endParaRPr lang="de-DE" altLang="de-DE" sz="2800" kern="0" dirty="0" smtClean="0">
              <a:solidFill>
                <a:srgbClr val="000000"/>
              </a:solidFill>
              <a:latin typeface="Arial"/>
            </a:endParaRPr>
          </a:p>
          <a:p>
            <a:pPr marL="0" indent="0">
              <a:lnSpc>
                <a:spcPct val="80000"/>
              </a:lnSpc>
              <a:buClr>
                <a:srgbClr val="5C65C2"/>
              </a:buClr>
              <a:buFont typeface="Wingdings" pitchFamily="2" charset="2"/>
              <a:buNone/>
              <a:defRPr/>
            </a:pPr>
            <a:r>
              <a:rPr lang="de-DE" altLang="de-DE" kern="0" dirty="0" smtClean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79724"/>
            <a:ext cx="14986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52898"/>
            <a:ext cx="1989358" cy="765138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971800"/>
            <a:ext cx="1782266" cy="162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8" y="3962400"/>
            <a:ext cx="2731937" cy="204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75" y="4792186"/>
            <a:ext cx="2687151" cy="201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3352800" y="6231885"/>
            <a:ext cx="5867400" cy="100711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Char char="n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  <a:buClr>
                <a:srgbClr val="5C65C2"/>
              </a:buClr>
              <a:defRPr/>
            </a:pP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Topical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workshop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on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radiation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induced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surface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effects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in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silicon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detectors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, </a:t>
            </a:r>
            <a:r>
              <a:rPr lang="de-DE" altLang="de-DE" sz="2000" kern="0" dirty="0" err="1" smtClean="0">
                <a:solidFill>
                  <a:srgbClr val="000000"/>
                </a:solidFill>
                <a:latin typeface="Arial"/>
              </a:rPr>
              <a:t>Oct</a:t>
            </a: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. 2016 at KIT</a:t>
            </a:r>
          </a:p>
          <a:p>
            <a:pPr marL="0" indent="0">
              <a:lnSpc>
                <a:spcPct val="80000"/>
              </a:lnSpc>
              <a:buClr>
                <a:srgbClr val="5C65C2"/>
              </a:buClr>
              <a:buFont typeface="Wingdings" pitchFamily="2" charset="2"/>
              <a:buNone/>
              <a:defRPr/>
            </a:pPr>
            <a:r>
              <a:rPr lang="de-DE" altLang="de-DE" sz="2000" kern="0" dirty="0" smtClean="0">
                <a:solidFill>
                  <a:srgbClr val="000000"/>
                </a:solidFill>
                <a:latin typeface="Arial"/>
              </a:rPr>
              <a:t>   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66" y="3250748"/>
            <a:ext cx="1888434" cy="5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1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</a:t>
            </a:r>
            <a:r>
              <a:rPr lang="en-US" dirty="0" err="1" smtClean="0"/>
              <a:t>microstrip</a:t>
            </a:r>
            <a:r>
              <a:rPr lang="en-US" dirty="0" smtClean="0"/>
              <a:t> sensors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5</a:t>
            </a:fld>
            <a:endParaRPr lang="de-DE"/>
          </a:p>
        </p:txBody>
      </p:sp>
      <p:sp>
        <p:nvSpPr>
          <p:cNvPr id="18" name="TextBox 17"/>
          <p:cNvSpPr txBox="1"/>
          <p:nvPr/>
        </p:nvSpPr>
        <p:spPr>
          <a:xfrm>
            <a:off x="304800" y="1438637"/>
            <a:ext cx="3168352" cy="22590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300 µm thick, 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double-sided segmentation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metal routing lines 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strip </a:t>
            </a:r>
            <a:r>
              <a:rPr lang="en-US" sz="1600" dirty="0"/>
              <a:t>length </a:t>
            </a:r>
            <a:r>
              <a:rPr lang="en-US" sz="1600" dirty="0" smtClean="0"/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angle front/back: 7.5/0 </a:t>
            </a:r>
            <a:r>
              <a:rPr lang="en-US" sz="1600" dirty="0" err="1" smtClean="0"/>
              <a:t>deg</a:t>
            </a:r>
            <a:endParaRPr lang="en-US" sz="1600" dirty="0"/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Wingdings" panose="05000000000000000000" pitchFamily="2" charset="2"/>
              </a:rPr>
              <a:t>rad. </a:t>
            </a:r>
            <a:r>
              <a:rPr lang="en-US" sz="1600" dirty="0" err="1" smtClean="0">
                <a:sym typeface="Wingdings" panose="05000000000000000000" pitchFamily="2" charset="2"/>
              </a:rPr>
              <a:t>tol</a:t>
            </a:r>
            <a:r>
              <a:rPr lang="en-US" sz="1600" dirty="0" smtClean="0">
                <a:sym typeface="Wingdings" panose="05000000000000000000" pitchFamily="2" charset="2"/>
              </a:rPr>
              <a:t>. up to 10</a:t>
            </a:r>
            <a:r>
              <a:rPr lang="en-US" sz="1600" baseline="30000" dirty="0" smtClean="0">
                <a:sym typeface="Wingdings" panose="05000000000000000000" pitchFamily="2" charset="2"/>
              </a:rPr>
              <a:t>14</a:t>
            </a:r>
            <a:r>
              <a:rPr lang="en-US" sz="1600" dirty="0" smtClean="0">
                <a:sym typeface="Wingdings" panose="05000000000000000000" pitchFamily="2" charset="2"/>
              </a:rPr>
              <a:t> n</a:t>
            </a:r>
            <a:r>
              <a:rPr lang="en-US" sz="1600" baseline="-25000" dirty="0" smtClean="0">
                <a:sym typeface="Wingdings" panose="05000000000000000000" pitchFamily="2" charset="2"/>
              </a:rPr>
              <a:t>eq</a:t>
            </a:r>
            <a:r>
              <a:rPr lang="en-US" sz="1600" dirty="0" smtClean="0">
                <a:sym typeface="Wingdings" panose="05000000000000000000" pitchFamily="2" charset="2"/>
              </a:rPr>
              <a:t>/cm</a:t>
            </a:r>
            <a:r>
              <a:rPr lang="en-US" sz="1600" baseline="30000" dirty="0" smtClean="0">
                <a:sym typeface="Wingdings" panose="05000000000000000000" pitchFamily="2" charset="2"/>
              </a:rPr>
              <a:t>2</a:t>
            </a:r>
            <a:r>
              <a:rPr lang="en-US" sz="1600" dirty="0" smtClean="0"/>
              <a:t> </a:t>
            </a:r>
          </a:p>
        </p:txBody>
      </p:sp>
      <p:pic>
        <p:nvPicPr>
          <p:cNvPr id="21" name="Picture 20" descr="C:\Users\jheuser\Desktop\double_m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68" y="3958221"/>
            <a:ext cx="2293961" cy="229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 rot="10800000">
            <a:off x="1305607" y="3661518"/>
            <a:ext cx="648072" cy="4176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146" name="Picture 2" descr="Q:\Eigene Dateien\Work\CBM\STS\STS-Sensors\CiS\CIS-CBM06C2\photos\CBM06C2-DM-n-corn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18702"/>
            <a:ext cx="4771688" cy="357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Q:\Eigene Dateien\Work\CBM\STS\STS-Sensors\CiS\CIS-CBM06C2\photos\CBM06C2-DM-corn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2407749"/>
            <a:ext cx="4693464" cy="352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ußzeilenplatzhalter 1"/>
          <p:cNvSpPr txBox="1">
            <a:spLocks/>
          </p:cNvSpPr>
          <p:nvPr/>
        </p:nvSpPr>
        <p:spPr>
          <a:xfrm>
            <a:off x="2362200" y="6477000"/>
            <a:ext cx="5105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 smtClean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907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6AD917A-EF2D-4433-BCF5-3BDD7F20323B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6148" name="Text Box 14"/>
          <p:cNvSpPr txBox="1">
            <a:spLocks noChangeArrowheads="1"/>
          </p:cNvSpPr>
          <p:nvPr/>
        </p:nvSpPr>
        <p:spPr bwMode="auto">
          <a:xfrm>
            <a:off x="1447800" y="304800"/>
            <a:ext cx="57912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200" b="1">
                <a:solidFill>
                  <a:srgbClr val="000000"/>
                </a:solidFill>
                <a:latin typeface="Arial" charset="0"/>
              </a:rPr>
              <a:t>the Silicon-Sensor-Module</a:t>
            </a:r>
            <a:endParaRPr lang="en-US" altLang="de-DE" sz="32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149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/>
          <p:nvPr/>
        </p:nvSpPr>
        <p:spPr>
          <a:xfrm>
            <a:off x="2190750" y="4800600"/>
            <a:ext cx="3390900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en-US" sz="2000" b="1" u="sng" dirty="0">
                <a:latin typeface="+mn-lt"/>
              </a:rPr>
              <a:t>STS-module-components:</a:t>
            </a:r>
            <a:r>
              <a:rPr lang="en-US" sz="2000" b="1" dirty="0">
                <a:latin typeface="+mn-lt"/>
              </a:rPr>
              <a:t> 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5257800" y="5410200"/>
            <a:ext cx="2895600" cy="701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b="1" dirty="0">
                <a:latin typeface="+mn-lt"/>
              </a:rPr>
              <a:t>double-sided silicon</a:t>
            </a:r>
          </a:p>
          <a:p>
            <a:pPr algn="ctr">
              <a:lnSpc>
                <a:spcPct val="110000"/>
              </a:lnSpc>
              <a:defRPr/>
            </a:pPr>
            <a:r>
              <a:rPr lang="en-US" b="1" dirty="0" err="1">
                <a:latin typeface="+mn-lt"/>
              </a:rPr>
              <a:t>microstrip</a:t>
            </a:r>
            <a:r>
              <a:rPr lang="en-US" b="1" dirty="0">
                <a:latin typeface="+mn-lt"/>
              </a:rPr>
              <a:t> sensor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928813" y="5410200"/>
            <a:ext cx="2438400" cy="701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b="1" dirty="0">
                <a:latin typeface="+mn-lt"/>
              </a:rPr>
              <a:t>signal transmission cable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304800" y="5410200"/>
            <a:ext cx="1371600" cy="701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de-DE" b="1" dirty="0">
                <a:latin typeface="+mn-lt"/>
              </a:rPr>
              <a:t>front-end-boards</a:t>
            </a:r>
            <a:endParaRPr lang="en-US" b="1" dirty="0">
              <a:latin typeface="+mn-lt"/>
            </a:endParaRPr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133600" y="6477000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714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BF17C9F-F3A7-4084-B608-1722DFC96446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5" t="6897" r="44675" b="7993"/>
          <a:stretch/>
        </p:blipFill>
        <p:spPr bwMode="auto">
          <a:xfrm>
            <a:off x="627680" y="894080"/>
            <a:ext cx="889734" cy="487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5" t="6868" r="31250" b="4770"/>
          <a:stretch/>
        </p:blipFill>
        <p:spPr bwMode="auto">
          <a:xfrm>
            <a:off x="1989854" y="1066800"/>
            <a:ext cx="1479693" cy="47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605554" y="901593"/>
            <a:ext cx="924560" cy="14174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1898414" y="1000653"/>
            <a:ext cx="1676400" cy="482356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1528844" y="903605"/>
            <a:ext cx="369570" cy="97048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1530114" y="2319021"/>
            <a:ext cx="368300" cy="3505199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feld 10"/>
          <p:cNvSpPr txBox="1"/>
          <p:nvPr/>
        </p:nvSpPr>
        <p:spPr>
          <a:xfrm>
            <a:off x="1568643" y="272534"/>
            <a:ext cx="6220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Module Electronics Allocated on Cooling Shelves</a:t>
            </a:r>
            <a:endParaRPr lang="en-US" sz="2400" dirty="0"/>
          </a:p>
        </p:txBody>
      </p:sp>
      <p:grpSp>
        <p:nvGrpSpPr>
          <p:cNvPr id="12" name="Group 18"/>
          <p:cNvGrpSpPr>
            <a:grpSpLocks noChangeAspect="1"/>
          </p:cNvGrpSpPr>
          <p:nvPr/>
        </p:nvGrpSpPr>
        <p:grpSpPr>
          <a:xfrm>
            <a:off x="4587802" y="1520251"/>
            <a:ext cx="4556200" cy="3742353"/>
            <a:chOff x="323528" y="1268760"/>
            <a:chExt cx="5348569" cy="4393187"/>
          </a:xfrm>
        </p:grpSpPr>
        <p:grpSp>
          <p:nvGrpSpPr>
            <p:cNvPr id="13" name="Group 2"/>
            <p:cNvGrpSpPr>
              <a:grpSpLocks noChangeAspect="1"/>
            </p:cNvGrpSpPr>
            <p:nvPr/>
          </p:nvGrpSpPr>
          <p:grpSpPr>
            <a:xfrm>
              <a:off x="323528" y="1268760"/>
              <a:ext cx="4319097" cy="3841476"/>
              <a:chOff x="1" y="955675"/>
              <a:chExt cx="5614472" cy="4993605"/>
            </a:xfrm>
          </p:grpSpPr>
          <p:pic>
            <p:nvPicPr>
              <p:cNvPr id="17" name="Picture 6" descr="Bild2.png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83"/>
              <a:stretch/>
            </p:blipFill>
            <p:spPr bwMode="auto">
              <a:xfrm>
                <a:off x="1" y="955675"/>
                <a:ext cx="5614472" cy="49936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8" name="Straight Arrow Connector 13"/>
              <p:cNvCxnSpPr/>
              <p:nvPr/>
            </p:nvCxnSpPr>
            <p:spPr>
              <a:xfrm flipV="1">
                <a:off x="587329" y="5077137"/>
                <a:ext cx="739582" cy="720512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16"/>
              <p:cNvSpPr/>
              <p:nvPr/>
            </p:nvSpPr>
            <p:spPr>
              <a:xfrm>
                <a:off x="1470454" y="1124465"/>
                <a:ext cx="2286000" cy="3064476"/>
              </a:xfrm>
              <a:custGeom>
                <a:avLst/>
                <a:gdLst>
                  <a:gd name="connsiteX0" fmla="*/ 2137719 w 2286000"/>
                  <a:gd name="connsiteY0" fmla="*/ 593124 h 3064476"/>
                  <a:gd name="connsiteX1" fmla="*/ 2286000 w 2286000"/>
                  <a:gd name="connsiteY1" fmla="*/ 580767 h 3064476"/>
                  <a:gd name="connsiteX2" fmla="*/ 2286000 w 2286000"/>
                  <a:gd name="connsiteY2" fmla="*/ 0 h 3064476"/>
                  <a:gd name="connsiteX3" fmla="*/ 259492 w 2286000"/>
                  <a:gd name="connsiteY3" fmla="*/ 24713 h 3064476"/>
                  <a:gd name="connsiteX4" fmla="*/ 259492 w 2286000"/>
                  <a:gd name="connsiteY4" fmla="*/ 3064476 h 3064476"/>
                  <a:gd name="connsiteX5" fmla="*/ 0 w 2286000"/>
                  <a:gd name="connsiteY5" fmla="*/ 3064476 h 3064476"/>
                  <a:gd name="connsiteX6" fmla="*/ 0 w 2286000"/>
                  <a:gd name="connsiteY6" fmla="*/ 3064476 h 3064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6000" h="3064476">
                    <a:moveTo>
                      <a:pt x="2137719" y="593124"/>
                    </a:moveTo>
                    <a:lnTo>
                      <a:pt x="2286000" y="580767"/>
                    </a:lnTo>
                    <a:lnTo>
                      <a:pt x="2286000" y="0"/>
                    </a:lnTo>
                    <a:lnTo>
                      <a:pt x="259492" y="24713"/>
                    </a:lnTo>
                    <a:lnTo>
                      <a:pt x="259492" y="3064476"/>
                    </a:lnTo>
                    <a:lnTo>
                      <a:pt x="0" y="3064476"/>
                    </a:lnTo>
                    <a:lnTo>
                      <a:pt x="0" y="3064476"/>
                    </a:lnTo>
                  </a:path>
                </a:pathLst>
              </a:custGeom>
              <a:noFill/>
              <a:ln w="571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" name="Straight Arrow Connector 14"/>
            <p:cNvCxnSpPr/>
            <p:nvPr/>
          </p:nvCxnSpPr>
          <p:spPr>
            <a:xfrm flipH="1" flipV="1">
              <a:off x="2919481" y="2001262"/>
              <a:ext cx="1723144" cy="13557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1"/>
            <p:cNvSpPr txBox="1"/>
            <p:nvPr/>
          </p:nvSpPr>
          <p:spPr>
            <a:xfrm>
              <a:off x="4330319" y="3380875"/>
              <a:ext cx="1341778" cy="975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Front-end Electronics </a:t>
              </a:r>
              <a:r>
                <a:rPr lang="en-US" sz="1600" b="1" dirty="0">
                  <a:solidFill>
                    <a:srgbClr val="00B050"/>
                  </a:solidFill>
                </a:rPr>
                <a:t>B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oards</a:t>
              </a:r>
              <a:endParaRPr lang="en-GB" sz="1100" b="1" dirty="0">
                <a:solidFill>
                  <a:srgbClr val="00B050"/>
                </a:solidFill>
              </a:endParaRPr>
            </a:p>
          </p:txBody>
        </p:sp>
        <p:sp>
          <p:nvSpPr>
            <p:cNvPr id="16" name="TextBox 10"/>
            <p:cNvSpPr txBox="1"/>
            <p:nvPr/>
          </p:nvSpPr>
          <p:spPr>
            <a:xfrm>
              <a:off x="323528" y="4975474"/>
              <a:ext cx="1998000" cy="6864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Read-out Boards, </a:t>
              </a:r>
              <a:br>
                <a:rPr lang="en-US" sz="1600" b="1" dirty="0" smtClean="0">
                  <a:solidFill>
                    <a:srgbClr val="FF0000"/>
                  </a:solidFill>
                </a:rPr>
              </a:br>
              <a:r>
                <a:rPr lang="en-US" sz="1600" b="1" dirty="0" smtClean="0">
                  <a:solidFill>
                    <a:srgbClr val="FF0000"/>
                  </a:solidFill>
                </a:rPr>
                <a:t>Power </a:t>
              </a:r>
              <a:r>
                <a:rPr lang="en-US" sz="1600" b="1" dirty="0">
                  <a:solidFill>
                    <a:srgbClr val="FF0000"/>
                  </a:solidFill>
                </a:rPr>
                <a:t>B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oards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0" name="Straight Arrow Connector 7"/>
          <p:cNvCxnSpPr/>
          <p:nvPr/>
        </p:nvCxnSpPr>
        <p:spPr>
          <a:xfrm>
            <a:off x="5551413" y="1371600"/>
            <a:ext cx="821381" cy="511874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4"/>
          <p:cNvSpPr txBox="1"/>
          <p:nvPr/>
        </p:nvSpPr>
        <p:spPr>
          <a:xfrm>
            <a:off x="4283940" y="1171957"/>
            <a:ext cx="12991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Cooling plate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23" name="TextBox 51"/>
          <p:cNvSpPr txBox="1"/>
          <p:nvPr/>
        </p:nvSpPr>
        <p:spPr>
          <a:xfrm>
            <a:off x="5029200" y="544414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bi-phase CO</a:t>
            </a:r>
            <a:r>
              <a:rPr lang="en-US" baseline="-25000" dirty="0" smtClean="0"/>
              <a:t>2</a:t>
            </a:r>
            <a:r>
              <a:rPr lang="en-US" dirty="0" smtClean="0"/>
              <a:t> cooling system </a:t>
            </a:r>
          </a:p>
          <a:p>
            <a:r>
              <a:rPr lang="en-US" dirty="0" smtClean="0"/>
              <a:t>STS electronics total:  42 kW </a:t>
            </a:r>
            <a:endParaRPr lang="de-DE" dirty="0"/>
          </a:p>
        </p:txBody>
      </p:sp>
      <p:sp>
        <p:nvSpPr>
          <p:cNvPr id="22" name="Fußzeilenplatzhalter 1"/>
          <p:cNvSpPr>
            <a:spLocks noGrp="1"/>
          </p:cNvSpPr>
          <p:nvPr>
            <p:ph type="ftr" sz="quarter" idx="10"/>
          </p:nvPr>
        </p:nvSpPr>
        <p:spPr>
          <a:xfrm>
            <a:off x="2209800" y="6477000"/>
            <a:ext cx="51054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8964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Read-out cables</a:t>
            </a:r>
            <a:br>
              <a:rPr lang="en-US" dirty="0" smtClean="0"/>
            </a:br>
            <a:r>
              <a:rPr lang="en-US" sz="3600" dirty="0" smtClean="0"/>
              <a:t>32000 analogue cables of 64ch needed</a:t>
            </a:r>
            <a:endParaRPr lang="de-DE" sz="3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8</a:t>
            </a:fld>
            <a:endParaRPr lang="de-D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32" y="4280098"/>
            <a:ext cx="8625335" cy="151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Q:\Eigene Dateien\Work\CBM\STS-Kharkov\photos cable layers\spacer-50-percent-mes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4" y="2142423"/>
            <a:ext cx="2045613" cy="153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7544" y="1556792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cable stack:        </a:t>
            </a:r>
            <a:r>
              <a:rPr lang="en-US" sz="1600" i="1" dirty="0" smtClean="0"/>
              <a:t>thickness  0.230 % X</a:t>
            </a:r>
            <a:r>
              <a:rPr lang="en-US" sz="1600" i="1" baseline="-25000" dirty="0" smtClean="0"/>
              <a:t>0</a:t>
            </a:r>
            <a:r>
              <a:rPr lang="en-US" sz="1600" i="1" dirty="0" smtClean="0"/>
              <a:t> </a:t>
            </a:r>
            <a:endParaRPr lang="de-DE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57345" y="1556792"/>
            <a:ext cx="1370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spacer layer</a:t>
            </a:r>
            <a:endParaRPr lang="de-DE" sz="16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2531" y="3962400"/>
            <a:ext cx="862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signal layer:    </a:t>
            </a:r>
            <a:r>
              <a:rPr lang="en-US" sz="1600" i="1" dirty="0" smtClean="0"/>
              <a:t>64 Al lines of 116 µm pitch,   10 µm thick on 14 µm polyimide,  lengths up to 55 cm  </a:t>
            </a:r>
            <a:endParaRPr lang="de-DE" sz="16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56386"/>
            <a:ext cx="3418656" cy="202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73" y="2078915"/>
            <a:ext cx="2263140" cy="166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1"/>
          <p:cNvSpPr txBox="1"/>
          <p:nvPr/>
        </p:nvSpPr>
        <p:spPr>
          <a:xfrm>
            <a:off x="6971443" y="1629055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64 traces per cable</a:t>
            </a:r>
            <a:endParaRPr lang="de-DE" sz="1600" i="1" dirty="0"/>
          </a:p>
        </p:txBody>
      </p:sp>
      <p:sp>
        <p:nvSpPr>
          <p:cNvPr id="3" name="Textfeld 2"/>
          <p:cNvSpPr txBox="1"/>
          <p:nvPr/>
        </p:nvSpPr>
        <p:spPr>
          <a:xfrm>
            <a:off x="0" y="5791200"/>
            <a:ext cx="927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challenge: production yield of </a:t>
            </a:r>
            <a:r>
              <a:rPr lang="en-US" dirty="0" err="1" smtClean="0"/>
              <a:t>upto</a:t>
            </a:r>
            <a:r>
              <a:rPr lang="en-US" dirty="0" smtClean="0"/>
              <a:t> 50cm long cables </a:t>
            </a:r>
            <a:r>
              <a:rPr lang="en-US" dirty="0" smtClean="0">
                <a:sym typeface="Wingdings" panose="05000000000000000000" pitchFamily="2" charset="2"/>
              </a:rPr>
              <a:t> low yield = </a:t>
            </a:r>
            <a:r>
              <a:rPr lang="en-US" dirty="0" err="1" smtClean="0">
                <a:sym typeface="Wingdings" panose="05000000000000000000" pitchFamily="2" charset="2"/>
              </a:rPr>
              <a:t>uncalculable</a:t>
            </a:r>
            <a:r>
              <a:rPr lang="en-US" dirty="0" smtClean="0">
                <a:sym typeface="Wingdings" panose="05000000000000000000" pitchFamily="2" charset="2"/>
              </a:rPr>
              <a:t> project duration</a:t>
            </a:r>
          </a:p>
          <a:p>
            <a:pPr algn="ctr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Important: cable capacitance &lt; 500fF per cm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Fußzeilenplatzhalter 1"/>
          <p:cNvSpPr txBox="1">
            <a:spLocks/>
          </p:cNvSpPr>
          <p:nvPr/>
        </p:nvSpPr>
        <p:spPr>
          <a:xfrm>
            <a:off x="2133600" y="6477000"/>
            <a:ext cx="5105400" cy="27463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altLang="de-DE" dirty="0" smtClean="0"/>
              <a:t>C.J. Schmidt, CBM-</a:t>
            </a:r>
            <a:r>
              <a:rPr lang="de-DE" altLang="de-DE" dirty="0" err="1" smtClean="0"/>
              <a:t>India</a:t>
            </a:r>
            <a:r>
              <a:rPr lang="de-DE" altLang="de-DE" dirty="0" smtClean="0"/>
              <a:t> Meeting 2018, </a:t>
            </a:r>
            <a:r>
              <a:rPr lang="de-DE" altLang="de-DE" dirty="0" err="1" smtClean="0"/>
              <a:t>Falta</a:t>
            </a:r>
            <a:r>
              <a:rPr lang="de-DE" altLang="de-DE" dirty="0" smtClean="0"/>
              <a:t>, </a:t>
            </a:r>
            <a:r>
              <a:rPr lang="de-DE" altLang="de-DE" dirty="0" err="1" smtClean="0"/>
              <a:t>India</a:t>
            </a:r>
            <a:endParaRPr lang="de-DE" altLang="de-DE" dirty="0" smtClean="0"/>
          </a:p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0577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de-DE" sz="3600" dirty="0" smtClean="0"/>
              <a:t>Micro Cable Technology with TAP-Bonding</a:t>
            </a:r>
          </a:p>
        </p:txBody>
      </p:sp>
      <p:sp>
        <p:nvSpPr>
          <p:cNvPr id="246787" name="Inhaltsplatzhalter 2"/>
          <p:cNvSpPr>
            <a:spLocks noGrp="1"/>
          </p:cNvSpPr>
          <p:nvPr>
            <p:ph idx="1"/>
          </p:nvPr>
        </p:nvSpPr>
        <p:spPr>
          <a:xfrm>
            <a:off x="-76200" y="1295400"/>
            <a:ext cx="4566138" cy="4343400"/>
          </a:xfrm>
        </p:spPr>
        <p:txBody>
          <a:bodyPr/>
          <a:lstStyle/>
          <a:p>
            <a:r>
              <a:rPr lang="en-US" altLang="de-DE" sz="2000" dirty="0" smtClean="0"/>
              <a:t>double cable layer bonded onto chip</a:t>
            </a:r>
          </a:p>
        </p:txBody>
      </p:sp>
      <p:pic>
        <p:nvPicPr>
          <p:cNvPr id="246788" name="Picture 2" descr="\\WinFileSvG\DL$Root\cschmidt\Eigene Dateien\CBM\Module Manufacturing\STS-MicroCables\STS_Flatcable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754" y="860425"/>
            <a:ext cx="4519246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89" name="Picture 3" descr="\\WinFileSvG\DL$Root\cschmidt\Eigene Dateien\CBM\Module Manufacturing\26th CBM Collaboration Meeting\Dummy_Modul\STS_chip_2nd_layer\STS_Dummy_geneig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735" y="1774825"/>
            <a:ext cx="5221166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3" descr="\\WinFileSvG\DL$Root\cschmidt\Eigene Dateien\CBM\Module Manufacturing\STS-MicroCables\Tab_Bond_p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594" y="3663950"/>
            <a:ext cx="4321419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7982117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CASCADEtemplate">
  <a:themeElements>
    <a:clrScheme name="CASCADEtemplate 2">
      <a:dk1>
        <a:srgbClr val="000000"/>
      </a:dk1>
      <a:lt1>
        <a:srgbClr val="FFFFFF"/>
      </a:lt1>
      <a:dk2>
        <a:srgbClr val="000000"/>
      </a:dk2>
      <a:lt2>
        <a:srgbClr val="999999"/>
      </a:lt2>
      <a:accent1>
        <a:srgbClr val="5C65C2"/>
      </a:accent1>
      <a:accent2>
        <a:srgbClr val="7F96D2"/>
      </a:accent2>
      <a:accent3>
        <a:srgbClr val="FFFFFF"/>
      </a:accent3>
      <a:accent4>
        <a:srgbClr val="000000"/>
      </a:accent4>
      <a:accent5>
        <a:srgbClr val="B5B8DD"/>
      </a:accent5>
      <a:accent6>
        <a:srgbClr val="7287BE"/>
      </a:accent6>
      <a:hlink>
        <a:srgbClr val="97B8E1"/>
      </a:hlink>
      <a:folHlink>
        <a:srgbClr val="6B82D7"/>
      </a:folHlink>
    </a:clrScheme>
    <a:fontScheme name="CASCADE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ASCADEtemplate 1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2">
        <a:dk1>
          <a:srgbClr val="000000"/>
        </a:dk1>
        <a:lt1>
          <a:srgbClr val="FFFFFF"/>
        </a:lt1>
        <a:dk2>
          <a:srgbClr val="000000"/>
        </a:dk2>
        <a:lt2>
          <a:srgbClr val="999999"/>
        </a:lt2>
        <a:accent1>
          <a:srgbClr val="5C65C2"/>
        </a:accent1>
        <a:accent2>
          <a:srgbClr val="7F96D2"/>
        </a:accent2>
        <a:accent3>
          <a:srgbClr val="FFFFFF"/>
        </a:accent3>
        <a:accent4>
          <a:srgbClr val="000000"/>
        </a:accent4>
        <a:accent5>
          <a:srgbClr val="B5B8DD"/>
        </a:accent5>
        <a:accent6>
          <a:srgbClr val="7287BE"/>
        </a:accent6>
        <a:hlink>
          <a:srgbClr val="97B8E1"/>
        </a:hlink>
        <a:folHlink>
          <a:srgbClr val="6B82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3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822DDC"/>
        </a:accent1>
        <a:accent2>
          <a:srgbClr val="9B7BEA"/>
        </a:accent2>
        <a:accent3>
          <a:srgbClr val="FFFFFF"/>
        </a:accent3>
        <a:accent4>
          <a:srgbClr val="000000"/>
        </a:accent4>
        <a:accent5>
          <a:srgbClr val="C1ADEB"/>
        </a:accent5>
        <a:accent6>
          <a:srgbClr val="8C6FD4"/>
        </a:accent6>
        <a:hlink>
          <a:srgbClr val="A691EE"/>
        </a:hlink>
        <a:folHlink>
          <a:srgbClr val="754FE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4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218B38"/>
        </a:accent1>
        <a:accent2>
          <a:srgbClr val="52D544"/>
        </a:accent2>
        <a:accent3>
          <a:srgbClr val="FFFFFF"/>
        </a:accent3>
        <a:accent4>
          <a:srgbClr val="000000"/>
        </a:accent4>
        <a:accent5>
          <a:srgbClr val="ABC4AE"/>
        </a:accent5>
        <a:accent6>
          <a:srgbClr val="49C13D"/>
        </a:accent6>
        <a:hlink>
          <a:srgbClr val="75DC75"/>
        </a:hlink>
        <a:folHlink>
          <a:srgbClr val="45B02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5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CB3974"/>
        </a:accent1>
        <a:accent2>
          <a:srgbClr val="DA779F"/>
        </a:accent2>
        <a:accent3>
          <a:srgbClr val="FFFFFF"/>
        </a:accent3>
        <a:accent4>
          <a:srgbClr val="000000"/>
        </a:accent4>
        <a:accent5>
          <a:srgbClr val="E2AEBC"/>
        </a:accent5>
        <a:accent6>
          <a:srgbClr val="C56B90"/>
        </a:accent6>
        <a:hlink>
          <a:srgbClr val="DE8CAE"/>
        </a:hlink>
        <a:folHlink>
          <a:srgbClr val="D4638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SCADEtemplate 6">
        <a:dk1>
          <a:srgbClr val="000000"/>
        </a:dk1>
        <a:lt1>
          <a:srgbClr val="FFFFFF"/>
        </a:lt1>
        <a:dk2>
          <a:srgbClr val="000000"/>
        </a:dk2>
        <a:lt2>
          <a:srgbClr val="918A82"/>
        </a:lt2>
        <a:accent1>
          <a:srgbClr val="EB9E0C"/>
        </a:accent1>
        <a:accent2>
          <a:srgbClr val="E7C76F"/>
        </a:accent2>
        <a:accent3>
          <a:srgbClr val="FFFFFF"/>
        </a:accent3>
        <a:accent4>
          <a:srgbClr val="000000"/>
        </a:accent4>
        <a:accent5>
          <a:srgbClr val="F3CCAA"/>
        </a:accent5>
        <a:accent6>
          <a:srgbClr val="D1B464"/>
        </a:accent6>
        <a:hlink>
          <a:srgbClr val="F3DC97"/>
        </a:hlink>
        <a:folHlink>
          <a:srgbClr val="E3B54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Them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Microsoft Office PowerPoint</Application>
  <PresentationFormat>Bildschirmpräsentation (4:3)</PresentationFormat>
  <Paragraphs>272</Paragraphs>
  <Slides>32</Slides>
  <Notes>3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6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52" baseType="lpstr">
      <vt:lpstr>Arial</vt:lpstr>
      <vt:lpstr>Symbol</vt:lpstr>
      <vt:lpstr>Times New Roman</vt:lpstr>
      <vt:lpstr>Wingdings</vt:lpstr>
      <vt:lpstr>Calibri</vt:lpstr>
      <vt:lpstr>Bitstream Vera Sans</vt:lpstr>
      <vt:lpstr>Corbel</vt:lpstr>
      <vt:lpstr>Arial Narrow</vt:lpstr>
      <vt:lpstr>Comic Sans MS</vt:lpstr>
      <vt:lpstr>Tahoma</vt:lpstr>
      <vt:lpstr>DejaVu Sans</vt:lpstr>
      <vt:lpstr>Verdana</vt:lpstr>
      <vt:lpstr>Larissa-Design</vt:lpstr>
      <vt:lpstr>1_Benutzerdefiniertes Design</vt:lpstr>
      <vt:lpstr>CASCADEtemplate</vt:lpstr>
      <vt:lpstr>2_CASCADEtemplate</vt:lpstr>
      <vt:lpstr>Custom Theme</vt:lpstr>
      <vt:lpstr>Projekt domyślny</vt:lpstr>
      <vt:lpstr>Acrobat Document</vt:lpstr>
      <vt:lpstr>Dokument</vt:lpstr>
      <vt:lpstr>CBM Electronics</vt:lpstr>
      <vt:lpstr>PowerPoint-Präsentation</vt:lpstr>
      <vt:lpstr>CBM-Silicon Tracking System</vt:lpstr>
      <vt:lpstr>PowerPoint-Präsentation</vt:lpstr>
      <vt:lpstr>Silicon microstrip sensors</vt:lpstr>
      <vt:lpstr>PowerPoint-Präsentation</vt:lpstr>
      <vt:lpstr>PowerPoint-Präsentation</vt:lpstr>
      <vt:lpstr>Read-out cables 32000 analogue cables of 64ch needed</vt:lpstr>
      <vt:lpstr>Micro Cable Technology with TAP-Bonding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STS-Module Front-End Board</vt:lpstr>
      <vt:lpstr>PowerPoint-Präsentation</vt:lpstr>
      <vt:lpstr>Dicing precision successful: 100µm Pogo-Pins match! </vt:lpstr>
      <vt:lpstr>CBM-related Chip Developments and Options</vt:lpstr>
      <vt:lpstr>Fully digital Read-out ASIC “STS-XYTER”</vt:lpstr>
      <vt:lpstr>Analog Front End - overview</vt:lpstr>
      <vt:lpstr>STS-XYTER   R. Szczygiel et al. AGH Krakow</vt:lpstr>
      <vt:lpstr> STS-XYTER 2.0 Submission Mai 2016</vt:lpstr>
      <vt:lpstr>Unpacking was solemn like X-mas</vt:lpstr>
      <vt:lpstr>The Readout-ASIC STS-XYTER </vt:lpstr>
      <vt:lpstr>PowerPoint-Präsentation</vt:lpstr>
      <vt:lpstr>SCL realizes radiation tolerant LDOs for CBM</vt:lpstr>
      <vt:lpstr>CBM-TRD: Spadic 2.0 in two versions being tested</vt:lpstr>
      <vt:lpstr>PADI, the one proven design, is available in large numbers now </vt:lpstr>
      <vt:lpstr>GET4 TDC s~20ps </vt:lpstr>
      <vt:lpstr>Summary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Schmidt, Christian Joachim Dr.</cp:lastModifiedBy>
  <cp:revision>2386</cp:revision>
  <dcterms:modified xsi:type="dcterms:W3CDTF">2018-02-15T05:35:01Z</dcterms:modified>
</cp:coreProperties>
</file>