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0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2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6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8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media/image55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934" r:id="rId3"/>
    <p:sldMasterId id="2147484052" r:id="rId4"/>
    <p:sldMasterId id="2147484112" r:id="rId5"/>
    <p:sldMasterId id="2147484137" r:id="rId6"/>
    <p:sldMasterId id="2147484287" r:id="rId7"/>
    <p:sldMasterId id="2147484302" r:id="rId8"/>
    <p:sldMasterId id="2147484331" r:id="rId9"/>
    <p:sldMasterId id="2147484337" r:id="rId10"/>
    <p:sldMasterId id="2147484350" r:id="rId11"/>
    <p:sldMasterId id="2147484393" r:id="rId12"/>
    <p:sldMasterId id="2147484399" r:id="rId13"/>
    <p:sldMasterId id="2147484414" r:id="rId14"/>
    <p:sldMasterId id="2147484427" r:id="rId15"/>
    <p:sldMasterId id="2147484441" r:id="rId16"/>
    <p:sldMasterId id="2147484454" r:id="rId17"/>
    <p:sldMasterId id="2147484472" r:id="rId18"/>
    <p:sldMasterId id="2147484486" r:id="rId19"/>
    <p:sldMasterId id="2147484525" r:id="rId20"/>
    <p:sldMasterId id="2147484538" r:id="rId21"/>
    <p:sldMasterId id="2147484551" r:id="rId22"/>
    <p:sldMasterId id="2147484564" r:id="rId23"/>
    <p:sldMasterId id="2147484571" r:id="rId24"/>
    <p:sldMasterId id="2147484578" r:id="rId25"/>
    <p:sldMasterId id="2147484585" r:id="rId26"/>
    <p:sldMasterId id="2147484592" r:id="rId27"/>
    <p:sldMasterId id="2147484604" r:id="rId28"/>
    <p:sldMasterId id="2147484616" r:id="rId29"/>
  </p:sldMasterIdLst>
  <p:notesMasterIdLst>
    <p:notesMasterId r:id="rId83"/>
  </p:notesMasterIdLst>
  <p:sldIdLst>
    <p:sldId id="768" r:id="rId30"/>
    <p:sldId id="655" r:id="rId31"/>
    <p:sldId id="656" r:id="rId32"/>
    <p:sldId id="657" r:id="rId33"/>
    <p:sldId id="658" r:id="rId34"/>
    <p:sldId id="789" r:id="rId35"/>
    <p:sldId id="659" r:id="rId36"/>
    <p:sldId id="660" r:id="rId37"/>
    <p:sldId id="705" r:id="rId38"/>
    <p:sldId id="661" r:id="rId39"/>
    <p:sldId id="662" r:id="rId40"/>
    <p:sldId id="706" r:id="rId41"/>
    <p:sldId id="749" r:id="rId42"/>
    <p:sldId id="707" r:id="rId43"/>
    <p:sldId id="708" r:id="rId44"/>
    <p:sldId id="788" r:id="rId45"/>
    <p:sldId id="714" r:id="rId46"/>
    <p:sldId id="717" r:id="rId47"/>
    <p:sldId id="757" r:id="rId48"/>
    <p:sldId id="766" r:id="rId49"/>
    <p:sldId id="778" r:id="rId50"/>
    <p:sldId id="779" r:id="rId51"/>
    <p:sldId id="723" r:id="rId52"/>
    <p:sldId id="770" r:id="rId53"/>
    <p:sldId id="724" r:id="rId54"/>
    <p:sldId id="759" r:id="rId55"/>
    <p:sldId id="760" r:id="rId56"/>
    <p:sldId id="771" r:id="rId57"/>
    <p:sldId id="727" r:id="rId58"/>
    <p:sldId id="728" r:id="rId59"/>
    <p:sldId id="712" r:id="rId60"/>
    <p:sldId id="631" r:id="rId61"/>
    <p:sldId id="632" r:id="rId62"/>
    <p:sldId id="795" r:id="rId63"/>
    <p:sldId id="797" r:id="rId64"/>
    <p:sldId id="798" r:id="rId65"/>
    <p:sldId id="799" r:id="rId66"/>
    <p:sldId id="800" r:id="rId67"/>
    <p:sldId id="796" r:id="rId68"/>
    <p:sldId id="751" r:id="rId69"/>
    <p:sldId id="752" r:id="rId70"/>
    <p:sldId id="718" r:id="rId71"/>
    <p:sldId id="776" r:id="rId72"/>
    <p:sldId id="791" r:id="rId73"/>
    <p:sldId id="794" r:id="rId74"/>
    <p:sldId id="792" r:id="rId75"/>
    <p:sldId id="793" r:id="rId76"/>
    <p:sldId id="774" r:id="rId77"/>
    <p:sldId id="775" r:id="rId78"/>
    <p:sldId id="777" r:id="rId79"/>
    <p:sldId id="758" r:id="rId80"/>
    <p:sldId id="782" r:id="rId81"/>
    <p:sldId id="783" r:id="rId8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00"/>
    <a:srgbClr val="CC0066"/>
    <a:srgbClr val="6699FF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75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76" Type="http://schemas.openxmlformats.org/officeDocument/2006/relationships/slide" Target="slides/slide47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2/15/2018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3AAE29-0D8D-494C-8872-F0676ABE73FB}" type="slidenum">
              <a:rPr lang="de-DE" altLang="de-DE">
                <a:solidFill>
                  <a:prstClr val="black"/>
                </a:solidFill>
              </a:rPr>
              <a:pPr/>
              <a:t>9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40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1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41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9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>
                <a:solidFill>
                  <a:prstClr val="black"/>
                </a:solidFill>
              </a:rPr>
              <a:pPr/>
              <a:t>47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9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50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6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2E81-182D-4199-85FA-BF8FD0A51CE8}" type="slidenum">
              <a:rPr lang="de-DE" altLang="de-DE">
                <a:solidFill>
                  <a:prstClr val="black"/>
                </a:solidFill>
              </a:rPr>
              <a:pPr/>
              <a:t>22</a:t>
            </a:fld>
            <a:endParaRPr lang="de-DE" alt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5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96BE86-F4AB-49BD-8A25-8E1FBC2D8199}" type="datetime1">
              <a:rPr lang="en-GB">
                <a:solidFill>
                  <a:prstClr val="black"/>
                </a:solidFill>
              </a:rPr>
              <a:pPr/>
              <a:t>15/02/2018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3B046-7E4D-4BA1-8D0F-BAF44202A328}" type="slidenum">
              <a:rPr lang="en-GB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924"/>
            <a:ext cx="5486400" cy="4114353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74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smtClean="0"/>
              <a:t>statt „Ions“ </a:t>
            </a:r>
            <a:r>
              <a:rPr lang="de-DE" smtClean="0">
                <a:sym typeface="Wingdings" pitchFamily="2" charset="2"/>
              </a:rPr>
              <a:t> </a:t>
            </a:r>
            <a:r>
              <a:rPr lang="de-DE" smtClean="0"/>
              <a:t>neue Überschrift </a:t>
            </a:r>
          </a:p>
          <a:p>
            <a:pPr>
              <a:spcBef>
                <a:spcPct val="0"/>
              </a:spcBef>
            </a:pPr>
            <a:r>
              <a:rPr lang="de-DE" smtClean="0"/>
              <a:t>Farbrahmen + farbl. Schrifteb</a:t>
            </a:r>
            <a:endParaRPr lang="en-GB" smtClean="0"/>
          </a:p>
        </p:txBody>
      </p:sp>
      <p:sp>
        <p:nvSpPr>
          <p:cNvPr id="1945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4AFBDD-6B28-4706-80C3-1D802122929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A050F-6AE8-43EF-B84C-20397033A8F7}" type="slidenum">
              <a:rPr lang="de-DE" altLang="de-DE">
                <a:solidFill>
                  <a:prstClr val="black"/>
                </a:solidFill>
              </a:rPr>
              <a:pPr/>
              <a:t>28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B855D-7CE5-427A-8873-4525269D8D84}" type="slidenum">
              <a:rPr lang="de-DE" altLang="en-US">
                <a:solidFill>
                  <a:prstClr val="black"/>
                </a:solidFill>
              </a:rPr>
              <a:pPr/>
              <a:t>29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CA6BFBB9-D92B-4EB4-B6AF-968A89F11E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99515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70FFECB-732F-4111-97EB-257A413BC7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60359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634FDC14-D69A-4418-941D-E283571A5A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38914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47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769100" y="6552643"/>
            <a:ext cx="1179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518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6604000" y="6552643"/>
            <a:ext cx="1344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891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6502400" y="6552643"/>
            <a:ext cx="1446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 March 2017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>
                <a:solidFill>
                  <a:prstClr val="black"/>
                </a:solidFill>
              </a:rPr>
              <a:t>The Universe in the Laboratory | Prof. Dr. Paolo Giubellino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478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887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6AA00-45E9-425C-9973-6148D0DFA4C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273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5FC53-9B25-43B9-9B3D-98578A3AC13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F083E-715D-4CD7-B747-BDDE48D0273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990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7565D-F1AD-42E9-BCFD-ECF8D985C06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17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1B8E0-6914-4166-9ACE-68287FE9FFF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765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5E88B-CE83-4470-95E2-237CA006E44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27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E3A62-8D2C-4E6F-A7DD-D9C9CFB5A10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609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DC86C-639A-4BD6-9CE8-A866517263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678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CBD30-E6DF-42D7-A1E8-494B418868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403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51C9B-982B-4E97-8D78-FB1E13100AC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975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44DBC-B9F8-421A-A2EC-B3DA8727B1B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62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594FEE-B3BF-42BC-9382-00E9E65DB1A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90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07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21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37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537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494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32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1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58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136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0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84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901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4951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548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093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021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391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412C-97C1-4754-8FD6-2F810A565F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3404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B80D8-6573-44D2-846E-C601535F3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0317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71E6-85B3-43C4-9194-A7E3C11F27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175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679F0-5E07-43F4-A672-E1318296B0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577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008E6-FDDA-4FD0-98C3-6DE1C4A695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8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B5FF1-32B8-433D-8D9D-0017120795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1300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B6A7-421C-4EEA-AABB-13A56A6124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2948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F0569-C8C8-4441-A83B-BFA2D94321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9439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D3A2-4A27-48DA-91E7-51FF404BA3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453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C21B-3DA8-49FA-9A26-244DEC0007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611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A5183-50E4-4C4E-BEF9-26EE4B5542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58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3474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76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07D51-02AF-4D1C-9176-05ED4CC8EC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55577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AF7D3-A6F5-4055-9635-1E4600BABE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8228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9ECF8-9783-4E7B-8096-7ADFB4E464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4149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B0D31-0704-4AEC-8EDB-63E3087B1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0456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19FA-F87A-4B42-A1CD-0E749B3E7D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963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4B83-5714-4E51-B0B4-92E9DB4C7C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30323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D074A-3E24-4F58-B20C-32C299F94A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9025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0CE02-E0C1-479C-9C89-82464D2070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13336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BS, MAC 27April15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69845-D875-4C8E-A5FF-F5E2C1DC7A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7269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BS, MAC 27April15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0958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0928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23967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329609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939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722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4441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8263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41594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830669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E30CE02-E0C1-479C-9C89-82464D207013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5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5469845-D875-4C8E-A5FF-F5E2C1DC7A42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006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4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fr-FR" smtClean="0">
                <a:solidFill>
                  <a:srgbClr val="000000"/>
                </a:solidFill>
              </a:rPr>
              <a:t>BS, MAC 27April15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318FD4D-F9D6-4FD7-A96E-8F0752404E5C}" type="slidenum">
              <a:rPr lang="en-GB" smtClean="0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40775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srgbClr val="000000"/>
                </a:solidFill>
              </a:rPr>
              <a:pPr defTabSz="457200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2111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9F70-A2B4-4C55-BFD4-0D8610691B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6529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133F-31EF-46D6-9BC7-84F9A80BDE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7716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7056E-10EB-4D9B-9AFB-00EE0B9351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4217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FBC0-499F-43B0-BC56-04F9E4281A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0850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C0885-5FF1-4931-9F90-CDC973ADA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7976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70F54-ED64-4F17-8FA6-E474CD0CAE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8842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E0318-AC48-42E5-B82D-9DEB093AB8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953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BD895-4B64-411E-9705-12E9D2A7B0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3400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F57E1-5417-49D7-8403-20448EC667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93755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DF9B3-CFA6-4285-9DA0-6971DC39A3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676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7A118-C402-46B7-8138-8B1F3348CE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45749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9F241-F6D0-4921-8C47-14495FC8DA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4896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882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9555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10706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1771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795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94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1814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43849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2294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E30CE02-E0C1-479C-9C89-82464D207013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840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de-DE" smtClean="0">
                <a:solidFill>
                  <a:srgbClr val="000000"/>
                </a:solidFill>
              </a:rPr>
              <a:t>BS, MAC 27April15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65469845-D875-4C8E-A5FF-F5E2C1DC7A42}" type="slidenum">
              <a:rPr lang="de-DE">
                <a:solidFill>
                  <a:srgbClr val="000000"/>
                </a:solidFill>
              </a:rPr>
              <a:pPr defTabSz="457200"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90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7349666" y="6248400"/>
            <a:ext cx="312068" cy="298984"/>
          </a:xfrm>
          <a:prstGeom prst="rect">
            <a:avLst/>
          </a:prstGeom>
        </p:spPr>
        <p:txBody>
          <a:bodyPr/>
          <a:lstStyle/>
          <a:p>
            <a:pPr defTabSz="457200"/>
            <a:fld id="{86CB4B4D-7CA3-9044-876B-883B54F8677D}" type="slidenum">
              <a:rPr>
                <a:solidFill>
                  <a:srgbClr val="000000"/>
                </a:solidFill>
              </a:rPr>
              <a:pPr defTabSz="457200"/>
              <a:t>‹Nr.›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57495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71E2D-2435-43F4-ACEE-F9DD70C6B4E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390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016A-B4A9-40ED-9DEC-9E253A00780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572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3775B-D2E8-4313-B1A7-1B6EB66B4E3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0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BDFF7-585F-4E92-B361-AA47D832279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572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30C1A-E521-4207-AB6B-2F312DC5455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346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73842-6E2C-46B5-A9E9-97D4064C1B5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3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8F2E-FD84-47A5-A6A2-9F2BDCD8872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82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4FFD9-3F57-4039-B522-D122ED950B5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9136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DA699-80AF-4B40-9786-6FF45E67B80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383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40A9F-086D-4D19-86FF-2DB0F97F3D5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03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CB362-5FE1-471C-9FFC-8D76A999472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713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6BF92C-983C-42BD-9578-D2DD5530935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763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6E8D54-6A1B-4AC3-B803-6F61A91A1E7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16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1BFB4-8FB9-41D7-A115-2EB9907D33E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144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B1021-C08A-4FCC-B9FA-48AA3DC52E80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92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910AA-643D-4B35-B838-D8649E93D34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689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B43BE-817B-4CDB-BC02-94C5E1B6998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96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F7998-7261-4B1B-B8CE-87B0675F720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455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57AD8-98C9-4067-BF42-2A4E232BA07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4469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389EB-8538-445D-AB43-07DD498F5A7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930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233B7-8E38-4980-A547-7EEBDBFEA9F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069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CCABF-B632-4CD5-A4C0-A1B89275FD8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4058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8FDCF-0577-4B7D-BED0-F0801E393BE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10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C5B17-E3B3-42C5-9CAF-AC91079277D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04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04A625-57F8-4314-9B8A-9C534D06E33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826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62760-F602-4D43-A85F-DC42A66C0F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93004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2FA1-CDAA-494F-ABD5-EF30A827A0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2861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7FE84-78CA-4E65-B783-B5BE9B7DF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0961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C7277-98F1-437E-B7E5-2E887EE790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3072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A3C46-D18E-464D-BF05-B39842BEA1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616394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4AC7-9D4A-4517-9558-742DB43D94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4759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841DB-4C1E-4871-A9FC-E2F2C73574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81741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1503F-A3AA-42F4-9B0C-6839E2D89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327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C31C-8C9B-4716-B6BF-CC4B42B4B4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5213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2634B-64B9-472F-BAFC-E8910397A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94454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7C4E0-8A32-4207-A87B-8C1A683C3D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59599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0B66-D89D-4E0A-8CE9-E010203686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3469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E338-BEC1-4F26-92C2-BA67DCD50D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7518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9E407-C1E7-4508-8894-235711F9420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4458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55BDE-1C4A-431B-9266-018784DA7D3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5539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4B3D-78A7-4C60-BED2-E8355A0B11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65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369E6-EFCE-44C5-9FBD-2A657359BC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9261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5C37-0171-4B7B-BB98-C4DF1225AD2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24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363A-7288-4D44-8AAB-EF0E408B58E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8015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FB764-218A-4124-90F8-692BB3D0CA9A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258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A78D4-D9AF-4637-ABBC-C5E2C6DE6EC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8603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8A490-AD7C-4A6F-975C-7F0804C644D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5979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4E1B4-CBD0-4E65-BBD0-8B0DC0FBCDB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1363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BF9CB7-7AFE-4991-B8C4-DD043B3094C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817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E338-BEC1-4F26-92C2-BA67DCD50D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7349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9E407-C1E7-4508-8894-235711F9420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8108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55BDE-1C4A-431B-9266-018784DA7D3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7162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34B3D-78A7-4C60-BED2-E8355A0B11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38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369E6-EFCE-44C5-9FBD-2A657359BC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750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5C37-0171-4B7B-BB98-C4DF1225AD2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8456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C363A-7288-4D44-8AAB-EF0E408B58E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1249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FB764-218A-4124-90F8-692BB3D0CA9A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9041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A78D4-D9AF-4637-ABBC-C5E2C6DE6EC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5274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8A490-AD7C-4A6F-975C-7F0804C644D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707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4E1B4-CBD0-4E65-BBD0-8B0DC0FBCDB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6710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BF9CB7-7AFE-4991-B8C4-DD043B3094C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9002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7213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49789" y="6577160"/>
            <a:ext cx="3481013" cy="297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80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88745" y="654355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4918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180170" y="6579942"/>
            <a:ext cx="2826930" cy="33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3706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66689" y="6549376"/>
            <a:ext cx="3466800" cy="35715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 Project Status - Visit to CERN 23.01.2018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718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790264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8246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49789" y="6577160"/>
            <a:ext cx="3481013" cy="297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3357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88745" y="654355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5696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180170" y="6579942"/>
            <a:ext cx="2826930" cy="33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452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66689" y="6549376"/>
            <a:ext cx="3466800" cy="35715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 Project Status - Visit to CERN 23.01.2018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58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5314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0810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49789" y="6577160"/>
            <a:ext cx="3481013" cy="297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2215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88745" y="654355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168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180170" y="6579942"/>
            <a:ext cx="2826930" cy="33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6521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66689" y="6549376"/>
            <a:ext cx="3466800" cy="35715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 Project Status - Visit to CERN 23.01.2018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22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450753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9550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49789" y="6577160"/>
            <a:ext cx="3481013" cy="297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4652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488745" y="6543552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8991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180170" y="6579942"/>
            <a:ext cx="2826930" cy="339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FAIR Project Status - Visit to CERN 23.01.2018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6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66689" y="6549376"/>
            <a:ext cx="3466800" cy="35715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FAIR Project Status - Visit to CERN 23.01.2018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936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11932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96117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73464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3555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67722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5985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17032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12127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54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55165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16304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4757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04536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8837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7471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12137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040999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77418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24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74719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0966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58487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97542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0313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521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2594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9602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3705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52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7957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037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2377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2851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19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135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1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89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4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3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06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04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16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87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DA6640CC-19F3-40EF-A53D-2F52ED3AAE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5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2A87BE3E-97BC-41A4-A0CC-01BE2BB6B70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04BEFDD0-A2E9-4110-83FD-927B38DB5D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1B308-A586-45AB-A919-68E56F3344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7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1F1D2E90-0BDA-40C0-9543-A4C5A3E5B7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2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C036A33-366A-445D-8981-8125F8235DD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2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34651A7-0B32-4D61-8D77-BAB34003F38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4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686245A6-F213-4DE1-9146-5E32E4314C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BCF8A3CC-F4A9-419A-8AB2-032EDE1F2A2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9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200D825-752D-462B-9840-0C0FF8A71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47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algn="ctr" defTabSz="914400">
              <a:buSzTx/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92016D1-3E7C-40AF-A369-41CC4BD17E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56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8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1E5F3-E8E7-4C56-B8BC-8947ABE2D5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41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BE767-EB67-49AF-8BA7-D1650D03B5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92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0F5E5-7F28-4D14-AAF5-A2589EA1025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69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77F8C-D9BA-4AE6-B6E1-01913B4D83A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18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608EB-B227-46B7-A654-E6BB6106DA5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7E462-50AF-4931-831C-DEAADEA2286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858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BE64C-297B-4372-A209-70858643717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2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CF458-FEC0-492E-8BDC-356E2F29A7E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113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2E3FA-946F-4791-AF31-B6A85EA7815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768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56735-A9F8-4D2A-BCEB-1EA74D6C84D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3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BBBB1-A64C-4213-8EC9-C945473003F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17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79FB04-79FD-4C69-9FC9-E861C105831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46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C966D1-94B9-48B8-8474-484840A3AD74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133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8978B-89C5-4104-BEDD-12A3F1F3EEA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60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E7A6D-ECA3-46DC-852B-E61A16F535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382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34108-FB36-43B7-9633-864E078C40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77947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19D06C-4125-4607-AE60-17D87723C6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7387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EE24FA-E6D3-4924-ABE3-DD30CC2905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616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10228-5525-46A2-A618-4CBEC9B444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8250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3A6CD-86FB-4637-8655-A99551D30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05220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363590-B069-4FE9-B263-8D65A3A37F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02135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73616-E8F8-47BC-A5A0-C4BF7BFE78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49667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8F05E-9A0C-4E60-B07B-50BF48967F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58665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958CC-45CA-42E4-93A6-316A66C847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15698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B4A28-0081-4FA8-B42A-E008E3F967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3668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image" Target="../media/image7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0.xml"/><Relationship Id="rId7" Type="http://schemas.openxmlformats.org/officeDocument/2006/relationships/theme" Target="../theme/theme23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61.xml"/><Relationship Id="rId9" Type="http://schemas.openxmlformats.org/officeDocument/2006/relationships/image" Target="../media/image3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6.xml"/><Relationship Id="rId7" Type="http://schemas.openxmlformats.org/officeDocument/2006/relationships/theme" Target="../theme/theme24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7.xml"/><Relationship Id="rId9" Type="http://schemas.openxmlformats.org/officeDocument/2006/relationships/image" Target="../media/image3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2.xml"/><Relationship Id="rId7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3.xml"/><Relationship Id="rId9" Type="http://schemas.openxmlformats.org/officeDocument/2006/relationships/image" Target="../media/image3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8.xml"/><Relationship Id="rId7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9.xml"/><Relationship Id="rId9" Type="http://schemas.openxmlformats.org/officeDocument/2006/relationships/image" Target="../media/image3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5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S. Chattopadhyay, Quark Matter 2014</a:t>
            </a: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BEBCA9-CDB0-4904-B9D2-1ECD03E1A473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4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GB" sz="2000">
                <a:latin typeface="Times New Roman" pitchFamily="16" charset="0"/>
              </a:rPr>
              <a:t>15/03/12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2000">
                <a:latin typeface="Times New Roman" pitchFamily="16" charset="0"/>
              </a:rPr>
              <a:t>I.Vassiliev, CBM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0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  <p:sldLayoutId id="2147484363" r:id="rId13"/>
  </p:sldLayoutIdLst>
  <p:hf sldNum="0"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smtClean="0"/>
              <a:t>Name/Vortragstitel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A2B3-6747-401E-8AFD-528C055B1EB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22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BS, MAC 27April15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837C9B-6D25-44C5-9880-48640EF0EB0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60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79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Textmasterformate durch Klicken bearbeiten</a:t>
            </a:r>
          </a:p>
          <a:p>
            <a:pPr lvl="1"/>
            <a:r>
              <a:rPr lang="en-GB" altLang="ru-RU" smtClean="0"/>
              <a:t>Zweite Ebene</a:t>
            </a:r>
          </a:p>
          <a:p>
            <a:pPr lvl="2"/>
            <a:r>
              <a:rPr lang="en-GB" altLang="ru-RU" smtClean="0"/>
              <a:t>Dritte Ebene</a:t>
            </a:r>
          </a:p>
          <a:p>
            <a:pPr lvl="3"/>
            <a:r>
              <a:rPr lang="en-GB" altLang="ru-RU" smtClean="0"/>
              <a:t>Vierte Ebene</a:t>
            </a:r>
          </a:p>
          <a:p>
            <a:pPr lvl="4"/>
            <a:r>
              <a:rPr lang="en-GB" altLang="ru-RU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B. Sharkov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3DC61C8-6C0C-4AE9-A5D4-7B2A7F3AD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2" name="Rectangle 8"/>
          <p:cNvSpPr>
            <a:spLocks noChangeArrowheads="1"/>
          </p:cNvSpPr>
          <p:nvPr userDrawn="1"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3" name="Rectangle 9"/>
          <p:cNvSpPr>
            <a:spLocks noChangeArrowheads="1"/>
          </p:cNvSpPr>
          <p:nvPr userDrawn="1"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4" name="Rectangle 10"/>
          <p:cNvSpPr>
            <a:spLocks noChangeArrowheads="1"/>
          </p:cNvSpPr>
          <p:nvPr userDrawn="1"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5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6" name="Rectangle 12"/>
          <p:cNvSpPr>
            <a:spLocks noChangeArrowheads="1"/>
          </p:cNvSpPr>
          <p:nvPr userDrawn="1"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7" name="Rectangle 13"/>
          <p:cNvSpPr>
            <a:spLocks noChangeArrowheads="1"/>
          </p:cNvSpPr>
          <p:nvPr userDrawn="1"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108" name="Rectangle 14"/>
          <p:cNvSpPr>
            <a:spLocks noChangeArrowheads="1"/>
          </p:cNvSpPr>
          <p:nvPr userDrawn="1"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9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•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buChar char="–"/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6CC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57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0FD1A8-BBB2-4DBB-A5C3-22716F0382CA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8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  <p:sldLayoutId id="2147484484" r:id="rId12"/>
    <p:sldLayoutId id="21474844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C77F3F-3649-402F-A549-F1A9928038F1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4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F42E1-7B5C-4602-B8C8-8386DDF16F7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17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54E9F5-2055-4B2E-B5E8-1645F586099D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1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54E9F5-2055-4B2E-B5E8-1645F586099D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1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96663" y="6567595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en-US" smtClean="0"/>
              <a:t>FAIR Project Status - Visit to CERN 23.01.2018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5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96663" y="6567595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en-US" smtClean="0"/>
              <a:t>FAIR Project Status - Visit to CERN 23.01.2018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96663" y="6567595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en-US" smtClean="0"/>
              <a:t>FAIR Project Status - Visit to CERN 23.01.2018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96663" y="6567595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en-US" smtClean="0"/>
              <a:t>FAIR Project Status - Visit to CERN 23.01.2018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02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75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9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15.02.2018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defTabSz="449263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8332E-0B85-48E8-B5C0-42BD062FF5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5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0545C4-1351-4D18-96FC-3C4C491A78AD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  <p:sldLayoutId id="2147484300" r:id="rId13"/>
    <p:sldLayoutId id="214748430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46B9-762A-40CC-87BB-AB67DEE7C58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9210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 smtClean="0">
                <a:solidFill>
                  <a:srgbClr val="333333"/>
                </a:solidFill>
                <a:latin typeface="Calibri"/>
                <a:cs typeface="Calibri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26201" y="6552643"/>
            <a:ext cx="15226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defTabSz="457200"/>
            <a:r>
              <a:rPr lang="de-DE" dirty="0" smtClean="0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463801" y="6560611"/>
            <a:ext cx="39624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pPr algn="l" defTabSz="457200"/>
            <a:r>
              <a:rPr lang="de-DE" dirty="0" smtClean="0"/>
              <a:t>The </a:t>
            </a:r>
            <a:r>
              <a:rPr lang="de-DE" dirty="0" err="1" smtClean="0"/>
              <a:t>Universe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Laboratory | Prof. Dr. Paolo </a:t>
            </a:r>
            <a:r>
              <a:rPr lang="de-DE" dirty="0" err="1" smtClean="0"/>
              <a:t>Giubellino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8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8.png"/><Relationship Id="rId3" Type="http://schemas.openxmlformats.org/officeDocument/2006/relationships/image" Target="../media/image43.jpeg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52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5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wmf"/><Relationship Id="rId11" Type="http://schemas.openxmlformats.org/officeDocument/2006/relationships/image" Target="../media/image67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0.wmf"/><Relationship Id="rId4" Type="http://schemas.openxmlformats.org/officeDocument/2006/relationships/image" Target="../media/image71.png"/><Relationship Id="rId9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3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16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7.jpeg"/><Relationship Id="rId5" Type="http://schemas.openxmlformats.org/officeDocument/2006/relationships/image" Target="../media/image2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10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10.xml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8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88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7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28.xml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>
            <a:off x="-252536" y="-32550"/>
            <a:ext cx="360040" cy="2150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3238" y="2204864"/>
            <a:ext cx="8064500" cy="1080120"/>
          </a:xfrm>
        </p:spPr>
        <p:txBody>
          <a:bodyPr/>
          <a:lstStyle/>
          <a:p>
            <a:pPr algn="ctr"/>
            <a:r>
              <a:rPr lang="en-GB" dirty="0" smtClean="0"/>
              <a:t>Cosmic matter in the laboratory </a:t>
            </a:r>
            <a:r>
              <a:rPr lang="en-GB" dirty="0" smtClean="0">
                <a:solidFill>
                  <a:srgbClr val="FFFFFF"/>
                </a:solidFill>
              </a:rPr>
              <a:t>–</a:t>
            </a:r>
            <a:br>
              <a:rPr lang="en-GB" dirty="0" smtClean="0">
                <a:solidFill>
                  <a:srgbClr val="FFFFFF"/>
                </a:solidFill>
              </a:rPr>
            </a:br>
            <a:r>
              <a:rPr lang="en-GB" dirty="0" smtClean="0">
                <a:solidFill>
                  <a:srgbClr val="FFFFFF"/>
                </a:solidFill>
              </a:rPr>
              <a:t>Science at FAIR 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5589240"/>
            <a:ext cx="9001000" cy="405200"/>
          </a:xfrm>
        </p:spPr>
        <p:txBody>
          <a:bodyPr/>
          <a:lstStyle/>
          <a:p>
            <a:pPr lvl="0" algn="ctr"/>
            <a:r>
              <a:rPr lang="en-GB" sz="2000" dirty="0" smtClean="0">
                <a:latin typeface="+mj-lt"/>
              </a:rPr>
              <a:t>CBM India Meeting, 15</a:t>
            </a:r>
            <a:r>
              <a:rPr lang="en-GB" sz="2000" baseline="30000" dirty="0" smtClean="0">
                <a:latin typeface="+mj-lt"/>
              </a:rPr>
              <a:t>th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baseline="30000" dirty="0" smtClean="0">
                <a:latin typeface="+mj-lt"/>
              </a:rPr>
              <a:t>–</a:t>
            </a:r>
            <a:r>
              <a:rPr lang="en-GB" sz="2000" dirty="0" smtClean="0">
                <a:latin typeface="+mj-lt"/>
              </a:rPr>
              <a:t> 17</a:t>
            </a:r>
            <a:r>
              <a:rPr lang="en-GB" sz="2000" baseline="30000" dirty="0" smtClean="0">
                <a:latin typeface="+mj-lt"/>
              </a:rPr>
              <a:t>th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Arial"/>
              </a:rPr>
              <a:t>February 2018,</a:t>
            </a:r>
            <a:r>
              <a:rPr lang="en-GB" sz="2000" dirty="0" smtClean="0">
                <a:latin typeface="+mj-lt"/>
              </a:rPr>
              <a:t>  </a:t>
            </a:r>
            <a:r>
              <a:rPr lang="en-GB" sz="2000" dirty="0" err="1" smtClean="0">
                <a:latin typeface="+mj-lt"/>
              </a:rPr>
              <a:t>Falta</a:t>
            </a:r>
            <a:r>
              <a:rPr lang="en-GB" sz="2000" dirty="0" smtClean="0">
                <a:latin typeface="+mj-lt"/>
              </a:rPr>
              <a:t>, India </a:t>
            </a:r>
          </a:p>
        </p:txBody>
      </p:sp>
      <p:sp>
        <p:nvSpPr>
          <p:cNvPr id="4" name="Rectangle 13"/>
          <p:cNvSpPr>
            <a:spLocks/>
          </p:cNvSpPr>
          <p:nvPr/>
        </p:nvSpPr>
        <p:spPr bwMode="auto">
          <a:xfrm>
            <a:off x="5998493" y="6580188"/>
            <a:ext cx="5651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Sweden</a:t>
            </a:r>
          </a:p>
        </p:txBody>
      </p:sp>
      <p:sp>
        <p:nvSpPr>
          <p:cNvPr id="5" name="Rectangle 14"/>
          <p:cNvSpPr>
            <a:spLocks/>
          </p:cNvSpPr>
          <p:nvPr/>
        </p:nvSpPr>
        <p:spPr bwMode="auto">
          <a:xfrm>
            <a:off x="1923380" y="6583363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France</a:t>
            </a:r>
          </a:p>
        </p:txBody>
      </p:sp>
      <p:pic>
        <p:nvPicPr>
          <p:cNvPr id="6" name="Picture 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68" y="6309320"/>
            <a:ext cx="406400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"/>
          <p:cNvSpPr>
            <a:spLocks/>
          </p:cNvSpPr>
          <p:nvPr/>
        </p:nvSpPr>
        <p:spPr bwMode="auto">
          <a:xfrm>
            <a:off x="3033043" y="6583363"/>
            <a:ext cx="400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dirty="0" smtClean="0">
                <a:ea typeface="MS PGothic" pitchFamily="34" charset="-128"/>
              </a:rPr>
              <a:t>India</a:t>
            </a:r>
          </a:p>
        </p:txBody>
      </p:sp>
      <p:pic>
        <p:nvPicPr>
          <p:cNvPr id="8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92" y="6309320"/>
            <a:ext cx="382587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/>
          </p:cNvSpPr>
          <p:nvPr/>
        </p:nvSpPr>
        <p:spPr bwMode="auto">
          <a:xfrm>
            <a:off x="1477342" y="6581775"/>
            <a:ext cx="528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dirty="0" smtClean="0">
                <a:ea typeface="MS PGothic" pitchFamily="34" charset="-128"/>
              </a:rPr>
              <a:t>Finland</a:t>
            </a:r>
          </a:p>
        </p:txBody>
      </p:sp>
      <p:pic>
        <p:nvPicPr>
          <p:cNvPr id="10" name="Picture 1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68" y="6309320"/>
            <a:ext cx="417512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5" y="6309320"/>
            <a:ext cx="424979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1"/>
          <p:cNvSpPr>
            <a:spLocks/>
          </p:cNvSpPr>
          <p:nvPr/>
        </p:nvSpPr>
        <p:spPr bwMode="auto">
          <a:xfrm>
            <a:off x="2390105" y="6583363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Germany</a:t>
            </a:r>
          </a:p>
        </p:txBody>
      </p:sp>
      <p:pic>
        <p:nvPicPr>
          <p:cNvPr id="13" name="Picture 2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43" y="6309320"/>
            <a:ext cx="415925" cy="274043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/>
          <p:cNvSpPr>
            <a:spLocks/>
          </p:cNvSpPr>
          <p:nvPr/>
        </p:nvSpPr>
        <p:spPr bwMode="auto">
          <a:xfrm>
            <a:off x="3474368" y="6583363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Poland</a:t>
            </a:r>
          </a:p>
        </p:txBody>
      </p:sp>
      <p:pic>
        <p:nvPicPr>
          <p:cNvPr id="15" name="Picture 2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30" y="6309320"/>
            <a:ext cx="412750" cy="272455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5"/>
          <p:cNvSpPr>
            <a:spLocks/>
          </p:cNvSpPr>
          <p:nvPr/>
        </p:nvSpPr>
        <p:spPr bwMode="auto">
          <a:xfrm>
            <a:off x="5536530" y="6581775"/>
            <a:ext cx="476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Spain </a:t>
            </a:r>
          </a:p>
        </p:txBody>
      </p:sp>
      <p:pic>
        <p:nvPicPr>
          <p:cNvPr id="17" name="Picture 26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43" y="6309320"/>
            <a:ext cx="384175" cy="270868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7"/>
          <p:cNvSpPr>
            <a:spLocks/>
          </p:cNvSpPr>
          <p:nvPr/>
        </p:nvSpPr>
        <p:spPr bwMode="auto">
          <a:xfrm>
            <a:off x="3961730" y="6583363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Romania</a:t>
            </a:r>
          </a:p>
        </p:txBody>
      </p:sp>
      <p:pic>
        <p:nvPicPr>
          <p:cNvPr id="19" name="Picture 2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30" y="6338888"/>
            <a:ext cx="411163" cy="242887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9"/>
          <p:cNvSpPr>
            <a:spLocks/>
          </p:cNvSpPr>
          <p:nvPr/>
        </p:nvSpPr>
        <p:spPr bwMode="auto">
          <a:xfrm>
            <a:off x="4506243" y="6581775"/>
            <a:ext cx="5016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dirty="0" smtClean="0">
                <a:ea typeface="MS PGothic" pitchFamily="34" charset="-128"/>
              </a:rPr>
              <a:t>Russia</a:t>
            </a:r>
          </a:p>
        </p:txBody>
      </p:sp>
      <p:sp>
        <p:nvSpPr>
          <p:cNvPr id="21" name="Rectangle 30"/>
          <p:cNvSpPr>
            <a:spLocks/>
          </p:cNvSpPr>
          <p:nvPr/>
        </p:nvSpPr>
        <p:spPr bwMode="auto">
          <a:xfrm>
            <a:off x="4968205" y="6578600"/>
            <a:ext cx="590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>
            <a:lvl1pPr marL="381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 eaLnBrk="0" hangingPunct="0"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  <a:tab pos="103759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defTabSz="457200" eaLnBrk="1" hangingPunct="1">
              <a:spcBef>
                <a:spcPts val="563"/>
              </a:spcBef>
            </a:pPr>
            <a:r>
              <a:rPr lang="en-US" altLang="ru-RU" sz="900" smtClean="0">
                <a:ea typeface="MS PGothic" pitchFamily="34" charset="-128"/>
              </a:rPr>
              <a:t>Slovenia</a:t>
            </a:r>
          </a:p>
        </p:txBody>
      </p:sp>
      <p:pic>
        <p:nvPicPr>
          <p:cNvPr id="22" name="Picture 3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93" y="6309320"/>
            <a:ext cx="439737" cy="272455"/>
          </a:xfrm>
          <a:prstGeom prst="rect">
            <a:avLst/>
          </a:prstGeom>
          <a:noFill/>
          <a:ln w="936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18" y="6309320"/>
            <a:ext cx="415925" cy="272455"/>
          </a:xfrm>
          <a:prstGeom prst="rect">
            <a:avLst/>
          </a:prstGeom>
          <a:noFill/>
          <a:ln w="936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33"/>
          <p:cNvGrpSpPr>
            <a:grpSpLocks/>
          </p:cNvGrpSpPr>
          <p:nvPr/>
        </p:nvGrpSpPr>
        <p:grpSpPr bwMode="auto">
          <a:xfrm>
            <a:off x="6647780" y="6309320"/>
            <a:ext cx="444500" cy="515939"/>
            <a:chOff x="0" y="41"/>
            <a:chExt cx="280" cy="325"/>
          </a:xfrm>
        </p:grpSpPr>
        <p:pic>
          <p:nvPicPr>
            <p:cNvPr id="25" name="Picture 34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"/>
              <a:ext cx="280" cy="17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35"/>
            <p:cNvSpPr>
              <a:spLocks/>
            </p:cNvSpPr>
            <p:nvPr/>
          </p:nvSpPr>
          <p:spPr bwMode="auto">
            <a:xfrm>
              <a:off x="31" y="222"/>
              <a:ext cx="19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defTabSz="457200" eaLnBrk="1" hangingPunct="1">
                <a:spcBef>
                  <a:spcPts val="563"/>
                </a:spcBef>
              </a:pPr>
              <a:r>
                <a:rPr lang="en-US" altLang="ru-RU" sz="900" dirty="0" smtClean="0">
                  <a:ea typeface="MS PGothic" pitchFamily="34" charset="-128"/>
                </a:rPr>
                <a:t>UK</a:t>
              </a:r>
            </a:p>
          </p:txBody>
        </p:sp>
      </p:grp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5" b="35538"/>
          <a:stretch/>
        </p:blipFill>
        <p:spPr bwMode="auto">
          <a:xfrm>
            <a:off x="5762472" y="3645024"/>
            <a:ext cx="782210" cy="27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Bildergebnis für goethe universität frankfu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8"/>
          <a:stretch/>
        </p:blipFill>
        <p:spPr bwMode="auto">
          <a:xfrm>
            <a:off x="6573710" y="3573016"/>
            <a:ext cx="792088" cy="4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43" y="3356992"/>
            <a:ext cx="792088" cy="8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8" y="3356992"/>
            <a:ext cx="818452" cy="8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" y="0"/>
            <a:ext cx="2127113" cy="21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99" y="-1"/>
            <a:ext cx="2123507" cy="212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/>
          <a:stretch/>
        </p:blipFill>
        <p:spPr bwMode="auto">
          <a:xfrm>
            <a:off x="4357146" y="-27384"/>
            <a:ext cx="2188098" cy="21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553" y="3562"/>
            <a:ext cx="2654959" cy="211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feld 39"/>
          <p:cNvSpPr txBox="1"/>
          <p:nvPr/>
        </p:nvSpPr>
        <p:spPr>
          <a:xfrm>
            <a:off x="3444551" y="3501008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FFFFFF"/>
                </a:solidFill>
                <a:latin typeface="Arial Narrow" pitchFamily="34" charset="0"/>
              </a:rPr>
              <a:t>Peter Senger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44570" y="4149080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O</a:t>
            </a:r>
            <a:r>
              <a:rPr lang="de-DE" sz="2800" dirty="0" smtClean="0">
                <a:solidFill>
                  <a:schemeClr val="bg1"/>
                </a:solidFill>
              </a:rPr>
              <a:t>utline: 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398713" y="4221088"/>
            <a:ext cx="2960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de-DE" sz="2400" dirty="0" err="1" smtClean="0">
                <a:solidFill>
                  <a:schemeClr val="bg1"/>
                </a:solidFill>
              </a:rPr>
              <a:t>Cosmic</a:t>
            </a:r>
            <a:r>
              <a:rPr lang="de-DE" sz="2400" dirty="0" smtClean="0">
                <a:solidFill>
                  <a:schemeClr val="bg1"/>
                </a:solidFill>
              </a:rPr>
              <a:t> matter </a:t>
            </a:r>
          </a:p>
          <a:p>
            <a:pPr marL="342900" indent="-342900">
              <a:buFont typeface="Wingdings"/>
              <a:buChar char="Ø"/>
            </a:pPr>
            <a:r>
              <a:rPr lang="de-DE" sz="2400" dirty="0" smtClean="0">
                <a:solidFill>
                  <a:schemeClr val="bg1"/>
                </a:solidFill>
              </a:rPr>
              <a:t>Research at FAIR</a:t>
            </a:r>
          </a:p>
          <a:p>
            <a:pPr marL="342900" indent="-342900">
              <a:buFont typeface="Wingdings"/>
              <a:buChar char="Ø"/>
            </a:pPr>
            <a:r>
              <a:rPr lang="de-DE" sz="2400" dirty="0" smtClean="0">
                <a:solidFill>
                  <a:schemeClr val="bg1"/>
                </a:solidFill>
              </a:rPr>
              <a:t>Status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FAIR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34925" y="5589588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Crab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nebula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ashes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a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core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collapse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supernova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observed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in 1054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by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Chinese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astronomers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FFFFFF"/>
                </a:solidFill>
                <a:latin typeface="Tahoma" pitchFamily="34" charset="0"/>
              </a:rPr>
              <a:t>The “visiting star” was as bright as the Venus for more than 20 days.</a:t>
            </a:r>
            <a:endParaRPr lang="de-DE" altLang="de-DE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5" y="1067094"/>
            <a:ext cx="4104804" cy="410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640013" y="4790480"/>
            <a:ext cx="38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1968</a:t>
            </a:r>
          </a:p>
        </p:txBody>
      </p:sp>
    </p:spTree>
    <p:extLst>
      <p:ext uri="{BB962C8B-B14F-4D97-AF65-F5344CB8AC3E}">
        <p14:creationId xmlns:p14="http://schemas.microsoft.com/office/powerpoint/2010/main" val="30872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-746880" y="0"/>
            <a:ext cx="9925398" cy="67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76167" y="2348880"/>
            <a:ext cx="936475" cy="1569660"/>
          </a:xfrm>
          <a:prstGeom prst="rect">
            <a:avLst/>
          </a:prstGeom>
          <a:solidFill>
            <a:srgbClr val="FFFF99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FF0000"/>
                </a:solidFill>
                <a:latin typeface="Arial Black" panose="020B0A04020102020204" pitchFamily="34" charset="0"/>
                <a:ea typeface="BatangChe" panose="02030609000101010101" pitchFamily="49" charset="-127"/>
              </a:rPr>
              <a:t>?</a:t>
            </a:r>
            <a:endParaRPr lang="de-DE" sz="9600" dirty="0">
              <a:solidFill>
                <a:srgbClr val="FF0000"/>
              </a:solidFill>
              <a:latin typeface="Arial Black" panose="020B0A04020102020204" pitchFamily="34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32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Carved_by_Massive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633"/>
            <a:ext cx="9144000" cy="91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Fundamental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questions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23491" y="1124744"/>
            <a:ext cx="8680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mass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universe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544698" y="4869160"/>
            <a:ext cx="790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Why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do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not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observe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individual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quarks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865188" y="328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55650" y="2636912"/>
            <a:ext cx="7269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structure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neutron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stars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6" name="Text Box 8"/>
          <p:cNvSpPr txBox="1">
            <a:spLocks noChangeArrowheads="1"/>
          </p:cNvSpPr>
          <p:nvPr/>
        </p:nvSpPr>
        <p:spPr bwMode="auto">
          <a:xfrm>
            <a:off x="820738" y="1844824"/>
            <a:ext cx="6745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elements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</a:t>
            </a:r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842963" y="3429000"/>
            <a:ext cx="7237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Can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ignite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solar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fire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on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earth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 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831850" y="4149080"/>
            <a:ext cx="698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Does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matter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differ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from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antimatter ?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43" y="5661248"/>
            <a:ext cx="865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 (FAIR)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25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  <p:bldP spid="1056773" grpId="0"/>
      <p:bldP spid="1056775" grpId="0"/>
      <p:bldP spid="1056776" grpId="0"/>
      <p:bldP spid="1056777" grpId="0"/>
      <p:bldP spid="105677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FAIR </a:t>
            </a:r>
            <a:r>
              <a:rPr lang="de-DE" dirty="0" smtClean="0"/>
              <a:t>– </a:t>
            </a:r>
            <a:r>
              <a:rPr lang="de-DE" dirty="0" err="1" smtClean="0"/>
              <a:t>Facility</a:t>
            </a:r>
            <a:r>
              <a:rPr lang="de-DE" dirty="0" smtClean="0"/>
              <a:t> </a:t>
            </a:r>
            <a:r>
              <a:rPr lang="de-DE" dirty="0" err="1"/>
              <a:t>for</a:t>
            </a:r>
            <a:r>
              <a:rPr lang="de-DE" dirty="0"/>
              <a:t> Antiproton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Ion Research</a:t>
            </a:r>
          </a:p>
        </p:txBody>
      </p:sp>
      <p:pic>
        <p:nvPicPr>
          <p:cNvPr id="3" name="Bild 2" descr="fair-fotomontage_300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492" y="-49970"/>
            <a:ext cx="14587094" cy="693535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396875" y="140439"/>
            <a:ext cx="101536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Facility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for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Antiproton </a:t>
            </a:r>
            <a:r>
              <a:rPr lang="de-DE" sz="3600" dirty="0" err="1">
                <a:solidFill>
                  <a:srgbClr val="FFFF66"/>
                </a:solidFill>
                <a:latin typeface="Tahoma" pitchFamily="34" charset="0"/>
              </a:rPr>
              <a:t>and</a:t>
            </a:r>
            <a:r>
              <a:rPr lang="de-DE" sz="3600" dirty="0">
                <a:solidFill>
                  <a:srgbClr val="FFFF66"/>
                </a:solidFill>
                <a:latin typeface="Tahoma" pitchFamily="34" charset="0"/>
              </a:rPr>
              <a:t> Ion 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Research: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FFFF66"/>
                </a:solidFill>
                <a:latin typeface="Tahoma" pitchFamily="34" charset="0"/>
              </a:rPr>
              <a:t>Cosmic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 matter in </a:t>
            </a:r>
            <a:r>
              <a:rPr lang="de-DE" sz="3600" dirty="0" err="1" smtClean="0">
                <a:solidFill>
                  <a:srgbClr val="FFFF66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FFFF66"/>
                </a:solidFill>
                <a:latin typeface="Tahoma" pitchFamily="34" charset="0"/>
              </a:rPr>
              <a:t>laboratory</a:t>
            </a:r>
            <a:endParaRPr lang="de-DE" sz="3600" dirty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64276" y="1452547"/>
            <a:ext cx="9604828" cy="5878532"/>
          </a:xfrm>
          <a:prstGeom prst="rect">
            <a:avLst/>
          </a:prstGeom>
          <a:solidFill>
            <a:srgbClr val="003300">
              <a:alpha val="49804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FAIR is worldwide the largest project in fundamental science.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Forefront research in nuclear, hadron, atom, plasma, antimatter, and applied physics.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Member states: Germany, Russia, India, Poland, Romania, France, Finland, Sweden, Slovenia,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Great Britain.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2500 – 3000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users per year.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Total costs ca. 1.7 </a:t>
            </a:r>
            <a:r>
              <a:rPr lang="en-US" sz="2800" dirty="0" err="1" smtClean="0">
                <a:solidFill>
                  <a:srgbClr val="FFFF66"/>
                </a:solidFill>
                <a:latin typeface="Tahoma" pitchFamily="34" charset="0"/>
              </a:rPr>
              <a:t>Mrd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. €, full completion in 2025.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Financing: Fed. Rep. Germany 60%, Hesse 10%, </a:t>
            </a:r>
          </a:p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FFFF66"/>
                </a:solidFill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Tahoma" pitchFamily="34" charset="0"/>
              </a:rPr>
              <a:t>   partner countries 30% </a:t>
            </a:r>
          </a:p>
          <a:p>
            <a:pPr marL="457200" indent="-457200" fontAlgn="base">
              <a:spcAft>
                <a:spcPts val="600"/>
              </a:spcAft>
              <a:buFont typeface="Wingdings" pitchFamily="2" charset="2"/>
              <a:buChar char="Ø"/>
            </a:pPr>
            <a:endParaRPr lang="en-US" sz="2800" dirty="0" smtClean="0">
              <a:solidFill>
                <a:srgbClr val="FFFF66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3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7282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395535" y="235687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895624" y="413322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54016" y="609205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6527511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sp>
        <p:nvSpPr>
          <p:cNvPr id="9" name="TextBox 36"/>
          <p:cNvSpPr txBox="1"/>
          <p:nvPr/>
        </p:nvSpPr>
        <p:spPr>
          <a:xfrm>
            <a:off x="5724128" y="4119463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3491880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60963" y="2251961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3348" y="3501008"/>
            <a:ext cx="3465532" cy="904863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/s; 1.5 </a:t>
            </a:r>
            <a:r>
              <a:rPr lang="en-GB" sz="16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238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GB" sz="16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(35)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GeV/u</a:t>
            </a:r>
          </a:p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3x10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(90)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 protons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706" y="4875779"/>
            <a:ext cx="3366830" cy="929485"/>
          </a:xfrm>
          <a:prstGeom prst="rect">
            <a:avLst/>
          </a:prstGeom>
          <a:solidFill>
            <a:srgbClr val="FFFFFF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10000"/>
              </a:lnSpc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</a:rPr>
              <a:t> </a:t>
            </a: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radioactive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 up to</a:t>
            </a:r>
            <a:b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1.5 - 2 GeV/u; </a:t>
            </a:r>
            <a:endParaRPr lang="en-GB" sz="16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</a:t>
            </a:r>
            <a:r>
              <a:rPr lang="en-GB" sz="16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antiprotons 1.5  - 15 GeV/c      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9512" y="3058334"/>
            <a:ext cx="197421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04" y="4426486"/>
            <a:ext cx="2301840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 Beams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995" y="5794638"/>
            <a:ext cx="2637323" cy="4426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algn="ctr" defTabSz="457200"/>
            <a:r>
              <a:rPr lang="en-GB" sz="20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Challenges</a:t>
            </a:r>
            <a:endParaRPr lang="en-GB" sz="2000" dirty="0">
              <a:solidFill>
                <a:srgbClr val="9F29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127" y="6253223"/>
            <a:ext cx="4034797" cy="56015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cycling superconducting magnets</a:t>
            </a:r>
          </a:p>
          <a:p>
            <a:pPr defTabSz="45720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6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dynamical vacuum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4054016" y="6453336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4037924" y="6520514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pic>
        <p:nvPicPr>
          <p:cNvPr id="23" name="Picture 2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18654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4" name="Picture 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3420" y="609260"/>
            <a:ext cx="479425" cy="32226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5" name="Picture 10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392" y="609777"/>
            <a:ext cx="479425" cy="306664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26" name="Picture 34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20785" y="624341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graphicFrame>
        <p:nvGraphicFramePr>
          <p:cNvPr id="27" name="Objek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518284"/>
              </p:ext>
            </p:extLst>
          </p:nvPr>
        </p:nvGraphicFramePr>
        <p:xfrm>
          <a:off x="3079294" y="627532"/>
          <a:ext cx="4794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hoto Editor Photo" r:id="rId8" imgW="2723810" imgH="1695687" progId="">
                  <p:embed/>
                </p:oleObj>
              </mc:Choice>
              <mc:Fallback>
                <p:oleObj name="Photo Editor Photo" r:id="rId8" imgW="2723810" imgH="1695687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294" y="627532"/>
                        <a:ext cx="479425" cy="292100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pic>
        <p:nvPicPr>
          <p:cNvPr id="34" name="Picture 19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7584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5" name="Picture 40" descr="800px-Flag_of_Slovenia_svg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84657" y="996430"/>
            <a:ext cx="479425" cy="2921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6" name="Picture 16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393" y="999697"/>
            <a:ext cx="479425" cy="2921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7" name="Picture 46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0785" y="1001284"/>
            <a:ext cx="479425" cy="290513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38" name="Picture 28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085804" y="978025"/>
            <a:ext cx="473075" cy="3175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1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4" y="284801"/>
            <a:ext cx="9192250" cy="6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-163984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for Antiproton &amp; Ion Research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  <a:endParaRPr lang="en-GB" sz="1200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  <a:endParaRPr lang="en-GB" sz="1200" b="1" kern="0" dirty="0">
              <a:solidFill>
                <a:srgbClr val="1B587C"/>
              </a:solidFill>
              <a:latin typeface="Verdana"/>
              <a:cs typeface="Arial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3909552" y="3330938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HESR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4067944" y="5289766"/>
            <a:ext cx="622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CR</a:t>
            </a:r>
            <a:r>
              <a:rPr lang="en-GB" sz="1200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 </a:t>
            </a:r>
            <a:endParaRPr lang="en-GB" sz="1200" i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sp>
        <p:nvSpPr>
          <p:cNvPr id="10" name="TextBox 36"/>
          <p:cNvSpPr txBox="1"/>
          <p:nvPr/>
        </p:nvSpPr>
        <p:spPr>
          <a:xfrm>
            <a:off x="3752909" y="3573016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Anti-Proton Physics</a:t>
            </a:r>
            <a:endParaRPr lang="en-GB" sz="1200" b="1" kern="0" dirty="0">
              <a:solidFill>
                <a:srgbClr val="F07F09"/>
              </a:solidFill>
              <a:latin typeface="Verdana"/>
              <a:cs typeface="Arial" charset="0"/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  <a:endParaRPr lang="en-GB" sz="1200" b="1" kern="0" dirty="0">
              <a:solidFill>
                <a:srgbClr val="9F2936"/>
              </a:solidFill>
              <a:latin typeface="Verdana"/>
              <a:cs typeface="Arial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 smtClean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  <a:endParaRPr lang="en-GB" sz="1200" kern="0" dirty="0">
              <a:solidFill>
                <a:prstClr val="black"/>
              </a:solidFill>
              <a:latin typeface="Verdana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763666" y="5828017"/>
            <a:ext cx="2081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  <a:p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sz="2400" dirty="0" err="1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400" dirty="0" smtClean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-5287" y="4841275"/>
            <a:ext cx="4073231" cy="7201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NUSTAR: Rare Isotope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beams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Nucleosynthesis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supernovae</a:t>
            </a:r>
            <a:endParaRPr lang="de-DE" sz="1600" dirty="0">
              <a:solidFill>
                <a:prstClr val="black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9723" y="5674603"/>
            <a:ext cx="3708382" cy="11387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PANDA: Antiproton-proton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Charmed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(XYZ)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luonic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Lambda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02565" y="914061"/>
            <a:ext cx="4595894" cy="12187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endParaRPr lang="de-DE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APPA: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Atomic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Plasma </a:t>
            </a:r>
            <a:r>
              <a:rPr lang="de-DE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P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hysics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&amp;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Applications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Radiobiology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SzPct val="100000"/>
              <a:buFont typeface="Wingdings" pitchFamily="2" charset="2"/>
              <a:buNone/>
            </a:pPr>
            <a:r>
              <a:rPr lang="de-DE" sz="1600" dirty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5496" y="3698796"/>
            <a:ext cx="3036169" cy="11387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Nucleus-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nucleus</a:t>
            </a:r>
            <a:r>
              <a:rPr lang="de-DE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endParaRPr lang="de-DE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at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densities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Phase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endParaRPr lang="de-DE" sz="1600" dirty="0" smtClean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B34C"/>
              </a:buClr>
              <a:buFont typeface="Wingdings" pitchFamily="2" charset="2"/>
              <a:buNone/>
            </a:pP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1600" dirty="0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2237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quarks</a:t>
            </a:r>
            <a:endParaRPr lang="de-DE" sz="1600" dirty="0">
              <a:solidFill>
                <a:srgbClr val="2237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93" y="3486916"/>
            <a:ext cx="1131278" cy="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759030"/>
            <a:ext cx="149383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6"/>
          <p:cNvSpPr txBox="1"/>
          <p:nvPr/>
        </p:nvSpPr>
        <p:spPr>
          <a:xfrm>
            <a:off x="6705237" y="2819367"/>
            <a:ext cx="175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Compressed Baryonic Matter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21" y="3294485"/>
            <a:ext cx="78105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86" y="2819367"/>
            <a:ext cx="12255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6"/>
          <p:cNvSpPr txBox="1"/>
          <p:nvPr/>
        </p:nvSpPr>
        <p:spPr>
          <a:xfrm>
            <a:off x="7092280" y="401027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Super Fragment-Separator: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 smtClean="0">
                <a:solidFill>
                  <a:srgbClr val="F07F09"/>
                </a:solidFill>
                <a:latin typeface="Verdana"/>
                <a:cs typeface="Arial" charset="0"/>
              </a:rPr>
              <a:t>Nuclear Structure and Astrophysics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568" y="548680"/>
            <a:ext cx="343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de-DE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oliennummernplatzhalter 7"/>
          <p:cNvSpPr txBox="1">
            <a:spLocks/>
          </p:cNvSpPr>
          <p:nvPr/>
        </p:nvSpPr>
        <p:spPr>
          <a:xfrm>
            <a:off x="697490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7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5E0318-AC48-42E5-B82D-9DEB093AB82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12290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2953"/>
            <a:ext cx="7200800" cy="546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kern="0" smtClean="0"/>
              <a:t>Nuclear Astrophysics at FAIR</a:t>
            </a:r>
            <a:endParaRPr lang="en-US" altLang="ru-RU" kern="0" dirty="0" smtClean="0"/>
          </a:p>
        </p:txBody>
      </p:sp>
      <p:pic>
        <p:nvPicPr>
          <p:cNvPr id="6" name="Picture 5" descr="122039main_shy_star_lg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2" y="2492896"/>
            <a:ext cx="167481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0079" y="1403152"/>
            <a:ext cx="394210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00599D"/>
                </a:solidFill>
              </a:rPr>
              <a:t>rp</a:t>
            </a:r>
            <a:r>
              <a:rPr lang="en-US" sz="1600" b="1" dirty="0">
                <a:solidFill>
                  <a:srgbClr val="00599D"/>
                </a:solidFill>
              </a:rPr>
              <a:t>-, p-process: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masses </a:t>
            </a:r>
            <a:r>
              <a:rPr lang="en-US" sz="1600" dirty="0">
                <a:solidFill>
                  <a:srgbClr val="000000"/>
                </a:solidFill>
              </a:rPr>
              <a:t>at &amp; beyond the proton drip-line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88024" y="3933056"/>
            <a:ext cx="28328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599D"/>
                </a:solidFill>
              </a:rPr>
              <a:t>r-process: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masses, half-lives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 b-delayed neutron emission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 shell </a:t>
            </a:r>
            <a:r>
              <a:rPr lang="en-US" sz="1600" dirty="0">
                <a:solidFill>
                  <a:srgbClr val="000000"/>
                </a:solidFill>
              </a:rPr>
              <a:t>structure</a:t>
            </a:r>
          </a:p>
        </p:txBody>
      </p:sp>
      <p:pic>
        <p:nvPicPr>
          <p:cNvPr id="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434813"/>
            <a:ext cx="1506355" cy="150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19199" y="3356992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X-</a:t>
            </a:r>
            <a:r>
              <a:rPr lang="de-DE" sz="1100" dirty="0" err="1" smtClean="0">
                <a:solidFill>
                  <a:schemeClr val="bg1"/>
                </a:solidFill>
              </a:rPr>
              <a:t>ray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 err="1" smtClean="0">
                <a:solidFill>
                  <a:schemeClr val="bg1"/>
                </a:solidFill>
              </a:rPr>
              <a:t>binary</a:t>
            </a: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193641"/>
            <a:ext cx="1456948" cy="116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0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02" y="44624"/>
            <a:ext cx="8010890" cy="787557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strophysical </a:t>
            </a:r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 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heavy element production (r process) in the universe: </a:t>
            </a:r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 star 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merger </a:t>
            </a:r>
            <a:r>
              <a:rPr lang="en-US" b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r>
              <a:rPr lang="en-US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b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gross\AppData\Local\Microsoft\Windows\Temporary Internet Files\Content.Outlook\HKTKM784\NeutronStarCollision_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-29807"/>
          <a:stretch/>
        </p:blipFill>
        <p:spPr bwMode="auto">
          <a:xfrm>
            <a:off x="2627784" y="1484784"/>
            <a:ext cx="3996000" cy="25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5292080" y="1340768"/>
            <a:ext cx="3672408" cy="3289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478410" y="5388605"/>
            <a:ext cx="677884" cy="2308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Sun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0430" y="4765119"/>
            <a:ext cx="8964488" cy="20928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lvl="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Electromagnetic “</a:t>
            </a:r>
            <a:r>
              <a:rPr lang="en-US" sz="2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Kilonova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signal due to “r process” in neutron star  merger theoretically predicted by GSI scientists in 2010.</a:t>
            </a:r>
          </a:p>
          <a:p>
            <a:pPr marL="342900" lvl="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Confirmation by recent astronomical observations </a:t>
            </a:r>
            <a:r>
              <a:rPr lang="en-US" sz="2200" dirty="0">
                <a:solidFill>
                  <a:srgbClr val="002060"/>
                </a:solidFill>
              </a:rPr>
              <a:t>after gravitational wave </a:t>
            </a:r>
            <a:r>
              <a:rPr lang="en-US" sz="2200" dirty="0" smtClean="0">
                <a:solidFill>
                  <a:srgbClr val="002060"/>
                </a:solidFill>
              </a:rPr>
              <a:t>detection from GW170817 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2017</a:t>
            </a:r>
            <a:r>
              <a:rPr lang="en-US" sz="2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marL="342900" lvl="0" indent="-342900" defTabSz="457200"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</a:rPr>
              <a:t>Source </a:t>
            </a:r>
            <a:r>
              <a:rPr lang="en-US" sz="2200" dirty="0">
                <a:solidFill>
                  <a:srgbClr val="002060"/>
                </a:solidFill>
              </a:rPr>
              <a:t>of heavy elements including gold, platinum and </a:t>
            </a:r>
            <a:r>
              <a:rPr lang="en-US" sz="2200" dirty="0" smtClean="0">
                <a:solidFill>
                  <a:srgbClr val="002060"/>
                </a:solidFill>
              </a:rPr>
              <a:t>uranium. </a:t>
            </a:r>
            <a:endParaRPr lang="en-US" sz="22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7504" y="1313389"/>
            <a:ext cx="2880320" cy="3316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bject 9"/>
          <p:cNvSpPr/>
          <p:nvPr/>
        </p:nvSpPr>
        <p:spPr>
          <a:xfrm>
            <a:off x="240430" y="1463437"/>
            <a:ext cx="2658533" cy="2467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13"/>
          <p:cNvSpPr txBox="1"/>
          <p:nvPr/>
        </p:nvSpPr>
        <p:spPr>
          <a:xfrm>
            <a:off x="1619672" y="1576537"/>
            <a:ext cx="10776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25" dirty="0">
                <a:solidFill>
                  <a:prstClr val="black"/>
                </a:solidFill>
                <a:cs typeface="Arial"/>
              </a:rPr>
              <a:t>A</a:t>
            </a:r>
            <a:r>
              <a:rPr sz="1400" dirty="0">
                <a:solidFill>
                  <a:prstClr val="black"/>
                </a:solidFill>
                <a:cs typeface="Arial"/>
              </a:rPr>
              <a:t>.</a:t>
            </a:r>
            <a:r>
              <a:rPr sz="1400" spc="-35" dirty="0">
                <a:solidFill>
                  <a:prstClr val="black"/>
                </a:solidFill>
                <a:cs typeface="Arial"/>
              </a:rPr>
              <a:t> </a:t>
            </a:r>
            <a:r>
              <a:rPr sz="1400" spc="25" dirty="0">
                <a:solidFill>
                  <a:prstClr val="black"/>
                </a:solidFill>
                <a:cs typeface="Arial"/>
              </a:rPr>
              <a:t>B</a:t>
            </a:r>
            <a:r>
              <a:rPr sz="1400" spc="-40" dirty="0">
                <a:solidFill>
                  <a:prstClr val="black"/>
                </a:solidFill>
                <a:cs typeface="Arial"/>
              </a:rPr>
              <a:t>au</a:t>
            </a:r>
            <a:r>
              <a:rPr sz="1400" spc="35" dirty="0">
                <a:solidFill>
                  <a:prstClr val="black"/>
                </a:solidFill>
                <a:cs typeface="Arial"/>
              </a:rPr>
              <a:t>s</a:t>
            </a:r>
            <a:r>
              <a:rPr sz="1400" spc="-50" dirty="0">
                <a:solidFill>
                  <a:prstClr val="black"/>
                </a:solidFill>
                <a:cs typeface="Arial"/>
              </a:rPr>
              <a:t>w</a:t>
            </a:r>
            <a:r>
              <a:rPr sz="1400" spc="35" dirty="0">
                <a:solidFill>
                  <a:prstClr val="black"/>
                </a:solidFill>
                <a:cs typeface="Arial"/>
              </a:rPr>
              <a:t>e</a:t>
            </a:r>
            <a:r>
              <a:rPr sz="1400" spc="-20" dirty="0">
                <a:solidFill>
                  <a:prstClr val="black"/>
                </a:solidFill>
                <a:cs typeface="Arial"/>
              </a:rPr>
              <a:t>i</a:t>
            </a:r>
            <a:r>
              <a:rPr sz="1400" spc="5" dirty="0">
                <a:solidFill>
                  <a:prstClr val="black"/>
                </a:solidFill>
                <a:cs typeface="Arial"/>
              </a:rPr>
              <a:t>n</a:t>
            </a:r>
            <a:endParaRPr sz="1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5364088" y="1527354"/>
            <a:ext cx="3528392" cy="2405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716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Gravitational</a:t>
            </a:r>
            <a:b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Wave Signal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959372" y="3945250"/>
            <a:ext cx="2717084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Electromagnetic “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Kilonova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” Signal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15816" y="1556792"/>
            <a:ext cx="2465125" cy="3539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700" b="1" dirty="0" smtClean="0">
                <a:solidFill>
                  <a:prstClr val="white"/>
                </a:solidFill>
              </a:rPr>
              <a:t>Neutron star merger</a:t>
            </a:r>
          </a:p>
        </p:txBody>
      </p:sp>
      <p:sp>
        <p:nvSpPr>
          <p:cNvPr id="36" name="object 8"/>
          <p:cNvSpPr txBox="1"/>
          <p:nvPr/>
        </p:nvSpPr>
        <p:spPr>
          <a:xfrm>
            <a:off x="6026640" y="2276872"/>
            <a:ext cx="2073752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30" dirty="0">
                <a:solidFill>
                  <a:srgbClr val="0000CC"/>
                </a:solidFill>
                <a:cs typeface="Arial"/>
              </a:rPr>
              <a:t>M</a:t>
            </a:r>
            <a:r>
              <a:rPr sz="1200" spc="5" dirty="0">
                <a:solidFill>
                  <a:srgbClr val="0000CC"/>
                </a:solidFill>
                <a:cs typeface="Arial"/>
              </a:rPr>
              <a:t>e</a:t>
            </a:r>
            <a:r>
              <a:rPr sz="1200" spc="-35" dirty="0">
                <a:solidFill>
                  <a:srgbClr val="0000CC"/>
                </a:solidFill>
                <a:cs typeface="Arial"/>
              </a:rPr>
              <a:t>t</a:t>
            </a:r>
            <a:r>
              <a:rPr sz="1200" spc="-80" dirty="0">
                <a:solidFill>
                  <a:srgbClr val="0000CC"/>
                </a:solidFill>
                <a:cs typeface="Arial"/>
              </a:rPr>
              <a:t>z</a:t>
            </a:r>
            <a:r>
              <a:rPr sz="1200" spc="5" dirty="0">
                <a:solidFill>
                  <a:srgbClr val="0000CC"/>
                </a:solidFill>
                <a:cs typeface="Arial"/>
              </a:rPr>
              <a:t>e</a:t>
            </a:r>
            <a:r>
              <a:rPr sz="1200" spc="-100" dirty="0">
                <a:solidFill>
                  <a:srgbClr val="0000CC"/>
                </a:solidFill>
                <a:cs typeface="Arial"/>
              </a:rPr>
              <a:t>r</a:t>
            </a:r>
            <a:r>
              <a:rPr sz="1200" dirty="0">
                <a:solidFill>
                  <a:srgbClr val="0000CC"/>
                </a:solidFill>
                <a:cs typeface="Arial"/>
              </a:rPr>
              <a:t>,</a:t>
            </a:r>
            <a:r>
              <a:rPr sz="1200" spc="155" dirty="0">
                <a:solidFill>
                  <a:srgbClr val="0000CC"/>
                </a:solidFill>
                <a:cs typeface="Arial"/>
              </a:rPr>
              <a:t> </a:t>
            </a:r>
            <a:r>
              <a:rPr lang="de-DE" sz="1200" spc="-35" dirty="0" smtClean="0">
                <a:solidFill>
                  <a:srgbClr val="0000CC"/>
                </a:solidFill>
                <a:cs typeface="Arial"/>
              </a:rPr>
              <a:t>Martinez-Pinedo, Arcones </a:t>
            </a:r>
            <a:r>
              <a:rPr sz="1200" spc="5" dirty="0" smtClean="0">
                <a:solidFill>
                  <a:srgbClr val="0000CC"/>
                </a:solidFill>
                <a:cs typeface="Arial"/>
              </a:rPr>
              <a:t>e</a:t>
            </a:r>
            <a:r>
              <a:rPr sz="1200" dirty="0" smtClean="0">
                <a:solidFill>
                  <a:srgbClr val="0000CC"/>
                </a:solidFill>
                <a:cs typeface="Arial"/>
              </a:rPr>
              <a:t>t</a:t>
            </a:r>
            <a:r>
              <a:rPr sz="1200" spc="5" dirty="0" smtClean="0">
                <a:solidFill>
                  <a:srgbClr val="0000CC"/>
                </a:solidFill>
                <a:cs typeface="Arial"/>
              </a:rPr>
              <a:t> a</a:t>
            </a:r>
            <a:r>
              <a:rPr sz="1200" spc="-45" dirty="0" smtClean="0">
                <a:solidFill>
                  <a:srgbClr val="0000CC"/>
                </a:solidFill>
                <a:cs typeface="Arial"/>
              </a:rPr>
              <a:t>l</a:t>
            </a:r>
            <a:r>
              <a:rPr lang="de-DE" sz="1200" dirty="0" smtClean="0">
                <a:solidFill>
                  <a:srgbClr val="0000CC"/>
                </a:solidFill>
                <a:cs typeface="Arial"/>
              </a:rPr>
              <a:t>. (</a:t>
            </a:r>
            <a:r>
              <a:rPr sz="1200" spc="5" dirty="0" smtClean="0">
                <a:solidFill>
                  <a:srgbClr val="0000CC"/>
                </a:solidFill>
                <a:cs typeface="Arial"/>
              </a:rPr>
              <a:t>201</a:t>
            </a:r>
            <a:r>
              <a:rPr sz="1200" dirty="0" smtClean="0">
                <a:solidFill>
                  <a:srgbClr val="0000CC"/>
                </a:solidFill>
                <a:cs typeface="Arial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cs typeface="Arial"/>
              </a:rPr>
              <a:t>)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6552220" y="1916833"/>
            <a:ext cx="180020" cy="320986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flipV="1">
            <a:off x="7848364" y="2414791"/>
            <a:ext cx="252028" cy="5440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2915816" y="4149080"/>
            <a:ext cx="3024336" cy="538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900" dirty="0" smtClean="0">
                <a:solidFill>
                  <a:prstClr val="white"/>
                </a:solidFill>
              </a:rPr>
              <a:t>Copyright: Dana </a:t>
            </a:r>
            <a:r>
              <a:rPr lang="de-DE" sz="900" dirty="0">
                <a:solidFill>
                  <a:prstClr val="white"/>
                </a:solidFill>
              </a:rPr>
              <a:t>Berry, </a:t>
            </a:r>
            <a:r>
              <a:rPr lang="de-DE" sz="900" dirty="0" err="1">
                <a:solidFill>
                  <a:prstClr val="white"/>
                </a:solidFill>
              </a:rPr>
              <a:t>SkyWorks</a:t>
            </a:r>
            <a:r>
              <a:rPr lang="de-DE" sz="900" dirty="0">
                <a:solidFill>
                  <a:prstClr val="white"/>
                </a:solidFill>
              </a:rPr>
              <a:t> Digital, </a:t>
            </a:r>
            <a:r>
              <a:rPr lang="de-DE" sz="1000" dirty="0" err="1">
                <a:solidFill>
                  <a:prstClr val="white"/>
                </a:solidFill>
              </a:rPr>
              <a:t>Inc</a:t>
            </a:r>
            <a:endParaRPr lang="en-US" sz="1000" dirty="0">
              <a:solidFill>
                <a:prstClr val="white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9" name="Foliennummernplatzhalter 16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20" name="TextBox 11"/>
          <p:cNvSpPr txBox="1"/>
          <p:nvPr/>
        </p:nvSpPr>
        <p:spPr>
          <a:xfrm>
            <a:off x="6382238" y="2985462"/>
            <a:ext cx="229421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b="1" dirty="0" err="1" smtClean="0">
                <a:solidFill>
                  <a:srgbClr val="FF0000"/>
                </a:solidFill>
              </a:rPr>
              <a:t>Astrophys</a:t>
            </a:r>
            <a:r>
              <a:rPr lang="de-DE" sz="1200" b="1" dirty="0">
                <a:solidFill>
                  <a:srgbClr val="FF0000"/>
                </a:solidFill>
              </a:rPr>
              <a:t>. J. 848, L17 (</a:t>
            </a:r>
            <a:r>
              <a:rPr lang="de-DE" sz="1200" b="1" dirty="0" smtClean="0">
                <a:solidFill>
                  <a:srgbClr val="FF0000"/>
                </a:solidFill>
              </a:rPr>
              <a:t>2017)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5" y="2248619"/>
            <a:ext cx="7847013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512" y="956865"/>
            <a:ext cx="4320728" cy="147732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9F29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Important beam parameters:</a:t>
            </a:r>
            <a:br>
              <a:rPr lang="en-US" altLang="de-DE" b="1" dirty="0">
                <a:solidFill>
                  <a:srgbClr val="9F293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all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elements (H through U)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intensity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~ 10</a:t>
            </a:r>
            <a:r>
              <a:rPr lang="en-US" altLang="de-DE" baseline="30000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ions/sec.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beam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energies up to 1.5 </a:t>
            </a:r>
            <a:r>
              <a:rPr lang="en-US" altLang="de-DE" dirty="0" err="1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GeV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/u</a:t>
            </a:r>
            <a:b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altLang="de-DE" dirty="0" smtClean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fast </a:t>
            </a:r>
            <a:r>
              <a:rPr lang="en-US" altLang="de-DE" dirty="0">
                <a:solidFill>
                  <a:srgbClr val="14425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slow (DC-type) extraction</a:t>
            </a:r>
          </a:p>
        </p:txBody>
      </p:sp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NUSTAR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experimental </a:t>
            </a:r>
            <a:r>
              <a:rPr lang="de-DE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facilities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FAIR</a:t>
            </a:r>
            <a:endParaRPr lang="en-GB" sz="3600" dirty="0"/>
          </a:p>
        </p:txBody>
      </p:sp>
      <p:sp>
        <p:nvSpPr>
          <p:cNvPr id="3" name="Rechteck 2"/>
          <p:cNvSpPr/>
          <p:nvPr/>
        </p:nvSpPr>
        <p:spPr>
          <a:xfrm>
            <a:off x="1411941" y="5177118"/>
            <a:ext cx="2017059" cy="1573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95581" y="4925548"/>
            <a:ext cx="6984776" cy="173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b="1" kern="0" dirty="0">
                <a:solidFill>
                  <a:srgbClr val="9F2936"/>
                </a:solidFill>
              </a:rPr>
              <a:t>Four experimental areas: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</a:t>
            </a:r>
            <a:r>
              <a:rPr lang="en-US" altLang="de-DE" kern="0" dirty="0">
                <a:solidFill>
                  <a:srgbClr val="C00000"/>
                </a:solidFill>
              </a:rPr>
              <a:t>superconducting fragment separator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</a:t>
            </a:r>
            <a:r>
              <a:rPr lang="en-US" altLang="de-DE" kern="0" dirty="0">
                <a:solidFill>
                  <a:srgbClr val="C00000"/>
                </a:solidFill>
              </a:rPr>
              <a:t>high-energy branch with reaction setup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storage-ring complex (</a:t>
            </a:r>
            <a:r>
              <a:rPr lang="en-US" altLang="de-DE" kern="0" dirty="0">
                <a:solidFill>
                  <a:srgbClr val="C00000"/>
                </a:solidFill>
              </a:rPr>
              <a:t>CR, </a:t>
            </a:r>
            <a:r>
              <a:rPr lang="en-US" altLang="de-DE" kern="0" dirty="0">
                <a:solidFill>
                  <a:schemeClr val="accent5">
                    <a:lumMod val="50000"/>
                  </a:schemeClr>
                </a:solidFill>
              </a:rPr>
              <a:t>RESR, NESR, </a:t>
            </a:r>
            <a:r>
              <a:rPr lang="en-US" altLang="de-DE" kern="0" dirty="0" err="1">
                <a:solidFill>
                  <a:schemeClr val="accent5">
                    <a:lumMod val="50000"/>
                  </a:schemeClr>
                </a:solidFill>
              </a:rPr>
              <a:t>eA</a:t>
            </a:r>
            <a:r>
              <a:rPr lang="en-US" altLang="de-DE" kern="0" dirty="0">
                <a:solidFill>
                  <a:srgbClr val="14425D"/>
                </a:solidFill>
              </a:rPr>
              <a:t>)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de-DE" kern="0" dirty="0">
                <a:solidFill>
                  <a:srgbClr val="14425D"/>
                </a:solidFill>
              </a:rPr>
              <a:t>- </a:t>
            </a:r>
            <a:r>
              <a:rPr lang="en-US" altLang="de-DE" kern="0" dirty="0">
                <a:solidFill>
                  <a:srgbClr val="C00000"/>
                </a:solidFill>
              </a:rPr>
              <a:t>low-energy branch with energy focusing and </a:t>
            </a:r>
            <a:r>
              <a:rPr lang="en-US" altLang="de-DE" kern="0" dirty="0" smtClean="0">
                <a:solidFill>
                  <a:srgbClr val="C00000"/>
                </a:solidFill>
              </a:rPr>
              <a:t>re-acceleration</a:t>
            </a:r>
            <a:endParaRPr lang="en-US" altLang="de-DE" kern="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3A62-8D2C-4E6F-A7DD-D9C9CFB5A105}" type="slidenum">
              <a:rPr lang="en-US" altLang="de-DE" smtClean="0">
                <a:solidFill>
                  <a:srgbClr val="000000"/>
                </a:solidFill>
              </a:rPr>
              <a:pPr/>
              <a:t>18</a:t>
            </a:fld>
            <a:endParaRPr lang="en-US" altLang="de-DE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9683"/>
          <a:stretch/>
        </p:blipFill>
        <p:spPr bwMode="auto">
          <a:xfrm>
            <a:off x="4283968" y="928689"/>
            <a:ext cx="3627437" cy="98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236296" y="442782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de-D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208088"/>
            <a:ext cx="7237413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4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566738"/>
          </a:xfrm>
          <a:noFill/>
        </p:spPr>
        <p:txBody>
          <a:bodyPr/>
          <a:lstStyle/>
          <a:p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</a:rPr>
              <a:t>Fragment-Separators at </a:t>
            </a:r>
            <a:r>
              <a:rPr lang="en-US" altLang="en-US" sz="3600" dirty="0">
                <a:solidFill>
                  <a:srgbClr val="002060"/>
                </a:solidFill>
                <a:latin typeface="Tahoma" pitchFamily="34" charset="0"/>
              </a:rPr>
              <a:t>GSI </a:t>
            </a:r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</a:rPr>
              <a:t>and </a:t>
            </a:r>
            <a:r>
              <a:rPr lang="en-US" altLang="en-US" sz="3600" dirty="0">
                <a:solidFill>
                  <a:srgbClr val="002060"/>
                </a:solidFill>
                <a:latin typeface="Tahoma" pitchFamily="34" charset="0"/>
              </a:rPr>
              <a:t>FAIR </a:t>
            </a:r>
          </a:p>
        </p:txBody>
      </p:sp>
      <p:pic>
        <p:nvPicPr>
          <p:cNvPr id="4741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61511" r="9822"/>
          <a:stretch>
            <a:fillRect/>
          </a:stretch>
        </p:blipFill>
        <p:spPr bwMode="auto">
          <a:xfrm>
            <a:off x="1187450" y="4603750"/>
            <a:ext cx="648017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5031457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428216" y="4725144"/>
            <a:ext cx="236475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Explicit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5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150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endParaRPr lang="de-DE" altLang="de-DE" sz="2000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/>
          <p:cNvSpPr/>
          <p:nvPr/>
        </p:nvSpPr>
        <p:spPr>
          <a:xfrm>
            <a:off x="4605678" y="3645024"/>
            <a:ext cx="4430818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/>
          <p:cNvSpPr/>
          <p:nvPr/>
        </p:nvSpPr>
        <p:spPr>
          <a:xfrm>
            <a:off x="74834" y="3533382"/>
            <a:ext cx="4430818" cy="2720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/>
          <p:cNvSpPr/>
          <p:nvPr/>
        </p:nvSpPr>
        <p:spPr>
          <a:xfrm>
            <a:off x="6003088" y="1015893"/>
            <a:ext cx="3111884" cy="2496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3013096" y="1032556"/>
            <a:ext cx="2898028" cy="2219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72008" y="1052736"/>
            <a:ext cx="2843808" cy="2219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Hadron Physics with antiprotons at FAIR</a:t>
            </a:r>
            <a:endParaRPr lang="en-GB" dirty="0"/>
          </a:p>
        </p:txBody>
      </p:sp>
      <p:pic>
        <p:nvPicPr>
          <p:cNvPr id="7" name="Picture 6" descr="semi-naive_hybr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16" y="1931121"/>
            <a:ext cx="1125373" cy="1118205"/>
          </a:xfrm>
          <a:prstGeom prst="rect">
            <a:avLst/>
          </a:prstGeom>
        </p:spPr>
      </p:pic>
      <p:pic>
        <p:nvPicPr>
          <p:cNvPr id="8" name="Picture 7" descr="semi-naive_glueb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945413"/>
            <a:ext cx="1125372" cy="1118204"/>
          </a:xfrm>
          <a:prstGeom prst="rect">
            <a:avLst/>
          </a:prstGeom>
        </p:spPr>
      </p:pic>
      <p:pic>
        <p:nvPicPr>
          <p:cNvPr id="9" name="Picture 8" descr="naive_charmoniu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125836"/>
            <a:ext cx="1161487" cy="1146785"/>
          </a:xfrm>
          <a:prstGeom prst="rect">
            <a:avLst/>
          </a:prstGeom>
        </p:spPr>
      </p:pic>
      <p:grpSp>
        <p:nvGrpSpPr>
          <p:cNvPr id="10" name="Group 1029"/>
          <p:cNvGrpSpPr>
            <a:grpSpLocks/>
          </p:cNvGrpSpPr>
          <p:nvPr/>
        </p:nvGrpSpPr>
        <p:grpSpPr bwMode="auto">
          <a:xfrm>
            <a:off x="400625" y="4417081"/>
            <a:ext cx="2618649" cy="2040125"/>
            <a:chOff x="3187" y="1397"/>
            <a:chExt cx="2718" cy="2285"/>
          </a:xfrm>
        </p:grpSpPr>
        <p:sp>
          <p:nvSpPr>
            <p:cNvPr id="12" name="Line 1031"/>
            <p:cNvSpPr>
              <a:spLocks noChangeShapeType="1"/>
            </p:cNvSpPr>
            <p:nvPr/>
          </p:nvSpPr>
          <p:spPr bwMode="auto">
            <a:xfrm>
              <a:off x="3437" y="2932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3" name="Line 1032"/>
            <p:cNvSpPr>
              <a:spLocks noChangeShapeType="1"/>
            </p:cNvSpPr>
            <p:nvPr/>
          </p:nvSpPr>
          <p:spPr bwMode="auto">
            <a:xfrm>
              <a:off x="3949" y="2932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4" name="Line 1033"/>
            <p:cNvSpPr>
              <a:spLocks noChangeShapeType="1"/>
            </p:cNvSpPr>
            <p:nvPr/>
          </p:nvSpPr>
          <p:spPr bwMode="auto">
            <a:xfrm>
              <a:off x="4390" y="3069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5" name="Line 1034"/>
            <p:cNvSpPr>
              <a:spLocks noChangeShapeType="1"/>
            </p:cNvSpPr>
            <p:nvPr/>
          </p:nvSpPr>
          <p:spPr bwMode="auto">
            <a:xfrm>
              <a:off x="4390" y="3363"/>
              <a:ext cx="51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6" name="Line 1035"/>
            <p:cNvSpPr>
              <a:spLocks noChangeShapeType="1"/>
            </p:cNvSpPr>
            <p:nvPr/>
          </p:nvSpPr>
          <p:spPr bwMode="auto">
            <a:xfrm>
              <a:off x="4516" y="3069"/>
              <a:ext cx="0" cy="29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7" name="Line 1036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53" cy="1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8" name="Line 1037"/>
            <p:cNvSpPr>
              <a:spLocks noChangeShapeType="1"/>
            </p:cNvSpPr>
            <p:nvPr/>
          </p:nvSpPr>
          <p:spPr bwMode="auto">
            <a:xfrm flipH="1" flipV="1">
              <a:off x="3949" y="2932"/>
              <a:ext cx="431" cy="43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19" name="Text Box 1038"/>
            <p:cNvSpPr txBox="1">
              <a:spLocks noChangeArrowheads="1"/>
            </p:cNvSpPr>
            <p:nvPr/>
          </p:nvSpPr>
          <p:spPr bwMode="auto">
            <a:xfrm>
              <a:off x="4879" y="2932"/>
              <a:ext cx="24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20" name="Text Box 1039"/>
            <p:cNvSpPr txBox="1">
              <a:spLocks noChangeArrowheads="1"/>
            </p:cNvSpPr>
            <p:nvPr/>
          </p:nvSpPr>
          <p:spPr bwMode="auto">
            <a:xfrm>
              <a:off x="5016" y="3072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50 MeV</a:t>
              </a:r>
            </a:p>
          </p:txBody>
        </p:sp>
        <p:sp>
          <p:nvSpPr>
            <p:cNvPr id="21" name="Text Box 1040"/>
            <p:cNvSpPr txBox="1">
              <a:spLocks noChangeArrowheads="1"/>
            </p:cNvSpPr>
            <p:nvPr/>
          </p:nvSpPr>
          <p:spPr bwMode="auto">
            <a:xfrm>
              <a:off x="3224" y="2819"/>
              <a:ext cx="199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</a:p>
          </p:txBody>
        </p:sp>
        <p:sp>
          <p:nvSpPr>
            <p:cNvPr id="22" name="Text Box 1041"/>
            <p:cNvSpPr txBox="1">
              <a:spLocks noChangeArrowheads="1"/>
            </p:cNvSpPr>
            <p:nvPr/>
          </p:nvSpPr>
          <p:spPr bwMode="auto">
            <a:xfrm>
              <a:off x="4879" y="3227"/>
              <a:ext cx="26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D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23" name="Line 1042"/>
            <p:cNvSpPr>
              <a:spLocks noChangeShapeType="1"/>
            </p:cNvSpPr>
            <p:nvPr/>
          </p:nvSpPr>
          <p:spPr bwMode="auto">
            <a:xfrm>
              <a:off x="3400" y="1737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4" name="Line 1043"/>
            <p:cNvSpPr>
              <a:spLocks noChangeShapeType="1"/>
            </p:cNvSpPr>
            <p:nvPr/>
          </p:nvSpPr>
          <p:spPr bwMode="auto">
            <a:xfrm>
              <a:off x="3400" y="2168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5" name="Line 1044"/>
            <p:cNvSpPr>
              <a:spLocks noChangeShapeType="1"/>
            </p:cNvSpPr>
            <p:nvPr/>
          </p:nvSpPr>
          <p:spPr bwMode="auto">
            <a:xfrm>
              <a:off x="3912" y="2168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6" name="Line 1045"/>
            <p:cNvSpPr>
              <a:spLocks noChangeShapeType="1"/>
            </p:cNvSpPr>
            <p:nvPr/>
          </p:nvSpPr>
          <p:spPr bwMode="auto">
            <a:xfrm>
              <a:off x="3912" y="1737"/>
              <a:ext cx="95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7" name="Line 1046"/>
            <p:cNvSpPr>
              <a:spLocks noChangeShapeType="1"/>
            </p:cNvSpPr>
            <p:nvPr/>
          </p:nvSpPr>
          <p:spPr bwMode="auto">
            <a:xfrm>
              <a:off x="4353" y="1601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8" name="Line 1047"/>
            <p:cNvSpPr>
              <a:spLocks noChangeShapeType="1"/>
            </p:cNvSpPr>
            <p:nvPr/>
          </p:nvSpPr>
          <p:spPr bwMode="auto">
            <a:xfrm>
              <a:off x="4353" y="1759"/>
              <a:ext cx="512" cy="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29" name="Line 1048"/>
            <p:cNvSpPr>
              <a:spLocks noChangeShapeType="1"/>
            </p:cNvSpPr>
            <p:nvPr/>
          </p:nvSpPr>
          <p:spPr bwMode="auto">
            <a:xfrm>
              <a:off x="4353" y="2032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0" name="Line 1049"/>
            <p:cNvSpPr>
              <a:spLocks noChangeShapeType="1"/>
            </p:cNvSpPr>
            <p:nvPr/>
          </p:nvSpPr>
          <p:spPr bwMode="auto">
            <a:xfrm>
              <a:off x="4353" y="2644"/>
              <a:ext cx="51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1" name="Line 1050"/>
            <p:cNvSpPr>
              <a:spLocks noChangeShapeType="1"/>
            </p:cNvSpPr>
            <p:nvPr/>
          </p:nvSpPr>
          <p:spPr bwMode="auto">
            <a:xfrm>
              <a:off x="4479" y="1601"/>
              <a:ext cx="0" cy="1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2" name="Line 1051"/>
            <p:cNvSpPr>
              <a:spLocks noChangeShapeType="1"/>
            </p:cNvSpPr>
            <p:nvPr/>
          </p:nvSpPr>
          <p:spPr bwMode="auto">
            <a:xfrm>
              <a:off x="4479" y="2032"/>
              <a:ext cx="0" cy="6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3" name="Line 1052"/>
            <p:cNvSpPr>
              <a:spLocks noChangeShapeType="1"/>
            </p:cNvSpPr>
            <p:nvPr/>
          </p:nvSpPr>
          <p:spPr bwMode="auto">
            <a:xfrm flipH="1">
              <a:off x="3912" y="1601"/>
              <a:ext cx="454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4" name="Line 1053"/>
            <p:cNvSpPr>
              <a:spLocks noChangeShapeType="1"/>
            </p:cNvSpPr>
            <p:nvPr/>
          </p:nvSpPr>
          <p:spPr bwMode="auto">
            <a:xfrm flipH="1">
              <a:off x="3912" y="2032"/>
              <a:ext cx="453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5" name="Line 1054"/>
            <p:cNvSpPr>
              <a:spLocks noChangeShapeType="1"/>
            </p:cNvSpPr>
            <p:nvPr/>
          </p:nvSpPr>
          <p:spPr bwMode="auto">
            <a:xfrm flipH="1" flipV="1">
              <a:off x="3912" y="2168"/>
              <a:ext cx="431" cy="4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6" name="Line 1055"/>
            <p:cNvSpPr>
              <a:spLocks noChangeShapeType="1"/>
            </p:cNvSpPr>
            <p:nvPr/>
          </p:nvSpPr>
          <p:spPr bwMode="auto">
            <a:xfrm flipH="1" flipV="1">
              <a:off x="3912" y="1737"/>
              <a:ext cx="431" cy="2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sz="1100"/>
            </a:p>
          </p:txBody>
        </p:sp>
        <p:sp>
          <p:nvSpPr>
            <p:cNvPr id="37" name="Text Box 1056"/>
            <p:cNvSpPr txBox="1">
              <a:spLocks noChangeArrowheads="1"/>
            </p:cNvSpPr>
            <p:nvPr/>
          </p:nvSpPr>
          <p:spPr bwMode="auto">
            <a:xfrm>
              <a:off x="3187" y="1611"/>
              <a:ext cx="171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38" name="Text Box 1057"/>
            <p:cNvSpPr txBox="1">
              <a:spLocks noChangeArrowheads="1"/>
            </p:cNvSpPr>
            <p:nvPr/>
          </p:nvSpPr>
          <p:spPr bwMode="auto">
            <a:xfrm>
              <a:off x="3187" y="2054"/>
              <a:ext cx="190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</a:p>
          </p:txBody>
        </p:sp>
        <p:sp>
          <p:nvSpPr>
            <p:cNvPr id="39" name="Text Box 1058"/>
            <p:cNvSpPr txBox="1">
              <a:spLocks noChangeArrowheads="1"/>
            </p:cNvSpPr>
            <p:nvPr/>
          </p:nvSpPr>
          <p:spPr bwMode="auto">
            <a:xfrm>
              <a:off x="5016" y="1536"/>
              <a:ext cx="88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25 MeV</a:t>
              </a:r>
            </a:p>
          </p:txBody>
        </p:sp>
        <p:sp>
          <p:nvSpPr>
            <p:cNvPr id="40" name="Text Box 1059"/>
            <p:cNvSpPr txBox="1">
              <a:spLocks noChangeArrowheads="1"/>
            </p:cNvSpPr>
            <p:nvPr/>
          </p:nvSpPr>
          <p:spPr bwMode="auto">
            <a:xfrm>
              <a:off x="4867" y="2256"/>
              <a:ext cx="1038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200" dirty="0">
                  <a:solidFill>
                    <a:srgbClr val="000000"/>
                  </a:solidFill>
                  <a:latin typeface="Arial Unicode MS" charset="0"/>
                </a:rPr>
                <a:t>100 MeV</a:t>
              </a:r>
            </a:p>
          </p:txBody>
        </p:sp>
        <p:sp>
          <p:nvSpPr>
            <p:cNvPr id="41" name="Text Box 1060"/>
            <p:cNvSpPr txBox="1">
              <a:spLocks noChangeArrowheads="1"/>
            </p:cNvSpPr>
            <p:nvPr/>
          </p:nvSpPr>
          <p:spPr bwMode="auto">
            <a:xfrm>
              <a:off x="4842" y="1896"/>
              <a:ext cx="259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Verdana" charset="0"/>
                </a:rPr>
                <a:t>+</a:t>
              </a:r>
            </a:p>
          </p:txBody>
        </p:sp>
        <p:sp>
          <p:nvSpPr>
            <p:cNvPr id="42" name="Text Box 1061"/>
            <p:cNvSpPr txBox="1">
              <a:spLocks noChangeArrowheads="1"/>
            </p:cNvSpPr>
            <p:nvPr/>
          </p:nvSpPr>
          <p:spPr bwMode="auto">
            <a:xfrm>
              <a:off x="4842" y="2526"/>
              <a:ext cx="23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>
                  <a:solidFill>
                    <a:srgbClr val="000000"/>
                  </a:solidFill>
                  <a:latin typeface="Verdana" charset="0"/>
                </a:rPr>
                <a:t>K</a:t>
              </a:r>
              <a:r>
                <a:rPr lang="de-DE" sz="1100" baseline="3000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3" name="Text Box 1062"/>
            <p:cNvSpPr txBox="1">
              <a:spLocks noChangeArrowheads="1"/>
            </p:cNvSpPr>
            <p:nvPr/>
          </p:nvSpPr>
          <p:spPr bwMode="auto">
            <a:xfrm>
              <a:off x="4842" y="1397"/>
              <a:ext cx="218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 dirty="0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 dirty="0">
                  <a:solidFill>
                    <a:srgbClr val="000000"/>
                  </a:solidFill>
                  <a:latin typeface="Symbol" charset="2"/>
                </a:rPr>
                <a:t>-</a:t>
              </a:r>
            </a:p>
          </p:txBody>
        </p:sp>
        <p:sp>
          <p:nvSpPr>
            <p:cNvPr id="44" name="Text Box 1063"/>
            <p:cNvSpPr txBox="1">
              <a:spLocks noChangeArrowheads="1"/>
            </p:cNvSpPr>
            <p:nvPr/>
          </p:nvSpPr>
          <p:spPr bwMode="auto">
            <a:xfrm>
              <a:off x="4842" y="1669"/>
              <a:ext cx="218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1100" b="1">
                  <a:solidFill>
                    <a:srgbClr val="000000"/>
                  </a:solidFill>
                  <a:latin typeface="Symbol" charset="2"/>
                </a:rPr>
                <a:t>p</a:t>
              </a:r>
              <a:r>
                <a:rPr lang="de-DE" sz="1100" b="1" baseline="30000">
                  <a:solidFill>
                    <a:srgbClr val="000000"/>
                  </a:solidFill>
                  <a:latin typeface="Symbol" charset="2"/>
                </a:rPr>
                <a:t>+</a:t>
              </a:r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695" y="3953411"/>
            <a:ext cx="3290777" cy="27779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E0F19BDD-A142-4999-A52E-4D539E4E60B8" descr="18657414-FEF6-4A00-A4D0-32C3996774CA@g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28" y="1844824"/>
            <a:ext cx="2333030" cy="149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5496" y="1052736"/>
            <a:ext cx="2983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err="1">
                <a:solidFill>
                  <a:srgbClr val="00599D"/>
                </a:solidFill>
              </a:rPr>
              <a:t>Gluonic</a:t>
            </a:r>
            <a:r>
              <a:rPr lang="en-GB" sz="2400" kern="0" dirty="0">
                <a:solidFill>
                  <a:srgbClr val="00599D"/>
                </a:solidFill>
              </a:rPr>
              <a:t> excitations: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Hybrids, </a:t>
            </a:r>
            <a:r>
              <a:rPr lang="en-GB" sz="2400" kern="0" dirty="0" err="1">
                <a:solidFill>
                  <a:srgbClr val="00599D"/>
                </a:solidFill>
              </a:rPr>
              <a:t>glueballs</a:t>
            </a:r>
            <a:endParaRPr lang="en-GB" sz="2400" kern="0" dirty="0">
              <a:solidFill>
                <a:srgbClr val="00599D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987824" y="10325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err="1">
                <a:solidFill>
                  <a:srgbClr val="00599D"/>
                </a:solidFill>
              </a:rPr>
              <a:t>Charmonium</a:t>
            </a:r>
            <a:r>
              <a:rPr lang="en-GB" sz="2400" kern="0" dirty="0">
                <a:solidFill>
                  <a:srgbClr val="00599D"/>
                </a:solidFill>
              </a:rPr>
              <a:t> states: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smtClean="0">
                <a:solidFill>
                  <a:srgbClr val="00599D"/>
                </a:solidFill>
              </a:rPr>
              <a:t>Precision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 smtClean="0">
                <a:solidFill>
                  <a:srgbClr val="00599D"/>
                </a:solidFill>
              </a:rPr>
              <a:t>spectroscopy</a:t>
            </a:r>
            <a:endParaRPr lang="en-GB" sz="2400" kern="0" dirty="0">
              <a:solidFill>
                <a:srgbClr val="00599D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5940152" y="10527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Time-like form factors,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nucleon structure</a:t>
            </a:r>
          </a:p>
        </p:txBody>
      </p:sp>
      <p:sp>
        <p:nvSpPr>
          <p:cNvPr id="48" name="Rechteck 47"/>
          <p:cNvSpPr/>
          <p:nvPr/>
        </p:nvSpPr>
        <p:spPr>
          <a:xfrm>
            <a:off x="72008" y="35122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In medium mass modifications: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Extension to the charm sector</a:t>
            </a:r>
          </a:p>
        </p:txBody>
      </p:sp>
      <p:sp>
        <p:nvSpPr>
          <p:cNvPr id="50" name="Rechteck 49"/>
          <p:cNvSpPr/>
          <p:nvPr/>
        </p:nvSpPr>
        <p:spPr>
          <a:xfrm>
            <a:off x="4572000" y="36784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Extension of nuclear chart: </a:t>
            </a:r>
          </a:p>
          <a:p>
            <a:pPr marL="85725" lvl="0" indent="-85725" eaLnBrk="0" fontAlgn="base" hangingPunct="0">
              <a:spcAft>
                <a:spcPct val="0"/>
              </a:spcAft>
              <a:buClr>
                <a:srgbClr val="0066CC"/>
              </a:buClr>
            </a:pPr>
            <a:r>
              <a:rPr lang="en-GB" sz="2400" kern="0" dirty="0">
                <a:solidFill>
                  <a:srgbClr val="00599D"/>
                </a:solidFill>
              </a:rPr>
              <a:t>Double </a:t>
            </a:r>
            <a:r>
              <a:rPr lang="en-GB" sz="2400" kern="0" dirty="0" err="1">
                <a:solidFill>
                  <a:srgbClr val="00599D"/>
                </a:solidFill>
              </a:rPr>
              <a:t>hypernuclei</a:t>
            </a:r>
            <a:endParaRPr lang="en-GB" sz="2400" kern="0" dirty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 descr="confinem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8218"/>
          <a:stretch>
            <a:fillRect/>
          </a:stretch>
        </p:blipFill>
        <p:spPr bwMode="auto">
          <a:xfrm rot="16200000">
            <a:off x="5676330" y="2325017"/>
            <a:ext cx="244792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r="21634" b="25171"/>
          <a:stretch>
            <a:fillRect/>
          </a:stretch>
        </p:blipFill>
        <p:spPr bwMode="auto">
          <a:xfrm>
            <a:off x="125413" y="2931990"/>
            <a:ext cx="467241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202605" y="2222450"/>
            <a:ext cx="451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strength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between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two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quarks</a:t>
            </a:r>
            <a:endParaRPr lang="de-DE" altLang="de-DE" sz="20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0" y="900009"/>
            <a:ext cx="91440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Confinement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and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Charmonium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spectroscopy</a:t>
            </a:r>
            <a:endParaRPr lang="de-DE" altLang="de-DE" sz="32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rmstadt</a:t>
            </a:r>
          </a:p>
        </p:txBody>
      </p:sp>
      <p:pic>
        <p:nvPicPr>
          <p:cNvPr id="54" name="Picture 8" descr="naive_charmoniu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547" y="3645024"/>
            <a:ext cx="1514269" cy="14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36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3"/>
          <a:stretch>
            <a:fillRect/>
          </a:stretch>
        </p:blipFill>
        <p:spPr bwMode="auto">
          <a:xfrm>
            <a:off x="-468313" y="1473919"/>
            <a:ext cx="6624638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8" name="Group 7"/>
          <p:cNvGrpSpPr>
            <a:grpSpLocks/>
          </p:cNvGrpSpPr>
          <p:nvPr/>
        </p:nvGrpSpPr>
        <p:grpSpPr bwMode="auto">
          <a:xfrm>
            <a:off x="5319713" y="3754909"/>
            <a:ext cx="4365625" cy="2338387"/>
            <a:chOff x="3792" y="3312"/>
            <a:chExt cx="2400" cy="1008"/>
          </a:xfrm>
        </p:grpSpPr>
        <p:grpSp>
          <p:nvGrpSpPr>
            <p:cNvPr id="89" name="Group 8"/>
            <p:cNvGrpSpPr>
              <a:grpSpLocks/>
            </p:cNvGrpSpPr>
            <p:nvPr/>
          </p:nvGrpSpPr>
          <p:grpSpPr bwMode="auto">
            <a:xfrm>
              <a:off x="3792" y="3312"/>
              <a:ext cx="2400" cy="1008"/>
              <a:chOff x="3792" y="3312"/>
              <a:chExt cx="2400" cy="1008"/>
            </a:xfrm>
          </p:grpSpPr>
          <p:graphicFrame>
            <p:nvGraphicFramePr>
              <p:cNvPr id="91" name="Object 9"/>
              <p:cNvGraphicFramePr>
                <a:graphicFrameLocks noChangeAspect="1"/>
              </p:cNvGraphicFramePr>
              <p:nvPr/>
            </p:nvGraphicFramePr>
            <p:xfrm>
              <a:off x="4608" y="3877"/>
              <a:ext cx="1080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44" name="Formel" r:id="rId5" imgW="1714320" imgH="457200" progId="Equation.3">
                      <p:embed/>
                    </p:oleObj>
                  </mc:Choice>
                  <mc:Fallback>
                    <p:oleObj name="Formel" r:id="rId5" imgW="171432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3877"/>
                            <a:ext cx="1080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" name="Object 10"/>
              <p:cNvGraphicFramePr>
                <a:graphicFrameLocks noChangeAspect="1"/>
              </p:cNvGraphicFramePr>
              <p:nvPr/>
            </p:nvGraphicFramePr>
            <p:xfrm>
              <a:off x="4608" y="4169"/>
              <a:ext cx="1032" cy="1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45" name="Formel" r:id="rId7" imgW="1638000" imgH="241200" progId="Equation.3">
                      <p:embed/>
                    </p:oleObj>
                  </mc:Choice>
                  <mc:Fallback>
                    <p:oleObj name="Formel" r:id="rId7" imgW="163800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8" y="4169"/>
                            <a:ext cx="1032" cy="1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3" name="Text Box 11"/>
              <p:cNvSpPr txBox="1">
                <a:spLocks noChangeArrowheads="1"/>
              </p:cNvSpPr>
              <p:nvPr/>
            </p:nvSpPr>
            <p:spPr bwMode="auto">
              <a:xfrm>
                <a:off x="4560" y="3669"/>
                <a:ext cx="1632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1600" b="1" smtClean="0">
                    <a:solidFill>
                      <a:srgbClr val="000000"/>
                    </a:solidFill>
                  </a:rPr>
                  <a:t>confinement potential</a:t>
                </a:r>
              </a:p>
            </p:txBody>
          </p:sp>
          <p:graphicFrame>
            <p:nvGraphicFramePr>
              <p:cNvPr id="94" name="Object 12"/>
              <p:cNvGraphicFramePr>
                <a:graphicFrameLocks noChangeAspect="1"/>
              </p:cNvGraphicFramePr>
              <p:nvPr/>
            </p:nvGraphicFramePr>
            <p:xfrm>
              <a:off x="3792" y="3312"/>
              <a:ext cx="232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46" name="Formel" r:id="rId9" imgW="368280" imgH="228600" progId="Equation.3">
                      <p:embed/>
                    </p:oleObj>
                  </mc:Choice>
                  <mc:Fallback>
                    <p:oleObj name="Formel" r:id="rId9" imgW="3682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2" y="3312"/>
                            <a:ext cx="232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95" name="Group 13"/>
              <p:cNvGrpSpPr>
                <a:grpSpLocks/>
              </p:cNvGrpSpPr>
              <p:nvPr/>
            </p:nvGrpSpPr>
            <p:grpSpPr bwMode="auto">
              <a:xfrm>
                <a:off x="3984" y="3312"/>
                <a:ext cx="1392" cy="960"/>
                <a:chOff x="3792" y="3216"/>
                <a:chExt cx="1392" cy="960"/>
              </a:xfrm>
            </p:grpSpPr>
            <p:sp>
              <p:nvSpPr>
                <p:cNvPr id="96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936" y="3216"/>
                  <a:ext cx="0" cy="9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Line 15"/>
                <p:cNvSpPr>
                  <a:spLocks noChangeShapeType="1"/>
                </p:cNvSpPr>
                <p:nvPr/>
              </p:nvSpPr>
              <p:spPr bwMode="auto">
                <a:xfrm>
                  <a:off x="3792" y="3504"/>
                  <a:ext cx="13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90" name="Freeform 16"/>
            <p:cNvSpPr>
              <a:spLocks/>
            </p:cNvSpPr>
            <p:nvPr/>
          </p:nvSpPr>
          <p:spPr bwMode="auto">
            <a:xfrm>
              <a:off x="4163" y="3335"/>
              <a:ext cx="781" cy="912"/>
            </a:xfrm>
            <a:custGeom>
              <a:avLst/>
              <a:gdLst>
                <a:gd name="T0" fmla="*/ 0 w 781"/>
                <a:gd name="T1" fmla="*/ 912 h 912"/>
                <a:gd name="T2" fmla="*/ 16 w 781"/>
                <a:gd name="T3" fmla="*/ 699 h 912"/>
                <a:gd name="T4" fmla="*/ 66 w 781"/>
                <a:gd name="T5" fmla="*/ 518 h 912"/>
                <a:gd name="T6" fmla="*/ 131 w 781"/>
                <a:gd name="T7" fmla="*/ 395 h 912"/>
                <a:gd name="T8" fmla="*/ 230 w 781"/>
                <a:gd name="T9" fmla="*/ 280 h 912"/>
                <a:gd name="T10" fmla="*/ 518 w 781"/>
                <a:gd name="T11" fmla="*/ 124 h 912"/>
                <a:gd name="T12" fmla="*/ 781 w 781"/>
                <a:gd name="T13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1" h="912">
                  <a:moveTo>
                    <a:pt x="0" y="912"/>
                  </a:moveTo>
                  <a:cubicBezTo>
                    <a:pt x="4" y="877"/>
                    <a:pt x="5" y="765"/>
                    <a:pt x="16" y="699"/>
                  </a:cubicBezTo>
                  <a:cubicBezTo>
                    <a:pt x="27" y="633"/>
                    <a:pt x="47" y="569"/>
                    <a:pt x="66" y="518"/>
                  </a:cubicBezTo>
                  <a:cubicBezTo>
                    <a:pt x="85" y="467"/>
                    <a:pt x="104" y="435"/>
                    <a:pt x="131" y="395"/>
                  </a:cubicBezTo>
                  <a:cubicBezTo>
                    <a:pt x="158" y="355"/>
                    <a:pt x="166" y="325"/>
                    <a:pt x="230" y="280"/>
                  </a:cubicBezTo>
                  <a:cubicBezTo>
                    <a:pt x="294" y="235"/>
                    <a:pt x="426" y="171"/>
                    <a:pt x="518" y="124"/>
                  </a:cubicBezTo>
                  <a:cubicBezTo>
                    <a:pt x="610" y="77"/>
                    <a:pt x="726" y="26"/>
                    <a:pt x="781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99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rmstadt</a:t>
            </a:r>
          </a:p>
        </p:txBody>
      </p:sp>
      <p:pic>
        <p:nvPicPr>
          <p:cNvPr id="100" name="Picture 8" descr="naive_charmonium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830859"/>
            <a:ext cx="1514269" cy="1495101"/>
          </a:xfrm>
          <a:prstGeom prst="rect">
            <a:avLst/>
          </a:prstGeom>
        </p:spPr>
      </p:pic>
      <p:sp>
        <p:nvSpPr>
          <p:cNvPr id="101" name="Text Box 5"/>
          <p:cNvSpPr txBox="1">
            <a:spLocks noChangeArrowheads="1"/>
          </p:cNvSpPr>
          <p:nvPr/>
        </p:nvSpPr>
        <p:spPr bwMode="auto">
          <a:xfrm>
            <a:off x="0" y="900009"/>
            <a:ext cx="91440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Confinement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and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Charmonium</a:t>
            </a:r>
            <a:r>
              <a:rPr lang="de-DE" altLang="de-DE" sz="32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002060"/>
                </a:solidFill>
                <a:latin typeface="Tahoma" pitchFamily="34" charset="0"/>
              </a:rPr>
              <a:t>spectroscopy</a:t>
            </a:r>
            <a:endParaRPr lang="de-DE" altLang="de-DE" sz="32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476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TJ14-100125_Bormio_talk_TJ_p06_Page_1_Image_0008.png"/>
          <p:cNvPicPr>
            <a:picLocks noChangeAspect="1"/>
          </p:cNvPicPr>
          <p:nvPr/>
        </p:nvPicPr>
        <p:blipFill>
          <a:blip r:embed="rId3" cstate="print"/>
          <a:srcRect l="5298" r="1766"/>
          <a:stretch>
            <a:fillRect/>
          </a:stretch>
        </p:blipFill>
        <p:spPr>
          <a:xfrm>
            <a:off x="467544" y="1588528"/>
            <a:ext cx="7586861" cy="50808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  <a:latin typeface="Arial"/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  <a:latin typeface="Arial"/>
              </a:rPr>
              <a:t>rmstadt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979712" y="908720"/>
            <a:ext cx="606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Antiproton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de-DE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 </a:t>
            </a:r>
            <a:endParaRPr lang="de-DE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900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8" y="116632"/>
            <a:ext cx="2519958" cy="6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915816" y="188640"/>
            <a:ext cx="6126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</a:rPr>
              <a:t>Anti</a:t>
            </a:r>
            <a:r>
              <a:rPr lang="de-DE" altLang="de-DE" sz="2400" dirty="0" smtClean="0">
                <a:solidFill>
                  <a:srgbClr val="FF0000"/>
                </a:solidFill>
              </a:rPr>
              <a:t>p</a:t>
            </a:r>
            <a:r>
              <a:rPr lang="de-DE" altLang="de-DE" sz="2400" dirty="0" smtClean="0">
                <a:solidFill>
                  <a:srgbClr val="000000"/>
                </a:solidFill>
              </a:rPr>
              <a:t>roton-Proton-</a:t>
            </a:r>
            <a:r>
              <a:rPr lang="de-DE" altLang="de-DE" sz="2400" dirty="0" smtClean="0">
                <a:solidFill>
                  <a:srgbClr val="FF0000"/>
                </a:solidFill>
              </a:rPr>
              <a:t>An</a:t>
            </a:r>
            <a:r>
              <a:rPr lang="de-DE" altLang="de-DE" sz="2400" dirty="0" smtClean="0">
                <a:solidFill>
                  <a:srgbClr val="000000"/>
                </a:solidFill>
              </a:rPr>
              <a:t>nihilation in </a:t>
            </a:r>
            <a:r>
              <a:rPr lang="de-DE" altLang="de-DE" sz="2400" dirty="0" smtClean="0">
                <a:solidFill>
                  <a:srgbClr val="FF0000"/>
                </a:solidFill>
              </a:rPr>
              <a:t>Da</a:t>
            </a:r>
            <a:r>
              <a:rPr lang="de-DE" altLang="de-DE" sz="2400" dirty="0" smtClean="0">
                <a:solidFill>
                  <a:srgbClr val="000000"/>
                </a:solidFill>
              </a:rPr>
              <a:t>rmstadt</a:t>
            </a:r>
          </a:p>
        </p:txBody>
      </p:sp>
      <p:pic>
        <p:nvPicPr>
          <p:cNvPr id="8" name="Grafik 50" descr="HESR-Rathsmann-V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200" y="1196752"/>
            <a:ext cx="7073120" cy="418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35496" y="5489937"/>
            <a:ext cx="6485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Luminosity up to L~ 2x10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cm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0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de-DE" sz="2000" baseline="300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Stochastic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 ~50 </a:t>
            </a:r>
            <a:r>
              <a:rPr lang="de-DE" sz="20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keV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Tune E</a:t>
            </a:r>
            <a:r>
              <a:rPr lang="de-DE" sz="2000" baseline="-25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</a:t>
            </a:r>
            <a:r>
              <a:rPr lang="de-DE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precise mass </a:t>
            </a:r>
            <a:r>
              <a:rPr lang="en-US" sz="2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2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width</a:t>
            </a:r>
            <a:endParaRPr lang="de-DE" sz="20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6462" r="6164" b="7385"/>
          <a:stretch/>
        </p:blipFill>
        <p:spPr bwMode="auto">
          <a:xfrm>
            <a:off x="6574103" y="4565104"/>
            <a:ext cx="2462393" cy="22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907704" y="713638"/>
            <a:ext cx="65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The </a:t>
            </a:r>
            <a:r>
              <a:rPr lang="de-DE" sz="2800" b="1" dirty="0" smtClean="0"/>
              <a:t>H</a:t>
            </a:r>
            <a:r>
              <a:rPr lang="de-DE" sz="2800" dirty="0" smtClean="0"/>
              <a:t>igh </a:t>
            </a:r>
            <a:r>
              <a:rPr lang="de-DE" sz="2800" b="1" dirty="0" err="1" smtClean="0"/>
              <a:t>E</a:t>
            </a:r>
            <a:r>
              <a:rPr lang="de-DE" sz="2800" dirty="0" err="1" smtClean="0"/>
              <a:t>nergy</a:t>
            </a:r>
            <a:r>
              <a:rPr lang="de-DE" sz="2800" dirty="0" smtClean="0"/>
              <a:t> </a:t>
            </a:r>
            <a:r>
              <a:rPr lang="de-DE" sz="2800" b="1" dirty="0" smtClean="0"/>
              <a:t>S</a:t>
            </a:r>
            <a:r>
              <a:rPr lang="de-DE" sz="2800" dirty="0" smtClean="0"/>
              <a:t>torage </a:t>
            </a:r>
            <a:r>
              <a:rPr lang="de-DE" sz="2800" b="1" dirty="0" smtClean="0"/>
              <a:t>R</a:t>
            </a:r>
            <a:r>
              <a:rPr lang="de-DE" sz="2800" dirty="0" smtClean="0"/>
              <a:t>ing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764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169399" cy="57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1"/>
          <p:cNvSpPr txBox="1">
            <a:spLocks noChangeArrowheads="1"/>
          </p:cNvSpPr>
          <p:nvPr/>
        </p:nvSpPr>
        <p:spPr>
          <a:xfrm>
            <a:off x="0" y="-27384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de-DE" sz="3600" dirty="0" smtClean="0">
                <a:solidFill>
                  <a:srgbClr val="9F29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PANDA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spectrometer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</a:t>
            </a:r>
            <a:endParaRPr lang="en-GB" sz="3600" dirty="0">
              <a:latin typeface="Times New Roman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713664" y="1000542"/>
            <a:ext cx="4898896" cy="489364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4π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acceptance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rate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2x10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interactions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de-DE" sz="24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Momentum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resolution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~1%</a:t>
            </a:r>
          </a:p>
          <a:p>
            <a:endParaRPr lang="de-DE" sz="80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D, 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e-DE" sz="2400" baseline="30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de-DE" sz="2400" baseline="-250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 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 = 317 μ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de-DE" sz="2400" baseline="300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PID (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γ, 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e, </a:t>
            </a:r>
            <a:r>
              <a:rPr lang="el-GR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μ, π, 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K, p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Cherenkov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400" dirty="0" err="1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/dx</a:t>
            </a:r>
          </a:p>
          <a:p>
            <a:endParaRPr lang="de-DE" sz="800" i="1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γ-detection 1 MeV – 10 </a:t>
            </a:r>
            <a:r>
              <a:rPr lang="en-US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40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Crystal </a:t>
            </a:r>
            <a:r>
              <a:rPr lang="de-DE" sz="2400" dirty="0" err="1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Calorimeter</a:t>
            </a:r>
            <a:endParaRPr lang="de-DE" sz="2400" dirty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684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</a:t>
            </a:r>
            <a:r>
              <a:rPr lang="en-GB" dirty="0" smtClean="0"/>
              <a:t>tomic </a:t>
            </a:r>
            <a:r>
              <a:rPr lang="en-GB" b="1" dirty="0" smtClean="0"/>
              <a:t>P</a:t>
            </a:r>
            <a:r>
              <a:rPr lang="en-GB" dirty="0" smtClean="0"/>
              <a:t>hysics, </a:t>
            </a:r>
            <a:r>
              <a:rPr lang="en-GB" b="1" dirty="0" smtClean="0"/>
              <a:t>P</a:t>
            </a:r>
            <a:r>
              <a:rPr lang="en-GB" dirty="0" smtClean="0"/>
              <a:t>lasma and </a:t>
            </a:r>
            <a:r>
              <a:rPr lang="en-GB" b="1" dirty="0" smtClean="0"/>
              <a:t>A</a:t>
            </a:r>
            <a:r>
              <a:rPr lang="en-GB" dirty="0" smtClean="0"/>
              <a:t>pplied Sciences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555443" y="4661239"/>
            <a:ext cx="8985109" cy="1739563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  <a:cs typeface="ＭＳ Ｐゴシック" charset="0"/>
              </a:rPr>
              <a:t>Highest Charge </a:t>
            </a:r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States: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Extreme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Static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Fields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Relativistic Energies: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Extreme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Dynamical Fields and Ultrashort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Pulses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High Intensities: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Very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High Energy Densities and Pressures </a:t>
            </a:r>
            <a:endParaRPr lang="en-US" sz="2000" dirty="0" smtClean="0">
              <a:solidFill>
                <a:srgbClr val="0066CC"/>
              </a:solidFill>
              <a:cs typeface="ＭＳ Ｐゴシック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High </a:t>
            </a:r>
            <a:r>
              <a:rPr lang="en-US" sz="2000" dirty="0">
                <a:solidFill>
                  <a:srgbClr val="000000"/>
                </a:solidFill>
                <a:cs typeface="ＭＳ Ｐゴシック" charset="0"/>
              </a:rPr>
              <a:t>Charge at Low </a:t>
            </a:r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Velocity: 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Large </a:t>
            </a:r>
            <a:r>
              <a:rPr lang="en-US" sz="2000" dirty="0">
                <a:solidFill>
                  <a:srgbClr val="0066CC"/>
                </a:solidFill>
                <a:cs typeface="ＭＳ Ｐゴシック" charset="0"/>
              </a:rPr>
              <a:t>Energy </a:t>
            </a:r>
            <a:r>
              <a:rPr lang="en-US" sz="2000" dirty="0" smtClean="0">
                <a:solidFill>
                  <a:srgbClr val="0066CC"/>
                </a:solidFill>
                <a:cs typeface="ＭＳ Ｐゴシック" charset="0"/>
              </a:rPr>
              <a:t>Deposition</a:t>
            </a:r>
          </a:p>
          <a:p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Low</a:t>
            </a:r>
            <a:r>
              <a:rPr lang="en-US" sz="2000" dirty="0">
                <a:solidFill>
                  <a:srgbClr val="000000"/>
                </a:solidFill>
                <a:cs typeface="ＭＳ Ｐゴシック" charset="0"/>
              </a:rPr>
              <a:t>-Energy </a:t>
            </a:r>
            <a:r>
              <a:rPr lang="en-US" sz="2000" dirty="0" smtClean="0">
                <a:solidFill>
                  <a:srgbClr val="000000"/>
                </a:solidFill>
                <a:cs typeface="ＭＳ Ｐゴシック" charset="0"/>
              </a:rPr>
              <a:t>Anti-Protons:  </a:t>
            </a:r>
            <a:r>
              <a:rPr lang="en-US" sz="2000" dirty="0" smtClean="0">
                <a:solidFill>
                  <a:srgbClr val="0070C0"/>
                </a:solidFill>
                <a:cs typeface="ＭＳ Ｐゴシック" charset="0"/>
              </a:rPr>
              <a:t>Antimatter </a:t>
            </a:r>
            <a:r>
              <a:rPr lang="en-US" sz="2000" dirty="0">
                <a:solidFill>
                  <a:srgbClr val="0070C0"/>
                </a:solidFill>
                <a:cs typeface="ＭＳ Ｐゴシック" charset="0"/>
              </a:rPr>
              <a:t>Research</a:t>
            </a:r>
          </a:p>
          <a:p>
            <a:endParaRPr lang="en-GB" sz="2000" dirty="0"/>
          </a:p>
        </p:txBody>
      </p:sp>
      <p:grpSp>
        <p:nvGrpSpPr>
          <p:cNvPr id="28" name="Gruppierung 27"/>
          <p:cNvGrpSpPr/>
          <p:nvPr/>
        </p:nvGrpSpPr>
        <p:grpSpPr>
          <a:xfrm>
            <a:off x="-965" y="846135"/>
            <a:ext cx="9180513" cy="3580250"/>
            <a:chOff x="-24107" y="2739673"/>
            <a:chExt cx="9180513" cy="3580250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-24107" y="2766661"/>
              <a:ext cx="9180513" cy="22494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079581" y="3247673"/>
              <a:ext cx="6969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400" b="1" i="1" dirty="0">
                <a:solidFill>
                  <a:srgbClr val="0000FF"/>
                </a:solidFill>
                <a:cs typeface="ＭＳ Ｐゴシック" charset="0"/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184231" y="5022498"/>
              <a:ext cx="2089150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planetary interiors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states of matter common in astrophysical objects 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238456" y="5022498"/>
              <a:ext cx="2016125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r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extreme conditions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hardness and 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modification of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sz="1400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3862094" y="2760311"/>
              <a:ext cx="10829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Plasma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7824494" y="2739673"/>
              <a:ext cx="59781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</a:t>
              </a:r>
              <a:endParaRPr lang="en-US" sz="2000" b="1" dirty="0">
                <a:solidFill>
                  <a:srgbClr val="FFFFFF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7254581" y="5022498"/>
              <a:ext cx="1890713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  <a:sym typeface="Wingdings" charset="0"/>
                </a:rPr>
                <a:t>aerospace engineering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radiation shielding of cosmic radiation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4" name="Picture 27" descr="AP_Seminar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2694" y="3109561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0" descr="S334 - 02_Exp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0231" y="3144486"/>
              <a:ext cx="1670050" cy="1598612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5509919" y="2750786"/>
              <a:ext cx="129662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Materials 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pic>
          <p:nvPicPr>
            <p:cNvPr id="1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8556" y="3142898"/>
              <a:ext cx="1671638" cy="1600200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</a:ln>
            <a:effectLst/>
            <a:extLst/>
          </p:spPr>
        </p:pic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1652294" y="5027261"/>
              <a:ext cx="1636712" cy="129266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anti-matter</a:t>
              </a: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matter / anti-matter asymmetry</a:t>
              </a:r>
              <a:endParaRPr lang="en-US" sz="1400" b="1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-3469" y="5022498"/>
              <a:ext cx="1708150" cy="129222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33CC"/>
                  </a:solidFill>
                  <a:cs typeface="ＭＳ Ｐゴシック" charset="0"/>
                  <a:sym typeface="Wingdings" charset="0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cs typeface="ＭＳ Ｐゴシック" charset="0"/>
                </a:rPr>
                <a:t>strong field research</a:t>
              </a:r>
              <a:endParaRPr lang="en-US" b="1" dirty="0" smtClean="0">
                <a:solidFill>
                  <a:srgbClr val="0070C0"/>
                </a:solidFill>
                <a:cs typeface="ＭＳ Ｐゴシック" charset="0"/>
                <a:sym typeface="Wingdings" charset="0"/>
              </a:endParaRPr>
            </a:p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... 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  <a:sym typeface="Wingdings" charset="0"/>
                </a:rPr>
                <a:t>probing of f</a:t>
              </a:r>
              <a:r>
                <a:rPr lang="en-US" sz="1400" b="1" dirty="0" smtClean="0">
                  <a:solidFill>
                    <a:srgbClr val="000000"/>
                  </a:solidFill>
                  <a:cs typeface="ＭＳ Ｐゴシック" charset="0"/>
                </a:rPr>
                <a:t>undamental laws of physics</a:t>
              </a:r>
              <a:endParaRPr lang="en-US" sz="1400" dirty="0">
                <a:solidFill>
                  <a:srgbClr val="000000"/>
                </a:solidFill>
                <a:cs typeface="ＭＳ Ｐゴシック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85" b="7762"/>
            <a:stretch/>
          </p:blipFill>
          <p:spPr bwMode="auto">
            <a:xfrm>
              <a:off x="21931" y="3144486"/>
              <a:ext cx="1670050" cy="1598612"/>
            </a:xfrm>
            <a:prstGeom prst="rect">
              <a:avLst/>
            </a:prstGeom>
            <a:solidFill>
              <a:srgbClr val="E5FDFF"/>
            </a:solidFill>
            <a:ln w="38100">
              <a:solidFill>
                <a:schemeClr val="bg2">
                  <a:lumMod val="90000"/>
                </a:schemeClr>
              </a:solidFill>
            </a:ln>
            <a:effectLst/>
          </p:spPr>
        </p:pic>
        <p:pic>
          <p:nvPicPr>
            <p:cNvPr id="21" name="Picture 21"/>
            <p:cNvPicPr preferRelativeResize="0"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14206" y="3136548"/>
              <a:ext cx="1670050" cy="1598613"/>
            </a:xfrm>
            <a:prstGeom prst="rect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793456" y="2766661"/>
              <a:ext cx="20947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Atomic Physics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3" name="Textfeld 1"/>
            <p:cNvSpPr txBox="1">
              <a:spLocks noChangeArrowheads="1"/>
            </p:cNvSpPr>
            <p:nvPr/>
          </p:nvSpPr>
          <p:spPr bwMode="auto">
            <a:xfrm>
              <a:off x="296569" y="4719286"/>
              <a:ext cx="9755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SPARC</a:t>
              </a:r>
            </a:p>
          </p:txBody>
        </p:sp>
        <p:sp>
          <p:nvSpPr>
            <p:cNvPr id="24" name="Textfeld 27"/>
            <p:cNvSpPr txBox="1">
              <a:spLocks noChangeArrowheads="1"/>
            </p:cNvSpPr>
            <p:nvPr/>
          </p:nvSpPr>
          <p:spPr bwMode="auto">
            <a:xfrm>
              <a:off x="2087269" y="4722461"/>
              <a:ext cx="8643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FLAIR</a:t>
              </a:r>
            </a:p>
          </p:txBody>
        </p:sp>
        <p:sp>
          <p:nvSpPr>
            <p:cNvPr id="25" name="Textfeld 28"/>
            <p:cNvSpPr txBox="1">
              <a:spLocks noChangeArrowheads="1"/>
            </p:cNvSpPr>
            <p:nvPr/>
          </p:nvSpPr>
          <p:spPr bwMode="auto">
            <a:xfrm>
              <a:off x="3285831" y="4722461"/>
              <a:ext cx="20953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>
                  <a:solidFill>
                    <a:srgbClr val="FFFFFF"/>
                  </a:solidFill>
                  <a:cs typeface="ＭＳ Ｐゴシック" charset="0"/>
                </a:rPr>
                <a:t>HEDgeHOB</a:t>
              </a:r>
              <a:r>
                <a:rPr lang="en-US" b="1" dirty="0">
                  <a:solidFill>
                    <a:srgbClr val="FFFFFF"/>
                  </a:solidFill>
                  <a:cs typeface="ＭＳ Ｐゴシック" charset="0"/>
                </a:rPr>
                <a:t>/WDM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5503569" y="4714523"/>
              <a:ext cx="162488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MAT/BIOMAT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7387931" y="4712936"/>
              <a:ext cx="155683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cs typeface="ＭＳ Ｐゴシック" charset="0"/>
                  <a:sym typeface="Wingdings" charset="0"/>
                </a:rPr>
                <a:t>BIO/BIOMAT</a:t>
              </a:r>
              <a:endParaRPr lang="en-US" b="1" dirty="0">
                <a:solidFill>
                  <a:srgbClr val="0033CC"/>
                </a:solidFill>
                <a:cs typeface="ＭＳ Ｐゴシック" charset="0"/>
                <a:sym typeface="Wingding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95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" y="2529584"/>
            <a:ext cx="5377772" cy="367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iagonal liegende Ecken des Rechtecks schneiden 11"/>
          <p:cNvSpPr/>
          <p:nvPr/>
        </p:nvSpPr>
        <p:spPr bwMode="auto">
          <a:xfrm rot="16200000">
            <a:off x="4806411" y="2270890"/>
            <a:ext cx="3929070" cy="4746108"/>
          </a:xfrm>
          <a:prstGeom prst="snip2DiagRect">
            <a:avLst>
              <a:gd name="adj1" fmla="val 386"/>
              <a:gd name="adj2" fmla="val 35631"/>
            </a:avLst>
          </a:prstGeom>
          <a:solidFill>
            <a:srgbClr val="FFC000">
              <a:alpha val="35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3" name="Text Box 41"/>
          <p:cNvSpPr txBox="1">
            <a:spLocks noChangeArrowheads="1"/>
          </p:cNvSpPr>
          <p:nvPr/>
        </p:nvSpPr>
        <p:spPr bwMode="auto">
          <a:xfrm>
            <a:off x="5592276" y="2671418"/>
            <a:ext cx="3913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dirty="0" err="1">
                <a:solidFill>
                  <a:prstClr val="black"/>
                </a:solidFill>
                <a:cs typeface="Arial" panose="020B0604020202020204" pitchFamily="34" charset="0"/>
              </a:rPr>
              <a:t>Cooling</a:t>
            </a:r>
            <a:r>
              <a:rPr lang="de-DE" altLang="en-US" dirty="0">
                <a:solidFill>
                  <a:prstClr val="black"/>
                </a:solidFill>
                <a:cs typeface="Arial" panose="020B0604020202020204" pitchFamily="34" charset="0"/>
              </a:rPr>
              <a:t>: The Key for Precision</a:t>
            </a:r>
          </a:p>
        </p:txBody>
      </p:sp>
      <p:graphicFrame>
        <p:nvGraphicFramePr>
          <p:cNvPr id="7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37424"/>
              </p:ext>
            </p:extLst>
          </p:nvPr>
        </p:nvGraphicFramePr>
        <p:xfrm>
          <a:off x="5592276" y="2795705"/>
          <a:ext cx="3049588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Graph" r:id="rId5" imgW="3941640" imgH="2921040" progId="Origin50.Graph">
                  <p:embed/>
                </p:oleObj>
              </mc:Choice>
              <mc:Fallback>
                <p:oleObj name="Graph" r:id="rId5" imgW="3941640" imgH="2921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276" y="2795705"/>
                        <a:ext cx="3049588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" name="Picture 19" descr="ec192PbTl_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81" y="5013276"/>
            <a:ext cx="3457003" cy="139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 Box 41"/>
          <p:cNvSpPr txBox="1">
            <a:spLocks noChangeArrowheads="1"/>
          </p:cNvSpPr>
          <p:nvPr/>
        </p:nvSpPr>
        <p:spPr bwMode="auto">
          <a:xfrm>
            <a:off x="4215152" y="4643944"/>
            <a:ext cx="5112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en-US" dirty="0">
                <a:solidFill>
                  <a:prstClr val="black"/>
                </a:solidFill>
                <a:cs typeface="Arial" panose="020B0604020202020204" pitchFamily="34" charset="0"/>
              </a:rPr>
              <a:t>From Single Ions to </a:t>
            </a:r>
            <a:r>
              <a:rPr lang="de-DE" altLang="en-US" dirty="0" err="1">
                <a:solidFill>
                  <a:prstClr val="black"/>
                </a:solidFill>
                <a:cs typeface="Arial" panose="020B0604020202020204" pitchFamily="34" charset="0"/>
              </a:rPr>
              <a:t>Highest</a:t>
            </a:r>
            <a:r>
              <a:rPr lang="de-DE" alt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altLang="en-US" dirty="0" err="1">
                <a:solidFill>
                  <a:prstClr val="black"/>
                </a:solidFill>
                <a:cs typeface="Arial" panose="020B0604020202020204" pitchFamily="34" charset="0"/>
              </a:rPr>
              <a:t>Intensities</a:t>
            </a:r>
            <a:endParaRPr lang="de-DE" alt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feld 11"/>
          <p:cNvSpPr txBox="1"/>
          <p:nvPr/>
        </p:nvSpPr>
        <p:spPr>
          <a:xfrm>
            <a:off x="137043" y="1004535"/>
            <a:ext cx="6759607" cy="1323439"/>
          </a:xfrm>
          <a:prstGeom prst="rect">
            <a:avLst/>
          </a:prstGeom>
          <a:noFill/>
          <a:ln w="635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Stored and cooled highly charged ions and RIBs</a:t>
            </a:r>
          </a:p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Protons to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Uranium in various charge states 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</a:t>
            </a:r>
            <a:r>
              <a:rPr lang="en-US" sz="20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28+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U</a:t>
            </a:r>
            <a:r>
              <a:rPr lang="en-US" sz="20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92+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to 10</a:t>
            </a:r>
            <a:r>
              <a:rPr lang="en-US" sz="20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stored ions</a:t>
            </a:r>
          </a:p>
          <a:p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rest to relativistic (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=6) energies</a:t>
            </a:r>
          </a:p>
        </p:txBody>
      </p:sp>
      <p:sp>
        <p:nvSpPr>
          <p:cNvPr id="11" name="Textfeld 11"/>
          <p:cNvSpPr txBox="1"/>
          <p:nvPr/>
        </p:nvSpPr>
        <p:spPr>
          <a:xfrm>
            <a:off x="2275899" y="5434250"/>
            <a:ext cx="2039991" cy="1043875"/>
          </a:xfrm>
          <a:prstGeom prst="rect">
            <a:avLst/>
          </a:prstGeom>
          <a:solidFill>
            <a:srgbClr val="FFFF00">
              <a:alpha val="50000"/>
            </a:srgbClr>
          </a:solidFill>
          <a:ln w="635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Cooling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Stochastic Cooling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Laser Cooling</a:t>
            </a:r>
            <a:endParaRPr lang="en-US" sz="1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19" y="225425"/>
            <a:ext cx="8605837" cy="490538"/>
          </a:xfrm>
        </p:spPr>
        <p:txBody>
          <a:bodyPr/>
          <a:lstStyle/>
          <a:p>
            <a:r>
              <a:rPr lang="en-GB" sz="3200" dirty="0" smtClean="0"/>
              <a:t>Atomic physics with stored and cooled </a:t>
            </a:r>
            <a:r>
              <a:rPr lang="en-GB" sz="3200" dirty="0"/>
              <a:t>i</a:t>
            </a:r>
            <a:r>
              <a:rPr lang="en-GB" sz="3200" dirty="0" smtClean="0"/>
              <a:t>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31907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6850" b="31532"/>
          <a:stretch>
            <a:fillRect/>
          </a:stretch>
        </p:blipFill>
        <p:spPr bwMode="auto">
          <a:xfrm>
            <a:off x="250825" y="1340768"/>
            <a:ext cx="8713788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922724" y="5013176"/>
            <a:ext cx="70194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Neon beam at 300 A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r>
              <a:rPr lang="de-DE" alt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penetrating</a:t>
            </a:r>
            <a:r>
              <a:rPr lang="de-DE" altLang="de-DE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Ar </a:t>
            </a:r>
            <a:r>
              <a:rPr lang="de-DE" altLang="de-DE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cristal</a:t>
            </a:r>
            <a:endParaRPr lang="de-DE" altLang="de-DE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Plasma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heavy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de-DE" alt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endParaRPr lang="de-DE" alt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1566863"/>
            <a:ext cx="7561262" cy="48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831975"/>
            <a:ext cx="1031875" cy="7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2" name="Text Box 4"/>
          <p:cNvSpPr txBox="1">
            <a:spLocks noChangeArrowheads="1"/>
          </p:cNvSpPr>
          <p:nvPr/>
        </p:nvSpPr>
        <p:spPr bwMode="auto">
          <a:xfrm>
            <a:off x="5472113" y="489743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Jupiter</a:t>
            </a:r>
          </a:p>
        </p:txBody>
      </p:sp>
      <p:sp>
        <p:nvSpPr>
          <p:cNvPr id="467973" name="Text Box 5"/>
          <p:cNvSpPr txBox="1">
            <a:spLocks noChangeArrowheads="1"/>
          </p:cNvSpPr>
          <p:nvPr/>
        </p:nvSpPr>
        <p:spPr bwMode="auto">
          <a:xfrm>
            <a:off x="2297113" y="5194300"/>
            <a:ext cx="1162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Sun Surface</a:t>
            </a:r>
          </a:p>
        </p:txBody>
      </p:sp>
      <p:sp>
        <p:nvSpPr>
          <p:cNvPr id="467974" name="Text Box 6"/>
          <p:cNvSpPr txBox="1">
            <a:spLocks noChangeArrowheads="1"/>
          </p:cNvSpPr>
          <p:nvPr/>
        </p:nvSpPr>
        <p:spPr bwMode="auto">
          <a:xfrm>
            <a:off x="1204913" y="2514600"/>
            <a:ext cx="148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Magnetic Fusion</a:t>
            </a:r>
          </a:p>
        </p:txBody>
      </p:sp>
      <p:sp>
        <p:nvSpPr>
          <p:cNvPr id="467975" name="Text Box 7"/>
          <p:cNvSpPr txBox="1">
            <a:spLocks noChangeArrowheads="1"/>
          </p:cNvSpPr>
          <p:nvPr/>
        </p:nvSpPr>
        <p:spPr bwMode="auto">
          <a:xfrm>
            <a:off x="4900613" y="5110163"/>
            <a:ext cx="86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solid state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density</a:t>
            </a:r>
          </a:p>
        </p:txBody>
      </p:sp>
      <p:sp>
        <p:nvSpPr>
          <p:cNvPr id="467976" name="Text Box 8"/>
          <p:cNvSpPr txBox="1">
            <a:spLocks noChangeArrowheads="1"/>
          </p:cNvSpPr>
          <p:nvPr/>
        </p:nvSpPr>
        <p:spPr bwMode="auto">
          <a:xfrm rot="-5400000">
            <a:off x="-579437" y="2281238"/>
            <a:ext cx="1765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Temperature [eV]</a:t>
            </a:r>
          </a:p>
        </p:txBody>
      </p:sp>
      <p:sp>
        <p:nvSpPr>
          <p:cNvPr id="467977" name="Text Box 9"/>
          <p:cNvSpPr txBox="1">
            <a:spLocks noChangeArrowheads="1"/>
          </p:cNvSpPr>
          <p:nvPr/>
        </p:nvSpPr>
        <p:spPr bwMode="auto">
          <a:xfrm>
            <a:off x="3722688" y="6405563"/>
            <a:ext cx="1425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Density [cm</a:t>
            </a:r>
            <a:r>
              <a:rPr lang="de-DE" altLang="en-US" sz="1600" baseline="300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-3</a:t>
            </a:r>
            <a:r>
              <a: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]</a:t>
            </a:r>
          </a:p>
        </p:txBody>
      </p:sp>
      <p:grpSp>
        <p:nvGrpSpPr>
          <p:cNvPr id="467978" name="Group 10"/>
          <p:cNvGrpSpPr>
            <a:grpSpLocks/>
          </p:cNvGrpSpPr>
          <p:nvPr/>
        </p:nvGrpSpPr>
        <p:grpSpPr bwMode="auto">
          <a:xfrm>
            <a:off x="2590800" y="3603625"/>
            <a:ext cx="2967038" cy="1058863"/>
            <a:chOff x="2219" y="2090"/>
            <a:chExt cx="1869" cy="667"/>
          </a:xfrm>
        </p:grpSpPr>
        <p:grpSp>
          <p:nvGrpSpPr>
            <p:cNvPr id="467979" name="Group 11"/>
            <p:cNvGrpSpPr>
              <a:grpSpLocks/>
            </p:cNvGrpSpPr>
            <p:nvPr/>
          </p:nvGrpSpPr>
          <p:grpSpPr bwMode="auto">
            <a:xfrm>
              <a:off x="2219" y="2090"/>
              <a:ext cx="1869" cy="667"/>
              <a:chOff x="2219" y="2090"/>
              <a:chExt cx="1869" cy="667"/>
            </a:xfrm>
          </p:grpSpPr>
          <p:sp>
            <p:nvSpPr>
              <p:cNvPr id="467980" name="Oval 12"/>
              <p:cNvSpPr>
                <a:spLocks noChangeArrowheads="1"/>
              </p:cNvSpPr>
              <p:nvPr/>
            </p:nvSpPr>
            <p:spPr bwMode="auto">
              <a:xfrm rot="-1847987">
                <a:off x="2219" y="2090"/>
                <a:ext cx="1869" cy="63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rgbClr val="C0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7981" name="Text Box 13"/>
              <p:cNvSpPr txBox="1">
                <a:spLocks noChangeArrowheads="1"/>
              </p:cNvSpPr>
              <p:nvPr/>
            </p:nvSpPr>
            <p:spPr bwMode="auto">
              <a:xfrm>
                <a:off x="2622" y="2469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200">
                    <a:solidFill>
                      <a:srgbClr val="008080"/>
                    </a:solidFill>
                    <a:latin typeface="Arial" charset="0"/>
                    <a:ea typeface="ＭＳ Ｐゴシック" charset="-128"/>
                  </a:rPr>
                  <a:t>Laser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200">
                    <a:solidFill>
                      <a:srgbClr val="008080"/>
                    </a:solidFill>
                    <a:latin typeface="Arial" charset="0"/>
                    <a:ea typeface="ＭＳ Ｐゴシック" charset="-128"/>
                  </a:rPr>
                  <a:t>Heating</a:t>
                </a:r>
              </a:p>
            </p:txBody>
          </p:sp>
        </p:grpSp>
        <p:sp>
          <p:nvSpPr>
            <p:cNvPr id="467982" name="Text Box 14"/>
            <p:cNvSpPr txBox="1">
              <a:spLocks noChangeArrowheads="1"/>
            </p:cNvSpPr>
            <p:nvPr/>
          </p:nvSpPr>
          <p:spPr bwMode="auto">
            <a:xfrm>
              <a:off x="3174" y="2141"/>
              <a:ext cx="45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PHELIX</a:t>
              </a:r>
            </a:p>
          </p:txBody>
        </p:sp>
      </p:grpSp>
      <p:sp>
        <p:nvSpPr>
          <p:cNvPr id="467983" name="Text Box 15"/>
          <p:cNvSpPr txBox="1">
            <a:spLocks noChangeArrowheads="1"/>
          </p:cNvSpPr>
          <p:nvPr/>
        </p:nvSpPr>
        <p:spPr bwMode="auto">
          <a:xfrm rot="-1911650">
            <a:off x="3633788" y="4246563"/>
            <a:ext cx="1184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 b="1">
                <a:solidFill>
                  <a:srgbClr val="B3008C"/>
                </a:solidFill>
                <a:latin typeface="Arial" charset="0"/>
                <a:ea typeface="ＭＳ Ｐゴシック" charset="-128"/>
              </a:rPr>
              <a:t>Ideal plasmas</a:t>
            </a:r>
          </a:p>
        </p:txBody>
      </p:sp>
      <p:grpSp>
        <p:nvGrpSpPr>
          <p:cNvPr id="467984" name="Group 16"/>
          <p:cNvGrpSpPr>
            <a:grpSpLocks/>
          </p:cNvGrpSpPr>
          <p:nvPr/>
        </p:nvGrpSpPr>
        <p:grpSpPr bwMode="auto">
          <a:xfrm>
            <a:off x="5405438" y="2354263"/>
            <a:ext cx="936625" cy="1171575"/>
            <a:chOff x="3885" y="1421"/>
            <a:chExt cx="589" cy="738"/>
          </a:xfrm>
        </p:grpSpPr>
        <p:sp>
          <p:nvSpPr>
            <p:cNvPr id="467985" name="Text Box 17"/>
            <p:cNvSpPr txBox="1">
              <a:spLocks noChangeArrowheads="1"/>
            </p:cNvSpPr>
            <p:nvPr/>
          </p:nvSpPr>
          <p:spPr bwMode="auto">
            <a:xfrm>
              <a:off x="3886" y="1967"/>
              <a:ext cx="5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4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Sun Core</a:t>
              </a:r>
            </a:p>
          </p:txBody>
        </p:sp>
        <p:pic>
          <p:nvPicPr>
            <p:cNvPr id="467986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" y="1421"/>
              <a:ext cx="566" cy="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7987" name="Group 19"/>
          <p:cNvGrpSpPr>
            <a:grpSpLocks/>
          </p:cNvGrpSpPr>
          <p:nvPr/>
        </p:nvGrpSpPr>
        <p:grpSpPr bwMode="auto">
          <a:xfrm>
            <a:off x="4646613" y="3443288"/>
            <a:ext cx="1068387" cy="1909762"/>
            <a:chOff x="3230" y="2301"/>
            <a:chExt cx="673" cy="1203"/>
          </a:xfrm>
        </p:grpSpPr>
        <p:grpSp>
          <p:nvGrpSpPr>
            <p:cNvPr id="467988" name="Group 20"/>
            <p:cNvGrpSpPr>
              <a:grpSpLocks/>
            </p:cNvGrpSpPr>
            <p:nvPr/>
          </p:nvGrpSpPr>
          <p:grpSpPr bwMode="auto">
            <a:xfrm>
              <a:off x="3230" y="2301"/>
              <a:ext cx="594" cy="1203"/>
              <a:chOff x="3230" y="2301"/>
              <a:chExt cx="594" cy="1203"/>
            </a:xfrm>
          </p:grpSpPr>
          <p:sp>
            <p:nvSpPr>
              <p:cNvPr id="467989" name="Oval 21"/>
              <p:cNvSpPr>
                <a:spLocks noChangeArrowheads="1"/>
              </p:cNvSpPr>
              <p:nvPr/>
            </p:nvSpPr>
            <p:spPr bwMode="auto">
              <a:xfrm rot="1759739">
                <a:off x="3353" y="2301"/>
                <a:ext cx="469" cy="1203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0C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600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467990" name="Text Box 22"/>
              <p:cNvSpPr txBox="1">
                <a:spLocks noChangeArrowheads="1"/>
              </p:cNvSpPr>
              <p:nvPr/>
            </p:nvSpPr>
            <p:spPr bwMode="auto">
              <a:xfrm>
                <a:off x="3230" y="3117"/>
                <a:ext cx="40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20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rPr>
                  <a:t>SIS 18</a:t>
                </a:r>
              </a:p>
            </p:txBody>
          </p:sp>
          <p:sp>
            <p:nvSpPr>
              <p:cNvPr id="467991" name="Text Box 23"/>
              <p:cNvSpPr txBox="1">
                <a:spLocks noChangeArrowheads="1"/>
              </p:cNvSpPr>
              <p:nvPr/>
            </p:nvSpPr>
            <p:spPr bwMode="auto">
              <a:xfrm>
                <a:off x="3366" y="2893"/>
                <a:ext cx="45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000">
                    <a:solidFill>
                      <a:srgbClr val="800000"/>
                    </a:solidFill>
                    <a:latin typeface="Arial" charset="0"/>
                    <a:ea typeface="ＭＳ Ｐゴシック" charset="-128"/>
                  </a:rPr>
                  <a:t>Ion Beam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en-US" sz="1000">
                    <a:solidFill>
                      <a:srgbClr val="800000"/>
                    </a:solidFill>
                    <a:latin typeface="Arial" charset="0"/>
                    <a:ea typeface="ＭＳ Ｐゴシック" charset="-128"/>
                  </a:rPr>
                  <a:t>Heating</a:t>
                </a:r>
              </a:p>
            </p:txBody>
          </p:sp>
        </p:grpSp>
        <p:sp>
          <p:nvSpPr>
            <p:cNvPr id="467992" name="Text Box 24"/>
            <p:cNvSpPr txBox="1">
              <a:spLocks noChangeArrowheads="1"/>
            </p:cNvSpPr>
            <p:nvPr/>
          </p:nvSpPr>
          <p:spPr bwMode="auto">
            <a:xfrm>
              <a:off x="3606" y="2413"/>
              <a:ext cx="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SIS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100</a:t>
              </a:r>
              <a:endParaRPr lang="de-DE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467993" name="Group 25"/>
          <p:cNvGrpSpPr>
            <a:grpSpLocks/>
          </p:cNvGrpSpPr>
          <p:nvPr/>
        </p:nvGrpSpPr>
        <p:grpSpPr bwMode="auto">
          <a:xfrm>
            <a:off x="4406900" y="2566988"/>
            <a:ext cx="1006475" cy="660400"/>
            <a:chOff x="3256" y="1560"/>
            <a:chExt cx="634" cy="416"/>
          </a:xfrm>
        </p:grpSpPr>
        <p:sp>
          <p:nvSpPr>
            <p:cNvPr id="467994" name="Oval 26"/>
            <p:cNvSpPr>
              <a:spLocks noChangeArrowheads="1"/>
            </p:cNvSpPr>
            <p:nvPr/>
          </p:nvSpPr>
          <p:spPr bwMode="auto">
            <a:xfrm rot="-2063145">
              <a:off x="3256" y="1560"/>
              <a:ext cx="608" cy="392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FFE1C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7995" name="Text Box 27"/>
            <p:cNvSpPr txBox="1">
              <a:spLocks noChangeArrowheads="1"/>
            </p:cNvSpPr>
            <p:nvPr/>
          </p:nvSpPr>
          <p:spPr bwMode="auto">
            <a:xfrm>
              <a:off x="3256" y="1573"/>
              <a:ext cx="634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Inertial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Cofinement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altLang="en-US" sz="12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Fusion</a:t>
              </a:r>
            </a:p>
          </p:txBody>
        </p:sp>
      </p:grpSp>
      <p:pic>
        <p:nvPicPr>
          <p:cNvPr id="467996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367213"/>
            <a:ext cx="884237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97" name="Text Box 29"/>
          <p:cNvSpPr txBox="1">
            <a:spLocks noChangeArrowheads="1"/>
          </p:cNvSpPr>
          <p:nvPr/>
        </p:nvSpPr>
        <p:spPr bwMode="auto">
          <a:xfrm>
            <a:off x="0" y="7938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  <a:ea typeface="ＭＳ Ｐゴシック" charset="-128"/>
              </a:rPr>
              <a:t>Hot electromagnetic plasmas: </a:t>
            </a:r>
            <a:endParaRPr lang="en-US" altLang="en-US" sz="3600" dirty="0">
              <a:solidFill>
                <a:srgbClr val="002060"/>
              </a:solidFill>
              <a:latin typeface="Tahoma" pitchFamily="34" charset="0"/>
              <a:ea typeface="ＭＳ Ｐゴシック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2060"/>
                </a:solidFill>
                <a:latin typeface="Tahoma" pitchFamily="34" charset="0"/>
                <a:ea typeface="ＭＳ Ｐゴシック" charset="-128"/>
              </a:rPr>
              <a:t>high-intensity ion beams + high-power laser</a:t>
            </a:r>
            <a:endParaRPr lang="en-US" altLang="en-US" sz="3600" dirty="0">
              <a:solidFill>
                <a:srgbClr val="002060"/>
              </a:solidFill>
              <a:latin typeface="Tahoma" pitchFamily="34" charset="0"/>
              <a:ea typeface="ＭＳ Ｐゴシック" charset="-128"/>
            </a:endParaRPr>
          </a:p>
        </p:txBody>
      </p:sp>
      <p:pic>
        <p:nvPicPr>
          <p:cNvPr id="46799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4014788"/>
            <a:ext cx="877887" cy="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99" name="Text Box 31"/>
          <p:cNvSpPr txBox="1">
            <a:spLocks noChangeArrowheads="1"/>
          </p:cNvSpPr>
          <p:nvPr/>
        </p:nvSpPr>
        <p:spPr bwMode="auto">
          <a:xfrm rot="-1915117">
            <a:off x="3654425" y="4443413"/>
            <a:ext cx="142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 b="1">
                <a:solidFill>
                  <a:srgbClr val="B3008C"/>
                </a:solidFill>
                <a:latin typeface="Arial" charset="0"/>
                <a:ea typeface="ＭＳ Ｐゴシック" charset="-128"/>
              </a:rPr>
              <a:t>Strongly coupled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1200" b="1">
                <a:solidFill>
                  <a:srgbClr val="B3008C"/>
                </a:solidFill>
                <a:latin typeface="Arial" charset="0"/>
                <a:ea typeface="ＭＳ Ｐゴシック" charset="-128"/>
              </a:rPr>
              <a:t>plasmas</a:t>
            </a:r>
          </a:p>
        </p:txBody>
      </p:sp>
      <p:pic>
        <p:nvPicPr>
          <p:cNvPr id="468000" name="Picture 32" descr="Phelix-spo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86100"/>
            <a:ext cx="936625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28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7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67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4653136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416996" y="4606096"/>
            <a:ext cx="2547492" cy="163121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The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soup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the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first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microsecond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antiquarks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electrons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positrons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gluons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photons</a:t>
            </a:r>
            <a:endParaRPr lang="de-DE" altLang="de-DE" sz="2000" dirty="0" smtClean="0">
              <a:solidFill>
                <a:srgbClr val="FF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24490" y="567344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Radiation dose </a:t>
            </a:r>
            <a:r>
              <a:rPr lang="de-DE" altLang="de-DE" sz="2000" dirty="0" err="1">
                <a:solidFill>
                  <a:srgbClr val="000000"/>
                </a:solidFill>
                <a:latin typeface="Arial"/>
              </a:rPr>
              <a:t>during</a:t>
            </a: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 Mars </a:t>
            </a:r>
            <a:r>
              <a:rPr lang="de-DE" altLang="de-DE" sz="2000" dirty="0" err="1">
                <a:solidFill>
                  <a:srgbClr val="000000"/>
                </a:solidFill>
                <a:latin typeface="Arial"/>
              </a:rPr>
              <a:t>mission</a:t>
            </a: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only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known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within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de-DE" altLang="de-DE" sz="2000" dirty="0" err="1" smtClean="0">
                <a:solidFill>
                  <a:srgbClr val="000000"/>
                </a:solidFill>
                <a:latin typeface="Arial"/>
              </a:rPr>
              <a:t>factor</a:t>
            </a:r>
            <a:r>
              <a:rPr lang="de-DE" altLang="de-DE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Arial"/>
              </a:rPr>
              <a:t> 10</a:t>
            </a:r>
          </a:p>
        </p:txBody>
      </p:sp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34925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2853" name="Rectangle 5"/>
          <p:cNvSpPr>
            <a:spLocks noChangeArrowheads="1"/>
          </p:cNvSpPr>
          <p:nvPr/>
        </p:nvSpPr>
        <p:spPr bwMode="auto">
          <a:xfrm>
            <a:off x="845816" y="1125538"/>
            <a:ext cx="28264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en-US" dirty="0" err="1" smtClean="0">
                <a:solidFill>
                  <a:srgbClr val="3333FF"/>
                </a:solidFill>
                <a:latin typeface="Arial" charset="0"/>
              </a:rPr>
              <a:t>Cosmic</a:t>
            </a:r>
            <a:r>
              <a:rPr lang="de-DE" altLang="en-US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de-DE" altLang="en-US" dirty="0" err="1" smtClean="0">
                <a:solidFill>
                  <a:srgbClr val="3333FF"/>
                </a:solidFill>
                <a:latin typeface="Arial" charset="0"/>
              </a:rPr>
              <a:t>radiation</a:t>
            </a:r>
            <a:r>
              <a:rPr lang="de-DE" altLang="en-US" dirty="0" smtClean="0">
                <a:solidFill>
                  <a:srgbClr val="3333FF"/>
                </a:solidFill>
                <a:latin typeface="Arial" charset="0"/>
              </a:rPr>
              <a:t> in </a:t>
            </a:r>
            <a:r>
              <a:rPr lang="de-DE" altLang="en-US" dirty="0" err="1" smtClean="0">
                <a:solidFill>
                  <a:srgbClr val="3333FF"/>
                </a:solidFill>
                <a:latin typeface="Arial" charset="0"/>
              </a:rPr>
              <a:t>space</a:t>
            </a:r>
            <a:endParaRPr lang="de-DE" altLang="en-US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462854" name="Picture 6" descr="risk_coef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3887788" cy="38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55" name="Text Box 7"/>
          <p:cNvSpPr txBox="1">
            <a:spLocks noChangeArrowheads="1"/>
          </p:cNvSpPr>
          <p:nvPr/>
        </p:nvSpPr>
        <p:spPr bwMode="auto">
          <a:xfrm>
            <a:off x="4932040" y="1403484"/>
            <a:ext cx="2672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Interaction cross section</a:t>
            </a:r>
            <a:endParaRPr lang="en-GB" altLang="en-US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62856" name="Line 8"/>
          <p:cNvSpPr>
            <a:spLocks noChangeShapeType="1"/>
          </p:cNvSpPr>
          <p:nvPr/>
        </p:nvSpPr>
        <p:spPr bwMode="auto">
          <a:xfrm>
            <a:off x="2411413" y="2924175"/>
            <a:ext cx="4824412" cy="12969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62857" name="Line 9"/>
          <p:cNvSpPr>
            <a:spLocks noChangeShapeType="1"/>
          </p:cNvSpPr>
          <p:nvPr/>
        </p:nvSpPr>
        <p:spPr bwMode="auto">
          <a:xfrm flipV="1">
            <a:off x="2411413" y="2492375"/>
            <a:ext cx="4897437" cy="23764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62858" name="Picture 10" descr="astrona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97" y="1310204"/>
            <a:ext cx="39893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 err="1">
                <a:solidFill>
                  <a:srgbClr val="14425D"/>
                </a:solidFill>
                <a:latin typeface="Tahoma" pitchFamily="34" charset="0"/>
              </a:rPr>
              <a:t>Radiobiology</a:t>
            </a:r>
            <a:r>
              <a:rPr lang="de-DE" altLang="de-DE" sz="4000" dirty="0">
                <a:solidFill>
                  <a:srgbClr val="14425D"/>
                </a:solidFill>
                <a:latin typeface="Tahoma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Radiation dose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during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long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-term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space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200" dirty="0" err="1">
                <a:solidFill>
                  <a:srgbClr val="14425D"/>
                </a:solidFill>
                <a:latin typeface="Tahoma" pitchFamily="34" charset="0"/>
              </a:rPr>
              <a:t>missions</a:t>
            </a:r>
            <a:r>
              <a:rPr lang="de-DE" altLang="de-DE" sz="3200" dirty="0">
                <a:solidFill>
                  <a:srgbClr val="14425D"/>
                </a:solidFill>
                <a:latin typeface="Tahoma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37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62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6" grpId="0" animBg="1"/>
      <p:bldP spid="4628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0" y="-26988"/>
            <a:ext cx="9144000" cy="68849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34651A7-0B32-4D61-8D77-BAB34003F38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8" y="619343"/>
            <a:ext cx="8535554" cy="62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chemeClr val="bg1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5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67744" y="4584847"/>
            <a:ext cx="6876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 at 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160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MeV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the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diagram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6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1847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3" name="Foliennummernplatzhalter 7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34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r="6153" b="31779"/>
          <a:stretch/>
        </p:blipFill>
        <p:spPr bwMode="auto">
          <a:xfrm>
            <a:off x="439590" y="4149080"/>
            <a:ext cx="8236866" cy="24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835696" y="614614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Times New Roman"/>
                <a:sym typeface="Symbol"/>
              </a:rPr>
              <a:t> </a:t>
            </a:r>
            <a:r>
              <a:rPr lang="de-DE" sz="2800" dirty="0" smtClean="0">
                <a:solidFill>
                  <a:prstClr val="black"/>
                </a:solidFill>
                <a:latin typeface="Times New Roman"/>
              </a:rPr>
              <a:t>2 </a:t>
            </a:r>
            <a:r>
              <a:rPr lang="el-GR" sz="2800" dirty="0" smtClean="0">
                <a:solidFill>
                  <a:prstClr val="black"/>
                </a:solidFill>
                <a:latin typeface="Times New Roman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Times New Roman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29015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Calibri"/>
                <a:sym typeface="Symbol"/>
              </a:rPr>
              <a:t></a:t>
            </a:r>
            <a:r>
              <a:rPr lang="de-DE" sz="2800" dirty="0" smtClean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de-DE" sz="2800" dirty="0">
                <a:solidFill>
                  <a:prstClr val="black"/>
                </a:solidFill>
                <a:latin typeface="Calibri"/>
                <a:sym typeface="Symbol"/>
              </a:rPr>
              <a:t>5</a:t>
            </a:r>
            <a:r>
              <a:rPr lang="de-DE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latin typeface="Calibri"/>
              </a:rPr>
              <a:t>ρ</a:t>
            </a:r>
            <a:r>
              <a:rPr lang="de-DE" sz="28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endParaRPr lang="de-DE" sz="28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6894512" y="6577607"/>
            <a:ext cx="3726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Calibri"/>
              </a:rPr>
              <a:t>courtesy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 Toru Kojo (</a:t>
            </a:r>
            <a:r>
              <a:rPr lang="de-DE" sz="1400" dirty="0">
                <a:solidFill>
                  <a:prstClr val="black"/>
                </a:solidFill>
                <a:latin typeface="Calibri"/>
              </a:rPr>
              <a:t>CCNU)</a:t>
            </a:r>
          </a:p>
        </p:txBody>
      </p:sp>
    </p:spTree>
    <p:extLst>
      <p:ext uri="{BB962C8B-B14F-4D97-AF65-F5344CB8AC3E}">
        <p14:creationId xmlns:p14="http://schemas.microsoft.com/office/powerpoint/2010/main" val="25787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13877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dirty="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err="1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dirty="0" err="1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dirty="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dirty="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dirty="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dirty="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smtClean="0">
                <a:solidFill>
                  <a:srgbClr val="FF0000"/>
                </a:solidFill>
              </a:rPr>
              <a:t>p,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dirty="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dirty="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dirty="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4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413302"/>
            <a:ext cx="3253102" cy="20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8935" y="4894433"/>
            <a:ext cx="2088232" cy="16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98629"/>
            <a:ext cx="914400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The Compressed Baryonic Matter (CBM) experiment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at FAIR: </a:t>
            </a:r>
            <a:r>
              <a:rPr lang="en-GB" sz="2800" dirty="0">
                <a:solidFill>
                  <a:srgbClr val="CC0066"/>
                </a:solidFill>
                <a:latin typeface="Tahoma" pitchFamily="34" charset="0"/>
              </a:rPr>
              <a:t>P</a:t>
            </a:r>
            <a:r>
              <a:rPr lang="en-GB" sz="2800" dirty="0" smtClean="0">
                <a:solidFill>
                  <a:srgbClr val="CC0066"/>
                </a:solidFill>
                <a:latin typeface="Tahoma" pitchFamily="34" charset="0"/>
              </a:rPr>
              <a:t>hysics case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612576" y="1520205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 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 multi-step processes (multi-strange hyperons, charm) 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3499261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hadronic matter to </a:t>
            </a:r>
            <a:r>
              <a:rPr lang="en-GB" sz="2000" dirty="0" err="1" smtClean="0">
                <a:solidFill>
                  <a:srgbClr val="C00000"/>
                </a:solidFill>
                <a:latin typeface="Tahoma" pitchFamily="34" charset="0"/>
              </a:rPr>
              <a:t>quarkyonic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 or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matter at high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</a:rPr>
              <a:t>ρ</a:t>
            </a:r>
            <a:r>
              <a:rPr lang="de-DE" sz="2000" baseline="-25000" dirty="0">
                <a:solidFill>
                  <a:srgbClr val="C00000"/>
                </a:solidFill>
                <a:latin typeface="Tahoma" pitchFamily="34" charset="0"/>
              </a:rPr>
              <a:t>B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,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coexistence, critical 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point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(invariant mass) of lepton 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fireball, “caloric curve”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distributions: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”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aseline="-25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 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”critical opalescence”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4149080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524328" y="4149080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05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72435" y="3140968"/>
            <a:ext cx="5600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Charm production at threshold energies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charm production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      in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 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41" name="Rechteck 40"/>
          <p:cNvSpPr/>
          <p:nvPr/>
        </p:nvSpPr>
        <p:spPr>
          <a:xfrm>
            <a:off x="117642" y="1293728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(,, 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    4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90" y="3284984"/>
            <a:ext cx="277378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2435" y="4822120"/>
            <a:ext cx="96488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 </a:t>
            </a:r>
            <a:endParaRPr lang="en-GB" sz="2000" dirty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(double-) lambda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m</a:t>
            </a: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eta-stable objects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     (e.g. strange </a:t>
            </a:r>
            <a:r>
              <a:rPr lang="en-US" sz="2000" dirty="0" err="1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15" y="1156451"/>
            <a:ext cx="2082207" cy="205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69" y="5033967"/>
            <a:ext cx="1629912" cy="156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26" y="5257120"/>
            <a:ext cx="2691895" cy="141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98629"/>
            <a:ext cx="9144000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The Compressed Baryonic Matter (CBM) experiment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at FAIR: </a:t>
            </a:r>
            <a:r>
              <a:rPr lang="en-GB" sz="2800" dirty="0">
                <a:solidFill>
                  <a:srgbClr val="CC0066"/>
                </a:solidFill>
                <a:latin typeface="Tahoma" pitchFamily="34" charset="0"/>
              </a:rPr>
              <a:t>P</a:t>
            </a:r>
            <a:r>
              <a:rPr lang="en-GB" sz="2800" dirty="0" smtClean="0">
                <a:solidFill>
                  <a:srgbClr val="CC0066"/>
                </a:solidFill>
                <a:latin typeface="Tahoma" pitchFamily="34" charset="0"/>
              </a:rPr>
              <a:t>hysics case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28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</p:spTree>
    <p:extLst>
      <p:ext uri="{BB962C8B-B14F-4D97-AF65-F5344CB8AC3E}">
        <p14:creationId xmlns:p14="http://schemas.microsoft.com/office/powerpoint/2010/main" val="39613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nger\AppData\Local\Temp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56" y="1484784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44624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Experiments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</a:t>
            </a:r>
            <a:r>
              <a:rPr lang="de-DE" sz="3600" dirty="0">
                <a:solidFill>
                  <a:srgbClr val="002060"/>
                </a:solidFill>
                <a:latin typeface="Tahoma" pitchFamily="34" charset="0"/>
              </a:rPr>
              <a:t>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47864" y="717659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</a:t>
            </a: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>
                <a:solidFill>
                  <a:srgbClr val="4BACC6">
                    <a:lumMod val="50000"/>
                  </a:srgbClr>
                </a:solidFill>
              </a:rPr>
              <a:t>net</a:t>
            </a:r>
            <a:r>
              <a:rPr lang="de-DE" sz="2000" dirty="0">
                <a:solidFill>
                  <a:srgbClr val="4BACC6">
                    <a:lumMod val="50000"/>
                  </a:srgbClr>
                </a:solidFill>
              </a:rPr>
              <a:t>-baryon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747741" y="4221088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422"/>
          <p:cNvSpPr>
            <a:spLocks noChangeArrowheads="1"/>
          </p:cNvSpPr>
          <p:nvPr/>
        </p:nvSpPr>
        <p:spPr bwMode="auto">
          <a:xfrm>
            <a:off x="5868144" y="4653136"/>
            <a:ext cx="338437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406" r="1008" b="8935"/>
          <a:stretch/>
        </p:blipFill>
        <p:spPr bwMode="auto">
          <a:xfrm>
            <a:off x="314965" y="1085097"/>
            <a:ext cx="8747080" cy="49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3" name="Rectangle 14"/>
          <p:cNvSpPr>
            <a:spLocks/>
          </p:cNvSpPr>
          <p:nvPr/>
        </p:nvSpPr>
        <p:spPr bwMode="auto">
          <a:xfrm>
            <a:off x="5599100" y="1265117"/>
            <a:ext cx="3544900" cy="9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Synchrotrons:    1.1 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HESR:		    </a:t>
            </a:r>
            <a:r>
              <a:rPr lang="en-US" sz="2000" dirty="0" smtClean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</a:t>
            </a: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beamlines: 3.2 km</a:t>
            </a:r>
          </a:p>
        </p:txBody>
      </p:sp>
      <p:sp>
        <p:nvSpPr>
          <p:cNvPr id="8205" name="Rectangle 16"/>
          <p:cNvSpPr>
            <a:spLocks/>
          </p:cNvSpPr>
          <p:nvPr/>
        </p:nvSpPr>
        <p:spPr bwMode="auto">
          <a:xfrm>
            <a:off x="341530" y="3200332"/>
            <a:ext cx="1106615" cy="63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442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SIS 18</a:t>
            </a:r>
          </a:p>
        </p:txBody>
      </p:sp>
      <p:sp>
        <p:nvSpPr>
          <p:cNvPr id="82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028"/>
            <a:ext cx="9144000" cy="928688"/>
          </a:xfr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Civil Construction </a:t>
            </a:r>
            <a:endParaRPr lang="de-DE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4"/>
          <p:cNvSpPr>
            <a:spLocks/>
          </p:cNvSpPr>
          <p:nvPr/>
        </p:nvSpPr>
        <p:spPr bwMode="auto">
          <a:xfrm>
            <a:off x="269960" y="5045537"/>
            <a:ext cx="6533780" cy="152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area &gt; 200 000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buildings ~ 98 000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Usable area ~ 135 000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of buildings ~ 1 049 000 m</a:t>
            </a:r>
            <a:r>
              <a:rPr lang="en-US" sz="2000" baseline="30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Substructure: 1350 </a:t>
            </a: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pillars, </a:t>
            </a:r>
            <a:r>
              <a:rPr lang="en-US" sz="2000" dirty="0" smtClean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2000" dirty="0">
                <a:solidFill>
                  <a:srgbClr val="9F2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deep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40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S-3S-BUI-COM_130410_0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/>
          <a:stretch/>
        </p:blipFill>
        <p:spPr bwMode="auto">
          <a:xfrm>
            <a:off x="288925" y="354842"/>
            <a:ext cx="8604250" cy="592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 descr="SIS100-300-S5-071108_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1" b="41011"/>
          <a:stretch>
            <a:fillRect/>
          </a:stretch>
        </p:blipFill>
        <p:spPr bwMode="auto">
          <a:xfrm>
            <a:off x="0" y="5623821"/>
            <a:ext cx="9144000" cy="123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kern="0" dirty="0" smtClean="0">
                <a:solidFill>
                  <a:srgbClr val="1442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for SIS100/300</a:t>
            </a:r>
            <a:endParaRPr lang="de-DE" sz="3600" kern="0" dirty="0" smtClean="0">
              <a:solidFill>
                <a:srgbClr val="1442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20784" r="25577" b="13988"/>
          <a:stretch>
            <a:fillRect/>
          </a:stretch>
        </p:blipFill>
        <p:spPr bwMode="auto">
          <a:xfrm>
            <a:off x="2628900" y="1799894"/>
            <a:ext cx="3455988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1B6A7-421C-4EEA-AABB-13A56A6124CA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0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591484" cy="68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7220" y="620688"/>
            <a:ext cx="864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four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most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powerful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drilling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machines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dow</a:t>
            </a:r>
            <a:r>
              <a:rPr lang="de-DE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1350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reinforced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concrete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pillars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60 m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depth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1.2 m </a:t>
            </a:r>
            <a:r>
              <a:rPr lang="de-DE" sz="2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diameter</a:t>
            </a:r>
            <a:r>
              <a:rPr lang="de-DE" sz="2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  </a:t>
            </a:r>
            <a:endParaRPr lang="de-DE" sz="2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28925" y="-27384"/>
            <a:ext cx="911507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Civil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construction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(Status 2014)</a:t>
            </a:r>
            <a:endParaRPr lang="de-DE" sz="36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</a:t>
            </a:r>
            <a:r>
              <a:rPr lang="en-US" altLang="en-US" sz="3600" b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Status 2018</a:t>
            </a:r>
            <a:endParaRPr lang="en-US" altLang="en-US" sz="3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-36512" y="1412776"/>
            <a:ext cx="4905550" cy="4748288"/>
          </a:xfrm>
        </p:spPr>
        <p:txBody>
          <a:bodyPr rtlCol="0">
            <a:no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 restart in 2015 and 2016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excavation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trench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sheeting in July 2017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Civil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North, i.e. SIS-100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 plus adjacent buildings including the CBM building, has been awarded on January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en-US" sz="20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will start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 2018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ompletion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all buildings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2022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planning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commissioning 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entire project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Completion of the full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facility by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 bwMode="auto">
          <a:xfrm>
            <a:off x="4803172" y="1267768"/>
            <a:ext cx="4233324" cy="252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803172" y="3625279"/>
            <a:ext cx="4233324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Ground breaking - 4 July 2017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760657" y="6361583"/>
            <a:ext cx="4275839" cy="307777"/>
          </a:xfrm>
          <a:prstGeom prst="rect">
            <a:avLst/>
          </a:prstGeom>
          <a:solidFill>
            <a:srgbClr val="FDBB63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Excavation SIS100 tunnel </a:t>
            </a:r>
            <a:r>
              <a:rPr lang="en-US" sz="1400" b="1" dirty="0">
                <a:solidFill>
                  <a:prstClr val="black"/>
                </a:solidFill>
              </a:rPr>
              <a:t>- </a:t>
            </a:r>
            <a:r>
              <a:rPr lang="en-US" sz="1400" b="1" dirty="0" smtClean="0">
                <a:solidFill>
                  <a:prstClr val="black"/>
                </a:solidFill>
              </a:rPr>
              <a:t>Nov 2017</a:t>
            </a:r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57" y="3967971"/>
            <a:ext cx="4275839" cy="241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4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Blaurock_Harddisc\20180123_Besuch-bei-CERN_FAIR-Project-Status\20180112\20180109_154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9" y="1335880"/>
            <a:ext cx="8597903" cy="48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637731" y="6246301"/>
            <a:ext cx="563652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mtClean="0">
                <a:solidFill>
                  <a:prstClr val="black"/>
                </a:solidFill>
              </a:rPr>
              <a:t>Excavation 1st section of SIS 100</a:t>
            </a: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14753" y="6246301"/>
            <a:ext cx="122829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z="1200" smtClean="0">
                <a:solidFill>
                  <a:prstClr val="black"/>
                </a:solidFill>
              </a:rPr>
              <a:t>January 2018</a:t>
            </a:r>
            <a:endParaRPr lang="de-DE" sz="1200" dirty="0" smtClean="0">
              <a:solidFill>
                <a:prstClr val="black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</p:spTree>
    <p:extLst>
      <p:ext uri="{BB962C8B-B14F-4D97-AF65-F5344CB8AC3E}">
        <p14:creationId xmlns:p14="http://schemas.microsoft.com/office/powerpoint/2010/main" val="42624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Blaurock_Harddisc\20180123_Besuch-bei-CERN_FAIR-Project-Status\20180112\20171221_15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8" y="1290934"/>
            <a:ext cx="8699500" cy="48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637731" y="6239059"/>
            <a:ext cx="563652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mtClean="0">
                <a:solidFill>
                  <a:prstClr val="black"/>
                </a:solidFill>
              </a:rPr>
              <a:t>Excavation 1st section of SIS 100</a:t>
            </a: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14753" y="6246301"/>
            <a:ext cx="122829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z="1200" smtClean="0">
                <a:solidFill>
                  <a:prstClr val="black"/>
                </a:solidFill>
              </a:rPr>
              <a:t>January 2018</a:t>
            </a:r>
            <a:endParaRPr lang="de-DE" sz="1200" dirty="0" smtClean="0">
              <a:solidFill>
                <a:prstClr val="black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</p:spTree>
    <p:extLst>
      <p:ext uri="{BB962C8B-B14F-4D97-AF65-F5344CB8AC3E}">
        <p14:creationId xmlns:p14="http://schemas.microsoft.com/office/powerpoint/2010/main" val="1529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637731" y="6239059"/>
            <a:ext cx="563652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mtClean="0">
                <a:solidFill>
                  <a:prstClr val="black"/>
                </a:solidFill>
              </a:rPr>
              <a:t>Excavation Transferbuilding</a:t>
            </a: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714753" y="6246301"/>
            <a:ext cx="122829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z="1200" smtClean="0">
                <a:solidFill>
                  <a:prstClr val="black"/>
                </a:solidFill>
              </a:rPr>
              <a:t>January 2018</a:t>
            </a:r>
            <a:endParaRPr lang="de-DE" sz="1200" dirty="0" smtClean="0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8" y="1377779"/>
            <a:ext cx="8141024" cy="4579326"/>
          </a:xfrm>
          <a:prstGeom prst="rect">
            <a:avLst/>
          </a:prstGeom>
        </p:spPr>
      </p:pic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</p:spTree>
    <p:extLst>
      <p:ext uri="{BB962C8B-B14F-4D97-AF65-F5344CB8AC3E}">
        <p14:creationId xmlns:p14="http://schemas.microsoft.com/office/powerpoint/2010/main" val="64169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4"/>
          <p:cNvSpPr>
            <a:spLocks noGrp="1"/>
          </p:cNvSpPr>
          <p:nvPr>
            <p:ph sz="half" idx="1"/>
          </p:nvPr>
        </p:nvSpPr>
        <p:spPr>
          <a:xfrm>
            <a:off x="223199" y="1121104"/>
            <a:ext cx="8669975" cy="396000"/>
          </a:xfrm>
        </p:spPr>
        <p:txBody>
          <a:bodyPr>
            <a:normAutofit/>
          </a:bodyPr>
          <a:lstStyle/>
          <a:p>
            <a:pPr marL="0" lvl="1" indent="0">
              <a:buNone/>
              <a:tabLst>
                <a:tab pos="2870200" algn="l"/>
                <a:tab pos="4310063" algn="l"/>
                <a:tab pos="5918200" algn="l"/>
              </a:tabLst>
            </a:pPr>
            <a:r>
              <a:rPr lang="en-US" sz="1800" dirty="0" smtClean="0">
                <a:solidFill>
                  <a:srgbClr val="00599D"/>
                </a:solidFill>
                <a:latin typeface="Calibri" panose="020F0502020204030204" pitchFamily="34" charset="0"/>
                <a:ea typeface="+mn-ea"/>
                <a:cs typeface="+mn-cs"/>
              </a:rPr>
              <a:t>SIS 18 in direction of </a:t>
            </a:r>
            <a:r>
              <a:rPr lang="en-US" sz="1800" dirty="0" err="1" smtClean="0">
                <a:solidFill>
                  <a:srgbClr val="00599D"/>
                </a:solidFill>
                <a:latin typeface="Calibri" panose="020F0502020204030204" pitchFamily="34" charset="0"/>
                <a:ea typeface="+mn-ea"/>
                <a:cs typeface="+mn-cs"/>
              </a:rPr>
              <a:t>pLinac</a:t>
            </a:r>
            <a:r>
              <a:rPr lang="en-US" sz="1800" dirty="0">
                <a:solidFill>
                  <a:srgbClr val="00599D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rgbClr val="00599D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lang="en-US" sz="1800" dirty="0">
                <a:solidFill>
                  <a:srgbClr val="00599D"/>
                </a:solidFill>
                <a:latin typeface="Calibri" panose="020F0502020204030204" pitchFamily="34" charset="0"/>
                <a:ea typeface="+mn-ea"/>
                <a:cs typeface="+mn-cs"/>
              </a:rPr>
              <a:t>Preparation of western transfer channel (WTK)</a:t>
            </a:r>
            <a:endParaRPr lang="de-DE" sz="1800" dirty="0">
              <a:solidFill>
                <a:srgbClr val="00599D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\\winscratch\Scratch\Rodriguez\20171030_09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8" y="1484784"/>
            <a:ext cx="8532440" cy="479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119116" y="6246301"/>
            <a:ext cx="659563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mtClean="0">
                <a:solidFill>
                  <a:prstClr val="black"/>
                </a:solidFill>
              </a:rPr>
              <a:t>GAF project (GSI connection to FAIR)</a:t>
            </a:r>
            <a:endParaRPr lang="de-DE" dirty="0" smtClean="0">
              <a:solidFill>
                <a:prstClr val="black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622849" y="6246301"/>
            <a:ext cx="1320203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de-DE" sz="1200" smtClean="0">
                <a:solidFill>
                  <a:prstClr val="black"/>
                </a:solidFill>
              </a:rPr>
              <a:t>December 2017</a:t>
            </a:r>
            <a:endParaRPr lang="de-DE" sz="1200" dirty="0" smtClean="0">
              <a:solidFill>
                <a:prstClr val="black"/>
              </a:solidFill>
            </a:endParaRPr>
          </a:p>
        </p:txBody>
      </p:sp>
      <p:sp>
        <p:nvSpPr>
          <p:cNvPr id="11" name="Titel 2"/>
          <p:cNvSpPr>
            <a:spLocks noGrp="1"/>
          </p:cNvSpPr>
          <p:nvPr>
            <p:ph type="title"/>
          </p:nvPr>
        </p:nvSpPr>
        <p:spPr>
          <a:xfrm>
            <a:off x="302583" y="116632"/>
            <a:ext cx="6813550" cy="787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Project Status 2018</a:t>
            </a:r>
          </a:p>
        </p:txBody>
      </p:sp>
    </p:spTree>
    <p:extLst>
      <p:ext uri="{BB962C8B-B14F-4D97-AF65-F5344CB8AC3E}">
        <p14:creationId xmlns:p14="http://schemas.microsoft.com/office/powerpoint/2010/main" val="2720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68872"/>
            <a:ext cx="8391826" cy="515539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First of Series (</a:t>
            </a:r>
            <a:r>
              <a:rPr lang="en-US" dirty="0" err="1" smtClean="0">
                <a:latin typeface="Calibri" panose="020F0502020204030204" pitchFamily="34" charset="0"/>
              </a:rPr>
              <a:t>FoS</a:t>
            </a:r>
            <a:r>
              <a:rPr lang="en-US" dirty="0" smtClean="0">
                <a:latin typeface="Calibri" panose="020F0502020204030204" pitchFamily="34" charset="0"/>
              </a:rPr>
              <a:t>) of major components for SIS 100</a:t>
            </a:r>
          </a:p>
        </p:txBody>
      </p:sp>
      <p:pic>
        <p:nvPicPr>
          <p:cNvPr id="10" name="Grafik 9" descr="H:\1_FAIRGSI$docu\1_Machines\2.8_SIS100\2.8.11_SIS100-Special_Installations\2.8.11.1 - Kryokollimator\Meetings\2017-03-21 - FOS2 Montagevorbereitung\Bilder\IMG_93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" r="6794"/>
          <a:stretch/>
        </p:blipFill>
        <p:spPr bwMode="auto">
          <a:xfrm>
            <a:off x="3214500" y="1895475"/>
            <a:ext cx="2808000" cy="216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H:\1_FAIRGSI$docu\1_Machines\2.8_SIS100\2.8.2_SIS100-Magnets\2.8.12.14_QP-Units@JINR\06_Meetings\Steering Meetings\Steering_Meeting_20170725\IMG_20170621_09031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018" r="20018"/>
          <a:stretch/>
        </p:blipFill>
        <p:spPr bwMode="auto">
          <a:xfrm>
            <a:off x="3420000" y="4198305"/>
            <a:ext cx="2601858" cy="214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H:\1_FAIRGSI$docu\1_Machines\2.8_SIS100\2.8.4_SIS100-Ring_RF\2.8.4.1_Acceleration_System\Miscellaneous\Fotos\220217\P22297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r="6220"/>
          <a:stretch/>
        </p:blipFill>
        <p:spPr bwMode="auto">
          <a:xfrm>
            <a:off x="6185324" y="4182031"/>
            <a:ext cx="2814675" cy="21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 descr="H:\1_FAIRGSI$docu\1_Machines\2.8_SIS100\2.8.4_SIS100-Ring_RF\2.8.4.3_Bunch_Compressor\Miscellaneous\Fotos\130116\04_1301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" r="3087"/>
          <a:stretch/>
        </p:blipFill>
        <p:spPr bwMode="auto">
          <a:xfrm>
            <a:off x="153525" y="4191001"/>
            <a:ext cx="3667124" cy="215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 descr="H:\1_FAIRGSI$docu\1_Machines\2.8_SIS100\2.8.12_SIS100-Local_Cryogenics\2.8.12.5_ByPassLine&amp;EndBoxes\04_Quality_Assurance\1S4EYP\04_Delivery\FoS Arrival at GSI\1_07071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7" r="11154"/>
          <a:stretch/>
        </p:blipFill>
        <p:spPr bwMode="auto">
          <a:xfrm>
            <a:off x="5868000" y="1895475"/>
            <a:ext cx="3132000" cy="216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9" descr="sis100-dipol-bn_sikler_03_k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0" t="22807" r="33960" b="13140"/>
          <a:stretch/>
        </p:blipFill>
        <p:spPr>
          <a:xfrm>
            <a:off x="-432000" y="1895475"/>
            <a:ext cx="3636000" cy="2145345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51802" y="3702266"/>
            <a:ext cx="2014660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Dipole Magnet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309083" y="3718540"/>
            <a:ext cx="1907686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Cryo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Catcher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943691" y="5759302"/>
            <a:ext cx="1914540" cy="584776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Dipole </a:t>
            </a:r>
            <a:br>
              <a:rPr lang="de-DE" sz="1600" b="1" dirty="0" smtClean="0">
                <a:solidFill>
                  <a:srgbClr val="FFFFFF"/>
                </a:solidFill>
                <a:cs typeface="Arial" charset="0"/>
              </a:rPr>
            </a:b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Quadrupole Unit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51803" y="6005096"/>
            <a:ext cx="2542198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Bunch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Compressor</a:t>
            </a:r>
            <a:endParaRPr lang="de-DE" sz="1600" b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172367" y="3712035"/>
            <a:ext cx="2238942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Cro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-Bypass Line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6172366" y="6005096"/>
            <a:ext cx="2642025" cy="33855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FoS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RF </a:t>
            </a:r>
            <a:r>
              <a:rPr lang="de-DE" sz="1600" b="1" dirty="0" err="1" smtClean="0">
                <a:solidFill>
                  <a:srgbClr val="FFFFFF"/>
                </a:solidFill>
                <a:cs typeface="Arial" charset="0"/>
              </a:rPr>
              <a:t>Cavity</a:t>
            </a:r>
            <a:r>
              <a:rPr lang="de-DE" sz="1600" b="1" dirty="0" smtClean="0">
                <a:solidFill>
                  <a:srgbClr val="FFFFFF"/>
                </a:solidFill>
                <a:cs typeface="Arial" charset="0"/>
              </a:rPr>
              <a:t> System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98998" y="6555851"/>
            <a:ext cx="1587801" cy="365125"/>
          </a:xfrm>
          <a:prstGeom prst="rect">
            <a:avLst/>
          </a:prstGeom>
        </p:spPr>
        <p:txBody>
          <a:bodyPr/>
          <a:lstStyle/>
          <a:p>
            <a:fld id="{0DCC8DDF-7ABC-9A4A-977E-E3234F04E4D4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22" name="Titel 2"/>
          <p:cNvSpPr>
            <a:spLocks noGrp="1"/>
          </p:cNvSpPr>
          <p:nvPr>
            <p:ph type="title"/>
          </p:nvPr>
        </p:nvSpPr>
        <p:spPr>
          <a:xfrm>
            <a:off x="-36512" y="-94704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of accelerator  components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1279308"/>
            <a:ext cx="9144000" cy="5366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Grafik 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53" y="1256158"/>
            <a:ext cx="3889614" cy="2409824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4572000" y="1261638"/>
            <a:ext cx="0" cy="506971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08344" y="3738621"/>
            <a:ext cx="8588415" cy="11575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"/>
          <p:cNvSpPr txBox="1"/>
          <p:nvPr/>
        </p:nvSpPr>
        <p:spPr>
          <a:xfrm>
            <a:off x="128612" y="1264088"/>
            <a:ext cx="338554" cy="22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>
              <a:spcBef>
                <a:spcPts val="1800"/>
              </a:spcBef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spcAft>
                <a:spcPts val="7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700"/>
              </a:spcAft>
            </a:pPr>
            <a:r>
              <a:rPr lang="en-GB" dirty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700"/>
              </a:spcAft>
            </a:pPr>
            <a:r>
              <a:rPr lang="en-GB" dirty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7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2077" y="5259866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TRD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506464" y="4870856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  <a:cs typeface="Arial" charset="0"/>
              </a:rPr>
              <a:t>MUCH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80" y="3954721"/>
            <a:ext cx="3984473" cy="23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"/>
          <p:cNvSpPr txBox="1"/>
          <p:nvPr/>
        </p:nvSpPr>
        <p:spPr>
          <a:xfrm>
            <a:off x="4667937" y="3905113"/>
            <a:ext cx="351378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Bef>
                <a:spcPts val="1200"/>
              </a:spcBef>
              <a:spcAft>
                <a:spcPts val="1100"/>
              </a:spcAft>
            </a:pPr>
            <a:r>
              <a:rPr lang="en-GB" dirty="0" smtClean="0">
                <a:solidFill>
                  <a:prstClr val="black"/>
                </a:solidFill>
              </a:rPr>
              <a:t>P</a:t>
            </a:r>
          </a:p>
          <a:p>
            <a:pPr>
              <a:spcAft>
                <a:spcPts val="11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prstClr val="black"/>
                </a:solidFill>
              </a:rPr>
              <a:t>N</a:t>
            </a:r>
          </a:p>
          <a:p>
            <a:pPr>
              <a:spcAft>
                <a:spcPts val="1200"/>
              </a:spcAft>
            </a:pPr>
            <a:r>
              <a:rPr lang="en-GB" dirty="0" smtClean="0">
                <a:solidFill>
                  <a:prstClr val="black"/>
                </a:solidFill>
              </a:rPr>
              <a:t>D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endParaRPr lang="en-GB" dirty="0" smtClean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05" y="1267733"/>
            <a:ext cx="3926602" cy="227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"/>
          <p:cNvSpPr txBox="1"/>
          <p:nvPr/>
        </p:nvSpPr>
        <p:spPr>
          <a:xfrm>
            <a:off x="4679512" y="1266013"/>
            <a:ext cx="377026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>
              <a:spcBef>
                <a:spcPts val="1800"/>
              </a:spcBef>
            </a:pPr>
            <a:endParaRPr lang="en-GB" dirty="0" smtClean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</a:rPr>
              <a:t>C</a:t>
            </a:r>
            <a:endParaRPr lang="en-GB" dirty="0">
              <a:solidFill>
                <a:prstClr val="black"/>
              </a:solidFill>
            </a:endParaRPr>
          </a:p>
          <a:p>
            <a:pPr>
              <a:spcAft>
                <a:spcPts val="1800"/>
              </a:spcAft>
            </a:pPr>
            <a:r>
              <a:rPr lang="en-GB" dirty="0" smtClean="0">
                <a:solidFill>
                  <a:prstClr val="black"/>
                </a:solidFill>
              </a:rPr>
              <a:t>B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M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3" y="3954721"/>
            <a:ext cx="3889613" cy="229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2"/>
          <p:cNvSpPr txBox="1"/>
          <p:nvPr/>
        </p:nvSpPr>
        <p:spPr>
          <a:xfrm>
            <a:off x="120887" y="3988063"/>
            <a:ext cx="351378" cy="22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U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A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GB" dirty="0" smtClean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8" name="Titel 2"/>
          <p:cNvSpPr>
            <a:spLocks noGrp="1"/>
          </p:cNvSpPr>
          <p:nvPr>
            <p:ph type="title"/>
          </p:nvPr>
        </p:nvSpPr>
        <p:spPr>
          <a:xfrm>
            <a:off x="206722" y="-94704"/>
            <a:ext cx="6813550" cy="7874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of detector components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4747741" y="4005064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422"/>
          <p:cNvSpPr>
            <a:spLocks noChangeArrowheads="1"/>
          </p:cNvSpPr>
          <p:nvPr/>
        </p:nvSpPr>
        <p:spPr bwMode="auto">
          <a:xfrm>
            <a:off x="5868144" y="4437112"/>
            <a:ext cx="338437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Annihilation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only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ahoma" pitchFamily="34" charset="0"/>
              </a:rPr>
              <a:t>-9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47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Q:\Eigene Dateien\MFPC26\2-MF-Gruppe\0-MF-photos+Gratulationen\2016-6-Gruppenphoto\!group\MF-max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5445224"/>
            <a:ext cx="3723552" cy="13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45409" r="3961" b="12658"/>
          <a:stretch/>
        </p:blipFill>
        <p:spPr bwMode="auto">
          <a:xfrm>
            <a:off x="5097900" y="2328699"/>
            <a:ext cx="3902205" cy="13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b="11329"/>
          <a:stretch/>
        </p:blipFill>
        <p:spPr bwMode="auto">
          <a:xfrm>
            <a:off x="5097899" y="1100374"/>
            <a:ext cx="3902206" cy="13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r>
              <a:rPr lang="en-U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International Collaborations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43206" b="3247"/>
          <a:stretch/>
        </p:blipFill>
        <p:spPr bwMode="auto">
          <a:xfrm>
            <a:off x="-21844" y="1100373"/>
            <a:ext cx="5097900" cy="20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7618" r="4721" b="11663"/>
          <a:stretch/>
        </p:blipFill>
        <p:spPr bwMode="auto">
          <a:xfrm>
            <a:off x="-41853" y="3191633"/>
            <a:ext cx="4397829" cy="198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10" name="Picture 2" descr="https://indico.gsi.de/event/4760/material/3/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3"/>
          <a:stretch/>
        </p:blipFill>
        <p:spPr bwMode="auto">
          <a:xfrm>
            <a:off x="4355976" y="3501008"/>
            <a:ext cx="4788024" cy="19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1626" r="1987" b="12167"/>
          <a:stretch/>
        </p:blipFill>
        <p:spPr bwMode="auto">
          <a:xfrm>
            <a:off x="-108520" y="5376228"/>
            <a:ext cx="5759872" cy="143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852451" y="2791523"/>
            <a:ext cx="122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NUSTAR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48597" y="4776063"/>
            <a:ext cx="199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Plasma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48064" y="2020778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Atomic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18685" y="3039380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Bio </a:t>
            </a:r>
            <a:r>
              <a:rPr lang="de-DE" sz="2000" dirty="0" err="1" smtClean="0">
                <a:solidFill>
                  <a:schemeClr val="bg1"/>
                </a:solidFill>
              </a:rPr>
              <a:t>physics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flipH="1">
            <a:off x="7784353" y="4976118"/>
            <a:ext cx="121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CBM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15303" y="6453336"/>
            <a:ext cx="105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PANDA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24049" y="648527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</a:rPr>
              <a:t>Material </a:t>
            </a:r>
            <a:r>
              <a:rPr lang="de-DE" sz="2000" dirty="0" err="1" smtClean="0">
                <a:solidFill>
                  <a:schemeClr val="bg1"/>
                </a:solidFill>
              </a:rPr>
              <a:t>research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Members by Country</a:t>
            </a:r>
            <a:endParaRPr lang="en-GB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2832"/>
            <a:ext cx="7977683" cy="56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841DB-4C1E-4871-A9FC-E2F2C7357490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5496" y="47526"/>
            <a:ext cx="9036496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“Phase 0” - Detector commissioning 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science starting 2018  (examples)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888432" cy="22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79512" y="1412776"/>
            <a:ext cx="4690708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de-DE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altLang="de-DE" sz="2400" baseline="30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de-DE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 installation at </a:t>
            </a: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GSI/Cave C: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Reactions at high beam energies up to 1-2 </a:t>
            </a: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GeV/u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I</a:t>
            </a: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dentification </a:t>
            </a: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capability even for the heaviest ions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Multiple </a:t>
            </a:r>
            <a:r>
              <a:rPr lang="en-US" altLang="de-DE" sz="1600" dirty="0">
                <a:solidFill>
                  <a:srgbClr val="000000"/>
                </a:solidFill>
                <a:cs typeface="Arial" pitchFamily="34" charset="0"/>
              </a:rPr>
              <a:t>neutron tracking </a:t>
            </a: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capability</a:t>
            </a:r>
            <a:endParaRPr lang="en-US" alt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2304704" cy="140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212" y="3501008"/>
            <a:ext cx="2411288" cy="13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73100" y="3455953"/>
            <a:ext cx="4182876" cy="1413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detectors installed at </a:t>
            </a:r>
          </a:p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 (GSI) and STAR (LBL)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 smtClean="0">
                <a:solidFill>
                  <a:srgbClr val="000000"/>
                </a:solidFill>
                <a:cs typeface="Arial" pitchFamily="34" charset="0"/>
              </a:rPr>
              <a:t>Photon detectors for HADES RICH</a:t>
            </a:r>
          </a:p>
          <a:p>
            <a:pPr lvl="0">
              <a:spcBef>
                <a:spcPts val="200"/>
              </a:spcBef>
            </a:pPr>
            <a:r>
              <a:rPr lang="en-US" alt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Arial" pitchFamily="34" charset="0"/>
              </a:rPr>
              <a:t>MRPC-TOF detectors as STAR endcap</a:t>
            </a:r>
            <a:endParaRPr lang="en-US" altLang="de-DE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/>
          <a:stretch/>
        </p:blipFill>
        <p:spPr>
          <a:xfrm>
            <a:off x="5300821" y="5085184"/>
            <a:ext cx="2893759" cy="164397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45108" y="5013176"/>
            <a:ext cx="4570482" cy="2131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Atomic physics at the CRYRING</a:t>
            </a:r>
          </a:p>
          <a:p>
            <a:pPr>
              <a:spcBef>
                <a:spcPts val="300"/>
              </a:spcBef>
            </a:pPr>
            <a:r>
              <a:rPr lang="en-US" altLang="de-DE" sz="2400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installed being FRS-ESR at GSI</a:t>
            </a:r>
          </a:p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Precision </a:t>
            </a: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collision spectroscopy of Be-like </a:t>
            </a: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ions</a:t>
            </a:r>
          </a:p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Photoionization </a:t>
            </a: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of C</a:t>
            </a:r>
            <a:r>
              <a:rPr lang="en-US" sz="1600" kern="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+</a:t>
            </a:r>
            <a:r>
              <a:rPr lang="en-US" sz="16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ions</a:t>
            </a:r>
          </a:p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Ground-state Lamb Shift in Hydrogen-like U91+ </a:t>
            </a:r>
          </a:p>
          <a:p>
            <a:pPr>
              <a:spcBef>
                <a:spcPts val="300"/>
              </a:spcBef>
            </a:pPr>
            <a:endParaRPr lang="en-US" altLang="de-DE" sz="2400" dirty="0" smtClean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55731" y="6453336"/>
            <a:ext cx="2816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chemeClr val="bg1"/>
                </a:solidFill>
              </a:rPr>
              <a:t>Swedish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contribution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to</a:t>
            </a:r>
            <a:r>
              <a:rPr lang="de-DE" sz="1600" dirty="0" smtClean="0">
                <a:solidFill>
                  <a:schemeClr val="bg1"/>
                </a:solidFill>
              </a:rPr>
              <a:t> FAIR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 of a summary ...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65623"/>
            <a:ext cx="5589806" cy="5506707"/>
          </a:xfrm>
        </p:spPr>
        <p:txBody>
          <a:bodyPr>
            <a:normAutofit fontScale="62500" lnSpcReduction="20000"/>
          </a:bodyPr>
          <a:lstStyle/>
          <a:p>
            <a:pPr marL="0" lvl="1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9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Summary Recommendation of the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NUPECC Long Range Plan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presented 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Brussels on Nov 27</a:t>
            </a:r>
            <a:r>
              <a:rPr lang="en-US" sz="2900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9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9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9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urgently the construction of the ESFRI* flagship FAIR and develop and bring into operation the experimental program of its four scientific pillars APPA, CBM, NUSTAR and PANDA.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300" b="1" i="1" dirty="0" smtClean="0"/>
              <a:t> </a:t>
            </a:r>
            <a:endParaRPr lang="en-US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is a European flagship facility for the coming decades. Worldwide unique it will allow for a large variety of unprecedented fore-front research in physics and applied science. It focuses on the structure and evolution of matter. Its multi- faceted research opens a new era in our understanding of the fundamental  building blocks of matter and the forces as well as of the evolution of our Universe: the new possibilities for research in Darmstadt are unique and are expected to produce ground breaking new insights for nuclear research.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Strategy Forum on Research Infrastructures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6" y="1578086"/>
            <a:ext cx="3267178" cy="46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3015233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660232" y="3532946"/>
            <a:ext cx="2376923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Formation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d, He </a:t>
            </a:r>
          </a:p>
        </p:txBody>
      </p:sp>
    </p:spTree>
    <p:extLst>
      <p:ext uri="{BB962C8B-B14F-4D97-AF65-F5344CB8AC3E}">
        <p14:creationId xmlns:p14="http://schemas.microsoft.com/office/powerpoint/2010/main" val="12611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157480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422"/>
          <p:cNvSpPr>
            <a:spLocks noChangeArrowheads="1"/>
          </p:cNvSpPr>
          <p:nvPr/>
        </p:nvSpPr>
        <p:spPr bwMode="auto">
          <a:xfrm>
            <a:off x="6875597" y="2060848"/>
            <a:ext cx="216089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Evolution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stars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-27384"/>
            <a:ext cx="479086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00"/>
                </a:solidFill>
              </a:rPr>
              <a:t>The </a:t>
            </a:r>
            <a:r>
              <a:rPr lang="de-DE" sz="4000" dirty="0" err="1" smtClean="0">
                <a:solidFill>
                  <a:srgbClr val="FFFF00"/>
                </a:solidFill>
              </a:rPr>
              <a:t>evolution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of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stars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84175" y="980728"/>
            <a:ext cx="3995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  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white dwarf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  <a:endParaRPr lang="en-US" altLang="en-US" sz="2000" baseline="-25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47664" y="3316922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M  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neutron star: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1.4M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23728" y="6165304"/>
            <a:ext cx="4645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 15M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black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hole: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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endParaRPr lang="en-US" altLang="en-US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9712" y="6597352"/>
            <a:ext cx="214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99"/>
                </a:solidFill>
              </a:rPr>
              <a:t>Courtesy</a:t>
            </a:r>
            <a:r>
              <a:rPr lang="de-DE" sz="1600" dirty="0" smtClean="0">
                <a:solidFill>
                  <a:srgbClr val="FFFF99"/>
                </a:solidFill>
              </a:rPr>
              <a:t> </a:t>
            </a:r>
            <a:r>
              <a:rPr lang="de-DE" sz="1600" dirty="0" err="1" smtClean="0">
                <a:solidFill>
                  <a:srgbClr val="FFFF99"/>
                </a:solidFill>
              </a:rPr>
              <a:t>of</a:t>
            </a:r>
            <a:r>
              <a:rPr lang="de-DE" sz="1600" dirty="0" smtClean="0">
                <a:solidFill>
                  <a:srgbClr val="FFFF99"/>
                </a:solidFill>
              </a:rPr>
              <a:t> Anna Watts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9" name="Picture 3" descr="abundanceofele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25538"/>
            <a:ext cx="4046537" cy="50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81" name="Text Box 5"/>
          <p:cNvSpPr txBox="1">
            <a:spLocks noChangeArrowheads="1"/>
          </p:cNvSpPr>
          <p:nvPr/>
        </p:nvSpPr>
        <p:spPr bwMode="auto">
          <a:xfrm>
            <a:off x="179512" y="4435475"/>
            <a:ext cx="2368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ED181E"/>
                </a:solidFill>
                <a:latin typeface="Tahoma" pitchFamily="34" charset="0"/>
              </a:rPr>
              <a:t>Nuclear fusion </a:t>
            </a:r>
            <a:r>
              <a:rPr lang="en-US" altLang="de-DE" sz="2000" dirty="0">
                <a:solidFill>
                  <a:srgbClr val="ED181E"/>
                </a:solidFill>
                <a:latin typeface="Tahoma" pitchFamily="34" charset="0"/>
              </a:rPr>
              <a:t>in </a:t>
            </a:r>
            <a:r>
              <a:rPr lang="en-US" altLang="de-DE" sz="2000" dirty="0" smtClean="0">
                <a:solidFill>
                  <a:srgbClr val="ED181E"/>
                </a:solidFill>
                <a:latin typeface="Tahoma" pitchFamily="34" charset="0"/>
              </a:rPr>
              <a:t>stars</a:t>
            </a:r>
            <a:endParaRPr lang="en-US" altLang="de-DE" sz="2000" dirty="0">
              <a:solidFill>
                <a:srgbClr val="ED181E"/>
              </a:solidFill>
              <a:latin typeface="Tahoma" pitchFamily="34" charset="0"/>
            </a:endParaRPr>
          </a:p>
        </p:txBody>
      </p:sp>
      <p:sp>
        <p:nvSpPr>
          <p:cNvPr id="434182" name="Text Box 6"/>
          <p:cNvSpPr txBox="1">
            <a:spLocks noChangeArrowheads="1"/>
          </p:cNvSpPr>
          <p:nvPr/>
        </p:nvSpPr>
        <p:spPr bwMode="auto">
          <a:xfrm>
            <a:off x="0" y="260350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ED181E"/>
                </a:solidFill>
                <a:latin typeface="Tahoma" pitchFamily="34" charset="0"/>
              </a:rPr>
              <a:t>The Origin </a:t>
            </a:r>
            <a:r>
              <a:rPr lang="de-DE" altLang="de-DE" sz="3600" dirty="0" err="1" smtClean="0">
                <a:solidFill>
                  <a:srgbClr val="ED181E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ED181E"/>
                </a:solidFill>
                <a:latin typeface="Tahoma" pitchFamily="34" charset="0"/>
              </a:rPr>
              <a:t> Elements</a:t>
            </a:r>
            <a:endParaRPr lang="de-DE" altLang="de-DE" sz="3600" dirty="0">
              <a:solidFill>
                <a:srgbClr val="ED181E"/>
              </a:solidFill>
              <a:latin typeface="Tahoma" pitchFamily="34" charset="0"/>
            </a:endParaRPr>
          </a:p>
        </p:txBody>
      </p:sp>
      <p:sp>
        <p:nvSpPr>
          <p:cNvPr id="434183" name="Text Box 7"/>
          <p:cNvSpPr txBox="1">
            <a:spLocks noChangeArrowheads="1"/>
          </p:cNvSpPr>
          <p:nvPr/>
        </p:nvSpPr>
        <p:spPr bwMode="auto">
          <a:xfrm>
            <a:off x="6597650" y="3146425"/>
            <a:ext cx="154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>
                <a:solidFill>
                  <a:srgbClr val="FFFFFF"/>
                </a:solidFill>
                <a:latin typeface="Tahoma" pitchFamily="34" charset="0"/>
              </a:rPr>
              <a:t>Krebs Nebel</a:t>
            </a:r>
          </a:p>
        </p:txBody>
      </p:sp>
      <p:sp>
        <p:nvSpPr>
          <p:cNvPr id="434185" name="Oval 9"/>
          <p:cNvSpPr>
            <a:spLocks noChangeArrowheads="1"/>
          </p:cNvSpPr>
          <p:nvPr/>
        </p:nvSpPr>
        <p:spPr bwMode="auto">
          <a:xfrm>
            <a:off x="3798888" y="3573463"/>
            <a:ext cx="2789237" cy="2644775"/>
          </a:xfrm>
          <a:prstGeom prst="ellipse">
            <a:avLst/>
          </a:prstGeom>
          <a:noFill/>
          <a:ln w="254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434186" name="Text Box 10"/>
          <p:cNvSpPr txBox="1">
            <a:spLocks noChangeArrowheads="1"/>
          </p:cNvSpPr>
          <p:nvPr/>
        </p:nvSpPr>
        <p:spPr bwMode="auto">
          <a:xfrm>
            <a:off x="169480" y="1341438"/>
            <a:ext cx="2242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CC99"/>
                </a:solidFill>
                <a:latin typeface="Tahoma" pitchFamily="34" charset="0"/>
              </a:rPr>
              <a:t>Nukleosynthesis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 </a:t>
            </a:r>
            <a:endParaRPr lang="de-DE" altLang="de-DE" sz="2000" dirty="0">
              <a:solidFill>
                <a:srgbClr val="00CC99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after </a:t>
            </a:r>
            <a:r>
              <a:rPr lang="de-DE" altLang="de-DE" sz="2000" dirty="0" err="1" smtClean="0">
                <a:solidFill>
                  <a:srgbClr val="00CC99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00CC99"/>
                </a:solidFill>
                <a:latin typeface="Tahoma" pitchFamily="34" charset="0"/>
              </a:rPr>
              <a:t>B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ig </a:t>
            </a:r>
            <a:r>
              <a:rPr lang="de-DE" altLang="de-DE" sz="2000" dirty="0">
                <a:solidFill>
                  <a:srgbClr val="00CC99"/>
                </a:solidFill>
                <a:latin typeface="Tahoma" pitchFamily="34" charset="0"/>
              </a:rPr>
              <a:t>B</a:t>
            </a:r>
            <a:r>
              <a:rPr lang="de-DE" altLang="de-DE" sz="2000" dirty="0" smtClean="0">
                <a:solidFill>
                  <a:srgbClr val="00CC99"/>
                </a:solidFill>
                <a:latin typeface="Tahoma" pitchFamily="34" charset="0"/>
              </a:rPr>
              <a:t>ang</a:t>
            </a:r>
            <a:endParaRPr lang="de-DE" altLang="de-DE" sz="2000" dirty="0">
              <a:solidFill>
                <a:srgbClr val="00CC99"/>
              </a:solidFill>
              <a:latin typeface="Tahoma" pitchFamily="34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/>
        </p:nvSpPr>
        <p:spPr bwMode="auto">
          <a:xfrm>
            <a:off x="2295525" y="1125538"/>
            <a:ext cx="914400" cy="9144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434188" name="Picture 12" descr="sonne_Wasserstoff_Fu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2287588"/>
            <a:ext cx="20510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9" name="Text Box 13"/>
          <p:cNvSpPr txBox="1">
            <a:spLocks noChangeArrowheads="1"/>
          </p:cNvSpPr>
          <p:nvPr/>
        </p:nvSpPr>
        <p:spPr bwMode="auto">
          <a:xfrm>
            <a:off x="6660133" y="1124744"/>
            <a:ext cx="25923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Neutron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capture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in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Red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Giants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(s-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process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supernovae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or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neutron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star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mergers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 (r-</a:t>
            </a:r>
            <a:r>
              <a:rPr lang="de-DE" altLang="de-DE" sz="2000" dirty="0" err="1" smtClean="0">
                <a:solidFill>
                  <a:srgbClr val="3333CC"/>
                </a:solidFill>
                <a:latin typeface="Tahoma" pitchFamily="34" charset="0"/>
              </a:rPr>
              <a:t>process</a:t>
            </a:r>
            <a:r>
              <a:rPr lang="de-DE" altLang="de-DE" sz="2000" dirty="0" smtClean="0">
                <a:solidFill>
                  <a:srgbClr val="3333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83" y="5143361"/>
            <a:ext cx="1972826" cy="15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0" name="Oval 4"/>
          <p:cNvSpPr>
            <a:spLocks noChangeArrowheads="1"/>
          </p:cNvSpPr>
          <p:nvPr/>
        </p:nvSpPr>
        <p:spPr bwMode="auto">
          <a:xfrm>
            <a:off x="2028825" y="2273300"/>
            <a:ext cx="2351088" cy="2163763"/>
          </a:xfrm>
          <a:prstGeom prst="ellipse">
            <a:avLst/>
          </a:prstGeom>
          <a:noFill/>
          <a:ln w="25400">
            <a:solidFill>
              <a:srgbClr val="FA4E1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14" name="Picture 1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62" y="3146425"/>
            <a:ext cx="1854997" cy="18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92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1" grpId="0"/>
      <p:bldP spid="434185" grpId="0" animBg="1"/>
      <p:bldP spid="434186" grpId="0"/>
      <p:bldP spid="434187" grpId="0" animBg="1"/>
      <p:bldP spid="434189" grpId="0"/>
      <p:bldP spid="434180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8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Benutzerdefiniertes Design">
  <a:themeElements>
    <a:clrScheme name="5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4.xml><?xml version="1.0" encoding="utf-8"?>
<a:theme xmlns:a="http://schemas.openxmlformats.org/drawingml/2006/main" name="3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5.xml><?xml version="1.0" encoding="utf-8"?>
<a:theme xmlns:a="http://schemas.openxmlformats.org/drawingml/2006/main" name="4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6.xml><?xml version="1.0" encoding="utf-8"?>
<a:theme xmlns:a="http://schemas.openxmlformats.org/drawingml/2006/main" name="5_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7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air-gsi-folienmaster_2016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2490</Words>
  <Application>Microsoft Office PowerPoint</Application>
  <PresentationFormat>Bildschirmpräsentation (4:3)</PresentationFormat>
  <Paragraphs>606</Paragraphs>
  <Slides>53</Slides>
  <Notes>13</Notes>
  <HiddenSlides>0</HiddenSlides>
  <MMClips>0</MMClips>
  <ScaleCrop>false</ScaleCrop>
  <HeadingPairs>
    <vt:vector size="6" baseType="variant">
      <vt:variant>
        <vt:lpstr>Design</vt:lpstr>
      </vt:variant>
      <vt:variant>
        <vt:i4>29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53</vt:i4>
      </vt:variant>
    </vt:vector>
  </HeadingPairs>
  <TitlesOfParts>
    <vt:vector size="85" baseType="lpstr">
      <vt:lpstr>1_Default Design</vt:lpstr>
      <vt:lpstr>3_Benutzerdefiniertes Design</vt:lpstr>
      <vt:lpstr>5_Talks2012</vt:lpstr>
      <vt:lpstr>5_Larissa</vt:lpstr>
      <vt:lpstr>4_Office Theme</vt:lpstr>
      <vt:lpstr>1_talk_blue</vt:lpstr>
      <vt:lpstr>3_Default Design</vt:lpstr>
      <vt:lpstr>1_Benutzerdefiniertes Design</vt:lpstr>
      <vt:lpstr>fair-gsi-folienmaster_2016</vt:lpstr>
      <vt:lpstr>2_Default Design</vt:lpstr>
      <vt:lpstr>2_Office Theme</vt:lpstr>
      <vt:lpstr>1_fair-gsi-folienmaster_2016</vt:lpstr>
      <vt:lpstr>8_Benutzerdefiniertes Design</vt:lpstr>
      <vt:lpstr>1_Template_FAIR_Power_Point</vt:lpstr>
      <vt:lpstr>Template_FAIR_Power_Point</vt:lpstr>
      <vt:lpstr>6_Benutzerdefiniertes Design</vt:lpstr>
      <vt:lpstr>2_Template_FAIR_Power_Point</vt:lpstr>
      <vt:lpstr>Standarddesign</vt:lpstr>
      <vt:lpstr>1_Standarddesign</vt:lpstr>
      <vt:lpstr>2_Benutzerdefiniertes Design</vt:lpstr>
      <vt:lpstr>5_Default Design</vt:lpstr>
      <vt:lpstr>6_Default Design</vt:lpstr>
      <vt:lpstr>2_fair-gsi-folienmaster_2016</vt:lpstr>
      <vt:lpstr>3_fair-gsi-folienmaster_2016</vt:lpstr>
      <vt:lpstr>4_fair-gsi-folienmaster_2016</vt:lpstr>
      <vt:lpstr>5_fair-gsi-folienmaster_2016</vt:lpstr>
      <vt:lpstr>5_Benutzerdefiniertes Design</vt:lpstr>
      <vt:lpstr>3_Larissa</vt:lpstr>
      <vt:lpstr>Default Design</vt:lpstr>
      <vt:lpstr>Photo Editor Photo</vt:lpstr>
      <vt:lpstr>Formel</vt:lpstr>
      <vt:lpstr>Graph</vt:lpstr>
      <vt:lpstr>Cosmic matter in the laboratory – Science at FAIR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– Facility for Antiproton  and Ion Research</vt:lpstr>
      <vt:lpstr>PowerPoint-Präsentation</vt:lpstr>
      <vt:lpstr>PowerPoint-Präsentation</vt:lpstr>
      <vt:lpstr>PowerPoint-Präsentation</vt:lpstr>
      <vt:lpstr>Astrophysical site of heavy element production (r process) in the universe: Neutron star merger !  </vt:lpstr>
      <vt:lpstr>PowerPoint-Präsentation</vt:lpstr>
      <vt:lpstr>Fragment-Separators at GSI and FAIR </vt:lpstr>
      <vt:lpstr>Hadron Physics with antiprotons at FAIR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Atomic Physics, Plasma and Applied Sciences</vt:lpstr>
      <vt:lpstr>Atomic physics with stored and cooled 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 Civil Construction </vt:lpstr>
      <vt:lpstr>PowerPoint-Präsentation</vt:lpstr>
      <vt:lpstr>PowerPoint-Präsentation</vt:lpstr>
      <vt:lpstr>FAIR Project Status 2018</vt:lpstr>
      <vt:lpstr>FAIR Project Status 2018</vt:lpstr>
      <vt:lpstr>FAIR Project Status 2018</vt:lpstr>
      <vt:lpstr>FAIR Project Status 2018</vt:lpstr>
      <vt:lpstr>FAIR Project Status 2018</vt:lpstr>
      <vt:lpstr>Construction of accelerator  components</vt:lpstr>
      <vt:lpstr>Construction of detector components</vt:lpstr>
      <vt:lpstr>PowerPoint-Präsentation</vt:lpstr>
      <vt:lpstr>Collaboration Members by Country</vt:lpstr>
      <vt:lpstr>PowerPoint-Präsentation</vt:lpstr>
      <vt:lpstr>Instead of a summary ...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532</cp:revision>
  <dcterms:created xsi:type="dcterms:W3CDTF">2014-05-26T12:55:19Z</dcterms:created>
  <dcterms:modified xsi:type="dcterms:W3CDTF">2018-02-15T04:30:07Z</dcterms:modified>
</cp:coreProperties>
</file>