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1" r:id="rId3"/>
    <p:sldId id="312" r:id="rId4"/>
    <p:sldId id="313" r:id="rId5"/>
    <p:sldId id="314" r:id="rId6"/>
    <p:sldId id="316" r:id="rId7"/>
    <p:sldId id="315" r:id="rId8"/>
    <p:sldId id="317" r:id="rId9"/>
    <p:sldId id="320" r:id="rId10"/>
    <p:sldId id="318" r:id="rId11"/>
    <p:sldId id="300" r:id="rId12"/>
    <p:sldId id="301" r:id="rId13"/>
    <p:sldId id="304" r:id="rId14"/>
    <p:sldId id="302" r:id="rId15"/>
    <p:sldId id="303" r:id="rId16"/>
    <p:sldId id="321" r:id="rId17"/>
    <p:sldId id="305" r:id="rId18"/>
    <p:sldId id="306" r:id="rId19"/>
    <p:sldId id="307" r:id="rId20"/>
    <p:sldId id="308" r:id="rId21"/>
    <p:sldId id="309" r:id="rId22"/>
    <p:sldId id="310" r:id="rId23"/>
    <p:sldId id="319" r:id="rId24"/>
  </p:sldIdLst>
  <p:sldSz cx="9144000" cy="6858000" type="screen4x3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30"/>
  </p:normalViewPr>
  <p:slideViewPr>
    <p:cSldViewPr snapToGrid="0" snapToObjects="1">
      <p:cViewPr varScale="1">
        <p:scale>
          <a:sx n="96" d="100"/>
          <a:sy n="96" d="100"/>
        </p:scale>
        <p:origin x="192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5770E5-CAC7-7F4C-A46D-7B9A72DB93E2}" type="datetime1">
              <a:rPr lang="de-DE" altLang="de-DE"/>
              <a:pPr>
                <a:defRPr/>
              </a:pPr>
              <a:t>15.02.18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BCD004-9241-A04D-AEFB-5F725DA144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4413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38C130-20A7-6945-A423-56929995B355}" type="datetime1">
              <a:rPr lang="de-DE" altLang="de-DE"/>
              <a:pPr>
                <a:defRPr/>
              </a:pPr>
              <a:t>15.02.18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235EB0-23E6-9744-ABEC-4A196EEAA29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20127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F690FF3-E1D7-6D49-A220-2F5D5E199824}" type="slidenum">
              <a:rPr lang="de-DE" altLang="de-DE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96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0B08F66-A39D-674C-8785-B8833C77511E}" type="slidenum">
              <a:rPr lang="de-DE" altLang="de-DE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28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35EB0-23E6-9744-ABEC-4A196EEAA290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728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3F91-BA7E-114F-AD11-D596A8AAF84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346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F929-50C7-9F48-B1A5-214E2178ED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495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BFC7-4721-EE40-A18D-6C3B62D79A8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815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80621" y="6356350"/>
            <a:ext cx="118275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E6B7-04AF-2F42-B114-49B18FA2C6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448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9F9D-6D7C-9C4A-BC5C-F041F54EE79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249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62B05-5B17-E847-A0E4-83C4EDC2E00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448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A64C-A145-9344-BAD3-1F1C0EE735F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396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78589-DCEA-594D-AC3C-E95DB78C2B2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446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DC8C-191E-F14D-A995-FC139F3CB2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435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FAC9-46D6-4A4D-B156-B97CD2D8108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866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44EF-03FD-6E49-AAFF-1E4F393A8AA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994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FB3FEC0-CFF9-DD4F-A2E2-FF8EA02EEC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931863" y="1547813"/>
            <a:ext cx="7772400" cy="4473575"/>
          </a:xfrm>
        </p:spPr>
        <p:txBody>
          <a:bodyPr/>
          <a:lstStyle/>
          <a:p>
            <a:pPr eaLnBrk="1" hangingPunct="1"/>
            <a:r>
              <a:rPr lang="en-GB" altLang="de-DE" sz="3600" dirty="0" smtClean="0">
                <a:solidFill>
                  <a:schemeClr val="tx2"/>
                </a:solidFill>
              </a:rPr>
              <a:t>CBM </a:t>
            </a:r>
            <a:r>
              <a:rPr lang="en-GB" altLang="de-DE" sz="3600" dirty="0">
                <a:solidFill>
                  <a:schemeClr val="tx2"/>
                </a:solidFill>
              </a:rPr>
              <a:t>Computing</a:t>
            </a:r>
            <a:br>
              <a:rPr lang="en-GB" altLang="de-DE" sz="3600" dirty="0">
                <a:solidFill>
                  <a:schemeClr val="tx2"/>
                </a:solidFill>
              </a:rPr>
            </a:br>
            <a:r>
              <a:rPr lang="en-GB" altLang="de-DE" sz="2400" dirty="0" smtClean="0">
                <a:solidFill>
                  <a:schemeClr val="tx2"/>
                </a:solidFill>
              </a:rPr>
              <a:t>Overview and Status</a:t>
            </a:r>
            <a:r>
              <a:rPr lang="en-GB" altLang="de-DE" sz="2400" dirty="0">
                <a:solidFill>
                  <a:schemeClr val="tx2"/>
                </a:solidFill>
              </a:rPr>
              <a:t/>
            </a:r>
            <a:br>
              <a:rPr lang="en-GB" altLang="de-DE" sz="2400" dirty="0">
                <a:solidFill>
                  <a:schemeClr val="tx2"/>
                </a:solidFill>
              </a:rPr>
            </a:br>
            <a:r>
              <a:rPr lang="en-GB" altLang="de-DE" sz="2800" dirty="0">
                <a:solidFill>
                  <a:schemeClr val="tx2"/>
                </a:solidFill>
              </a:rPr>
              <a:t/>
            </a:r>
            <a:br>
              <a:rPr lang="en-GB" altLang="de-DE" sz="2800" dirty="0">
                <a:solidFill>
                  <a:schemeClr val="tx2"/>
                </a:solidFill>
              </a:rPr>
            </a:br>
            <a:r>
              <a:rPr lang="en-GB" altLang="de-DE" sz="2800" dirty="0">
                <a:solidFill>
                  <a:schemeClr val="tx2"/>
                </a:solidFill>
              </a:rPr>
              <a:t/>
            </a:r>
            <a:br>
              <a:rPr lang="en-GB" altLang="de-DE" sz="2800" dirty="0">
                <a:solidFill>
                  <a:schemeClr val="tx2"/>
                </a:solidFill>
              </a:rPr>
            </a:br>
            <a:r>
              <a:rPr lang="en-GB" altLang="de-DE" sz="2800" dirty="0">
                <a:solidFill>
                  <a:schemeClr val="tx2"/>
                </a:solidFill>
              </a:rPr>
              <a:t/>
            </a:r>
            <a:br>
              <a:rPr lang="en-GB" altLang="de-DE" sz="2800" dirty="0">
                <a:solidFill>
                  <a:schemeClr val="tx2"/>
                </a:solidFill>
              </a:rPr>
            </a:br>
            <a:r>
              <a:rPr lang="en-GB" altLang="de-DE" sz="2800" dirty="0">
                <a:solidFill>
                  <a:schemeClr val="tx2"/>
                </a:solidFill>
              </a:rPr>
              <a:t/>
            </a:r>
            <a:br>
              <a:rPr lang="en-GB" altLang="de-DE" sz="2800" dirty="0">
                <a:solidFill>
                  <a:schemeClr val="tx2"/>
                </a:solidFill>
              </a:rPr>
            </a:br>
            <a:r>
              <a:rPr lang="en-GB" altLang="de-DE" sz="2000" dirty="0">
                <a:solidFill>
                  <a:schemeClr val="tx2"/>
                </a:solidFill>
              </a:rPr>
              <a:t>V. </a:t>
            </a:r>
            <a:r>
              <a:rPr lang="en-GB" altLang="de-DE" sz="2000" dirty="0" err="1">
                <a:solidFill>
                  <a:schemeClr val="tx2"/>
                </a:solidFill>
              </a:rPr>
              <a:t>Friese</a:t>
            </a:r>
            <a:r>
              <a:rPr lang="en-GB" altLang="de-DE" sz="2000" dirty="0">
                <a:solidFill>
                  <a:schemeClr val="tx2"/>
                </a:solidFill>
              </a:rPr>
              <a:t>, GSI Darmstadt </a:t>
            </a:r>
            <a:r>
              <a:rPr lang="en-GB" altLang="de-DE" sz="2000" dirty="0" smtClean="0">
                <a:solidFill>
                  <a:schemeClr val="tx2"/>
                </a:solidFill>
              </a:rPr>
              <a:t/>
            </a:r>
            <a:br>
              <a:rPr lang="en-GB" altLang="de-DE" sz="2000" dirty="0" smtClean="0">
                <a:solidFill>
                  <a:schemeClr val="tx2"/>
                </a:solidFill>
              </a:rPr>
            </a:br>
            <a:r>
              <a:rPr lang="en-GB" altLang="de-DE" sz="2000" dirty="0">
                <a:solidFill>
                  <a:schemeClr val="tx2"/>
                </a:solidFill>
              </a:rPr>
              <a:t/>
            </a:r>
            <a:br>
              <a:rPr lang="en-GB" altLang="de-DE" sz="2000" dirty="0">
                <a:solidFill>
                  <a:schemeClr val="tx2"/>
                </a:solidFill>
              </a:rPr>
            </a:br>
            <a:r>
              <a:rPr lang="en-GB" altLang="de-DE" sz="1600" dirty="0" smtClean="0">
                <a:solidFill>
                  <a:schemeClr val="tx2"/>
                </a:solidFill>
              </a:rPr>
              <a:t>CBM-India Workshop, </a:t>
            </a:r>
            <a:r>
              <a:rPr lang="en-GB" altLang="de-DE" sz="1600" dirty="0" err="1" smtClean="0">
                <a:solidFill>
                  <a:schemeClr val="tx2"/>
                </a:solidFill>
              </a:rPr>
              <a:t>Falta</a:t>
            </a:r>
            <a:r>
              <a:rPr lang="en-GB" altLang="de-DE" sz="1600" dirty="0" smtClean="0">
                <a:solidFill>
                  <a:schemeClr val="tx2"/>
                </a:solidFill>
              </a:rPr>
              <a:t>, 15 </a:t>
            </a:r>
            <a:r>
              <a:rPr lang="en-GB" altLang="de-DE" sz="1600" dirty="0" err="1" smtClean="0">
                <a:solidFill>
                  <a:schemeClr val="tx2"/>
                </a:solidFill>
              </a:rPr>
              <a:t>Februar</a:t>
            </a:r>
            <a:r>
              <a:rPr lang="en-GB" altLang="de-DE" sz="1600" dirty="0" smtClean="0">
                <a:solidFill>
                  <a:schemeClr val="tx2"/>
                </a:solidFill>
              </a:rPr>
              <a:t> 2018</a:t>
            </a:r>
            <a:r>
              <a:rPr lang="en-GB" altLang="de-DE" sz="2000" dirty="0">
                <a:solidFill>
                  <a:schemeClr val="tx2"/>
                </a:solidFill>
              </a:rPr>
              <a:t/>
            </a:r>
            <a:br>
              <a:rPr lang="en-GB" altLang="de-DE" sz="2000" dirty="0">
                <a:solidFill>
                  <a:schemeClr val="tx2"/>
                </a:solidFill>
              </a:rPr>
            </a:br>
            <a:endParaRPr lang="en-GB" altLang="de-DE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Data </a:t>
            </a:r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Model</a:t>
            </a:r>
            <a:endParaRPr lang="en-GB" altLang="de-DE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CBM-India Workshop, 15 February 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dirty="0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756E471-5967-824D-9BA0-E8F6CE4EEA24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7" y="1810033"/>
            <a:ext cx="3491186" cy="2344493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14" y="1810032"/>
            <a:ext cx="4588501" cy="2338766"/>
          </a:xfrm>
          <a:prstGeom prst="rect">
            <a:avLst/>
          </a:prstGeom>
        </p:spPr>
      </p:pic>
      <p:sp>
        <p:nvSpPr>
          <p:cNvPr id="24" name="Pfeil nach rechts 23"/>
          <p:cNvSpPr/>
          <p:nvPr/>
        </p:nvSpPr>
        <p:spPr>
          <a:xfrm>
            <a:off x="3871028" y="2449195"/>
            <a:ext cx="304800" cy="11538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338513" y="4256693"/>
            <a:ext cx="8300442" cy="1373549"/>
          </a:xfrm>
        </p:spPr>
        <p:txBody>
          <a:bodyPr/>
          <a:lstStyle/>
          <a:p>
            <a:r>
              <a:rPr lang="en-GB" altLang="de-DE" sz="1400" dirty="0">
                <a:solidFill>
                  <a:schemeClr val="accent1">
                    <a:lumMod val="75000"/>
                  </a:schemeClr>
                </a:solidFill>
              </a:rPr>
              <a:t>No data copy when associating data to event</a:t>
            </a:r>
          </a:p>
          <a:p>
            <a:r>
              <a:rPr lang="en-GB" altLang="de-DE" sz="1400" dirty="0">
                <a:solidFill>
                  <a:schemeClr val="accent1">
                    <a:lumMod val="75000"/>
                  </a:schemeClr>
                </a:solidFill>
              </a:rPr>
              <a:t>Small overhead (one pointer/index per data object)</a:t>
            </a:r>
          </a:p>
          <a:p>
            <a:r>
              <a:rPr lang="en-GB" altLang="de-DE" sz="1400" dirty="0">
                <a:solidFill>
                  <a:schemeClr val="accent1">
                    <a:lumMod val="75000"/>
                  </a:schemeClr>
                </a:solidFill>
              </a:rPr>
              <a:t>Events can be defined based on any data level</a:t>
            </a:r>
          </a:p>
          <a:p>
            <a:r>
              <a:rPr lang="en-GB" altLang="de-DE" sz="1400" dirty="0">
                <a:solidFill>
                  <a:schemeClr val="accent1">
                    <a:lumMod val="75000"/>
                  </a:schemeClr>
                </a:solidFill>
              </a:rPr>
              <a:t>Algorithms are flexible to run on entire time slice (4-d </a:t>
            </a:r>
            <a:r>
              <a:rPr lang="en-GB" altLang="de-DE" sz="1400" dirty="0" err="1">
                <a:solidFill>
                  <a:schemeClr val="accent1">
                    <a:lumMod val="75000"/>
                  </a:schemeClr>
                </a:solidFill>
              </a:rPr>
              <a:t>reco</a:t>
            </a:r>
            <a:r>
              <a:rPr lang="en-GB" altLang="de-DE" sz="1400" dirty="0">
                <a:solidFill>
                  <a:schemeClr val="accent1">
                    <a:lumMod val="75000"/>
                  </a:schemeClr>
                </a:solidFill>
              </a:rPr>
              <a:t>) or on defined events (analysis)</a:t>
            </a:r>
          </a:p>
          <a:p>
            <a:r>
              <a:rPr lang="en-GB" altLang="de-DE" sz="1400" dirty="0">
                <a:solidFill>
                  <a:schemeClr val="accent1">
                    <a:lumMod val="75000"/>
                  </a:schemeClr>
                </a:solidFill>
              </a:rPr>
              <a:t>Ideal case (event-by-event) described in the same format (one event per time slice) </a:t>
            </a:r>
          </a:p>
        </p:txBody>
      </p:sp>
    </p:spTree>
    <p:extLst>
      <p:ext uri="{BB962C8B-B14F-4D97-AF65-F5344CB8AC3E}">
        <p14:creationId xmlns:p14="http://schemas.microsoft.com/office/powerpoint/2010/main" val="4894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</a:rPr>
              <a:t>Where are we? Where do we go?</a:t>
            </a:r>
            <a:endParaRPr lang="en-GB" alt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Starting in fall 2017, the CBM software development is being formulated in a project-like manner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Definition of work packages, milestones, time lines, manpower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Aim:</a:t>
            </a:r>
          </a:p>
          <a:p>
            <a:pPr lvl="2">
              <a:defRPr/>
            </a:pPr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to ensure that all required components will be available in time</a:t>
            </a:r>
          </a:p>
          <a:p>
            <a:pPr lvl="2">
              <a:defRPr/>
            </a:pPr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to coordinate the component development</a:t>
            </a:r>
          </a:p>
          <a:p>
            <a:pPr lvl="2">
              <a:defRPr/>
            </a:pPr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o identify critical items and organise the manpower</a:t>
            </a:r>
          </a:p>
          <a:p>
            <a:pPr>
              <a:defRPr/>
            </a:pP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Seven software projects were defined; working out the projects is close to being finished</a:t>
            </a:r>
            <a:endParaRPr lang="en-GB" alt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Not included here are hardware-related issues: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DAQ hardware and firmware components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Installation and maintenance of the online compute facilities</a:t>
            </a:r>
          </a:p>
          <a:p>
            <a:pPr marL="0" indent="0">
              <a:buFont typeface="Arial" charset="0"/>
              <a:buNone/>
              <a:defRPr/>
            </a:pPr>
            <a:endParaRPr lang="en-GB" alt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</p:txBody>
      </p:sp>
      <p:sp>
        <p:nvSpPr>
          <p:cNvPr id="20483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CBM-India Workshop, 15 February 2018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20485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A084993-4ECD-8A48-9D1B-C574982A4FC0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11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</a:rPr>
              <a:t>Computing Projects</a:t>
            </a:r>
            <a:endParaRPr lang="en-GB" alt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6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CBM-India Workshop, 15 February 2018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5445125" y="1824038"/>
            <a:ext cx="2667000" cy="901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EDC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Experiment and Detector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Control Systems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286500" y="3033713"/>
            <a:ext cx="2667000" cy="9017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ODM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Online Data Management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6127750" y="4341813"/>
            <a:ext cx="2667000" cy="9017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DPF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Data Processing Framework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3617913" y="5454650"/>
            <a:ext cx="2667000" cy="9017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ALG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Data Analysis Algorithms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798513" y="3033713"/>
            <a:ext cx="2667000" cy="9017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SIM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Simulation Software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1257300" y="4341813"/>
            <a:ext cx="2667000" cy="901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OAA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Offline Analysis Environment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1803400" y="1809750"/>
            <a:ext cx="2667000" cy="9017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INF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Software Development Infrastructure</a:t>
            </a:r>
          </a:p>
        </p:txBody>
      </p:sp>
      <p:sp>
        <p:nvSpPr>
          <p:cNvPr id="4" name="Siebeneck 3"/>
          <p:cNvSpPr/>
          <p:nvPr/>
        </p:nvSpPr>
        <p:spPr>
          <a:xfrm>
            <a:off x="3662363" y="2711450"/>
            <a:ext cx="2578100" cy="2081213"/>
          </a:xfrm>
          <a:prstGeom prst="heptag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dirty="0">
                <a:solidFill>
                  <a:schemeClr val="tx1"/>
                </a:solidFill>
              </a:rPr>
              <a:t>Computing </a:t>
            </a:r>
          </a:p>
          <a:p>
            <a:pPr algn="ctr">
              <a:defRPr/>
            </a:pPr>
            <a:r>
              <a:rPr lang="de-DE" sz="2400" dirty="0">
                <a:solidFill>
                  <a:schemeClr val="tx1"/>
                </a:solidFill>
              </a:rPr>
              <a:t>Board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2151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7EA37FA-6A72-8A47-B6A1-F5D28B998A55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12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altLang="de-DE" sz="4000" dirty="0" smtClean="0">
                <a:solidFill>
                  <a:schemeClr val="accent1">
                    <a:lumMod val="75000"/>
                  </a:schemeClr>
                </a:solidFill>
              </a:rPr>
              <a:t>Experiment and Detector Controls</a:t>
            </a:r>
            <a:endParaRPr lang="en-GB" altLang="de-D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23863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Mission: Configure </a:t>
            </a: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and monitor the different detector systems and the data acquisition</a:t>
            </a:r>
          </a:p>
          <a:p>
            <a:pPr>
              <a:defRPr/>
            </a:pP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Status: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No coordinated activity until recently</a:t>
            </a:r>
            <a:endParaRPr lang="en-GB" alt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Detector projects organised custom solutions for laboratory and in-beam tests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Design of a common system is to be worked out based on the requirements of detectors and DAQ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Existing solutions (running experiments) will be reviewed </a:t>
            </a:r>
            <a:r>
              <a:rPr lang="en-GB" alt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w.r.t</a:t>
            </a: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. applicability for CBM</a:t>
            </a:r>
            <a:endParaRPr lang="en-GB" alt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</p:txBody>
      </p:sp>
      <p:sp>
        <p:nvSpPr>
          <p:cNvPr id="2253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CBM-India Workshop, 15 February 2018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6729413" y="5441950"/>
            <a:ext cx="2289175" cy="6842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EDC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PL: P.-A. </a:t>
            </a:r>
            <a:r>
              <a:rPr lang="en-GB" sz="1600" dirty="0" err="1">
                <a:solidFill>
                  <a:schemeClr val="tx1"/>
                </a:solidFill>
              </a:rPr>
              <a:t>Loizeau</a:t>
            </a:r>
            <a:r>
              <a:rPr lang="en-GB" sz="1600" dirty="0">
                <a:solidFill>
                  <a:schemeClr val="tx1"/>
                </a:solidFill>
              </a:rPr>
              <a:t>, GSI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2253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0D348D6-A1CD-5941-9031-1B30ACA83047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13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altLang="de-DE" sz="4000" dirty="0" smtClean="0">
                <a:solidFill>
                  <a:schemeClr val="accent1">
                    <a:lumMod val="75000"/>
                  </a:schemeClr>
                </a:solidFill>
              </a:rPr>
              <a:t>Online Data Management</a:t>
            </a:r>
            <a:endParaRPr lang="en-GB" altLang="de-D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Mission:: </a:t>
            </a: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receive data from the DAQ into the FLES input nodes; build time slices; distribute time slices to the FLES compute nodes</a:t>
            </a:r>
          </a:p>
          <a:p>
            <a:pPr>
              <a:defRPr/>
            </a:pP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Status: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Prototype available</a:t>
            </a:r>
            <a:endParaRPr lang="en-GB" alt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First experience in lab and in-beam tests (single node)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Tests on small clusters w/o detectors</a:t>
            </a:r>
          </a:p>
          <a:p>
            <a:pPr>
              <a:defRPr/>
            </a:pP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Next milestone: operation of </a:t>
            </a:r>
            <a:r>
              <a:rPr lang="en-GB" altLang="de-DE" sz="2400" dirty="0" err="1" smtClean="0">
                <a:solidFill>
                  <a:schemeClr val="accent1">
                    <a:lumMod val="75000"/>
                  </a:schemeClr>
                </a:solidFill>
              </a:rPr>
              <a:t>mCBM</a:t>
            </a: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 (all systems; many nodes)</a:t>
            </a:r>
            <a:b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altLang="de-D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alt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</p:txBody>
      </p:sp>
      <p:sp>
        <p:nvSpPr>
          <p:cNvPr id="2355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CBM-India Workshop, 15 February 2018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772275" y="396875"/>
            <a:ext cx="2208213" cy="7254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ODM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PL: J. de </a:t>
            </a:r>
            <a:r>
              <a:rPr lang="en-GB" sz="1600" dirty="0" err="1">
                <a:solidFill>
                  <a:schemeClr val="tx1"/>
                </a:solidFill>
              </a:rPr>
              <a:t>Cuveland</a:t>
            </a:r>
            <a:r>
              <a:rPr lang="en-GB" sz="1600" dirty="0">
                <a:solidFill>
                  <a:schemeClr val="tx1"/>
                </a:solidFill>
              </a:rPr>
              <a:t>, FIAS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23558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8640A8E-3FAB-2A44-BDDF-D52368A01C75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14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altLang="de-DE" sz="4000" dirty="0" smtClean="0">
                <a:solidFill>
                  <a:schemeClr val="accent1">
                    <a:lumMod val="75000"/>
                  </a:schemeClr>
                </a:solidFill>
              </a:rPr>
              <a:t>Data Processing Framework</a:t>
            </a:r>
            <a:endParaRPr lang="en-GB" altLang="de-D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57200" y="1271588"/>
            <a:ext cx="8229600" cy="4448175"/>
          </a:xfrm>
        </p:spPr>
        <p:txBody>
          <a:bodyPr/>
          <a:lstStyle/>
          <a:p>
            <a:pPr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Mission: </a:t>
            </a: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to provide a flexible and efficient environment for data analysis (regulate data model, I/O, run configuration, execution of processing graph)</a:t>
            </a:r>
          </a:p>
          <a:p>
            <a:pPr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Status: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Since many years, </a:t>
            </a:r>
            <a:r>
              <a:rPr lang="en-GB" alt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CbmRoot</a:t>
            </a: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de-DE" sz="2000" dirty="0">
                <a:solidFill>
                  <a:schemeClr val="accent1">
                    <a:lumMod val="75000"/>
                  </a:schemeClr>
                </a:solidFill>
              </a:rPr>
              <a:t>is used </a:t>
            </a: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as framework for simulation, reconstruction and analysis. </a:t>
            </a:r>
            <a:endParaRPr lang="en-GB" alt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Builds up on the </a:t>
            </a:r>
            <a:r>
              <a:rPr lang="en-GB" alt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FairRoot</a:t>
            </a: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 software layer with ROOT as platform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Has been proven to be flexible and adaptable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But is not well suitable for real-time data processing (no concurrency model)</a:t>
            </a:r>
          </a:p>
          <a:p>
            <a:pPr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Will move to </a:t>
            </a:r>
            <a:r>
              <a:rPr lang="en-GB" alt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FairMQ</a:t>
            </a: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 (message-queue system developed by the GSI-SC group)</a:t>
            </a:r>
          </a:p>
          <a:p>
            <a:pPr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First deployment with the new system targeted for </a:t>
            </a:r>
            <a:r>
              <a:rPr lang="en-GB" alt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mCBM</a:t>
            </a: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 (fall 2018)</a:t>
            </a:r>
            <a:b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alt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alt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</p:txBody>
      </p:sp>
      <p:sp>
        <p:nvSpPr>
          <p:cNvPr id="2457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CBM-India Workshop, 15 February 2018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997700" y="209550"/>
            <a:ext cx="1916113" cy="6365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DPF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PL: F. </a:t>
            </a:r>
            <a:r>
              <a:rPr lang="en-GB" sz="1600" dirty="0" err="1">
                <a:solidFill>
                  <a:schemeClr val="tx1"/>
                </a:solidFill>
              </a:rPr>
              <a:t>Uhlig</a:t>
            </a:r>
            <a:r>
              <a:rPr lang="en-GB" sz="1600" dirty="0">
                <a:solidFill>
                  <a:schemeClr val="tx1"/>
                </a:solidFill>
              </a:rPr>
              <a:t>, GSI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24582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867592-CABD-6A40-8803-CAF318F4A5B0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15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altLang="de-DE" sz="3200" dirty="0" smtClean="0">
                <a:solidFill>
                  <a:schemeClr val="accent1">
                    <a:lumMod val="75000"/>
                  </a:schemeClr>
                </a:solidFill>
              </a:rPr>
              <a:t>Example: Simple Process Graph (STS + TOF)</a:t>
            </a:r>
            <a:endParaRPr lang="en-GB" alt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7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CBM-India Workshop, 15 February 2018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24582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867592-CABD-6A40-8803-CAF318F4A5B0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16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66" y="1417638"/>
            <a:ext cx="6861666" cy="49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altLang="de-DE" sz="4000" dirty="0" smtClean="0">
                <a:solidFill>
                  <a:schemeClr val="accent1">
                    <a:lumMod val="75000"/>
                  </a:schemeClr>
                </a:solidFill>
              </a:rPr>
              <a:t>Data Analysis Algorithms</a:t>
            </a:r>
            <a:endParaRPr lang="en-GB" altLang="de-D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57200" y="1271588"/>
            <a:ext cx="8229600" cy="4854575"/>
          </a:xfrm>
        </p:spPr>
        <p:txBody>
          <a:bodyPr/>
          <a:lstStyle/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Algorithms for event reconstruction are being developed since many years, with emphasis on fast algorithms suitable for online usage.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Developments started with the event-by-event case (proof of principle). Full reconstruction of simulated events is available.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Migration to reconstruction of free-streaming data done for the most compute-intensive tasks (track finding); in progress for others. Up to now, no show-stopper found.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Software for online event selection (KFParticle, KFParticleFinder) developed; is already in use by other experiments (STAR, ALICE)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Next milestones:</a:t>
            </a:r>
          </a:p>
          <a:p>
            <a:pPr lvl="1">
              <a:defRPr/>
            </a:pPr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Demonstrator for full time-based reconstruction chain on simulated data </a:t>
            </a:r>
          </a:p>
          <a:p>
            <a:pPr lvl="1">
              <a:defRPr/>
            </a:pPr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Application on real data for </a:t>
            </a:r>
            <a:r>
              <a:rPr lang="en-GB" altLang="de-DE" sz="1600" dirty="0" err="1" smtClean="0">
                <a:solidFill>
                  <a:schemeClr val="accent1">
                    <a:lumMod val="75000"/>
                  </a:schemeClr>
                </a:solidFill>
              </a:rPr>
              <a:t>mCBM</a:t>
            </a:r>
            <a:endParaRPr lang="en-GB" altLang="de-D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</p:txBody>
      </p:sp>
      <p:sp>
        <p:nvSpPr>
          <p:cNvPr id="25603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CBM-India Workshop, 15 February 2018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553200" y="274638"/>
            <a:ext cx="2336800" cy="6715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ALG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PL: M. </a:t>
            </a:r>
            <a:r>
              <a:rPr lang="en-GB" sz="1600" dirty="0" err="1">
                <a:solidFill>
                  <a:schemeClr val="tx1"/>
                </a:solidFill>
              </a:rPr>
              <a:t>Zyzak</a:t>
            </a:r>
            <a:r>
              <a:rPr lang="en-GB" sz="1600" dirty="0">
                <a:solidFill>
                  <a:schemeClr val="tx1"/>
                </a:solidFill>
              </a:rPr>
              <a:t>, GSI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25606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D03D1B5-B6E7-844F-904A-C5310EAE22F2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17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altLang="de-DE" sz="4000" dirty="0" smtClean="0">
                <a:solidFill>
                  <a:schemeClr val="accent1">
                    <a:lumMod val="75000"/>
                  </a:schemeClr>
                </a:solidFill>
              </a:rPr>
              <a:t>Simulation Software</a:t>
            </a:r>
            <a:endParaRPr lang="en-GB" altLang="de-D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57200" y="1271588"/>
            <a:ext cx="8229600" cy="4854575"/>
          </a:xfrm>
        </p:spPr>
        <p:txBody>
          <a:bodyPr/>
          <a:lstStyle/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Full description of detector geometries available</a:t>
            </a:r>
          </a:p>
          <a:p>
            <a:pPr lvl="1">
              <a:defRPr/>
            </a:pPr>
            <a:r>
              <a:rPr lang="en-GB" altLang="de-DE" sz="1800" dirty="0" smtClean="0">
                <a:solidFill>
                  <a:schemeClr val="accent1">
                    <a:lumMod val="75000"/>
                  </a:schemeClr>
                </a:solidFill>
              </a:rPr>
              <a:t>according to current technical planning</a:t>
            </a:r>
          </a:p>
          <a:p>
            <a:pPr lvl="1">
              <a:defRPr/>
            </a:pPr>
            <a:r>
              <a:rPr lang="en-GB" altLang="de-DE" sz="1800" dirty="0" smtClean="0">
                <a:solidFill>
                  <a:schemeClr val="accent1">
                    <a:lumMod val="75000"/>
                  </a:schemeClr>
                </a:solidFill>
              </a:rPr>
              <a:t>comprising all relevant contributors to the material budget</a:t>
            </a:r>
          </a:p>
          <a:p>
            <a:pPr lvl="1">
              <a:defRPr/>
            </a:pPr>
            <a:r>
              <a:rPr lang="en-GB" altLang="de-DE" sz="1800" dirty="0" smtClean="0">
                <a:solidFill>
                  <a:schemeClr val="accent1">
                    <a:lumMod val="75000"/>
                  </a:schemeClr>
                </a:solidFill>
              </a:rPr>
              <a:t>subject to continuous adjustments / improvements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Free-streaming response models available for all </a:t>
            </a: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detectors (save PSD)</a:t>
            </a:r>
            <a:endParaRPr lang="en-GB" altLang="de-DE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GB" altLang="de-DE" sz="1800" dirty="0" smtClean="0">
                <a:solidFill>
                  <a:schemeClr val="accent1">
                    <a:lumMod val="75000"/>
                  </a:schemeClr>
                </a:solidFill>
              </a:rPr>
              <a:t>not all features yet included, e.g. noise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DAQ emulation available (time-slice building)</a:t>
            </a:r>
          </a:p>
          <a:p>
            <a:pPr lvl="1">
              <a:defRPr/>
            </a:pPr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GB" altLang="de-DE" sz="1800" dirty="0" smtClean="0">
                <a:solidFill>
                  <a:schemeClr val="accent1">
                    <a:lumMod val="75000"/>
                  </a:schemeClr>
                </a:solidFill>
              </a:rPr>
              <a:t>implified scheme; not yet on raw-data format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Next milestones: Full system simulation on raw data level</a:t>
            </a:r>
          </a:p>
          <a:p>
            <a:pPr lvl="1">
              <a:defRPr/>
            </a:pPr>
            <a:r>
              <a:rPr lang="en-GB" altLang="de-DE" sz="1800" dirty="0" smtClean="0">
                <a:solidFill>
                  <a:schemeClr val="accent1">
                    <a:lumMod val="75000"/>
                  </a:schemeClr>
                </a:solidFill>
              </a:rPr>
              <a:t>Enables testing of reconstruction from the real data format</a:t>
            </a:r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</p:txBody>
      </p:sp>
      <p:sp>
        <p:nvSpPr>
          <p:cNvPr id="26627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CBM-India Workshop, 15 February 2018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397625" y="274638"/>
            <a:ext cx="2444750" cy="6905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SIM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PL: V. </a:t>
            </a:r>
            <a:r>
              <a:rPr lang="en-GB" sz="1600" dirty="0" err="1">
                <a:solidFill>
                  <a:schemeClr val="tx1"/>
                </a:solidFill>
              </a:rPr>
              <a:t>Friese</a:t>
            </a:r>
            <a:r>
              <a:rPr lang="en-GB" sz="1600" dirty="0">
                <a:solidFill>
                  <a:schemeClr val="tx1"/>
                </a:solidFill>
              </a:rPr>
              <a:t>, GSI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26630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F1BCE18-3198-0C4B-9972-C14F6B3A865C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18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altLang="de-DE" sz="3600" dirty="0" smtClean="0">
                <a:solidFill>
                  <a:schemeClr val="accent1">
                    <a:lumMod val="75000"/>
                  </a:schemeClr>
                </a:solidFill>
              </a:rPr>
              <a:t>Software Development Infrastructure</a:t>
            </a:r>
            <a:endParaRPr lang="en-GB" altLang="de-D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57200" y="1271588"/>
            <a:ext cx="8229600" cy="4854575"/>
          </a:xfrm>
        </p:spPr>
        <p:txBody>
          <a:bodyPr/>
          <a:lstStyle/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Software repository: subversion</a:t>
            </a:r>
          </a:p>
          <a:p>
            <a:pPr lvl="1">
              <a:defRPr/>
            </a:pPr>
            <a:r>
              <a:rPr lang="en-GB" altLang="de-DE" sz="1800" dirty="0" smtClean="0">
                <a:solidFill>
                  <a:schemeClr val="accent1">
                    <a:lumMod val="75000"/>
                  </a:schemeClr>
                </a:solidFill>
              </a:rPr>
              <a:t>Migration to git planned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Build system: </a:t>
            </a:r>
            <a:r>
              <a:rPr lang="en-GB" altLang="de-DE" sz="2200" dirty="0" err="1" smtClean="0">
                <a:solidFill>
                  <a:schemeClr val="accent1">
                    <a:lumMod val="75000"/>
                  </a:schemeClr>
                </a:solidFill>
              </a:rPr>
              <a:t>CMake</a:t>
            </a:r>
            <a:endParaRPr lang="en-GB" altLang="de-DE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GB" altLang="de-DE" sz="1800" dirty="0" smtClean="0">
                <a:solidFill>
                  <a:schemeClr val="accent1">
                    <a:lumMod val="75000"/>
                  </a:schemeClr>
                </a:solidFill>
              </a:rPr>
              <a:t>Substantial change announced by </a:t>
            </a:r>
            <a:r>
              <a:rPr lang="en-GB" altLang="de-DE" sz="1800" dirty="0" err="1" smtClean="0">
                <a:solidFill>
                  <a:schemeClr val="accent1">
                    <a:lumMod val="75000"/>
                  </a:schemeClr>
                </a:solidFill>
              </a:rPr>
              <a:t>FairRoot</a:t>
            </a:r>
            <a:r>
              <a:rPr lang="en-GB" altLang="de-DE" sz="1800" dirty="0" smtClean="0">
                <a:solidFill>
                  <a:schemeClr val="accent1">
                    <a:lumMod val="75000"/>
                  </a:schemeClr>
                </a:solidFill>
              </a:rPr>
              <a:t> team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Regular test system: </a:t>
            </a:r>
            <a:r>
              <a:rPr lang="en-GB" altLang="de-DE" sz="2200" dirty="0" err="1" smtClean="0">
                <a:solidFill>
                  <a:schemeClr val="accent1">
                    <a:lumMod val="75000"/>
                  </a:schemeClr>
                </a:solidFill>
              </a:rPr>
              <a:t>CDash</a:t>
            </a:r>
            <a:endParaRPr lang="en-GB" altLang="de-DE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GB" altLang="de-DE" sz="1800" dirty="0" smtClean="0">
                <a:solidFill>
                  <a:schemeClr val="accent1">
                    <a:lumMod val="75000"/>
                  </a:schemeClr>
                </a:solidFill>
              </a:rPr>
              <a:t>Checks software integrity on commit and nightly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Project platform: </a:t>
            </a:r>
            <a:r>
              <a:rPr lang="en-GB" altLang="de-DE" sz="2200" dirty="0" err="1" smtClean="0">
                <a:solidFill>
                  <a:schemeClr val="accent1">
                    <a:lumMod val="75000"/>
                  </a:schemeClr>
                </a:solidFill>
              </a:rPr>
              <a:t>Redmine</a:t>
            </a:r>
            <a:endParaRPr lang="en-GB" altLang="de-DE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GB" altLang="de-DE" sz="1800" dirty="0" smtClean="0">
                <a:solidFill>
                  <a:schemeClr val="accent1">
                    <a:lumMod val="75000"/>
                  </a:schemeClr>
                </a:solidFill>
              </a:rPr>
              <a:t>Organisation and communication: repository browser, ticket system, code reviews, planning tools, news, forum</a:t>
            </a:r>
          </a:p>
          <a:p>
            <a:pPr lvl="1">
              <a:defRPr/>
            </a:pPr>
            <a:r>
              <a:rPr lang="en-GB" altLang="de-DE" sz="1800" dirty="0" smtClean="0">
                <a:solidFill>
                  <a:schemeClr val="accent1">
                    <a:lumMod val="75000"/>
                  </a:schemeClr>
                </a:solidFill>
              </a:rPr>
              <a:t>Also used by some hardware projects</a:t>
            </a:r>
          </a:p>
          <a:p>
            <a:pPr lvl="1">
              <a:defRPr/>
            </a:pPr>
            <a:endParaRPr lang="en-GB" altLang="de-DE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Infrastructure tools have to be constantly maintained and, if needed, adapted. They are indispensable for efficient and controlled software development.</a:t>
            </a:r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</p:txBody>
      </p:sp>
      <p:sp>
        <p:nvSpPr>
          <p:cNvPr id="2765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CBM-India Workshop, 15 February 2018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553200" y="1270000"/>
            <a:ext cx="2325688" cy="65881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INF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PL: N.N.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2765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BBFE602-008A-7641-B084-C5A841368541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19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</a:rPr>
              <a:t>Computing in CBM</a:t>
            </a:r>
            <a:endParaRPr lang="en-GB" alt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CBM Computing has to provide the software and related tools required to</a:t>
            </a:r>
            <a:b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altLang="de-DE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altLang="de-DE" sz="24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perate the experiment</a:t>
            </a:r>
          </a:p>
          <a:p>
            <a:pPr lvl="1">
              <a:defRPr/>
            </a:pPr>
            <a:r>
              <a:rPr lang="en-GB" altLang="de-DE" sz="20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onfiguration, control, DAQ, online data processing, data storage</a:t>
            </a:r>
            <a:b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alt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analyse data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reconstruction, PID, data access</a:t>
            </a:r>
            <a:b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alt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altLang="de-DE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GB" altLang="de-DE" sz="2400" dirty="0" smtClean="0">
                <a:solidFill>
                  <a:schemeClr val="accent1">
                    <a:lumMod val="75000"/>
                  </a:schemeClr>
                </a:solidFill>
              </a:rPr>
              <a:t>imulate the detector setup</a:t>
            </a:r>
          </a:p>
          <a:p>
            <a:pPr lvl="1">
              <a:defRPr/>
            </a:pPr>
            <a:r>
              <a:rPr lang="en-GB" altLang="de-DE" sz="20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etectors, electronics, data acquisition</a:t>
            </a:r>
          </a:p>
          <a:p>
            <a:pPr marL="0" indent="0">
              <a:buFont typeface="Arial" charset="0"/>
              <a:buNone/>
              <a:defRPr/>
            </a:pPr>
            <a:endParaRPr lang="en-GB" altLang="de-D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alt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rgbClr val="898989"/>
                </a:solidFill>
              </a:rPr>
              <a:t>CBM-</a:t>
            </a:r>
            <a:r>
              <a:rPr lang="de-DE" altLang="de-DE" sz="1200" dirty="0" err="1" smtClean="0">
                <a:solidFill>
                  <a:srgbClr val="898989"/>
                </a:solidFill>
              </a:rPr>
              <a:t>India</a:t>
            </a:r>
            <a:r>
              <a:rPr lang="de-DE" altLang="de-DE" sz="1200" dirty="0" smtClean="0">
                <a:solidFill>
                  <a:srgbClr val="898989"/>
                </a:solidFill>
              </a:rPr>
              <a:t> Workshop, 15 </a:t>
            </a:r>
            <a:r>
              <a:rPr lang="de-DE" altLang="de-DE" sz="1200" dirty="0" err="1" smtClean="0">
                <a:solidFill>
                  <a:srgbClr val="898989"/>
                </a:solidFill>
              </a:rPr>
              <a:t>February</a:t>
            </a:r>
            <a:r>
              <a:rPr lang="de-DE" altLang="de-DE" sz="1200" dirty="0" smtClean="0">
                <a:solidFill>
                  <a:srgbClr val="898989"/>
                </a:solidFill>
              </a:rPr>
              <a:t> 2018</a:t>
            </a:r>
            <a:endParaRPr lang="de-DE" altLang="de-DE" sz="1200" dirty="0">
              <a:solidFill>
                <a:srgbClr val="898989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17413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AA202F2-E793-7642-B719-CC2E1A2BBC8D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2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Wolkenförmige Legende 2"/>
          <p:cNvSpPr/>
          <p:nvPr/>
        </p:nvSpPr>
        <p:spPr>
          <a:xfrm>
            <a:off x="5527963" y="4029395"/>
            <a:ext cx="3277590" cy="2096768"/>
          </a:xfrm>
          <a:prstGeom prst="cloudCallout">
            <a:avLst>
              <a:gd name="adj1" fmla="val -63122"/>
              <a:gd name="adj2" fmla="val -541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</a:rPr>
              <a:t>That‘s generic. So, what‘s particular for CBM?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GB" altLang="de-DE" sz="3600" dirty="0" smtClean="0">
                <a:solidFill>
                  <a:schemeClr val="accent1">
                    <a:lumMod val="75000"/>
                  </a:schemeClr>
                </a:solidFill>
              </a:rPr>
              <a:t>Offline Analysis Environment</a:t>
            </a:r>
            <a:endParaRPr lang="en-GB" altLang="de-D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57200" y="1271588"/>
            <a:ext cx="8229600" cy="4854575"/>
          </a:xfrm>
        </p:spPr>
        <p:txBody>
          <a:bodyPr/>
          <a:lstStyle/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Organise the offline analysis of experiment data on the scale of several PB per run campaign.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Status: no activities yet. Medium-scale data processing (simulated data, several 10 TB) on GSI cluster (some at FRRC cluster).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To be developed: offline data model (raw / </a:t>
            </a:r>
            <a:r>
              <a:rPr lang="en-GB" altLang="de-DE" sz="2200" dirty="0" err="1" smtClean="0">
                <a:solidFill>
                  <a:schemeClr val="accent1">
                    <a:lumMod val="75000"/>
                  </a:schemeClr>
                </a:solidFill>
              </a:rPr>
              <a:t>reco</a:t>
            </a: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 / AOD), distribution of data to computer centres (TIER model), user access to data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Offline computing model has to be developed together with other FAIR experiments: FAIR computing model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Milestones: Data challenges with simulated data on 10% and 50% level.</a:t>
            </a:r>
            <a:endParaRPr lang="en-GB" altLang="de-D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</p:txBody>
      </p:sp>
      <p:sp>
        <p:nvSpPr>
          <p:cNvPr id="2867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CBM-India Workshop, 15 February 2018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731000" y="371475"/>
            <a:ext cx="2095500" cy="774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OAA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P.L.: N.N.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28678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87123FD-06D0-9E4C-B0CB-568E7463AF7E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20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</a:rPr>
              <a:t>Tentative Milestones</a:t>
            </a:r>
            <a:endParaRPr lang="en-GB" alt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38675"/>
          </a:xfrm>
        </p:spPr>
        <p:txBody>
          <a:bodyPr/>
          <a:lstStyle/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2018: operate </a:t>
            </a:r>
            <a:r>
              <a:rPr lang="en-GB" altLang="de-DE" sz="2200" dirty="0" err="1" smtClean="0">
                <a:solidFill>
                  <a:schemeClr val="accent1">
                    <a:lumMod val="75000"/>
                  </a:schemeClr>
                </a:solidFill>
              </a:rPr>
              <a:t>mCBM</a:t>
            </a: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; all data to disk; analyse data offline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2019/2020: run online data selection with </a:t>
            </a:r>
            <a:r>
              <a:rPr lang="en-GB" altLang="de-DE" sz="2200" dirty="0" err="1" smtClean="0">
                <a:solidFill>
                  <a:schemeClr val="accent1">
                    <a:lumMod val="75000"/>
                  </a:schemeClr>
                </a:solidFill>
              </a:rPr>
              <a:t>mCBM</a:t>
            </a:r>
            <a:endParaRPr lang="en-GB" altLang="de-DE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2020: TDR Online Event Selection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2021: simulation data challenge 10%</a:t>
            </a:r>
          </a:p>
          <a:p>
            <a:pPr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2023: simulation data challenge 50%</a:t>
            </a:r>
          </a:p>
          <a:p>
            <a:pPr>
              <a:defRPr/>
            </a:pPr>
            <a:endParaRPr lang="en-GB" altLang="de-DE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Experience with </a:t>
            </a:r>
            <a:r>
              <a:rPr lang="en-GB" altLang="de-DE" sz="2200" dirty="0" err="1" smtClean="0">
                <a:solidFill>
                  <a:schemeClr val="accent1">
                    <a:lumMod val="75000"/>
                  </a:schemeClr>
                </a:solidFill>
              </a:rPr>
              <a:t>mCBM</a:t>
            </a: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 (starting fall 2018) will be decisive to test and adjust software concepts and for the further detailed planning towards CBM@SIS-100</a:t>
            </a:r>
            <a:r>
              <a:rPr lang="en-GB" altLang="de-DE" sz="2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altLang="de-DE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69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CBM-India Workshop, 15 February 2018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29701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6A7D6C-078A-B647-8A19-7648DD4FC4C3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21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900"/>
          </a:xfrm>
        </p:spPr>
        <p:txBody>
          <a:bodyPr/>
          <a:lstStyle/>
          <a:p>
            <a:pPr>
              <a:defRPr/>
            </a:pPr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</a:rPr>
              <a:t>Manpower</a:t>
            </a:r>
            <a:endParaRPr lang="en-GB" alt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57200" y="1116013"/>
            <a:ext cx="8229600" cy="5022850"/>
          </a:xfrm>
        </p:spPr>
        <p:txBody>
          <a:bodyPr/>
          <a:lstStyle/>
          <a:p>
            <a:pPr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A detailed resource demand is in preparation. </a:t>
            </a: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Clear is already: the manpower assigned to software development in CBM is critically low. </a:t>
            </a:r>
            <a:endParaRPr lang="en-GB" alt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The GSI/FAIR CBM department cannot provide a core software group with the same strength as usual at CERN or BNL.</a:t>
            </a:r>
            <a:endParaRPr lang="en-GB" alt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We need CBM groups from outside GSI with long-term commitment to software projects and tasks (beyond the contributions from the detector groups, e.g., geometry and digitizer). Suitable candidates could be:</a:t>
            </a:r>
          </a:p>
          <a:p>
            <a:pPr lvl="1">
              <a:defRPr/>
            </a:pPr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National / international labs (VECC, JINR, ...)</a:t>
            </a:r>
          </a:p>
          <a:p>
            <a:pPr lvl="1">
              <a:defRPr/>
            </a:pPr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Technical universities, IT faculties</a:t>
            </a:r>
            <a:endParaRPr lang="en-GB" altLang="de-DE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GB" altLang="de-DE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altLang="de-DE" dirty="0"/>
          </a:p>
        </p:txBody>
      </p:sp>
      <p:sp>
        <p:nvSpPr>
          <p:cNvPr id="30723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CBM-India Workshop, 15 February 2018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30725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B51CE6-2289-824D-A7F0-1A4C4FC810B3}" type="slidenum">
              <a:rPr lang="de-DE" altLang="de-DE">
                <a:solidFill>
                  <a:srgbClr val="898989"/>
                </a:solidFill>
                <a:latin typeface="Calibri" charset="0"/>
              </a:rPr>
              <a:pPr/>
              <a:t>22</a:t>
            </a:fld>
            <a:endParaRPr lang="de-DE" altLang="de-DE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</a:rPr>
              <a:t>In Place of a Summary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CBM-India Workshop, 15 February 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35844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0A0CC9E-0938-A440-9A7B-C4DCC2BD34B3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8" name="Bild 7" descr="P110033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638" y="2034466"/>
            <a:ext cx="4046723" cy="316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68067" y="1650514"/>
            <a:ext cx="5141520" cy="984971"/>
          </a:xfrm>
        </p:spPr>
        <p:txBody>
          <a:bodyPr/>
          <a:lstStyle/>
          <a:p>
            <a:r>
              <a:rPr lang="en-GB" altLang="de-DE" sz="1800" b="1" dirty="0">
                <a:solidFill>
                  <a:schemeClr val="accent1">
                    <a:lumMod val="75000"/>
                  </a:schemeClr>
                </a:solidFill>
              </a:rPr>
              <a:t>Versatility</a:t>
            </a:r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  <a:t>: exchange or replace detector systems according to physics aim (e.g. </a:t>
            </a:r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  <a:t>electrons / muons) or conditions (beam energy)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CBM-India Workshop, 15 February 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dirty="0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756E471-5967-824D-9BA0-E8F6CE4EEA24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5" name="Picture 5" descr="CBMelec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411"/>
            <a:ext cx="1349375" cy="115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CBMmuchTRDr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68" y="1600411"/>
            <a:ext cx="1448703" cy="115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81109" y="2702941"/>
            <a:ext cx="135323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de-DE" sz="800" b="1" dirty="0">
                <a:solidFill>
                  <a:srgbClr val="953735"/>
                </a:solidFill>
              </a:rPr>
              <a:t>electron + hadron setup</a:t>
            </a:r>
            <a:endParaRPr lang="en-GB" altLang="de-DE" sz="800" b="1" dirty="0">
              <a:solidFill>
                <a:srgbClr val="953735"/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270551" y="2702941"/>
            <a:ext cx="766534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de-DE" sz="800" b="1" dirty="0">
                <a:solidFill>
                  <a:srgbClr val="953735"/>
                </a:solidFill>
              </a:rPr>
              <a:t>muon setup</a:t>
            </a:r>
            <a:endParaRPr lang="en-GB" altLang="de-DE" sz="800" b="1" dirty="0">
              <a:solidFill>
                <a:srgbClr val="953735"/>
              </a:solidFill>
            </a:endParaRPr>
          </a:p>
        </p:txBody>
      </p:sp>
      <p:pic>
        <p:nvPicPr>
          <p:cNvPr id="19" name="Picture 11" descr="UrQMD_Jan2011_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043" y="2702940"/>
            <a:ext cx="2637913" cy="20536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3324725" y="3116124"/>
            <a:ext cx="2891019" cy="61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309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5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2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de-DE" sz="1800" b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Complexity</a:t>
            </a:r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: up to 600 charged tracks per collision in the acceptance</a:t>
            </a:r>
          </a:p>
        </p:txBody>
      </p:sp>
      <p:pic>
        <p:nvPicPr>
          <p:cNvPr id="21" name="Picture 3" descr="C:\Users\senger\AppData\Local\Temp\Rates_Detectors_Facilities_final-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9" y="3099558"/>
            <a:ext cx="2534235" cy="247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Inhaltsplatzhalter 2"/>
          <p:cNvSpPr txBox="1">
            <a:spLocks/>
          </p:cNvSpPr>
          <p:nvPr/>
        </p:nvSpPr>
        <p:spPr bwMode="auto">
          <a:xfrm>
            <a:off x="3043539" y="5053302"/>
            <a:ext cx="5198924" cy="41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309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5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2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1800" b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Capability</a:t>
            </a:r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: up to 10</a:t>
            </a:r>
            <a:r>
              <a:rPr lang="en-GB" altLang="de-DE" sz="1800" baseline="300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7</a:t>
            </a:r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collisions per second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237328" y="2493367"/>
            <a:ext cx="1734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75000"/>
                  </a:schemeClr>
                </a:solidFill>
              </a:rPr>
              <a:t>Central </a:t>
            </a:r>
            <a:r>
              <a:rPr lang="de-DE" sz="1000" dirty="0" err="1">
                <a:solidFill>
                  <a:schemeClr val="accent2">
                    <a:lumMod val="75000"/>
                  </a:schemeClr>
                </a:solidFill>
              </a:rPr>
              <a:t>Au+Au</a:t>
            </a:r>
            <a:r>
              <a:rPr lang="de-DE" sz="1000" dirty="0">
                <a:solidFill>
                  <a:schemeClr val="accent2">
                    <a:lumMod val="75000"/>
                  </a:schemeClr>
                </a:solidFill>
              </a:rPr>
              <a:t> @ 10A </a:t>
            </a:r>
            <a:r>
              <a:rPr lang="de-DE" sz="1000" dirty="0" err="1">
                <a:solidFill>
                  <a:schemeClr val="accent2">
                    <a:lumMod val="75000"/>
                  </a:schemeClr>
                </a:solidFill>
              </a:rPr>
              <a:t>GeV</a:t>
            </a:r>
            <a:endParaRPr lang="de-DE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</a:rPr>
              <a:t>CBM Characteristics</a:t>
            </a:r>
            <a:endParaRPr lang="de-DE" dirty="0"/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725262" y="5769321"/>
            <a:ext cx="8187615" cy="41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309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5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2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de-DE" sz="2000" b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Software systems for CBM must cope with these specific requirements.</a:t>
            </a:r>
            <a:endParaRPr lang="en-GB" altLang="de-DE" sz="2000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5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0698" y="1659484"/>
            <a:ext cx="5704966" cy="4316412"/>
          </a:xfrm>
        </p:spPr>
        <p:txBody>
          <a:bodyPr/>
          <a:lstStyle/>
          <a:p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  <a:t>CBM targets at extremely rare probes, which necessitates very high interaction rates </a:t>
            </a:r>
            <a:b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  <a:t>(design rate 10 MHz).</a:t>
            </a:r>
          </a:p>
          <a:p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  <a:t>That entails a raw data rate of up to 1 TB/s.</a:t>
            </a:r>
          </a:p>
          <a:p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  <a:t>To be reduced online to a storage rate of several GB/s.</a:t>
            </a:r>
          </a:p>
          <a:p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  <a:t>Trigger signatures are mostly complex (e.g. weak cascade decays) and cannot be realized in hardware.</a:t>
            </a:r>
          </a:p>
          <a:p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  <a:t>Readout concept: </a:t>
            </a:r>
          </a:p>
          <a:p>
            <a:pPr lvl="1"/>
            <a:r>
              <a:rPr lang="en-GB" altLang="de-DE" sz="1400" dirty="0">
                <a:solidFill>
                  <a:schemeClr val="accent1">
                    <a:lumMod val="75000"/>
                  </a:schemeClr>
                </a:solidFill>
              </a:rPr>
              <a:t>No hardware trigger</a:t>
            </a:r>
          </a:p>
          <a:p>
            <a:pPr lvl="1"/>
            <a:r>
              <a:rPr lang="en-GB" altLang="de-DE" sz="1400" dirty="0">
                <a:solidFill>
                  <a:schemeClr val="accent1">
                    <a:lumMod val="75000"/>
                  </a:schemeClr>
                </a:solidFill>
              </a:rPr>
              <a:t>Self-triggered front-end electronics deliver time-stamped data</a:t>
            </a:r>
          </a:p>
          <a:p>
            <a:pPr lvl="1"/>
            <a:r>
              <a:rPr lang="en-GB" altLang="de-DE" sz="1400" dirty="0">
                <a:solidFill>
                  <a:schemeClr val="accent1">
                    <a:lumMod val="75000"/>
                  </a:schemeClr>
                </a:solidFill>
              </a:rPr>
              <a:t>Data-push architecture to online compute farm</a:t>
            </a:r>
          </a:p>
          <a:p>
            <a:pPr lvl="1"/>
            <a:r>
              <a:rPr lang="en-GB" altLang="de-DE" sz="1400" dirty="0">
                <a:solidFill>
                  <a:schemeClr val="accent1">
                    <a:lumMod val="75000"/>
                  </a:schemeClr>
                </a:solidFill>
              </a:rPr>
              <a:t>Event reconstruction and –selection to be performed on CPU</a:t>
            </a:r>
          </a:p>
          <a:p>
            <a:endParaRPr lang="en-GB" alt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CBM-India Workshop, 15 February 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dirty="0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756E471-5967-824D-9BA0-E8F6CE4EEA24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0"/>
          <a:stretch/>
        </p:blipFill>
        <p:spPr>
          <a:xfrm>
            <a:off x="5770180" y="1433587"/>
            <a:ext cx="2653867" cy="197685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785851" y="3356258"/>
            <a:ext cx="1734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75000"/>
                  </a:schemeClr>
                </a:solidFill>
              </a:rPr>
              <a:t>Central </a:t>
            </a:r>
            <a:r>
              <a:rPr lang="de-DE" sz="1000" dirty="0" err="1">
                <a:solidFill>
                  <a:schemeClr val="accent2">
                    <a:lumMod val="75000"/>
                  </a:schemeClr>
                </a:solidFill>
              </a:rPr>
              <a:t>Au+Au</a:t>
            </a:r>
            <a:r>
              <a:rPr lang="de-DE" sz="1000" dirty="0">
                <a:solidFill>
                  <a:schemeClr val="accent2">
                    <a:lumMod val="75000"/>
                  </a:schemeClr>
                </a:solidFill>
              </a:rPr>
              <a:t> @ 10A </a:t>
            </a:r>
            <a:r>
              <a:rPr lang="de-DE" sz="1000" dirty="0" err="1">
                <a:solidFill>
                  <a:schemeClr val="accent2">
                    <a:lumMod val="75000"/>
                  </a:schemeClr>
                </a:solidFill>
              </a:rPr>
              <a:t>GeV</a:t>
            </a:r>
            <a:endParaRPr lang="de-DE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Needles in the Haystack</a:t>
            </a:r>
            <a:endParaRPr lang="de-DE" dirty="0"/>
          </a:p>
        </p:txBody>
      </p:sp>
      <p:pic>
        <p:nvPicPr>
          <p:cNvPr id="11" name="Picture 11" descr="UrQMD_Jan2011_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994" y="3548290"/>
            <a:ext cx="2653867" cy="19424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82" y="3548290"/>
            <a:ext cx="2653865" cy="19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Online Data Flow</a:t>
            </a:r>
            <a:endParaRPr lang="en-GB" altLang="de-DE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CBM-India Workshop, 15 February 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dirty="0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756E471-5967-824D-9BA0-E8F6CE4EEA24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4" name="Bild 23" descr="Bildschirmfoto 2013-09-11 um 12.57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11" y="1646037"/>
            <a:ext cx="3978694" cy="242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Inhaltsplatzhalter 2"/>
          <p:cNvSpPr>
            <a:spLocks noGrp="1"/>
          </p:cNvSpPr>
          <p:nvPr>
            <p:ph idx="1"/>
          </p:nvPr>
        </p:nvSpPr>
        <p:spPr>
          <a:xfrm>
            <a:off x="293863" y="4162539"/>
            <a:ext cx="8300442" cy="1373549"/>
          </a:xfrm>
        </p:spPr>
        <p:txBody>
          <a:bodyPr/>
          <a:lstStyle/>
          <a:p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  <a:t>Data are aggregated and pre-processed in an FPGA layer near the experiment.</a:t>
            </a:r>
          </a:p>
          <a:p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  <a:t>Time-slice building is performed on CPU (input nodes, in service building).</a:t>
            </a:r>
          </a:p>
          <a:p>
            <a:r>
              <a:rPr lang="en-GB" altLang="de-DE" sz="1800" dirty="0">
                <a:solidFill>
                  <a:schemeClr val="accent1">
                    <a:lumMod val="75000"/>
                  </a:schemeClr>
                </a:solidFill>
              </a:rPr>
              <a:t>Event reconstruction and –selection is performed in real-time on CPU (compute nodes) in the GSI ”Green Cube” (already existing at GSI).</a:t>
            </a:r>
          </a:p>
          <a:p>
            <a:endParaRPr lang="en-GB" altLang="de-DE" sz="1800" dirty="0">
              <a:solidFill>
                <a:srgbClr val="953735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9" y="1646037"/>
            <a:ext cx="4153138" cy="24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Data Rates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Raw data event size: 100 kB / min. bias event (</a:t>
            </a:r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</a:rPr>
              <a:t>Au+Au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At 10 MHz event rate: raw data rate 1 TB/s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Archival rate: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echnologically possible are rates of 100 GB/s and above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imiting factor are the storage costs</a:t>
            </a:r>
          </a:p>
          <a:p>
            <a:pPr lvl="1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ypical runtime scenario 2 effective months / year (5 x 10</a:t>
            </a:r>
            <a:r>
              <a:rPr lang="en-GB" sz="1600" baseline="300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 s)</a:t>
            </a:r>
          </a:p>
          <a:p>
            <a:pPr lvl="1"/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At 1 GB/s: gives a storage volume of 5 PB/year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We aim at an data archival rate of a few GB/s, meaning that the raw data volume has to be suppressed online by factors 300 - 1000.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CBM-India Workshop, 15 February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Volker Friese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4B6F-9162-7D47-B7EC-09873BC5B351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7" name="Pfeil nach unten 6"/>
          <p:cNvSpPr/>
          <p:nvPr/>
        </p:nvSpPr>
        <p:spPr>
          <a:xfrm>
            <a:off x="4211960" y="443711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3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Consequences: Reconstruction</a:t>
            </a:r>
            <a:endParaRPr lang="en-GB" altLang="de-DE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11048"/>
            <a:ext cx="8229600" cy="5045301"/>
          </a:xfrm>
        </p:spPr>
        <p:txBody>
          <a:bodyPr/>
          <a:lstStyle/>
          <a:p>
            <a:r>
              <a:rPr lang="en-GB" altLang="de-DE" sz="2000" dirty="0">
                <a:solidFill>
                  <a:schemeClr val="accent1">
                    <a:lumMod val="75000"/>
                  </a:schemeClr>
                </a:solidFill>
              </a:rPr>
              <a:t>Reconstruction does not start from events (defined by hardware trigger) but from „time slices“ containing many events.</a:t>
            </a:r>
          </a:p>
          <a:p>
            <a:pPr lvl="1"/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</a:rPr>
              <a:t>size of time slice adjusted to architecture of compute farm</a:t>
            </a:r>
          </a:p>
          <a:p>
            <a:pPr lvl="1"/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</a:rPr>
              <a:t>typical value: </a:t>
            </a:r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1 GB (10,000 </a:t>
            </a:r>
            <a:r>
              <a:rPr lang="en-GB" altLang="de-DE" sz="1600" dirty="0" err="1">
                <a:solidFill>
                  <a:schemeClr val="accent1">
                    <a:lumMod val="75000"/>
                  </a:schemeClr>
                </a:solidFill>
              </a:rPr>
              <a:t>Au+Au</a:t>
            </a:r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</a:rPr>
              <a:t> events @ 10A </a:t>
            </a:r>
            <a:r>
              <a:rPr lang="en-GB" altLang="de-DE" sz="1600" dirty="0" err="1">
                <a:solidFill>
                  <a:schemeClr val="accent1">
                    <a:lumMod val="75000"/>
                  </a:schemeClr>
                </a:solidFill>
              </a:rPr>
              <a:t>GeV</a:t>
            </a:r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</a:rPr>
              <a:t>one time slice delivered to one compute node; avoid intercommunication between compute </a:t>
            </a:r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nodes</a:t>
            </a:r>
          </a:p>
          <a:p>
            <a:pPr lvl="1"/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he time coordinate becomes essential</a:t>
            </a:r>
            <a:endParaRPr lang="en-GB" altLang="de-DE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</a:rPr>
              <a:t>vents can overlap in time; no trivial event definition: ”4-D reconstruction”</a:t>
            </a:r>
            <a:br>
              <a:rPr lang="en-GB" altLang="de-DE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altLang="de-DE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altLang="de-DE" sz="2000" dirty="0">
                <a:solidFill>
                  <a:schemeClr val="accent1">
                    <a:lumMod val="75000"/>
                  </a:schemeClr>
                </a:solidFill>
              </a:rPr>
              <a:t>All online algorithms have to be extremely fast</a:t>
            </a:r>
          </a:p>
          <a:p>
            <a:pPr lvl="1"/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</a:rPr>
              <a:t>Trivial data-level parallelism for time slices (one time slice per node</a:t>
            </a:r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altLang="de-DE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altLang="de-DE" sz="1600" dirty="0">
                <a:solidFill>
                  <a:schemeClr val="accent1">
                    <a:lumMod val="75000"/>
                  </a:schemeClr>
                </a:solidFill>
              </a:rPr>
              <a:t>Use massive parallelisation also within one node (many-core CPU/GPU</a:t>
            </a:r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/...)</a:t>
            </a:r>
          </a:p>
          <a:p>
            <a:pPr lvl="1"/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Processing time per time slice determines cost of online farm (for given physics sensitivity) or the physics output (at given budget)</a:t>
            </a:r>
            <a:b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altLang="de-DE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Online reconstruction has to be precise enough to make decision</a:t>
            </a:r>
          </a:p>
          <a:p>
            <a:pPr lvl="1"/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No conceptual difference between online and offline algorithms</a:t>
            </a:r>
            <a:endParaRPr lang="en-GB" altLang="de-D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CBM-India Workshop, 15 February 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dirty="0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756E471-5967-824D-9BA0-E8F6CE4EEA24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Consequences: Framework</a:t>
            </a:r>
            <a:endParaRPr lang="en-GB" altLang="de-DE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11048"/>
            <a:ext cx="8229600" cy="5045301"/>
          </a:xfrm>
        </p:spPr>
        <p:txBody>
          <a:bodyPr/>
          <a:lstStyle/>
          <a:p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We want a common framework for online and offline, for simulation, reconstruction and analysis</a:t>
            </a:r>
          </a:p>
          <a:p>
            <a:pPr lvl="1"/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No separate ”worlds” (HLT vs. offline: speed vs. precision)</a:t>
            </a:r>
          </a:p>
          <a:p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Data ”containers” to be handled are: event and time-slice</a:t>
            </a:r>
            <a:endParaRPr lang="en-GB" alt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Event: a collection of data (tracks) originating from the same primary vertex</a:t>
            </a:r>
            <a:endParaRPr lang="en-GB" alt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Corresponds to one ion-ion collisions</a:t>
            </a:r>
            <a:endParaRPr lang="en-GB" altLang="de-DE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Start point for simulation (from event generator)</a:t>
            </a:r>
          </a:p>
          <a:p>
            <a:pPr lvl="1"/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Start point for analysis (from reconstruction)</a:t>
            </a:r>
          </a:p>
          <a:p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Time slice: a collection of (raw) data measured in a given time interval</a:t>
            </a:r>
          </a:p>
          <a:p>
            <a:pPr lvl="1"/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Contains data from many events</a:t>
            </a:r>
          </a:p>
          <a:p>
            <a:pPr lvl="1"/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End point for simulation</a:t>
            </a:r>
          </a:p>
          <a:p>
            <a:pPr lvl="1"/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Start point for reconstruction</a:t>
            </a:r>
          </a:p>
          <a:p>
            <a:r>
              <a:rPr lang="en-GB" altLang="de-DE" sz="2000" dirty="0" smtClean="0">
                <a:solidFill>
                  <a:schemeClr val="accent1">
                    <a:lumMod val="75000"/>
                  </a:schemeClr>
                </a:solidFill>
              </a:rPr>
              <a:t>The framework must allow to convert from events to time-slices and vice versa.</a:t>
            </a:r>
          </a:p>
          <a:p>
            <a:pPr lvl="1"/>
            <a:r>
              <a:rPr lang="en-GB" altLang="de-DE" sz="1600" dirty="0" smtClean="0">
                <a:solidFill>
                  <a:schemeClr val="accent1">
                    <a:lumMod val="75000"/>
                  </a:schemeClr>
                </a:solidFill>
              </a:rPr>
              <a:t>Goes beyond traditional, “triggered” frameworks</a:t>
            </a:r>
            <a:endParaRPr lang="en-GB" altLang="de-D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CBM-India Workshop, 15 February 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de-DE" dirty="0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756E471-5967-824D-9BA0-E8F6CE4EEA24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smtClean="0">
                <a:solidFill>
                  <a:schemeClr val="accent1">
                    <a:lumMod val="75000"/>
                  </a:schemeClr>
                </a:solidFill>
              </a:rPr>
              <a:t>Events and Time Slices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CBM-India Workshop, 15 February 2018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Volker Friese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0E6B7-04AF-2F42-B114-49B18FA2C6C1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7" name="Abgerundetes Rechteck 6"/>
          <p:cNvSpPr/>
          <p:nvPr/>
        </p:nvSpPr>
        <p:spPr>
          <a:xfrm>
            <a:off x="2057397" y="2066203"/>
            <a:ext cx="1133061" cy="15107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Collision</a:t>
            </a:r>
            <a:endParaRPr lang="en-GB" dirty="0"/>
          </a:p>
        </p:txBody>
      </p:sp>
      <p:sp>
        <p:nvSpPr>
          <p:cNvPr id="8" name="Abgerundetes Rechteck 7"/>
          <p:cNvSpPr/>
          <p:nvPr/>
        </p:nvSpPr>
        <p:spPr>
          <a:xfrm>
            <a:off x="7441096" y="1736034"/>
            <a:ext cx="1133061" cy="3962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Time</a:t>
            </a:r>
          </a:p>
          <a:p>
            <a:pPr algn="ctr"/>
            <a:r>
              <a:rPr lang="de-DE" dirty="0" smtClean="0"/>
              <a:t>Slice</a:t>
            </a:r>
            <a:endParaRPr lang="de-DE" dirty="0"/>
          </a:p>
        </p:txBody>
      </p:sp>
      <p:sp>
        <p:nvSpPr>
          <p:cNvPr id="9" name="Pfeil nach rechts 8"/>
          <p:cNvSpPr/>
          <p:nvPr/>
        </p:nvSpPr>
        <p:spPr>
          <a:xfrm>
            <a:off x="3220278" y="2118076"/>
            <a:ext cx="4220818" cy="49033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Detector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Pfeil nach links 11"/>
          <p:cNvSpPr/>
          <p:nvPr/>
        </p:nvSpPr>
        <p:spPr>
          <a:xfrm>
            <a:off x="3220276" y="4379431"/>
            <a:ext cx="4220819" cy="516835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Reconstruction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2057397" y="4005456"/>
            <a:ext cx="1133061" cy="15107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Event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>
            <a:off x="3220277" y="2821578"/>
            <a:ext cx="4220817" cy="49033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Simulation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457200" y="2118076"/>
            <a:ext cx="1600197" cy="49033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Experiment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457200" y="2821577"/>
            <a:ext cx="1570377" cy="49033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Event Generator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Pfeil nach links 16"/>
          <p:cNvSpPr/>
          <p:nvPr/>
        </p:nvSpPr>
        <p:spPr>
          <a:xfrm>
            <a:off x="457200" y="4379431"/>
            <a:ext cx="1547187" cy="516835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Analysis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1755</Words>
  <Application>Microsoft Macintosh PowerPoint</Application>
  <PresentationFormat>Bildschirmpräsentation (4:3)</PresentationFormat>
  <Paragraphs>276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ＭＳ Ｐゴシック</vt:lpstr>
      <vt:lpstr>Calibri</vt:lpstr>
      <vt:lpstr>Office-Design</vt:lpstr>
      <vt:lpstr>CBM Computing Overview and Status     V. Friese, GSI Darmstadt   CBM-India Workshop, Falta, 15 Februar 2018 </vt:lpstr>
      <vt:lpstr>Computing in CBM</vt:lpstr>
      <vt:lpstr>CBM Characteristics</vt:lpstr>
      <vt:lpstr>Needles in the Haystack</vt:lpstr>
      <vt:lpstr>Online Data Flow</vt:lpstr>
      <vt:lpstr>Data Rates</vt:lpstr>
      <vt:lpstr>Consequences: Reconstruction</vt:lpstr>
      <vt:lpstr>Consequences: Framework</vt:lpstr>
      <vt:lpstr>Events and Time Slices</vt:lpstr>
      <vt:lpstr>Data Model</vt:lpstr>
      <vt:lpstr>Where are we? Where do we go?</vt:lpstr>
      <vt:lpstr>Computing Projects</vt:lpstr>
      <vt:lpstr>Experiment and Detector Controls</vt:lpstr>
      <vt:lpstr>Online Data Management</vt:lpstr>
      <vt:lpstr>Data Processing Framework</vt:lpstr>
      <vt:lpstr>Example: Simple Process Graph (STS + TOF)</vt:lpstr>
      <vt:lpstr>Data Analysis Algorithms</vt:lpstr>
      <vt:lpstr>Simulation Software</vt:lpstr>
      <vt:lpstr>Software Development Infrastructure</vt:lpstr>
      <vt:lpstr>Offline Analysis Environment</vt:lpstr>
      <vt:lpstr>Tentative Milestones</vt:lpstr>
      <vt:lpstr>Manpower</vt:lpstr>
      <vt:lpstr>In Place of a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Volker Friese</dc:creator>
  <cp:lastModifiedBy>Volker Friese</cp:lastModifiedBy>
  <cp:revision>128</cp:revision>
  <cp:lastPrinted>2018-02-05T11:22:07Z</cp:lastPrinted>
  <dcterms:created xsi:type="dcterms:W3CDTF">2012-10-30T11:55:50Z</dcterms:created>
  <dcterms:modified xsi:type="dcterms:W3CDTF">2018-02-14T23:05:31Z</dcterms:modified>
</cp:coreProperties>
</file>