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7" r:id="rId6"/>
    <p:sldId id="259" r:id="rId7"/>
    <p:sldId id="264" r:id="rId8"/>
    <p:sldId id="266" r:id="rId9"/>
    <p:sldId id="267" r:id="rId10"/>
    <p:sldId id="260" r:id="rId11"/>
    <p:sldId id="265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06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98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16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573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07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514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365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946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74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08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424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B24D-977F-4DA3-8155-15B7A9DBFA3B}" type="datetimeFigureOut">
              <a:rPr lang="en-IN" smtClean="0"/>
              <a:t>17-02-2018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324A7-AEF4-4520-B65D-854903E253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34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CBM-MUCH-RPC Electronics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 smtClean="0"/>
              <a:t>J. Saini, VECC Kolkata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623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Total number of channels </a:t>
            </a:r>
            <a:r>
              <a:rPr lang="en-IN" dirty="0" smtClean="0"/>
              <a:t>for 5 degree and </a:t>
            </a:r>
            <a:r>
              <a:rPr lang="en-IN" dirty="0" smtClean="0"/>
              <a:t>price estimate for RPC electronics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With 5 degree pads, total </a:t>
            </a:r>
            <a:r>
              <a:rPr lang="en-IN" dirty="0" err="1" smtClean="0"/>
              <a:t>approx</a:t>
            </a:r>
            <a:r>
              <a:rPr lang="en-IN" dirty="0" smtClean="0"/>
              <a:t> </a:t>
            </a:r>
          </a:p>
          <a:p>
            <a:pPr lvl="1"/>
            <a:r>
              <a:rPr lang="en-IN" dirty="0"/>
              <a:t>C</a:t>
            </a:r>
            <a:r>
              <a:rPr lang="en-IN" dirty="0" smtClean="0"/>
              <a:t>hannels per layer  			= 1500</a:t>
            </a:r>
          </a:p>
          <a:p>
            <a:pPr lvl="1"/>
            <a:r>
              <a:rPr lang="en-IN" dirty="0" smtClean="0"/>
              <a:t>Channels per station 		= 4500</a:t>
            </a:r>
          </a:p>
          <a:p>
            <a:pPr lvl="1"/>
            <a:r>
              <a:rPr lang="en-IN" dirty="0" smtClean="0"/>
              <a:t>Channels in two stations		= 9000</a:t>
            </a:r>
          </a:p>
          <a:p>
            <a:r>
              <a:rPr lang="en-IN" dirty="0" smtClean="0"/>
              <a:t>Cost estimate</a:t>
            </a:r>
          </a:p>
          <a:p>
            <a:pPr lvl="1"/>
            <a:r>
              <a:rPr lang="en-IN" dirty="0" smtClean="0"/>
              <a:t>Cost per channel (with CRI)	= 12Euro</a:t>
            </a:r>
          </a:p>
          <a:p>
            <a:pPr lvl="1"/>
            <a:r>
              <a:rPr lang="en-IN" dirty="0" smtClean="0"/>
              <a:t>Total cost				=</a:t>
            </a:r>
            <a:r>
              <a:rPr lang="en-IN" dirty="0" smtClean="0"/>
              <a:t>1,08,000Euro</a:t>
            </a:r>
            <a:endParaRPr lang="en-IN" dirty="0"/>
          </a:p>
          <a:p>
            <a:pPr marL="457200" lvl="1" indent="0">
              <a:buNone/>
            </a:pPr>
            <a:r>
              <a:rPr lang="en-IN" dirty="0" smtClean="0">
                <a:solidFill>
                  <a:srgbClr val="00B050"/>
                </a:solidFill>
              </a:rPr>
              <a:t>PCB possible in 2-layer….Cost reasonable may be</a:t>
            </a:r>
            <a:endParaRPr lang="en-IN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PADI can be used along with RPC detector for station 3 &amp; 4</a:t>
            </a:r>
          </a:p>
          <a:p>
            <a:r>
              <a:rPr lang="en-IN" dirty="0" smtClean="0"/>
              <a:t>STS/MUCH-XYTER based chain can also be used provided some active attenuator along with pulse stretcher is introduce in between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91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2924944"/>
            <a:ext cx="8229600" cy="1143000"/>
          </a:xfrm>
        </p:spPr>
        <p:txBody>
          <a:bodyPr/>
          <a:lstStyle/>
          <a:p>
            <a:r>
              <a:rPr lang="en-IN" dirty="0" smtClean="0"/>
              <a:t>Thanks for attention…!!!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40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372200" y="3033187"/>
            <a:ext cx="1728192" cy="262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Readout Chain for the RPC detector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2322815"/>
            <a:ext cx="1224136" cy="14207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RPC Detector</a:t>
            </a:r>
            <a:endParaRPr lang="en-IN" dirty="0"/>
          </a:p>
        </p:txBody>
      </p:sp>
      <p:sp>
        <p:nvSpPr>
          <p:cNvPr id="6" name="Right Arrow 5"/>
          <p:cNvSpPr/>
          <p:nvPr/>
        </p:nvSpPr>
        <p:spPr>
          <a:xfrm>
            <a:off x="1619672" y="2873983"/>
            <a:ext cx="468052" cy="3143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1" name="Group 10"/>
          <p:cNvGrpSpPr/>
          <p:nvPr/>
        </p:nvGrpSpPr>
        <p:grpSpPr>
          <a:xfrm>
            <a:off x="2115465" y="2132856"/>
            <a:ext cx="2596339" cy="1656184"/>
            <a:chOff x="2389707" y="1988840"/>
            <a:chExt cx="2596339" cy="1656184"/>
          </a:xfrm>
        </p:grpSpPr>
        <p:sp>
          <p:nvSpPr>
            <p:cNvPr id="5" name="Rounded Rectangle 4"/>
            <p:cNvSpPr/>
            <p:nvPr/>
          </p:nvSpPr>
          <p:spPr>
            <a:xfrm>
              <a:off x="2389707" y="2680584"/>
              <a:ext cx="1390205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PADI Electronics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803306" y="2896608"/>
              <a:ext cx="396044" cy="337184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29962" y="2680584"/>
              <a:ext cx="756084" cy="7920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GET4 ASIC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89707" y="1988840"/>
              <a:ext cx="2596339" cy="1656184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39622" y="2183630"/>
              <a:ext cx="1124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smtClean="0"/>
                <a:t>FEE Board</a:t>
              </a:r>
              <a:endParaRPr lang="en-IN" dirty="0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3199709" y="3789040"/>
            <a:ext cx="427849" cy="82042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ounded Rectangle 13"/>
          <p:cNvSpPr/>
          <p:nvPr/>
        </p:nvSpPr>
        <p:spPr>
          <a:xfrm>
            <a:off x="2267744" y="4609464"/>
            <a:ext cx="2304256" cy="10517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ROB-3 (</a:t>
            </a:r>
            <a:r>
              <a:rPr lang="en-IN" dirty="0" err="1" smtClean="0">
                <a:solidFill>
                  <a:schemeClr val="tx1"/>
                </a:solidFill>
              </a:rPr>
              <a:t>GBTx</a:t>
            </a:r>
            <a:r>
              <a:rPr lang="en-IN" dirty="0" smtClean="0">
                <a:solidFill>
                  <a:schemeClr val="tx1"/>
                </a:solidFill>
              </a:rPr>
              <a:t> Board)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572000" y="4941168"/>
            <a:ext cx="1800200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5148064" y="1484784"/>
            <a:ext cx="0" cy="51845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15465" y="1484784"/>
            <a:ext cx="148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Beam Hall</a:t>
            </a:r>
            <a:endParaRPr lang="en-IN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1484783"/>
            <a:ext cx="1680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/>
              <a:t>Green Cube</a:t>
            </a:r>
            <a:endParaRPr lang="en-IN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372200" y="4609464"/>
            <a:ext cx="936104" cy="10517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CRI Board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4780" y="3616688"/>
            <a:ext cx="16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smtClean="0">
                <a:solidFill>
                  <a:srgbClr val="FFFF00"/>
                </a:solidFill>
              </a:rPr>
              <a:t>PC/Computing </a:t>
            </a:r>
          </a:p>
          <a:p>
            <a:pPr algn="ctr"/>
            <a:r>
              <a:rPr lang="en-IN" dirty="0" smtClean="0">
                <a:solidFill>
                  <a:srgbClr val="FFFF00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32583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b="1" dirty="0" smtClean="0"/>
              <a:t>CSA (MUCH-XYTER) option as compared to Current sensitive PADI</a:t>
            </a:r>
            <a:endParaRPr lang="en-IN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Charge output of RPC	~ 1PC and above</a:t>
            </a:r>
          </a:p>
          <a:p>
            <a:r>
              <a:rPr lang="en-IN" dirty="0" smtClean="0"/>
              <a:t>CSA available in ASIC with CBM DAQ chain is STS/MUCH-XYTER</a:t>
            </a:r>
          </a:p>
          <a:p>
            <a:r>
              <a:rPr lang="en-IN" dirty="0" smtClean="0"/>
              <a:t>Dynamic range of MUCH-XYTER  ~60FC</a:t>
            </a:r>
          </a:p>
          <a:p>
            <a:r>
              <a:rPr lang="en-IN" dirty="0" smtClean="0"/>
              <a:t>Attenuation required more then 50 times and general capacitive attenuator will introduce large noise as capacitor to ground will be 50 times large.</a:t>
            </a:r>
          </a:p>
          <a:p>
            <a:r>
              <a:rPr lang="en-IN" dirty="0" smtClean="0"/>
              <a:t>Active attenuation required where PADI itself can act as the attenuator.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15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COSY Test Beam preparation with PADI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PADI doesn't have pulse stretcher at the digital output stage hence LVDS to other logic conversion circuits were not responding to low level signals from RPC.</a:t>
            </a:r>
          </a:p>
          <a:p>
            <a:r>
              <a:rPr lang="en-IN" dirty="0" smtClean="0"/>
              <a:t>As timing ASIC GET4 was unavailable for the Beam time, we decided to make PADI specific discriminator to convert output LVDS to NIM pulse.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86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Present Lab setup of RPC-PADI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1043608" y="2564904"/>
            <a:ext cx="172819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RPC Detector</a:t>
            </a:r>
            <a:endParaRPr lang="en-IN" dirty="0"/>
          </a:p>
        </p:txBody>
      </p:sp>
      <p:sp>
        <p:nvSpPr>
          <p:cNvPr id="6" name="Rounded Rectangle 5"/>
          <p:cNvSpPr/>
          <p:nvPr/>
        </p:nvSpPr>
        <p:spPr>
          <a:xfrm>
            <a:off x="3707904" y="2564904"/>
            <a:ext cx="1368152" cy="79208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PADI Electronics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71800" y="2780928"/>
            <a:ext cx="936104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5076056" y="2764340"/>
            <a:ext cx="792088" cy="3600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5868144" y="2348880"/>
            <a:ext cx="252028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Discriminator with NIM signal out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948264" y="3573016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ounded Rectangle 10"/>
          <p:cNvSpPr/>
          <p:nvPr/>
        </p:nvSpPr>
        <p:spPr>
          <a:xfrm>
            <a:off x="6228182" y="4293096"/>
            <a:ext cx="1944217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Coincidence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4 Fold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75656" y="2060848"/>
            <a:ext cx="792088" cy="28803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Sint1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1331640" y="3936892"/>
            <a:ext cx="1080120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Sint2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1367644" y="4869160"/>
            <a:ext cx="1080120" cy="43204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Sint3</a:t>
            </a:r>
            <a:endParaRPr lang="en-IN" dirty="0"/>
          </a:p>
        </p:txBody>
      </p:sp>
      <p:cxnSp>
        <p:nvCxnSpPr>
          <p:cNvPr id="16" name="Elbow Connector 15"/>
          <p:cNvCxnSpPr>
            <a:stCxn id="13" idx="3"/>
          </p:cNvCxnSpPr>
          <p:nvPr/>
        </p:nvCxnSpPr>
        <p:spPr>
          <a:xfrm>
            <a:off x="2411760" y="4152916"/>
            <a:ext cx="1499444" cy="42821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929219" y="5733256"/>
            <a:ext cx="1944217" cy="7204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Scaler</a:t>
            </a:r>
          </a:p>
        </p:txBody>
      </p:sp>
      <p:cxnSp>
        <p:nvCxnSpPr>
          <p:cNvPr id="23" name="Elbow Connector 22"/>
          <p:cNvCxnSpPr>
            <a:stCxn id="11" idx="2"/>
            <a:endCxn id="21" idx="3"/>
          </p:cNvCxnSpPr>
          <p:nvPr/>
        </p:nvCxnSpPr>
        <p:spPr>
          <a:xfrm rot="5400000">
            <a:off x="6140723" y="5033922"/>
            <a:ext cx="792282" cy="1326855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14" idx="3"/>
          </p:cNvCxnSpPr>
          <p:nvPr/>
        </p:nvCxnSpPr>
        <p:spPr>
          <a:xfrm flipV="1">
            <a:off x="2447764" y="4941168"/>
            <a:ext cx="1481455" cy="14401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3911204" y="4263574"/>
            <a:ext cx="1944217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Coincidence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3 Fold</a:t>
            </a:r>
            <a:endParaRPr lang="en-IN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4" idx="2"/>
            <a:endCxn id="21" idx="0"/>
          </p:cNvCxnSpPr>
          <p:nvPr/>
        </p:nvCxnSpPr>
        <p:spPr>
          <a:xfrm>
            <a:off x="4883313" y="5271686"/>
            <a:ext cx="18015" cy="46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2" idx="1"/>
            <a:endCxn id="44" idx="1"/>
          </p:cNvCxnSpPr>
          <p:nvPr/>
        </p:nvCxnSpPr>
        <p:spPr>
          <a:xfrm rot="10800000" flipH="1" flipV="1">
            <a:off x="1475656" y="2204864"/>
            <a:ext cx="2435548" cy="2562766"/>
          </a:xfrm>
          <a:prstGeom prst="bentConnector3">
            <a:avLst>
              <a:gd name="adj1" fmla="val -3157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6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Picture of the setup</a:t>
            </a:r>
            <a:endParaRPr lang="en-IN" dirty="0"/>
          </a:p>
        </p:txBody>
      </p:sp>
      <p:pic>
        <p:nvPicPr>
          <p:cNvPr id="1026" name="Picture 2" descr="C:\Users\jogender\Desktop\CBMIndiaCollab2018\RPC\IMG_20180212_1124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9" b="17789"/>
          <a:stretch/>
        </p:blipFill>
        <p:spPr bwMode="auto">
          <a:xfrm>
            <a:off x="1043608" y="2348880"/>
            <a:ext cx="7138592" cy="32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771800" y="1988840"/>
            <a:ext cx="1008112" cy="122413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8880" y="1650610"/>
            <a:ext cx="14258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RPC Detector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5936365"/>
            <a:ext cx="17060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PADI-Electronics</a:t>
            </a:r>
            <a:endParaRPr lang="en-IN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28878" y="4581129"/>
            <a:ext cx="217450" cy="1224135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0"/>
          </p:cNvCxnSpPr>
          <p:nvPr/>
        </p:nvCxnSpPr>
        <p:spPr>
          <a:xfrm flipV="1">
            <a:off x="1526459" y="3952708"/>
            <a:ext cx="0" cy="2029823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118" y="5982531"/>
            <a:ext cx="24906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Scaler and other</a:t>
            </a:r>
          </a:p>
          <a:p>
            <a:pPr algn="ctr"/>
            <a:r>
              <a:rPr lang="en-IN" dirty="0" smtClean="0"/>
              <a:t>Conventional Electronics</a:t>
            </a:r>
            <a:endParaRPr lang="en-IN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741659" y="2019942"/>
            <a:ext cx="1990581" cy="1932766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1675620"/>
            <a:ext cx="1445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Discriminator</a:t>
            </a:r>
            <a:endParaRPr lang="en-IN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12904" y="2044952"/>
            <a:ext cx="237480" cy="1553441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90366" y="1650610"/>
            <a:ext cx="12674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N" dirty="0" smtClean="0"/>
              <a:t>Scintillators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38450" r="41600" b="23751"/>
          <a:stretch/>
        </p:blipFill>
        <p:spPr>
          <a:xfrm>
            <a:off x="6535740" y="3463039"/>
            <a:ext cx="2376264" cy="259228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099197" y="4522317"/>
            <a:ext cx="1685356" cy="707024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41875" y="6055327"/>
            <a:ext cx="30349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N" dirty="0" smtClean="0"/>
              <a:t>Used THS4520 from NINO </a:t>
            </a:r>
          </a:p>
          <a:p>
            <a:pPr algn="ctr"/>
            <a:r>
              <a:rPr lang="en-IN" dirty="0" smtClean="0"/>
              <a:t>FEE board for spark protection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35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Results from the setup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We could get efficiency </a:t>
            </a:r>
            <a:r>
              <a:rPr lang="en-IN" smtClean="0"/>
              <a:t>of ~ 94</a:t>
            </a:r>
            <a:r>
              <a:rPr lang="en-IN" dirty="0" smtClean="0"/>
              <a:t>% at </a:t>
            </a:r>
            <a:r>
              <a:rPr lang="en-IN" smtClean="0"/>
              <a:t>10600 V from </a:t>
            </a:r>
            <a:r>
              <a:rPr lang="en-IN" dirty="0" smtClean="0"/>
              <a:t>RPC-PADI combination.</a:t>
            </a:r>
          </a:p>
          <a:p>
            <a:r>
              <a:rPr lang="en-IN" dirty="0" smtClean="0"/>
              <a:t>These logic pulses can be inserted to STS-XYTER with some attenuation and series capacitance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Test beam setup is prepared without using GET4 and can be used for any other TEST-Beam using discriminator and STS/MUCH-XYTER chain.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With this results, we can say that PADI can be easy used along with RPC’s</a:t>
            </a:r>
          </a:p>
        </p:txBody>
      </p:sp>
    </p:spTree>
    <p:extLst>
      <p:ext uri="{BB962C8B-B14F-4D97-AF65-F5344CB8AC3E}">
        <p14:creationId xmlns:p14="http://schemas.microsoft.com/office/powerpoint/2010/main" val="15952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Number of pad calculation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At 300cms of station-3, at 5.7 degree the radius of innermost pat is 29.35cms</a:t>
            </a:r>
          </a:p>
          <a:p>
            <a:r>
              <a:rPr lang="en-IN" dirty="0" smtClean="0"/>
              <a:t>Pad size per degree is 5.22mm</a:t>
            </a: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44131"/>
              </p:ext>
            </p:extLst>
          </p:nvPr>
        </p:nvGraphicFramePr>
        <p:xfrm>
          <a:off x="755576" y="3789040"/>
          <a:ext cx="7776864" cy="195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483142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 degree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degree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 degree</a:t>
                      </a:r>
                      <a:endParaRPr lang="en-IN" dirty="0"/>
                    </a:p>
                  </a:txBody>
                  <a:tcPr/>
                </a:tc>
              </a:tr>
              <a:tr h="833916">
                <a:tc>
                  <a:txBody>
                    <a:bodyPr/>
                    <a:lstStyle/>
                    <a:p>
                      <a:r>
                        <a:rPr lang="en-IN" dirty="0" smtClean="0"/>
                        <a:t>Size</a:t>
                      </a:r>
                      <a:r>
                        <a:rPr lang="en-IN" baseline="0" dirty="0" smtClean="0"/>
                        <a:t> of first pad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5.2mm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10.4mm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26.1mm</a:t>
                      </a:r>
                      <a:endParaRPr lang="en-IN" dirty="0"/>
                    </a:p>
                  </a:txBody>
                  <a:tcPr/>
                </a:tc>
              </a:tr>
              <a:tr h="483142">
                <a:tc>
                  <a:txBody>
                    <a:bodyPr/>
                    <a:lstStyle/>
                    <a:p>
                      <a:r>
                        <a:rPr lang="en-IN" dirty="0" smtClean="0"/>
                        <a:t>No of pads per plane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~28,080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Not</a:t>
                      </a:r>
                      <a:r>
                        <a:rPr lang="en-IN" baseline="0" dirty="0" smtClean="0"/>
                        <a:t> calculated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~1,500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3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Total number of channels </a:t>
            </a:r>
            <a:r>
              <a:rPr lang="en-IN" dirty="0" smtClean="0"/>
              <a:t>for 1 degree and </a:t>
            </a:r>
            <a:r>
              <a:rPr lang="en-IN" dirty="0" smtClean="0"/>
              <a:t>price estimate for RPC electronics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With 5 degree pads, total </a:t>
            </a:r>
            <a:r>
              <a:rPr lang="en-IN" dirty="0" err="1" smtClean="0"/>
              <a:t>approx</a:t>
            </a:r>
            <a:r>
              <a:rPr lang="en-IN" dirty="0" smtClean="0"/>
              <a:t> </a:t>
            </a:r>
          </a:p>
          <a:p>
            <a:pPr lvl="1"/>
            <a:r>
              <a:rPr lang="en-IN" dirty="0"/>
              <a:t>C</a:t>
            </a:r>
            <a:r>
              <a:rPr lang="en-IN" dirty="0" smtClean="0"/>
              <a:t>hannels per layer  			= </a:t>
            </a:r>
            <a:r>
              <a:rPr lang="en-IN" dirty="0" smtClean="0"/>
              <a:t>280</a:t>
            </a:r>
            <a:r>
              <a:rPr lang="en-IN" dirty="0" smtClean="0"/>
              <a:t>00</a:t>
            </a:r>
            <a:endParaRPr lang="en-IN" dirty="0" smtClean="0"/>
          </a:p>
          <a:p>
            <a:pPr lvl="1"/>
            <a:r>
              <a:rPr lang="en-IN" dirty="0" smtClean="0"/>
              <a:t>Channels per station 		= </a:t>
            </a:r>
            <a:r>
              <a:rPr lang="en-IN" dirty="0" smtClean="0"/>
              <a:t>84000</a:t>
            </a:r>
            <a:endParaRPr lang="en-IN" dirty="0" smtClean="0"/>
          </a:p>
          <a:p>
            <a:pPr lvl="1"/>
            <a:r>
              <a:rPr lang="en-IN" dirty="0" smtClean="0"/>
              <a:t>Channels in two stations		= </a:t>
            </a:r>
            <a:r>
              <a:rPr lang="en-IN" dirty="0" smtClean="0"/>
              <a:t>1,68,000</a:t>
            </a:r>
            <a:endParaRPr lang="en-IN" dirty="0" smtClean="0"/>
          </a:p>
          <a:p>
            <a:r>
              <a:rPr lang="en-IN" dirty="0" smtClean="0"/>
              <a:t>Cost estimate</a:t>
            </a:r>
          </a:p>
          <a:p>
            <a:pPr lvl="1"/>
            <a:r>
              <a:rPr lang="en-IN" dirty="0" smtClean="0"/>
              <a:t>Cost per channel (with CRI)	= 12Euro</a:t>
            </a:r>
          </a:p>
          <a:p>
            <a:pPr lvl="1"/>
            <a:r>
              <a:rPr lang="en-IN" dirty="0" smtClean="0"/>
              <a:t>Total cost				</a:t>
            </a:r>
            <a:r>
              <a:rPr lang="en-IN" dirty="0" smtClean="0"/>
              <a:t>=20,21,000Euro</a:t>
            </a:r>
          </a:p>
          <a:p>
            <a:pPr marL="457200" lvl="1" indent="0">
              <a:buNone/>
            </a:pPr>
            <a:r>
              <a:rPr lang="en-IN" dirty="0" smtClean="0">
                <a:solidFill>
                  <a:srgbClr val="FF0000"/>
                </a:solidFill>
              </a:rPr>
              <a:t>Too much for pad….even PCB not possible</a:t>
            </a:r>
            <a:endParaRPr lang="en-IN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359</Words>
  <Application>Microsoft Office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CBM-MUCH-RPC Electronics</vt:lpstr>
      <vt:lpstr>Readout Chain for the RPC detector</vt:lpstr>
      <vt:lpstr>CSA (MUCH-XYTER) option as compared to Current sensitive PADI</vt:lpstr>
      <vt:lpstr>COSY Test Beam preparation with PADI</vt:lpstr>
      <vt:lpstr>Present Lab setup of RPC-PADI</vt:lpstr>
      <vt:lpstr>Picture of the setup</vt:lpstr>
      <vt:lpstr>Results from the setup</vt:lpstr>
      <vt:lpstr>Number of pad calculation</vt:lpstr>
      <vt:lpstr>Total number of channels for 1 degree and price estimate for RPC electronics</vt:lpstr>
      <vt:lpstr>Total number of channels for 5 degree and price estimate for RPC electronics</vt:lpstr>
      <vt:lpstr>Conclusion</vt:lpstr>
      <vt:lpstr>Thanks for attention…!!!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CBM-MUCH-RPC Electronics</dc:title>
  <dc:creator>Hewlett-Packard Company</dc:creator>
  <cp:lastModifiedBy>Hewlett-Packard Company</cp:lastModifiedBy>
  <cp:revision>22</cp:revision>
  <dcterms:created xsi:type="dcterms:W3CDTF">2018-02-16T04:53:11Z</dcterms:created>
  <dcterms:modified xsi:type="dcterms:W3CDTF">2018-02-17T05:35:31Z</dcterms:modified>
</cp:coreProperties>
</file>