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7" r:id="rId2"/>
    <p:sldId id="304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072A5-0B33-5447-9D08-83BBB6684623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EC766-4F9A-3F4B-B63E-4CFB0607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8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8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9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5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3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8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2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7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9021-235A-BA48-A212-3671EDE1227E}" type="datetimeFigureOut">
              <a:rPr lang="en-US" smtClean="0"/>
              <a:t>17/02/18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B532-3C10-1040-A2D5-A79935CA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702" y="762000"/>
            <a:ext cx="6394824" cy="5363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0122" y="762000"/>
            <a:ext cx="2762295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two stations: GEM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stations: ???</a:t>
            </a:r>
          </a:p>
          <a:p>
            <a:endParaRPr lang="en-US" dirty="0"/>
          </a:p>
          <a:p>
            <a:r>
              <a:rPr lang="en-US" dirty="0" smtClean="0"/>
              <a:t>Readout ASIC: MUCHXYTER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0122" y="2554941"/>
            <a:ext cx="2889057" cy="120032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Prototype chamber built and</a:t>
            </a:r>
          </a:p>
          <a:p>
            <a:r>
              <a:rPr lang="en-US" dirty="0"/>
              <a:t> </a:t>
            </a:r>
            <a:r>
              <a:rPr lang="en-US" dirty="0" smtClean="0"/>
              <a:t>tested at SPS-CERN with</a:t>
            </a:r>
          </a:p>
          <a:p>
            <a:r>
              <a:rPr lang="en-US" dirty="0" err="1" smtClean="0"/>
              <a:t>P+Pb</a:t>
            </a:r>
            <a:r>
              <a:rPr lang="en-US" dirty="0" smtClean="0"/>
              <a:t> collisions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4902" y="192080"/>
            <a:ext cx="1940931" cy="523220"/>
          </a:xfrm>
          <a:prstGeom prst="rect">
            <a:avLst/>
          </a:prstGeom>
          <a:solidFill>
            <a:srgbClr val="E6E6E6"/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CBM-MUCH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711032" y="4204467"/>
            <a:ext cx="2095445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3r and 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stations??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3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12" y="137289"/>
            <a:ext cx="8238611" cy="683264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and 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station history status: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TDR: Straw tube detectors (double sided readout) to be built by </a:t>
            </a:r>
            <a:r>
              <a:rPr lang="en-US" dirty="0" err="1" smtClean="0">
                <a:solidFill>
                  <a:srgbClr val="FF0000"/>
                </a:solidFill>
              </a:rPr>
              <a:t>Dubna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Russian FAIR-funding modifications lead to exclusion of STT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V. </a:t>
            </a:r>
            <a:r>
              <a:rPr lang="en-US" dirty="0" err="1" smtClean="0"/>
              <a:t>Peschokonov</a:t>
            </a:r>
            <a:r>
              <a:rPr lang="en-US" dirty="0" smtClean="0"/>
              <a:t>, team leader of </a:t>
            </a:r>
            <a:r>
              <a:rPr lang="en-US" dirty="0" err="1" smtClean="0"/>
              <a:t>Dubna</a:t>
            </a:r>
            <a:r>
              <a:rPr lang="en-US" dirty="0" smtClean="0"/>
              <a:t> STT group passed away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Future of 3</a:t>
            </a:r>
            <a:r>
              <a:rPr lang="en-US" i="1" baseline="30000" dirty="0" smtClean="0"/>
              <a:t>rd</a:t>
            </a:r>
            <a:r>
              <a:rPr lang="en-US" i="1" dirty="0" smtClean="0"/>
              <a:t> and 4</a:t>
            </a:r>
            <a:r>
              <a:rPr lang="en-US" i="1" baseline="30000" dirty="0" smtClean="0"/>
              <a:t>th</a:t>
            </a:r>
            <a:r>
              <a:rPr lang="en-US" i="1" dirty="0" smtClean="0"/>
              <a:t> stations became uncertain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u="sng" dirty="0" smtClean="0"/>
              <a:t>Boundary conditions: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Highest rate at the innermost region: 15 KHz/cm^2 (3</a:t>
            </a:r>
            <a:r>
              <a:rPr lang="en-US" baseline="30000" dirty="0" smtClean="0"/>
              <a:t>rd</a:t>
            </a:r>
            <a:r>
              <a:rPr lang="en-US" dirty="0" smtClean="0"/>
              <a:t> station)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: 10 KHz/cm^2 (4</a:t>
            </a:r>
            <a:r>
              <a:rPr lang="en-US" baseline="30000" dirty="0" smtClean="0"/>
              <a:t>th</a:t>
            </a:r>
            <a:r>
              <a:rPr lang="en-US" dirty="0" smtClean="0"/>
              <a:t> station)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Large area : 9 m^2 (3</a:t>
            </a:r>
            <a:r>
              <a:rPr lang="en-US" baseline="30000" dirty="0" smtClean="0"/>
              <a:t>rd</a:t>
            </a:r>
            <a:r>
              <a:rPr lang="en-US" dirty="0" smtClean="0"/>
              <a:t> station), a factor of 2 higher for 4</a:t>
            </a:r>
            <a:r>
              <a:rPr lang="en-US" baseline="30000" dirty="0" smtClean="0"/>
              <a:t>th</a:t>
            </a:r>
            <a:r>
              <a:rPr lang="en-US" dirty="0" smtClean="0"/>
              <a:t> station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Readout Electronics requirement might be high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Options: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RPC (single/multi-gap) (Indian groups have experience in building RPC)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 GEM(inner) + RPC (outer)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Straw  (Never built straw, tested one obtained from </a:t>
            </a:r>
            <a:r>
              <a:rPr lang="en-US" dirty="0" err="1" smtClean="0"/>
              <a:t>Dubna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Full GEM  (Extremely expensive)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Readout Electronics is always Indian responsibility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42" y="703605"/>
            <a:ext cx="7920596" cy="489364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RPC building our experience so far (since 2007):</a:t>
            </a:r>
          </a:p>
          <a:p>
            <a:endParaRPr lang="en-US" dirty="0"/>
          </a:p>
          <a:p>
            <a:r>
              <a:rPr lang="en-US" dirty="0" smtClean="0"/>
              <a:t>1. Developed </a:t>
            </a:r>
            <a:r>
              <a:rPr lang="en-US" dirty="0" err="1" smtClean="0"/>
              <a:t>bakelite</a:t>
            </a:r>
            <a:r>
              <a:rPr lang="en-US" dirty="0" smtClean="0"/>
              <a:t>-based RPC from scratch (Thesis: </a:t>
            </a:r>
            <a:r>
              <a:rPr lang="en-US" dirty="0" err="1"/>
              <a:t>S</a:t>
            </a:r>
            <a:r>
              <a:rPr lang="en-US" dirty="0" err="1" smtClean="0"/>
              <a:t>aikat</a:t>
            </a:r>
            <a:r>
              <a:rPr lang="en-US" dirty="0" smtClean="0"/>
              <a:t> </a:t>
            </a:r>
            <a:r>
              <a:rPr lang="en-US" dirty="0" err="1" smtClean="0"/>
              <a:t>Biswas</a:t>
            </a:r>
            <a:r>
              <a:rPr lang="en-US" dirty="0" smtClean="0"/>
              <a:t>) for the INO </a:t>
            </a:r>
          </a:p>
          <a:p>
            <a:r>
              <a:rPr lang="en-US" dirty="0"/>
              <a:t> </a:t>
            </a:r>
            <a:r>
              <a:rPr lang="en-US" dirty="0" smtClean="0"/>
              <a:t> experiment</a:t>
            </a:r>
          </a:p>
          <a:p>
            <a:r>
              <a:rPr lang="en-US" dirty="0" smtClean="0"/>
              <a:t>2. Built MRPC (10 </a:t>
            </a:r>
            <a:r>
              <a:rPr lang="en-US" dirty="0" err="1" smtClean="0"/>
              <a:t>nos</a:t>
            </a:r>
            <a:r>
              <a:rPr lang="en-US" dirty="0" smtClean="0"/>
              <a:t>) for STAR MTD (Thesis: </a:t>
            </a:r>
            <a:r>
              <a:rPr lang="en-US" dirty="0" err="1"/>
              <a:t>A</a:t>
            </a:r>
            <a:r>
              <a:rPr lang="en-US" dirty="0" err="1" smtClean="0"/>
              <a:t>rindam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Built Large size (2.4 m x 1.2 m) </a:t>
            </a:r>
            <a:r>
              <a:rPr lang="en-US" dirty="0" err="1" smtClean="0"/>
              <a:t>bakelite</a:t>
            </a:r>
            <a:r>
              <a:rPr lang="en-US" dirty="0" smtClean="0"/>
              <a:t> RPC (no-coating) for INO (Thesis: Rajesh)</a:t>
            </a:r>
          </a:p>
          <a:p>
            <a:r>
              <a:rPr lang="en-US" dirty="0" smtClean="0"/>
              <a:t>4. Built several multi-gap RPCs for PET imaging</a:t>
            </a:r>
          </a:p>
          <a:p>
            <a:r>
              <a:rPr lang="en-US" dirty="0" smtClean="0"/>
              <a:t>5. Built CMS RPC/INO glass RPC: thesis: </a:t>
            </a:r>
            <a:r>
              <a:rPr lang="en-US" dirty="0" err="1" smtClean="0"/>
              <a:t>Kashyap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6. Bakelite: indigenous high resistivity material (largest size)</a:t>
            </a:r>
          </a:p>
          <a:p>
            <a:endParaRPr lang="en-US" dirty="0"/>
          </a:p>
          <a:p>
            <a:r>
              <a:rPr lang="en-US" dirty="0" smtClean="0"/>
              <a:t>7. CBM requires low resistivity for high rate, built one medium size</a:t>
            </a:r>
          </a:p>
          <a:p>
            <a:endParaRPr lang="en-US" dirty="0"/>
          </a:p>
          <a:p>
            <a:r>
              <a:rPr lang="en-US" dirty="0" smtClean="0"/>
              <a:t>8. Procured from ALICE </a:t>
            </a:r>
            <a:r>
              <a:rPr lang="en-US" dirty="0" err="1" smtClean="0"/>
              <a:t>muon</a:t>
            </a:r>
            <a:r>
              <a:rPr lang="en-US" dirty="0" smtClean="0"/>
              <a:t> trigger chamber</a:t>
            </a:r>
          </a:p>
          <a:p>
            <a:endParaRPr lang="en-US" dirty="0"/>
          </a:p>
          <a:p>
            <a:r>
              <a:rPr lang="en-US" dirty="0" smtClean="0"/>
              <a:t>9. Tested with conventional, NINO and PADI based electronics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2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4008" y="789410"/>
            <a:ext cx="6083717" cy="36009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Proposed timeline: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Completion of RPC investigations: end of 2018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Completion of design, digitization, full simulation: 2018 end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 If successful,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TDR addendum : March 2019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If not successful : options??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tart production/procurement (2022??)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3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12675</TotalTime>
  <Words>402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VECC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Subhasis Chattopadhyay</dc:creator>
  <cp:lastModifiedBy>Subhasis Chattopadhyay</cp:lastModifiedBy>
  <cp:revision>32</cp:revision>
  <dcterms:created xsi:type="dcterms:W3CDTF">2018-01-25T07:16:31Z</dcterms:created>
  <dcterms:modified xsi:type="dcterms:W3CDTF">2018-02-17T03:45:06Z</dcterms:modified>
</cp:coreProperties>
</file>