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75213" cy="428117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4">
          <p15:clr>
            <a:srgbClr val="A4A3A4"/>
          </p15:clr>
        </p15:guide>
        <p15:guide id="2" pos="95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756" autoAdjust="0"/>
    <p:restoredTop sz="94660"/>
  </p:normalViewPr>
  <p:slideViewPr>
    <p:cSldViewPr snapToGrid="0">
      <p:cViewPr>
        <p:scale>
          <a:sx n="21" d="100"/>
          <a:sy n="21" d="100"/>
        </p:scale>
        <p:origin x="2344" y="40"/>
      </p:cViewPr>
      <p:guideLst>
        <p:guide orient="horz" pos="13484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6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B5C0E86-A4AD-4591-9041-54AD24F797A4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33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C7D9323-070F-4BC0-9852-CB69F0B60B25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w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16"/>
          <p:cNvSpPr/>
          <p:nvPr userDrawn="1"/>
        </p:nvSpPr>
        <p:spPr>
          <a:xfrm>
            <a:off x="0" y="3571703"/>
            <a:ext cx="30292146" cy="2316624"/>
          </a:xfrm>
          <a:prstGeom prst="rect">
            <a:avLst/>
          </a:prstGeom>
          <a:solidFill>
            <a:sysClr val="window" lastClr="FFFFFF">
              <a:alpha val="65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2088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ustomShape 2"/>
          <p:cNvSpPr/>
          <p:nvPr/>
        </p:nvSpPr>
        <p:spPr>
          <a:xfrm>
            <a:off x="0" y="41425200"/>
            <a:ext cx="30274200" cy="1390680"/>
          </a:xfrm>
          <a:prstGeom prst="rect">
            <a:avLst/>
          </a:prstGeom>
          <a:solidFill>
            <a:srgbClr val="EAEAEA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41425200"/>
            <a:ext cx="1379520" cy="1387800"/>
          </a:xfrm>
          <a:prstGeom prst="rect">
            <a:avLst/>
          </a:prstGeom>
          <a:solidFill>
            <a:srgbClr val="FDBB6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3571560"/>
            <a:ext cx="2464200" cy="2315520"/>
          </a:xfrm>
          <a:prstGeom prst="rect">
            <a:avLst/>
          </a:prstGeom>
          <a:solidFill>
            <a:srgbClr val="FDBB6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Bild 19"/>
          <p:cNvPicPr/>
          <p:nvPr/>
        </p:nvPicPr>
        <p:blipFill>
          <a:blip r:embed="rId3"/>
          <a:stretch/>
        </p:blipFill>
        <p:spPr>
          <a:xfrm>
            <a:off x="24975720" y="41425200"/>
            <a:ext cx="5315400" cy="1522080"/>
          </a:xfrm>
          <a:prstGeom prst="rect">
            <a:avLst/>
          </a:prstGeom>
          <a:ln>
            <a:noFill/>
          </a:ln>
        </p:spPr>
      </p:pic>
      <p:pic>
        <p:nvPicPr>
          <p:cNvPr id="5" name="Bild 17"/>
          <p:cNvPicPr/>
          <p:nvPr/>
        </p:nvPicPr>
        <p:blipFill>
          <a:blip r:embed="rId4"/>
          <a:stretch/>
        </p:blipFill>
        <p:spPr>
          <a:xfrm>
            <a:off x="26777972" y="4022280"/>
            <a:ext cx="3285720" cy="1094400"/>
          </a:xfrm>
          <a:prstGeom prst="rect">
            <a:avLst/>
          </a:prstGeom>
          <a:ln>
            <a:noFill/>
          </a:ln>
        </p:spPr>
      </p:pic>
      <p:sp>
        <p:nvSpPr>
          <p:cNvPr id="47" name="Rectangle 46"/>
          <p:cNvSpPr/>
          <p:nvPr userDrawn="1"/>
        </p:nvSpPr>
        <p:spPr>
          <a:xfrm>
            <a:off x="4094" y="-8030"/>
            <a:ext cx="30291120" cy="361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 rotWithShape="1">
          <a:blip r:embed="rId5"/>
          <a:srcRect b="1266"/>
          <a:stretch/>
        </p:blipFill>
        <p:spPr>
          <a:xfrm>
            <a:off x="0" y="-8030"/>
            <a:ext cx="5014764" cy="36118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28417" y="-8030"/>
            <a:ext cx="4629842" cy="36118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70074" y="-8030"/>
            <a:ext cx="4021631" cy="361188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8824" r="2610" b="-59"/>
          <a:stretch/>
        </p:blipFill>
        <p:spPr>
          <a:xfrm>
            <a:off x="14828489" y="-8030"/>
            <a:ext cx="4913458" cy="36118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714" y="147893"/>
            <a:ext cx="1107818" cy="270723"/>
          </a:xfrm>
          <a:prstGeom prst="rect">
            <a:avLst/>
          </a:prstGeom>
        </p:spPr>
      </p:pic>
      <p:grpSp>
        <p:nvGrpSpPr>
          <p:cNvPr id="21" name="Gruppieren 20"/>
          <p:cNvGrpSpPr/>
          <p:nvPr userDrawn="1"/>
        </p:nvGrpSpPr>
        <p:grpSpPr>
          <a:xfrm>
            <a:off x="27139932" y="48904"/>
            <a:ext cx="2904700" cy="3315326"/>
            <a:chOff x="4785479" y="1280885"/>
            <a:chExt cx="1944300" cy="201366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7931" t="3829" b="13113"/>
            <a:stretch/>
          </p:blipFill>
          <p:spPr bwMode="auto">
            <a:xfrm>
              <a:off x="4785479" y="1469444"/>
              <a:ext cx="1884108" cy="176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90358" r="3415"/>
            <a:stretch/>
          </p:blipFill>
          <p:spPr bwMode="auto">
            <a:xfrm>
              <a:off x="6588046" y="1280885"/>
              <a:ext cx="141733" cy="2013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776" y="179941"/>
            <a:ext cx="3087446" cy="3205650"/>
          </a:xfrm>
          <a:prstGeom prst="rect">
            <a:avLst/>
          </a:prstGeom>
        </p:spPr>
      </p:pic>
      <p:pic>
        <p:nvPicPr>
          <p:cNvPr id="26" name="Grafik 25" descr="Bildergebnis für neutronenstern"/>
          <p:cNvPicPr/>
          <p:nvPr userDrawn="1"/>
        </p:nvPicPr>
        <p:blipFill rotWithShape="1">
          <a:blip r:embed="rId16" cstate="print">
            <a:clrChange>
              <a:clrFrom>
                <a:srgbClr val="000302"/>
              </a:clrFrom>
              <a:clrTo>
                <a:srgbClr val="0003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12979" r="6010" b="9035"/>
          <a:stretch/>
        </p:blipFill>
        <p:spPr bwMode="auto">
          <a:xfrm>
            <a:off x="19069049" y="-8030"/>
            <a:ext cx="4789037" cy="361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Placeholder 8"/>
          <p:cNvSpPr>
            <a:spLocks noGrp="1"/>
          </p:cNvSpPr>
          <p:nvPr userDrawn="1">
            <p:ph type="title"/>
          </p:nvPr>
        </p:nvSpPr>
        <p:spPr>
          <a:xfrm>
            <a:off x="3149600" y="3569468"/>
            <a:ext cx="22758400" cy="23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20" Type="http://schemas.openxmlformats.org/officeDocument/2006/relationships/image" Target="../media/image21.jpeg"/><Relationship Id="rId21" Type="http://schemas.microsoft.com/office/2007/relationships/hdphoto" Target="../media/hdphoto12.wdp"/><Relationship Id="rId22" Type="http://schemas.openxmlformats.org/officeDocument/2006/relationships/image" Target="../media/image22.jpeg"/><Relationship Id="rId23" Type="http://schemas.microsoft.com/office/2007/relationships/hdphoto" Target="../media/hdphoto13.wdp"/><Relationship Id="rId24" Type="http://schemas.openxmlformats.org/officeDocument/2006/relationships/image" Target="../media/image23.png"/><Relationship Id="rId25" Type="http://schemas.microsoft.com/office/2007/relationships/hdphoto" Target="../media/hdphoto14.wdp"/><Relationship Id="rId26" Type="http://schemas.openxmlformats.org/officeDocument/2006/relationships/image" Target="../media/image24.jpeg"/><Relationship Id="rId27" Type="http://schemas.microsoft.com/office/2007/relationships/hdphoto" Target="../media/hdphoto15.wdp"/><Relationship Id="rId28" Type="http://schemas.openxmlformats.org/officeDocument/2006/relationships/image" Target="../media/image25.jpeg"/><Relationship Id="rId29" Type="http://schemas.microsoft.com/office/2007/relationships/hdphoto" Target="../media/hdphoto16.wdp"/><Relationship Id="rId30" Type="http://schemas.openxmlformats.org/officeDocument/2006/relationships/image" Target="../media/image26.jpeg"/><Relationship Id="rId31" Type="http://schemas.microsoft.com/office/2007/relationships/hdphoto" Target="../media/hdphoto17.wdp"/><Relationship Id="rId32" Type="http://schemas.openxmlformats.org/officeDocument/2006/relationships/image" Target="../media/image27.png"/><Relationship Id="rId10" Type="http://schemas.microsoft.com/office/2007/relationships/hdphoto" Target="../media/hdphoto7.wdp"/><Relationship Id="rId11" Type="http://schemas.openxmlformats.org/officeDocument/2006/relationships/image" Target="../media/image16.jpeg"/><Relationship Id="rId12" Type="http://schemas.microsoft.com/office/2007/relationships/hdphoto" Target="../media/hdphoto8.wdp"/><Relationship Id="rId13" Type="http://schemas.openxmlformats.org/officeDocument/2006/relationships/image" Target="../media/image17.jpeg"/><Relationship Id="rId14" Type="http://schemas.microsoft.com/office/2007/relationships/hdphoto" Target="../media/hdphoto9.wdp"/><Relationship Id="rId15" Type="http://schemas.openxmlformats.org/officeDocument/2006/relationships/image" Target="../media/image18.jpeg"/><Relationship Id="rId16" Type="http://schemas.microsoft.com/office/2007/relationships/hdphoto" Target="../media/hdphoto10.wdp"/><Relationship Id="rId17" Type="http://schemas.openxmlformats.org/officeDocument/2006/relationships/image" Target="../media/image19.png"/><Relationship Id="rId18" Type="http://schemas.openxmlformats.org/officeDocument/2006/relationships/image" Target="../media/image20.jpeg"/><Relationship Id="rId19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Relationship Id="rId4" Type="http://schemas.microsoft.com/office/2007/relationships/hdphoto" Target="../media/hdphoto4.wdp"/><Relationship Id="rId5" Type="http://schemas.openxmlformats.org/officeDocument/2006/relationships/image" Target="../media/image13.jpeg"/><Relationship Id="rId6" Type="http://schemas.microsoft.com/office/2007/relationships/hdphoto" Target="../media/hdphoto5.wdp"/><Relationship Id="rId7" Type="http://schemas.openxmlformats.org/officeDocument/2006/relationships/image" Target="../media/image14.jpeg"/><Relationship Id="rId8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8"/>
          <p:cNvSpPr txBox="1"/>
          <p:nvPr/>
        </p:nvSpPr>
        <p:spPr>
          <a:xfrm>
            <a:off x="15291096" y="6555845"/>
            <a:ext cx="14634414" cy="7033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Project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75" name="TextShape 20"/>
          <p:cNvSpPr txBox="1"/>
          <p:nvPr/>
        </p:nvSpPr>
        <p:spPr>
          <a:xfrm>
            <a:off x="15288460" y="6565136"/>
            <a:ext cx="14637050" cy="8768931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4" name="TextShape 31"/>
          <p:cNvSpPr txBox="1"/>
          <p:nvPr/>
        </p:nvSpPr>
        <p:spPr>
          <a:xfrm>
            <a:off x="388717" y="24781794"/>
            <a:ext cx="14650992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System Integration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546" name="TextShape 65"/>
          <p:cNvSpPr txBox="1"/>
          <p:nvPr/>
        </p:nvSpPr>
        <p:spPr>
          <a:xfrm>
            <a:off x="388717" y="24770885"/>
            <a:ext cx="14658939" cy="16092836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/>
          <a:lstStyle/>
          <a:p>
            <a:endParaRPr lang="en-US" sz="32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5" name="TextShape 31"/>
          <p:cNvSpPr txBox="1"/>
          <p:nvPr/>
        </p:nvSpPr>
        <p:spPr>
          <a:xfrm>
            <a:off x="15266571" y="15575055"/>
            <a:ext cx="14695549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Read-out </a:t>
            </a:r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Electronics, Data Acquisition Chain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547" name="TextShape 65"/>
          <p:cNvSpPr txBox="1"/>
          <p:nvPr/>
        </p:nvSpPr>
        <p:spPr>
          <a:xfrm>
            <a:off x="15283989" y="15547742"/>
            <a:ext cx="14658939" cy="8946947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6" name="TextShape 31"/>
          <p:cNvSpPr txBox="1"/>
          <p:nvPr/>
        </p:nvSpPr>
        <p:spPr>
          <a:xfrm>
            <a:off x="388717" y="15574096"/>
            <a:ext cx="14658939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Low-mass module components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548" name="TextShape 65"/>
          <p:cNvSpPr txBox="1"/>
          <p:nvPr/>
        </p:nvSpPr>
        <p:spPr>
          <a:xfrm>
            <a:off x="387708" y="15547741"/>
            <a:ext cx="14681613" cy="8937837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9" name="TextShape 18"/>
          <p:cNvSpPr txBox="1"/>
          <p:nvPr/>
        </p:nvSpPr>
        <p:spPr>
          <a:xfrm>
            <a:off x="388717" y="6583722"/>
            <a:ext cx="14658939" cy="6753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The Silicon </a:t>
            </a:r>
            <a:r>
              <a:rPr lang="en-US" sz="4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Tracking 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System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70" name="TextShape 20"/>
          <p:cNvSpPr txBox="1"/>
          <p:nvPr/>
        </p:nvSpPr>
        <p:spPr>
          <a:xfrm>
            <a:off x="388717" y="6565137"/>
            <a:ext cx="14674380" cy="8765253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1" name="TextShape 17"/>
          <p:cNvSpPr txBox="1"/>
          <p:nvPr/>
        </p:nvSpPr>
        <p:spPr>
          <a:xfrm>
            <a:off x="8214389" y="7485449"/>
            <a:ext cx="6711020" cy="77438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2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pile-up free track point determination in high-rate collision environment: </a:t>
            </a:r>
            <a:br>
              <a:rPr lang="en-US" sz="32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10</a:t>
            </a:r>
            <a:r>
              <a:rPr lang="en-US" sz="3200" baseline="30000" dirty="0" smtClean="0">
                <a:latin typeface="Calibri" charset="0"/>
                <a:ea typeface="Calibri" charset="0"/>
                <a:cs typeface="Calibri" charset="0"/>
              </a:rPr>
              <a:t>5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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10</a:t>
            </a:r>
            <a:r>
              <a:rPr lang="en-US" sz="3200" baseline="30000" dirty="0" smtClean="0">
                <a:latin typeface="Calibri" charset="0"/>
                <a:ea typeface="Calibri" charset="0"/>
                <a:cs typeface="Calibri" charset="0"/>
              </a:rPr>
              <a:t>7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/s (A+A), up to 10</a:t>
            </a:r>
            <a:r>
              <a:rPr lang="en-US" sz="3200" baseline="30000" dirty="0" smtClean="0">
                <a:latin typeface="Calibri" charset="0"/>
                <a:ea typeface="Calibri" charset="0"/>
                <a:cs typeface="Calibri" charset="0"/>
              </a:rPr>
              <a:t>9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/s (</a:t>
            </a:r>
            <a:r>
              <a:rPr lang="en-US" sz="3200" dirty="0" err="1" smtClean="0">
                <a:latin typeface="Calibri" charset="0"/>
                <a:ea typeface="Calibri" charset="0"/>
                <a:cs typeface="Calibri" charset="0"/>
              </a:rPr>
              <a:t>p+A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charset="0"/>
              <a:ea typeface="Calibri" charset="0"/>
              <a:cs typeface="Calibri" charset="0"/>
            </a:endParaRPr>
          </a:p>
          <a:p>
            <a:pPr marL="565200" indent="-457200">
              <a:lnSpc>
                <a:spcPct val="12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8 tracking stations </a:t>
            </a:r>
          </a:p>
          <a:p>
            <a:pPr marL="565200" indent="-457200">
              <a:lnSpc>
                <a:spcPct val="12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double-sided silicon </a:t>
            </a:r>
            <a:r>
              <a:rPr lang="en-US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microstrip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 sensors</a:t>
            </a:r>
          </a:p>
          <a:p>
            <a:pPr marL="565200" indent="-457200">
              <a:lnSpc>
                <a:spcPct val="12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self-triggering front-end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electronics</a:t>
            </a:r>
          </a:p>
          <a:p>
            <a:pPr marL="565200" indent="-457200">
              <a:lnSpc>
                <a:spcPct val="12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time-stamp resolution   5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ns </a:t>
            </a:r>
          </a:p>
          <a:p>
            <a:pPr marL="565200" indent="-457200">
              <a:lnSpc>
                <a:spcPct val="12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material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budget: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/>
            </a:r>
            <a:b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</a:b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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0.3%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– 1% X</a:t>
            </a:r>
            <a:r>
              <a:rPr lang="en-US" sz="32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0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 per station</a:t>
            </a:r>
          </a:p>
          <a:p>
            <a:pPr marL="565200" indent="-457200">
              <a:lnSpc>
                <a:spcPct val="12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momentum resolution:  </a:t>
            </a:r>
            <a:b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</a:b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p/p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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  <a:sym typeface="Symbol"/>
              </a:rPr>
              <a:t>1.8% (p &gt; 1 GeV/c, 1 Tm field)</a:t>
            </a:r>
          </a:p>
        </p:txBody>
      </p:sp>
      <p:sp>
        <p:nvSpPr>
          <p:cNvPr id="273" name="Rectangle 272"/>
          <p:cNvSpPr/>
          <p:nvPr/>
        </p:nvSpPr>
        <p:spPr>
          <a:xfrm>
            <a:off x="574203" y="13926320"/>
            <a:ext cx="7253043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i="1" dirty="0">
                <a:latin typeface="Calibri" panose="020F0502020204030204" pitchFamily="34" charset="0"/>
              </a:rPr>
              <a:t>L</a:t>
            </a:r>
            <a:r>
              <a:rPr lang="en-US" sz="3200" i="1" dirty="0" smtClean="0">
                <a:latin typeface="Calibri" panose="020F0502020204030204" pitchFamily="34" charset="0"/>
              </a:rPr>
              <a:t>ongitudinal </a:t>
            </a:r>
            <a:r>
              <a:rPr lang="en-US" sz="3200" i="1" dirty="0" smtClean="0">
                <a:latin typeface="Calibri" panose="020F0502020204030204" pitchFamily="34" charset="0"/>
              </a:rPr>
              <a:t>cut – Silicon Tracking System in Dipole Magnet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sp>
        <p:nvSpPr>
          <p:cNvPr id="278" name="TextShape 15"/>
          <p:cNvSpPr txBox="1"/>
          <p:nvPr/>
        </p:nvSpPr>
        <p:spPr>
          <a:xfrm>
            <a:off x="15405206" y="8247090"/>
            <a:ext cx="7032102" cy="35549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2013 – Technical Design Report*</a:t>
            </a:r>
          </a:p>
          <a:p>
            <a:pPr marL="56520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2017-2018 – Production Readiness  </a:t>
            </a:r>
            <a:b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</a:b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(Sensors, Electronics, System Integration)</a:t>
            </a:r>
          </a:p>
          <a:p>
            <a:pPr marL="56520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Detector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construction until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2021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 </a:t>
            </a:r>
            <a:b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</a:br>
            <a:r>
              <a:rPr lang="en-US" sz="3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*GSI Report 2013-4 (Aug. 2013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)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15457840" y="7512610"/>
            <a:ext cx="32666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</a:rPr>
              <a:t>Timeline: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280" name="TextShape 15"/>
          <p:cNvSpPr txBox="1"/>
          <p:nvPr/>
        </p:nvSpPr>
        <p:spPr>
          <a:xfrm>
            <a:off x="23138898" y="8247091"/>
            <a:ext cx="6549926" cy="35153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GSI-FAIR, Darmstadt,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Germany;</a:t>
            </a: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JINR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</a:t>
            </a:r>
            <a:r>
              <a:rPr lang="en-US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Dubna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Russia;  </a:t>
            </a:r>
            <a:endParaRPr lang="en-US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Univ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. T</a:t>
            </a:r>
            <a:r>
              <a:rPr lang="de-DE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ü</a:t>
            </a:r>
            <a:r>
              <a:rPr lang="en-US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bingen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Germany; 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KIT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Karlsruhe, Germany;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AGH,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C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racow, Poland; </a:t>
            </a:r>
            <a:endParaRPr lang="en-US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JU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Cracow, Poland;  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WUT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Warsaw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Poland.  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3199342" y="7501692"/>
            <a:ext cx="5564084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 smtClean="0">
                <a:solidFill>
                  <a:schemeClr val="tx2"/>
                </a:solidFill>
              </a:rPr>
              <a:t>Key Project Institutes: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5508057" y="11880901"/>
            <a:ext cx="415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 err="1" smtClean="0">
                <a:solidFill>
                  <a:schemeClr val="tx2"/>
                </a:solidFill>
              </a:rPr>
              <a:t>Activities</a:t>
            </a:r>
            <a:r>
              <a:rPr lang="de-DE" sz="3200" b="1" i="1" dirty="0" smtClean="0">
                <a:solidFill>
                  <a:schemeClr val="tx2"/>
                </a:solidFill>
              </a:rPr>
              <a:t> at GSI: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283" name="TextShape 31"/>
          <p:cNvSpPr txBox="1"/>
          <p:nvPr/>
        </p:nvSpPr>
        <p:spPr>
          <a:xfrm>
            <a:off x="15288461" y="24775836"/>
            <a:ext cx="14664208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Current development activities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87" name="TextShape 65"/>
          <p:cNvSpPr txBox="1"/>
          <p:nvPr/>
        </p:nvSpPr>
        <p:spPr>
          <a:xfrm>
            <a:off x="15266571" y="24770885"/>
            <a:ext cx="14658939" cy="16092836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46" name="TextBox 445"/>
          <p:cNvSpPr txBox="1"/>
          <p:nvPr/>
        </p:nvSpPr>
        <p:spPr>
          <a:xfrm>
            <a:off x="12703461" y="26371145"/>
            <a:ext cx="2092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front-end boards</a:t>
            </a:r>
            <a:endParaRPr lang="de-DE" sz="32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2289670" y="31935237"/>
            <a:ext cx="1799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8 stations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6818815" y="26327002"/>
            <a:ext cx="170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C-frame</a:t>
            </a:r>
            <a:endParaRPr lang="en-US" sz="3200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7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6854" r="46147" b="7849"/>
          <a:stretch/>
        </p:blipFill>
        <p:spPr bwMode="auto">
          <a:xfrm rot="3158414">
            <a:off x="11970714" y="27045477"/>
            <a:ext cx="1196613" cy="45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13" t="7585" r="54531" b="6666"/>
          <a:stretch/>
        </p:blipFill>
        <p:spPr bwMode="auto">
          <a:xfrm>
            <a:off x="9073454" y="27256322"/>
            <a:ext cx="356977" cy="32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2" t="6982" r="35686" b="5000"/>
          <a:stretch/>
        </p:blipFill>
        <p:spPr bwMode="auto">
          <a:xfrm>
            <a:off x="6698427" y="27017803"/>
            <a:ext cx="2112177" cy="339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6" t="15517" r="20250" b="11035"/>
          <a:stretch/>
        </p:blipFill>
        <p:spPr bwMode="auto">
          <a:xfrm>
            <a:off x="661622" y="26704496"/>
            <a:ext cx="5064219" cy="370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3" name="Straight Arrow Connector 482"/>
          <p:cNvCxnSpPr>
            <a:cxnSpLocks noChangeShapeType="1"/>
          </p:cNvCxnSpPr>
          <p:nvPr/>
        </p:nvCxnSpPr>
        <p:spPr bwMode="auto">
          <a:xfrm>
            <a:off x="9353545" y="28848016"/>
            <a:ext cx="1208981" cy="1563179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4" name="Straight Arrow Connector 483"/>
          <p:cNvCxnSpPr>
            <a:cxnSpLocks noChangeShapeType="1"/>
          </p:cNvCxnSpPr>
          <p:nvPr/>
        </p:nvCxnSpPr>
        <p:spPr bwMode="auto">
          <a:xfrm>
            <a:off x="9381290" y="27305948"/>
            <a:ext cx="4254967" cy="22144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5" name="TextBox 484"/>
          <p:cNvSpPr txBox="1"/>
          <p:nvPr/>
        </p:nvSpPr>
        <p:spPr>
          <a:xfrm>
            <a:off x="10714151" y="27984658"/>
            <a:ext cx="1950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ultra-thin r/o cables</a:t>
            </a:r>
            <a:endParaRPr lang="de-DE" sz="32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6" name="TextBox 485"/>
          <p:cNvSpPr txBox="1"/>
          <p:nvPr/>
        </p:nvSpPr>
        <p:spPr>
          <a:xfrm>
            <a:off x="11307766" y="30468008"/>
            <a:ext cx="1332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</a:rPr>
              <a:t>sensor</a:t>
            </a:r>
            <a:endParaRPr lang="de-DE" sz="3200" i="1" dirty="0">
              <a:latin typeface="Calibri" panose="020F0502020204030204" pitchFamily="34" charset="0"/>
            </a:endParaRPr>
          </a:p>
        </p:txBody>
      </p:sp>
      <p:sp>
        <p:nvSpPr>
          <p:cNvPr id="487" name="TextBox 486"/>
          <p:cNvSpPr txBox="1"/>
          <p:nvPr/>
        </p:nvSpPr>
        <p:spPr>
          <a:xfrm rot="16200000">
            <a:off x="4811667" y="27870190"/>
            <a:ext cx="2616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read-out + power boards</a:t>
            </a:r>
            <a:endParaRPr lang="de-DE" sz="3200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89" name="Grafik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1014235" y="33944998"/>
            <a:ext cx="13421243" cy="4987835"/>
          </a:xfrm>
          <a:prstGeom prst="rect">
            <a:avLst/>
          </a:prstGeom>
        </p:spPr>
      </p:pic>
      <p:pic>
        <p:nvPicPr>
          <p:cNvPr id="49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55" t="-9" r="-223" b="9"/>
          <a:stretch/>
        </p:blipFill>
        <p:spPr bwMode="auto">
          <a:xfrm>
            <a:off x="8602009" y="17092224"/>
            <a:ext cx="5947292" cy="320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3" name="TextBox 492"/>
          <p:cNvSpPr txBox="1"/>
          <p:nvPr/>
        </p:nvSpPr>
        <p:spPr>
          <a:xfrm>
            <a:off x="1014235" y="39323475"/>
            <a:ext cx="13356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Calibri" panose="020F0502020204030204" pitchFamily="34" charset="0"/>
              </a:rPr>
              <a:t>Module assembly: TAB-bonding of Al-polyimide cables between ASICs and sensor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sp>
        <p:nvSpPr>
          <p:cNvPr id="495" name="TextShape 31"/>
          <p:cNvSpPr txBox="1"/>
          <p:nvPr/>
        </p:nvSpPr>
        <p:spPr>
          <a:xfrm>
            <a:off x="20452337" y="25727719"/>
            <a:ext cx="6005237" cy="6011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Radiation hardness of sensors </a:t>
            </a:r>
            <a:endParaRPr lang="en-US" sz="3200" b="0" i="1" strike="noStrike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98" name="TextShape 31"/>
          <p:cNvSpPr txBox="1"/>
          <p:nvPr/>
        </p:nvSpPr>
        <p:spPr>
          <a:xfrm>
            <a:off x="15719878" y="32738672"/>
            <a:ext cx="5875728" cy="6808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Q</a:t>
            </a:r>
            <a:r>
              <a:rPr lang="en-US" sz="3600" b="1" i="1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uarter-unit demonstrator </a:t>
            </a:r>
            <a:endParaRPr lang="en-US" sz="3200" b="0" i="1" strike="noStrike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15692155" y="33564066"/>
            <a:ext cx="4865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dirty="0" smtClean="0"/>
              <a:t>ladder mounting</a:t>
            </a:r>
          </a:p>
          <a:p>
            <a:pPr marL="457200" indent="-457200"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dirty="0" smtClean="0"/>
              <a:t>mechanical stability</a:t>
            </a:r>
          </a:p>
          <a:p>
            <a:pPr marL="457200" indent="-457200"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dirty="0" smtClean="0"/>
              <a:t>electronics cooling</a:t>
            </a:r>
          </a:p>
          <a:p>
            <a:pPr marL="457200" indent="-457200"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dirty="0" smtClean="0"/>
              <a:t>cable routing</a:t>
            </a:r>
          </a:p>
          <a:p>
            <a:pPr marL="457200" indent="-457200"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dirty="0" smtClean="0"/>
              <a:t>powering </a:t>
            </a:r>
          </a:p>
          <a:p>
            <a:pPr marL="457200" indent="-457200"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dirty="0" smtClean="0"/>
              <a:t>connectivity</a:t>
            </a:r>
          </a:p>
        </p:txBody>
      </p:sp>
      <p:sp>
        <p:nvSpPr>
          <p:cNvPr id="531" name="TextBox 530"/>
          <p:cNvSpPr txBox="1"/>
          <p:nvPr/>
        </p:nvSpPr>
        <p:spPr>
          <a:xfrm>
            <a:off x="25168955" y="26885857"/>
            <a:ext cx="47565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Neutron-irradiated sensors tested in the laboratory and with proton beam.</a:t>
            </a:r>
            <a:r>
              <a:rPr lang="en-US" sz="3200" i="1" dirty="0"/>
              <a:t> </a:t>
            </a:r>
            <a:r>
              <a:rPr lang="en-US" sz="3200" i="1" dirty="0" smtClean="0"/>
              <a:t>Sensors retain &gt;70% charge collection efficiency after </a:t>
            </a:r>
            <a:r>
              <a:rPr lang="en-US" sz="3200" i="1" dirty="0" smtClean="0"/>
              <a:t>2x </a:t>
            </a:r>
            <a:r>
              <a:rPr lang="en-US" sz="3200" i="1" dirty="0" smtClean="0"/>
              <a:t>lifetime </a:t>
            </a:r>
            <a:r>
              <a:rPr lang="en-US" sz="3200" i="1" dirty="0" err="1" smtClean="0"/>
              <a:t>fluence</a:t>
            </a:r>
            <a:r>
              <a:rPr lang="en-US" sz="3200" i="1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Silicon Tracking System of CBM</a:t>
            </a:r>
            <a:endParaRPr lang="en-US" dirty="0"/>
          </a:p>
        </p:txBody>
      </p:sp>
      <p:sp>
        <p:nvSpPr>
          <p:cNvPr id="545" name="TextShape 15"/>
          <p:cNvSpPr txBox="1"/>
          <p:nvPr/>
        </p:nvSpPr>
        <p:spPr>
          <a:xfrm>
            <a:off x="15395252" y="12564143"/>
            <a:ext cx="7032102" cy="26822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Component QA: sensors, </a:t>
            </a:r>
            <a:r>
              <a:rPr lang="en-US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microcables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, readout electronics</a:t>
            </a:r>
          </a:p>
          <a:p>
            <a:pPr marL="56520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Detector module assembly QA</a:t>
            </a:r>
          </a:p>
          <a:p>
            <a:pPr marL="56520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Ladder assembly and QA</a:t>
            </a:r>
          </a:p>
          <a:p>
            <a:pPr marL="56520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Mechanical integration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11433" r="16545" b="19069"/>
          <a:stretch/>
        </p:blipFill>
        <p:spPr>
          <a:xfrm>
            <a:off x="1747095" y="16665660"/>
            <a:ext cx="6170972" cy="4403594"/>
          </a:xfrm>
          <a:prstGeom prst="rect">
            <a:avLst/>
          </a:prstGeom>
        </p:spPr>
      </p:pic>
      <p:sp>
        <p:nvSpPr>
          <p:cNvPr id="549" name="TextBox 548"/>
          <p:cNvSpPr txBox="1"/>
          <p:nvPr/>
        </p:nvSpPr>
        <p:spPr>
          <a:xfrm>
            <a:off x="526404" y="16436661"/>
            <a:ext cx="23870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</a:rPr>
              <a:t>Full CBM06</a:t>
            </a:r>
          </a:p>
          <a:p>
            <a:r>
              <a:rPr lang="en-US" sz="3200" i="1" dirty="0" smtClean="0">
                <a:latin typeface="Calibri" panose="020F0502020204030204" pitchFamily="34" charset="0"/>
              </a:rPr>
              <a:t>sensor family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973" y="21679336"/>
            <a:ext cx="4526956" cy="2608892"/>
          </a:xfrm>
          <a:prstGeom prst="rect">
            <a:avLst/>
          </a:prstGeom>
        </p:spPr>
      </p:pic>
      <p:sp>
        <p:nvSpPr>
          <p:cNvPr id="550" name="TextBox 549"/>
          <p:cNvSpPr txBox="1"/>
          <p:nvPr/>
        </p:nvSpPr>
        <p:spPr>
          <a:xfrm>
            <a:off x="6775359" y="30635795"/>
            <a:ext cx="217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half-unit</a:t>
            </a:r>
          </a:p>
        </p:txBody>
      </p:sp>
      <p:sp>
        <p:nvSpPr>
          <p:cNvPr id="551" name="TextBox 550"/>
          <p:cNvSpPr txBox="1"/>
          <p:nvPr/>
        </p:nvSpPr>
        <p:spPr>
          <a:xfrm>
            <a:off x="8833928" y="30693038"/>
            <a:ext cx="128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ladder</a:t>
            </a:r>
          </a:p>
        </p:txBody>
      </p:sp>
      <p:pic>
        <p:nvPicPr>
          <p:cNvPr id="129" name="image88.png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6555" y="21537864"/>
            <a:ext cx="10583023" cy="185407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318"/>
          <p:cNvSpPr txBox="1">
            <a:spLocks/>
          </p:cNvSpPr>
          <p:nvPr/>
        </p:nvSpPr>
        <p:spPr>
          <a:xfrm>
            <a:off x="1447089" y="23721576"/>
            <a:ext cx="12648129" cy="4851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Ultra-thin readout cables: 0.228 X</a:t>
            </a:r>
            <a:r>
              <a:rPr lang="en-US" sz="3200" i="1" baseline="-5999" dirty="0" smtClean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en-US" sz="3200" i="1" smtClean="0">
                <a:latin typeface="Calibri" charset="0"/>
                <a:ea typeface="Calibri" charset="0"/>
                <a:cs typeface="Calibri" charset="0"/>
              </a:rPr>
              <a:t>cable stack (equivalent </a:t>
            </a:r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to 213 µm Si)</a:t>
            </a:r>
            <a:endParaRPr lang="en-US" sz="3200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583" y="32810608"/>
            <a:ext cx="7589755" cy="7589755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8719651" y="20428798"/>
            <a:ext cx="565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</a:rPr>
              <a:t>Carbon fiber support structures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335" y="17949150"/>
            <a:ext cx="2859522" cy="2914122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15616981" y="16632164"/>
            <a:ext cx="35845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</a:rPr>
              <a:t>Self-triggering front-</a:t>
            </a:r>
          </a:p>
          <a:p>
            <a:r>
              <a:rPr lang="en-US" sz="3200" i="1" dirty="0" smtClean="0">
                <a:latin typeface="Calibri" panose="020F0502020204030204" pitchFamily="34" charset="0"/>
              </a:rPr>
              <a:t>end electronics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0871459" y="16580229"/>
            <a:ext cx="44405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</a:rPr>
              <a:t>FPGA based hardware for</a:t>
            </a:r>
            <a:br>
              <a:rPr lang="en-US" sz="3200" i="1" dirty="0" smtClean="0">
                <a:latin typeface="Calibri" panose="020F0502020204030204" pitchFamily="34" charset="0"/>
              </a:rPr>
            </a:br>
            <a:r>
              <a:rPr lang="en-US" sz="3200" i="1" dirty="0" smtClean="0">
                <a:latin typeface="Calibri" panose="020F0502020204030204" pitchFamily="34" charset="0"/>
              </a:rPr>
              <a:t>free streaming data </a:t>
            </a:r>
            <a:br>
              <a:rPr lang="en-US" sz="3200" i="1" dirty="0" smtClean="0">
                <a:latin typeface="Calibri" panose="020F0502020204030204" pitchFamily="34" charset="0"/>
              </a:rPr>
            </a:br>
            <a:r>
              <a:rPr lang="en-US" sz="3200" i="1" dirty="0" smtClean="0">
                <a:latin typeface="Calibri" panose="020F0502020204030204" pitchFamily="34" charset="0"/>
              </a:rPr>
              <a:t>acquisition chain 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457574" y="16581876"/>
            <a:ext cx="31845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</a:rPr>
              <a:t>High performance</a:t>
            </a:r>
          </a:p>
          <a:p>
            <a:r>
              <a:rPr lang="en-US" sz="3200" i="1" dirty="0" smtClean="0">
                <a:latin typeface="Calibri" panose="020F0502020204030204" pitchFamily="34" charset="0"/>
              </a:rPr>
              <a:t>compute nodes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pic>
        <p:nvPicPr>
          <p:cNvPr id="139" name="Picture 8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42757" y="18608610"/>
            <a:ext cx="5434199" cy="389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14" descr="http://cbm.uni-muenster.de/daq/more/mfles/800/l_20160613_163644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780" y="18653672"/>
            <a:ext cx="3108778" cy="17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5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798" y="21231459"/>
            <a:ext cx="3187286" cy="289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15560528" y="21024233"/>
            <a:ext cx="4095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smtClean="0">
                <a:latin typeface="Calibri" panose="020F0502020204030204" pitchFamily="34" charset="0"/>
              </a:rPr>
              <a:t>Custom STS-XYTER ASIC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1126143" y="22784437"/>
            <a:ext cx="3931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</a:rPr>
              <a:t>Data processing board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3" y="7583873"/>
            <a:ext cx="7858720" cy="591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Box 126"/>
          <p:cNvSpPr txBox="1"/>
          <p:nvPr/>
        </p:nvSpPr>
        <p:spPr>
          <a:xfrm>
            <a:off x="23336184" y="11771777"/>
            <a:ext cx="415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 err="1" smtClean="0">
                <a:solidFill>
                  <a:schemeClr val="tx2"/>
                </a:solidFill>
              </a:rPr>
              <a:t>Assembly</a:t>
            </a:r>
            <a:r>
              <a:rPr lang="de-DE" sz="3200" b="1" i="1" dirty="0" smtClean="0">
                <a:solidFill>
                  <a:schemeClr val="tx2"/>
                </a:solidFill>
              </a:rPr>
              <a:t> </a:t>
            </a:r>
            <a:r>
              <a:rPr lang="de-DE" sz="3200" b="1" i="1" dirty="0" err="1" smtClean="0">
                <a:solidFill>
                  <a:schemeClr val="tx2"/>
                </a:solidFill>
              </a:rPr>
              <a:t>centers</a:t>
            </a:r>
            <a:r>
              <a:rPr lang="de-DE" sz="3200" b="1" i="1" dirty="0" smtClean="0">
                <a:solidFill>
                  <a:schemeClr val="tx2"/>
                </a:solidFill>
              </a:rPr>
              <a:t>: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21653" y="12451763"/>
            <a:ext cx="30717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GSI-FAIR</a:t>
            </a: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JINR </a:t>
            </a:r>
            <a:r>
              <a:rPr lang="mr-IN" sz="3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–</a:t>
            </a:r>
            <a:r>
              <a:rPr lang="en-US" sz="3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VBLHEP</a:t>
            </a:r>
          </a:p>
          <a:p>
            <a:pPr marL="565150" indent="-457200">
              <a:lnSpc>
                <a:spcPct val="100000"/>
              </a:lnSpc>
              <a:buClr>
                <a:schemeClr val="tx2"/>
              </a:buClr>
              <a:buSzPct val="150000"/>
              <a:buFont typeface="Wingdings" charset="2"/>
              <a:buChar char="§"/>
            </a:pPr>
            <a:r>
              <a:rPr lang="en-US" sz="3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KIT</a:t>
            </a:r>
            <a:endParaRPr lang="en-US" sz="32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595268" y="31935236"/>
            <a:ext cx="22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18 half-units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9048590" y="31926276"/>
            <a:ext cx="22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106 ladders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1727415" y="31932301"/>
            <a:ext cx="25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896 modules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r="2418" b="1325"/>
          <a:stretch/>
        </p:blipFill>
        <p:spPr>
          <a:xfrm>
            <a:off x="15537191" y="26687955"/>
            <a:ext cx="9499892" cy="5587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250</Words>
  <Application>Microsoft Macintosh PowerPoint</Application>
  <PresentationFormat>Custom</PresentationFormat>
  <Paragraphs>69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DejaVu Sans</vt:lpstr>
      <vt:lpstr>Symbol</vt:lpstr>
      <vt:lpstr>Times New Roman</vt:lpstr>
      <vt:lpstr>Ubuntu</vt:lpstr>
      <vt:lpstr>Wingdings</vt:lpstr>
      <vt:lpstr>Arial</vt:lpstr>
      <vt:lpstr>Office Theme</vt:lpstr>
      <vt:lpstr>The Silicon Tracking System of CBM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Schwiening, Joachim Dr.</dc:creator>
  <cp:lastModifiedBy>Microsoft Office User</cp:lastModifiedBy>
  <cp:revision>110</cp:revision>
  <cp:lastPrinted>2017-11-16T12:31:05Z</cp:lastPrinted>
  <dcterms:modified xsi:type="dcterms:W3CDTF">2017-11-16T12:31:08Z</dcterms:modified>
</cp:coreProperties>
</file>