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75" r:id="rId3"/>
    <p:sldId id="289" r:id="rId4"/>
    <p:sldId id="288" r:id="rId5"/>
    <p:sldId id="287" r:id="rId6"/>
    <p:sldId id="290" r:id="rId7"/>
    <p:sldId id="291" r:id="rId8"/>
    <p:sldId id="277" r:id="rId9"/>
    <p:sldId id="292" r:id="rId10"/>
    <p:sldId id="295" r:id="rId11"/>
    <p:sldId id="293" r:id="rId12"/>
    <p:sldId id="298" r:id="rId13"/>
    <p:sldId id="297" r:id="rId14"/>
    <p:sldId id="294" r:id="rId15"/>
    <p:sldId id="299" r:id="rId16"/>
    <p:sldId id="278" r:id="rId17"/>
    <p:sldId id="279" r:id="rId18"/>
    <p:sldId id="280" r:id="rId19"/>
    <p:sldId id="281" r:id="rId20"/>
    <p:sldId id="282" r:id="rId21"/>
    <p:sldId id="283" r:id="rId22"/>
    <p:sldId id="30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6" autoAdjust="0"/>
    <p:restoredTop sz="94722" autoAdjust="0"/>
  </p:normalViewPr>
  <p:slideViewPr>
    <p:cSldViewPr>
      <p:cViewPr>
        <p:scale>
          <a:sx n="100" d="100"/>
          <a:sy n="100" d="100"/>
        </p:scale>
        <p:origin x="-1908" y="-6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844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25B18-A1C1-4D28-BF76-4D280787F0CC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CB9AD-5BD0-4746-87B4-E3A93076F76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69C5-5A25-48AF-96EA-CF7619107785}" type="datetimeFigureOut">
              <a:rPr lang="ru-RU" smtClean="0"/>
              <a:pPr/>
              <a:t>06.12.2017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18BAC-0373-4137-B6E0-D7DFA86BA0E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18BAC-0373-4137-B6E0-D7DFA86BA0E6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18BAC-0373-4137-B6E0-D7DFA86BA0E6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9EFF-BDBC-4E99-9533-C9EEECAE0BA6}" type="datetime1">
              <a:rPr lang="ru-RU" smtClean="0"/>
              <a:pPr/>
              <a:t>06.12.2017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B853-90EB-4BC5-956F-DF0E04AF92C9}" type="datetime1">
              <a:rPr lang="ru-RU" smtClean="0"/>
              <a:pPr/>
              <a:t>06.12.2017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9578-F628-4282-AAC3-1AB5E4938356}" type="datetime1">
              <a:rPr lang="ru-RU" smtClean="0"/>
              <a:pPr/>
              <a:t>06.12.2017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4DB5-67F2-4A04-A64B-FD7979D1614E}" type="datetime1">
              <a:rPr lang="ru-RU" smtClean="0"/>
              <a:pPr/>
              <a:t>06.12.2017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0318C-5635-45C5-A6A8-79D12EC84E8A}" type="datetime1">
              <a:rPr lang="ru-RU" smtClean="0"/>
              <a:pPr/>
              <a:t>06.12.2017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53BA8-7BE5-4269-B716-F749CD91E568}" type="datetime1">
              <a:rPr lang="ru-RU" smtClean="0"/>
              <a:pPr/>
              <a:t>06.12.2017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E66AB-6502-49D0-A162-279552A3D63A}" type="datetime1">
              <a:rPr lang="ru-RU" smtClean="0"/>
              <a:pPr/>
              <a:t>06.12.2017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42D7D-7665-47A8-A0F9-562EEE1D3445}" type="datetime1">
              <a:rPr lang="ru-RU" smtClean="0"/>
              <a:pPr/>
              <a:t>06.12.2017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54AB7-BF6A-41CA-8805-0EBFA6F1AA85}" type="datetime1">
              <a:rPr lang="ru-RU" smtClean="0"/>
              <a:pPr/>
              <a:t>06.12.2017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D24C-EA44-4CB3-B651-A37AA7AD62ED}" type="datetime1">
              <a:rPr lang="ru-RU" smtClean="0"/>
              <a:pPr/>
              <a:t>06.12.2017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06-990A-4016-91F1-F3399CFC1A55}" type="datetime1">
              <a:rPr lang="ru-RU" smtClean="0"/>
              <a:pPr/>
              <a:t>06.12.2017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350BE-9AA2-4951-82E6-28E8CB52B3FB}" type="datetime1">
              <a:rPr lang="ru-RU" smtClean="0"/>
              <a:pPr/>
              <a:t>06.12.2017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EC9C1-5EBE-4539-BAD2-E20CAD6510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700808"/>
            <a:ext cx="7704856" cy="1872209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4000" b="1" dirty="0" smtClean="0"/>
              <a:t> Modular assembly of the barrel </a:t>
            </a:r>
            <a:br>
              <a:rPr lang="en-US" sz="4000" b="1" dirty="0" smtClean="0"/>
            </a:br>
            <a:r>
              <a:rPr lang="en-US" sz="4000" b="1" dirty="0" smtClean="0"/>
              <a:t>with the use of radial roller bearings,</a:t>
            </a:r>
            <a:br>
              <a:rPr lang="en-US" sz="4000" b="1" dirty="0" smtClean="0"/>
            </a:br>
            <a:r>
              <a:rPr lang="en-US" sz="4000" b="1" dirty="0" smtClean="0"/>
              <a:t> locating pins and brackets </a:t>
            </a: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ru-RU" sz="31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95936" y="6237312"/>
            <a:ext cx="1678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December</a:t>
            </a:r>
            <a:r>
              <a:rPr lang="ru-RU" dirty="0" smtClean="0"/>
              <a:t> 2017</a:t>
            </a:r>
          </a:p>
          <a:p>
            <a:pPr algn="ctr"/>
            <a:r>
              <a:rPr lang="en-US" dirty="0" smtClean="0"/>
              <a:t>Giessen</a:t>
            </a:r>
            <a:endParaRPr lang="ru-RU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IHEP BARREL MODEL\BEARINGS BARREL VERSION\3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620688"/>
            <a:ext cx="6075363" cy="5214937"/>
          </a:xfrm>
          <a:prstGeom prst="rect">
            <a:avLst/>
          </a:prstGeom>
          <a:noFill/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3347864" y="2780928"/>
            <a:ext cx="432048" cy="36724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2483768" y="4437112"/>
            <a:ext cx="288032" cy="19442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06473" y="0"/>
            <a:ext cx="4942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Step 10</a:t>
            </a:r>
            <a:r>
              <a:rPr lang="ru-RU" b="1" dirty="0" smtClean="0"/>
              <a:t>- </a:t>
            </a:r>
            <a:r>
              <a:rPr lang="en-US" b="1" dirty="0" smtClean="0"/>
              <a:t>Dismounting of the technological bracket</a:t>
            </a:r>
            <a:endParaRPr lang="ru-RU" b="1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5949280"/>
            <a:ext cx="93245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Procedures: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en-US" sz="1600" b="1" dirty="0" smtClean="0">
                <a:latin typeface="Arial" pitchFamily="34" charset="0"/>
                <a:ea typeface="+mj-ea"/>
                <a:cs typeface="Arial" pitchFamily="34" charset="0"/>
              </a:rPr>
              <a:t>Removal of the technological beam (blue color) by sliding with the forks on the rails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;</a:t>
            </a:r>
            <a:b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-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Removal of the bracket (Yellow color)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D:\IHEP BARREL MODEL\LAGERS BARREL VERSION\3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212976"/>
            <a:ext cx="3346535" cy="2726185"/>
          </a:xfrm>
          <a:prstGeom prst="rect">
            <a:avLst/>
          </a:prstGeom>
          <a:noFill/>
        </p:spPr>
      </p:pic>
      <p:pic>
        <p:nvPicPr>
          <p:cNvPr id="8196" name="Picture 4" descr="D:\IHEP BARREL MODEL\LAGERS BARREL VERSION\3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12976"/>
            <a:ext cx="3779912" cy="2914988"/>
          </a:xfrm>
          <a:prstGeom prst="rect">
            <a:avLst/>
          </a:prstGeom>
          <a:noFill/>
        </p:spPr>
      </p:pic>
      <p:pic>
        <p:nvPicPr>
          <p:cNvPr id="8194" name="Picture 2" descr="D:\IHEP BARREL MODEL\LAGERS BARREL VERSION\3-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4664"/>
            <a:ext cx="4205146" cy="2769171"/>
          </a:xfrm>
          <a:prstGeom prst="rect">
            <a:avLst/>
          </a:prstGeom>
          <a:noFill/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8195" name="Picture 3" descr="D:\IHEP BARREL MODEL\LAGERS BARREL VERSION\3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04664"/>
            <a:ext cx="3678570" cy="283683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25025" y="0"/>
            <a:ext cx="6705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Step 11</a:t>
            </a:r>
            <a:r>
              <a:rPr lang="ru-RU" b="1" dirty="0" smtClean="0"/>
              <a:t>- </a:t>
            </a:r>
            <a:r>
              <a:rPr lang="en-US" b="1" dirty="0" smtClean="0"/>
              <a:t>Installation of the technological bracket in the next position</a:t>
            </a:r>
            <a:endParaRPr lang="ru-RU" b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59492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Procedures: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Installation of the bracket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(yellow color)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rial" pitchFamily="34" charset="0"/>
                <a:ea typeface="+mj-ea"/>
                <a:cs typeface="Arial" pitchFamily="34" charset="0"/>
              </a:rPr>
              <a:t>- Installation of the technological beam in the new position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 стрелкой 6"/>
          <p:cNvCxnSpPr/>
          <p:nvPr/>
        </p:nvCxnSpPr>
        <p:spPr>
          <a:xfrm flipH="1">
            <a:off x="2915816" y="692696"/>
            <a:ext cx="4320480" cy="25922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55096" y="0"/>
            <a:ext cx="7773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Step12- Installation of the tilting device (cantilever)  in the preliminary position. </a:t>
            </a:r>
          </a:p>
          <a:p>
            <a:pPr algn="ctr"/>
            <a:r>
              <a:rPr lang="en-US" b="1" dirty="0" smtClean="0"/>
              <a:t>Installation and attachment of the slice to the cant.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5934670"/>
            <a:ext cx="9073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Procedures:</a:t>
            </a:r>
            <a:endParaRPr lang="ru-RU" sz="1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The next slice to be install on the rotating platform of Technological device;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Adjusting of the slice and installation special guide rails to fix the slice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IHEP BARREL MODEL\BEARINGS BARREL VERSION\2-1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620688"/>
            <a:ext cx="6219339" cy="4974581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 стрелкой 6"/>
          <p:cNvCxnSpPr/>
          <p:nvPr/>
        </p:nvCxnSpPr>
        <p:spPr>
          <a:xfrm flipH="1">
            <a:off x="2915816" y="692696"/>
            <a:ext cx="4320480" cy="25922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6586" y="0"/>
            <a:ext cx="7890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Step 13</a:t>
            </a:r>
            <a:r>
              <a:rPr lang="ru-RU" b="1" dirty="0" smtClean="0"/>
              <a:t>- </a:t>
            </a:r>
            <a:r>
              <a:rPr lang="en-US" b="1" dirty="0" smtClean="0"/>
              <a:t>Installation of the tilting device (cantilever)  in the preliminary position. </a:t>
            </a:r>
          </a:p>
          <a:p>
            <a:pPr algn="ctr"/>
            <a:r>
              <a:rPr lang="en-US" b="1" dirty="0" smtClean="0"/>
              <a:t>Installation and attachment of the slice to the cant.</a:t>
            </a:r>
            <a:endParaRPr lang="ru-RU" b="1" dirty="0"/>
          </a:p>
        </p:txBody>
      </p:sp>
      <p:pic>
        <p:nvPicPr>
          <p:cNvPr id="2050" name="Picture 2" descr="D:\IHEP BARREL MODEL\BEARINGS BARREL VERSION\2-1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48680"/>
            <a:ext cx="7192021" cy="497705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5780782"/>
            <a:ext cx="90730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Procedures:</a:t>
            </a:r>
            <a:endParaRPr lang="ru-RU" sz="1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Rotating</a:t>
            </a:r>
            <a:r>
              <a:rPr lang="en-US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technological device by means of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transfer worm;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Adjusting of the tilting I according to position of technological beams;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Push the slice till contact with rear flange. Centering pins have to be achieved to a holes.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IHEP BARREL MODEL\MODUL VERSION N3\NOVOSIBIRSK\0-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04664"/>
            <a:ext cx="5400600" cy="5775363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125025" y="0"/>
            <a:ext cx="6705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Step 14</a:t>
            </a:r>
            <a:r>
              <a:rPr lang="ru-RU" b="1" dirty="0" smtClean="0"/>
              <a:t>- </a:t>
            </a:r>
            <a:r>
              <a:rPr lang="en-US" b="1" dirty="0" smtClean="0"/>
              <a:t>Installation of the technological bracket in the next position</a:t>
            </a:r>
            <a:endParaRPr lang="ru-RU" b="1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Procedures: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Slice is rolled up to the stop in the rear flange;</a:t>
            </a:r>
            <a:b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-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centering pins are installed in the holes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16832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Поперечный разрез барреля.</a:t>
            </a:r>
            <a:br>
              <a:rPr lang="ru-RU" sz="2000" b="1" dirty="0" smtClean="0"/>
            </a:br>
            <a:r>
              <a:rPr lang="ru-RU" sz="2000" b="1" dirty="0" smtClean="0"/>
              <a:t>Подшипники закатные и позиционирующие </a:t>
            </a:r>
            <a:endParaRPr lang="ru-RU" sz="2000" b="1" dirty="0"/>
          </a:p>
        </p:txBody>
      </p:sp>
      <p:pic>
        <p:nvPicPr>
          <p:cNvPr id="11266" name="Picture 2" descr="D:\IHEP BARREL MODEL\LAGERS BARREL VERSION\6-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768819" cy="5163117"/>
          </a:xfrm>
          <a:prstGeom prst="rect">
            <a:avLst/>
          </a:prstGeom>
          <a:noFill/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11267" name="Picture 3" descr="D:\IHEP BARREL MODEL\LAGERS BARREL VERSION\6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412776"/>
            <a:ext cx="3072121" cy="1809825"/>
          </a:xfrm>
          <a:prstGeom prst="rect">
            <a:avLst/>
          </a:prstGeom>
          <a:noFill/>
        </p:spPr>
      </p:pic>
      <p:pic>
        <p:nvPicPr>
          <p:cNvPr id="11268" name="Picture 4" descr="D:\IHEP BARREL MODEL\LAGERS BARREL VERSION\6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1198" y="4005064"/>
            <a:ext cx="3438815" cy="2025849"/>
          </a:xfrm>
          <a:prstGeom prst="rect">
            <a:avLst/>
          </a:prstGeom>
          <a:noFill/>
        </p:spPr>
      </p:pic>
      <p:cxnSp>
        <p:nvCxnSpPr>
          <p:cNvPr id="9" name="Прямая со стрелкой 8"/>
          <p:cNvCxnSpPr/>
          <p:nvPr/>
        </p:nvCxnSpPr>
        <p:spPr>
          <a:xfrm>
            <a:off x="1691680" y="1412776"/>
            <a:ext cx="5112568" cy="10801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483768" y="1340768"/>
            <a:ext cx="5040560" cy="115212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42669" y="0"/>
            <a:ext cx="4070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Step 15</a:t>
            </a:r>
            <a:r>
              <a:rPr lang="ru-RU" b="1" dirty="0" smtClean="0"/>
              <a:t>- </a:t>
            </a:r>
            <a:r>
              <a:rPr lang="en-US" b="1" dirty="0" smtClean="0"/>
              <a:t>Transversal section of the barrel</a:t>
            </a:r>
            <a:br>
              <a:rPr lang="en-US" b="1" dirty="0" smtClean="0"/>
            </a:br>
            <a:r>
              <a:rPr lang="en-US" b="1" dirty="0" smtClean="0"/>
              <a:t>Disposition of bearings</a:t>
            </a:r>
            <a:endParaRPr lang="ru-RU" b="1" dirty="0"/>
          </a:p>
        </p:txBody>
      </p:sp>
      <p:cxnSp>
        <p:nvCxnSpPr>
          <p:cNvPr id="32" name="Прямая со стрелкой 31"/>
          <p:cNvCxnSpPr/>
          <p:nvPr/>
        </p:nvCxnSpPr>
        <p:spPr>
          <a:xfrm flipV="1">
            <a:off x="2051720" y="5661248"/>
            <a:ext cx="4608512" cy="1440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IHEP BARREL MODEL\MODUL VERSION N3\NOVOSIBIRSK\0-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04664"/>
            <a:ext cx="5428561" cy="5805264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65307" y="0"/>
            <a:ext cx="282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Step 16</a:t>
            </a:r>
            <a:r>
              <a:rPr lang="ru-RU" b="1" dirty="0" smtClean="0"/>
              <a:t>- </a:t>
            </a:r>
            <a:r>
              <a:rPr lang="en-US" b="1" dirty="0" smtClean="0"/>
              <a:t>Assembly continue</a:t>
            </a:r>
            <a:endParaRPr lang="ru-RU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Procedures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The same procedures as with the next slice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IHEP BARREL MODEL\MODUL VERSION N3\NOVOSIBIRSK\0-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55863" y="1600200"/>
            <a:ext cx="4232274" cy="4525963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17</a:t>
            </a:fld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4499992" y="548680"/>
            <a:ext cx="2664296" cy="12961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85278" y="0"/>
            <a:ext cx="6785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Step 17</a:t>
            </a:r>
            <a:r>
              <a:rPr lang="ru-RU" b="1" dirty="0" smtClean="0"/>
              <a:t>- </a:t>
            </a:r>
            <a:r>
              <a:rPr lang="en-US" b="1" dirty="0" smtClean="0"/>
              <a:t>Assembly continue</a:t>
            </a:r>
            <a:endParaRPr lang="ru-RU" b="1" dirty="0" smtClean="0"/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PROBLEM</a:t>
            </a:r>
            <a:r>
              <a:rPr lang="en-US" b="1" dirty="0" smtClean="0"/>
              <a:t>- The installation of the slice is impeded by the current lead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IHEP BARREL MODEL\MODUL VERSION N3\NOVOSIBIRSK\0-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7841422" cy="4925144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18</a:t>
            </a:fld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491880" y="908720"/>
            <a:ext cx="720080" cy="29523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85278" y="0"/>
            <a:ext cx="6785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Step 18</a:t>
            </a:r>
            <a:r>
              <a:rPr lang="ru-RU" b="1" dirty="0" smtClean="0"/>
              <a:t>- </a:t>
            </a:r>
            <a:r>
              <a:rPr lang="en-US" b="1" dirty="0" smtClean="0"/>
              <a:t>Assembly continue</a:t>
            </a:r>
            <a:endParaRPr lang="ru-RU" b="1" dirty="0" smtClean="0"/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PROBLEM</a:t>
            </a:r>
            <a:r>
              <a:rPr lang="en-US" b="1" dirty="0" smtClean="0"/>
              <a:t>- The installation of the slice is impeded by the current lead</a:t>
            </a:r>
            <a:endParaRPr lang="ru-RU" b="1" dirty="0" smtClean="0"/>
          </a:p>
          <a:p>
            <a:pPr algn="ctr"/>
            <a:r>
              <a:rPr lang="en-US" b="1" dirty="0" smtClean="0"/>
              <a:t>The technological beam and the bracket have to be refined</a:t>
            </a:r>
            <a:endParaRPr lang="ru-RU" b="1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3203848" y="836712"/>
            <a:ext cx="1872208" cy="28803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IHEP BARREL MODEL\MODUL VERSION N3\NOVOSIBIRSK\0-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41316" y="1600200"/>
            <a:ext cx="4461368" cy="4525963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86800" y="0"/>
            <a:ext cx="65391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Step 19</a:t>
            </a:r>
            <a:r>
              <a:rPr lang="ru-RU" b="1" dirty="0" smtClean="0"/>
              <a:t>- </a:t>
            </a:r>
            <a:r>
              <a:rPr lang="en-US" b="1" dirty="0" smtClean="0"/>
              <a:t>Assembly continue</a:t>
            </a:r>
          </a:p>
          <a:p>
            <a:pPr algn="ctr"/>
            <a:r>
              <a:rPr lang="en-US" b="1" dirty="0" smtClean="0"/>
              <a:t>The same procedures for right side slices as with the left side slices</a:t>
            </a:r>
            <a:endParaRPr lang="ru-R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D:\IHEP BARREL MODEL\BEARINGS BARREL VERSION\0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429000"/>
            <a:ext cx="3191197" cy="2755140"/>
          </a:xfrm>
          <a:prstGeom prst="rect">
            <a:avLst/>
          </a:prstGeom>
          <a:noFill/>
        </p:spPr>
      </p:pic>
      <p:pic>
        <p:nvPicPr>
          <p:cNvPr id="17410" name="Picture 2" descr="D:\IHEP BARREL MODEL\BEARINGS BARREL VERSION\0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429000"/>
            <a:ext cx="3607810" cy="2868737"/>
          </a:xfrm>
          <a:prstGeom prst="rect">
            <a:avLst/>
          </a:prstGeom>
          <a:noFill/>
        </p:spPr>
      </p:pic>
      <p:pic>
        <p:nvPicPr>
          <p:cNvPr id="17413" name="Picture 5" descr="D:\IHEP BARREL MODEL\BEARINGS BARREL VERSION\0-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32656"/>
            <a:ext cx="5220816" cy="3071291"/>
          </a:xfrm>
          <a:prstGeom prst="rect">
            <a:avLst/>
          </a:prstGeom>
          <a:noFill/>
        </p:spPr>
      </p:pic>
      <p:cxnSp>
        <p:nvCxnSpPr>
          <p:cNvPr id="12" name="Прямая со стрелкой 11"/>
          <p:cNvCxnSpPr/>
          <p:nvPr/>
        </p:nvCxnSpPr>
        <p:spPr>
          <a:xfrm flipH="1" flipV="1">
            <a:off x="2195736" y="2852936"/>
            <a:ext cx="432048" cy="3600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2627784" y="1988840"/>
            <a:ext cx="4032448" cy="44644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6242447"/>
            <a:ext cx="83860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Procedures: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Mounting and </a:t>
            </a:r>
            <a:r>
              <a:rPr lang="en-US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fixation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of 2 special Rings from both sides to the Cryostat Assembly;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3728" y="0"/>
            <a:ext cx="554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Step 1- Cryostat preparation (view without of a Magnet)</a:t>
            </a:r>
            <a:endParaRPr lang="ru-RU" b="1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IHEP BARREL MODEL\LAGERS BARREL VERSION\5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1064" y="980729"/>
            <a:ext cx="6587442" cy="5877272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20</a:t>
            </a:fld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4139952" y="548680"/>
            <a:ext cx="1872208" cy="187220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29509" y="0"/>
            <a:ext cx="4696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Step 20</a:t>
            </a:r>
            <a:r>
              <a:rPr lang="ru-RU" b="1" dirty="0" smtClean="0"/>
              <a:t>- </a:t>
            </a:r>
            <a:r>
              <a:rPr lang="en-US" b="1" dirty="0" smtClean="0"/>
              <a:t>Assembly continue</a:t>
            </a:r>
            <a:endParaRPr lang="ru-RU" b="1" dirty="0" smtClean="0"/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PROBLEMS</a:t>
            </a:r>
            <a:r>
              <a:rPr lang="en-US" b="1" dirty="0" smtClean="0"/>
              <a:t>- There is no place for fixing bracket,</a:t>
            </a:r>
            <a:br>
              <a:rPr lang="en-US" b="1" dirty="0" smtClean="0"/>
            </a:br>
            <a:r>
              <a:rPr lang="en-US" b="1" dirty="0" smtClean="0"/>
              <a:t>problem with cooling system (not shown here)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91639" y="0"/>
            <a:ext cx="1772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Completely view</a:t>
            </a:r>
            <a:endParaRPr lang="ru-RU" b="1" dirty="0"/>
          </a:p>
        </p:txBody>
      </p:sp>
      <p:pic>
        <p:nvPicPr>
          <p:cNvPr id="1026" name="Picture 2" descr="D:\IHEP BARREL MODEL\BEARINGS BARREL VERSION\5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8055" y="1124744"/>
            <a:ext cx="4375945" cy="4137825"/>
          </a:xfrm>
          <a:prstGeom prst="rect">
            <a:avLst/>
          </a:prstGeom>
          <a:noFill/>
        </p:spPr>
      </p:pic>
      <p:pic>
        <p:nvPicPr>
          <p:cNvPr id="1027" name="Picture 3" descr="D:\IHEP BARREL MODEL\BEARINGS BARREL VERSION\5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4400072" cy="41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31314" y="0"/>
            <a:ext cx="369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ADVANTAGES </a:t>
            </a:r>
            <a:r>
              <a:rPr lang="en-US" b="1" dirty="0" smtClean="0"/>
              <a:t>AND </a:t>
            </a:r>
            <a:r>
              <a:rPr lang="en-US" b="1" dirty="0" smtClean="0"/>
              <a:t>DISADVANTAGES,</a:t>
            </a:r>
            <a:endParaRPr lang="en-US" b="1" dirty="0" smtClean="0"/>
          </a:p>
          <a:p>
            <a:pPr algn="ctr"/>
            <a:r>
              <a:rPr lang="en-US" b="1" dirty="0" smtClean="0"/>
              <a:t>CONCLUSIONS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1196752"/>
            <a:ext cx="806137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1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00B050"/>
                </a:solidFill>
              </a:rPr>
              <a:t>This version may be used </a:t>
            </a:r>
            <a:r>
              <a:rPr lang="en-US" dirty="0" smtClean="0">
                <a:solidFill>
                  <a:srgbClr val="00B050"/>
                </a:solidFill>
              </a:rPr>
              <a:t>with insufficient </a:t>
            </a:r>
            <a:r>
              <a:rPr lang="en-US" dirty="0" smtClean="0">
                <a:solidFill>
                  <a:srgbClr val="00B050"/>
                </a:solidFill>
              </a:rPr>
              <a:t>quantity of crystals for full calorimeter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2. </a:t>
            </a:r>
            <a:r>
              <a:rPr lang="en-US" dirty="0" smtClean="0">
                <a:solidFill>
                  <a:srgbClr val="FF0000"/>
                </a:solidFill>
              </a:rPr>
              <a:t>In comparison </a:t>
            </a:r>
            <a:r>
              <a:rPr lang="en-US" dirty="0" smtClean="0">
                <a:solidFill>
                  <a:srgbClr val="FF0000"/>
                </a:solidFill>
              </a:rPr>
              <a:t>with barrel version this </a:t>
            </a:r>
            <a:r>
              <a:rPr lang="en-US" dirty="0" smtClean="0">
                <a:solidFill>
                  <a:srgbClr val="FF0000"/>
                </a:solidFill>
              </a:rPr>
              <a:t>version is more </a:t>
            </a:r>
            <a:r>
              <a:rPr lang="en-US" dirty="0" smtClean="0">
                <a:solidFill>
                  <a:srgbClr val="FF0000"/>
                </a:solidFill>
              </a:rPr>
              <a:t>complicated.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3. Manufacturing of beam for slices must be more precisely because in case of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of </a:t>
            </a:r>
            <a:r>
              <a:rPr lang="en-US" dirty="0" smtClean="0">
                <a:solidFill>
                  <a:srgbClr val="FF0000"/>
                </a:solidFill>
              </a:rPr>
              <a:t>barrel version </a:t>
            </a:r>
            <a:r>
              <a:rPr lang="en-US" dirty="0" smtClean="0">
                <a:solidFill>
                  <a:srgbClr val="FF0000"/>
                </a:solidFill>
              </a:rPr>
              <a:t>we have spacers between of the slices so we may adjusting a gap.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In this version is NO adjusting. We may have some problem with insertion of next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   slice because some deformation may occurred.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4. Some problem with installation of last slice because of current lead.  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5. To insert some additional slice you have to make dismounting  some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part of calorimeter cooling system, monitoring system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6. To remove any slice and then move it once more in the same place may  be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problematic  because of deformation of upper slice (it loose its support).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That’s why  we must make assembly procedure beginning </a:t>
            </a:r>
            <a:r>
              <a:rPr lang="en-US" smtClean="0">
                <a:solidFill>
                  <a:srgbClr val="FF0000"/>
                </a:solidFill>
              </a:rPr>
              <a:t>from lower </a:t>
            </a:r>
            <a:r>
              <a:rPr lang="en-US" dirty="0" smtClean="0">
                <a:solidFill>
                  <a:srgbClr val="FF0000"/>
                </a:solidFill>
              </a:rPr>
              <a:t>slice.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IHEP BARREL MODEL\LAGERS BARREL VERSION\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4984"/>
            <a:ext cx="4711775" cy="2549861"/>
          </a:xfrm>
          <a:prstGeom prst="rect">
            <a:avLst/>
          </a:prstGeom>
          <a:noFill/>
        </p:spPr>
      </p:pic>
      <p:pic>
        <p:nvPicPr>
          <p:cNvPr id="2052" name="Picture 4" descr="D:\IHEP BARREL MODEL\LAGERS BARREL VERSION\1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789040"/>
            <a:ext cx="3405796" cy="2420888"/>
          </a:xfrm>
          <a:prstGeom prst="rect">
            <a:avLst/>
          </a:prstGeom>
          <a:noFill/>
        </p:spPr>
      </p:pic>
      <p:pic>
        <p:nvPicPr>
          <p:cNvPr id="2050" name="Picture 2" descr="D:\IHEP BARREL MODEL\LAGERS BARREL VERSION\1-0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948264" cy="3759834"/>
          </a:xfrm>
          <a:prstGeom prst="rect">
            <a:avLst/>
          </a:prstGeom>
          <a:noFill/>
        </p:spPr>
      </p:pic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3</a:t>
            </a:fld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323528" y="5949280"/>
            <a:ext cx="3744416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5868144" y="5589240"/>
            <a:ext cx="648072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6516216" y="5085184"/>
            <a:ext cx="216024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411760" y="0"/>
            <a:ext cx="5161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Step 2- Preparation of 2 special technological</a:t>
            </a:r>
            <a:r>
              <a:rPr lang="ru-RU" b="1" dirty="0" smtClean="0"/>
              <a:t> </a:t>
            </a:r>
            <a:r>
              <a:rPr lang="en-US" b="1" dirty="0" smtClean="0"/>
              <a:t>beams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593467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Procedures: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Mounting and fixation of 2 centering pins and 5 bearings assembly on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technological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beam      (square tube 160x160x12 mm)</a:t>
            </a:r>
            <a:r>
              <a:rPr lang="en-US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4067944" y="3501008"/>
            <a:ext cx="2304256" cy="27363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5292080" y="3356992"/>
            <a:ext cx="1224136" cy="28083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D:\IHEP BARREL MODEL\BEARINGS BARREL VERSION\1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332656"/>
            <a:ext cx="2123728" cy="1753145"/>
          </a:xfrm>
          <a:prstGeom prst="rect">
            <a:avLst/>
          </a:prstGeom>
          <a:noFill/>
        </p:spPr>
      </p:pic>
      <p:pic>
        <p:nvPicPr>
          <p:cNvPr id="1028" name="Picture 4" descr="D:\IHEP BARREL MODEL\BEARINGS BARREL VERSION\1-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4518" y="2204864"/>
            <a:ext cx="2069482" cy="158058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835696" y="5229200"/>
            <a:ext cx="3309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Precise slot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for bearings moving</a:t>
            </a:r>
            <a:endParaRPr lang="ru-RU" sz="1600" b="1" dirty="0"/>
          </a:p>
        </p:txBody>
      </p:sp>
      <p:cxnSp>
        <p:nvCxnSpPr>
          <p:cNvPr id="19" name="Прямая со стрелкой 18"/>
          <p:cNvCxnSpPr>
            <a:stCxn id="15" idx="0"/>
          </p:cNvCxnSpPr>
          <p:nvPr/>
        </p:nvCxnSpPr>
        <p:spPr>
          <a:xfrm flipH="1" flipV="1">
            <a:off x="1835699" y="4941168"/>
            <a:ext cx="1654777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8028384" y="3212976"/>
            <a:ext cx="72008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D:\IHEP BARREL MODEL\LAGERS BARREL VERSION\0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5" y="3573016"/>
            <a:ext cx="3635896" cy="2982443"/>
          </a:xfrm>
          <a:prstGeom prst="rect">
            <a:avLst/>
          </a:prstGeom>
          <a:noFill/>
        </p:spPr>
      </p:pic>
      <p:pic>
        <p:nvPicPr>
          <p:cNvPr id="1030" name="Picture 6" descr="D:\IHEP BARREL MODEL\LAGERS BARREL VERSION\0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5332487" cy="2545993"/>
          </a:xfrm>
          <a:prstGeom prst="rect">
            <a:avLst/>
          </a:prstGeom>
          <a:noFill/>
        </p:spPr>
      </p:pic>
      <p:pic>
        <p:nvPicPr>
          <p:cNvPr id="1029" name="Picture 5" descr="D:\IHEP BARREL MODEL\LAGERS BARREL VERSION\0-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5961856" cy="2709014"/>
          </a:xfrm>
          <a:prstGeom prst="rect">
            <a:avLst/>
          </a:prstGeom>
          <a:noFill/>
        </p:spPr>
      </p:pic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4</a:t>
            </a:fld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755576" y="5733256"/>
            <a:ext cx="2880320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5940152" y="6165304"/>
            <a:ext cx="72008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6084168" y="5733256"/>
            <a:ext cx="1080120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75856" y="0"/>
            <a:ext cx="4337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Step 3</a:t>
            </a:r>
            <a:r>
              <a:rPr lang="ru-RU" b="1" dirty="0" smtClean="0"/>
              <a:t>-</a:t>
            </a:r>
            <a:r>
              <a:rPr lang="en-US" b="1" dirty="0" smtClean="0"/>
              <a:t> Slice preparation</a:t>
            </a:r>
            <a:r>
              <a:rPr lang="ru-RU" b="1" dirty="0" smtClean="0"/>
              <a:t> (</a:t>
            </a:r>
            <a:r>
              <a:rPr lang="en-US" b="1" dirty="0" smtClean="0"/>
              <a:t>simplified image</a:t>
            </a:r>
            <a:r>
              <a:rPr lang="ru-RU" b="1" dirty="0" smtClean="0"/>
              <a:t>)</a:t>
            </a:r>
            <a:r>
              <a:rPr lang="en-US" b="1" dirty="0" smtClean="0"/>
              <a:t> 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609329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Procedures:</a:t>
            </a:r>
            <a:endParaRPr lang="ru-RU" sz="1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Machining of special precise slot for bearing moving;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Mounting and fixation of 2 special Pins and 16 Bearings Assembly on</a:t>
            </a:r>
            <a:r>
              <a:rPr lang="ru-RU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echnological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beam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D:\IHEP BARREL MODEL\BEARINGS BARREL VERSION\0-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692696"/>
            <a:ext cx="2672665" cy="2399234"/>
          </a:xfrm>
          <a:prstGeom prst="rect">
            <a:avLst/>
          </a:prstGeom>
          <a:noFill/>
        </p:spPr>
      </p:pic>
      <p:cxnSp>
        <p:nvCxnSpPr>
          <p:cNvPr id="22" name="Прямая со стрелкой 21"/>
          <p:cNvCxnSpPr/>
          <p:nvPr/>
        </p:nvCxnSpPr>
        <p:spPr>
          <a:xfrm flipV="1">
            <a:off x="2483768" y="2276872"/>
            <a:ext cx="5544616" cy="41764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D:\IHEP BARREL MODEL\BEARINGS BARREL VERSION\1-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72816"/>
            <a:ext cx="2123728" cy="1753145"/>
          </a:xfrm>
          <a:prstGeom prst="rect">
            <a:avLst/>
          </a:prstGeom>
          <a:noFill/>
        </p:spPr>
      </p:pic>
      <p:pic>
        <p:nvPicPr>
          <p:cNvPr id="14" name="Picture 4" descr="D:\IHEP BARREL MODEL\BEARINGS BARREL VERSION\1-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2564904"/>
            <a:ext cx="1728192" cy="1319918"/>
          </a:xfrm>
          <a:prstGeom prst="rect">
            <a:avLst/>
          </a:prstGeom>
          <a:noFill/>
        </p:spPr>
      </p:pic>
      <p:cxnSp>
        <p:nvCxnSpPr>
          <p:cNvPr id="16" name="Прямая со стрелкой 15"/>
          <p:cNvCxnSpPr/>
          <p:nvPr/>
        </p:nvCxnSpPr>
        <p:spPr>
          <a:xfrm flipH="1" flipV="1">
            <a:off x="3059832" y="3284984"/>
            <a:ext cx="2880320" cy="27363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1331640" y="908720"/>
            <a:ext cx="6408712" cy="1440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IHEP BARREL MODEL\BEARINGS BARREL VERSION\2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20688"/>
            <a:ext cx="3496750" cy="3556735"/>
          </a:xfrm>
          <a:prstGeom prst="rect">
            <a:avLst/>
          </a:prstGeom>
          <a:noFill/>
        </p:spPr>
      </p:pic>
      <p:pic>
        <p:nvPicPr>
          <p:cNvPr id="1026" name="Picture 2" descr="D:\IHEP BARREL MODEL\BEARINGS BARREL VERSION\2-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16919"/>
            <a:ext cx="4248472" cy="3567955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5</a:t>
            </a:fld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1259632" y="2996952"/>
            <a:ext cx="4176464" cy="165618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43808" y="0"/>
            <a:ext cx="399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Step 4</a:t>
            </a:r>
            <a:r>
              <a:rPr lang="ru-RU" b="1" dirty="0" smtClean="0"/>
              <a:t>-</a:t>
            </a:r>
            <a:r>
              <a:rPr lang="en-US" b="1" dirty="0" smtClean="0"/>
              <a:t> Technological Beams installation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553456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Procedures:</a:t>
            </a:r>
            <a:endParaRPr lang="ru-RU" sz="1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Mounting and fixation of supporting Bracket (yellow)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Pushing and sliding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Technological Beam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along the bracket;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Mounting and fixation of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Technological Beam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by means of </a:t>
            </a:r>
            <a:r>
              <a:rPr lang="en-US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 special Pins from downstream side and bolts and centering pins from upstream side;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293096"/>
            <a:ext cx="9206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because of the high weight of the technological Beams (~180 kg) it is necessary to</a:t>
            </a:r>
            <a:r>
              <a:rPr lang="ru-RU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use</a:t>
            </a:r>
            <a:r>
              <a:rPr lang="ru-RU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i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special Bracket for technological Beams installation</a:t>
            </a:r>
            <a:endParaRPr lang="ru-RU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3995936" y="2924944"/>
            <a:ext cx="2232248" cy="316835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IHEP BARREL MODEL\LAGERS BARREL VERSION\2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7920880" cy="5745746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6</a:t>
            </a:fld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915816" y="692696"/>
            <a:ext cx="4320480" cy="25922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55096" y="0"/>
            <a:ext cx="7773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Step </a:t>
            </a:r>
            <a:r>
              <a:rPr lang="ru-RU" b="1" dirty="0" smtClean="0"/>
              <a:t>6- </a:t>
            </a:r>
            <a:r>
              <a:rPr lang="en-US" b="1" dirty="0" smtClean="0"/>
              <a:t>Installation of the tilting device (cantilever)  in the preliminary position. </a:t>
            </a:r>
          </a:p>
          <a:p>
            <a:pPr algn="ctr"/>
            <a:r>
              <a:rPr lang="en-US" b="1" dirty="0" smtClean="0"/>
              <a:t>Installation and attachment of the slice to the cant.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5934670"/>
            <a:ext cx="9073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Procedures:</a:t>
            </a:r>
            <a:endParaRPr lang="ru-RU" sz="1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The slice installation on the rotating platform of Technological device;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Adjusting of the slice and installation special guide rails to fix the slice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IHEP BARREL MODEL\LAGERS BARREL VERSION\2-1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7579213" cy="5443995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7</a:t>
            </a:fld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1475656" y="548680"/>
            <a:ext cx="1440160" cy="39604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51720" y="0"/>
            <a:ext cx="4276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Step 7</a:t>
            </a:r>
            <a:r>
              <a:rPr lang="ru-RU" b="1" dirty="0" smtClean="0"/>
              <a:t>- </a:t>
            </a:r>
            <a:r>
              <a:rPr lang="en-US" b="1" dirty="0" smtClean="0"/>
              <a:t>Rotating and adjusting of the tilting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5750004"/>
            <a:ext cx="90730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Procedures:</a:t>
            </a:r>
            <a:endParaRPr lang="ru-RU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Rotating</a:t>
            </a:r>
            <a:r>
              <a:rPr lang="en-US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technological device by means of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transfer worm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Adjusting of the tilting I according to position of technological beams;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Push the slice till contact with rear flange. Centering pins have to be achieved to a holes.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5000"/>
            <a:ext cx="8229600" cy="1143000"/>
          </a:xfrm>
        </p:spPr>
        <p:txBody>
          <a:bodyPr>
            <a:normAutofit/>
          </a:bodyPr>
          <a:lstStyle/>
          <a:p>
            <a:pPr lvl="0" algn="l"/>
            <a:r>
              <a:rPr lang="en-US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Procedures:</a:t>
            </a:r>
            <a:r>
              <a:rPr lang="ru-RU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en-US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Slice is rolled up to the stop in the flange;</a:t>
            </a:r>
            <a:br>
              <a:rPr lang="en-US" sz="1600" b="1" dirty="0" smtClean="0">
                <a:latin typeface="Arial" pitchFamily="34" charset="0"/>
                <a:cs typeface="Arial" pitchFamily="34" charset="0"/>
              </a:rPr>
            </a:b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centering pins are installed in the holes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72740" y="0"/>
            <a:ext cx="3810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Step 8</a:t>
            </a:r>
            <a:r>
              <a:rPr lang="ru-RU" b="1" dirty="0" smtClean="0"/>
              <a:t>- </a:t>
            </a:r>
            <a:r>
              <a:rPr lang="en-US" b="1" dirty="0" smtClean="0"/>
              <a:t>Slice is at the working position</a:t>
            </a:r>
            <a:endParaRPr lang="ru-RU" b="1" dirty="0"/>
          </a:p>
        </p:txBody>
      </p:sp>
      <p:pic>
        <p:nvPicPr>
          <p:cNvPr id="2050" name="Picture 2" descr="D:\IHEP BARREL MODEL\BEARINGS BARREL VERSION\2-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404664"/>
            <a:ext cx="5522689" cy="56174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IHEP BARREL MODEL\BEARINGS BARREL VERSION\2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548680"/>
            <a:ext cx="6781800" cy="5214937"/>
          </a:xfrm>
          <a:prstGeom prst="rect">
            <a:avLst/>
          </a:prstGeom>
          <a:noFill/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3347864" y="4869160"/>
            <a:ext cx="648072" cy="15841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1691680" y="3861048"/>
            <a:ext cx="792088" cy="25202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57822" y="0"/>
            <a:ext cx="464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Step 9</a:t>
            </a:r>
            <a:r>
              <a:rPr lang="ru-RU" b="1" dirty="0" smtClean="0"/>
              <a:t>- </a:t>
            </a:r>
            <a:r>
              <a:rPr lang="en-US" b="1" dirty="0" smtClean="0"/>
              <a:t>Slice mounting  at the working position</a:t>
            </a:r>
            <a:endParaRPr lang="ru-RU" b="1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59492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Procedures: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Slice </a:t>
            </a:r>
            <a:r>
              <a:rPr lang="en-US" sz="1600" b="1" dirty="0" smtClean="0">
                <a:latin typeface="Arial" pitchFamily="34" charset="0"/>
                <a:ea typeface="+mj-ea"/>
                <a:cs typeface="Arial" pitchFamily="34" charset="0"/>
              </a:rPr>
              <a:t>to be fix to the upstream ring by the bracket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;</a:t>
            </a:r>
            <a:b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C9C1-5EBE-4539-BAD2-E20CAD651047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4091</TotalTime>
  <Words>667</Words>
  <Application>Microsoft Office PowerPoint</Application>
  <PresentationFormat>Экран (4:3)</PresentationFormat>
  <Paragraphs>104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 Modular assembly of the barrel  with the use of radial roller bearings,  locating pins and brackets   </vt:lpstr>
      <vt:lpstr>Слайд 2</vt:lpstr>
      <vt:lpstr>Слайд 3</vt:lpstr>
      <vt:lpstr>Слайд 4</vt:lpstr>
      <vt:lpstr>Слайд 5</vt:lpstr>
      <vt:lpstr>Слайд 6</vt:lpstr>
      <vt:lpstr>Слайд 7</vt:lpstr>
      <vt:lpstr>Procedures: -Slice is rolled up to the stop in the flange; -2 centering pins are installed in the holes</vt:lpstr>
      <vt:lpstr>Слайд 9</vt:lpstr>
      <vt:lpstr>Слайд 10</vt:lpstr>
      <vt:lpstr>Слайд 11</vt:lpstr>
      <vt:lpstr>Слайд 12</vt:lpstr>
      <vt:lpstr>Слайд 13</vt:lpstr>
      <vt:lpstr>Слайд 14</vt:lpstr>
      <vt:lpstr>Поперечный разрез барреля. Подшипники закатные и позиционирующие 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Вариант N1 Модульной сборки Барреля</dc:title>
  <dc:creator>cad-user</dc:creator>
  <cp:lastModifiedBy>cad-user</cp:lastModifiedBy>
  <cp:revision>293</cp:revision>
  <dcterms:created xsi:type="dcterms:W3CDTF">2017-07-13T06:31:15Z</dcterms:created>
  <dcterms:modified xsi:type="dcterms:W3CDTF">2017-12-06T12:40:53Z</dcterms:modified>
</cp:coreProperties>
</file>