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86" r:id="rId3"/>
    <p:sldId id="303" r:id="rId4"/>
    <p:sldId id="304" r:id="rId5"/>
    <p:sldId id="311" r:id="rId6"/>
    <p:sldId id="312" r:id="rId7"/>
    <p:sldId id="310" r:id="rId8"/>
    <p:sldId id="306" r:id="rId9"/>
    <p:sldId id="305" r:id="rId10"/>
    <p:sldId id="308" r:id="rId11"/>
    <p:sldId id="309" r:id="rId12"/>
    <p:sldId id="307" r:id="rId13"/>
    <p:sldId id="28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66FF33"/>
    <a:srgbClr val="FF66FF"/>
    <a:srgbClr val="FF5050"/>
    <a:srgbClr val="00CC00"/>
    <a:srgbClr val="F8F8F8"/>
    <a:srgbClr val="66FF66"/>
    <a:srgbClr val="99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2" autoAdjust="0"/>
    <p:restoredTop sz="98830" autoAdjust="0"/>
  </p:normalViewPr>
  <p:slideViewPr>
    <p:cSldViewPr>
      <p:cViewPr>
        <p:scale>
          <a:sx n="70" d="100"/>
          <a:sy n="70" d="100"/>
        </p:scale>
        <p:origin x="398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B436-4543-4CD3-9587-79A23398D4D1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C4D3B-E4FE-4EBF-A7E5-D2848F983D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87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35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68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50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08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4D3B-E4FE-4EBF-A7E5-D2848F983D2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56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22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8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1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3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47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18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6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87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16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81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0E66-2352-4C6C-BEC1-B27D4D0E7F24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E27A-071A-4382-A35B-87FC47B411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14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Mechanics meeting, Dec. 14 2017</a:t>
            </a:r>
            <a:endParaRPr lang="it-IT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657773" y="2780928"/>
            <a:ext cx="4465638" cy="53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>
              <a:defRPr sz="1000" baseline="60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000" baseline="60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it-IT" sz="1800" baseline="0" dirty="0" smtClean="0">
                <a:solidFill>
                  <a:srgbClr val="0000FF"/>
                </a:solidFill>
              </a:rPr>
              <a:t>Daniela Calvo on behalf of the MVD group</a:t>
            </a:r>
            <a:endParaRPr lang="en-US" altLang="it-IT" sz="1800" baseline="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06169" y="3445"/>
            <a:ext cx="9366753" cy="3240088"/>
            <a:chOff x="-227013" y="-570706"/>
            <a:chExt cx="9366753" cy="3240088"/>
          </a:xfrm>
        </p:grpSpPr>
        <p:sp>
          <p:nvSpPr>
            <p:cNvPr id="7" name="TextBox 6"/>
            <p:cNvSpPr txBox="1"/>
            <p:nvPr/>
          </p:nvSpPr>
          <p:spPr>
            <a:xfrm>
              <a:off x="-4260" y="1556792"/>
              <a:ext cx="9144000" cy="584775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Mechanics of the MVD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7013" y="-570706"/>
              <a:ext cx="2222501" cy="3240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04232"/>
              <a:ext cx="511175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9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0"/>
            <a:ext cx="970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0"/>
            <a:ext cx="970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572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MVd services: Optoelectronic boards part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0"/>
            <a:ext cx="970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149" y="-3111"/>
            <a:ext cx="914285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cooling rod (blue)(1 cooling  pipe inside   with input and output) equipped with 24 </a:t>
            </a:r>
          </a:p>
          <a:p>
            <a:r>
              <a:rPr lang="it-IT" dirty="0" smtClean="0"/>
              <a:t>Optoelectronics board (yellow) arranged in 4 rows each with 6 boards. </a:t>
            </a:r>
          </a:p>
          <a:p>
            <a:r>
              <a:rPr lang="it-IT" dirty="0" smtClean="0"/>
              <a:t>The mockup demonstates that we need 15 mm </a:t>
            </a:r>
            <a:r>
              <a:rPr lang="it-IT" dirty="0"/>
              <a:t> </a:t>
            </a:r>
            <a:r>
              <a:rPr lang="it-IT" dirty="0" smtClean="0"/>
              <a:t>in radius  behyond the </a:t>
            </a:r>
          </a:p>
          <a:p>
            <a:r>
              <a:rPr lang="it-IT" dirty="0"/>
              <a:t>p</a:t>
            </a:r>
            <a:r>
              <a:rPr lang="it-IT" dirty="0" smtClean="0"/>
              <a:t>resent MVD limit with all the cables in a crowded arrangement and </a:t>
            </a:r>
          </a:p>
          <a:p>
            <a:r>
              <a:rPr lang="it-IT" dirty="0" smtClean="0"/>
              <a:t>without the delicated signal cables.</a:t>
            </a:r>
          </a:p>
          <a:p>
            <a:r>
              <a:rPr lang="it-IT" dirty="0" smtClean="0"/>
              <a:t>The additional request of 10 mm</a:t>
            </a:r>
          </a:p>
          <a:p>
            <a:r>
              <a:rPr lang="it-IT" dirty="0"/>
              <a:t>p</a:t>
            </a:r>
            <a:r>
              <a:rPr lang="it-IT" dirty="0" smtClean="0"/>
              <a:t>resented in March</a:t>
            </a:r>
          </a:p>
          <a:p>
            <a:r>
              <a:rPr lang="it-IT" dirty="0" smtClean="0"/>
              <a:t>becomes very important</a:t>
            </a:r>
          </a:p>
          <a:p>
            <a:r>
              <a:rPr lang="it-IT" dirty="0" smtClean="0"/>
              <a:t>The total diameter</a:t>
            </a:r>
          </a:p>
          <a:p>
            <a:r>
              <a:rPr lang="it-IT" dirty="0" smtClean="0"/>
              <a:t>changes from 310 mm</a:t>
            </a:r>
          </a:p>
          <a:p>
            <a:r>
              <a:rPr lang="it-IT" dirty="0"/>
              <a:t>t</a:t>
            </a:r>
            <a:r>
              <a:rPr lang="it-IT" dirty="0" smtClean="0"/>
              <a:t>o 360 mm.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The clearence must be maintened.</a:t>
            </a:r>
            <a:endParaRPr lang="it-IT" dirty="0"/>
          </a:p>
          <a:p>
            <a:r>
              <a:rPr lang="it-IT" dirty="0" smtClean="0"/>
              <a:t>We gain space (green) </a:t>
            </a:r>
          </a:p>
          <a:p>
            <a:r>
              <a:rPr lang="it-IT" dirty="0"/>
              <a:t>b</a:t>
            </a:r>
            <a:r>
              <a:rPr lang="it-IT" dirty="0" smtClean="0"/>
              <a:t>etween the cooling rods </a:t>
            </a:r>
          </a:p>
          <a:p>
            <a:r>
              <a:rPr lang="it-IT" dirty="0"/>
              <a:t>t</a:t>
            </a:r>
            <a:r>
              <a:rPr lang="it-IT" dirty="0" smtClean="0"/>
              <a:t>o route the LV cables (green part).</a:t>
            </a:r>
          </a:p>
          <a:p>
            <a:r>
              <a:rPr lang="it-IT" dirty="0" smtClean="0"/>
              <a:t>4 rods in the upper part </a:t>
            </a:r>
          </a:p>
          <a:p>
            <a:r>
              <a:rPr lang="it-IT" dirty="0" smtClean="0"/>
              <a:t>The same in the lower part.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8 rods instead of 12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9764" y="6302325"/>
            <a:ext cx="912978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of the implemented solution</a:t>
            </a:r>
            <a:endParaRPr lang="it-I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75656" y="1052736"/>
            <a:ext cx="8064896" cy="5555462"/>
            <a:chOff x="467544" y="537834"/>
            <a:chExt cx="8064896" cy="5555462"/>
          </a:xfrm>
        </p:grpSpPr>
        <p:sp>
          <p:nvSpPr>
            <p:cNvPr id="8" name="Oval 7"/>
            <p:cNvSpPr/>
            <p:nvPr/>
          </p:nvSpPr>
          <p:spPr>
            <a:xfrm>
              <a:off x="2627784" y="2708920"/>
              <a:ext cx="3528392" cy="33843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9" name="Group 8"/>
            <p:cNvGrpSpPr/>
            <p:nvPr/>
          </p:nvGrpSpPr>
          <p:grpSpPr>
            <a:xfrm rot="1107062">
              <a:off x="5060299" y="614800"/>
              <a:ext cx="792088" cy="2304256"/>
              <a:chOff x="3635896" y="404664"/>
              <a:chExt cx="1440160" cy="23042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067944" y="404664"/>
                <a:ext cx="576064" cy="2304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16016" y="1628800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716016" y="404664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635896" y="404664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35896" y="1628800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20773594">
              <a:off x="3178730" y="537834"/>
              <a:ext cx="792088" cy="2304256"/>
              <a:chOff x="3635896" y="404664"/>
              <a:chExt cx="1440160" cy="230425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067944" y="404664"/>
                <a:ext cx="576064" cy="2304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16016" y="1628800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716016" y="404664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635896" y="404664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35896" y="1628800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8408341">
              <a:off x="1617479" y="1622666"/>
              <a:ext cx="792088" cy="2304256"/>
              <a:chOff x="3635896" y="404664"/>
              <a:chExt cx="1440160" cy="230425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067944" y="404664"/>
                <a:ext cx="576064" cy="2304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16016" y="1628800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16016" y="404664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635896" y="404664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635896" y="1628800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3421760">
              <a:off x="6510192" y="1723964"/>
              <a:ext cx="792088" cy="2304256"/>
              <a:chOff x="3635896" y="404664"/>
              <a:chExt cx="1440160" cy="230425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067944" y="404664"/>
                <a:ext cx="576064" cy="2304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16016" y="1628800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716016" y="404664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35896" y="404664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5896" y="1628800"/>
                <a:ext cx="360040" cy="108012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467544" y="4293096"/>
              <a:ext cx="8064896" cy="1440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3933056"/>
              <a:ext cx="15249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Internal shield</a:t>
              </a:r>
            </a:p>
            <a:p>
              <a:r>
                <a:rPr lang="it-IT" dirty="0"/>
                <a:t>a</a:t>
              </a:r>
              <a:r>
                <a:rPr lang="it-IT" dirty="0" smtClean="0"/>
                <a:t>nd support </a:t>
              </a:r>
              <a:endParaRPr lang="it-IT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2483768" y="126876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rot="13117990">
            <a:off x="6577747" y="1536852"/>
            <a:ext cx="1440160" cy="231661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2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078" y="-7680"/>
            <a:ext cx="9144000" cy="6693023"/>
            <a:chOff x="-10078" y="-7680"/>
            <a:chExt cx="9144000" cy="6693023"/>
          </a:xfrm>
        </p:grpSpPr>
        <p:grpSp>
          <p:nvGrpSpPr>
            <p:cNvPr id="15" name="Group 14"/>
            <p:cNvGrpSpPr/>
            <p:nvPr/>
          </p:nvGrpSpPr>
          <p:grpSpPr>
            <a:xfrm>
              <a:off x="-10078" y="-7680"/>
              <a:ext cx="9144000" cy="6693023"/>
              <a:chOff x="0" y="0"/>
              <a:chExt cx="9144000" cy="669302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04" y="188640"/>
                <a:ext cx="8316416" cy="386865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072" y="4173082"/>
                <a:ext cx="3779912" cy="2519941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52322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MVD services: mockup of DCDC part 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6660232" y="1844824"/>
                <a:ext cx="72008" cy="237626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12" y="4149080"/>
                <a:ext cx="4453448" cy="2510125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V="1">
                <a:off x="4572000" y="1844824"/>
                <a:ext cx="1368152" cy="237626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827584" y="4221088"/>
              <a:ext cx="273630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340 diameter mock up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0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" y="7811"/>
            <a:ext cx="8995711" cy="5061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MVD services: mockup of the optoelectronic part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79712" y="3789040"/>
            <a:ext cx="7164288" cy="3068960"/>
            <a:chOff x="179512" y="692696"/>
            <a:chExt cx="8001716" cy="3799506"/>
          </a:xfrm>
        </p:grpSpPr>
        <p:grpSp>
          <p:nvGrpSpPr>
            <p:cNvPr id="9" name="Group 8"/>
            <p:cNvGrpSpPr/>
            <p:nvPr/>
          </p:nvGrpSpPr>
          <p:grpSpPr>
            <a:xfrm>
              <a:off x="1835696" y="692696"/>
              <a:ext cx="6345532" cy="3746083"/>
              <a:chOff x="611560" y="-360040"/>
              <a:chExt cx="6345532" cy="3746083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332656"/>
                <a:ext cx="6204857" cy="3053387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flipH="1">
                <a:off x="738807" y="402736"/>
                <a:ext cx="4879269" cy="1654285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5713579" y="358850"/>
                <a:ext cx="1164771" cy="148045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 rot="20538143">
                <a:off x="2822933" y="773541"/>
                <a:ext cx="1152128" cy="288032"/>
              </a:xfrm>
              <a:prstGeom prst="rect">
                <a:avLst/>
              </a:prstGeom>
              <a:solidFill>
                <a:srgbClr val="66FF6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rgbClr val="FF0000"/>
                    </a:solidFill>
                  </a:rPr>
                  <a:t>86 mm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3069297">
                <a:off x="5892454" y="799072"/>
                <a:ext cx="1152128" cy="288032"/>
              </a:xfrm>
              <a:prstGeom prst="rect">
                <a:avLst/>
              </a:prstGeom>
              <a:solidFill>
                <a:srgbClr val="66FF6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rgbClr val="FF0000"/>
                    </a:solidFill>
                  </a:rPr>
                  <a:t>25.4 mm</a:t>
                </a:r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3059832" y="116632"/>
                <a:ext cx="360040" cy="2664296"/>
              </a:xfrm>
              <a:prstGeom prst="downArrow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2051720" y="0"/>
                <a:ext cx="360040" cy="1584176"/>
              </a:xfrm>
              <a:prstGeom prst="downArrow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5940152" y="116632"/>
                <a:ext cx="360040" cy="1368152"/>
              </a:xfrm>
              <a:prstGeom prst="downArrow">
                <a:avLst/>
              </a:prstGeom>
              <a:solidFill>
                <a:srgbClr val="00B0F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5508104" y="8321"/>
                <a:ext cx="360040" cy="936104"/>
              </a:xfrm>
              <a:prstGeom prst="downArrow">
                <a:avLst/>
              </a:prstGeom>
              <a:solidFill>
                <a:srgbClr val="00B0F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80112" y="-360040"/>
                <a:ext cx="1376980" cy="369332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Signal cables</a:t>
                </a:r>
                <a:endParaRPr lang="it-IT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23728" y="-360040"/>
                <a:ext cx="1417504" cy="3693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Power cables</a:t>
                </a:r>
                <a:endParaRPr lang="it-IT" dirty="0"/>
              </a:p>
            </p:txBody>
          </p:sp>
        </p:grpSp>
        <p:sp>
          <p:nvSpPr>
            <p:cNvPr id="10" name="Down Arrow 9"/>
            <p:cNvSpPr/>
            <p:nvPr/>
          </p:nvSpPr>
          <p:spPr>
            <a:xfrm rot="14737442">
              <a:off x="1414325" y="3296379"/>
              <a:ext cx="286290" cy="2105356"/>
            </a:xfrm>
            <a:prstGeom prst="downArrow">
              <a:avLst/>
            </a:prstGeom>
            <a:solidFill>
              <a:srgbClr val="FF66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Down Arrow 10"/>
            <p:cNvSpPr/>
            <p:nvPr/>
          </p:nvSpPr>
          <p:spPr>
            <a:xfrm rot="14737442">
              <a:off x="1166456" y="2978373"/>
              <a:ext cx="380895" cy="2125389"/>
            </a:xfrm>
            <a:prstGeom prst="downArrow">
              <a:avLst/>
            </a:prstGeom>
            <a:solidFill>
              <a:srgbClr val="FF66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512" y="3356992"/>
              <a:ext cx="1426481" cy="369332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Optical fibers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4611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228184" cy="4152123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31572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MVd services: Optoelectronic boards stave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620688"/>
            <a:ext cx="52565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with two adjacent optoelectronic boards in the radius direction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63888" y="4293096"/>
            <a:ext cx="0" cy="1872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3888" y="5517232"/>
            <a:ext cx="52565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Space for the GBT chipset and the thermal bridge to cool down this part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of the outer diameter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3456384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outer diameter of 310 mm was not sufficient to accommodate all the services with cables and pipes;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to add 15 mm in radius (diameter: 340 mm) + a safety factor.</a:t>
            </a:r>
          </a:p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Mockups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have been 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built to support this request: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DCDC region and GBT region.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diameter of 340 mm is just the limit of the cables.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cm more in radius is mandatory to allow 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right arrangement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all the cables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positioning of a shield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360 mm in diameter is the request for the MVD services space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clearance between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MVD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calorimeter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Barrel 4 stave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5798"/>
            <a:ext cx="8391670" cy="4632202"/>
          </a:xfrm>
          <a:prstGeom prst="rect">
            <a:avLst/>
          </a:prstGeom>
        </p:spPr>
      </p:pic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1944216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of R. Schmitz, E. Rosenthal, D.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Grunwald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(FZ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Juelich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for the stave of the barrel 4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Flex PCB (1^ prototype) has to be designed and realized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perform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gluing test and some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tests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wire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bonding (in addition to the problem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accommodate all the needed tracks)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assembly process has to be studied deeply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06" y="116632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 pcb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87926"/>
            <a:ext cx="8724510" cy="61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72816"/>
            <a:ext cx="9129781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pares</a:t>
            </a:r>
            <a:endParaRPr lang="it-I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572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MVd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8" y="0"/>
            <a:ext cx="970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421</Words>
  <Application>Microsoft Office PowerPoint</Application>
  <PresentationFormat>On-screen Show (4:3)</PresentationFormat>
  <Paragraphs>67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calvo</dc:creator>
  <cp:lastModifiedBy>calvo</cp:lastModifiedBy>
  <cp:revision>591</cp:revision>
  <dcterms:created xsi:type="dcterms:W3CDTF">2014-02-27T10:55:08Z</dcterms:created>
  <dcterms:modified xsi:type="dcterms:W3CDTF">2017-12-13T13:47:24Z</dcterms:modified>
</cp:coreProperties>
</file>