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76" r:id="rId3"/>
    <p:sldId id="261" r:id="rId4"/>
    <p:sldId id="266" r:id="rId5"/>
    <p:sldId id="258" r:id="rId6"/>
    <p:sldId id="262" r:id="rId7"/>
    <p:sldId id="284" r:id="rId8"/>
    <p:sldId id="257" r:id="rId9"/>
    <p:sldId id="279" r:id="rId10"/>
    <p:sldId id="282" r:id="rId11"/>
    <p:sldId id="28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8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F197-7497-4E03-9862-48D91E98FD1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CA467-6379-466B-8C58-F23AA8BE313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AB12-5ED8-4B9F-932F-D649221523D7}" type="datetimeFigureOut">
              <a:rPr lang="it-IT" smtClean="0"/>
              <a:pPr/>
              <a:t>07/09/2009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9C7F-DCF9-4CAB-BC03-8DB7EA3CB4C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orecchini\Desktop\Coastal_Holiday,_Sand_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357982" cy="4768487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4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000993" y="0"/>
            <a:ext cx="11430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SUMMARY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00232" y="2357430"/>
            <a:ext cx="2500312" cy="571500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latin typeface="Comic Sans MS" pitchFamily="66" charset="0"/>
              </a:rPr>
              <a:t>NEWS FROM:</a:t>
            </a:r>
            <a:endParaRPr lang="it-IT" sz="1000" i="1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>
                <a:latin typeface="Comic Sans MS" pitchFamily="66" charset="0"/>
              </a:rPr>
              <a:t> “CENTRAL SUPPORT FRAME” </a:t>
            </a:r>
            <a:r>
              <a:rPr lang="it-IT" sz="1400" i="1" dirty="0">
                <a:latin typeface="Comic Sans MS" pitchFamily="66" charset="0"/>
              </a:rPr>
              <a:t>-</a:t>
            </a:r>
            <a:endParaRPr lang="en-US" sz="1400" i="1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488" y="3357562"/>
            <a:ext cx="2500312" cy="571500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latin typeface="Comic Sans MS" pitchFamily="66" charset="0"/>
              </a:rPr>
              <a:t>NEWS FROM</a:t>
            </a:r>
            <a:endParaRPr lang="it-IT" sz="1000" i="1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000" i="1" dirty="0" smtClean="0">
                <a:latin typeface="Comic Sans MS" pitchFamily="66" charset="0"/>
              </a:rPr>
              <a:t> “STRAW-TUBES TRACKER”</a:t>
            </a:r>
            <a:r>
              <a:rPr lang="it-IT" sz="1400" i="1" dirty="0" smtClean="0">
                <a:latin typeface="Comic Sans MS" pitchFamily="66" charset="0"/>
              </a:rPr>
              <a:t> - </a:t>
            </a:r>
            <a:endParaRPr lang="en-US" sz="1400" i="1" dirty="0"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6182" y="4357694"/>
            <a:ext cx="2714612" cy="571500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i="1" dirty="0" smtClean="0">
                <a:latin typeface="Comic Sans MS" pitchFamily="66" charset="0"/>
              </a:rPr>
              <a:t>- “NEXT STEPS” </a:t>
            </a:r>
            <a:r>
              <a:rPr lang="it-IT" sz="1400" i="1" dirty="0" smtClean="0">
                <a:latin typeface="Comic Sans MS" pitchFamily="66" charset="0"/>
              </a:rPr>
              <a:t>-</a:t>
            </a:r>
            <a:endParaRPr lang="en-US" sz="140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pcorecchini\Desktop\P100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5286412" cy="3964936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32" y="6611803"/>
            <a:ext cx="3209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10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7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357951" y="0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S_TUBES TRACKER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DEVELOPMENTS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7171" name="Picture 3" descr="C:\Users\pcorecchini\Desktop\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918" y="785794"/>
            <a:ext cx="3238362" cy="2286016"/>
          </a:xfrm>
          <a:prstGeom prst="rect">
            <a:avLst/>
          </a:prstGeom>
          <a:noFill/>
        </p:spPr>
      </p:pic>
      <p:pic>
        <p:nvPicPr>
          <p:cNvPr id="3074" name="Picture 2" descr="C:\Users\pcorecchini\Desktop\l.jpg"/>
          <p:cNvPicPr>
            <a:picLocks noChangeAspect="1" noChangeArrowheads="1"/>
          </p:cNvPicPr>
          <p:nvPr/>
        </p:nvPicPr>
        <p:blipFill>
          <a:blip r:embed="rId5" cstate="print"/>
          <a:srcRect r="12658" b="8861"/>
          <a:stretch>
            <a:fillRect/>
          </a:stretch>
        </p:blipFill>
        <p:spPr bwMode="auto">
          <a:xfrm>
            <a:off x="3143240" y="500042"/>
            <a:ext cx="2571768" cy="1677240"/>
          </a:xfrm>
          <a:prstGeom prst="rect">
            <a:avLst/>
          </a:prstGeom>
          <a:noFill/>
        </p:spPr>
      </p:pic>
      <p:pic>
        <p:nvPicPr>
          <p:cNvPr id="7170" name="Picture 2" descr="C:\Users\pcorecchini\Desktop\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1" y="785794"/>
            <a:ext cx="3239977" cy="2286016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357158" y="5715016"/>
            <a:ext cx="3643338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The new components are under construction  or under  </a:t>
            </a: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  development. </a:t>
            </a:r>
          </a:p>
          <a:p>
            <a:pPr>
              <a:buFontTx/>
              <a:buChar char="-"/>
            </a:pPr>
            <a:endParaRPr lang="it-IT" sz="1000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In the next months are planned a series of tests.</a:t>
            </a:r>
          </a:p>
          <a:p>
            <a:endParaRPr lang="it-IT" sz="1000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86116" y="2143116"/>
            <a:ext cx="2571768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1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New “straw end-plug” -</a:t>
            </a:r>
            <a:endParaRPr lang="en-US" sz="11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2" y="6611803"/>
            <a:ext cx="300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11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5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858117" y="0"/>
            <a:ext cx="1285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NEXT STEPS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5984" y="428604"/>
            <a:ext cx="4500594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100" i="1" dirty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</a:t>
            </a:r>
            <a:r>
              <a:rPr lang="it-IT" sz="11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CENTRAL TRACKER AUXILIARY SUPPORT STRUCTURE - </a:t>
            </a:r>
            <a:endParaRPr lang="en-US" sz="1100" i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27" name="Picture 3" descr="C:\Users\pcorecchini\Desktop\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57298"/>
            <a:ext cx="6143668" cy="488399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85720" y="1214422"/>
            <a:ext cx="4643470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The “Central Tracker auxiliary Support  Structure”  prototype  is  going  </a:t>
            </a: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to be realized in LNF workshop. </a:t>
            </a:r>
          </a:p>
          <a:p>
            <a:endParaRPr lang="it-IT" sz="1000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The start of construction has been planned within october.</a:t>
            </a:r>
            <a:endParaRPr lang="it-IT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ario Orecchini\Desktop\f.JPG"/>
          <p:cNvPicPr>
            <a:picLocks noChangeAspect="1" noChangeArrowheads="1"/>
          </p:cNvPicPr>
          <p:nvPr/>
        </p:nvPicPr>
        <p:blipFill>
          <a:blip r:embed="rId2"/>
          <a:srcRect r="30695" b="18516"/>
          <a:stretch>
            <a:fillRect/>
          </a:stretch>
        </p:blipFill>
        <p:spPr bwMode="auto">
          <a:xfrm>
            <a:off x="1000100" y="1285860"/>
            <a:ext cx="7186626" cy="524670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143108" y="500042"/>
            <a:ext cx="4572032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The “Central Support Frame”  prototype is going to be realized in  </a:t>
            </a: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  INFN Turin workshop. </a:t>
            </a:r>
          </a:p>
          <a:p>
            <a:endParaRPr lang="it-IT" sz="1000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The start of construction has been planned within september.</a:t>
            </a:r>
            <a:endParaRPr lang="it-IT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2" y="6611803"/>
            <a:ext cx="2423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8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929423" y="0"/>
            <a:ext cx="22145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CENTRAL SUPPORT FRAME 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ario Orecchini\Desktop\s.JPG"/>
          <p:cNvPicPr>
            <a:picLocks noChangeAspect="1" noChangeArrowheads="1"/>
          </p:cNvPicPr>
          <p:nvPr/>
        </p:nvPicPr>
        <p:blipFill>
          <a:blip r:embed="rId2"/>
          <a:srcRect r="20833" b="8293"/>
          <a:stretch>
            <a:fillRect/>
          </a:stretch>
        </p:blipFill>
        <p:spPr bwMode="auto">
          <a:xfrm>
            <a:off x="285720" y="714356"/>
            <a:ext cx="4143404" cy="2928958"/>
          </a:xfrm>
          <a:prstGeom prst="rect">
            <a:avLst/>
          </a:prstGeom>
          <a:noFill/>
        </p:spPr>
      </p:pic>
      <p:pic>
        <p:nvPicPr>
          <p:cNvPr id="3077" name="Picture 5" descr="C:\Users\pcorecchini\Desktop\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4143404" cy="2918779"/>
          </a:xfrm>
          <a:prstGeom prst="rect">
            <a:avLst/>
          </a:prstGeom>
          <a:noFill/>
        </p:spPr>
      </p:pic>
      <p:pic>
        <p:nvPicPr>
          <p:cNvPr id="3075" name="Picture 3" descr="C:\Users\pcorecchini\Desktop\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214" y="714356"/>
            <a:ext cx="4148066" cy="2928958"/>
          </a:xfrm>
          <a:prstGeom prst="rect">
            <a:avLst/>
          </a:prstGeom>
          <a:noFill/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25" name="Picture 7" descr="panda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959600" y="0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-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143108" y="285728"/>
            <a:ext cx="5000660" cy="3571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THE CONSTRUCTION DRAWINGS  HAS BEEN DEVELOPED IN FRASCATI -</a:t>
            </a:r>
            <a:endParaRPr lang="en-US" sz="9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86116" y="3143248"/>
            <a:ext cx="1214446" cy="2857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2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Assembly -</a:t>
            </a:r>
            <a:endParaRPr lang="en-US" sz="12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-32" y="6611803"/>
            <a:ext cx="263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0" name="Picture 2" descr="C:\Users\pcorecchini\Desktop\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14752"/>
            <a:ext cx="4143404" cy="2924297"/>
          </a:xfrm>
          <a:prstGeom prst="rect">
            <a:avLst/>
          </a:prstGeom>
          <a:noFill/>
        </p:spPr>
      </p:pic>
      <p:sp>
        <p:nvSpPr>
          <p:cNvPr id="34" name="Rounded Rectangle 33"/>
          <p:cNvSpPr/>
          <p:nvPr/>
        </p:nvSpPr>
        <p:spPr>
          <a:xfrm>
            <a:off x="7143768" y="6000768"/>
            <a:ext cx="185738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Details:</a:t>
            </a:r>
          </a:p>
          <a:p>
            <a:pPr algn="ctr"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Target pipe support -</a:t>
            </a:r>
            <a:endParaRPr lang="en-US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143768" y="3000372"/>
            <a:ext cx="185738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Details:</a:t>
            </a:r>
          </a:p>
          <a:p>
            <a:pPr algn="ctr"/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Backward pipe support-</a:t>
            </a:r>
            <a:endParaRPr lang="en-US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14612" y="6000768"/>
            <a:ext cx="185738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Details:</a:t>
            </a:r>
          </a:p>
          <a:p>
            <a:pPr algn="ctr"/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Forward pipe support-</a:t>
            </a:r>
            <a:endParaRPr lang="en-US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6" name="Picture 7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959632" y="0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-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32" y="6611803"/>
            <a:ext cx="263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099" name="Picture 3" descr="C:\Users\pcorecchini\Desktop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4050634" cy="2857520"/>
          </a:xfrm>
          <a:prstGeom prst="rect">
            <a:avLst/>
          </a:prstGeom>
          <a:noFill/>
        </p:spPr>
      </p:pic>
      <p:pic>
        <p:nvPicPr>
          <p:cNvPr id="4100" name="Picture 4" descr="C:\Users\pcorecchini\Desktop\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679" y="785794"/>
            <a:ext cx="4060163" cy="2857520"/>
          </a:xfrm>
          <a:prstGeom prst="rect">
            <a:avLst/>
          </a:prstGeom>
          <a:noFill/>
        </p:spPr>
      </p:pic>
      <p:pic>
        <p:nvPicPr>
          <p:cNvPr id="4101" name="Picture 5" descr="C:\Users\pcorecchini\Desktop\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714752"/>
            <a:ext cx="4214842" cy="2970780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43174" y="2500306"/>
            <a:ext cx="185738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Details:</a:t>
            </a:r>
          </a:p>
          <a:p>
            <a:pPr algn="ctr"/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Forward skate support-</a:t>
            </a:r>
            <a:endParaRPr lang="en-US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72330" y="2428868"/>
            <a:ext cx="185738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Details:</a:t>
            </a:r>
          </a:p>
          <a:p>
            <a:pPr algn="ctr"/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Backward skate support-</a:t>
            </a:r>
            <a:endParaRPr lang="en-US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29190" y="5715016"/>
            <a:ext cx="1857388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Details:</a:t>
            </a:r>
          </a:p>
          <a:p>
            <a:pPr algn="ctr"/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Lower guide elements -</a:t>
            </a:r>
            <a:endParaRPr lang="en-US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orecchini\Desktop\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236" y="2428868"/>
            <a:ext cx="5379606" cy="3749251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1" name="Picture 7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959632" y="0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00232" y="5929330"/>
            <a:ext cx="3571900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en-US" sz="12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A sort of “nose” will be realized on the backward upper side.</a:t>
            </a:r>
            <a:endParaRPr lang="en-US" sz="12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-32" y="6611803"/>
            <a:ext cx="263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 descr="C:\Users\pcorecchin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714357"/>
            <a:ext cx="4429156" cy="2728786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357422" y="285728"/>
            <a:ext cx="4071966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100" i="1" dirty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CENTRAL </a:t>
            </a:r>
            <a:r>
              <a:rPr lang="it-IT" sz="11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SUPPORT  FRAME  GEOMETRY -</a:t>
            </a:r>
            <a:endParaRPr lang="it-IT" sz="1100" i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pPr algn="ctr"/>
            <a:r>
              <a:rPr lang="it-IT" sz="11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An update , probably , will be  done to the Frame geometry. </a:t>
            </a:r>
            <a:endParaRPr lang="en-US" sz="1100" i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250529" y="4393413"/>
            <a:ext cx="2286016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406" y="3286124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2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Old geometry -</a:t>
            </a:r>
            <a:endParaRPr lang="en-US" sz="12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58082" y="2214554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2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New geometry -</a:t>
            </a:r>
            <a:endParaRPr lang="en-US" sz="12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ario Orecchini\Desktop\e.JPG"/>
          <p:cNvPicPr>
            <a:picLocks noChangeAspect="1" noChangeArrowheads="1"/>
          </p:cNvPicPr>
          <p:nvPr/>
        </p:nvPicPr>
        <p:blipFill>
          <a:blip r:embed="rId2"/>
          <a:srcRect r="332" b="7692"/>
          <a:stretch>
            <a:fillRect/>
          </a:stretch>
        </p:blipFill>
        <p:spPr bwMode="auto">
          <a:xfrm>
            <a:off x="2143108" y="2746054"/>
            <a:ext cx="6715172" cy="3760496"/>
          </a:xfrm>
          <a:prstGeom prst="rect">
            <a:avLst/>
          </a:prstGeom>
          <a:noFill/>
        </p:spPr>
      </p:pic>
      <p:pic>
        <p:nvPicPr>
          <p:cNvPr id="2051" name="Picture 3" descr="C:\Users\pcorecchini\Desktop\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5"/>
            <a:ext cx="4714908" cy="275677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2143108" y="5286388"/>
            <a:ext cx="1857388" cy="14287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6" name="Picture 7" descr="pand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808788" y="0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-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-32" y="6611803"/>
            <a:ext cx="263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5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472" y="5143512"/>
            <a:ext cx="1571636" cy="5715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100" i="1" dirty="0" smtClean="0">
                <a:solidFill>
                  <a:srgbClr val="FF0000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Flange plus Vacuum Pump load</a:t>
            </a:r>
            <a:r>
              <a:rPr lang="it-IT" sz="1000" i="1" dirty="0" smtClean="0">
                <a:solidFill>
                  <a:srgbClr val="FF0000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.</a:t>
            </a:r>
            <a:endParaRPr lang="en-US" sz="1000" i="1" dirty="0">
              <a:solidFill>
                <a:srgbClr val="FF0000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71934" y="4857760"/>
            <a:ext cx="357190" cy="21431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Down Arrow 19"/>
          <p:cNvSpPr/>
          <p:nvPr/>
        </p:nvSpPr>
        <p:spPr>
          <a:xfrm>
            <a:off x="4071934" y="5143512"/>
            <a:ext cx="357190" cy="35719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3750464" y="4250537"/>
            <a:ext cx="50006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4750596" y="4250537"/>
            <a:ext cx="50006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0497" y="4213230"/>
            <a:ext cx="100013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000497" y="4213229"/>
            <a:ext cx="64294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7687" y="3929066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17929677">
            <a:off x="7818853" y="4655406"/>
            <a:ext cx="963101" cy="479553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2844" y="3357562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2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Old geometry -</a:t>
            </a:r>
            <a:endParaRPr lang="en-US" sz="12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29520" y="2571744"/>
            <a:ext cx="1571636" cy="2857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2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New geometry -</a:t>
            </a:r>
            <a:endParaRPr lang="en-US" sz="12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6050" y="357166"/>
            <a:ext cx="5072098" cy="5715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Tx/>
              <a:buChar char="-"/>
            </a:pPr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THE  REASON  IS: </a:t>
            </a:r>
          </a:p>
          <a:p>
            <a:pPr algn="ctr">
              <a:buFontTx/>
              <a:buChar char="-"/>
            </a:pPr>
            <a:r>
              <a:rPr lang="en-US" sz="9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TO  PREVENT  THE  ROTATION  OF  THE  FRAME,  DUE  TO THE  EXTERNAL  LOAD  OF  THE  “PIPE  FLANGE  PLUS  THE  VACUUM  PUMP” -</a:t>
            </a:r>
            <a:r>
              <a:rPr lang="en-US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</a:t>
            </a:r>
            <a:endParaRPr lang="en-US" sz="10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4876" y="5143512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?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64445"/>
            <a:ext cx="8358214" cy="55363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7290" y="285728"/>
            <a:ext cx="5286412" cy="11430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1000" i="1" dirty="0" smtClean="0">
                <a:solidFill>
                  <a:srgbClr val="FFFF00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NB: The items  that must be better to develop  before the construction of the </a:t>
            </a:r>
          </a:p>
          <a:p>
            <a:r>
              <a:rPr lang="it-IT" sz="1000" i="1" dirty="0" smtClean="0">
                <a:solidFill>
                  <a:srgbClr val="FFFF00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frame prototype (in  agreement with the involved  peaple ) are:</a:t>
            </a:r>
          </a:p>
          <a:p>
            <a:endParaRPr lang="it-IT" sz="1000" i="1" dirty="0" smtClean="0">
              <a:solidFill>
                <a:srgbClr val="FFFF00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it-IT" sz="1000" i="1" dirty="0" smtClean="0">
                <a:solidFill>
                  <a:srgbClr val="FFFF00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- the connection points with the target pipe and the beam pipe and the  </a:t>
            </a:r>
          </a:p>
          <a:p>
            <a:r>
              <a:rPr lang="it-IT" sz="1000" i="1" dirty="0" smtClean="0">
                <a:solidFill>
                  <a:srgbClr val="FFFF00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              related functional and structural verifications.</a:t>
            </a:r>
          </a:p>
        </p:txBody>
      </p:sp>
      <p:sp>
        <p:nvSpPr>
          <p:cNvPr id="7" name="Oval 6"/>
          <p:cNvSpPr/>
          <p:nvPr/>
        </p:nvSpPr>
        <p:spPr>
          <a:xfrm>
            <a:off x="4286248" y="2893271"/>
            <a:ext cx="1500198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8" y="1678825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8" y="4536345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15272" y="2714620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12" name="Picture 7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808788" y="0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CENTRAL SUPPORT FRAME -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32" y="6611803"/>
            <a:ext cx="263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6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mag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701506" cy="4857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15140" y="1428736"/>
            <a:ext cx="1857388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  <a:latin typeface="Comic Sans MS" pitchFamily="-72" charset="0"/>
              </a:rPr>
              <a:t>-ST_Tracker: diam. 836mm.</a:t>
            </a:r>
            <a:endParaRPr lang="en-US" sz="900" b="1" dirty="0">
              <a:solidFill>
                <a:srgbClr val="FF0000"/>
              </a:solidFill>
              <a:latin typeface="Calibri" pitchFamily="-7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8" y="928670"/>
            <a:ext cx="300039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  <a:latin typeface="Comic Sans MS" pitchFamily="-72" charset="0"/>
              </a:rPr>
              <a:t>-”Up and Down Rails” outer encumbrance: 893mm.</a:t>
            </a:r>
          </a:p>
          <a:p>
            <a:r>
              <a:rPr lang="it-IT" sz="900" b="1" dirty="0" smtClean="0">
                <a:solidFill>
                  <a:srgbClr val="FF0000"/>
                </a:solidFill>
                <a:latin typeface="Comic Sans MS" pitchFamily="-72" charset="0"/>
              </a:rPr>
              <a:t>     (Inserting System)</a:t>
            </a:r>
            <a:endParaRPr lang="en-US" sz="900" b="1" dirty="0">
              <a:solidFill>
                <a:srgbClr val="FF0000"/>
              </a:solidFill>
              <a:latin typeface="Calibri" pitchFamily="-7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822033" y="2035959"/>
            <a:ext cx="1785950" cy="285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rot="10800000" flipV="1">
            <a:off x="6072198" y="1544152"/>
            <a:ext cx="642942" cy="13847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86512" y="5572140"/>
            <a:ext cx="2357454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  <a:latin typeface="Comic Sans MS" pitchFamily="-72" charset="0"/>
              </a:rPr>
              <a:t>-Gas system encumbrance: 50-60mm.</a:t>
            </a:r>
            <a:endParaRPr lang="en-US" sz="900" b="1" dirty="0">
              <a:solidFill>
                <a:srgbClr val="FF0000"/>
              </a:solidFill>
              <a:latin typeface="Calibri" pitchFamily="-7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348" y="5357826"/>
            <a:ext cx="2571768" cy="230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900" b="1" dirty="0" smtClean="0">
                <a:solidFill>
                  <a:srgbClr val="FF0000"/>
                </a:solidFill>
                <a:latin typeface="Comic Sans MS" pitchFamily="-72" charset="0"/>
              </a:rPr>
              <a:t>-Electronics system encumbrance: 150mm.</a:t>
            </a:r>
            <a:endParaRPr lang="en-US" sz="900" b="1" dirty="0">
              <a:solidFill>
                <a:srgbClr val="FF0000"/>
              </a:solidFill>
              <a:latin typeface="Calibri" pitchFamily="-72" charset="0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3286116" y="4857760"/>
            <a:ext cx="357190" cy="6154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8179619" y="5179231"/>
            <a:ext cx="714380" cy="714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00034" y="1071546"/>
            <a:ext cx="2643206" cy="42862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00" b="1" i="1" dirty="0" smtClean="0">
                <a:solidFill>
                  <a:srgbClr val="FF0000"/>
                </a:solidFill>
                <a:latin typeface="Comic Sans MS" pitchFamily="66" charset="0"/>
              </a:rPr>
              <a:t>- S_TUBES TRACKER: main dimensions inside the target spectrometer.</a:t>
            </a:r>
            <a:endParaRPr lang="en-US" sz="9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-32" y="6611803"/>
            <a:ext cx="263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7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57" name="Picture 5" descr="pan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000761" y="0"/>
            <a:ext cx="3143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S_TUBES TRACKER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MAIN DIMENSIONS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71802" y="285728"/>
            <a:ext cx="2143140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000" i="1" dirty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</a:t>
            </a:r>
            <a:r>
              <a:rPr lang="it-IT" sz="1000" i="1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JUST  TO  REMEMBER -</a:t>
            </a:r>
            <a:endParaRPr lang="en-US" sz="1000" i="1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32" y="6611803"/>
            <a:ext cx="2632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9</a:t>
            </a:r>
            <a:endParaRPr lang="it-IT" sz="1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1500" y="58738"/>
            <a:ext cx="1389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INFN-LNF - SPAS</a:t>
            </a:r>
          </a:p>
        </p:txBody>
      </p:sp>
      <p:pic>
        <p:nvPicPr>
          <p:cNvPr id="7" name="Picture 5" descr="pand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58738"/>
            <a:ext cx="473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357951" y="0"/>
            <a:ext cx="2786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S_TUBES TRACKER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DEVELOPMENTS </a:t>
            </a:r>
            <a:r>
              <a:rPr lang="en-US" sz="1000" b="1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</a:t>
            </a:r>
            <a:endParaRPr lang="en-US" sz="1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00828" y="6642556"/>
            <a:ext cx="21431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Julich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- September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2009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- </a:t>
            </a:r>
            <a:r>
              <a:rPr lang="en-US" sz="8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D.Orecchini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51" name="Picture 3" descr="C:\Users\pcorecchini\Desktop\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048" y="3000372"/>
            <a:ext cx="5198670" cy="3596098"/>
          </a:xfrm>
          <a:prstGeom prst="rect">
            <a:avLst/>
          </a:prstGeom>
          <a:noFill/>
        </p:spPr>
      </p:pic>
      <p:pic>
        <p:nvPicPr>
          <p:cNvPr id="2050" name="Picture 2" descr="C:\Users\pcorecchini\Desktop\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5214974" cy="3161899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929058" y="500042"/>
            <a:ext cx="4572032" cy="1214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Has  been  developed  a  completely  new  system  for  what  concern:</a:t>
            </a:r>
          </a:p>
          <a:p>
            <a:pPr>
              <a:buFontTx/>
              <a:buChar char="-"/>
            </a:pPr>
            <a:endParaRPr lang="it-IT" sz="1000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- the straws end-plug;</a:t>
            </a: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- the connecting “straws modules” elements;</a:t>
            </a: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- the “straws gas supply system “;</a:t>
            </a:r>
          </a:p>
          <a:p>
            <a:r>
              <a:rPr lang="it-IT" sz="10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         - the mechanical connection on the support structure. </a:t>
            </a:r>
          </a:p>
          <a:p>
            <a:endParaRPr lang="it-IT" sz="1000" dirty="0" smtClean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43240" y="3786190"/>
            <a:ext cx="2500330" cy="5000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1100" dirty="0" smtClean="0">
                <a:solidFill>
                  <a:srgbClr val="FFFFFF"/>
                </a:solidFill>
                <a:latin typeface="Comic Sans MS" pitchFamily="-72" charset="0"/>
                <a:ea typeface="ＭＳ Ｐゴシック" pitchFamily="-72" charset="-128"/>
                <a:cs typeface="ＭＳ Ｐゴシック" pitchFamily="-72" charset="-128"/>
              </a:rPr>
              <a:t>- New “straws gas-supply” -</a:t>
            </a:r>
            <a:endParaRPr lang="en-US" sz="1100" dirty="0">
              <a:solidFill>
                <a:srgbClr val="FFFFFF"/>
              </a:solidFill>
              <a:latin typeface="Comic Sans MS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578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pcorecchini</dc:creator>
  <cp:lastModifiedBy>Dario Orecchini</cp:lastModifiedBy>
  <cp:revision>141</cp:revision>
  <dcterms:created xsi:type="dcterms:W3CDTF">2009-06-08T06:21:59Z</dcterms:created>
  <dcterms:modified xsi:type="dcterms:W3CDTF">2009-09-07T16:30:55Z</dcterms:modified>
</cp:coreProperties>
</file>