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</p:sldMasterIdLst>
  <p:notesMasterIdLst>
    <p:notesMasterId r:id="rId63"/>
  </p:notesMasterIdLst>
  <p:handoutMasterIdLst>
    <p:handoutMasterId r:id="rId64"/>
  </p:handoutMasterIdLst>
  <p:sldIdLst>
    <p:sldId id="660" r:id="rId2"/>
    <p:sldId id="703" r:id="rId3"/>
    <p:sldId id="794" r:id="rId4"/>
    <p:sldId id="795" r:id="rId5"/>
    <p:sldId id="800" r:id="rId6"/>
    <p:sldId id="801" r:id="rId7"/>
    <p:sldId id="802" r:id="rId8"/>
    <p:sldId id="816" r:id="rId9"/>
    <p:sldId id="815" r:id="rId10"/>
    <p:sldId id="704" r:id="rId11"/>
    <p:sldId id="809" r:id="rId12"/>
    <p:sldId id="723" r:id="rId13"/>
    <p:sldId id="728" r:id="rId14"/>
    <p:sldId id="822" r:id="rId15"/>
    <p:sldId id="731" r:id="rId16"/>
    <p:sldId id="732" r:id="rId17"/>
    <p:sldId id="733" r:id="rId18"/>
    <p:sldId id="745" r:id="rId19"/>
    <p:sldId id="810" r:id="rId20"/>
    <p:sldId id="737" r:id="rId21"/>
    <p:sldId id="746" r:id="rId22"/>
    <p:sldId id="760" r:id="rId23"/>
    <p:sldId id="781" r:id="rId24"/>
    <p:sldId id="762" r:id="rId25"/>
    <p:sldId id="817" r:id="rId26"/>
    <p:sldId id="766" r:id="rId27"/>
    <p:sldId id="764" r:id="rId28"/>
    <p:sldId id="767" r:id="rId29"/>
    <p:sldId id="741" r:id="rId30"/>
    <p:sldId id="759" r:id="rId31"/>
    <p:sldId id="769" r:id="rId32"/>
    <p:sldId id="736" r:id="rId33"/>
    <p:sldId id="738" r:id="rId34"/>
    <p:sldId id="818" r:id="rId35"/>
    <p:sldId id="770" r:id="rId36"/>
    <p:sldId id="772" r:id="rId37"/>
    <p:sldId id="787" r:id="rId38"/>
    <p:sldId id="739" r:id="rId39"/>
    <p:sldId id="740" r:id="rId40"/>
    <p:sldId id="716" r:id="rId41"/>
    <p:sldId id="786" r:id="rId42"/>
    <p:sldId id="820" r:id="rId43"/>
    <p:sldId id="831" r:id="rId44"/>
    <p:sldId id="819" r:id="rId45"/>
    <p:sldId id="783" r:id="rId46"/>
    <p:sldId id="784" r:id="rId47"/>
    <p:sldId id="792" r:id="rId48"/>
    <p:sldId id="829" r:id="rId49"/>
    <p:sldId id="793" r:id="rId50"/>
    <p:sldId id="830" r:id="rId51"/>
    <p:sldId id="821" r:id="rId52"/>
    <p:sldId id="811" r:id="rId53"/>
    <p:sldId id="812" r:id="rId54"/>
    <p:sldId id="813" r:id="rId55"/>
    <p:sldId id="814" r:id="rId56"/>
    <p:sldId id="823" r:id="rId57"/>
    <p:sldId id="824" r:id="rId58"/>
    <p:sldId id="825" r:id="rId59"/>
    <p:sldId id="826" r:id="rId60"/>
    <p:sldId id="827" r:id="rId61"/>
    <p:sldId id="828" r:id="rId62"/>
  </p:sldIdLst>
  <p:sldSz cx="9144000" cy="5143500" type="screen16x9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892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7842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1676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55684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94605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33526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72447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11368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Intro" id="{A22ABA68-867D-9443-A927-F91FCA447086}">
          <p14:sldIdLst>
            <p14:sldId id="660"/>
          </p14:sldIdLst>
        </p14:section>
        <p14:section name="HADES setup" id="{9BD4B458-6A6D-D843-953B-6C28AB6B45D4}">
          <p14:sldIdLst>
            <p14:sldId id="703"/>
            <p14:sldId id="794"/>
            <p14:sldId id="795"/>
            <p14:sldId id="800"/>
            <p14:sldId id="801"/>
            <p14:sldId id="802"/>
            <p14:sldId id="816"/>
            <p14:sldId id="815"/>
            <p14:sldId id="704"/>
            <p14:sldId id="809"/>
            <p14:sldId id="723"/>
            <p14:sldId id="728"/>
            <p14:sldId id="822"/>
            <p14:sldId id="731"/>
            <p14:sldId id="732"/>
            <p14:sldId id="733"/>
            <p14:sldId id="745"/>
            <p14:sldId id="810"/>
            <p14:sldId id="737"/>
            <p14:sldId id="746"/>
            <p14:sldId id="760"/>
            <p14:sldId id="781"/>
            <p14:sldId id="762"/>
            <p14:sldId id="817"/>
            <p14:sldId id="766"/>
            <p14:sldId id="764"/>
            <p14:sldId id="767"/>
            <p14:sldId id="741"/>
            <p14:sldId id="759"/>
            <p14:sldId id="769"/>
            <p14:sldId id="736"/>
            <p14:sldId id="738"/>
            <p14:sldId id="818"/>
            <p14:sldId id="770"/>
            <p14:sldId id="772"/>
            <p14:sldId id="787"/>
            <p14:sldId id="739"/>
            <p14:sldId id="740"/>
            <p14:sldId id="716"/>
            <p14:sldId id="786"/>
            <p14:sldId id="820"/>
            <p14:sldId id="831"/>
            <p14:sldId id="819"/>
            <p14:sldId id="783"/>
            <p14:sldId id="784"/>
            <p14:sldId id="792"/>
            <p14:sldId id="829"/>
            <p14:sldId id="793"/>
            <p14:sldId id="830"/>
            <p14:sldId id="821"/>
            <p14:sldId id="811"/>
            <p14:sldId id="812"/>
            <p14:sldId id="813"/>
            <p14:sldId id="814"/>
            <p14:sldId id="823"/>
            <p14:sldId id="824"/>
            <p14:sldId id="825"/>
            <p14:sldId id="826"/>
            <p14:sldId id="827"/>
            <p14:sldId id="82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7C862"/>
    <a:srgbClr val="F1AA07"/>
    <a:srgbClr val="FFD600"/>
    <a:srgbClr val="4EC0FF"/>
    <a:srgbClr val="2208CF"/>
    <a:srgbClr val="F514EC"/>
    <a:srgbClr val="09CEFF"/>
    <a:srgbClr val="00E900"/>
    <a:srgbClr val="000000"/>
    <a:srgbClr val="FF7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0" autoAdjust="0"/>
    <p:restoredTop sz="99842" autoAdjust="0"/>
  </p:normalViewPr>
  <p:slideViewPr>
    <p:cSldViewPr snapToObjects="1">
      <p:cViewPr>
        <p:scale>
          <a:sx n="130" d="100"/>
          <a:sy n="130" d="100"/>
        </p:scale>
        <p:origin x="-80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1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4" Type="http://schemas.openxmlformats.org/officeDocument/2006/relationships/image" Target="../media/image169.emf"/><Relationship Id="rId1" Type="http://schemas.openxmlformats.org/officeDocument/2006/relationships/image" Target="../media/image95.emf"/><Relationship Id="rId2" Type="http://schemas.openxmlformats.org/officeDocument/2006/relationships/image" Target="../media/image16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DB89AAB-3F9D-6C4A-B7DC-7B2C239A90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08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" y="742950"/>
            <a:ext cx="6604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357018E-DE67-B747-B116-F9A6B84F73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3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38920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77842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16762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55684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194605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526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447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368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fld id="{3CC64548-812E-394C-B6C9-19CC7B98F1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3" y="3543858"/>
            <a:ext cx="4285014" cy="68524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  <a:lvl2pPr marL="389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1" y="1505929"/>
            <a:ext cx="3886200" cy="1875914"/>
          </a:xfrm>
        </p:spPr>
        <p:txBody>
          <a:bodyPr/>
          <a:lstStyle>
            <a:lvl1pPr algn="ctr">
              <a:defRPr sz="2700" b="0" i="0">
                <a:latin typeface="Gill Sans Light"/>
                <a:cs typeface="Gill Sans Light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3468"/>
            <a:ext cx="7924800" cy="459000"/>
          </a:xfrm>
        </p:spPr>
        <p:txBody>
          <a:bodyPr/>
          <a:lstStyle>
            <a:lvl1pPr>
              <a:defRPr sz="2700">
                <a:solidFill>
                  <a:srgbClr val="FF9900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7904" y="4767273"/>
            <a:ext cx="990600" cy="273844"/>
          </a:xfrm>
        </p:spPr>
        <p:txBody>
          <a:bodyPr/>
          <a:lstStyle>
            <a:lvl1pPr>
              <a:defRPr lang="en-US" sz="1800" b="0" i="0" kern="1200" cap="none" spc="43" baseline="0" smtClean="0">
                <a:solidFill>
                  <a:srgbClr val="FF9900"/>
                </a:solidFill>
                <a:latin typeface="Georgia"/>
                <a:ea typeface="+mj-ea"/>
                <a:cs typeface="Georgia"/>
              </a:defRPr>
            </a:lvl1pPr>
          </a:lstStyle>
          <a:p>
            <a:fld id="{190D9BD3-E57B-4194-A545-2804EB95D9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1" y="951571"/>
            <a:ext cx="3962400" cy="3086100"/>
          </a:xfrm>
        </p:spPr>
        <p:txBody>
          <a:bodyPr>
            <a:normAutofit/>
          </a:bodyPr>
          <a:lstStyle>
            <a:lvl1pPr marL="291907" indent="-291907">
              <a:buSzPct val="80000"/>
              <a:buFont typeface="Wingdings" charset="2"/>
              <a:buChar char="q"/>
              <a:defRPr sz="1700" b="0" i="0">
                <a:latin typeface="Gill Sans Light"/>
                <a:cs typeface="Gill Sans Light"/>
              </a:defRPr>
            </a:lvl1pPr>
            <a:lvl2pPr marL="632467" indent="-243256">
              <a:buClr>
                <a:srgbClr val="38FF72"/>
              </a:buClr>
              <a:buSzPct val="80000"/>
              <a:buFont typeface="Wingdings" charset="2"/>
              <a:buChar char=""/>
              <a:defRPr sz="1700" b="0" i="0">
                <a:latin typeface="Gill Sans Light"/>
                <a:cs typeface="Gill Sans Light"/>
              </a:defRPr>
            </a:lvl2pPr>
            <a:lvl3pPr marL="973025" indent="-194603">
              <a:buClr>
                <a:srgbClr val="FFFF00"/>
              </a:buClr>
              <a:buSzPct val="100000"/>
              <a:buFont typeface="Courier New"/>
              <a:buChar char="o"/>
              <a:defRPr sz="1700" b="0" i="0">
                <a:solidFill>
                  <a:schemeClr val="tx1"/>
                </a:solidFill>
                <a:latin typeface="Gill Sans Light"/>
                <a:cs typeface="Gill Sans Light"/>
              </a:defRPr>
            </a:lvl3pPr>
            <a:lvl4pPr marL="1362236" indent="-194603">
              <a:buClr>
                <a:srgbClr val="FFFF00"/>
              </a:buClr>
              <a:buSzPct val="100000"/>
              <a:buFont typeface="Courier New"/>
              <a:buChar char="o"/>
              <a:defRPr sz="1700" b="0" i="0">
                <a:solidFill>
                  <a:schemeClr val="tx1"/>
                </a:solidFill>
                <a:latin typeface="Gill Sans Light"/>
                <a:cs typeface="Gill Sans Light"/>
              </a:defRPr>
            </a:lvl4pPr>
            <a:lvl5pPr marL="1751446" indent="-194603">
              <a:buClr>
                <a:srgbClr val="FFFF00"/>
              </a:buClr>
              <a:buSzPct val="100000"/>
              <a:buFont typeface="Courier New"/>
              <a:buChar char="o"/>
              <a:defRPr sz="1700" b="0" i="0">
                <a:solidFill>
                  <a:schemeClr val="tx1"/>
                </a:solidFill>
                <a:latin typeface="Gill Sans Light"/>
                <a:cs typeface="Gill Sans Light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215002"/>
            <a:ext cx="4320480" cy="335995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defRPr b="0" i="0">
                <a:latin typeface="Gill Sans"/>
                <a:cs typeface="Gill Sans"/>
              </a:defRPr>
            </a:lvl1pPr>
            <a:lvl2pPr marL="179388" indent="-248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"/>
              <a:defRPr b="0" i="0">
                <a:latin typeface="Gill Sans"/>
                <a:cs typeface="Gill Sans"/>
              </a:defRPr>
            </a:lvl2pPr>
            <a:lvl3pPr marL="538163" indent="-1873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"/>
              <a:defRPr b="0" i="0">
                <a:latin typeface="Gill Sans"/>
                <a:cs typeface="Gill Sans"/>
              </a:defRPr>
            </a:lvl3pPr>
            <a:lvl4pPr marL="717550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Font typeface="Andale Mono"/>
              <a:buChar char="►"/>
              <a:defRPr b="0" i="0">
                <a:latin typeface="Gill Sans"/>
                <a:cs typeface="Gill Sans"/>
              </a:defRPr>
            </a:lvl4pPr>
            <a:lvl5pPr marL="908050" indent="-188913">
              <a:buClr>
                <a:srgbClr val="004E73"/>
              </a:buClr>
              <a:buFont typeface="Courier New"/>
              <a:buChar char="o"/>
              <a:defRPr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5885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rizon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0542"/>
            <a:ext cx="9144000" cy="28930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3468"/>
            <a:ext cx="7924800" cy="459000"/>
          </a:xfrm>
          <a:prstGeom prst="rect">
            <a:avLst/>
          </a:prstGeom>
        </p:spPr>
        <p:txBody>
          <a:bodyPr vert="horz" lIns="77843" tIns="38920" rIns="77843" bIns="38920" rtlCol="0" anchor="b" anchorCtr="0">
            <a:no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1" y="959478"/>
            <a:ext cx="3962400" cy="3394472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1" y="4767273"/>
            <a:ext cx="15240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r">
              <a:defRPr sz="1700" b="0" i="0" strike="noStrike" spc="51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73"/>
            <a:ext cx="28956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l">
              <a:defRPr sz="1700" b="0" i="0" cap="all" spc="51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73"/>
            <a:ext cx="9906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r">
              <a:defRPr lang="en-US" sz="1800" b="0" i="0" kern="1200" cap="none" spc="43" baseline="0" smtClean="0">
                <a:solidFill>
                  <a:srgbClr val="FF9900"/>
                </a:solidFill>
                <a:latin typeface="Georgia"/>
                <a:ea typeface="+mj-ea"/>
                <a:cs typeface="Georgia"/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389767" y="2867067"/>
            <a:ext cx="157206" cy="355599"/>
          </a:xfrm>
          <a:prstGeom prst="rect">
            <a:avLst/>
          </a:prstGeom>
          <a:noFill/>
        </p:spPr>
        <p:txBody>
          <a:bodyPr wrap="none" lIns="77843" tIns="38920" rIns="77843" bIns="38920" rtlCol="0">
            <a:spAutoFit/>
          </a:bodyPr>
          <a:lstStyle/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1" r:id="rId2"/>
    <p:sldLayoutId id="2147483725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778421" rtl="0" eaLnBrk="1" latinLnBrk="0" hangingPunct="1">
        <a:spcBef>
          <a:spcPct val="0"/>
        </a:spcBef>
        <a:buNone/>
        <a:defRPr sz="2700" b="0" i="0" kern="1200" cap="none" spc="43" baseline="0">
          <a:solidFill>
            <a:srgbClr val="FF9900"/>
          </a:solidFill>
          <a:latin typeface="Gill Sans"/>
          <a:ea typeface="+mj-ea"/>
          <a:cs typeface="Gill San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91907" indent="-291907" algn="l" defTabSz="778421" rtl="0" eaLnBrk="1" latinLnBrk="0" hangingPunct="1">
        <a:lnSpc>
          <a:spcPct val="100000"/>
        </a:lnSpc>
        <a:spcBef>
          <a:spcPts val="0"/>
        </a:spcBef>
        <a:spcAft>
          <a:spcPts val="1534"/>
        </a:spcAft>
        <a:buClr>
          <a:schemeClr val="tx2"/>
        </a:buClr>
        <a:buSzPct val="80000"/>
        <a:buFont typeface="Wingdings" charset="2"/>
        <a:buChar char="q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632467" indent="-243256" algn="l" defTabSz="778421" rtl="0" eaLnBrk="1" latinLnBrk="0" hangingPunct="1">
        <a:lnSpc>
          <a:spcPct val="100000"/>
        </a:lnSpc>
        <a:spcBef>
          <a:spcPts val="0"/>
        </a:spcBef>
        <a:spcAft>
          <a:spcPts val="1534"/>
        </a:spcAft>
        <a:buClr>
          <a:srgbClr val="38FF72"/>
        </a:buClr>
        <a:buSzPct val="80000"/>
        <a:buFont typeface="Wingdings" charset="2"/>
        <a:buChar char="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973025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1534"/>
        </a:spcAft>
        <a:buClr>
          <a:srgbClr val="FFFF00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362236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1534"/>
        </a:spcAft>
        <a:buClr>
          <a:srgbClr val="FFFF00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1751446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1534"/>
        </a:spcAft>
        <a:buClr>
          <a:srgbClr val="FFFF00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14065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86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919077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28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20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42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62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84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605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26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47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68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emf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4" Type="http://schemas.openxmlformats.org/officeDocument/2006/relationships/image" Target="../media/image105.png"/><Relationship Id="rId15" Type="http://schemas.openxmlformats.org/officeDocument/2006/relationships/image" Target="../media/image106.png"/><Relationship Id="rId16" Type="http://schemas.openxmlformats.org/officeDocument/2006/relationships/image" Target="../media/image107.png"/><Relationship Id="rId17" Type="http://schemas.openxmlformats.org/officeDocument/2006/relationships/image" Target="../media/image108.png"/><Relationship Id="rId18" Type="http://schemas.openxmlformats.org/officeDocument/2006/relationships/image" Target="../media/image109.png"/><Relationship Id="rId19" Type="http://schemas.openxmlformats.org/officeDocument/2006/relationships/image" Target="../media/image110.png"/><Relationship Id="rId63" Type="http://schemas.openxmlformats.org/officeDocument/2006/relationships/image" Target="../media/image154.png"/><Relationship Id="rId64" Type="http://schemas.openxmlformats.org/officeDocument/2006/relationships/image" Target="../media/image155.jpeg"/><Relationship Id="rId65" Type="http://schemas.openxmlformats.org/officeDocument/2006/relationships/image" Target="../media/image156.png"/><Relationship Id="rId66" Type="http://schemas.openxmlformats.org/officeDocument/2006/relationships/image" Target="../media/image157.jpeg"/><Relationship Id="rId67" Type="http://schemas.openxmlformats.org/officeDocument/2006/relationships/image" Target="../media/image158.png"/><Relationship Id="rId68" Type="http://schemas.openxmlformats.org/officeDocument/2006/relationships/image" Target="../media/image159.jpeg"/><Relationship Id="rId69" Type="http://schemas.openxmlformats.org/officeDocument/2006/relationships/image" Target="../media/image160.png"/><Relationship Id="rId50" Type="http://schemas.openxmlformats.org/officeDocument/2006/relationships/image" Target="../media/image141.png"/><Relationship Id="rId51" Type="http://schemas.openxmlformats.org/officeDocument/2006/relationships/image" Target="../media/image142.png"/><Relationship Id="rId52" Type="http://schemas.openxmlformats.org/officeDocument/2006/relationships/image" Target="../media/image143.png"/><Relationship Id="rId53" Type="http://schemas.openxmlformats.org/officeDocument/2006/relationships/image" Target="../media/image144.png"/><Relationship Id="rId54" Type="http://schemas.openxmlformats.org/officeDocument/2006/relationships/image" Target="../media/image145.png"/><Relationship Id="rId55" Type="http://schemas.openxmlformats.org/officeDocument/2006/relationships/image" Target="../media/image146.png"/><Relationship Id="rId56" Type="http://schemas.openxmlformats.org/officeDocument/2006/relationships/image" Target="../media/image147.png"/><Relationship Id="rId57" Type="http://schemas.openxmlformats.org/officeDocument/2006/relationships/image" Target="../media/image148.png"/><Relationship Id="rId58" Type="http://schemas.openxmlformats.org/officeDocument/2006/relationships/image" Target="../media/image149.png"/><Relationship Id="rId59" Type="http://schemas.openxmlformats.org/officeDocument/2006/relationships/image" Target="../media/image150.png"/><Relationship Id="rId40" Type="http://schemas.openxmlformats.org/officeDocument/2006/relationships/image" Target="../media/image131.png"/><Relationship Id="rId41" Type="http://schemas.openxmlformats.org/officeDocument/2006/relationships/image" Target="../media/image132.png"/><Relationship Id="rId42" Type="http://schemas.openxmlformats.org/officeDocument/2006/relationships/image" Target="../media/image133.png"/><Relationship Id="rId43" Type="http://schemas.openxmlformats.org/officeDocument/2006/relationships/image" Target="../media/image134.png"/><Relationship Id="rId44" Type="http://schemas.openxmlformats.org/officeDocument/2006/relationships/image" Target="../media/image135.png"/><Relationship Id="rId45" Type="http://schemas.openxmlformats.org/officeDocument/2006/relationships/image" Target="../media/image136.png"/><Relationship Id="rId46" Type="http://schemas.openxmlformats.org/officeDocument/2006/relationships/image" Target="../media/image137.png"/><Relationship Id="rId47" Type="http://schemas.openxmlformats.org/officeDocument/2006/relationships/image" Target="../media/image138.png"/><Relationship Id="rId48" Type="http://schemas.openxmlformats.org/officeDocument/2006/relationships/image" Target="../media/image139.png"/><Relationship Id="rId49" Type="http://schemas.openxmlformats.org/officeDocument/2006/relationships/image" Target="../media/image14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oleObject" Target="../embeddings/oleObject12.bin"/><Relationship Id="rId9" Type="http://schemas.openxmlformats.org/officeDocument/2006/relationships/image" Target="../media/image95.emf"/><Relationship Id="rId30" Type="http://schemas.openxmlformats.org/officeDocument/2006/relationships/image" Target="../media/image121.png"/><Relationship Id="rId31" Type="http://schemas.openxmlformats.org/officeDocument/2006/relationships/image" Target="../media/image122.png"/><Relationship Id="rId32" Type="http://schemas.openxmlformats.org/officeDocument/2006/relationships/image" Target="../media/image123.png"/><Relationship Id="rId33" Type="http://schemas.openxmlformats.org/officeDocument/2006/relationships/image" Target="../media/image124.png"/><Relationship Id="rId34" Type="http://schemas.openxmlformats.org/officeDocument/2006/relationships/image" Target="../media/image125.png"/><Relationship Id="rId35" Type="http://schemas.openxmlformats.org/officeDocument/2006/relationships/image" Target="../media/image126.png"/><Relationship Id="rId36" Type="http://schemas.openxmlformats.org/officeDocument/2006/relationships/image" Target="../media/image127.png"/><Relationship Id="rId37" Type="http://schemas.openxmlformats.org/officeDocument/2006/relationships/image" Target="../media/image128.png"/><Relationship Id="rId38" Type="http://schemas.openxmlformats.org/officeDocument/2006/relationships/image" Target="../media/image129.png"/><Relationship Id="rId39" Type="http://schemas.openxmlformats.org/officeDocument/2006/relationships/image" Target="../media/image130.png"/><Relationship Id="rId70" Type="http://schemas.openxmlformats.org/officeDocument/2006/relationships/image" Target="../media/image161.png"/><Relationship Id="rId71" Type="http://schemas.openxmlformats.org/officeDocument/2006/relationships/image" Target="../media/image162.png"/><Relationship Id="rId72" Type="http://schemas.openxmlformats.org/officeDocument/2006/relationships/image" Target="../media/image163.png"/><Relationship Id="rId20" Type="http://schemas.openxmlformats.org/officeDocument/2006/relationships/image" Target="../media/image111.png"/><Relationship Id="rId21" Type="http://schemas.openxmlformats.org/officeDocument/2006/relationships/image" Target="../media/image112.png"/><Relationship Id="rId22" Type="http://schemas.openxmlformats.org/officeDocument/2006/relationships/image" Target="../media/image113.png"/><Relationship Id="rId23" Type="http://schemas.openxmlformats.org/officeDocument/2006/relationships/image" Target="../media/image114.png"/><Relationship Id="rId24" Type="http://schemas.openxmlformats.org/officeDocument/2006/relationships/image" Target="../media/image115.png"/><Relationship Id="rId25" Type="http://schemas.openxmlformats.org/officeDocument/2006/relationships/image" Target="../media/image116.png"/><Relationship Id="rId26" Type="http://schemas.openxmlformats.org/officeDocument/2006/relationships/image" Target="../media/image117.png"/><Relationship Id="rId27" Type="http://schemas.openxmlformats.org/officeDocument/2006/relationships/image" Target="../media/image118.png"/><Relationship Id="rId28" Type="http://schemas.openxmlformats.org/officeDocument/2006/relationships/image" Target="../media/image119.png"/><Relationship Id="rId29" Type="http://schemas.openxmlformats.org/officeDocument/2006/relationships/image" Target="../media/image120.png"/><Relationship Id="rId73" Type="http://schemas.openxmlformats.org/officeDocument/2006/relationships/image" Target="../media/image164.png"/><Relationship Id="rId74" Type="http://schemas.openxmlformats.org/officeDocument/2006/relationships/image" Target="../media/image165.png"/><Relationship Id="rId75" Type="http://schemas.openxmlformats.org/officeDocument/2006/relationships/image" Target="../media/image166.png"/><Relationship Id="rId60" Type="http://schemas.openxmlformats.org/officeDocument/2006/relationships/image" Target="../media/image151.png"/><Relationship Id="rId61" Type="http://schemas.openxmlformats.org/officeDocument/2006/relationships/image" Target="../media/image152.png"/><Relationship Id="rId62" Type="http://schemas.openxmlformats.org/officeDocument/2006/relationships/image" Target="../media/image153.png"/><Relationship Id="rId10" Type="http://schemas.openxmlformats.org/officeDocument/2006/relationships/image" Target="../media/image101.png"/><Relationship Id="rId11" Type="http://schemas.openxmlformats.org/officeDocument/2006/relationships/image" Target="../media/image102.png"/><Relationship Id="rId12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6.png"/><Relationship Id="rId20" Type="http://schemas.openxmlformats.org/officeDocument/2006/relationships/oleObject" Target="../embeddings/oleObject16.bin"/><Relationship Id="rId21" Type="http://schemas.openxmlformats.org/officeDocument/2006/relationships/image" Target="../media/image169.emf"/><Relationship Id="rId10" Type="http://schemas.openxmlformats.org/officeDocument/2006/relationships/image" Target="../media/image177.png"/><Relationship Id="rId11" Type="http://schemas.openxmlformats.org/officeDocument/2006/relationships/image" Target="../media/image178.png"/><Relationship Id="rId12" Type="http://schemas.openxmlformats.org/officeDocument/2006/relationships/image" Target="../media/image179.png"/><Relationship Id="rId13" Type="http://schemas.openxmlformats.org/officeDocument/2006/relationships/oleObject" Target="../embeddings/oleObject13.bin"/><Relationship Id="rId14" Type="http://schemas.openxmlformats.org/officeDocument/2006/relationships/image" Target="../media/image95.emf"/><Relationship Id="rId15" Type="http://schemas.openxmlformats.org/officeDocument/2006/relationships/image" Target="../media/image180.png"/><Relationship Id="rId16" Type="http://schemas.openxmlformats.org/officeDocument/2006/relationships/oleObject" Target="../embeddings/oleObject14.bin"/><Relationship Id="rId17" Type="http://schemas.openxmlformats.org/officeDocument/2006/relationships/image" Target="../media/image167.emf"/><Relationship Id="rId18" Type="http://schemas.openxmlformats.org/officeDocument/2006/relationships/oleObject" Target="../embeddings/oleObject15.bin"/><Relationship Id="rId19" Type="http://schemas.openxmlformats.org/officeDocument/2006/relationships/image" Target="../media/image16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png"/><Relationship Id="rId7" Type="http://schemas.openxmlformats.org/officeDocument/2006/relationships/image" Target="../media/image174.png"/><Relationship Id="rId8" Type="http://schemas.openxmlformats.org/officeDocument/2006/relationships/image" Target="../media/image17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1.emf"/><Relationship Id="rId12" Type="http://schemas.openxmlformats.org/officeDocument/2006/relationships/image" Target="../media/image189.png"/><Relationship Id="rId13" Type="http://schemas.openxmlformats.org/officeDocument/2006/relationships/image" Target="../media/image190.png"/><Relationship Id="rId14" Type="http://schemas.openxmlformats.org/officeDocument/2006/relationships/image" Target="../media/image191.png"/><Relationship Id="rId15" Type="http://schemas.openxmlformats.org/officeDocument/2006/relationships/image" Target="../media/image192.png"/><Relationship Id="rId16" Type="http://schemas.openxmlformats.org/officeDocument/2006/relationships/image" Target="../media/image193.png"/><Relationship Id="rId17" Type="http://schemas.openxmlformats.org/officeDocument/2006/relationships/image" Target="../media/image7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6" Type="http://schemas.openxmlformats.org/officeDocument/2006/relationships/image" Target="../media/image185.png"/><Relationship Id="rId7" Type="http://schemas.openxmlformats.org/officeDocument/2006/relationships/image" Target="../media/image186.png"/><Relationship Id="rId8" Type="http://schemas.openxmlformats.org/officeDocument/2006/relationships/image" Target="../media/image187.png"/><Relationship Id="rId9" Type="http://schemas.openxmlformats.org/officeDocument/2006/relationships/image" Target="../media/image188.png"/><Relationship Id="rId10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194.emf"/><Relationship Id="rId7" Type="http://schemas.openxmlformats.org/officeDocument/2006/relationships/image" Target="../media/image197.png"/><Relationship Id="rId8" Type="http://schemas.openxmlformats.org/officeDocument/2006/relationships/image" Target="../media/image198.jpeg"/><Relationship Id="rId9" Type="http://schemas.openxmlformats.org/officeDocument/2006/relationships/image" Target="../media/image199.png"/><Relationship Id="rId10" Type="http://schemas.openxmlformats.org/officeDocument/2006/relationships/image" Target="../media/image200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Relationship Id="rId7" Type="http://schemas.openxmlformats.org/officeDocument/2006/relationships/image" Target="../media/image217.png"/><Relationship Id="rId8" Type="http://schemas.openxmlformats.org/officeDocument/2006/relationships/image" Target="../media/image218.png"/><Relationship Id="rId9" Type="http://schemas.openxmlformats.org/officeDocument/2006/relationships/image" Target="../media/image219.png"/><Relationship Id="rId10" Type="http://schemas.openxmlformats.org/officeDocument/2006/relationships/image" Target="../media/image220.png"/><Relationship Id="rId11" Type="http://schemas.openxmlformats.org/officeDocument/2006/relationships/image" Target="../media/image2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2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1.png"/><Relationship Id="rId12" Type="http://schemas.openxmlformats.org/officeDocument/2006/relationships/image" Target="../media/image232.jpeg"/><Relationship Id="rId13" Type="http://schemas.openxmlformats.org/officeDocument/2006/relationships/image" Target="../media/image233.jpeg"/><Relationship Id="rId14" Type="http://schemas.openxmlformats.org/officeDocument/2006/relationships/image" Target="../media/image234.png"/><Relationship Id="rId15" Type="http://schemas.openxmlformats.org/officeDocument/2006/relationships/image" Target="../media/image235.png"/><Relationship Id="rId16" Type="http://schemas.openxmlformats.org/officeDocument/2006/relationships/image" Target="../media/image23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2.png"/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5" Type="http://schemas.openxmlformats.org/officeDocument/2006/relationships/image" Target="../media/image225.png"/><Relationship Id="rId6" Type="http://schemas.openxmlformats.org/officeDocument/2006/relationships/image" Target="../media/image226.jpeg"/><Relationship Id="rId7" Type="http://schemas.openxmlformats.org/officeDocument/2006/relationships/image" Target="../media/image227.jpeg"/><Relationship Id="rId8" Type="http://schemas.openxmlformats.org/officeDocument/2006/relationships/image" Target="../media/image228.jpeg"/><Relationship Id="rId9" Type="http://schemas.openxmlformats.org/officeDocument/2006/relationships/image" Target="../media/image229.jpeg"/><Relationship Id="rId10" Type="http://schemas.openxmlformats.org/officeDocument/2006/relationships/image" Target="../media/image23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4.png"/><Relationship Id="rId20" Type="http://schemas.openxmlformats.org/officeDocument/2006/relationships/image" Target="../media/image255.png"/><Relationship Id="rId21" Type="http://schemas.openxmlformats.org/officeDocument/2006/relationships/image" Target="../media/image256.png"/><Relationship Id="rId22" Type="http://schemas.openxmlformats.org/officeDocument/2006/relationships/image" Target="../media/image257.png"/><Relationship Id="rId23" Type="http://schemas.openxmlformats.org/officeDocument/2006/relationships/image" Target="../media/image258.png"/><Relationship Id="rId24" Type="http://schemas.openxmlformats.org/officeDocument/2006/relationships/image" Target="../media/image259.png"/><Relationship Id="rId25" Type="http://schemas.openxmlformats.org/officeDocument/2006/relationships/image" Target="../media/image260.png"/><Relationship Id="rId26" Type="http://schemas.openxmlformats.org/officeDocument/2006/relationships/image" Target="../media/image261.png"/><Relationship Id="rId27" Type="http://schemas.openxmlformats.org/officeDocument/2006/relationships/image" Target="../media/image262.png"/><Relationship Id="rId28" Type="http://schemas.openxmlformats.org/officeDocument/2006/relationships/image" Target="../media/image263.png"/><Relationship Id="rId10" Type="http://schemas.openxmlformats.org/officeDocument/2006/relationships/image" Target="../media/image245.png"/><Relationship Id="rId11" Type="http://schemas.openxmlformats.org/officeDocument/2006/relationships/image" Target="../media/image246.png"/><Relationship Id="rId12" Type="http://schemas.openxmlformats.org/officeDocument/2006/relationships/image" Target="../media/image247.png"/><Relationship Id="rId13" Type="http://schemas.openxmlformats.org/officeDocument/2006/relationships/image" Target="../media/image248.png"/><Relationship Id="rId14" Type="http://schemas.openxmlformats.org/officeDocument/2006/relationships/image" Target="../media/image249.png"/><Relationship Id="rId15" Type="http://schemas.openxmlformats.org/officeDocument/2006/relationships/image" Target="../media/image250.png"/><Relationship Id="rId16" Type="http://schemas.openxmlformats.org/officeDocument/2006/relationships/image" Target="../media/image251.png"/><Relationship Id="rId17" Type="http://schemas.openxmlformats.org/officeDocument/2006/relationships/image" Target="../media/image252.png"/><Relationship Id="rId18" Type="http://schemas.openxmlformats.org/officeDocument/2006/relationships/image" Target="../media/image253.png"/><Relationship Id="rId19" Type="http://schemas.openxmlformats.org/officeDocument/2006/relationships/image" Target="../media/image25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7.png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jpe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1.png"/><Relationship Id="rId20" Type="http://schemas.openxmlformats.org/officeDocument/2006/relationships/image" Target="../media/image282.png"/><Relationship Id="rId21" Type="http://schemas.openxmlformats.org/officeDocument/2006/relationships/image" Target="../media/image283.png"/><Relationship Id="rId10" Type="http://schemas.openxmlformats.org/officeDocument/2006/relationships/image" Target="../media/image272.png"/><Relationship Id="rId11" Type="http://schemas.openxmlformats.org/officeDocument/2006/relationships/image" Target="../media/image273.png"/><Relationship Id="rId12" Type="http://schemas.openxmlformats.org/officeDocument/2006/relationships/image" Target="../media/image274.png"/><Relationship Id="rId13" Type="http://schemas.openxmlformats.org/officeDocument/2006/relationships/image" Target="../media/image275.png"/><Relationship Id="rId14" Type="http://schemas.openxmlformats.org/officeDocument/2006/relationships/image" Target="../media/image276.png"/><Relationship Id="rId15" Type="http://schemas.openxmlformats.org/officeDocument/2006/relationships/image" Target="../media/image277.png"/><Relationship Id="rId16" Type="http://schemas.openxmlformats.org/officeDocument/2006/relationships/image" Target="../media/image278.png"/><Relationship Id="rId17" Type="http://schemas.openxmlformats.org/officeDocument/2006/relationships/image" Target="../media/image279.png"/><Relationship Id="rId18" Type="http://schemas.openxmlformats.org/officeDocument/2006/relationships/image" Target="../media/image280.png"/><Relationship Id="rId19" Type="http://schemas.openxmlformats.org/officeDocument/2006/relationships/image" Target="../media/image28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4.pn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png"/><Relationship Id="rId6" Type="http://schemas.openxmlformats.org/officeDocument/2006/relationships/image" Target="../media/image268.png"/><Relationship Id="rId7" Type="http://schemas.openxmlformats.org/officeDocument/2006/relationships/image" Target="../media/image269.png"/><Relationship Id="rId8" Type="http://schemas.openxmlformats.org/officeDocument/2006/relationships/image" Target="../media/image2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4.png"/><Relationship Id="rId3" Type="http://schemas.openxmlformats.org/officeDocument/2006/relationships/image" Target="../media/image2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4" Type="http://schemas.openxmlformats.org/officeDocument/2006/relationships/image" Target="../media/image288.png"/><Relationship Id="rId5" Type="http://schemas.openxmlformats.org/officeDocument/2006/relationships/image" Target="../media/image289.png"/><Relationship Id="rId6" Type="http://schemas.openxmlformats.org/officeDocument/2006/relationships/image" Target="../media/image290.png"/><Relationship Id="rId7" Type="http://schemas.openxmlformats.org/officeDocument/2006/relationships/image" Target="../media/image291.jpeg"/><Relationship Id="rId8" Type="http://schemas.openxmlformats.org/officeDocument/2006/relationships/image" Target="../media/image292.jpeg"/><Relationship Id="rId9" Type="http://schemas.openxmlformats.org/officeDocument/2006/relationships/image" Target="../media/image28.png"/><Relationship Id="rId10" Type="http://schemas.openxmlformats.org/officeDocument/2006/relationships/image" Target="../media/image29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4" Type="http://schemas.openxmlformats.org/officeDocument/2006/relationships/image" Target="../media/image296.png"/><Relationship Id="rId5" Type="http://schemas.openxmlformats.org/officeDocument/2006/relationships/image" Target="../media/image297.png"/><Relationship Id="rId6" Type="http://schemas.openxmlformats.org/officeDocument/2006/relationships/image" Target="../media/image298.png"/><Relationship Id="rId7" Type="http://schemas.openxmlformats.org/officeDocument/2006/relationships/image" Target="../media/image299.png"/><Relationship Id="rId8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emf"/><Relationship Id="rId4" Type="http://schemas.openxmlformats.org/officeDocument/2006/relationships/image" Target="../media/image303.png"/><Relationship Id="rId5" Type="http://schemas.openxmlformats.org/officeDocument/2006/relationships/image" Target="../media/image304.png"/><Relationship Id="rId6" Type="http://schemas.openxmlformats.org/officeDocument/2006/relationships/image" Target="../media/image305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4" Type="http://schemas.openxmlformats.org/officeDocument/2006/relationships/image" Target="../media/image308.png"/><Relationship Id="rId5" Type="http://schemas.openxmlformats.org/officeDocument/2006/relationships/image" Target="../media/image309.png"/><Relationship Id="rId6" Type="http://schemas.openxmlformats.org/officeDocument/2006/relationships/image" Target="../media/image310.png"/><Relationship Id="rId7" Type="http://schemas.openxmlformats.org/officeDocument/2006/relationships/image" Target="../media/image311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6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1.png"/><Relationship Id="rId12" Type="http://schemas.openxmlformats.org/officeDocument/2006/relationships/image" Target="../media/image322.png"/><Relationship Id="rId13" Type="http://schemas.openxmlformats.org/officeDocument/2006/relationships/image" Target="../media/image323.png"/><Relationship Id="rId1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2.png"/><Relationship Id="rId3" Type="http://schemas.openxmlformats.org/officeDocument/2006/relationships/image" Target="../media/image313.png"/><Relationship Id="rId4" Type="http://schemas.openxmlformats.org/officeDocument/2006/relationships/image" Target="../media/image314.png"/><Relationship Id="rId5" Type="http://schemas.openxmlformats.org/officeDocument/2006/relationships/image" Target="../media/image315.png"/><Relationship Id="rId6" Type="http://schemas.openxmlformats.org/officeDocument/2006/relationships/image" Target="../media/image316.png"/><Relationship Id="rId7" Type="http://schemas.openxmlformats.org/officeDocument/2006/relationships/image" Target="../media/image317.png"/><Relationship Id="rId8" Type="http://schemas.openxmlformats.org/officeDocument/2006/relationships/image" Target="../media/image318.png"/><Relationship Id="rId9" Type="http://schemas.openxmlformats.org/officeDocument/2006/relationships/image" Target="../media/image319.png"/><Relationship Id="rId10" Type="http://schemas.openxmlformats.org/officeDocument/2006/relationships/image" Target="../media/image320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3.png"/><Relationship Id="rId12" Type="http://schemas.openxmlformats.org/officeDocument/2006/relationships/image" Target="../media/image334.png"/><Relationship Id="rId13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4.png"/><Relationship Id="rId3" Type="http://schemas.openxmlformats.org/officeDocument/2006/relationships/image" Target="../media/image325.png"/><Relationship Id="rId4" Type="http://schemas.openxmlformats.org/officeDocument/2006/relationships/image" Target="../media/image326.gif"/><Relationship Id="rId5" Type="http://schemas.openxmlformats.org/officeDocument/2006/relationships/image" Target="../media/image327.png"/><Relationship Id="rId6" Type="http://schemas.openxmlformats.org/officeDocument/2006/relationships/image" Target="../media/image328.png"/><Relationship Id="rId7" Type="http://schemas.openxmlformats.org/officeDocument/2006/relationships/image" Target="../media/image329.png"/><Relationship Id="rId8" Type="http://schemas.openxmlformats.org/officeDocument/2006/relationships/image" Target="../media/image330.png"/><Relationship Id="rId9" Type="http://schemas.openxmlformats.org/officeDocument/2006/relationships/image" Target="../media/image331.png"/><Relationship Id="rId10" Type="http://schemas.openxmlformats.org/officeDocument/2006/relationships/image" Target="../media/image3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4" Type="http://schemas.openxmlformats.org/officeDocument/2006/relationships/image" Target="../media/image337.png"/><Relationship Id="rId5" Type="http://schemas.openxmlformats.org/officeDocument/2006/relationships/image" Target="../media/image338.png"/><Relationship Id="rId6" Type="http://schemas.openxmlformats.org/officeDocument/2006/relationships/image" Target="../media/image339.png"/><Relationship Id="rId7" Type="http://schemas.openxmlformats.org/officeDocument/2006/relationships/image" Target="../media/image340.png"/><Relationship Id="rId8" Type="http://schemas.openxmlformats.org/officeDocument/2006/relationships/image" Target="../media/image3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2.png"/><Relationship Id="rId3" Type="http://schemas.openxmlformats.org/officeDocument/2006/relationships/image" Target="../media/image3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3.png"/><Relationship Id="rId12" Type="http://schemas.openxmlformats.org/officeDocument/2006/relationships/image" Target="../media/image354.png"/><Relationship Id="rId13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4.png"/><Relationship Id="rId3" Type="http://schemas.openxmlformats.org/officeDocument/2006/relationships/image" Target="../media/image345.png"/><Relationship Id="rId4" Type="http://schemas.openxmlformats.org/officeDocument/2006/relationships/image" Target="../media/image346.png"/><Relationship Id="rId5" Type="http://schemas.openxmlformats.org/officeDocument/2006/relationships/image" Target="../media/image347.png"/><Relationship Id="rId6" Type="http://schemas.openxmlformats.org/officeDocument/2006/relationships/image" Target="../media/image348.png"/><Relationship Id="rId7" Type="http://schemas.openxmlformats.org/officeDocument/2006/relationships/image" Target="../media/image349.jpeg"/><Relationship Id="rId8" Type="http://schemas.openxmlformats.org/officeDocument/2006/relationships/image" Target="../media/image350.png"/><Relationship Id="rId9" Type="http://schemas.openxmlformats.org/officeDocument/2006/relationships/image" Target="../media/image351.png"/><Relationship Id="rId10" Type="http://schemas.openxmlformats.org/officeDocument/2006/relationships/image" Target="../media/image3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4" Type="http://schemas.openxmlformats.org/officeDocument/2006/relationships/image" Target="../media/image357.png"/><Relationship Id="rId5" Type="http://schemas.openxmlformats.org/officeDocument/2006/relationships/image" Target="../media/image358.png"/><Relationship Id="rId6" Type="http://schemas.openxmlformats.org/officeDocument/2006/relationships/image" Target="../media/image35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4" Type="http://schemas.openxmlformats.org/officeDocument/2006/relationships/image" Target="../media/image362.png"/><Relationship Id="rId5" Type="http://schemas.openxmlformats.org/officeDocument/2006/relationships/image" Target="../media/image363.pn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360.emf"/><Relationship Id="rId8" Type="http://schemas.openxmlformats.org/officeDocument/2006/relationships/image" Target="../media/image364.gif"/><Relationship Id="rId9" Type="http://schemas.openxmlformats.org/officeDocument/2006/relationships/image" Target="../media/image365.gif"/><Relationship Id="rId10" Type="http://schemas.openxmlformats.org/officeDocument/2006/relationships/image" Target="../media/image366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3.png"/><Relationship Id="rId12" Type="http://schemas.openxmlformats.org/officeDocument/2006/relationships/image" Target="../media/image28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68.png"/><Relationship Id="rId4" Type="http://schemas.openxmlformats.org/officeDocument/2006/relationships/image" Target="../media/image369.png"/><Relationship Id="rId5" Type="http://schemas.openxmlformats.org/officeDocument/2006/relationships/image" Target="../media/image370.png"/><Relationship Id="rId6" Type="http://schemas.openxmlformats.org/officeDocument/2006/relationships/oleObject" Target="../embeddings/oleObject20.bin"/><Relationship Id="rId7" Type="http://schemas.openxmlformats.org/officeDocument/2006/relationships/image" Target="../media/image367.emf"/><Relationship Id="rId8" Type="http://schemas.openxmlformats.org/officeDocument/2006/relationships/image" Target="../media/image371.png"/><Relationship Id="rId9" Type="http://schemas.openxmlformats.org/officeDocument/2006/relationships/image" Target="../media/image372.png"/><Relationship Id="rId10" Type="http://schemas.openxmlformats.org/officeDocument/2006/relationships/image" Target="../media/image3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4" Type="http://schemas.openxmlformats.org/officeDocument/2006/relationships/image" Target="../media/image375.png"/><Relationship Id="rId5" Type="http://schemas.openxmlformats.org/officeDocument/2006/relationships/image" Target="../media/image376.png"/><Relationship Id="rId6" Type="http://schemas.openxmlformats.org/officeDocument/2006/relationships/image" Target="../media/image377.png"/><Relationship Id="rId7" Type="http://schemas.openxmlformats.org/officeDocument/2006/relationships/image" Target="../media/image378.png"/><Relationship Id="rId8" Type="http://schemas.openxmlformats.org/officeDocument/2006/relationships/oleObject" Target="../embeddings/oleObject21.bin"/><Relationship Id="rId9" Type="http://schemas.openxmlformats.org/officeDocument/2006/relationships/image" Target="../media/image367.emf"/><Relationship Id="rId10" Type="http://schemas.openxmlformats.org/officeDocument/2006/relationships/image" Target="../media/image379.png"/><Relationship Id="rId11" Type="http://schemas.openxmlformats.org/officeDocument/2006/relationships/image" Target="../media/image380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4" Type="http://schemas.openxmlformats.org/officeDocument/2006/relationships/image" Target="../media/image383.png"/><Relationship Id="rId5" Type="http://schemas.openxmlformats.org/officeDocument/2006/relationships/image" Target="../media/image38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4" Type="http://schemas.openxmlformats.org/officeDocument/2006/relationships/image" Target="../media/image387.png"/><Relationship Id="rId5" Type="http://schemas.openxmlformats.org/officeDocument/2006/relationships/image" Target="../media/image359.png"/><Relationship Id="rId6" Type="http://schemas.openxmlformats.org/officeDocument/2006/relationships/image" Target="../media/image388.png"/><Relationship Id="rId7" Type="http://schemas.openxmlformats.org/officeDocument/2006/relationships/oleObject" Target="../embeddings/oleObject22.bin"/><Relationship Id="rId8" Type="http://schemas.openxmlformats.org/officeDocument/2006/relationships/image" Target="../media/image385.emf"/><Relationship Id="rId9" Type="http://schemas.openxmlformats.org/officeDocument/2006/relationships/image" Target="../media/image389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8.png"/><Relationship Id="rId12" Type="http://schemas.openxmlformats.org/officeDocument/2006/relationships/image" Target="../media/image399.png"/><Relationship Id="rId13" Type="http://schemas.openxmlformats.org/officeDocument/2006/relationships/image" Target="../media/image400.png"/><Relationship Id="rId14" Type="http://schemas.openxmlformats.org/officeDocument/2006/relationships/image" Target="../media/image401.png"/><Relationship Id="rId15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0.png"/><Relationship Id="rId3" Type="http://schemas.openxmlformats.org/officeDocument/2006/relationships/image" Target="../media/image391.png"/><Relationship Id="rId4" Type="http://schemas.openxmlformats.org/officeDocument/2006/relationships/image" Target="../media/image392.png"/><Relationship Id="rId5" Type="http://schemas.openxmlformats.org/officeDocument/2006/relationships/image" Target="../media/image393.png"/><Relationship Id="rId6" Type="http://schemas.openxmlformats.org/officeDocument/2006/relationships/image" Target="../media/image394.png"/><Relationship Id="rId7" Type="http://schemas.openxmlformats.org/officeDocument/2006/relationships/image" Target="../media/image395.png"/><Relationship Id="rId8" Type="http://schemas.openxmlformats.org/officeDocument/2006/relationships/image" Target="../media/image34.emf"/><Relationship Id="rId9" Type="http://schemas.openxmlformats.org/officeDocument/2006/relationships/image" Target="../media/image396.png"/><Relationship Id="rId10" Type="http://schemas.openxmlformats.org/officeDocument/2006/relationships/image" Target="../media/image397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1.png"/><Relationship Id="rId12" Type="http://schemas.openxmlformats.org/officeDocument/2006/relationships/image" Target="../media/image412.png"/><Relationship Id="rId13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2.png"/><Relationship Id="rId3" Type="http://schemas.openxmlformats.org/officeDocument/2006/relationships/image" Target="../media/image403.png"/><Relationship Id="rId4" Type="http://schemas.openxmlformats.org/officeDocument/2006/relationships/image" Target="../media/image404.png"/><Relationship Id="rId5" Type="http://schemas.openxmlformats.org/officeDocument/2006/relationships/image" Target="../media/image405.png"/><Relationship Id="rId6" Type="http://schemas.openxmlformats.org/officeDocument/2006/relationships/image" Target="../media/image406.png"/><Relationship Id="rId7" Type="http://schemas.openxmlformats.org/officeDocument/2006/relationships/image" Target="../media/image407.png"/><Relationship Id="rId8" Type="http://schemas.openxmlformats.org/officeDocument/2006/relationships/image" Target="../media/image408.png"/><Relationship Id="rId9" Type="http://schemas.openxmlformats.org/officeDocument/2006/relationships/image" Target="../media/image409.png"/><Relationship Id="rId10" Type="http://schemas.openxmlformats.org/officeDocument/2006/relationships/image" Target="../media/image4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4" Type="http://schemas.openxmlformats.org/officeDocument/2006/relationships/image" Target="../media/image415.png"/><Relationship Id="rId5" Type="http://schemas.openxmlformats.org/officeDocument/2006/relationships/image" Target="../media/image416.png"/><Relationship Id="rId6" Type="http://schemas.openxmlformats.org/officeDocument/2006/relationships/image" Target="../media/image4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0.emf"/><Relationship Id="rId8" Type="http://schemas.openxmlformats.org/officeDocument/2006/relationships/image" Target="../media/image33.png"/><Relationship Id="rId9" Type="http://schemas.openxmlformats.org/officeDocument/2006/relationships/image" Target="../media/image34.emf"/><Relationship Id="rId10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4" Type="http://schemas.openxmlformats.org/officeDocument/2006/relationships/image" Target="../media/image420.png"/><Relationship Id="rId5" Type="http://schemas.openxmlformats.org/officeDocument/2006/relationships/image" Target="../media/image421.png"/><Relationship Id="rId6" Type="http://schemas.openxmlformats.org/officeDocument/2006/relationships/image" Target="../media/image4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4" Type="http://schemas.openxmlformats.org/officeDocument/2006/relationships/image" Target="../media/image425.png"/><Relationship Id="rId5" Type="http://schemas.openxmlformats.org/officeDocument/2006/relationships/image" Target="../media/image426.png"/><Relationship Id="rId6" Type="http://schemas.openxmlformats.org/officeDocument/2006/relationships/image" Target="../media/image4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4" Type="http://schemas.openxmlformats.org/officeDocument/2006/relationships/image" Target="../media/image430.png"/><Relationship Id="rId5" Type="http://schemas.openxmlformats.org/officeDocument/2006/relationships/image" Target="../media/image431.png"/><Relationship Id="rId6" Type="http://schemas.openxmlformats.org/officeDocument/2006/relationships/image" Target="../media/image432.jpeg"/><Relationship Id="rId7" Type="http://schemas.openxmlformats.org/officeDocument/2006/relationships/image" Target="../media/image433.png"/><Relationship Id="rId8" Type="http://schemas.openxmlformats.org/officeDocument/2006/relationships/image" Target="../media/image434.png"/><Relationship Id="rId9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4" Type="http://schemas.openxmlformats.org/officeDocument/2006/relationships/image" Target="../media/image438.png"/><Relationship Id="rId5" Type="http://schemas.openxmlformats.org/officeDocument/2006/relationships/image" Target="../media/image439.png"/><Relationship Id="rId6" Type="http://schemas.openxmlformats.org/officeDocument/2006/relationships/image" Target="../media/image440.png"/><Relationship Id="rId7" Type="http://schemas.openxmlformats.org/officeDocument/2006/relationships/image" Target="../media/image441.png"/><Relationship Id="rId8" Type="http://schemas.openxmlformats.org/officeDocument/2006/relationships/image" Target="../media/image4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4" Type="http://schemas.openxmlformats.org/officeDocument/2006/relationships/image" Target="../media/image445.png"/><Relationship Id="rId5" Type="http://schemas.openxmlformats.org/officeDocument/2006/relationships/image" Target="../media/image446.png"/><Relationship Id="rId6" Type="http://schemas.openxmlformats.org/officeDocument/2006/relationships/image" Target="../media/image447.png"/><Relationship Id="rId7" Type="http://schemas.openxmlformats.org/officeDocument/2006/relationships/image" Target="../media/image44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4" Type="http://schemas.openxmlformats.org/officeDocument/2006/relationships/image" Target="../media/image451.png"/><Relationship Id="rId5" Type="http://schemas.openxmlformats.org/officeDocument/2006/relationships/image" Target="../media/image431.png"/><Relationship Id="rId6" Type="http://schemas.openxmlformats.org/officeDocument/2006/relationships/image" Target="../media/image432.jpeg"/><Relationship Id="rId7" Type="http://schemas.openxmlformats.org/officeDocument/2006/relationships/image" Target="../media/image433.png"/><Relationship Id="rId8" Type="http://schemas.openxmlformats.org/officeDocument/2006/relationships/image" Target="../media/image452.png"/><Relationship Id="rId9" Type="http://schemas.openxmlformats.org/officeDocument/2006/relationships/image" Target="../media/image4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png"/><Relationship Id="rId4" Type="http://schemas.openxmlformats.org/officeDocument/2006/relationships/image" Target="../media/image456.png"/><Relationship Id="rId5" Type="http://schemas.openxmlformats.org/officeDocument/2006/relationships/image" Target="../media/image457.png"/><Relationship Id="rId6" Type="http://schemas.openxmlformats.org/officeDocument/2006/relationships/image" Target="../media/image458.png"/><Relationship Id="rId7" Type="http://schemas.openxmlformats.org/officeDocument/2006/relationships/image" Target="../media/image459.png"/><Relationship Id="rId8" Type="http://schemas.openxmlformats.org/officeDocument/2006/relationships/image" Target="../media/image460.png"/><Relationship Id="rId9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4" Type="http://schemas.openxmlformats.org/officeDocument/2006/relationships/image" Target="../media/image464.png"/><Relationship Id="rId5" Type="http://schemas.openxmlformats.org/officeDocument/2006/relationships/image" Target="../media/image4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2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5.png"/><Relationship Id="rId12" Type="http://schemas.openxmlformats.org/officeDocument/2006/relationships/image" Target="../media/image476.png"/><Relationship Id="rId13" Type="http://schemas.openxmlformats.org/officeDocument/2006/relationships/image" Target="../media/image477.png"/><Relationship Id="rId14" Type="http://schemas.openxmlformats.org/officeDocument/2006/relationships/image" Target="../media/image478.png"/><Relationship Id="rId15" Type="http://schemas.openxmlformats.org/officeDocument/2006/relationships/image" Target="../media/image4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6.png"/><Relationship Id="rId3" Type="http://schemas.openxmlformats.org/officeDocument/2006/relationships/image" Target="../media/image467.png"/><Relationship Id="rId4" Type="http://schemas.openxmlformats.org/officeDocument/2006/relationships/image" Target="../media/image468.png"/><Relationship Id="rId5" Type="http://schemas.openxmlformats.org/officeDocument/2006/relationships/image" Target="../media/image469.png"/><Relationship Id="rId6" Type="http://schemas.openxmlformats.org/officeDocument/2006/relationships/image" Target="../media/image470.png"/><Relationship Id="rId7" Type="http://schemas.openxmlformats.org/officeDocument/2006/relationships/image" Target="../media/image471.png"/><Relationship Id="rId8" Type="http://schemas.openxmlformats.org/officeDocument/2006/relationships/image" Target="../media/image472.png"/><Relationship Id="rId9" Type="http://schemas.openxmlformats.org/officeDocument/2006/relationships/image" Target="../media/image473.png"/><Relationship Id="rId10" Type="http://schemas.openxmlformats.org/officeDocument/2006/relationships/image" Target="../media/image4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4" Type="http://schemas.openxmlformats.org/officeDocument/2006/relationships/image" Target="../media/image482.jpeg"/><Relationship Id="rId5" Type="http://schemas.openxmlformats.org/officeDocument/2006/relationships/image" Target="../media/image483.png"/><Relationship Id="rId6" Type="http://schemas.openxmlformats.org/officeDocument/2006/relationships/image" Target="../media/image484.png"/><Relationship Id="rId7" Type="http://schemas.openxmlformats.org/officeDocument/2006/relationships/image" Target="../media/image4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6.png"/><Relationship Id="rId3" Type="http://schemas.openxmlformats.org/officeDocument/2006/relationships/image" Target="../media/image487.png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7.png"/><Relationship Id="rId12" Type="http://schemas.openxmlformats.org/officeDocument/2006/relationships/oleObject" Target="../embeddings/oleObject23.bin"/><Relationship Id="rId13" Type="http://schemas.openxmlformats.org/officeDocument/2006/relationships/image" Target="../media/image488.emf"/><Relationship Id="rId14" Type="http://schemas.openxmlformats.org/officeDocument/2006/relationships/image" Target="../media/image498.png"/><Relationship Id="rId15" Type="http://schemas.openxmlformats.org/officeDocument/2006/relationships/image" Target="../media/image499.png"/><Relationship Id="rId16" Type="http://schemas.openxmlformats.org/officeDocument/2006/relationships/image" Target="../media/image500.png"/><Relationship Id="rId17" Type="http://schemas.openxmlformats.org/officeDocument/2006/relationships/image" Target="../media/image501.png"/><Relationship Id="rId18" Type="http://schemas.openxmlformats.org/officeDocument/2006/relationships/image" Target="../media/image72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89.png"/><Relationship Id="rId4" Type="http://schemas.openxmlformats.org/officeDocument/2006/relationships/image" Target="../media/image490.png"/><Relationship Id="rId5" Type="http://schemas.openxmlformats.org/officeDocument/2006/relationships/image" Target="../media/image491.png"/><Relationship Id="rId6" Type="http://schemas.openxmlformats.org/officeDocument/2006/relationships/image" Target="../media/image492.png"/><Relationship Id="rId7" Type="http://schemas.openxmlformats.org/officeDocument/2006/relationships/image" Target="../media/image493.png"/><Relationship Id="rId8" Type="http://schemas.openxmlformats.org/officeDocument/2006/relationships/image" Target="../media/image494.png"/><Relationship Id="rId9" Type="http://schemas.openxmlformats.org/officeDocument/2006/relationships/image" Target="../media/image495.png"/><Relationship Id="rId10" Type="http://schemas.openxmlformats.org/officeDocument/2006/relationships/image" Target="../media/image4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gif"/><Relationship Id="rId4" Type="http://schemas.openxmlformats.org/officeDocument/2006/relationships/image" Target="../media/image504.png"/><Relationship Id="rId5" Type="http://schemas.openxmlformats.org/officeDocument/2006/relationships/image" Target="../media/image5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2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3.png"/><Relationship Id="rId20" Type="http://schemas.openxmlformats.org/officeDocument/2006/relationships/image" Target="../media/image524.png"/><Relationship Id="rId21" Type="http://schemas.openxmlformats.org/officeDocument/2006/relationships/image" Target="../media/image525.png"/><Relationship Id="rId22" Type="http://schemas.openxmlformats.org/officeDocument/2006/relationships/image" Target="../media/image526.png"/><Relationship Id="rId23" Type="http://schemas.openxmlformats.org/officeDocument/2006/relationships/image" Target="../media/image527.png"/><Relationship Id="rId24" Type="http://schemas.openxmlformats.org/officeDocument/2006/relationships/image" Target="../media/image528.png"/><Relationship Id="rId25" Type="http://schemas.openxmlformats.org/officeDocument/2006/relationships/image" Target="../media/image529.png"/><Relationship Id="rId26" Type="http://schemas.openxmlformats.org/officeDocument/2006/relationships/image" Target="../media/image530.png"/><Relationship Id="rId10" Type="http://schemas.openxmlformats.org/officeDocument/2006/relationships/image" Target="../media/image514.png"/><Relationship Id="rId11" Type="http://schemas.openxmlformats.org/officeDocument/2006/relationships/image" Target="../media/image515.png"/><Relationship Id="rId12" Type="http://schemas.openxmlformats.org/officeDocument/2006/relationships/image" Target="../media/image516.png"/><Relationship Id="rId13" Type="http://schemas.openxmlformats.org/officeDocument/2006/relationships/image" Target="../media/image517.png"/><Relationship Id="rId14" Type="http://schemas.openxmlformats.org/officeDocument/2006/relationships/image" Target="../media/image518.png"/><Relationship Id="rId15" Type="http://schemas.openxmlformats.org/officeDocument/2006/relationships/image" Target="../media/image519.png"/><Relationship Id="rId16" Type="http://schemas.openxmlformats.org/officeDocument/2006/relationships/image" Target="../media/image520.png"/><Relationship Id="rId17" Type="http://schemas.openxmlformats.org/officeDocument/2006/relationships/image" Target="../media/image521.png"/><Relationship Id="rId18" Type="http://schemas.openxmlformats.org/officeDocument/2006/relationships/image" Target="../media/image522.png"/><Relationship Id="rId19" Type="http://schemas.openxmlformats.org/officeDocument/2006/relationships/image" Target="../media/image5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6.png"/><Relationship Id="rId3" Type="http://schemas.openxmlformats.org/officeDocument/2006/relationships/image" Target="../media/image507.png"/><Relationship Id="rId4" Type="http://schemas.openxmlformats.org/officeDocument/2006/relationships/image" Target="../media/image508.png"/><Relationship Id="rId5" Type="http://schemas.openxmlformats.org/officeDocument/2006/relationships/image" Target="../media/image509.png"/><Relationship Id="rId6" Type="http://schemas.openxmlformats.org/officeDocument/2006/relationships/image" Target="../media/image510.png"/><Relationship Id="rId7" Type="http://schemas.openxmlformats.org/officeDocument/2006/relationships/image" Target="../media/image511.png"/><Relationship Id="rId8" Type="http://schemas.openxmlformats.org/officeDocument/2006/relationships/image" Target="../media/image512.png"/></Relationships>
</file>

<file path=ppt/slides/_rels/slide5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24.png"/><Relationship Id="rId21" Type="http://schemas.openxmlformats.org/officeDocument/2006/relationships/image" Target="../media/image542.png"/><Relationship Id="rId22" Type="http://schemas.openxmlformats.org/officeDocument/2006/relationships/image" Target="../media/image521.png"/><Relationship Id="rId23" Type="http://schemas.openxmlformats.org/officeDocument/2006/relationships/image" Target="../media/image517.png"/><Relationship Id="rId24" Type="http://schemas.openxmlformats.org/officeDocument/2006/relationships/image" Target="../media/image543.png"/><Relationship Id="rId25" Type="http://schemas.openxmlformats.org/officeDocument/2006/relationships/image" Target="../media/image544.png"/><Relationship Id="rId26" Type="http://schemas.openxmlformats.org/officeDocument/2006/relationships/image" Target="../media/image545.png"/><Relationship Id="rId27" Type="http://schemas.openxmlformats.org/officeDocument/2006/relationships/image" Target="../media/image546.png"/><Relationship Id="rId28" Type="http://schemas.openxmlformats.org/officeDocument/2006/relationships/image" Target="../media/image547.png"/><Relationship Id="rId29" Type="http://schemas.openxmlformats.org/officeDocument/2006/relationships/image" Target="../media/image54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1.png"/><Relationship Id="rId3" Type="http://schemas.openxmlformats.org/officeDocument/2006/relationships/image" Target="../media/image532.png"/><Relationship Id="rId4" Type="http://schemas.openxmlformats.org/officeDocument/2006/relationships/image" Target="../media/image533.png"/><Relationship Id="rId5" Type="http://schemas.openxmlformats.org/officeDocument/2006/relationships/image" Target="../media/image534.png"/><Relationship Id="rId30" Type="http://schemas.openxmlformats.org/officeDocument/2006/relationships/image" Target="../media/image549.png"/><Relationship Id="rId31" Type="http://schemas.openxmlformats.org/officeDocument/2006/relationships/image" Target="../media/image550.png"/><Relationship Id="rId32" Type="http://schemas.openxmlformats.org/officeDocument/2006/relationships/image" Target="../media/image551.jpeg"/><Relationship Id="rId9" Type="http://schemas.openxmlformats.org/officeDocument/2006/relationships/image" Target="../media/image536.png"/><Relationship Id="rId6" Type="http://schemas.openxmlformats.org/officeDocument/2006/relationships/image" Target="../media/image535.png"/><Relationship Id="rId7" Type="http://schemas.openxmlformats.org/officeDocument/2006/relationships/image" Target="../media/image523.png"/><Relationship Id="rId8" Type="http://schemas.openxmlformats.org/officeDocument/2006/relationships/image" Target="../media/image512.png"/><Relationship Id="rId33" Type="http://schemas.openxmlformats.org/officeDocument/2006/relationships/image" Target="../media/image552.png"/><Relationship Id="rId10" Type="http://schemas.openxmlformats.org/officeDocument/2006/relationships/image" Target="../media/image537.png"/><Relationship Id="rId11" Type="http://schemas.openxmlformats.org/officeDocument/2006/relationships/image" Target="../media/image515.png"/><Relationship Id="rId12" Type="http://schemas.openxmlformats.org/officeDocument/2006/relationships/image" Target="../media/image538.png"/><Relationship Id="rId13" Type="http://schemas.openxmlformats.org/officeDocument/2006/relationships/image" Target="../media/image527.png"/><Relationship Id="rId14" Type="http://schemas.openxmlformats.org/officeDocument/2006/relationships/image" Target="../media/image539.png"/><Relationship Id="rId15" Type="http://schemas.openxmlformats.org/officeDocument/2006/relationships/image" Target="../media/image518.png"/><Relationship Id="rId16" Type="http://schemas.openxmlformats.org/officeDocument/2006/relationships/image" Target="../media/image540.png"/><Relationship Id="rId17" Type="http://schemas.openxmlformats.org/officeDocument/2006/relationships/image" Target="../media/image514.png"/><Relationship Id="rId18" Type="http://schemas.openxmlformats.org/officeDocument/2006/relationships/image" Target="../media/image541.png"/><Relationship Id="rId19" Type="http://schemas.openxmlformats.org/officeDocument/2006/relationships/image" Target="../media/image526.png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2.png"/><Relationship Id="rId12" Type="http://schemas.openxmlformats.org/officeDocument/2006/relationships/image" Target="../media/image563.png"/><Relationship Id="rId13" Type="http://schemas.openxmlformats.org/officeDocument/2006/relationships/image" Target="../media/image564.png"/><Relationship Id="rId14" Type="http://schemas.openxmlformats.org/officeDocument/2006/relationships/image" Target="../media/image56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3.png"/><Relationship Id="rId3" Type="http://schemas.openxmlformats.org/officeDocument/2006/relationships/image" Target="../media/image554.png"/><Relationship Id="rId4" Type="http://schemas.openxmlformats.org/officeDocument/2006/relationships/image" Target="../media/image555.png"/><Relationship Id="rId5" Type="http://schemas.openxmlformats.org/officeDocument/2006/relationships/image" Target="../media/image556.png"/><Relationship Id="rId6" Type="http://schemas.openxmlformats.org/officeDocument/2006/relationships/image" Target="../media/image557.png"/><Relationship Id="rId7" Type="http://schemas.openxmlformats.org/officeDocument/2006/relationships/image" Target="../media/image558.png"/><Relationship Id="rId8" Type="http://schemas.openxmlformats.org/officeDocument/2006/relationships/image" Target="../media/image559.png"/><Relationship Id="rId9" Type="http://schemas.openxmlformats.org/officeDocument/2006/relationships/image" Target="../media/image560.png"/><Relationship Id="rId10" Type="http://schemas.openxmlformats.org/officeDocument/2006/relationships/image" Target="../media/image5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6.jpeg"/><Relationship Id="rId3" Type="http://schemas.openxmlformats.org/officeDocument/2006/relationships/image" Target="../media/image567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7.png"/><Relationship Id="rId1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8.png"/><Relationship Id="rId3" Type="http://schemas.openxmlformats.org/officeDocument/2006/relationships/image" Target="../media/image569.png"/><Relationship Id="rId4" Type="http://schemas.openxmlformats.org/officeDocument/2006/relationships/image" Target="../media/image570.png"/><Relationship Id="rId5" Type="http://schemas.openxmlformats.org/officeDocument/2006/relationships/image" Target="../media/image571.png"/><Relationship Id="rId6" Type="http://schemas.openxmlformats.org/officeDocument/2006/relationships/image" Target="../media/image572.png"/><Relationship Id="rId7" Type="http://schemas.openxmlformats.org/officeDocument/2006/relationships/image" Target="../media/image573.png"/><Relationship Id="rId8" Type="http://schemas.openxmlformats.org/officeDocument/2006/relationships/image" Target="../media/image574.png"/><Relationship Id="rId9" Type="http://schemas.openxmlformats.org/officeDocument/2006/relationships/image" Target="../media/image575.png"/><Relationship Id="rId10" Type="http://schemas.openxmlformats.org/officeDocument/2006/relationships/image" Target="../media/image5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png"/><Relationship Id="rId4" Type="http://schemas.openxmlformats.org/officeDocument/2006/relationships/image" Target="../media/image580.png"/><Relationship Id="rId5" Type="http://schemas.openxmlformats.org/officeDocument/2006/relationships/image" Target="../media/image581.png"/><Relationship Id="rId6" Type="http://schemas.openxmlformats.org/officeDocument/2006/relationships/image" Target="../media/image582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png"/><Relationship Id="rId4" Type="http://schemas.openxmlformats.org/officeDocument/2006/relationships/image" Target="../media/image585.png"/><Relationship Id="rId5" Type="http://schemas.openxmlformats.org/officeDocument/2006/relationships/image" Target="../media/image586.png"/><Relationship Id="rId6" Type="http://schemas.openxmlformats.org/officeDocument/2006/relationships/image" Target="../media/image587.png"/><Relationship Id="rId7" Type="http://schemas.openxmlformats.org/officeDocument/2006/relationships/image" Target="../media/image588.png"/><Relationship Id="rId8" Type="http://schemas.openxmlformats.org/officeDocument/2006/relationships/image" Target="../media/image589.png"/><Relationship Id="rId9" Type="http://schemas.openxmlformats.org/officeDocument/2006/relationships/image" Target="../media/image59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3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41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42.e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43.emf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9" Type="http://schemas.openxmlformats.org/officeDocument/2006/relationships/image" Target="../media/image5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9.emf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4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png"/><Relationship Id="rId4" Type="http://schemas.openxmlformats.org/officeDocument/2006/relationships/image" Target="../media/image592.png"/><Relationship Id="rId5" Type="http://schemas.openxmlformats.org/officeDocument/2006/relationships/image" Target="../media/image593.png"/><Relationship Id="rId6" Type="http://schemas.openxmlformats.org/officeDocument/2006/relationships/image" Target="../media/image594.png"/><Relationship Id="rId7" Type="http://schemas.openxmlformats.org/officeDocument/2006/relationships/image" Target="../media/image59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7.png"/><Relationship Id="rId4" Type="http://schemas.openxmlformats.org/officeDocument/2006/relationships/image" Target="../media/image598.jpeg"/><Relationship Id="rId5" Type="http://schemas.openxmlformats.org/officeDocument/2006/relationships/image" Target="../media/image599.png"/><Relationship Id="rId6" Type="http://schemas.openxmlformats.org/officeDocument/2006/relationships/image" Target="../media/image600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51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52.emf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20" Type="http://schemas.openxmlformats.org/officeDocument/2006/relationships/image" Target="../media/image72.png"/><Relationship Id="rId21" Type="http://schemas.openxmlformats.org/officeDocument/2006/relationships/image" Target="../media/image73.png"/><Relationship Id="rId22" Type="http://schemas.openxmlformats.org/officeDocument/2006/relationships/image" Target="../media/image74.png"/><Relationship Id="rId23" Type="http://schemas.openxmlformats.org/officeDocument/2006/relationships/image" Target="../media/image75.png"/><Relationship Id="rId24" Type="http://schemas.openxmlformats.org/officeDocument/2006/relationships/image" Target="../media/image76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58.emf"/><Relationship Id="rId15" Type="http://schemas.openxmlformats.org/officeDocument/2006/relationships/oleObject" Target="../embeddings/oleObject10.bin"/><Relationship Id="rId16" Type="http://schemas.openxmlformats.org/officeDocument/2006/relationships/image" Target="../media/image59.emf"/><Relationship Id="rId17" Type="http://schemas.openxmlformats.org/officeDocument/2006/relationships/oleObject" Target="../embeddings/oleObject11.bin"/><Relationship Id="rId18" Type="http://schemas.openxmlformats.org/officeDocument/2006/relationships/image" Target="../media/image60.emf"/><Relationship Id="rId19" Type="http://schemas.openxmlformats.org/officeDocument/2006/relationships/image" Target="../media/image7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72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" descr="d8YNcGhOFEnu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27" y="3662165"/>
            <a:ext cx="8775700" cy="1485900"/>
          </a:xfrm>
          <a:prstGeom prst="rect">
            <a:avLst/>
          </a:prstGeom>
        </p:spPr>
      </p:pic>
      <p:pic>
        <p:nvPicPr>
          <p:cNvPr id="6" name="PFE element 2" descr="d8YNcGhOFEnu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091" y="908883"/>
            <a:ext cx="5549900" cy="2514600"/>
          </a:xfrm>
          <a:prstGeom prst="rect">
            <a:avLst/>
          </a:prstGeom>
        </p:spPr>
      </p:pic>
      <p:pic>
        <p:nvPicPr>
          <p:cNvPr id="9" name="Picture 6" descr="timestep_070_ne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853" y="1539699"/>
            <a:ext cx="2276003" cy="247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FE element 4" descr="d8YNcGhOFEnu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247" y="1889282"/>
            <a:ext cx="1085850" cy="1238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596" y="157826"/>
            <a:ext cx="2962852" cy="9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94" descr="d8YNcGhOFEnu6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95" descr="d8YNcGhOFEnu6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102766"/>
            <a:ext cx="7924800" cy="812800"/>
          </a:xfrm>
          <a:prstGeom prst="rect">
            <a:avLst/>
          </a:prstGeom>
        </p:spPr>
      </p:pic>
      <p:pic>
        <p:nvPicPr>
          <p:cNvPr id="67" name="Picture 66" descr="hic_stag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8865"/>
            <a:ext cx="9144000" cy="2304997"/>
          </a:xfrm>
          <a:prstGeom prst="rect">
            <a:avLst/>
          </a:prstGeom>
        </p:spPr>
      </p:pic>
      <p:pic>
        <p:nvPicPr>
          <p:cNvPr id="5" name="PFE element 97" descr="d8YNcGhOFEnu70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696" y="3063759"/>
            <a:ext cx="698500" cy="431800"/>
          </a:xfrm>
          <a:prstGeom prst="rect">
            <a:avLst/>
          </a:prstGeom>
        </p:spPr>
      </p:pic>
      <p:pic>
        <p:nvPicPr>
          <p:cNvPr id="6" name="PFE element 98" descr="d8YNcGhOFEnu71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764" y="3075974"/>
            <a:ext cx="1155700" cy="419100"/>
          </a:xfrm>
          <a:prstGeom prst="rect">
            <a:avLst/>
          </a:prstGeom>
        </p:spPr>
      </p:pic>
      <p:pic>
        <p:nvPicPr>
          <p:cNvPr id="7" name="PFE element 99" descr="d8YNcGhOFEnu72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53" y="2820017"/>
            <a:ext cx="1346200" cy="673100"/>
          </a:xfrm>
          <a:prstGeom prst="rect">
            <a:avLst/>
          </a:prstGeom>
        </p:spPr>
      </p:pic>
      <p:pic>
        <p:nvPicPr>
          <p:cNvPr id="8" name="PFE element 100" descr="d8YNcGhOFEnu73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88" y="3062787"/>
            <a:ext cx="1600200" cy="431800"/>
          </a:xfrm>
          <a:prstGeom prst="rect">
            <a:avLst/>
          </a:prstGeom>
        </p:spPr>
      </p:pic>
      <p:pic>
        <p:nvPicPr>
          <p:cNvPr id="9" name="PFE element 101" descr="d8YNcGhOFEnu74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422" y="3421057"/>
            <a:ext cx="1651000" cy="596900"/>
          </a:xfrm>
          <a:prstGeom prst="rect">
            <a:avLst/>
          </a:prstGeom>
        </p:spPr>
      </p:pic>
      <p:cxnSp>
        <p:nvCxnSpPr>
          <p:cNvPr id="73" name="Straight Arrow Connector 72"/>
          <p:cNvCxnSpPr/>
          <p:nvPr/>
        </p:nvCxnSpPr>
        <p:spPr>
          <a:xfrm>
            <a:off x="1763688" y="3647146"/>
            <a:ext cx="6264696" cy="0"/>
          </a:xfrm>
          <a:prstGeom prst="straightConnector1">
            <a:avLst/>
          </a:prstGeom>
          <a:ln>
            <a:solidFill>
              <a:srgbClr val="F1AA07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FE element 103" descr="d8YNcGhOFEnu75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02" y="4055342"/>
            <a:ext cx="7480300" cy="1092200"/>
          </a:xfrm>
          <a:prstGeom prst="rect">
            <a:avLst/>
          </a:prstGeom>
        </p:spPr>
      </p:pic>
      <p:pic>
        <p:nvPicPr>
          <p:cNvPr id="11" name="PFE element 104" descr="d8YNcGhOFEnu76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9" y="3062787"/>
            <a:ext cx="8890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9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05" descr="d8YNcGhOFEnu77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6" name="PFE element 106" descr="d8YNcGhOFEnu7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85" name="Picture 84" descr="auau11_time3_new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507" y="2535695"/>
            <a:ext cx="2569562" cy="2556335"/>
          </a:xfrm>
          <a:prstGeom prst="rect">
            <a:avLst/>
          </a:prstGeom>
        </p:spPr>
      </p:pic>
      <p:pic>
        <p:nvPicPr>
          <p:cNvPr id="7" name="PFE element 108" descr="d8YNcGhOFEnu8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346" y="2350625"/>
            <a:ext cx="1816100" cy="533400"/>
          </a:xfrm>
          <a:prstGeom prst="rect">
            <a:avLst/>
          </a:prstGeom>
        </p:spPr>
      </p:pic>
      <p:pic>
        <p:nvPicPr>
          <p:cNvPr id="8" name="PFE element 109" descr="d8YNcGhOFEnu81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64" y="3214781"/>
            <a:ext cx="5588000" cy="1333500"/>
          </a:xfrm>
          <a:prstGeom prst="rect">
            <a:avLst/>
          </a:prstGeom>
        </p:spPr>
      </p:pic>
      <p:graphicFrame>
        <p:nvGraphicFramePr>
          <p:cNvPr id="16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29235"/>
              </p:ext>
            </p:extLst>
          </p:nvPr>
        </p:nvGraphicFramePr>
        <p:xfrm>
          <a:off x="776288" y="3579862"/>
          <a:ext cx="3674002" cy="621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7" name="Equation" r:id="rId8" imgW="2362200" imgH="419100" progId="Equation.3">
                  <p:embed/>
                </p:oleObj>
              </mc:Choice>
              <mc:Fallback>
                <p:oleObj name="Equation" r:id="rId8" imgW="2362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3579862"/>
                        <a:ext cx="3674002" cy="62177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Rectangle 162"/>
          <p:cNvSpPr/>
          <p:nvPr/>
        </p:nvSpPr>
        <p:spPr bwMode="auto">
          <a:xfrm>
            <a:off x="2906047" y="3720400"/>
            <a:ext cx="1489006" cy="347839"/>
          </a:xfrm>
          <a:prstGeom prst="rect">
            <a:avLst/>
          </a:prstGeom>
          <a:solidFill>
            <a:srgbClr val="FF787A">
              <a:alpha val="25098"/>
            </a:srgbClr>
          </a:solidFill>
          <a:ln>
            <a:noFill/>
          </a:ln>
          <a:effectLst/>
          <a:extLst/>
        </p:spPr>
        <p:txBody>
          <a:bodyPr lIns="89980" tIns="46788" rIns="89980" bIns="46788" anchor="ctr"/>
          <a:lstStyle/>
          <a:p>
            <a:pPr marL="146017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57096" algn="l"/>
                <a:tab pos="914192" algn="l"/>
                <a:tab pos="1371288" algn="l"/>
                <a:tab pos="1828384" algn="l"/>
                <a:tab pos="2285480" algn="l"/>
                <a:tab pos="2742576" algn="l"/>
                <a:tab pos="3199672" algn="l"/>
                <a:tab pos="3656768" algn="l"/>
                <a:tab pos="4113864" algn="l"/>
                <a:tab pos="4570960" algn="l"/>
                <a:tab pos="5028056" algn="l"/>
                <a:tab pos="5485152" algn="l"/>
                <a:tab pos="5942248" algn="l"/>
                <a:tab pos="6399344" algn="l"/>
                <a:tab pos="6856440" algn="l"/>
                <a:tab pos="7313536" algn="l"/>
                <a:tab pos="7770632" algn="l"/>
                <a:tab pos="8227728" algn="l"/>
                <a:tab pos="8684824" algn="l"/>
                <a:tab pos="9141920" algn="l"/>
              </a:tabLst>
              <a:defRPr/>
            </a:pPr>
            <a:endParaRPr lang="en-US" sz="1600">
              <a:cs typeface="Arial" charset="0"/>
            </a:endParaRPr>
          </a:p>
        </p:txBody>
      </p:sp>
      <p:pic>
        <p:nvPicPr>
          <p:cNvPr id="18" name="Inhaltsplatzhalter 72" descr="TStep_0_AuAu_xz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21" y="869670"/>
            <a:ext cx="2217837" cy="1990112"/>
          </a:xfrm>
          <a:prstGeom prst="rect">
            <a:avLst/>
          </a:prstGeom>
        </p:spPr>
      </p:pic>
      <p:pic>
        <p:nvPicPr>
          <p:cNvPr id="19" name="Grafik 10" descr="1fm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8" y="2673069"/>
            <a:ext cx="896896" cy="157386"/>
          </a:xfrm>
          <a:prstGeom prst="rect">
            <a:avLst/>
          </a:prstGeom>
        </p:spPr>
      </p:pic>
      <p:pic>
        <p:nvPicPr>
          <p:cNvPr id="20" name="Inhaltsplatzhalter 72" descr="TStep_0_AuAu_xz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90" y="868349"/>
            <a:ext cx="2217836" cy="199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Grafik 13" descr="2fm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8" y="2673069"/>
            <a:ext cx="896896" cy="157386"/>
          </a:xfrm>
          <a:prstGeom prst="rect">
            <a:avLst/>
          </a:prstGeom>
        </p:spPr>
      </p:pic>
      <p:pic>
        <p:nvPicPr>
          <p:cNvPr id="22" name="Inhaltsplatzhalter 72" descr="TStep_0_AuAu_xz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24" y="869667"/>
            <a:ext cx="2217836" cy="199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Grafik 16" descr="2fm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8" y="2673069"/>
            <a:ext cx="896895" cy="157386"/>
          </a:xfrm>
          <a:prstGeom prst="rect">
            <a:avLst/>
          </a:prstGeom>
        </p:spPr>
      </p:pic>
      <p:pic>
        <p:nvPicPr>
          <p:cNvPr id="24" name="Inhaltsplatzhalter 72" descr="TStep_0_AuAu_xz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Grafik 19" descr="2fm.pn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26" name="Inhaltsplatzhalter 72" descr="TStep_0_AuAu_xz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Grafik 22" descr="2fm.pn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28" name="Inhaltsplatzhalter 72" descr="TStep_0_AuAu_xz.pn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Grafik 25" descr="2fm.pn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30" name="Inhaltsplatzhalter 72" descr="TStep_0_AuAu_xz.pn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Grafik 28" descr="2fm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32" name="Inhaltsplatzhalter 72" descr="TStep_0_AuAu_xz.pn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Grafik 31" descr="2fm.pn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34" name="Inhaltsplatzhalter 72" descr="TStep_0_AuAu_xz.pn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Grafik 34" descr="2fm.pn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36" name="Inhaltsplatzhalter 72" descr="TStep_0_AuAu_xz.pn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Grafik 37" descr="2fm.pn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38" name="Inhaltsplatzhalter 72" descr="TStep_0_AuAu_xz.pn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Grafik 40" descr="2fm.pn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40" name="Inhaltsplatzhalter 72" descr="TStep_0_AuAu_xz.pn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Grafik 43" descr="2fm.pn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42" name="Inhaltsplatzhalter 72" descr="TStep_0_AuAu_xz.pn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Grafik 46" descr="2fm.png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44" name="Inhaltsplatzhalter 72" descr="TStep_0_AuAu_xz.pn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Grafik 49" descr="2fm.png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46" name="Inhaltsplatzhalter 72" descr="TStep_0_AuAu_xz.png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rafik 52" descr="2fm.png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48" name="Inhaltsplatzhalter 72" descr="TStep_0_AuAu_xz.png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Grafik 56" descr="2fm.png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50" name="Inhaltsplatzhalter 72" descr="TStep_0_AuAu_xz.png"/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Grafik 59" descr="2fm.png"/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52" name="Inhaltsplatzhalter 72" descr="TStep_0_AuAu_xz.png"/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Grafik 62" descr="2fm.png"/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54" name="Inhaltsplatzhalter 72" descr="TStep_0_AuAu_xz.png"/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Grafik 65" descr="2fm.png"/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56" name="Inhaltsplatzhalter 72" descr="TStep_0_AuAu_xz.png"/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Grafik 68" descr="2fm.png"/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58" name="Inhaltsplatzhalter 72" descr="TStep_0_AuAu_xz.png"/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Grafik 74" descr="2fm.png"/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60" name="Inhaltsplatzhalter 72" descr="TStep_0_AuAu_xz.png"/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Grafik 77" descr="2fm.png"/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62" name="Inhaltsplatzhalter 72" descr="TStep_0_AuAu_xz.png"/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Grafik 80" descr="2fm.png"/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64" name="Inhaltsplatzhalter 72" descr="TStep_0_AuAu_xz.png"/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Grafik 83" descr="2fm.png"/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66" name="Inhaltsplatzhalter 72" descr="TStep_0_AuAu_xz.png"/>
          <p:cNvPicPr>
            <a:picLocks noChangeAspect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Grafik 86" descr="2fm.png"/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68" name="Inhaltsplatzhalter 72" descr="TStep_0_AuAu_xz.png"/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Grafik 89" descr="2fm.png"/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70" name="Inhaltsplatzhalter 72" descr="TStep_0_AuAu_xz.png"/>
          <p:cNvPicPr>
            <a:picLocks noChangeAspect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Grafik 92" descr="2fm.png"/>
          <p:cNvPicPr>
            <a:picLocks noChangeAspect="1"/>
          </p:cNvPicPr>
          <p:nvPr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72" name="Inhaltsplatzhalter 72" descr="TStep_0_AuAu_xz.png"/>
          <p:cNvPicPr>
            <a:picLocks noChangeAspect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Grafik 95" descr="2fm.png"/>
          <p:cNvPicPr>
            <a:picLocks noChangeAspect="1"/>
          </p:cNvPicPr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74" name="Inhaltsplatzhalter 72" descr="TStep_0_AuAu_xz.png"/>
          <p:cNvPicPr>
            <a:picLocks noChangeAspect="1"/>
          </p:cNvPicPr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Grafik 98" descr="2fm.png"/>
          <p:cNvPicPr>
            <a:picLocks noChangeAspect="1"/>
          </p:cNvPicPr>
          <p:nvPr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76" name="Inhaltsplatzhalter 72" descr="TStep_0_AuAu_xz.png"/>
          <p:cNvPicPr>
            <a:picLocks noChangeAspect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Grafik 101" descr="2fm.png"/>
          <p:cNvPicPr>
            <a:picLocks noChangeAspect="1"/>
          </p:cNvPicPr>
          <p:nvPr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9" name="PFE element 172" descr="d8YNcGhOFEnu82.png"/>
          <p:cNvPicPr>
            <a:picLocks/>
          </p:cNvPicPr>
          <p:nvPr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3" y="1412147"/>
            <a:ext cx="406400" cy="800100"/>
          </a:xfrm>
          <a:prstGeom prst="rect">
            <a:avLst/>
          </a:prstGeom>
        </p:spPr>
      </p:pic>
      <p:cxnSp>
        <p:nvCxnSpPr>
          <p:cNvPr id="79" name="Straight Arrow Connector 78"/>
          <p:cNvCxnSpPr/>
          <p:nvPr/>
        </p:nvCxnSpPr>
        <p:spPr>
          <a:xfrm>
            <a:off x="692915" y="869670"/>
            <a:ext cx="799" cy="1688423"/>
          </a:xfrm>
          <a:prstGeom prst="straightConnector1">
            <a:avLst/>
          </a:prstGeom>
          <a:ln w="19050" cmpd="sng">
            <a:solidFill>
              <a:srgbClr val="FF99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Freeform 12"/>
          <p:cNvSpPr>
            <a:spLocks/>
          </p:cNvSpPr>
          <p:nvPr/>
        </p:nvSpPr>
        <p:spPr bwMode="auto">
          <a:xfrm rot="8545606">
            <a:off x="1460229" y="1934022"/>
            <a:ext cx="542938" cy="107757"/>
          </a:xfrm>
          <a:custGeom>
            <a:avLst/>
            <a:gdLst>
              <a:gd name="T0" fmla="*/ 0 w 576"/>
              <a:gd name="T1" fmla="*/ 14 h 112"/>
              <a:gd name="T2" fmla="*/ 0 w 576"/>
              <a:gd name="T3" fmla="*/ 2 h 112"/>
              <a:gd name="T4" fmla="*/ 0 w 576"/>
              <a:gd name="T5" fmla="*/ 28 h 112"/>
              <a:gd name="T6" fmla="*/ 0 w 576"/>
              <a:gd name="T7" fmla="*/ 2 h 112"/>
              <a:gd name="T8" fmla="*/ 1 w 576"/>
              <a:gd name="T9" fmla="*/ 28 h 112"/>
              <a:gd name="T10" fmla="*/ 1 w 576"/>
              <a:gd name="T11" fmla="*/ 2 h 112"/>
              <a:gd name="T12" fmla="*/ 1 w 576"/>
              <a:gd name="T13" fmla="*/ 28 h 112"/>
              <a:gd name="T14" fmla="*/ 1 w 576"/>
              <a:gd name="T15" fmla="*/ 14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112"/>
              <a:gd name="T26" fmla="*/ 576 w 576"/>
              <a:gd name="T27" fmla="*/ 112 h 1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12700" cmpd="sng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 sz="200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10" name="PFE element 175" descr="d8YNcGhOFEnu83.png"/>
          <p:cNvPicPr>
            <a:picLocks/>
          </p:cNvPicPr>
          <p:nvPr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107" y="1482135"/>
            <a:ext cx="241300" cy="419100"/>
          </a:xfrm>
          <a:prstGeom prst="rect">
            <a:avLst/>
          </a:prstGeom>
        </p:spPr>
      </p:pic>
      <p:pic>
        <p:nvPicPr>
          <p:cNvPr id="11" name="PFE element 176" descr="d8YNcGhOFEnu84.png"/>
          <p:cNvPicPr>
            <a:picLocks/>
          </p:cNvPicPr>
          <p:nvPr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964" y="1654606"/>
            <a:ext cx="806450" cy="758825"/>
          </a:xfrm>
          <a:prstGeom prst="rect">
            <a:avLst/>
          </a:prstGeom>
        </p:spPr>
      </p:pic>
      <p:pic>
        <p:nvPicPr>
          <p:cNvPr id="12" name="PFE element 177" descr="d8YNcGhOFEnu86.png"/>
          <p:cNvPicPr>
            <a:picLocks/>
          </p:cNvPicPr>
          <p:nvPr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297" y="1433587"/>
            <a:ext cx="393700" cy="419100"/>
          </a:xfrm>
          <a:prstGeom prst="rect">
            <a:avLst/>
          </a:prstGeom>
        </p:spPr>
      </p:pic>
      <p:pic>
        <p:nvPicPr>
          <p:cNvPr id="13" name="PFE element 178" descr="d8YNcGhOFEnu87.png"/>
          <p:cNvPicPr>
            <a:picLocks/>
          </p:cNvPicPr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020" y="803319"/>
            <a:ext cx="6019800" cy="1574800"/>
          </a:xfrm>
          <a:prstGeom prst="rect">
            <a:avLst/>
          </a:prstGeom>
        </p:spPr>
      </p:pic>
      <p:pic>
        <p:nvPicPr>
          <p:cNvPr id="15" name="PFE element 179" descr="d8YNcGhOFEnu88.png"/>
          <p:cNvPicPr>
            <a:picLocks/>
          </p:cNvPicPr>
          <p:nvPr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02" y="368584"/>
            <a:ext cx="6794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0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fehide180" hidden="1"/>
          <p:cNvSpPr txBox="1"/>
          <p:nvPr/>
        </p:nvSpPr>
        <p:spPr>
          <a:xfrm>
            <a:off x="463665" y="2335493"/>
            <a:ext cx="3703597" cy="921791"/>
          </a:xfrm>
          <a:prstGeom prst="rect">
            <a:avLst/>
          </a:prstGeom>
          <a:solidFill>
            <a:srgbClr val="F1AA07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lnSpc>
                <a:spcPct val="13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1400" dirty="0" smtClean="0">
                <a:solidFill>
                  <a:schemeClr val="bg1"/>
                </a:solidFill>
                <a:latin typeface="Gill Sans"/>
                <a:cs typeface="Gill Sans"/>
              </a:rPr>
              <a:t>If                       thermal dilepton emission </a:t>
            </a:r>
            <a:r>
              <a:rPr lang="en-US" sz="1400" dirty="0">
                <a:solidFill>
                  <a:schemeClr val="bg1"/>
                </a:solidFill>
                <a:latin typeface="Gill Sans"/>
                <a:cs typeface="Gill Sans"/>
              </a:rPr>
              <a:t>will follow a Bose distribution</a:t>
            </a:r>
          </a:p>
          <a:p>
            <a:pPr marL="285750" indent="-285750">
              <a:lnSpc>
                <a:spcPct val="130000"/>
              </a:lnSpc>
              <a:buFont typeface="Wingdings" charset="0"/>
              <a:buChar char="à"/>
            </a:pPr>
            <a:r>
              <a:rPr lang="en-US" sz="1400" dirty="0" smtClean="0">
                <a:solidFill>
                  <a:schemeClr val="bg1"/>
                </a:solidFill>
                <a:latin typeface="Gill Sans"/>
                <a:cs typeface="Gill Sans"/>
              </a:rPr>
              <a:t>Intermediate </a:t>
            </a:r>
            <a:r>
              <a:rPr lang="en-US" sz="1400" dirty="0">
                <a:solidFill>
                  <a:schemeClr val="bg1"/>
                </a:solidFill>
                <a:latin typeface="Gill Sans"/>
                <a:cs typeface="Gill Sans"/>
              </a:rPr>
              <a:t>mass range as </a:t>
            </a:r>
            <a:r>
              <a:rPr lang="en-US" sz="1400" dirty="0" smtClean="0">
                <a:solidFill>
                  <a:schemeClr val="bg1"/>
                </a:solidFill>
                <a:latin typeface="Gill Sans"/>
                <a:cs typeface="Gill Sans"/>
              </a:rPr>
              <a:t>thermometer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4914" y="2326488"/>
            <a:ext cx="3721100" cy="939800"/>
            <a:chOff x="317500" y="317500"/>
            <a:chExt cx="3721100" cy="939800"/>
          </a:xfrm>
        </p:grpSpPr>
        <p:pic>
          <p:nvPicPr>
            <p:cNvPr id="5" name="PFE element 180" descr="d8YNcGhOFEnu89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721100" cy="939800"/>
            </a:xfrm>
            <a:prstGeom prst="rect">
              <a:avLst/>
            </a:prstGeom>
          </p:spPr>
        </p:pic>
        <p:sp>
          <p:nvSpPr>
            <p:cNvPr id="8" name="Shape_119"/>
            <p:cNvSpPr/>
            <p:nvPr/>
          </p:nvSpPr>
          <p:spPr>
            <a:xfrm>
              <a:off x="317500" y="317500"/>
              <a:ext cx="3721100" cy="939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8" name="PFE element 181" descr="d8YNcGhOFEnu90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Picture 2" descr="C:\Users\fseck\Documents\presentation_pics\dilep_rate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65" y="1815207"/>
            <a:ext cx="2484437" cy="43973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10" name="Picture 9" descr="Ratio_epem_hadron_eng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928" y="595026"/>
            <a:ext cx="3668464" cy="2660292"/>
          </a:xfrm>
          <a:prstGeom prst="rect">
            <a:avLst/>
          </a:prstGeom>
        </p:spPr>
      </p:pic>
      <p:pic>
        <p:nvPicPr>
          <p:cNvPr id="23" name="PFE element 184" descr="d8YNcGhOFEnu91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950" y="3861478"/>
            <a:ext cx="4254500" cy="533400"/>
          </a:xfrm>
          <a:prstGeom prst="rect">
            <a:avLst/>
          </a:prstGeom>
        </p:spPr>
      </p:pic>
      <p:pic>
        <p:nvPicPr>
          <p:cNvPr id="24" name="PFE element 185" descr="d8YNcGhOFEnu92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570" y="3944415"/>
            <a:ext cx="473075" cy="209550"/>
          </a:xfrm>
          <a:prstGeom prst="rect">
            <a:avLst/>
          </a:prstGeom>
        </p:spPr>
      </p:pic>
      <p:pic>
        <p:nvPicPr>
          <p:cNvPr id="25" name="PFE element 186" descr="d8YNcGhOFEnu93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243" y="4558552"/>
            <a:ext cx="473075" cy="209550"/>
          </a:xfrm>
          <a:prstGeom prst="rect">
            <a:avLst/>
          </a:prstGeom>
        </p:spPr>
      </p:pic>
      <p:pic>
        <p:nvPicPr>
          <p:cNvPr id="26" name="PFE element 187" descr="d8YNcGhOFEnu94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237" y="4546109"/>
            <a:ext cx="1485900" cy="317500"/>
          </a:xfrm>
          <a:prstGeom prst="rect">
            <a:avLst/>
          </a:prstGeom>
        </p:spPr>
      </p:pic>
      <p:pic>
        <p:nvPicPr>
          <p:cNvPr id="6" name="Picture 15" descr="rho_vacc_1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559" y="2354685"/>
            <a:ext cx="894641" cy="40108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7" name="Picture 33" descr="rho_vacc_2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972" y="1221326"/>
            <a:ext cx="1056537" cy="57606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266285"/>
              </p:ext>
            </p:extLst>
          </p:nvPr>
        </p:nvGraphicFramePr>
        <p:xfrm>
          <a:off x="463665" y="945000"/>
          <a:ext cx="3096344" cy="524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66" name="Equation" r:id="rId13" imgW="2362200" imgH="419100" progId="Equation.3">
                  <p:embed/>
                </p:oleObj>
              </mc:Choice>
              <mc:Fallback>
                <p:oleObj name="Equation" r:id="rId13" imgW="2362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665" y="945000"/>
                        <a:ext cx="3096344" cy="52401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FE element 191" descr="d8YNcGhOFEnu95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87" y="652322"/>
            <a:ext cx="2070100" cy="317500"/>
          </a:xfrm>
          <a:prstGeom prst="rect">
            <a:avLst/>
          </a:prstGeom>
        </p:spPr>
      </p:pic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012479"/>
              </p:ext>
            </p:extLst>
          </p:nvPr>
        </p:nvGraphicFramePr>
        <p:xfrm>
          <a:off x="490910" y="3786784"/>
          <a:ext cx="3096344" cy="565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67" name="Equation" r:id="rId16" imgW="2425700" imgH="482600" progId="Equation.3">
                  <p:embed/>
                </p:oleObj>
              </mc:Choice>
              <mc:Fallback>
                <p:oleObj name="Equation" r:id="rId16" imgW="2425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910" y="3786784"/>
                        <a:ext cx="3096344" cy="56520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650868"/>
              </p:ext>
            </p:extLst>
          </p:nvPr>
        </p:nvGraphicFramePr>
        <p:xfrm>
          <a:off x="490910" y="4472929"/>
          <a:ext cx="3676352" cy="475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68" name="Equation" r:id="rId18" imgW="3073400" imgH="431800" progId="Equation.3">
                  <p:embed/>
                </p:oleObj>
              </mc:Choice>
              <mc:Fallback>
                <p:oleObj name="Equation" r:id="rId18" imgW="3073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910" y="4472929"/>
                        <a:ext cx="3676352" cy="4750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847075"/>
              </p:ext>
            </p:extLst>
          </p:nvPr>
        </p:nvGraphicFramePr>
        <p:xfrm>
          <a:off x="974866" y="2275731"/>
          <a:ext cx="11684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69" name="Equation" r:id="rId20" imgW="889000" imgH="381000" progId="Equation.3">
                  <p:embed/>
                </p:oleObj>
              </mc:Choice>
              <mc:Fallback>
                <p:oleObj name="Equation" r:id="rId20" imgW="889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866" y="2275731"/>
                        <a:ext cx="116840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43608" y="3241675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err="1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189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96" descr="d8YNcGhOFEnu9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31193"/>
            <a:ext cx="7924800" cy="463550"/>
          </a:xfrm>
          <a:prstGeom prst="rect">
            <a:avLst/>
          </a:prstGeom>
        </p:spPr>
      </p:pic>
      <p:pic>
        <p:nvPicPr>
          <p:cNvPr id="50" name="PFE element 197" descr="d8YNcGhOFEnu9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81" y="405448"/>
            <a:ext cx="8534400" cy="596900"/>
          </a:xfrm>
          <a:prstGeom prst="rect">
            <a:avLst/>
          </a:prstGeom>
        </p:spPr>
      </p:pic>
      <p:pic>
        <p:nvPicPr>
          <p:cNvPr id="5" name="Picture 4" descr="F:\talks_tetyana\rho_spectralfunction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596802"/>
            <a:ext cx="35274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FE element 199" descr="d8YNcGhOFEnu9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463" y="1636489"/>
            <a:ext cx="838200" cy="355600"/>
          </a:xfrm>
          <a:prstGeom prst="rect">
            <a:avLst/>
          </a:prstGeom>
        </p:spPr>
      </p:pic>
      <p:pic>
        <p:nvPicPr>
          <p:cNvPr id="52" name="PFE element 200" descr="d8YNcGhOFEnu10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632" y="2591371"/>
            <a:ext cx="838200" cy="3429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987675" y="2935064"/>
            <a:ext cx="647700" cy="554038"/>
          </a:xfrm>
          <a:prstGeom prst="straightConnector1">
            <a:avLst/>
          </a:prstGeom>
          <a:ln w="12700" cmpd="sng">
            <a:solidFill>
              <a:srgbClr val="00E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FE element 202" descr="d8YNcGhOFEnu101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88" y="1265044"/>
            <a:ext cx="3581400" cy="3048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144838" y="2911252"/>
            <a:ext cx="647700" cy="576262"/>
          </a:xfrm>
          <a:prstGeom prst="straightConnector1">
            <a:avLst/>
          </a:prstGeom>
          <a:ln w="12700" cmpd="sng">
            <a:solidFill>
              <a:srgbClr val="A729B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313113" y="2931889"/>
            <a:ext cx="647700" cy="576263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700338" y="2044477"/>
            <a:ext cx="458787" cy="403225"/>
          </a:xfrm>
          <a:prstGeom prst="straightConnector1">
            <a:avLst/>
          </a:prstGeom>
          <a:ln w="12700" cmpd="sng">
            <a:solidFill>
              <a:schemeClr val="tx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FE element 206" descr="d8YNcGhOFEnu102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5" y="4357464"/>
            <a:ext cx="4191000" cy="596900"/>
          </a:xfrm>
          <a:prstGeom prst="rect">
            <a:avLst/>
          </a:prstGeom>
        </p:spPr>
      </p:pic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731280"/>
              </p:ext>
            </p:extLst>
          </p:nvPr>
        </p:nvGraphicFramePr>
        <p:xfrm>
          <a:off x="5218807" y="1067892"/>
          <a:ext cx="31686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67" name="Equation" r:id="rId10" imgW="2260600" imgH="457200" progId="Equation.3">
                  <p:embed/>
                </p:oleObj>
              </mc:Choice>
              <mc:Fallback>
                <p:oleObj name="Equation" r:id="rId10" imgW="2260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807" y="1067892"/>
                        <a:ext cx="3168650" cy="639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PFE element 208" descr="d8YNcGhOFEnu103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045" y="1352853"/>
            <a:ext cx="1190625" cy="336550"/>
          </a:xfrm>
          <a:prstGeom prst="rect">
            <a:avLst/>
          </a:prstGeom>
        </p:spPr>
      </p:pic>
      <p:pic>
        <p:nvPicPr>
          <p:cNvPr id="56" name="PFE element 209" descr="d8YNcGhOFEnu104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970" y="1816596"/>
            <a:ext cx="3581400" cy="546100"/>
          </a:xfrm>
          <a:prstGeom prst="rect">
            <a:avLst/>
          </a:prstGeom>
        </p:spPr>
      </p:pic>
      <p:pic>
        <p:nvPicPr>
          <p:cNvPr id="57" name="PFE element 210" descr="d8YNcGhOFEnu105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663" y="1934071"/>
            <a:ext cx="3594100" cy="1301750"/>
          </a:xfrm>
          <a:prstGeom prst="rect">
            <a:avLst/>
          </a:prstGeom>
        </p:spPr>
      </p:pic>
      <p:pic>
        <p:nvPicPr>
          <p:cNvPr id="58" name="PFE element 211" descr="d8YNcGhOFEnu107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176" y="3891880"/>
            <a:ext cx="3721100" cy="1206500"/>
          </a:xfrm>
          <a:prstGeom prst="rect">
            <a:avLst/>
          </a:prstGeom>
        </p:spPr>
      </p:pic>
      <p:pic>
        <p:nvPicPr>
          <p:cNvPr id="59" name="PFE element 212" descr="d8YNcGhOFEnu108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270" y="3579937"/>
            <a:ext cx="3581400" cy="4699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85" y="1342613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3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214" descr="d8YNcGhOFEnu10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1" name="PFE element 215" descr="d8YNcGhOFEnu110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90" y="699542"/>
            <a:ext cx="5622925" cy="4178300"/>
          </a:xfrm>
          <a:prstGeom prst="rect">
            <a:avLst/>
          </a:prstGeom>
        </p:spPr>
      </p:pic>
      <p:graphicFrame>
        <p:nvGraphicFramePr>
          <p:cNvPr id="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87142"/>
              </p:ext>
            </p:extLst>
          </p:nvPr>
        </p:nvGraphicFramePr>
        <p:xfrm>
          <a:off x="1261592" y="4447318"/>
          <a:ext cx="3024336" cy="572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5" name="Equation" r:id="rId5" imgW="2413000" imgH="431800" progId="Equation.3">
                  <p:embed/>
                </p:oleObj>
              </mc:Choice>
              <mc:Fallback>
                <p:oleObj name="Equation" r:id="rId5" imgW="2413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1592" y="4447318"/>
                        <a:ext cx="3024336" cy="572704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945" y="2551323"/>
            <a:ext cx="409227" cy="64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arometer_Goethe_01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5165" y="3341237"/>
            <a:ext cx="361588" cy="7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14" descr="thermometer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1818" y="2753303"/>
            <a:ext cx="810186" cy="91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dep_6762708-Spectroscope-or-Spectrometer-vintage-engravin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945" y="1180997"/>
            <a:ext cx="106117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02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21" descr="d8YNcGhOFEnu11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668"/>
            <a:ext cx="8534400" cy="482600"/>
          </a:xfrm>
          <a:prstGeom prst="rect">
            <a:avLst/>
          </a:prstGeom>
        </p:spPr>
      </p:pic>
      <p:pic>
        <p:nvPicPr>
          <p:cNvPr id="8" name="PFE element 222" descr="d8YNcGhOFEnu11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886" y="915615"/>
            <a:ext cx="3924300" cy="30988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886416" y="1462766"/>
            <a:ext cx="73025" cy="0"/>
          </a:xfrm>
          <a:prstGeom prst="line">
            <a:avLst/>
          </a:prstGeom>
          <a:ln w="12700" cmpd="sng">
            <a:solidFill>
              <a:srgbClr val="F514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fik 14" descr="cbm_cocktail_auau25gev_epem_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99542"/>
            <a:ext cx="455769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FE element 225" descr="d8YNcGhOFEnu114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77" y="4505603"/>
            <a:ext cx="1717675" cy="3714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58909" y="699542"/>
            <a:ext cx="964819" cy="3149173"/>
          </a:xfrm>
          <a:prstGeom prst="rect">
            <a:avLst/>
          </a:prstGeom>
          <a:solidFill>
            <a:srgbClr val="FFD600">
              <a:alpha val="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737" y="709311"/>
            <a:ext cx="1388623" cy="3149173"/>
          </a:xfrm>
          <a:prstGeom prst="rect">
            <a:avLst/>
          </a:prstGeom>
          <a:solidFill>
            <a:srgbClr val="FF787A">
              <a:alpha val="22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22360" y="699542"/>
            <a:ext cx="1239762" cy="3149173"/>
          </a:xfrm>
          <a:prstGeom prst="rect">
            <a:avLst/>
          </a:prstGeom>
          <a:solidFill>
            <a:srgbClr val="3366FF">
              <a:alpha val="13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0" name="PFE element 229" descr="d8YNcGhOFEnu116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09" y="1072652"/>
            <a:ext cx="39179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3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30" descr="d8YNcGhOFEnu11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" name="Picture 4" descr="Fotolia_36178603_Subscription_Monthly_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273" y="2643758"/>
            <a:ext cx="1968257" cy="1440160"/>
          </a:xfrm>
          <a:prstGeom prst="rect">
            <a:avLst/>
          </a:prstGeom>
        </p:spPr>
      </p:pic>
      <p:sp>
        <p:nvSpPr>
          <p:cNvPr id="6" name="pfehide232" hidden="1"/>
          <p:cNvSpPr txBox="1"/>
          <p:nvPr/>
        </p:nvSpPr>
        <p:spPr>
          <a:xfrm>
            <a:off x="8244408" y="3795886"/>
            <a:ext cx="86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i="1" dirty="0" err="1" smtClean="0">
                <a:solidFill>
                  <a:srgbClr val="F2F2F2"/>
                </a:solidFill>
                <a:latin typeface="Gill Sans Light"/>
                <a:cs typeface="Gill Sans Light"/>
              </a:rPr>
              <a:t>Fotolia.de</a:t>
            </a:r>
            <a:endParaRPr lang="en-US" sz="1400" i="1" dirty="0">
              <a:solidFill>
                <a:srgbClr val="F2F2F2"/>
              </a:solidFill>
              <a:latin typeface="Gill Sans Light"/>
              <a:cs typeface="Gill Sans Ligh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238991" y="3784675"/>
            <a:ext cx="876300" cy="330200"/>
            <a:chOff x="317500" y="317500"/>
            <a:chExt cx="876300" cy="330200"/>
          </a:xfrm>
        </p:grpSpPr>
        <p:pic>
          <p:nvPicPr>
            <p:cNvPr id="7" name="PFE element 232" descr="d8YNcGhOFEnu119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76300" cy="330200"/>
            </a:xfrm>
            <a:prstGeom prst="rect">
              <a:avLst/>
            </a:prstGeom>
          </p:spPr>
        </p:pic>
        <p:sp>
          <p:nvSpPr>
            <p:cNvPr id="14" name="Shape_120"/>
            <p:cNvSpPr/>
            <p:nvPr/>
          </p:nvSpPr>
          <p:spPr>
            <a:xfrm>
              <a:off x="317500" y="317500"/>
              <a:ext cx="876300" cy="330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8" name="pfehide233" hidden="1"/>
          <p:cNvSpPr txBox="1">
            <a:spLocks/>
          </p:cNvSpPr>
          <p:nvPr/>
        </p:nvSpPr>
        <p:spPr>
          <a:xfrm>
            <a:off x="179512" y="699542"/>
            <a:ext cx="7992886" cy="439248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Lepton pairs are rare probes (BR &lt; 10</a:t>
            </a:r>
            <a:r>
              <a:rPr lang="en-US" sz="1400" baseline="300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-4</a:t>
            </a:r>
            <a: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)</a:t>
            </a:r>
          </a:p>
          <a:p>
            <a: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at SIS energies sub-threshold vector meson production</a:t>
            </a:r>
            <a:b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</a:b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1400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  <a:sym typeface="Wingdings"/>
              </a:rPr>
              <a:t>M</a:t>
            </a:r>
            <a:r>
              <a:rPr lang="en-US" sz="1400" baseline="-25000" dirty="0" err="1" smtClean="0">
                <a:solidFill>
                  <a:srgbClr val="08F0FF"/>
                </a:solidFill>
                <a:latin typeface="Gill Sans Light"/>
                <a:cs typeface="Gill Sans Light"/>
              </a:rPr>
              <a:t>r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× 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sz="1400" baseline="-250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ee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/</a:t>
            </a:r>
            <a:r>
              <a:rPr lang="en-US" sz="1400" dirty="0" err="1" smtClean="0">
                <a:solidFill>
                  <a:srgbClr val="08F0FF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sz="1400" baseline="-25000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tot</a:t>
            </a:r>
            <a:r>
              <a:rPr lang="en-US" sz="1400" baseline="-250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decay per 10 </a:t>
            </a:r>
            <a:r>
              <a:rPr lang="en-US" sz="1400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mio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events</a:t>
            </a:r>
            <a:endParaRPr lang="en-US" sz="1400" dirty="0" smtClean="0">
              <a:effectLst/>
              <a:latin typeface="Gill Sans Light"/>
              <a:cs typeface="Gill Sans Light"/>
            </a:endParaRPr>
          </a:p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Large combinatorial background</a:t>
            </a:r>
          </a:p>
          <a:p>
            <a:pPr lvl="1">
              <a:spcBef>
                <a:spcPts val="0"/>
              </a:spcBef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in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+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-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 from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Dalitz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 decays (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0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+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-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)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and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conversion pairs (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+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-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in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30000" dirty="0" err="1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+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300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-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: weak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, K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decays</a:t>
            </a:r>
            <a:endParaRPr lang="en-US" sz="1400" dirty="0" smtClean="0">
              <a:effectLst/>
              <a:latin typeface="Gill Sans Light"/>
              <a:cs typeface="Gill Sans Light"/>
            </a:endParaRPr>
          </a:p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Isolate the contribution to the spectrum from the dense stage</a:t>
            </a:r>
          </a:p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Low-momentum coverage!</a:t>
            </a:r>
          </a:p>
          <a:p>
            <a:pPr marL="0" indent="0">
              <a:buNone/>
            </a:pPr>
            <a:endParaRPr lang="en-US" sz="1400" dirty="0">
              <a:latin typeface="Gill Sans Light"/>
              <a:cs typeface="Gill Sans Light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F9900"/>
                </a:solidFill>
                <a:latin typeface="Gill Sans Light"/>
                <a:cs typeface="Gill Sans Light"/>
              </a:rPr>
              <a:t>DATA QUALITY</a:t>
            </a:r>
          </a:p>
          <a:p>
            <a:r>
              <a:rPr lang="en-US" sz="1400" dirty="0">
                <a:latin typeface="Gill Sans Light"/>
                <a:cs typeface="Gill Sans Light"/>
              </a:rPr>
              <a:t>The decisive parameters: Number of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I</a:t>
            </a:r>
            <a:r>
              <a:rPr lang="en-US" sz="1400" dirty="0">
                <a:latin typeface="Gill Sans Light"/>
                <a:cs typeface="Gill Sans Light"/>
              </a:rPr>
              <a:t>nteractions and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dirty="0">
                <a:latin typeface="Gill Sans Light"/>
                <a:cs typeface="Gill Sans Light"/>
              </a:rPr>
              <a:t>ignal/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B</a:t>
            </a:r>
            <a:r>
              <a:rPr lang="en-US" sz="1400" dirty="0">
                <a:latin typeface="Gill Sans Light"/>
                <a:cs typeface="Gill Sans Light"/>
              </a:rPr>
              <a:t>ackground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latin typeface="Gill Sans Light"/>
                <a:cs typeface="Gill Sans Light"/>
              </a:rPr>
              <a:t>Range of B/S: 20 - 100 </a:t>
            </a:r>
            <a:r>
              <a:rPr lang="en-US" sz="1400" dirty="0">
                <a:latin typeface="Gill Sans Light"/>
                <a:cs typeface="Gill Sans Light"/>
                <a:sym typeface="Wingdings" pitchFamily="2" charset="2"/>
              </a:rPr>
              <a:t> 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  <a:sym typeface="Wingdings" pitchFamily="2" charset="2"/>
              </a:rPr>
              <a:t>B/S &gt;&gt;1;</a:t>
            </a:r>
            <a:r>
              <a:rPr lang="en-US" sz="1400" dirty="0">
                <a:latin typeface="Gill Sans Light"/>
                <a:cs typeface="Gill Sans Light"/>
                <a:sym typeface="Wingdings" pitchFamily="2" charset="2"/>
              </a:rPr>
              <a:t> 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latin typeface="Gill Sans Light"/>
                <a:cs typeface="Gill Sans Light"/>
              </a:rPr>
              <a:t>Effective sample size:    </a:t>
            </a:r>
            <a:r>
              <a:rPr lang="en-US" sz="1400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sz="1400" baseline="-25000" dirty="0">
                <a:solidFill>
                  <a:srgbClr val="FFC000"/>
                </a:solidFill>
                <a:latin typeface="Gill Sans Light"/>
                <a:cs typeface="Gill Sans Light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~ I × S/B	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</a:rPr>
              <a:t>reduction by factors of 20-100</a:t>
            </a:r>
            <a:endParaRPr lang="en-US" sz="1400" dirty="0">
              <a:latin typeface="Gill Sans Light"/>
              <a:cs typeface="Gill Sans Light"/>
            </a:endParaRPr>
          </a:p>
          <a:p>
            <a:pPr lvl="2">
              <a:spcBef>
                <a:spcPts val="0"/>
              </a:spcBef>
            </a:pPr>
            <a:r>
              <a:rPr lang="en-US" sz="1400" dirty="0">
                <a:latin typeface="Gill Sans Light"/>
                <a:cs typeface="Gill Sans Light"/>
              </a:rPr>
              <a:t>Systematics: </a:t>
            </a:r>
            <a:r>
              <a:rPr lang="de-DE" sz="1400" dirty="0">
                <a:solidFill>
                  <a:srgbClr val="FFC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/</a:t>
            </a:r>
            <a:r>
              <a:rPr lang="en-US" sz="1400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sz="1400" baseline="-25000" dirty="0">
                <a:solidFill>
                  <a:srgbClr val="FFC000"/>
                </a:solidFill>
                <a:latin typeface="Gill Sans Light"/>
                <a:cs typeface="Gill Sans Light"/>
              </a:rPr>
              <a:t> 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= </a:t>
            </a:r>
            <a:r>
              <a:rPr lang="de-DE" sz="1400" dirty="0">
                <a:solidFill>
                  <a:srgbClr val="FFC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smtClean="0">
                <a:solidFill>
                  <a:srgbClr val="FFC000"/>
                </a:solidFill>
                <a:latin typeface="Gill Sans Light"/>
                <a:cs typeface="Gill Sans Light"/>
              </a:rPr>
              <a:t>B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/B × B/S	</a:t>
            </a:r>
            <a:r>
              <a:rPr lang="de-DE" sz="1400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</a:rPr>
              <a:t>B/B = 2…5×10</a:t>
            </a:r>
            <a:r>
              <a:rPr lang="en-US" sz="1400" baseline="30000" dirty="0">
                <a:solidFill>
                  <a:srgbClr val="FF0000"/>
                </a:solidFill>
                <a:latin typeface="Gill Sans Light"/>
                <a:cs typeface="Gill Sans Light"/>
              </a:rPr>
              <a:t>-2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</a:rPr>
              <a:t> </a:t>
            </a:r>
          </a:p>
          <a:p>
            <a:pPr>
              <a:spcBef>
                <a:spcPts val="0"/>
              </a:spcBef>
            </a:pPr>
            <a:endParaRPr lang="en-US" sz="1400" dirty="0">
              <a:latin typeface="Gill Sans Light"/>
              <a:cs typeface="Gill Sans Light"/>
            </a:endParaRPr>
          </a:p>
          <a:p>
            <a:endParaRPr lang="en-US" sz="1400" dirty="0">
              <a:latin typeface="Gill Sans Light"/>
              <a:cs typeface="Gill Sans Light"/>
            </a:endParaRPr>
          </a:p>
          <a:p>
            <a:pPr lvl="2"/>
            <a:endParaRPr lang="en-US" sz="1400" dirty="0" smtClean="0">
              <a:latin typeface="Gill Sans Light"/>
              <a:cs typeface="Gill Sans Ligh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5455" y="699542"/>
            <a:ext cx="8001000" cy="4394200"/>
            <a:chOff x="317500" y="317500"/>
            <a:chExt cx="8001000" cy="4394200"/>
          </a:xfrm>
        </p:grpSpPr>
        <p:pic>
          <p:nvPicPr>
            <p:cNvPr id="16" name="PFE element 233" descr="d8YNcGhOFEnu120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001000" cy="4394200"/>
            </a:xfrm>
            <a:prstGeom prst="rect">
              <a:avLst/>
            </a:prstGeom>
          </p:spPr>
        </p:pic>
        <p:sp>
          <p:nvSpPr>
            <p:cNvPr id="17" name="Shape_121"/>
            <p:cNvSpPr/>
            <p:nvPr/>
          </p:nvSpPr>
          <p:spPr>
            <a:xfrm>
              <a:off x="317500" y="317500"/>
              <a:ext cx="8001000" cy="439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9" name="PFE element 234" descr="d8YNcGhOFEnu121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721" y="1485577"/>
            <a:ext cx="2705100" cy="317500"/>
          </a:xfrm>
          <a:prstGeom prst="rect">
            <a:avLst/>
          </a:prstGeom>
        </p:spPr>
      </p:pic>
      <p:pic>
        <p:nvPicPr>
          <p:cNvPr id="20" name="PFE element 235" descr="d8YNcGhOFEnu122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817" y="140990"/>
            <a:ext cx="19812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9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36" descr="d8YNcGhOFEnu12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018"/>
            <a:ext cx="9144000" cy="46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03" y="928928"/>
            <a:ext cx="2166273" cy="1364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928928"/>
            <a:ext cx="2206863" cy="1364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910838"/>
            <a:ext cx="2458168" cy="1382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04" y="2499742"/>
            <a:ext cx="2629266" cy="1391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2499742"/>
            <a:ext cx="2088664" cy="1391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363838"/>
            <a:ext cx="1086956" cy="12877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517" y="3363838"/>
            <a:ext cx="2296658" cy="1290932"/>
          </a:xfrm>
          <a:prstGeom prst="rect">
            <a:avLst/>
          </a:prstGeom>
        </p:spPr>
      </p:pic>
      <p:sp>
        <p:nvSpPr>
          <p:cNvPr id="11" name="pfehide244" hidden="1"/>
          <p:cNvSpPr/>
          <p:nvPr/>
        </p:nvSpPr>
        <p:spPr>
          <a:xfrm>
            <a:off x="107504" y="3798788"/>
            <a:ext cx="614507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1600" dirty="0">
              <a:latin typeface="Gill Sans"/>
              <a:cs typeface="Gill Sans"/>
            </a:endParaRPr>
          </a:p>
          <a:p>
            <a:r>
              <a:rPr lang="en-US" sz="1600" dirty="0" smtClean="0">
                <a:latin typeface="Gill Sans"/>
                <a:cs typeface="Gill Sans"/>
              </a:rPr>
              <a:t>… he </a:t>
            </a:r>
            <a:r>
              <a:rPr lang="en-US" sz="1600" dirty="0">
                <a:latin typeface="Gill Sans"/>
                <a:cs typeface="Gill Sans"/>
              </a:rPr>
              <a:t>has gone through periods of </a:t>
            </a:r>
            <a:r>
              <a:rPr lang="en-US" sz="1600" dirty="0" smtClean="0">
                <a:latin typeface="Gill Sans"/>
                <a:cs typeface="Gill Sans"/>
              </a:rPr>
              <a:t>doubt</a:t>
            </a:r>
            <a:br>
              <a:rPr lang="en-US" sz="1600" dirty="0" smtClean="0">
                <a:latin typeface="Gill Sans"/>
                <a:cs typeface="Gill Sans"/>
              </a:rPr>
            </a:br>
            <a:r>
              <a:rPr lang="en-US" sz="1600" dirty="0" smtClean="0">
                <a:latin typeface="Gill Sans"/>
                <a:cs typeface="Gill Sans"/>
              </a:rPr>
              <a:t>     and </a:t>
            </a:r>
            <a:r>
              <a:rPr lang="en-US" sz="1600" dirty="0">
                <a:latin typeface="Gill Sans"/>
                <a:cs typeface="Gill Sans"/>
              </a:rPr>
              <a:t>serious </a:t>
            </a:r>
            <a:r>
              <a:rPr lang="en-US" sz="1600" dirty="0" smtClean="0">
                <a:latin typeface="Gill Sans"/>
                <a:cs typeface="Gill Sans"/>
              </a:rPr>
              <a:t>discouragement</a:t>
            </a:r>
            <a:endParaRPr lang="en-US" sz="1600" dirty="0">
              <a:latin typeface="Gill Sans"/>
              <a:cs typeface="Gill San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0289" y="3795187"/>
            <a:ext cx="6159500" cy="838200"/>
            <a:chOff x="317500" y="317500"/>
            <a:chExt cx="6159500" cy="838200"/>
          </a:xfrm>
        </p:grpSpPr>
        <p:pic>
          <p:nvPicPr>
            <p:cNvPr id="14" name="PFE element 244" descr="d8YNcGhOFEnu124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159500" cy="838200"/>
            </a:xfrm>
            <a:prstGeom prst="rect">
              <a:avLst/>
            </a:prstGeom>
          </p:spPr>
        </p:pic>
        <p:sp>
          <p:nvSpPr>
            <p:cNvPr id="15" name="Shape_122"/>
            <p:cNvSpPr/>
            <p:nvPr/>
          </p:nvSpPr>
          <p:spPr>
            <a:xfrm>
              <a:off x="317500" y="317500"/>
              <a:ext cx="6159500" cy="838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2" name="pfehide245" hidden="1"/>
          <p:cNvSpPr/>
          <p:nvPr/>
        </p:nvSpPr>
        <p:spPr>
          <a:xfrm>
            <a:off x="5436096" y="2643758"/>
            <a:ext cx="3457079" cy="5847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1600" dirty="0">
              <a:latin typeface="Gill Sans"/>
              <a:cs typeface="Gill Sans"/>
            </a:endParaRPr>
          </a:p>
          <a:p>
            <a:pPr algn="r"/>
            <a:r>
              <a:rPr lang="en-US" sz="1600" dirty="0">
                <a:latin typeface="Gill Sans"/>
                <a:cs typeface="Gill Sans"/>
              </a:rPr>
              <a:t>… but after 2 days, he found it 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31086" y="2637696"/>
            <a:ext cx="3467100" cy="596900"/>
            <a:chOff x="317500" y="317500"/>
            <a:chExt cx="3467100" cy="596900"/>
          </a:xfrm>
        </p:grpSpPr>
        <p:pic>
          <p:nvPicPr>
            <p:cNvPr id="17" name="PFE element 245" descr="d8YNcGhOFEnu125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467100" cy="596900"/>
            </a:xfrm>
            <a:prstGeom prst="rect">
              <a:avLst/>
            </a:prstGeom>
          </p:spPr>
        </p:pic>
        <p:sp>
          <p:nvSpPr>
            <p:cNvPr id="18" name="Shape_123"/>
            <p:cNvSpPr/>
            <p:nvPr/>
          </p:nvSpPr>
          <p:spPr>
            <a:xfrm>
              <a:off x="317500" y="317500"/>
              <a:ext cx="34671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8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774" y="527815"/>
            <a:ext cx="1190907" cy="792000"/>
          </a:xfrm>
          <a:prstGeom prst="rect">
            <a:avLst/>
          </a:prstGeom>
        </p:spPr>
      </p:pic>
      <p:pic>
        <p:nvPicPr>
          <p:cNvPr id="2" name="PFE element 247" descr="d8YNcGhOFEnu12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148" y="4730638"/>
            <a:ext cx="457200" cy="403225"/>
          </a:xfrm>
          <a:prstGeom prst="rect">
            <a:avLst/>
          </a:prstGeom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306394" y="4731990"/>
            <a:ext cx="8586091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5" tIns="45675" rIns="91355" bIns="45675"/>
          <a:lstStyle/>
          <a:p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flipV="1">
            <a:off x="342900" y="195486"/>
            <a:ext cx="1588" cy="4536506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5" tIns="45675" rIns="91355" bIns="45675"/>
          <a:lstStyle/>
          <a:p>
            <a:endParaRPr lang="en-US"/>
          </a:p>
        </p:txBody>
      </p:sp>
      <p:pic>
        <p:nvPicPr>
          <p:cNvPr id="3" name="PFE element 250" descr="d8YNcGhOFEnu12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30" y="114598"/>
            <a:ext cx="355600" cy="419100"/>
          </a:xfrm>
          <a:prstGeom prst="rect">
            <a:avLst/>
          </a:prstGeom>
        </p:spPr>
      </p:pic>
      <p:pic>
        <p:nvPicPr>
          <p:cNvPr id="9" name="PFE element 251" descr="d8YNcGhOFEnu12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72" y="3074117"/>
            <a:ext cx="5181600" cy="12446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250" y="1496527"/>
            <a:ext cx="956884" cy="6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mage00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619" y="3127972"/>
            <a:ext cx="15446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423" y="760890"/>
            <a:ext cx="987165" cy="68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eres_logo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014" y="1548310"/>
            <a:ext cx="513109" cy="22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ades_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8388" y="3259736"/>
            <a:ext cx="4032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95486"/>
            <a:ext cx="986726" cy="792000"/>
          </a:xfrm>
          <a:prstGeom prst="rect">
            <a:avLst/>
          </a:prstGeom>
        </p:spPr>
      </p:pic>
      <p:pic>
        <p:nvPicPr>
          <p:cNvPr id="24" name="Picture 23" descr="stardetector-350px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145" y="746931"/>
            <a:ext cx="999861" cy="999861"/>
          </a:xfrm>
          <a:prstGeom prst="rect">
            <a:avLst/>
          </a:prstGeom>
        </p:spPr>
      </p:pic>
      <p:pic>
        <p:nvPicPr>
          <p:cNvPr id="25" name="Picture 24" descr="phenix_logo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806" y="339553"/>
            <a:ext cx="521875" cy="1897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037" y="460251"/>
            <a:ext cx="386985" cy="2794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776" y="242156"/>
            <a:ext cx="286556" cy="3878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9" name="Picture 18" descr="na60_logo.jpg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699542"/>
            <a:ext cx="283634" cy="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5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63" descr="d8YNcGhOFEnu13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461" y="1059582"/>
            <a:ext cx="2341043" cy="1800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059582"/>
            <a:ext cx="2324933" cy="18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8" y="1059582"/>
            <a:ext cx="2288782" cy="1800199"/>
          </a:xfrm>
          <a:prstGeom prst="rect">
            <a:avLst/>
          </a:prstGeom>
        </p:spPr>
      </p:pic>
      <p:pic>
        <p:nvPicPr>
          <p:cNvPr id="7" name="Picture 6" descr="plo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065" y="1059582"/>
            <a:ext cx="1812477" cy="1800200"/>
          </a:xfrm>
          <a:prstGeom prst="rect">
            <a:avLst/>
          </a:prstGeom>
        </p:spPr>
      </p:pic>
      <p:pic>
        <p:nvPicPr>
          <p:cNvPr id="22" name="PFE element 268" descr="d8YNcGhOFEnu131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7" y="483945"/>
            <a:ext cx="6781800" cy="355600"/>
          </a:xfrm>
          <a:prstGeom prst="rect">
            <a:avLst/>
          </a:prstGeom>
        </p:spPr>
      </p:pic>
      <p:pic>
        <p:nvPicPr>
          <p:cNvPr id="23" name="PFE element 269" descr="d8YNcGhOFEnu132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6" y="763027"/>
            <a:ext cx="1244600" cy="355600"/>
          </a:xfrm>
          <a:prstGeom prst="rect">
            <a:avLst/>
          </a:prstGeom>
        </p:spPr>
      </p:pic>
      <p:pic>
        <p:nvPicPr>
          <p:cNvPr id="24" name="PFE element 270" descr="d8YNcGhOFEnu133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768" y="1131365"/>
            <a:ext cx="622300" cy="342900"/>
          </a:xfrm>
          <a:prstGeom prst="rect">
            <a:avLst/>
          </a:prstGeom>
        </p:spPr>
      </p:pic>
      <p:pic>
        <p:nvPicPr>
          <p:cNvPr id="25" name="PFE element 271" descr="d8YNcGhOFEnu134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254" y="1133208"/>
            <a:ext cx="1104900" cy="431800"/>
          </a:xfrm>
          <a:prstGeom prst="rect">
            <a:avLst/>
          </a:prstGeom>
        </p:spPr>
      </p:pic>
      <p:pic>
        <p:nvPicPr>
          <p:cNvPr id="32" name="PFE element 272" descr="d8YNcGhOFEnu135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100" y="1132836"/>
            <a:ext cx="508000" cy="355600"/>
          </a:xfrm>
          <a:prstGeom prst="rect">
            <a:avLst/>
          </a:prstGeom>
        </p:spPr>
      </p:pic>
      <p:pic>
        <p:nvPicPr>
          <p:cNvPr id="33" name="PFE element 273" descr="d8YNcGhOFEnu136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526" y="1392421"/>
            <a:ext cx="1104900" cy="469900"/>
          </a:xfrm>
          <a:prstGeom prst="rect">
            <a:avLst/>
          </a:prstGeom>
        </p:spPr>
      </p:pic>
      <p:pic>
        <p:nvPicPr>
          <p:cNvPr id="34" name="PFE element 274" descr="d8YNcGhOFEnu137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431" y="1180847"/>
            <a:ext cx="622300" cy="342900"/>
          </a:xfrm>
          <a:prstGeom prst="rect">
            <a:avLst/>
          </a:prstGeom>
        </p:spPr>
      </p:pic>
      <p:pic>
        <p:nvPicPr>
          <p:cNvPr id="35" name="PFE element 275" descr="d8YNcGhOFEnu138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48" y="1103638"/>
            <a:ext cx="1104900" cy="419100"/>
          </a:xfrm>
          <a:prstGeom prst="rect">
            <a:avLst/>
          </a:prstGeom>
        </p:spPr>
      </p:pic>
      <p:pic>
        <p:nvPicPr>
          <p:cNvPr id="36" name="PFE element 276" descr="d8YNcGhOFEnu139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589" y="758900"/>
            <a:ext cx="1308100" cy="355600"/>
          </a:xfrm>
          <a:prstGeom prst="rect">
            <a:avLst/>
          </a:prstGeom>
        </p:spPr>
      </p:pic>
      <p:pic>
        <p:nvPicPr>
          <p:cNvPr id="38" name="PFE element 277" descr="d8YNcGhOFEnu140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208" y="758900"/>
            <a:ext cx="1320800" cy="355600"/>
          </a:xfrm>
          <a:prstGeom prst="rect">
            <a:avLst/>
          </a:prstGeom>
        </p:spPr>
      </p:pic>
      <p:pic>
        <p:nvPicPr>
          <p:cNvPr id="39" name="PFE element 278" descr="d8YNcGhOFEnu141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7" y="2995275"/>
            <a:ext cx="6781800" cy="355600"/>
          </a:xfrm>
          <a:prstGeom prst="rect">
            <a:avLst/>
          </a:prstGeom>
        </p:spPr>
      </p:pic>
      <p:pic>
        <p:nvPicPr>
          <p:cNvPr id="77" name="PFE element 279" descr="d8YNcGhOFEnu142.png"/>
          <p:cNvPicPr>
            <a:picLocks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23" y="3495846"/>
            <a:ext cx="1714500" cy="1409700"/>
          </a:xfrm>
          <a:prstGeom prst="rect">
            <a:avLst/>
          </a:prstGeom>
        </p:spPr>
      </p:pic>
      <p:pic>
        <p:nvPicPr>
          <p:cNvPr id="82" name="PFE element 280" descr="d8YNcGhOFEnu143.png"/>
          <p:cNvPicPr>
            <a:picLocks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719" y="3885776"/>
            <a:ext cx="1311275" cy="1133475"/>
          </a:xfrm>
          <a:prstGeom prst="rect">
            <a:avLst/>
          </a:prstGeom>
        </p:spPr>
      </p:pic>
      <p:pic>
        <p:nvPicPr>
          <p:cNvPr id="83" name="PFE element 281" descr="d8YNcGhOFEnu145.png"/>
          <p:cNvPicPr>
            <a:picLocks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192" y="4066808"/>
            <a:ext cx="2260600" cy="546100"/>
          </a:xfrm>
          <a:prstGeom prst="rect">
            <a:avLst/>
          </a:prstGeom>
        </p:spPr>
      </p:pic>
      <p:pic>
        <p:nvPicPr>
          <p:cNvPr id="84" name="PFE element 282" descr="d8YNcGhOFEnu146.png"/>
          <p:cNvPicPr>
            <a:picLocks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822" y="3515188"/>
            <a:ext cx="2095500" cy="1689100"/>
          </a:xfrm>
          <a:prstGeom prst="rect">
            <a:avLst/>
          </a:prstGeom>
        </p:spPr>
      </p:pic>
      <p:pic>
        <p:nvPicPr>
          <p:cNvPr id="85" name="PFE element 283" descr="d8YNcGhOFEnu147.png"/>
          <p:cNvPicPr>
            <a:picLocks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84" y="4160456"/>
            <a:ext cx="2254250" cy="387350"/>
          </a:xfrm>
          <a:prstGeom prst="rect">
            <a:avLst/>
          </a:prstGeom>
        </p:spPr>
      </p:pic>
      <p:pic>
        <p:nvPicPr>
          <p:cNvPr id="86" name="PFE element 284" descr="d8YNcGhOFEnu149.png"/>
          <p:cNvPicPr>
            <a:picLocks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262" y="3965601"/>
            <a:ext cx="2028825" cy="755650"/>
          </a:xfrm>
          <a:prstGeom prst="rect">
            <a:avLst/>
          </a:prstGeom>
        </p:spPr>
      </p:pic>
      <p:pic>
        <p:nvPicPr>
          <p:cNvPr id="87" name="PFE element 285" descr="d8YNcGhOFEnu151.png"/>
          <p:cNvPicPr>
            <a:picLocks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470" y="4029261"/>
            <a:ext cx="1270000" cy="647700"/>
          </a:xfrm>
          <a:prstGeom prst="rect">
            <a:avLst/>
          </a:prstGeom>
        </p:spPr>
      </p:pic>
      <p:pic>
        <p:nvPicPr>
          <p:cNvPr id="31" name="Picture 119" descr="gkrellShoot_01-02-04_143911"/>
          <p:cNvPicPr>
            <a:picLocks noChangeAspect="1" noChangeArrowheads="1"/>
          </p:cNvPicPr>
          <p:nvPr/>
        </p:nvPicPr>
        <p:blipFill rotWithShape="1">
          <a:blip r:embed="rId25" cstate="screen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-7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1400" y="4072238"/>
            <a:ext cx="1366503" cy="58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FE element 287" descr="d8YNcGhOFEnu152.png"/>
          <p:cNvPicPr>
            <a:picLocks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845" y="3822612"/>
            <a:ext cx="1117600" cy="304800"/>
          </a:xfrm>
          <a:prstGeom prst="rect">
            <a:avLst/>
          </a:prstGeom>
        </p:spPr>
      </p:pic>
      <p:pic>
        <p:nvPicPr>
          <p:cNvPr id="89" name="PFE element 288" descr="d8YNcGhOFEnu153.png"/>
          <p:cNvPicPr>
            <a:picLocks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12" y="4077712"/>
            <a:ext cx="647700" cy="304800"/>
          </a:xfrm>
          <a:prstGeom prst="rect">
            <a:avLst/>
          </a:prstGeom>
        </p:spPr>
      </p:pic>
      <p:pic>
        <p:nvPicPr>
          <p:cNvPr id="90" name="PFE element 289" descr="d8YNcGhOFEnu154.png"/>
          <p:cNvPicPr>
            <a:picLocks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291" y="3174066"/>
            <a:ext cx="8509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7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hand_made_QCD_phase_diagr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50" y="1059582"/>
            <a:ext cx="3022364" cy="2854920"/>
          </a:xfrm>
          <a:prstGeom prst="rect">
            <a:avLst/>
          </a:prstGeom>
        </p:spPr>
      </p:pic>
      <p:pic>
        <p:nvPicPr>
          <p:cNvPr id="5" name="PFE element 7" descr="d8YNcGhOFEnu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100" y="21668"/>
            <a:ext cx="6858000" cy="482600"/>
          </a:xfrm>
          <a:prstGeom prst="rect">
            <a:avLst/>
          </a:prstGeom>
        </p:spPr>
      </p:pic>
      <p:pic>
        <p:nvPicPr>
          <p:cNvPr id="8" name="PFE element 8" descr="d8YNcGhOFEnu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grpSp>
        <p:nvGrpSpPr>
          <p:cNvPr id="13" name="pfehide9" hidden="1"/>
          <p:cNvGrpSpPr/>
          <p:nvPr/>
        </p:nvGrpSpPr>
        <p:grpSpPr>
          <a:xfrm>
            <a:off x="-4688" y="309563"/>
            <a:ext cx="1512168" cy="966043"/>
            <a:chOff x="-42129" y="885627"/>
            <a:chExt cx="1512168" cy="966043"/>
          </a:xfrm>
        </p:grpSpPr>
        <p:pic>
          <p:nvPicPr>
            <p:cNvPr id="14" name="Picture 13" descr="big_bang.jpg" hidden="1"/>
            <p:cNvPicPr>
              <a:picLocks noChangeAspect="1"/>
            </p:cNvPicPr>
            <p:nvPr/>
          </p:nvPicPr>
          <p:blipFill rotWithShape="1">
            <a:blip r:embed="rId5" cstate="screen">
              <a:alphaModFix amt="5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464" y="885627"/>
              <a:ext cx="1153954" cy="966043"/>
            </a:xfrm>
            <a:prstGeom prst="rect">
              <a:avLst/>
            </a:prstGeom>
          </p:spPr>
        </p:pic>
        <p:sp>
          <p:nvSpPr>
            <p:cNvPr id="15" name="Rectangle 14" hidden="1"/>
            <p:cNvSpPr/>
            <p:nvPr/>
          </p:nvSpPr>
          <p:spPr>
            <a:xfrm>
              <a:off x="-42129" y="950872"/>
              <a:ext cx="15121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pc="30" dirty="0">
                  <a:solidFill>
                    <a:schemeClr val="tx1">
                      <a:lumMod val="95000"/>
                    </a:schemeClr>
                  </a:solidFill>
                  <a:latin typeface="Gill Sans Light"/>
                  <a:ea typeface="+mn-ea"/>
                  <a:cs typeface="Gill Sans Light"/>
                </a:rPr>
                <a:t>Early</a:t>
              </a:r>
              <a:r>
                <a:rPr lang="en-US" sz="3600" dirty="0">
                  <a:solidFill>
                    <a:schemeClr val="tx1">
                      <a:lumMod val="95000"/>
                    </a:schemeClr>
                  </a:solidFill>
                  <a:latin typeface="Gill Sans Light"/>
                  <a:cs typeface="Gill Sans Light"/>
                </a:rPr>
                <a:t/>
              </a:r>
              <a:br>
                <a:rPr lang="en-US" sz="3600" dirty="0">
                  <a:solidFill>
                    <a:schemeClr val="tx1">
                      <a:lumMod val="95000"/>
                    </a:schemeClr>
                  </a:solidFill>
                  <a:latin typeface="Gill Sans Light"/>
                  <a:cs typeface="Gill Sans Light"/>
                </a:rPr>
              </a:br>
              <a:r>
                <a:rPr lang="en-US" spc="30" dirty="0">
                  <a:solidFill>
                    <a:schemeClr val="tx1">
                      <a:lumMod val="95000"/>
                    </a:schemeClr>
                  </a:solidFill>
                  <a:latin typeface="Gill Sans Light"/>
                  <a:ea typeface="+mn-ea"/>
                  <a:cs typeface="Gill Sans Light"/>
                </a:rPr>
                <a:t>Universe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-10604" y="303634"/>
            <a:ext cx="1524000" cy="977900"/>
            <a:chOff x="317500" y="317500"/>
            <a:chExt cx="1524000" cy="977900"/>
          </a:xfrm>
        </p:grpSpPr>
        <p:pic>
          <p:nvPicPr>
            <p:cNvPr id="16" name="PFE element 9" descr="d8YNcGhOFEnu8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524000" cy="977900"/>
            </a:xfrm>
            <a:prstGeom prst="rect">
              <a:avLst/>
            </a:prstGeom>
          </p:spPr>
        </p:pic>
        <p:sp>
          <p:nvSpPr>
            <p:cNvPr id="17" name="Shape_114"/>
            <p:cNvSpPr/>
            <p:nvPr/>
          </p:nvSpPr>
          <p:spPr>
            <a:xfrm>
              <a:off x="317500" y="317500"/>
              <a:ext cx="1524000" cy="977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9" name="pfehide10" hidden="1"/>
          <p:cNvSpPr>
            <a:spLocks noChangeArrowheads="1"/>
          </p:cNvSpPr>
          <p:nvPr/>
        </p:nvSpPr>
        <p:spPr bwMode="auto">
          <a:xfrm rot="5400000">
            <a:off x="1025488" y="609413"/>
            <a:ext cx="960562" cy="371821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787A">
              <a:alpha val="61000"/>
            </a:srgbClr>
          </a:solidFill>
          <a:ln>
            <a:solidFill>
              <a:srgbClr val="FFFF00"/>
            </a:solidFill>
          </a:ln>
        </p:spPr>
        <p:txBody>
          <a:bodyPr wrap="none" lIns="91410" tIns="45703" rIns="91410" bIns="45703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312094" y="307961"/>
            <a:ext cx="387350" cy="974725"/>
            <a:chOff x="317500" y="317500"/>
            <a:chExt cx="387350" cy="974725"/>
          </a:xfrm>
        </p:grpSpPr>
        <p:pic>
          <p:nvPicPr>
            <p:cNvPr id="26" name="PFE element 10" descr="d8YNcGhOFEnu9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7350" cy="974725"/>
            </a:xfrm>
            <a:prstGeom prst="rect">
              <a:avLst/>
            </a:prstGeom>
          </p:spPr>
        </p:pic>
        <p:sp>
          <p:nvSpPr>
            <p:cNvPr id="28" name="Shape_115"/>
            <p:cNvSpPr/>
            <p:nvPr/>
          </p:nvSpPr>
          <p:spPr>
            <a:xfrm>
              <a:off x="317500" y="317500"/>
              <a:ext cx="387350" cy="9747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0" name="PFE element 11" descr="d8YNcGhOFEnu1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060" y="979686"/>
            <a:ext cx="4800600" cy="2032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900" y="1930402"/>
            <a:ext cx="3886200" cy="12827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900" y="1930402"/>
            <a:ext cx="3886200" cy="1282700"/>
          </a:xfrm>
          <a:prstGeom prst="rect">
            <a:avLst/>
          </a:prstGeom>
        </p:spPr>
      </p:pic>
      <p:grpSp>
        <p:nvGrpSpPr>
          <p:cNvPr id="12" name="pfehide14" hidden="1"/>
          <p:cNvGrpSpPr/>
          <p:nvPr/>
        </p:nvGrpSpPr>
        <p:grpSpPr>
          <a:xfrm>
            <a:off x="6261959" y="3109581"/>
            <a:ext cx="1550401" cy="1899408"/>
            <a:chOff x="6261959" y="3109581"/>
            <a:chExt cx="1550401" cy="1899408"/>
          </a:xfrm>
        </p:grpSpPr>
        <p:sp>
          <p:nvSpPr>
            <p:cNvPr id="25" name="Rectangle 24" hidden="1"/>
            <p:cNvSpPr/>
            <p:nvPr/>
          </p:nvSpPr>
          <p:spPr>
            <a:xfrm>
              <a:off x="6491144" y="4731990"/>
              <a:ext cx="11772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200" i="1" dirty="0" smtClean="0">
                  <a:solidFill>
                    <a:schemeClr val="tx1">
                      <a:lumMod val="75000"/>
                    </a:schemeClr>
                  </a:solidFill>
                  <a:latin typeface="Gill Sans Light"/>
                  <a:cs typeface="Gill Sans Light"/>
                </a:rPr>
                <a:t>NASA, SN1987A</a:t>
              </a:r>
              <a:endParaRPr lang="en-US" sz="12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endParaRPr>
            </a:p>
          </p:txBody>
        </p:sp>
        <p:grpSp>
          <p:nvGrpSpPr>
            <p:cNvPr id="10" name="Group 9" hidden="1"/>
            <p:cNvGrpSpPr/>
            <p:nvPr/>
          </p:nvGrpSpPr>
          <p:grpSpPr>
            <a:xfrm>
              <a:off x="6261959" y="3109581"/>
              <a:ext cx="1550401" cy="1550401"/>
              <a:chOff x="6261959" y="3109581"/>
              <a:chExt cx="1550401" cy="1550401"/>
            </a:xfrm>
          </p:grpSpPr>
          <p:pic>
            <p:nvPicPr>
              <p:cNvPr id="9" name="Picture 8" descr="SN1987A.jpg" hidden="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61959" y="3109581"/>
                <a:ext cx="1550401" cy="1550401"/>
              </a:xfrm>
              <a:prstGeom prst="rect">
                <a:avLst/>
              </a:prstGeom>
            </p:spPr>
          </p:pic>
          <p:sp>
            <p:nvSpPr>
              <p:cNvPr id="27" name="Rectangle 26" hidden="1"/>
              <p:cNvSpPr/>
              <p:nvPr/>
            </p:nvSpPr>
            <p:spPr>
              <a:xfrm>
                <a:off x="6356425" y="3290237"/>
                <a:ext cx="1434182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/>
                <a:r>
                  <a:rPr lang="en-US" dirty="0" smtClean="0">
                    <a:latin typeface="Gill Sans Light"/>
                    <a:cs typeface="Gill Sans Light"/>
                  </a:rPr>
                  <a:t>Core collapse</a:t>
                </a:r>
              </a:p>
              <a:p>
                <a:endParaRPr lang="en-US" dirty="0">
                  <a:latin typeface="Gill Sans Light"/>
                  <a:cs typeface="Gill Sans Light"/>
                </a:endParaRPr>
              </a:p>
              <a:p>
                <a:endParaRPr lang="en-US" dirty="0" smtClean="0">
                  <a:latin typeface="Gill Sans Light"/>
                  <a:cs typeface="Gill Sans Light"/>
                </a:endParaRPr>
              </a:p>
              <a:p>
                <a:r>
                  <a:rPr lang="en-US" dirty="0" smtClean="0">
                    <a:latin typeface="Gill Sans Light"/>
                    <a:cs typeface="Gill Sans Light"/>
                  </a:rPr>
                  <a:t>supernova</a:t>
                </a:r>
                <a:endParaRPr lang="en-US" dirty="0">
                  <a:latin typeface="Gill Sans Light"/>
                  <a:cs typeface="Gill Sans Light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6256109" y="3100435"/>
            <a:ext cx="1562100" cy="1917700"/>
            <a:chOff x="317500" y="317500"/>
            <a:chExt cx="1562100" cy="1917700"/>
          </a:xfrm>
        </p:grpSpPr>
        <p:pic>
          <p:nvPicPr>
            <p:cNvPr id="34" name="PFE element 14" descr="d8YNcGhOFEnu11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562100" cy="1917700"/>
            </a:xfrm>
            <a:prstGeom prst="rect">
              <a:avLst/>
            </a:prstGeom>
          </p:spPr>
        </p:pic>
        <p:sp>
          <p:nvSpPr>
            <p:cNvPr id="35" name="Shape_116"/>
            <p:cNvSpPr/>
            <p:nvPr/>
          </p:nvSpPr>
          <p:spPr>
            <a:xfrm>
              <a:off x="317500" y="317500"/>
              <a:ext cx="1562100" cy="1917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11" name="pfehide15" hidden="1"/>
          <p:cNvGrpSpPr/>
          <p:nvPr/>
        </p:nvGrpSpPr>
        <p:grpSpPr>
          <a:xfrm>
            <a:off x="4283968" y="3277177"/>
            <a:ext cx="1833974" cy="1731812"/>
            <a:chOff x="4283968" y="3277177"/>
            <a:chExt cx="1833974" cy="1731812"/>
          </a:xfrm>
        </p:grpSpPr>
        <p:pic>
          <p:nvPicPr>
            <p:cNvPr id="22" name="Picture 21" descr="price_rosswog_press_1.jpg" hidden="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3968" y="3511704"/>
              <a:ext cx="1833974" cy="788238"/>
            </a:xfrm>
            <a:prstGeom prst="rect">
              <a:avLst/>
            </a:prstGeom>
          </p:spPr>
        </p:pic>
        <p:sp>
          <p:nvSpPr>
            <p:cNvPr id="18" name="Rectangle 17" hidden="1"/>
            <p:cNvSpPr/>
            <p:nvPr/>
          </p:nvSpPr>
          <p:spPr>
            <a:xfrm>
              <a:off x="4344720" y="3277177"/>
              <a:ext cx="15872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pc="30" dirty="0">
                  <a:latin typeface="Gill Sans Light"/>
                  <a:ea typeface="+mn-ea"/>
                  <a:cs typeface="Gill Sans Light"/>
                </a:rPr>
                <a:t>Neutron star </a:t>
              </a:r>
            </a:p>
            <a:p>
              <a:pPr algn="ctr"/>
              <a:endParaRPr lang="en-US" spc="30" dirty="0">
                <a:latin typeface="Gill Sans Light"/>
                <a:ea typeface="+mn-ea"/>
                <a:cs typeface="Gill Sans Light"/>
              </a:endParaRPr>
            </a:p>
            <a:p>
              <a:pPr algn="ctr"/>
              <a:endParaRPr lang="en-US" spc="30" dirty="0">
                <a:latin typeface="Gill Sans Light"/>
                <a:ea typeface="+mn-ea"/>
                <a:cs typeface="Gill Sans Light"/>
              </a:endParaRPr>
            </a:p>
            <a:p>
              <a:pPr algn="ctr"/>
              <a:r>
                <a:rPr lang="en-US" spc="30" dirty="0">
                  <a:latin typeface="Gill Sans Light"/>
                  <a:ea typeface="+mn-ea"/>
                  <a:cs typeface="Gill Sans Light"/>
                </a:rPr>
                <a:t>merger</a:t>
              </a:r>
            </a:p>
          </p:txBody>
        </p:sp>
        <p:sp>
          <p:nvSpPr>
            <p:cNvPr id="4" name="Rectangle 3" hidden="1"/>
            <p:cNvSpPr/>
            <p:nvPr/>
          </p:nvSpPr>
          <p:spPr>
            <a:xfrm>
              <a:off x="4789545" y="4731990"/>
              <a:ext cx="6973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200" i="1" dirty="0" err="1">
                  <a:solidFill>
                    <a:schemeClr val="tx1">
                      <a:lumMod val="75000"/>
                    </a:schemeClr>
                  </a:solidFill>
                  <a:latin typeface="Gill Sans Light"/>
                  <a:cs typeface="Gill Sans Light"/>
                </a:rPr>
                <a:t>Rosswog</a:t>
              </a:r>
              <a:endParaRPr lang="en-US" sz="12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280205" y="3273133"/>
            <a:ext cx="1841500" cy="1739900"/>
            <a:chOff x="317500" y="317500"/>
            <a:chExt cx="1841500" cy="1739900"/>
          </a:xfrm>
        </p:grpSpPr>
        <p:pic>
          <p:nvPicPr>
            <p:cNvPr id="37" name="PFE element 15" descr="d8YNcGhOFEnu12.png"/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841500" cy="1739900"/>
            </a:xfrm>
            <a:prstGeom prst="rect">
              <a:avLst/>
            </a:prstGeom>
          </p:spPr>
        </p:pic>
        <p:sp>
          <p:nvSpPr>
            <p:cNvPr id="38" name="Shape_117"/>
            <p:cNvSpPr/>
            <p:nvPr/>
          </p:nvSpPr>
          <p:spPr>
            <a:xfrm>
              <a:off x="317500" y="317500"/>
              <a:ext cx="1841500" cy="1739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2963102" y="827476"/>
            <a:ext cx="1106276" cy="907789"/>
          </a:xfrm>
          <a:prstGeom prst="rect">
            <a:avLst/>
          </a:prstGeom>
        </p:spPr>
      </p:pic>
      <p:sp>
        <p:nvSpPr>
          <p:cNvPr id="20" name="AutoShape 10"/>
          <p:cNvSpPr>
            <a:spLocks noChangeArrowheads="1"/>
          </p:cNvSpPr>
          <p:nvPr/>
        </p:nvSpPr>
        <p:spPr bwMode="auto">
          <a:xfrm rot="6372196">
            <a:off x="3085658" y="2513934"/>
            <a:ext cx="442913" cy="1886055"/>
          </a:xfrm>
          <a:prstGeom prst="downArrow">
            <a:avLst>
              <a:gd name="adj1" fmla="val 50000"/>
              <a:gd name="adj2" fmla="val 55107"/>
            </a:avLst>
          </a:prstGeom>
          <a:solidFill>
            <a:srgbClr val="6149FF">
              <a:alpha val="59999"/>
            </a:srgbClr>
          </a:solidFill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  <p:txBody>
          <a:bodyPr vert="eaVert" wrap="none" lIns="91410" tIns="45703" rIns="91410" bIns="45703" anchor="ctr"/>
          <a:lstStyle/>
          <a:p>
            <a:endParaRPr lang="en-US">
              <a:solidFill>
                <a:srgbClr val="614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9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timestep_040_new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5536" y="3579862"/>
            <a:ext cx="1675675" cy="140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timestep_090_ne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2234" y="2041346"/>
            <a:ext cx="1418738" cy="140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0" descr="timestep_220_ne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880" y="-6606"/>
            <a:ext cx="2367960" cy="187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FE element 293" descr="d8YNcGhOFEnu155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" name="Picture 12" descr="signal_to_background_raw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88" y="929739"/>
            <a:ext cx="3610853" cy="358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fehide295" hidden="1"/>
          <p:cNvSpPr>
            <a:spLocks noGrp="1"/>
          </p:cNvSpPr>
          <p:nvPr>
            <p:ph sz="quarter" idx="4294967295"/>
          </p:nvPr>
        </p:nvSpPr>
        <p:spPr bwMode="auto">
          <a:xfrm>
            <a:off x="3231310" y="483519"/>
            <a:ext cx="429260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6" rIns="91376" bIns="45686">
            <a:noAutofit/>
          </a:bodyPr>
          <a:lstStyle/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1400" dirty="0">
                <a:latin typeface="Gill Sans" charset="0"/>
                <a:cs typeface="Gill Sans" charset="0"/>
              </a:rPr>
              <a:t>Tracking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1400" dirty="0">
                <a:latin typeface="Gill Sans" charset="0"/>
                <a:cs typeface="Gill Sans" charset="0"/>
              </a:rPr>
              <a:t>Electron identification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1400" dirty="0">
                <a:latin typeface="Symbol" charset="0"/>
                <a:cs typeface="Symbol" charset="0"/>
              </a:rPr>
              <a:t>p</a:t>
            </a:r>
            <a:r>
              <a:rPr lang="en-US" sz="1400" baseline="30000" dirty="0">
                <a:latin typeface="Gill Sans" charset="0"/>
                <a:cs typeface="Gill Sans" charset="0"/>
              </a:rPr>
              <a:t>0</a:t>
            </a:r>
            <a:r>
              <a:rPr lang="en-US" sz="1400" dirty="0">
                <a:latin typeface="Gill Sans" charset="0"/>
                <a:cs typeface="Gill Sans" charset="0"/>
              </a:rPr>
              <a:t> and </a:t>
            </a:r>
            <a:r>
              <a:rPr lang="en-US" sz="1400" dirty="0">
                <a:latin typeface="Symbol" charset="0"/>
                <a:cs typeface="Symbol" charset="0"/>
              </a:rPr>
              <a:t>g</a:t>
            </a:r>
            <a:r>
              <a:rPr lang="en-US" sz="1400" dirty="0">
                <a:latin typeface="Gill Sans" charset="0"/>
                <a:cs typeface="Gill Sans" charset="0"/>
              </a:rPr>
              <a:t> conversion rejection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1400" dirty="0">
                <a:latin typeface="Gill Sans" charset="0"/>
                <a:cs typeface="Gill Sans" charset="0"/>
              </a:rPr>
              <a:t>Pairing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endParaRPr lang="en-US" sz="1400" dirty="0">
              <a:latin typeface="Gill Sans" charset="0"/>
              <a:cs typeface="Gill Sans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283968" y="568721"/>
            <a:ext cx="2190750" cy="1384300"/>
            <a:chOff x="317500" y="317500"/>
            <a:chExt cx="2190750" cy="1384300"/>
          </a:xfrm>
        </p:grpSpPr>
        <p:pic>
          <p:nvPicPr>
            <p:cNvPr id="15" name="PFE element 295" descr="d8YNcGhOFEnu156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190750" cy="1384300"/>
            </a:xfrm>
            <a:prstGeom prst="rect">
              <a:avLst/>
            </a:prstGeom>
          </p:spPr>
        </p:pic>
        <p:sp>
          <p:nvSpPr>
            <p:cNvPr id="21" name="Shape_124"/>
            <p:cNvSpPr/>
            <p:nvPr/>
          </p:nvSpPr>
          <p:spPr>
            <a:xfrm>
              <a:off x="317500" y="317500"/>
              <a:ext cx="2190750" cy="1384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0" name="Picture 5" descr="minv_rf_bt_eff_pi0_40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88" y="939170"/>
            <a:ext cx="3608019" cy="358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hide297" hidden="1"/>
          <p:cNvSpPr txBox="1">
            <a:spLocks/>
          </p:cNvSpPr>
          <p:nvPr/>
        </p:nvSpPr>
        <p:spPr bwMode="auto">
          <a:xfrm>
            <a:off x="3231310" y="2427736"/>
            <a:ext cx="429260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6" rIns="91376" bIns="45686"/>
          <a:lstStyle>
            <a:defPPr>
              <a:defRPr lang="de-DE"/>
            </a:defPPr>
            <a:lvl1pPr marL="0" indent="0" algn="ctr" rtl="0" eaLnBrk="0" fontAlgn="base" hangingPunct="0">
              <a:lnSpc>
                <a:spcPct val="80000"/>
              </a:lnSpc>
              <a:spcBef>
                <a:spcPts val="200"/>
              </a:spcBef>
              <a:spcAft>
                <a:spcPts val="1200"/>
              </a:spcAft>
              <a:buFont typeface="Wingdings" charset="0"/>
              <a:defRPr sz="16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179347" indent="-17776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Wingdings" charset="0"/>
              <a:buChar char="§"/>
              <a:defRPr sz="20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2pPr>
            <a:lvl3pPr marL="538041" indent="-187282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3pPr>
            <a:lvl4pPr marL="717386" indent="-17299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4pPr>
            <a:lvl5pPr marL="907844" indent="-188871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5pPr>
            <a:lvl6pPr marL="136494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6pPr>
            <a:lvl7pPr marL="1822036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7pPr>
            <a:lvl8pPr marL="227913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8pPr>
            <a:lvl9pPr marL="2736228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/>
              <a:t>Subtraction of background</a:t>
            </a:r>
            <a:br>
              <a:rPr lang="en-US" sz="1400" dirty="0"/>
            </a:br>
            <a:r>
              <a:rPr lang="en-US" sz="1400" dirty="0"/>
              <a:t>(like-sign or event mixing</a:t>
            </a:r>
            <a:r>
              <a:rPr lang="en-US" sz="1400" dirty="0" smtClean="0"/>
              <a:t>)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dirty="0"/>
              <a:t>Efficiency correction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408446" y="2512938"/>
            <a:ext cx="1892300" cy="850900"/>
            <a:chOff x="317500" y="317500"/>
            <a:chExt cx="1892300" cy="850900"/>
          </a:xfrm>
        </p:grpSpPr>
        <p:pic>
          <p:nvPicPr>
            <p:cNvPr id="23" name="PFE element 297" descr="d8YNcGhOFEnu157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892300" cy="850900"/>
            </a:xfrm>
            <a:prstGeom prst="rect">
              <a:avLst/>
            </a:prstGeom>
          </p:spPr>
        </p:pic>
        <p:sp>
          <p:nvSpPr>
            <p:cNvPr id="24" name="Shape_125"/>
            <p:cNvSpPr/>
            <p:nvPr/>
          </p:nvSpPr>
          <p:spPr>
            <a:xfrm>
              <a:off x="317500" y="317500"/>
              <a:ext cx="1892300" cy="850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2" name="Picture 11" descr="minv_rf_bt_eff_pi0_40_ref_cktA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83" y="939173"/>
            <a:ext cx="3608020" cy="358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fehide299" hidden="1"/>
          <p:cNvSpPr txBox="1">
            <a:spLocks/>
          </p:cNvSpPr>
          <p:nvPr/>
        </p:nvSpPr>
        <p:spPr bwMode="auto">
          <a:xfrm>
            <a:off x="3231310" y="3867894"/>
            <a:ext cx="429260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6" rIns="91376" bIns="45686"/>
          <a:lstStyle>
            <a:defPPr>
              <a:defRPr lang="de-DE"/>
            </a:defPPr>
            <a:lvl1pPr marL="0" indent="0" algn="ctr" rtl="0" eaLnBrk="0" fontAlgn="base" hangingPunct="0">
              <a:lnSpc>
                <a:spcPct val="80000"/>
              </a:lnSpc>
              <a:spcBef>
                <a:spcPts val="200"/>
              </a:spcBef>
              <a:spcAft>
                <a:spcPts val="1200"/>
              </a:spcAft>
              <a:buFont typeface="Wingdings" charset="0"/>
              <a:defRPr sz="16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179347" indent="-17776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Wingdings" charset="0"/>
              <a:buChar char="§"/>
              <a:defRPr sz="20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2pPr>
            <a:lvl3pPr marL="538041" indent="-187282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3pPr>
            <a:lvl4pPr marL="717386" indent="-17299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4pPr>
            <a:lvl5pPr marL="907844" indent="-188871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5pPr>
            <a:lvl6pPr marL="136494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6pPr>
            <a:lvl7pPr marL="1822036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7pPr>
            <a:lvl8pPr marL="227913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8pPr>
            <a:lvl9pPr marL="2736228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/>
              <a:t>Isolation of excess radiation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3224960" y="3863764"/>
            <a:ext cx="4305300" cy="368300"/>
            <a:chOff x="317500" y="317500"/>
            <a:chExt cx="4305300" cy="368300"/>
          </a:xfrm>
        </p:grpSpPr>
        <p:pic>
          <p:nvPicPr>
            <p:cNvPr id="26" name="PFE element 299" descr="d8YNcGhOFEnu158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05300" cy="368300"/>
            </a:xfrm>
            <a:prstGeom prst="rect">
              <a:avLst/>
            </a:prstGeom>
          </p:spPr>
        </p:pic>
        <p:sp>
          <p:nvSpPr>
            <p:cNvPr id="27" name="Shape_126"/>
            <p:cNvSpPr/>
            <p:nvPr/>
          </p:nvSpPr>
          <p:spPr>
            <a:xfrm>
              <a:off x="317500" y="317500"/>
              <a:ext cx="4305300" cy="368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4" name="Picture 3" descr="excess_4pi_au-Ref-eta_perPi0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69" y="929739"/>
            <a:ext cx="3728034" cy="370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FE element 301" descr="d8YNcGhOFEnu159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825" y="1138856"/>
            <a:ext cx="762000" cy="609600"/>
          </a:xfrm>
          <a:prstGeom prst="rect">
            <a:avLst/>
          </a:prstGeom>
        </p:spPr>
      </p:pic>
      <p:sp>
        <p:nvSpPr>
          <p:cNvPr id="16" name="pfehide302" hidden="1"/>
          <p:cNvSpPr txBox="1">
            <a:spLocks/>
          </p:cNvSpPr>
          <p:nvPr/>
        </p:nvSpPr>
        <p:spPr bwMode="auto">
          <a:xfrm>
            <a:off x="3231728" y="4371951"/>
            <a:ext cx="429260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6" rIns="91376" bIns="45686"/>
          <a:lstStyle>
            <a:defPPr>
              <a:defRPr lang="de-DE"/>
            </a:defPPr>
            <a:lvl1pPr marL="0" indent="0" algn="ctr" rtl="0" eaLnBrk="0" fontAlgn="base" hangingPunct="0">
              <a:lnSpc>
                <a:spcPct val="80000"/>
              </a:lnSpc>
              <a:spcBef>
                <a:spcPts val="200"/>
              </a:spcBef>
              <a:spcAft>
                <a:spcPts val="1200"/>
              </a:spcAft>
              <a:buFont typeface="Wingdings" charset="0"/>
              <a:defRPr sz="16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179347" indent="-17776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Wingdings" charset="0"/>
              <a:buChar char="§"/>
              <a:defRPr sz="20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2pPr>
            <a:lvl3pPr marL="538041" indent="-187282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3pPr>
            <a:lvl4pPr marL="717386" indent="-17299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4pPr>
            <a:lvl5pPr marL="907844" indent="-188871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Clr>
                <a:srgbClr val="004E73"/>
              </a:buClr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Tahoma" pitchFamily="34" charset="0"/>
              </a:defRPr>
            </a:lvl5pPr>
            <a:lvl6pPr marL="136494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6pPr>
            <a:lvl7pPr marL="1822036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7pPr>
            <a:lvl8pPr marL="2279130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8pPr>
            <a:lvl9pPr marL="2736228" indent="-188871" algn="l" defTabSz="38920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/>
              <a:t>Acceptance correction</a:t>
            </a:r>
            <a:endParaRPr lang="en-US" sz="1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225378" y="4367821"/>
            <a:ext cx="4305300" cy="368300"/>
            <a:chOff x="317500" y="317500"/>
            <a:chExt cx="4305300" cy="368300"/>
          </a:xfrm>
        </p:grpSpPr>
        <p:pic>
          <p:nvPicPr>
            <p:cNvPr id="30" name="PFE element 302" descr="d8YNcGhOFEnu160.png"/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05300" cy="368300"/>
            </a:xfrm>
            <a:prstGeom prst="rect">
              <a:avLst/>
            </a:prstGeom>
          </p:spPr>
        </p:pic>
        <p:sp>
          <p:nvSpPr>
            <p:cNvPr id="31" name="Shape_127"/>
            <p:cNvSpPr/>
            <p:nvPr/>
          </p:nvSpPr>
          <p:spPr>
            <a:xfrm>
              <a:off x="317500" y="317500"/>
              <a:ext cx="4305300" cy="368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3" name="PFE element 303" descr="d8YNcGhOFEnu161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212" y="698035"/>
            <a:ext cx="311150" cy="1520825"/>
          </a:xfrm>
          <a:prstGeom prst="rect">
            <a:avLst/>
          </a:prstGeom>
        </p:spPr>
      </p:pic>
      <p:sp>
        <p:nvSpPr>
          <p:cNvPr id="18" name="pfehide304" hidden="1"/>
          <p:cNvSpPr txBox="1"/>
          <p:nvPr/>
        </p:nvSpPr>
        <p:spPr>
          <a:xfrm rot="5400000">
            <a:off x="4832804" y="3951689"/>
            <a:ext cx="1085767" cy="307732"/>
          </a:xfrm>
          <a:prstGeom prst="rect">
            <a:avLst/>
          </a:prstGeom>
          <a:solidFill>
            <a:schemeClr val="accent1"/>
          </a:solidFill>
        </p:spPr>
        <p:txBody>
          <a:bodyPr wrap="square" lIns="91399" tIns="45698" rIns="91399" bIns="45698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>
                <a:solidFill>
                  <a:srgbClr val="EF921B"/>
                </a:solidFill>
                <a:sym typeface="Wingdings"/>
              </a:rPr>
              <a:t></a:t>
            </a:r>
            <a:endParaRPr lang="en-US" sz="1400" dirty="0">
              <a:solidFill>
                <a:srgbClr val="EF921B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20112" y="3561042"/>
            <a:ext cx="311150" cy="1089025"/>
            <a:chOff x="317500" y="317500"/>
            <a:chExt cx="311150" cy="1089025"/>
          </a:xfrm>
        </p:grpSpPr>
        <p:pic>
          <p:nvPicPr>
            <p:cNvPr id="34" name="PFE element 304" descr="d8YNcGhOFEnu163.png"/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11150" cy="1089025"/>
            </a:xfrm>
            <a:prstGeom prst="rect">
              <a:avLst/>
            </a:prstGeom>
          </p:spPr>
        </p:pic>
        <p:sp>
          <p:nvSpPr>
            <p:cNvPr id="35" name="Shape_128"/>
            <p:cNvSpPr/>
            <p:nvPr/>
          </p:nvSpPr>
          <p:spPr>
            <a:xfrm>
              <a:off x="317500" y="317500"/>
              <a:ext cx="311150" cy="10890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9" name="pfehide305" hidden="1"/>
          <p:cNvSpPr txBox="1"/>
          <p:nvPr/>
        </p:nvSpPr>
        <p:spPr>
          <a:xfrm rot="5400000">
            <a:off x="5082004" y="4285658"/>
            <a:ext cx="578485" cy="307732"/>
          </a:xfrm>
          <a:prstGeom prst="rect">
            <a:avLst/>
          </a:prstGeom>
          <a:solidFill>
            <a:schemeClr val="accent1"/>
          </a:solidFill>
        </p:spPr>
        <p:txBody>
          <a:bodyPr wrap="square" lIns="91399" tIns="45698" rIns="91399" bIns="45698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>
                <a:solidFill>
                  <a:srgbClr val="EF921B"/>
                </a:solidFill>
                <a:sym typeface="Wingdings"/>
              </a:rPr>
              <a:t></a:t>
            </a:r>
            <a:endParaRPr lang="en-US" sz="1400" dirty="0">
              <a:solidFill>
                <a:srgbClr val="EF921B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215672" y="4149012"/>
            <a:ext cx="311150" cy="581025"/>
            <a:chOff x="317500" y="317500"/>
            <a:chExt cx="311150" cy="581025"/>
          </a:xfrm>
        </p:grpSpPr>
        <p:pic>
          <p:nvPicPr>
            <p:cNvPr id="37" name="PFE element 305" descr="d8YNcGhOFEnu165.png"/>
            <p:cNvPicPr>
              <a:picLocks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11150" cy="581025"/>
            </a:xfrm>
            <a:prstGeom prst="rect">
              <a:avLst/>
            </a:prstGeom>
          </p:spPr>
        </p:pic>
        <p:sp>
          <p:nvSpPr>
            <p:cNvPr id="38" name="Shape_129"/>
            <p:cNvSpPr/>
            <p:nvPr/>
          </p:nvSpPr>
          <p:spPr>
            <a:xfrm>
              <a:off x="317500" y="317500"/>
              <a:ext cx="311150" cy="5810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0" name="pfehide306" hidden="1"/>
          <p:cNvSpPr txBox="1"/>
          <p:nvPr/>
        </p:nvSpPr>
        <p:spPr>
          <a:xfrm rot="5400000">
            <a:off x="4737734" y="2724830"/>
            <a:ext cx="1258318" cy="307732"/>
          </a:xfrm>
          <a:prstGeom prst="rect">
            <a:avLst/>
          </a:prstGeom>
          <a:solidFill>
            <a:schemeClr val="accent1"/>
          </a:solidFill>
        </p:spPr>
        <p:txBody>
          <a:bodyPr wrap="square" lIns="91399" tIns="45698" rIns="91399" bIns="45698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>
                <a:solidFill>
                  <a:srgbClr val="EF921B"/>
                </a:solidFill>
                <a:sym typeface="Wingdings"/>
              </a:rPr>
              <a:t>   </a:t>
            </a:r>
            <a:r>
              <a:rPr lang="en-US" sz="1400" dirty="0" smtClean="0">
                <a:solidFill>
                  <a:srgbClr val="EF921B"/>
                </a:solidFill>
                <a:sym typeface="Wingdings"/>
              </a:rPr>
              <a:t>       </a:t>
            </a:r>
            <a:r>
              <a:rPr lang="en-US" sz="1400" dirty="0">
                <a:solidFill>
                  <a:srgbClr val="EF921B"/>
                </a:solidFill>
                <a:sym typeface="Wingdings"/>
              </a:rPr>
              <a:t></a:t>
            </a:r>
            <a:endParaRPr lang="en-US" sz="1400" dirty="0">
              <a:solidFill>
                <a:srgbClr val="EF921B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211318" y="2248458"/>
            <a:ext cx="311150" cy="1260475"/>
            <a:chOff x="317500" y="317500"/>
            <a:chExt cx="311150" cy="1260475"/>
          </a:xfrm>
        </p:grpSpPr>
        <p:pic>
          <p:nvPicPr>
            <p:cNvPr id="40" name="PFE element 306" descr="d8YNcGhOFEnu167.png"/>
            <p:cNvPicPr>
              <a:picLocks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11150" cy="1260475"/>
            </a:xfrm>
            <a:prstGeom prst="rect">
              <a:avLst/>
            </a:prstGeom>
          </p:spPr>
        </p:pic>
        <p:sp>
          <p:nvSpPr>
            <p:cNvPr id="41" name="Shape_130"/>
            <p:cNvSpPr/>
            <p:nvPr/>
          </p:nvSpPr>
          <p:spPr>
            <a:xfrm>
              <a:off x="317500" y="317500"/>
              <a:ext cx="311150" cy="126047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48" name="pfehide307" hidden="1"/>
          <p:cNvGrpSpPr/>
          <p:nvPr/>
        </p:nvGrpSpPr>
        <p:grpSpPr>
          <a:xfrm rot="15950904">
            <a:off x="7777926" y="3520290"/>
            <a:ext cx="1142540" cy="1119384"/>
            <a:chOff x="1746652" y="1600827"/>
            <a:chExt cx="1377368" cy="1294375"/>
          </a:xfrm>
        </p:grpSpPr>
        <p:sp>
          <p:nvSpPr>
            <p:cNvPr id="64" name="Line 8" hidden="1"/>
            <p:cNvSpPr>
              <a:spLocks noChangeShapeType="1"/>
            </p:cNvSpPr>
            <p:nvPr/>
          </p:nvSpPr>
          <p:spPr bwMode="auto">
            <a:xfrm rot="2186968" flipV="1">
              <a:off x="2263981" y="2013636"/>
              <a:ext cx="522250" cy="223922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  <a:effectLst/>
              </a:endParaRPr>
            </a:p>
          </p:txBody>
        </p:sp>
        <p:sp>
          <p:nvSpPr>
            <p:cNvPr id="65" name="Line 9" hidden="1"/>
            <p:cNvSpPr>
              <a:spLocks noChangeShapeType="1"/>
            </p:cNvSpPr>
            <p:nvPr/>
          </p:nvSpPr>
          <p:spPr bwMode="auto">
            <a:xfrm rot="2186968">
              <a:off x="2117228" y="2117493"/>
              <a:ext cx="319924" cy="324053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</a:endParaRPr>
            </a:p>
          </p:txBody>
        </p:sp>
        <p:sp>
          <p:nvSpPr>
            <p:cNvPr id="66" name="Rectangle 11" hidden="1"/>
            <p:cNvSpPr>
              <a:spLocks noChangeArrowheads="1"/>
            </p:cNvSpPr>
            <p:nvPr/>
          </p:nvSpPr>
          <p:spPr bwMode="auto">
            <a:xfrm rot="5649096">
              <a:off x="2117944" y="2474953"/>
              <a:ext cx="398348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 smtClean="0">
                  <a:solidFill>
                    <a:srgbClr val="FFFFFF"/>
                  </a:solidFill>
                  <a:effectLst/>
                  <a:latin typeface="Georgia"/>
                  <a:cs typeface="Georgia"/>
                </a:rPr>
                <a:t>e</a:t>
              </a:r>
              <a:r>
                <a:rPr lang="en-US" sz="1800" i="1" baseline="30000" dirty="0" smtClean="0">
                  <a:solidFill>
                    <a:srgbClr val="FFFFFF"/>
                  </a:solidFill>
                  <a:effectLst/>
                  <a:latin typeface="Georgia"/>
                  <a:cs typeface="Georgia"/>
                </a:rPr>
                <a:t>-</a:t>
              </a:r>
              <a:endParaRPr lang="en-US" sz="1800" baseline="300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67" name="Freeform 12" hidden="1"/>
            <p:cNvSpPr>
              <a:spLocks/>
            </p:cNvSpPr>
            <p:nvPr/>
          </p:nvSpPr>
          <p:spPr bwMode="auto">
            <a:xfrm rot="3145606">
              <a:off x="1818201" y="1795054"/>
              <a:ext cx="505936" cy="117481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 sz="2000">
                <a:effectLst/>
              </a:endParaRPr>
            </a:p>
          </p:txBody>
        </p:sp>
        <p:sp>
          <p:nvSpPr>
            <p:cNvPr id="68" name="Text Box 29" hidden="1"/>
            <p:cNvSpPr txBox="1">
              <a:spLocks noChangeArrowheads="1"/>
            </p:cNvSpPr>
            <p:nvPr/>
          </p:nvSpPr>
          <p:spPr bwMode="auto">
            <a:xfrm rot="5649096">
              <a:off x="1773012" y="1782528"/>
              <a:ext cx="392522" cy="4452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800" b="1" dirty="0">
                  <a:solidFill>
                    <a:srgbClr val="FFFF00"/>
                  </a:solidFill>
                  <a:effectLst/>
                  <a:latin typeface="Symbol" charset="2"/>
                </a:rPr>
                <a:t>g</a:t>
              </a:r>
              <a:r>
                <a:rPr lang="en-US" sz="1800" b="1" baseline="30000" dirty="0" smtClean="0">
                  <a:solidFill>
                    <a:srgbClr val="FFFF00"/>
                  </a:solidFill>
                  <a:effectLst/>
                </a:rPr>
                <a:t>*</a:t>
              </a:r>
              <a:endParaRPr lang="en-US" sz="1800" b="1" baseline="30000" dirty="0"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69" name="Rectangle 11" hidden="1"/>
            <p:cNvSpPr>
              <a:spLocks noChangeArrowheads="1"/>
            </p:cNvSpPr>
            <p:nvPr/>
          </p:nvSpPr>
          <p:spPr bwMode="auto">
            <a:xfrm rot="5649096">
              <a:off x="2667101" y="1971690"/>
              <a:ext cx="471689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>
                  <a:solidFill>
                    <a:srgbClr val="FFFFFF"/>
                  </a:solidFill>
                  <a:latin typeface="Georgia"/>
                  <a:cs typeface="Georgia"/>
                </a:rPr>
                <a:t>e</a:t>
              </a:r>
              <a:r>
                <a:rPr lang="en-US" sz="1800" baseline="40000" dirty="0" smtClean="0">
                  <a:solidFill>
                    <a:srgbClr val="FFFFFF"/>
                  </a:solidFill>
                  <a:effectLst/>
                </a:rPr>
                <a:t>+</a:t>
              </a:r>
              <a:endParaRPr lang="en-US" sz="1800" baseline="40000" dirty="0">
                <a:solidFill>
                  <a:srgbClr val="FFFFFF"/>
                </a:solidFill>
                <a:effectLst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812621" y="3502132"/>
            <a:ext cx="1073150" cy="1155700"/>
            <a:chOff x="317500" y="317500"/>
            <a:chExt cx="1073150" cy="1155700"/>
          </a:xfrm>
        </p:grpSpPr>
        <p:pic>
          <p:nvPicPr>
            <p:cNvPr id="44" name="PFE element 307" descr="d8YNcGhOFEnu169.png"/>
            <p:cNvPicPr>
              <a:picLocks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073150" cy="1155700"/>
            </a:xfrm>
            <a:prstGeom prst="rect">
              <a:avLst/>
            </a:prstGeom>
          </p:spPr>
        </p:pic>
        <p:sp>
          <p:nvSpPr>
            <p:cNvPr id="45" name="Shape_131"/>
            <p:cNvSpPr/>
            <p:nvPr/>
          </p:nvSpPr>
          <p:spPr>
            <a:xfrm>
              <a:off x="317500" y="317500"/>
              <a:ext cx="1073150" cy="1155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49" name="pfehide308" hidden="1"/>
          <p:cNvGrpSpPr/>
          <p:nvPr/>
        </p:nvGrpSpPr>
        <p:grpSpPr>
          <a:xfrm rot="19003726">
            <a:off x="8077394" y="2353398"/>
            <a:ext cx="1178839" cy="1024980"/>
            <a:chOff x="1549797" y="1723478"/>
            <a:chExt cx="1421127" cy="1185212"/>
          </a:xfrm>
        </p:grpSpPr>
        <p:sp>
          <p:nvSpPr>
            <p:cNvPr id="58" name="Line 8" hidden="1"/>
            <p:cNvSpPr>
              <a:spLocks noChangeShapeType="1"/>
            </p:cNvSpPr>
            <p:nvPr/>
          </p:nvSpPr>
          <p:spPr bwMode="auto">
            <a:xfrm rot="2186968" flipV="1">
              <a:off x="2117192" y="2128343"/>
              <a:ext cx="522249" cy="223922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  <a:effectLst/>
              </a:endParaRPr>
            </a:p>
          </p:txBody>
        </p:sp>
        <p:sp>
          <p:nvSpPr>
            <p:cNvPr id="59" name="Line 9" hidden="1"/>
            <p:cNvSpPr>
              <a:spLocks noChangeShapeType="1"/>
            </p:cNvSpPr>
            <p:nvPr/>
          </p:nvSpPr>
          <p:spPr bwMode="auto">
            <a:xfrm rot="2186968">
              <a:off x="1970437" y="2232200"/>
              <a:ext cx="319924" cy="324052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</a:endParaRPr>
            </a:p>
          </p:txBody>
        </p:sp>
        <p:sp>
          <p:nvSpPr>
            <p:cNvPr id="60" name="Rectangle 11" hidden="1"/>
            <p:cNvSpPr>
              <a:spLocks noChangeArrowheads="1"/>
            </p:cNvSpPr>
            <p:nvPr/>
          </p:nvSpPr>
          <p:spPr bwMode="auto">
            <a:xfrm rot="3458743">
              <a:off x="2045399" y="2488442"/>
              <a:ext cx="398346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 smtClean="0">
                  <a:solidFill>
                    <a:srgbClr val="FFFFFF"/>
                  </a:solidFill>
                  <a:effectLst/>
                  <a:latin typeface="Georgia"/>
                  <a:cs typeface="Georgia"/>
                </a:rPr>
                <a:t>e</a:t>
              </a:r>
              <a:r>
                <a:rPr lang="en-US" sz="1800" baseline="40000" dirty="0" smtClean="0">
                  <a:solidFill>
                    <a:srgbClr val="FFFFFF"/>
                  </a:solidFill>
                  <a:effectLst/>
                </a:rPr>
                <a:t>-</a:t>
              </a:r>
              <a:endParaRPr lang="en-US" sz="1800" baseline="400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61" name="Freeform 12" hidden="1"/>
            <p:cNvSpPr>
              <a:spLocks/>
            </p:cNvSpPr>
            <p:nvPr/>
          </p:nvSpPr>
          <p:spPr bwMode="auto">
            <a:xfrm rot="3145606">
              <a:off x="1697819" y="1917706"/>
              <a:ext cx="505937" cy="117481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 sz="2000">
                <a:effectLst/>
              </a:endParaRPr>
            </a:p>
          </p:txBody>
        </p:sp>
        <p:sp>
          <p:nvSpPr>
            <p:cNvPr id="62" name="Text Box 29" hidden="1"/>
            <p:cNvSpPr txBox="1">
              <a:spLocks noChangeArrowheads="1"/>
            </p:cNvSpPr>
            <p:nvPr/>
          </p:nvSpPr>
          <p:spPr bwMode="auto">
            <a:xfrm rot="3458743">
              <a:off x="1576157" y="1883797"/>
              <a:ext cx="392522" cy="4452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800" b="1" dirty="0">
                  <a:solidFill>
                    <a:srgbClr val="FFFF00"/>
                  </a:solidFill>
                  <a:effectLst/>
                  <a:latin typeface="Symbol" charset="2"/>
                </a:rPr>
                <a:t>g</a:t>
              </a:r>
              <a:r>
                <a:rPr lang="en-US" sz="1800" b="1" baseline="30000" dirty="0" smtClean="0">
                  <a:solidFill>
                    <a:srgbClr val="FFFF00"/>
                  </a:solidFill>
                  <a:effectLst/>
                </a:rPr>
                <a:t>*</a:t>
              </a:r>
              <a:endParaRPr lang="en-US" sz="1800" b="1" baseline="30000" dirty="0"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63" name="Rectangle 11" hidden="1"/>
            <p:cNvSpPr>
              <a:spLocks noChangeArrowheads="1"/>
            </p:cNvSpPr>
            <p:nvPr/>
          </p:nvSpPr>
          <p:spPr bwMode="auto">
            <a:xfrm rot="3458743">
              <a:off x="2514006" y="2223082"/>
              <a:ext cx="471687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 smtClean="0">
                  <a:solidFill>
                    <a:srgbClr val="FFFFFF"/>
                  </a:solidFill>
                  <a:effectLst/>
                  <a:latin typeface="Georgia"/>
                  <a:cs typeface="Georgia"/>
                </a:rPr>
                <a:t>e</a:t>
              </a:r>
              <a:r>
                <a:rPr lang="en-US" sz="1800" baseline="40000" dirty="0" smtClean="0">
                  <a:solidFill>
                    <a:srgbClr val="FFFFFF"/>
                  </a:solidFill>
                  <a:effectLst/>
                </a:rPr>
                <a:t>+</a:t>
              </a:r>
              <a:endParaRPr lang="en-US" sz="1800" baseline="40000" dirty="0">
                <a:solidFill>
                  <a:srgbClr val="FFFFFF"/>
                </a:solidFill>
                <a:effectLst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042926" y="2413451"/>
            <a:ext cx="1247775" cy="904875"/>
            <a:chOff x="317500" y="317500"/>
            <a:chExt cx="1247775" cy="904875"/>
          </a:xfrm>
        </p:grpSpPr>
        <p:pic>
          <p:nvPicPr>
            <p:cNvPr id="70" name="PFE element 308" descr="d8YNcGhOFEnu171.png"/>
            <p:cNvPicPr>
              <a:picLocks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247775" cy="904875"/>
            </a:xfrm>
            <a:prstGeom prst="rect">
              <a:avLst/>
            </a:prstGeom>
          </p:spPr>
        </p:pic>
        <p:sp>
          <p:nvSpPr>
            <p:cNvPr id="71" name="Shape_132"/>
            <p:cNvSpPr/>
            <p:nvPr/>
          </p:nvSpPr>
          <p:spPr>
            <a:xfrm>
              <a:off x="317500" y="317500"/>
              <a:ext cx="1247775" cy="90487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50" name="pfehide309" hidden="1"/>
          <p:cNvGrpSpPr/>
          <p:nvPr/>
        </p:nvGrpSpPr>
        <p:grpSpPr>
          <a:xfrm rot="13999616">
            <a:off x="7558320" y="-126538"/>
            <a:ext cx="1195422" cy="1119389"/>
            <a:chOff x="1658874" y="986929"/>
            <a:chExt cx="1441119" cy="1294378"/>
          </a:xfrm>
        </p:grpSpPr>
        <p:sp>
          <p:nvSpPr>
            <p:cNvPr id="52" name="Line 8" hidden="1"/>
            <p:cNvSpPr>
              <a:spLocks noChangeShapeType="1"/>
            </p:cNvSpPr>
            <p:nvPr/>
          </p:nvSpPr>
          <p:spPr bwMode="auto">
            <a:xfrm rot="2186968" flipV="1">
              <a:off x="2239952" y="1399741"/>
              <a:ext cx="522249" cy="223921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  <a:effectLst/>
              </a:endParaRPr>
            </a:p>
          </p:txBody>
        </p:sp>
        <p:sp>
          <p:nvSpPr>
            <p:cNvPr id="53" name="Line 9" hidden="1"/>
            <p:cNvSpPr>
              <a:spLocks noChangeShapeType="1"/>
            </p:cNvSpPr>
            <p:nvPr/>
          </p:nvSpPr>
          <p:spPr bwMode="auto">
            <a:xfrm rot="2186968">
              <a:off x="2093207" y="1503596"/>
              <a:ext cx="319924" cy="324054"/>
            </a:xfrm>
            <a:prstGeom prst="line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C3FF"/>
                </a:solidFill>
              </a:endParaRPr>
            </a:p>
          </p:txBody>
        </p:sp>
        <p:sp>
          <p:nvSpPr>
            <p:cNvPr id="54" name="Rectangle 11" hidden="1"/>
            <p:cNvSpPr>
              <a:spLocks noChangeArrowheads="1"/>
            </p:cNvSpPr>
            <p:nvPr/>
          </p:nvSpPr>
          <p:spPr bwMode="auto">
            <a:xfrm rot="7125639">
              <a:off x="2093920" y="1861059"/>
              <a:ext cx="398346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>
                  <a:solidFill>
                    <a:srgbClr val="FFFFFF"/>
                  </a:solidFill>
                  <a:latin typeface="Georgia"/>
                  <a:cs typeface="Georgia"/>
                </a:rPr>
                <a:t>e</a:t>
              </a:r>
              <a:r>
                <a:rPr lang="en-US" sz="1800" baseline="40000" dirty="0" smtClean="0">
                  <a:solidFill>
                    <a:srgbClr val="FFFFFF"/>
                  </a:solidFill>
                  <a:effectLst/>
                </a:rPr>
                <a:t>-</a:t>
              </a:r>
              <a:endParaRPr lang="en-US" sz="1800" baseline="400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55" name="Freeform 12" hidden="1"/>
            <p:cNvSpPr>
              <a:spLocks/>
            </p:cNvSpPr>
            <p:nvPr/>
          </p:nvSpPr>
          <p:spPr bwMode="auto">
            <a:xfrm rot="3145606">
              <a:off x="1794174" y="1181156"/>
              <a:ext cx="505935" cy="117481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 sz="2000">
                <a:effectLst/>
              </a:endParaRPr>
            </a:p>
          </p:txBody>
        </p:sp>
        <p:sp>
          <p:nvSpPr>
            <p:cNvPr id="56" name="Text Box 29" hidden="1"/>
            <p:cNvSpPr txBox="1">
              <a:spLocks noChangeArrowheads="1"/>
            </p:cNvSpPr>
            <p:nvPr/>
          </p:nvSpPr>
          <p:spPr bwMode="auto">
            <a:xfrm rot="7125639">
              <a:off x="1685234" y="1169097"/>
              <a:ext cx="392522" cy="4452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800" b="1" dirty="0">
                  <a:solidFill>
                    <a:srgbClr val="FFFF00"/>
                  </a:solidFill>
                  <a:effectLst/>
                  <a:latin typeface="Symbol" charset="2"/>
                </a:rPr>
                <a:t>g</a:t>
              </a:r>
              <a:r>
                <a:rPr lang="en-US" sz="1800" b="1" baseline="30000" dirty="0" smtClean="0">
                  <a:solidFill>
                    <a:srgbClr val="FFFF00"/>
                  </a:solidFill>
                  <a:effectLst/>
                </a:rPr>
                <a:t>*</a:t>
              </a:r>
              <a:endParaRPr lang="en-US" sz="1800" b="1" baseline="30000" dirty="0"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57" name="Rectangle 11" hidden="1"/>
            <p:cNvSpPr>
              <a:spLocks noChangeArrowheads="1"/>
            </p:cNvSpPr>
            <p:nvPr/>
          </p:nvSpPr>
          <p:spPr bwMode="auto">
            <a:xfrm rot="7125639">
              <a:off x="2643074" y="1357799"/>
              <a:ext cx="471689" cy="44214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800" i="1" dirty="0">
                  <a:solidFill>
                    <a:srgbClr val="FFFFFF"/>
                  </a:solidFill>
                  <a:latin typeface="Georgia"/>
                  <a:cs typeface="Georgia"/>
                </a:rPr>
                <a:t>e</a:t>
              </a:r>
              <a:r>
                <a:rPr lang="en-US" sz="1800" baseline="40000" dirty="0" smtClean="0">
                  <a:solidFill>
                    <a:srgbClr val="FFFFFF"/>
                  </a:solidFill>
                  <a:effectLst/>
                </a:rPr>
                <a:t>+</a:t>
              </a:r>
              <a:endParaRPr lang="en-US" sz="1800" baseline="40000" dirty="0">
                <a:solidFill>
                  <a:srgbClr val="FFFFFF"/>
                </a:solidFill>
                <a:effectLst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624218" y="-157393"/>
            <a:ext cx="1063625" cy="1181100"/>
            <a:chOff x="317500" y="317500"/>
            <a:chExt cx="1063625" cy="1181100"/>
          </a:xfrm>
        </p:grpSpPr>
        <p:pic>
          <p:nvPicPr>
            <p:cNvPr id="73" name="PFE element 309" descr="d8YNcGhOFEnu173.png"/>
            <p:cNvPicPr>
              <a:picLocks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063625" cy="1181100"/>
            </a:xfrm>
            <a:prstGeom prst="rect">
              <a:avLst/>
            </a:prstGeom>
          </p:spPr>
        </p:pic>
        <p:sp>
          <p:nvSpPr>
            <p:cNvPr id="74" name="Shape_133"/>
            <p:cNvSpPr/>
            <p:nvPr/>
          </p:nvSpPr>
          <p:spPr>
            <a:xfrm>
              <a:off x="317500" y="317500"/>
              <a:ext cx="1063625" cy="1181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13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10" descr="d8YNcGhOFEnu17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0" y="2319338"/>
            <a:ext cx="3825875" cy="327025"/>
          </a:xfrm>
          <a:prstGeom prst="rect">
            <a:avLst/>
          </a:prstGeom>
        </p:spPr>
      </p:pic>
      <p:pic>
        <p:nvPicPr>
          <p:cNvPr id="5" name="Picture 4" descr="dep_6762708-Spectroscope-or-Spectrometer-vintage-engrav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225" y="1916117"/>
            <a:ext cx="23368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02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59" y="2548570"/>
            <a:ext cx="2604808" cy="2523724"/>
          </a:xfrm>
          <a:prstGeom prst="rect">
            <a:avLst/>
          </a:prstGeom>
        </p:spPr>
      </p:pic>
      <p:pic>
        <p:nvPicPr>
          <p:cNvPr id="3" name="PFE element 313" descr="d8YNcGhOFEnu17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151" y="171847"/>
            <a:ext cx="4902200" cy="1247775"/>
          </a:xfrm>
          <a:prstGeom prst="rect">
            <a:avLst/>
          </a:prstGeom>
        </p:spPr>
      </p:pic>
      <p:pic>
        <p:nvPicPr>
          <p:cNvPr id="4" name="Picture 10" descr="RhoSpectralFunction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2" r="1865"/>
          <a:stretch>
            <a:fillRect/>
          </a:stretch>
        </p:blipFill>
        <p:spPr bwMode="auto">
          <a:xfrm>
            <a:off x="510659" y="80777"/>
            <a:ext cx="2604808" cy="235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FE element 315" descr="d8YNcGhOFEnu17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387" y="4102165"/>
            <a:ext cx="3492500" cy="711200"/>
          </a:xfrm>
          <a:prstGeom prst="rect">
            <a:avLst/>
          </a:prstGeom>
        </p:spPr>
      </p:pic>
      <p:pic>
        <p:nvPicPr>
          <p:cNvPr id="12" name="PFE element 316" descr="d8YNcGhOFEnu17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824" y="1839218"/>
            <a:ext cx="4686300" cy="889000"/>
          </a:xfrm>
          <a:prstGeom prst="rect">
            <a:avLst/>
          </a:prstGeom>
        </p:spPr>
      </p:pic>
      <p:pic>
        <p:nvPicPr>
          <p:cNvPr id="7" name="Picture 6" descr="na60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2192" y="1006708"/>
            <a:ext cx="572677" cy="57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eres_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7" y="3220725"/>
            <a:ext cx="801141" cy="34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4167384"/>
            <a:ext cx="539870" cy="356518"/>
          </a:xfrm>
          <a:prstGeom prst="rect">
            <a:avLst/>
          </a:prstGeom>
        </p:spPr>
      </p:pic>
      <p:pic>
        <p:nvPicPr>
          <p:cNvPr id="13" name="PFE element 320" descr="d8YNcGhOFEnu180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496" y="2565179"/>
            <a:ext cx="3721100" cy="12065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8316416" y="1966379"/>
            <a:ext cx="73025" cy="0"/>
          </a:xfrm>
          <a:prstGeom prst="line">
            <a:avLst/>
          </a:prstGeom>
          <a:ln w="12700" cmpd="sng">
            <a:solidFill>
              <a:srgbClr val="F2F2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42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22" descr="d8YNcGhOFEnu18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1" name="PFE element 323" descr="d8YNcGhOFEnu18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492468"/>
            <a:ext cx="2225512" cy="1737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780" y="492469"/>
            <a:ext cx="2207269" cy="1737334"/>
          </a:xfrm>
          <a:prstGeom prst="rect">
            <a:avLst/>
          </a:prstGeom>
        </p:spPr>
      </p:pic>
      <p:pic>
        <p:nvPicPr>
          <p:cNvPr id="12" name="PFE element 326" descr="d8YNcGhOFEnu18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997" y="2278274"/>
            <a:ext cx="30099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44" y="1635646"/>
            <a:ext cx="3867720" cy="3231931"/>
          </a:xfrm>
          <a:prstGeom prst="rect">
            <a:avLst/>
          </a:prstGeom>
        </p:spPr>
      </p:pic>
      <p:sp>
        <p:nvSpPr>
          <p:cNvPr id="9" name="pfehide328" hidden="1"/>
          <p:cNvSpPr/>
          <p:nvPr/>
        </p:nvSpPr>
        <p:spPr>
          <a:xfrm>
            <a:off x="4283968" y="4229675"/>
            <a:ext cx="3235331" cy="5847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rgbClr val="F2F2F2"/>
                </a:solidFill>
                <a:latin typeface="Gill Sans Light"/>
                <a:cs typeface="Gill Sans Light"/>
              </a:rPr>
              <a:t>Open charm contribution</a:t>
            </a:r>
          </a:p>
          <a:p>
            <a:r>
              <a:rPr lang="en-US" sz="1600" dirty="0">
                <a:solidFill>
                  <a:srgbClr val="F2F2F2"/>
                </a:solidFill>
                <a:latin typeface="Gill Sans Light"/>
                <a:cs typeface="Gill Sans Light"/>
              </a:rPr>
              <a:t>becomes significant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276034" y="4223613"/>
            <a:ext cx="3251200" cy="596900"/>
            <a:chOff x="317500" y="317500"/>
            <a:chExt cx="3251200" cy="596900"/>
          </a:xfrm>
        </p:grpSpPr>
        <p:pic>
          <p:nvPicPr>
            <p:cNvPr id="13" name="PFE element 328" descr="d8YNcGhOFEnu185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51200" cy="596900"/>
            </a:xfrm>
            <a:prstGeom prst="rect">
              <a:avLst/>
            </a:prstGeom>
          </p:spPr>
        </p:pic>
        <p:sp>
          <p:nvSpPr>
            <p:cNvPr id="14" name="Shape_134"/>
            <p:cNvSpPr/>
            <p:nvPr/>
          </p:nvSpPr>
          <p:spPr>
            <a:xfrm>
              <a:off x="317500" y="317500"/>
              <a:ext cx="32512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6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29" descr="d8YNcGhOFEnu18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1034"/>
            <a:ext cx="8534400" cy="742950"/>
          </a:xfrm>
          <a:prstGeom prst="rect">
            <a:avLst/>
          </a:prstGeom>
        </p:spPr>
      </p:pic>
      <p:pic>
        <p:nvPicPr>
          <p:cNvPr id="5" name="Picture 4" descr="star_dielectron_mass_RWH_v2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43558"/>
            <a:ext cx="3906880" cy="3816424"/>
          </a:xfrm>
          <a:prstGeom prst="rect">
            <a:avLst/>
          </a:prstGeom>
        </p:spPr>
      </p:pic>
      <p:pic>
        <p:nvPicPr>
          <p:cNvPr id="9" name="PFE element 331" descr="d8YNcGhOFEnu18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578" y="3497114"/>
            <a:ext cx="4508500" cy="952500"/>
          </a:xfrm>
          <a:prstGeom prst="rect">
            <a:avLst/>
          </a:prstGeom>
        </p:spPr>
      </p:pic>
      <p:pic>
        <p:nvPicPr>
          <p:cNvPr id="11" name="PFE element 332" descr="d8YNcGhOFEnu18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940" y="840557"/>
            <a:ext cx="3314700" cy="698500"/>
          </a:xfrm>
          <a:prstGeom prst="rect">
            <a:avLst/>
          </a:prstGeom>
        </p:spPr>
      </p:pic>
      <p:pic>
        <p:nvPicPr>
          <p:cNvPr id="12" name="PFE element 333" descr="d8YNcGhOFEnu19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106" y="1841562"/>
            <a:ext cx="4178300" cy="167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912" y="915566"/>
            <a:ext cx="539870" cy="3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FE element 335" descr="d8YNcGhOFEnu19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4" name="PFE element 336" descr="d8YNcGhOFEnu19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95" y="771550"/>
            <a:ext cx="4592637" cy="1584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072" y="771550"/>
            <a:ext cx="3370170" cy="3096344"/>
          </a:xfrm>
          <a:prstGeom prst="rect">
            <a:avLst/>
          </a:prstGeom>
          <a:effectLst/>
        </p:spPr>
      </p:pic>
      <p:pic>
        <p:nvPicPr>
          <p:cNvPr id="15" name="PFE element 339" descr="d8YNcGhOFEnu19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684" y="3861688"/>
            <a:ext cx="2032000" cy="304800"/>
          </a:xfrm>
          <a:prstGeom prst="rect">
            <a:avLst/>
          </a:prstGeom>
        </p:spPr>
      </p:pic>
      <p:pic>
        <p:nvPicPr>
          <p:cNvPr id="16" name="PFE element 340" descr="d8YNcGhOFEnu195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76" y="2781741"/>
            <a:ext cx="4813300" cy="207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468" y="3919582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0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42" descr="d8YNcGhOFEnu19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343" descr="d8YNcGhOFEnu19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74" y="21450"/>
            <a:ext cx="8991600" cy="546100"/>
          </a:xfrm>
          <a:prstGeom prst="rect">
            <a:avLst/>
          </a:prstGeom>
        </p:spPr>
      </p:pic>
      <p:pic>
        <p:nvPicPr>
          <p:cNvPr id="13" name="Inhaltsplatzhalter 6" descr="temp_dens_evol_auau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3" y="1102464"/>
            <a:ext cx="3373045" cy="2299630"/>
          </a:xfrm>
          <a:prstGeom prst="rect">
            <a:avLst/>
          </a:prstGeom>
        </p:spPr>
      </p:pic>
      <p:pic>
        <p:nvPicPr>
          <p:cNvPr id="7" name="PFE element 345" descr="d8YNcGhOFEnu19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37" y="3411560"/>
            <a:ext cx="3111500" cy="304800"/>
          </a:xfrm>
          <a:prstGeom prst="rect">
            <a:avLst/>
          </a:prstGeom>
        </p:spPr>
      </p:pic>
      <p:pic>
        <p:nvPicPr>
          <p:cNvPr id="8" name="PFE element 346" descr="d8YNcGhOFEnu20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409" y="3823707"/>
            <a:ext cx="3994150" cy="1127125"/>
          </a:xfrm>
          <a:prstGeom prst="rect">
            <a:avLst/>
          </a:prstGeom>
        </p:spPr>
      </p:pic>
      <p:pic>
        <p:nvPicPr>
          <p:cNvPr id="10" name="PFE element 347" descr="d8YNcGhOFEnu202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70" y="574149"/>
            <a:ext cx="3378200" cy="533400"/>
          </a:xfrm>
          <a:prstGeom prst="rect">
            <a:avLst/>
          </a:prstGeom>
        </p:spPr>
      </p:pic>
      <p:pic>
        <p:nvPicPr>
          <p:cNvPr id="11" name="PFE element 348" descr="d8YNcGhOFEnu203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51" y="3821419"/>
            <a:ext cx="3822700" cy="4826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69" r="2642"/>
          <a:stretch/>
        </p:blipFill>
        <p:spPr>
          <a:xfrm>
            <a:off x="4830488" y="986250"/>
            <a:ext cx="3243840" cy="2415844"/>
          </a:xfrm>
          <a:prstGeom prst="rect">
            <a:avLst/>
          </a:prstGeom>
          <a:solidFill>
            <a:schemeClr val="tx1"/>
          </a:solidFill>
          <a:effectLst/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256" y="1301821"/>
            <a:ext cx="2223467" cy="26105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85" name="Rectangle 24"/>
          <p:cNvSpPr>
            <a:spLocks noChangeArrowheads="1"/>
          </p:cNvSpPr>
          <p:nvPr/>
        </p:nvSpPr>
        <p:spPr bwMode="auto">
          <a:xfrm>
            <a:off x="6092724" y="1153144"/>
            <a:ext cx="495500" cy="1787870"/>
          </a:xfrm>
          <a:prstGeom prst="rect">
            <a:avLst/>
          </a:prstGeom>
          <a:solidFill>
            <a:srgbClr val="FF787A">
              <a:alpha val="12000"/>
            </a:srgbClr>
          </a:solidFill>
          <a:ln w="12700">
            <a:noFill/>
            <a:prstDash val="sysDash"/>
            <a:miter lim="800000"/>
            <a:headEnd/>
            <a:tailEnd/>
          </a:ln>
        </p:spPr>
        <p:txBody>
          <a:bodyPr wrap="none" lIns="91410" tIns="45703" rIns="91410" bIns="4570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FE element 352" descr="d8YNcGhOFEnu204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666" y="646831"/>
            <a:ext cx="3467100" cy="342900"/>
          </a:xfrm>
          <a:prstGeom prst="rect">
            <a:avLst/>
          </a:prstGeom>
        </p:spPr>
      </p:pic>
      <p:pic>
        <p:nvPicPr>
          <p:cNvPr id="15" name="PFE element 353" descr="d8YNcGhOFEnu205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330" y="3407037"/>
            <a:ext cx="3136900" cy="304800"/>
          </a:xfrm>
          <a:prstGeom prst="rect">
            <a:avLst/>
          </a:prstGeom>
        </p:spPr>
      </p:pic>
      <p:sp>
        <p:nvSpPr>
          <p:cNvPr id="88" name="Rectangle 24"/>
          <p:cNvSpPr>
            <a:spLocks noChangeArrowheads="1"/>
          </p:cNvSpPr>
          <p:nvPr/>
        </p:nvSpPr>
        <p:spPr bwMode="auto">
          <a:xfrm>
            <a:off x="611560" y="1163314"/>
            <a:ext cx="288032" cy="1984500"/>
          </a:xfrm>
          <a:prstGeom prst="rect">
            <a:avLst/>
          </a:prstGeom>
          <a:solidFill>
            <a:srgbClr val="3366FF">
              <a:alpha val="23000"/>
            </a:srgb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wrap="none" lIns="91410" tIns="45703" rIns="91410" bIns="4570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FE element 355" descr="d8YNcGhOFEnu206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51" y="4253529"/>
            <a:ext cx="3822700" cy="698500"/>
          </a:xfrm>
          <a:prstGeom prst="rect">
            <a:avLst/>
          </a:prstGeom>
        </p:spPr>
      </p:pic>
      <p:sp>
        <p:nvSpPr>
          <p:cNvPr id="90" name="Rectangle 24"/>
          <p:cNvSpPr>
            <a:spLocks noChangeArrowheads="1"/>
          </p:cNvSpPr>
          <p:nvPr/>
        </p:nvSpPr>
        <p:spPr bwMode="auto">
          <a:xfrm>
            <a:off x="899592" y="1163314"/>
            <a:ext cx="1656184" cy="1984500"/>
          </a:xfrm>
          <a:prstGeom prst="rect">
            <a:avLst/>
          </a:prstGeom>
          <a:solidFill>
            <a:srgbClr val="FF787A">
              <a:alpha val="16000"/>
            </a:srgb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wrap="none" lIns="91410" tIns="45703" rIns="91410" bIns="45703" anchor="ctr">
            <a:prstTxWarp prst="textNoShape">
              <a:avLst/>
            </a:prstTxWarp>
          </a:bodyPr>
          <a:lstStyle/>
          <a:p>
            <a:endParaRPr lang="en-US">
              <a:solidFill>
                <a:srgbClr val="FF787A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38" y="3451074"/>
            <a:ext cx="327122" cy="21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007" y="3451074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59" descr="d8YNcGhOFEnu20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Grafik 16" descr="hydr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889" y="111355"/>
            <a:ext cx="1094618" cy="798934"/>
          </a:xfrm>
          <a:prstGeom prst="rect">
            <a:avLst/>
          </a:prstGeom>
        </p:spPr>
      </p:pic>
      <p:pic>
        <p:nvPicPr>
          <p:cNvPr id="6" name="Inhaltsplatzhalter 3" descr="AuAu_evol_40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931" y="1232803"/>
            <a:ext cx="1895902" cy="1843003"/>
          </a:xfrm>
          <a:prstGeom prst="rect">
            <a:avLst/>
          </a:prstGeom>
        </p:spPr>
      </p:pic>
      <p:pic>
        <p:nvPicPr>
          <p:cNvPr id="7" name="Bildplatzhalter 5" descr="center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1707654"/>
            <a:ext cx="401814" cy="639507"/>
          </a:xfrm>
          <a:prstGeom prst="rect">
            <a:avLst/>
          </a:prstGeom>
        </p:spPr>
      </p:pic>
      <p:grpSp>
        <p:nvGrpSpPr>
          <p:cNvPr id="10" name="pfehide363" hidden="1"/>
          <p:cNvGrpSpPr>
            <a:grpSpLocks/>
          </p:cNvGrpSpPr>
          <p:nvPr/>
        </p:nvGrpSpPr>
        <p:grpSpPr bwMode="auto">
          <a:xfrm rot="901011">
            <a:off x="8394644" y="1371050"/>
            <a:ext cx="624382" cy="772968"/>
            <a:chOff x="1857" y="2496"/>
            <a:chExt cx="643" cy="949"/>
          </a:xfrm>
        </p:grpSpPr>
        <p:sp>
          <p:nvSpPr>
            <p:cNvPr id="11" name="Line 14" hidden="1"/>
            <p:cNvSpPr>
              <a:spLocks noChangeShapeType="1"/>
            </p:cNvSpPr>
            <p:nvPr/>
          </p:nvSpPr>
          <p:spPr bwMode="auto">
            <a:xfrm rot="16975540" flipV="1">
              <a:off x="1803" y="2972"/>
              <a:ext cx="356" cy="78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5" hidden="1"/>
            <p:cNvSpPr>
              <a:spLocks noChangeShapeType="1"/>
            </p:cNvSpPr>
            <p:nvPr/>
          </p:nvSpPr>
          <p:spPr bwMode="auto">
            <a:xfrm rot="16975540">
              <a:off x="2031" y="2975"/>
              <a:ext cx="232" cy="287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2" hidden="1"/>
            <p:cNvSpPr>
              <a:spLocks noChangeArrowheads="1"/>
            </p:cNvSpPr>
            <p:nvPr/>
          </p:nvSpPr>
          <p:spPr bwMode="auto">
            <a:xfrm rot="20698989">
              <a:off x="1894" y="2496"/>
              <a:ext cx="349" cy="37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400" i="1" dirty="0">
                  <a:solidFill>
                    <a:srgbClr val="0D0D0D"/>
                  </a:solidFill>
                  <a:latin typeface="Cambria"/>
                  <a:cs typeface="Cambria"/>
                </a:rPr>
                <a:t>e</a:t>
              </a:r>
              <a:r>
                <a:rPr lang="en-US" sz="14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+</a:t>
              </a:r>
              <a:endParaRPr lang="en-US" sz="14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14" name="Rectangle 13" hidden="1"/>
            <p:cNvSpPr>
              <a:spLocks noChangeArrowheads="1"/>
            </p:cNvSpPr>
            <p:nvPr/>
          </p:nvSpPr>
          <p:spPr bwMode="auto">
            <a:xfrm rot="20698989">
              <a:off x="2137" y="2686"/>
              <a:ext cx="363" cy="37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400" i="1" dirty="0">
                  <a:solidFill>
                    <a:srgbClr val="0D0D0D"/>
                  </a:solidFill>
                  <a:latin typeface="Cambria"/>
                  <a:cs typeface="Cambria"/>
                </a:rPr>
                <a:t>e</a:t>
              </a:r>
              <a:r>
                <a:rPr lang="en-US" sz="1400" i="1" dirty="0" smtClean="0">
                  <a:solidFill>
                    <a:srgbClr val="0D0D0D"/>
                  </a:solidFill>
                  <a:latin typeface="Cambria"/>
                  <a:cs typeface="Cambria"/>
                </a:rPr>
                <a:t> </a:t>
              </a:r>
              <a:r>
                <a:rPr lang="en-US" sz="14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-</a:t>
              </a:r>
              <a:endParaRPr lang="en-US" sz="14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15" name="Freeform 14" hidden="1"/>
            <p:cNvSpPr>
              <a:spLocks/>
            </p:cNvSpPr>
            <p:nvPr/>
          </p:nvSpPr>
          <p:spPr bwMode="auto">
            <a:xfrm rot="18075541">
              <a:off x="1774" y="3262"/>
              <a:ext cx="266" cy="99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19050" cmpd="sng">
              <a:solidFill>
                <a:srgbClr val="FFD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24248" y="1413047"/>
            <a:ext cx="765175" cy="688975"/>
            <a:chOff x="317500" y="317500"/>
            <a:chExt cx="765175" cy="688975"/>
          </a:xfrm>
        </p:grpSpPr>
        <p:pic>
          <p:nvPicPr>
            <p:cNvPr id="8" name="PFE element 363" descr="d8YNcGhOFEnu208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65175" cy="688975"/>
            </a:xfrm>
            <a:prstGeom prst="rect">
              <a:avLst/>
            </a:prstGeom>
          </p:spPr>
        </p:pic>
        <p:sp>
          <p:nvSpPr>
            <p:cNvPr id="9" name="Shape_135"/>
            <p:cNvSpPr/>
            <p:nvPr/>
          </p:nvSpPr>
          <p:spPr>
            <a:xfrm>
              <a:off x="317500" y="317500"/>
              <a:ext cx="765175" cy="68897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6" name="Picture 8" descr="timestep_090_new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4694" y="97130"/>
            <a:ext cx="1042669" cy="103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uau11_time3_new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931" y="3168134"/>
            <a:ext cx="1906112" cy="1896300"/>
          </a:xfrm>
          <a:prstGeom prst="rect">
            <a:avLst/>
          </a:prstGeom>
        </p:spPr>
      </p:pic>
      <p:sp>
        <p:nvSpPr>
          <p:cNvPr id="20" name="pfehide366" hidden="1"/>
          <p:cNvSpPr txBox="1"/>
          <p:nvPr/>
        </p:nvSpPr>
        <p:spPr>
          <a:xfrm>
            <a:off x="360000" y="1779662"/>
            <a:ext cx="7056784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8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538163" indent="-1873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71755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908050" indent="-1889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ivide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space-time evolution into 4-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dimensional cells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	21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x 21 x 21 space cells (1fm</a:t>
            </a:r>
            <a:r>
              <a:rPr lang="en-US" sz="1400" baseline="30000" dirty="0">
                <a:solidFill>
                  <a:schemeClr val="tx1">
                    <a:lumMod val="95000"/>
                  </a:schemeClr>
                </a:solidFill>
              </a:rPr>
              <a:t>3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), 30 time steps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~ 280 k cells</a:t>
            </a:r>
          </a:p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etermine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for each cell the bulk properties like </a:t>
            </a:r>
            <a:r>
              <a:rPr lang="en-US" sz="1400" i="1" dirty="0">
                <a:solidFill>
                  <a:schemeClr val="tx1">
                    <a:lumMod val="95000"/>
                  </a:schemeClr>
                </a:solidFill>
              </a:rPr>
              <a:t>T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-25000" dirty="0" err="1">
                <a:solidFill>
                  <a:schemeClr val="tx1">
                    <a:lumMod val="95000"/>
                  </a:schemeClr>
                </a:solidFill>
              </a:rPr>
              <a:t>B</a:t>
            </a:r>
            <a:r>
              <a:rPr lang="en-US" sz="1400" i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-250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,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collective velocity</a:t>
            </a:r>
            <a:endParaRPr lang="en-US" sz="1400" baseline="-250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57792" y="1775780"/>
            <a:ext cx="7061200" cy="1231900"/>
            <a:chOff x="317500" y="317500"/>
            <a:chExt cx="7061200" cy="1231900"/>
          </a:xfrm>
        </p:grpSpPr>
        <p:pic>
          <p:nvPicPr>
            <p:cNvPr id="19" name="PFE element 366" descr="d8YNcGhOFEnu210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061200" cy="1231900"/>
            </a:xfrm>
            <a:prstGeom prst="rect">
              <a:avLst/>
            </a:prstGeom>
          </p:spPr>
        </p:pic>
        <p:sp>
          <p:nvSpPr>
            <p:cNvPr id="25" name="Shape_136"/>
            <p:cNvSpPr/>
            <p:nvPr/>
          </p:nvSpPr>
          <p:spPr>
            <a:xfrm>
              <a:off x="317500" y="317500"/>
              <a:ext cx="7061200" cy="1231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7" name="PFE element 367" descr="d8YNcGhOFEnu211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28" y="562449"/>
            <a:ext cx="8648700" cy="1384300"/>
          </a:xfrm>
          <a:prstGeom prst="rect">
            <a:avLst/>
          </a:prstGeom>
        </p:spPr>
      </p:pic>
      <p:sp>
        <p:nvSpPr>
          <p:cNvPr id="22" name="pfehide368" hidden="1"/>
          <p:cNvSpPr>
            <a:spLocks noGrp="1"/>
          </p:cNvSpPr>
          <p:nvPr>
            <p:ph sz="quarter" idx="4294967295"/>
          </p:nvPr>
        </p:nvSpPr>
        <p:spPr>
          <a:xfrm>
            <a:off x="360000" y="3147814"/>
            <a:ext cx="6825248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Apply in-medium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&amp;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spectral functions to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compute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EM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emission rates</a:t>
            </a:r>
          </a:p>
          <a:p>
            <a:pPr marL="812800" indent="0">
              <a:spcAft>
                <a:spcPts val="300"/>
              </a:spcAft>
              <a:buNone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parameterization of RW in-medium spectral function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Sum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up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contributions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of all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cells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56324" y="3141836"/>
            <a:ext cx="6832600" cy="1308100"/>
            <a:chOff x="317500" y="317500"/>
            <a:chExt cx="6832600" cy="1308100"/>
          </a:xfrm>
        </p:grpSpPr>
        <p:pic>
          <p:nvPicPr>
            <p:cNvPr id="28" name="PFE element 368" descr="d8YNcGhOFEnu212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832600" cy="1308100"/>
            </a:xfrm>
            <a:prstGeom prst="rect">
              <a:avLst/>
            </a:prstGeom>
          </p:spPr>
        </p:pic>
        <p:sp>
          <p:nvSpPr>
            <p:cNvPr id="29" name="Shape_137"/>
            <p:cNvSpPr/>
            <p:nvPr/>
          </p:nvSpPr>
          <p:spPr>
            <a:xfrm>
              <a:off x="317500" y="317500"/>
              <a:ext cx="6832600" cy="1308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1" name="PFE element 369" descr="d8YNcGhOFEnu213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4" y="4367604"/>
            <a:ext cx="4483100" cy="685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3814"/>
            <a:ext cx="539870" cy="3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71" descr="d8YNcGhOFEnu21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31193"/>
            <a:ext cx="7924800" cy="463550"/>
          </a:xfrm>
          <a:prstGeom prst="rect">
            <a:avLst/>
          </a:prstGeom>
        </p:spPr>
      </p:pic>
      <p:pic>
        <p:nvPicPr>
          <p:cNvPr id="10" name="Picture 9" descr="excess_4pi_zoom_au-Ref-eta_perPi0_CG_HSD_Fr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7" y="771550"/>
            <a:ext cx="3407139" cy="3384374"/>
          </a:xfrm>
          <a:prstGeom prst="rect">
            <a:avLst/>
          </a:prstGeom>
        </p:spPr>
      </p:pic>
      <p:pic>
        <p:nvPicPr>
          <p:cNvPr id="5" name="PFE element 373" descr="d8YNcGhOFEnu21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972" y="2705378"/>
            <a:ext cx="685800" cy="520700"/>
          </a:xfrm>
          <a:prstGeom prst="rect">
            <a:avLst/>
          </a:prstGeom>
        </p:spPr>
      </p:pic>
      <p:pic>
        <p:nvPicPr>
          <p:cNvPr id="6" name="PFE element 374" descr="d8YNcGhOFEnu21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73" y="4098003"/>
            <a:ext cx="1993900" cy="304800"/>
          </a:xfrm>
          <a:prstGeom prst="rect">
            <a:avLst/>
          </a:prstGeom>
        </p:spPr>
      </p:pic>
      <p:pic>
        <p:nvPicPr>
          <p:cNvPr id="7" name="PFE element 375" descr="d8YNcGhOFEnu21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762" y="620079"/>
            <a:ext cx="4216400" cy="3543300"/>
          </a:xfrm>
          <a:prstGeom prst="rect">
            <a:avLst/>
          </a:prstGeom>
        </p:spPr>
      </p:pic>
      <p:pic>
        <p:nvPicPr>
          <p:cNvPr id="8" name="PFE element 376" descr="d8YNcGhOFEnu219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496" y="1083789"/>
            <a:ext cx="3721100" cy="1206500"/>
          </a:xfrm>
          <a:prstGeom prst="rect">
            <a:avLst/>
          </a:prstGeom>
        </p:spPr>
      </p:pic>
      <p:sp>
        <p:nvSpPr>
          <p:cNvPr id="29" name="pfehide377" hidden="1"/>
          <p:cNvSpPr/>
          <p:nvPr/>
        </p:nvSpPr>
        <p:spPr>
          <a:xfrm>
            <a:off x="4787632" y="4138215"/>
            <a:ext cx="3240752" cy="584776"/>
          </a:xfrm>
          <a:prstGeom prst="rect">
            <a:avLst/>
          </a:prstGeom>
          <a:solidFill>
            <a:srgbClr val="F1AA07"/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Robust understanding across QCD phase diagram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776058" y="4132153"/>
            <a:ext cx="3263900" cy="596900"/>
            <a:chOff x="317500" y="317500"/>
            <a:chExt cx="3263900" cy="596900"/>
          </a:xfrm>
        </p:grpSpPr>
        <p:pic>
          <p:nvPicPr>
            <p:cNvPr id="9" name="PFE element 377" descr="d8YNcGhOFEnu220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63900" cy="596900"/>
            </a:xfrm>
            <a:prstGeom prst="rect">
              <a:avLst/>
            </a:prstGeom>
          </p:spPr>
        </p:pic>
        <p:sp>
          <p:nvSpPr>
            <p:cNvPr id="28" name="Shape_138"/>
            <p:cNvSpPr/>
            <p:nvPr/>
          </p:nvSpPr>
          <p:spPr>
            <a:xfrm>
              <a:off x="317500" y="317500"/>
              <a:ext cx="32639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44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711867"/>
            <a:ext cx="1118017" cy="176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FE element 379" descr="d8YNcGhOFEnu22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55" y="2330708"/>
            <a:ext cx="3848100" cy="3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3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8" descr="d8YNcGhOFEnu1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4" name="PFE element 19" descr="d8YNcGhOFEnu1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5" name="PFE element 20" descr="d8YNcGhOFEnu1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940228"/>
            <a:ext cx="3962400" cy="106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11960" y="2211710"/>
            <a:ext cx="4824536" cy="2160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068" y="2559109"/>
            <a:ext cx="2152398" cy="1627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792" y="2365599"/>
            <a:ext cx="2260083" cy="2006351"/>
          </a:xfrm>
          <a:prstGeom prst="rect">
            <a:avLst/>
          </a:prstGeom>
        </p:spPr>
      </p:pic>
      <p:pic>
        <p:nvPicPr>
          <p:cNvPr id="18" name="PFE element 24" descr="d8YNcGhOFEnu17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118" y="2206848"/>
            <a:ext cx="2692400" cy="317500"/>
          </a:xfrm>
          <a:prstGeom prst="rect">
            <a:avLst/>
          </a:prstGeom>
        </p:spPr>
      </p:pic>
      <p:pic>
        <p:nvPicPr>
          <p:cNvPr id="19" name="PFE element 25" descr="d8YNcGhOFEnu18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450" y="2206848"/>
            <a:ext cx="2374900" cy="317500"/>
          </a:xfrm>
          <a:prstGeom prst="rect">
            <a:avLst/>
          </a:prstGeom>
        </p:spPr>
      </p:pic>
      <p:pic>
        <p:nvPicPr>
          <p:cNvPr id="20" name="PFE element 26" descr="d8YNcGhOFEnu19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10" y="4367376"/>
            <a:ext cx="5702300" cy="901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25029"/>
            <a:ext cx="539870" cy="3565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10" y="782420"/>
            <a:ext cx="3853225" cy="2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0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9512" y="1004443"/>
            <a:ext cx="3384144" cy="129600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3" name="PFE element 381" descr="d8YNcGhOFEnu22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1" name="Picture 2" descr="plot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04443"/>
            <a:ext cx="2068289" cy="12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RhoClock_v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1" r="2879"/>
          <a:stretch>
            <a:fillRect/>
          </a:stretch>
        </p:blipFill>
        <p:spPr bwMode="auto">
          <a:xfrm>
            <a:off x="203984" y="2355726"/>
            <a:ext cx="33596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FE element 384" descr="d8YNcGhOFEnu22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74" y="635869"/>
            <a:ext cx="3822700" cy="355600"/>
          </a:xfrm>
          <a:prstGeom prst="rect">
            <a:avLst/>
          </a:prstGeom>
        </p:spPr>
      </p:pic>
      <p:sp>
        <p:nvSpPr>
          <p:cNvPr id="14" name="pfehide385" hidden="1"/>
          <p:cNvSpPr>
            <a:spLocks noGrp="1"/>
          </p:cNvSpPr>
          <p:nvPr>
            <p:ph idx="1"/>
          </p:nvPr>
        </p:nvSpPr>
        <p:spPr bwMode="auto">
          <a:xfrm>
            <a:off x="3851920" y="3584883"/>
            <a:ext cx="3744416" cy="571043"/>
          </a:xfr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</a:rPr>
              <a:t>Rapid increase of relative yield reflect the number of </a:t>
            </a:r>
            <a:r>
              <a:rPr lang="en-US" sz="1600" dirty="0">
                <a:solidFill>
                  <a:schemeClr val="bg1"/>
                </a:solidFill>
                <a:latin typeface="Symbol" charset="2"/>
                <a:ea typeface="ＭＳ Ｐゴシック" charset="0"/>
                <a:cs typeface="Symbol" charset="2"/>
              </a:rPr>
              <a:t>r</a:t>
            </a:r>
            <a:r>
              <a:rPr lang="en-US" sz="1600" dirty="0">
                <a:solidFill>
                  <a:schemeClr val="bg1"/>
                </a:solidFill>
                <a:ea typeface="ＭＳ Ｐゴシック" charset="0"/>
              </a:rPr>
              <a:t>‘s / R’s regenerated in fireball</a:t>
            </a:r>
            <a:endParaRPr lang="en-US" sz="1600" dirty="0">
              <a:solidFill>
                <a:schemeClr val="bg1"/>
              </a:solidFill>
              <a:ea typeface="ＭＳ Ｐゴシック" charset="0"/>
              <a:sym typeface="Wingdings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44528" y="3578304"/>
            <a:ext cx="3759200" cy="584200"/>
            <a:chOff x="317500" y="317500"/>
            <a:chExt cx="3759200" cy="584200"/>
          </a:xfrm>
        </p:grpSpPr>
        <p:pic>
          <p:nvPicPr>
            <p:cNvPr id="7" name="PFE element 385" descr="d8YNcGhOFEnu224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759200" cy="584200"/>
            </a:xfrm>
            <a:prstGeom prst="rect">
              <a:avLst/>
            </a:prstGeom>
          </p:spPr>
        </p:pic>
        <p:sp>
          <p:nvSpPr>
            <p:cNvPr id="23" name="Shape_139"/>
            <p:cNvSpPr/>
            <p:nvPr/>
          </p:nvSpPr>
          <p:spPr>
            <a:xfrm>
              <a:off x="317500" y="317500"/>
              <a:ext cx="3759200" cy="58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5" name="Picture 14" descr="na60_logo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022823"/>
            <a:ext cx="699542" cy="699542"/>
          </a:xfrm>
          <a:prstGeom prst="rect">
            <a:avLst/>
          </a:prstGeom>
        </p:spPr>
      </p:pic>
      <p:pic>
        <p:nvPicPr>
          <p:cNvPr id="25" name="PFE element 387" descr="d8YNcGhOFEnu225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102" y="1889894"/>
            <a:ext cx="939800" cy="355600"/>
          </a:xfrm>
          <a:prstGeom prst="rect">
            <a:avLst/>
          </a:prstGeom>
        </p:spPr>
      </p:pic>
      <p:grpSp>
        <p:nvGrpSpPr>
          <p:cNvPr id="22" name="pfehide388" hidden="1"/>
          <p:cNvGrpSpPr/>
          <p:nvPr/>
        </p:nvGrpSpPr>
        <p:grpSpPr>
          <a:xfrm>
            <a:off x="5693167" y="24362"/>
            <a:ext cx="3343329" cy="3411484"/>
            <a:chOff x="5693167" y="24362"/>
            <a:chExt cx="3343329" cy="3411484"/>
          </a:xfrm>
        </p:grpSpPr>
        <p:pic>
          <p:nvPicPr>
            <p:cNvPr id="4" name="Picture 7" descr="cc_pnb_arkcl_auau_40.png" hidden="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128" y="401271"/>
              <a:ext cx="3055297" cy="303457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grpSp>
          <p:nvGrpSpPr>
            <p:cNvPr id="8" name="Group 7" hidden="1"/>
            <p:cNvGrpSpPr/>
            <p:nvPr/>
          </p:nvGrpSpPr>
          <p:grpSpPr>
            <a:xfrm>
              <a:off x="7562429" y="821272"/>
              <a:ext cx="673657" cy="499919"/>
              <a:chOff x="3474740" y="2900412"/>
              <a:chExt cx="673657" cy="499919"/>
            </a:xfrm>
          </p:grpSpPr>
          <p:pic>
            <p:nvPicPr>
              <p:cNvPr id="9" name="Picture 8" descr="hades_logo.png" hidden="1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4848" y="2900412"/>
                <a:ext cx="460524" cy="366216"/>
              </a:xfrm>
              <a:prstGeom prst="rect">
                <a:avLst/>
              </a:prstGeom>
            </p:spPr>
          </p:pic>
          <p:sp>
            <p:nvSpPr>
              <p:cNvPr id="10" name="TextBox 9" hidden="1"/>
              <p:cNvSpPr txBox="1"/>
              <p:nvPr/>
            </p:nvSpPr>
            <p:spPr>
              <a:xfrm>
                <a:off x="3474740" y="3200276"/>
                <a:ext cx="673657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700" b="1" dirty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Preliminary</a:t>
                </a:r>
              </a:p>
            </p:txBody>
          </p:sp>
        </p:grpSp>
        <p:sp>
          <p:nvSpPr>
            <p:cNvPr id="18" name="Rectangle 4" hidden="1"/>
            <p:cNvSpPr>
              <a:spLocks noChangeArrowheads="1"/>
            </p:cNvSpPr>
            <p:nvPr/>
          </p:nvSpPr>
          <p:spPr bwMode="auto">
            <a:xfrm>
              <a:off x="5693167" y="24362"/>
              <a:ext cx="3343329" cy="33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9" tIns="45709" rIns="91419" bIns="45709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dirty="0" smtClean="0">
                  <a:latin typeface="Gill Sans" charset="0"/>
                  <a:cs typeface="Gill Sans" charset="0"/>
                </a:rPr>
                <a:t>System size dependence of excess</a:t>
              </a:r>
              <a:endParaRPr lang="en-US" sz="1600" dirty="0">
                <a:latin typeface="Gill Sans" charset="0"/>
                <a:cs typeface="Gill Sans" charset="0"/>
              </a:endParaRPr>
            </a:p>
          </p:txBody>
        </p:sp>
        <p:sp>
          <p:nvSpPr>
            <p:cNvPr id="19" name="TextBox 18" hidden="1"/>
            <p:cNvSpPr txBox="1"/>
            <p:nvPr/>
          </p:nvSpPr>
          <p:spPr>
            <a:xfrm>
              <a:off x="6364516" y="1053960"/>
              <a:ext cx="9437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“</a:t>
              </a:r>
              <a:r>
                <a:rPr lang="en-US" sz="1600" dirty="0">
                  <a:solidFill>
                    <a:srgbClr val="FF0000"/>
                  </a:solidFill>
                  <a:latin typeface="Gill Sans"/>
                  <a:cs typeface="Gill Sans"/>
                </a:rPr>
                <a:t>R</a:t>
              </a:r>
              <a:r>
                <a:rPr lang="en-US" sz="16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-clock”</a:t>
              </a:r>
              <a:endParaRPr lang="en-US" sz="1600" dirty="0">
                <a:solidFill>
                  <a:srgbClr val="FF0000"/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88431" y="15604"/>
            <a:ext cx="3352800" cy="3429000"/>
            <a:chOff x="317500" y="317500"/>
            <a:chExt cx="3352800" cy="3429000"/>
          </a:xfrm>
        </p:grpSpPr>
        <p:pic>
          <p:nvPicPr>
            <p:cNvPr id="26" name="PFE element 388" descr="d8YNcGhOFEnu226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352800" cy="3429000"/>
            </a:xfrm>
            <a:prstGeom prst="rect">
              <a:avLst/>
            </a:prstGeom>
          </p:spPr>
        </p:pic>
        <p:sp>
          <p:nvSpPr>
            <p:cNvPr id="27" name="Shape_140"/>
            <p:cNvSpPr/>
            <p:nvPr/>
          </p:nvSpPr>
          <p:spPr>
            <a:xfrm>
              <a:off x="317500" y="317500"/>
              <a:ext cx="3352800" cy="3429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9" name="PFE element 389" descr="d8YNcGhOFEnu227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618" y="4436179"/>
            <a:ext cx="4584700" cy="50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854" y="4515966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2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391" descr="d8YNcGhOFEnu22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9" name="PFE element 392" descr="d8YNcGhOFEnu22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506" y="2065764"/>
            <a:ext cx="3819525" cy="198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059582"/>
            <a:ext cx="4218219" cy="3031182"/>
          </a:xfrm>
          <a:prstGeom prst="rect">
            <a:avLst/>
          </a:prstGeom>
        </p:spPr>
      </p:pic>
      <p:pic>
        <p:nvPicPr>
          <p:cNvPr id="11" name="PFE element 394" descr="d8YNcGhOFEnu23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80" y="4148148"/>
            <a:ext cx="3429000" cy="50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299941"/>
            <a:ext cx="397171" cy="2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96" descr="d8YNcGhOFEnu23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3" y="2319338"/>
            <a:ext cx="3813175" cy="327025"/>
          </a:xfrm>
          <a:prstGeom prst="rect">
            <a:avLst/>
          </a:prstGeom>
        </p:spPr>
      </p:pic>
      <p:pic>
        <p:nvPicPr>
          <p:cNvPr id="5" name="Content Placeholder 14" descr="thermome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1665288"/>
            <a:ext cx="1978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lana2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29"/>
          <a:stretch>
            <a:fillRect/>
          </a:stretch>
        </p:blipFill>
        <p:spPr bwMode="auto">
          <a:xfrm>
            <a:off x="309246" y="123479"/>
            <a:ext cx="858058" cy="123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223892"/>
              </p:ext>
            </p:extLst>
          </p:nvPr>
        </p:nvGraphicFramePr>
        <p:xfrm>
          <a:off x="309309" y="1347615"/>
          <a:ext cx="857995" cy="432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7" name="Equation" r:id="rId6" imgW="673100" imgH="342900" progId="Equation.3">
                  <p:embed/>
                </p:oleObj>
              </mc:Choice>
              <mc:Fallback>
                <p:oleObj name="Equation" r:id="rId6" imgW="6731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309" y="1347615"/>
                        <a:ext cx="857995" cy="432047"/>
                      </a:xfrm>
                      <a:prstGeom prst="rect">
                        <a:avLst/>
                      </a:prstGeom>
                      <a:solidFill>
                        <a:schemeClr val="tx1">
                          <a:lumMod val="7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az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760501"/>
            <a:ext cx="1533837" cy="1019161"/>
          </a:xfrm>
          <a:prstGeom prst="rect">
            <a:avLst/>
          </a:prstGeom>
        </p:spPr>
      </p:pic>
      <p:pic>
        <p:nvPicPr>
          <p:cNvPr id="9" name="Picture 8" descr="http://hyperphysics.phy-astr.gsu.edu/hbase/imgmod/bbrc1b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5" y="760501"/>
            <a:ext cx="1708959" cy="1019161"/>
          </a:xfrm>
          <a:prstGeom prst="rect">
            <a:avLst/>
          </a:prstGeom>
          <a:solidFill>
            <a:schemeClr val="tx1">
              <a:lumMod val="85000"/>
            </a:schemeClr>
          </a:solidFill>
          <a:extLst/>
        </p:spPr>
      </p:pic>
      <p:pic>
        <p:nvPicPr>
          <p:cNvPr id="3" name="PFE element 402" descr="d8YNcGhOFEnu233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365" y="164882"/>
            <a:ext cx="35814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0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403" descr="d8YNcGhOFEnu23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8" name="PFE element 404" descr="d8YNcGhOFEnu235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33" y="4180010"/>
            <a:ext cx="3048000" cy="660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3" y="771551"/>
            <a:ext cx="3487241" cy="32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4344431" y="2273374"/>
            <a:ext cx="4437063" cy="256075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>
                <a:srgbClr val="EF921B"/>
              </a:buClr>
              <a:buNone/>
              <a:defRPr/>
            </a:pPr>
            <a:endParaRPr lang="en-GB" sz="1600" dirty="0" smtClean="0">
              <a:latin typeface="Gill Sans"/>
              <a:cs typeface="Gill Sans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127767"/>
              </p:ext>
            </p:extLst>
          </p:nvPr>
        </p:nvGraphicFramePr>
        <p:xfrm>
          <a:off x="5016746" y="2776029"/>
          <a:ext cx="1512168" cy="510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7" name="Equation" r:id="rId6" imgW="1168400" imgH="419100" progId="Equation.3">
                  <p:embed/>
                </p:oleObj>
              </mc:Choice>
              <mc:Fallback>
                <p:oleObj name="Equation" r:id="rId6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746" y="2776029"/>
                        <a:ext cx="1512168" cy="5106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FE element 408" descr="d8YNcGhOFEnu236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18" y="815252"/>
            <a:ext cx="4546600" cy="2171700"/>
          </a:xfrm>
          <a:prstGeom prst="rect">
            <a:avLst/>
          </a:prstGeom>
        </p:spPr>
      </p:pic>
      <p:pic>
        <p:nvPicPr>
          <p:cNvPr id="10" name="PFE element 409" descr="d8YNcGhOFEnu237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264" y="2349526"/>
            <a:ext cx="5334000" cy="2095500"/>
          </a:xfrm>
          <a:prstGeom prst="rect">
            <a:avLst/>
          </a:prstGeom>
        </p:spPr>
      </p:pic>
      <p:pic>
        <p:nvPicPr>
          <p:cNvPr id="16" name="Picture 15" descr="na60_logo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162" y="2776029"/>
            <a:ext cx="699542" cy="699542"/>
          </a:xfrm>
          <a:prstGeom prst="rect">
            <a:avLst/>
          </a:prstGeom>
        </p:spPr>
      </p:pic>
      <p:sp>
        <p:nvSpPr>
          <p:cNvPr id="18" name="pfehide411" hidden="1"/>
          <p:cNvSpPr>
            <a:spLocks noGrp="1"/>
          </p:cNvSpPr>
          <p:nvPr>
            <p:ph idx="1"/>
          </p:nvPr>
        </p:nvSpPr>
        <p:spPr bwMode="auto">
          <a:xfrm>
            <a:off x="4283968" y="4263084"/>
            <a:ext cx="2808312" cy="571043"/>
          </a:xfr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solidFill>
                  <a:schemeClr val="bg1"/>
                </a:solidFill>
                <a:ea typeface="ＭＳ Ｐゴシック" charset="0"/>
              </a:rPr>
              <a:t>M is the only Lorenz-invariant thermometer of the field</a:t>
            </a:r>
            <a:endParaRPr lang="en-US" sz="1600" dirty="0">
              <a:solidFill>
                <a:schemeClr val="bg1"/>
              </a:solidFill>
              <a:ea typeface="ＭＳ Ｐゴシック" charset="0"/>
              <a:sym typeface="Wingdings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78424" y="4256505"/>
            <a:ext cx="2819400" cy="584200"/>
            <a:chOff x="317500" y="317500"/>
            <a:chExt cx="2819400" cy="584200"/>
          </a:xfrm>
        </p:grpSpPr>
        <p:pic>
          <p:nvPicPr>
            <p:cNvPr id="11" name="PFE element 411" descr="d8YNcGhOFEnu238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819400" cy="584200"/>
            </a:xfrm>
            <a:prstGeom prst="rect">
              <a:avLst/>
            </a:prstGeom>
          </p:spPr>
        </p:pic>
        <p:sp>
          <p:nvSpPr>
            <p:cNvPr id="14" name="Shape_141"/>
            <p:cNvSpPr/>
            <p:nvPr/>
          </p:nvSpPr>
          <p:spPr>
            <a:xfrm>
              <a:off x="317500" y="317500"/>
              <a:ext cx="2819400" cy="58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35" y="4265699"/>
            <a:ext cx="539870" cy="3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1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9" y="555531"/>
            <a:ext cx="3338709" cy="4181597"/>
          </a:xfrm>
          <a:prstGeom prst="rect">
            <a:avLst/>
          </a:prstGeom>
        </p:spPr>
      </p:pic>
      <p:pic>
        <p:nvPicPr>
          <p:cNvPr id="4" name="PFE element 414" descr="d8YNcGhOFEnu239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668"/>
            <a:ext cx="8534400" cy="482600"/>
          </a:xfrm>
          <a:prstGeom prst="rect">
            <a:avLst/>
          </a:prstGeom>
        </p:spPr>
      </p:pic>
      <p:pic>
        <p:nvPicPr>
          <p:cNvPr id="6" name="PFE element 415" descr="d8YNcGhOFEnu240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7" name="PFE element 416" descr="d8YNcGhOFEnu24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162" y="1919643"/>
            <a:ext cx="685800" cy="508000"/>
          </a:xfrm>
          <a:prstGeom prst="rect">
            <a:avLst/>
          </a:prstGeom>
        </p:spPr>
      </p:pic>
      <p:pic>
        <p:nvPicPr>
          <p:cNvPr id="8" name="PFE element 417" descr="d8YNcGhOFEnu243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24" y="4714834"/>
            <a:ext cx="1993900" cy="304800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638977"/>
              </p:ext>
            </p:extLst>
          </p:nvPr>
        </p:nvGraphicFramePr>
        <p:xfrm>
          <a:off x="5016746" y="2776029"/>
          <a:ext cx="1512168" cy="510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7" name="Equation" r:id="rId8" imgW="1168400" imgH="419100" progId="Equation.3">
                  <p:embed/>
                </p:oleObj>
              </mc:Choice>
              <mc:Fallback>
                <p:oleObj name="Equation" r:id="rId8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746" y="2776029"/>
                        <a:ext cx="1512168" cy="5106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FE element 419" descr="d8YNcGhOFEnu244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18" y="815252"/>
            <a:ext cx="4546600" cy="2171700"/>
          </a:xfrm>
          <a:prstGeom prst="rect">
            <a:avLst/>
          </a:prstGeom>
        </p:spPr>
      </p:pic>
      <p:pic>
        <p:nvPicPr>
          <p:cNvPr id="11" name="PFE element 420" descr="d8YNcGhOFEnu245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140" y="2347306"/>
            <a:ext cx="49022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7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421" descr="d8YNcGhOFEnu24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Picture 3" descr="hand_made_QCD_phase_diagr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48" y="1774709"/>
            <a:ext cx="2744329" cy="259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2699027" y="1308542"/>
            <a:ext cx="990682" cy="812935"/>
          </a:xfrm>
          <a:prstGeom prst="rect">
            <a:avLst/>
          </a:prstGeom>
        </p:spPr>
      </p:pic>
      <p:pic>
        <p:nvPicPr>
          <p:cNvPr id="8" name="PFE element 424" descr="d8YNcGhOFEnu24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830" y="3287045"/>
            <a:ext cx="3441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6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425" descr="d8YNcGhOFEnu24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4" name="PFE element 426" descr="d8YNcGhOFEnu249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858" y="761937"/>
            <a:ext cx="4432300" cy="340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1" y="4155926"/>
            <a:ext cx="397171" cy="262283"/>
          </a:xfrm>
          <a:prstGeom prst="rect">
            <a:avLst/>
          </a:prstGeom>
        </p:spPr>
      </p:pic>
      <p:pic>
        <p:nvPicPr>
          <p:cNvPr id="16" name="PFE element 428" descr="d8YNcGhOFEnu25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21" y="4119615"/>
            <a:ext cx="1930400" cy="304800"/>
          </a:xfrm>
          <a:prstGeom prst="rect">
            <a:avLst/>
          </a:prstGeom>
        </p:spPr>
      </p:pic>
      <p:graphicFrame>
        <p:nvGraphicFramePr>
          <p:cNvPr id="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878221"/>
              </p:ext>
            </p:extLst>
          </p:nvPr>
        </p:nvGraphicFramePr>
        <p:xfrm>
          <a:off x="5559425" y="1275606"/>
          <a:ext cx="1914525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Equation" r:id="rId7" imgW="1727200" imgH="393700" progId="Equation.3">
                  <p:embed/>
                </p:oleObj>
              </mc:Choice>
              <mc:Fallback>
                <p:oleObj name="Equation" r:id="rId7" imgW="1727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9425" y="1275606"/>
                        <a:ext cx="1914525" cy="455612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FE element 430" descr="d8YNcGhOFEnu251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4" y="766130"/>
            <a:ext cx="4470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431" descr="d8YNcGhOFEnu25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9" name="PFE element 432" descr="d8YNcGhOFEnu25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Inhaltsplatzhalter 7" descr="Bild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03" y="939131"/>
            <a:ext cx="3155395" cy="3190207"/>
          </a:xfrm>
          <a:prstGeom prst="rect">
            <a:avLst/>
          </a:prstGeom>
        </p:spPr>
      </p:pic>
      <p:pic>
        <p:nvPicPr>
          <p:cNvPr id="10" name="PFE element 434" descr="d8YNcGhOFEnu255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57" y="4437752"/>
            <a:ext cx="2971800" cy="304800"/>
          </a:xfrm>
          <a:prstGeom prst="rect">
            <a:avLst/>
          </a:prstGeom>
        </p:spPr>
      </p:pic>
      <p:pic>
        <p:nvPicPr>
          <p:cNvPr id="7" name="Inhaltsplatzhalter 7" descr="Bild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5422" y="939131"/>
            <a:ext cx="3155395" cy="319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FE element 436" descr="d8YNcGhOFEnu256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20" y="1425087"/>
            <a:ext cx="1308100" cy="279400"/>
          </a:xfrm>
          <a:prstGeom prst="rect">
            <a:avLst/>
          </a:prstGeom>
        </p:spPr>
      </p:pic>
      <p:pic>
        <p:nvPicPr>
          <p:cNvPr id="12" name="Picture 25" descr="qcd_qm2014.pdf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41" b="85680"/>
          <a:stretch/>
        </p:blipFill>
        <p:spPr>
          <a:xfrm>
            <a:off x="35496" y="3958733"/>
            <a:ext cx="803255" cy="485225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</p:pic>
      <p:sp>
        <p:nvSpPr>
          <p:cNvPr id="14" name="pfehide438" hidden="1"/>
          <p:cNvSpPr>
            <a:spLocks noGrp="1"/>
          </p:cNvSpPr>
          <p:nvPr>
            <p:ph sz="quarter" idx="13"/>
          </p:nvPr>
        </p:nvSpPr>
        <p:spPr>
          <a:xfrm>
            <a:off x="4139952" y="795199"/>
            <a:ext cx="4727128" cy="659089"/>
          </a:xfrm>
        </p:spPr>
        <p:txBody>
          <a:bodyPr>
            <a:noAutofit/>
          </a:bodyPr>
          <a:lstStyle/>
          <a:p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Chemical </a:t>
            </a:r>
            <a:r>
              <a:rPr lang="en-US" sz="1500" dirty="0">
                <a:solidFill>
                  <a:schemeClr val="tx1">
                    <a:lumMod val="95000"/>
                  </a:schemeClr>
                </a:solidFill>
              </a:rPr>
              <a:t>freeze-out from measured particle yields analyzed with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SHM</a:t>
            </a:r>
            <a:endParaRPr lang="en-US" sz="15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28616" y="788193"/>
            <a:ext cx="4749800" cy="673100"/>
            <a:chOff x="317500" y="317500"/>
            <a:chExt cx="4749800" cy="673100"/>
          </a:xfrm>
        </p:grpSpPr>
        <p:pic>
          <p:nvPicPr>
            <p:cNvPr id="21" name="PFE element 438" descr="d8YNcGhOFEnu257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749800" cy="673100"/>
            </a:xfrm>
            <a:prstGeom prst="rect">
              <a:avLst/>
            </a:prstGeom>
          </p:spPr>
        </p:pic>
        <p:sp>
          <p:nvSpPr>
            <p:cNvPr id="22" name="Shape_142"/>
            <p:cNvSpPr/>
            <p:nvPr/>
          </p:nvSpPr>
          <p:spPr>
            <a:xfrm>
              <a:off x="317500" y="317500"/>
              <a:ext cx="4749800" cy="673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5" name="pfehide439" hidden="1"/>
          <p:cNvSpPr txBox="1">
            <a:spLocks/>
          </p:cNvSpPr>
          <p:nvPr/>
        </p:nvSpPr>
        <p:spPr>
          <a:xfrm>
            <a:off x="4141732" y="1453530"/>
            <a:ext cx="4727128" cy="68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marL="342900" lvl="1" indent="-342900">
              <a:buClr>
                <a:schemeClr val="tx2"/>
              </a:buClr>
              <a:buFont typeface="Wingdings" charset="2"/>
              <a:buChar char="q"/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Trajectories extracted from inner cube of cells with coarse-grained UrQMD</a:t>
            </a:r>
            <a:endParaRPr lang="en-US" sz="15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136746" y="1447366"/>
            <a:ext cx="4737100" cy="698500"/>
            <a:chOff x="317500" y="317500"/>
            <a:chExt cx="4737100" cy="698500"/>
          </a:xfrm>
        </p:grpSpPr>
        <p:pic>
          <p:nvPicPr>
            <p:cNvPr id="24" name="PFE element 439" descr="d8YNcGhOFEnu258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737100" cy="698500"/>
            </a:xfrm>
            <a:prstGeom prst="rect">
              <a:avLst/>
            </a:prstGeom>
          </p:spPr>
        </p:pic>
        <p:sp>
          <p:nvSpPr>
            <p:cNvPr id="25" name="Shape_143"/>
            <p:cNvSpPr/>
            <p:nvPr/>
          </p:nvSpPr>
          <p:spPr>
            <a:xfrm>
              <a:off x="317500" y="317500"/>
              <a:ext cx="4737100" cy="698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6" name="pfehide440" hidden="1"/>
          <p:cNvSpPr txBox="1">
            <a:spLocks/>
          </p:cNvSpPr>
          <p:nvPr/>
        </p:nvSpPr>
        <p:spPr>
          <a:xfrm>
            <a:off x="4144560" y="2139702"/>
            <a:ext cx="489193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Time-window of dilepton emission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access to hot and dense stage of the heavy-ion collision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139428" y="2131442"/>
            <a:ext cx="4902200" cy="736600"/>
            <a:chOff x="317500" y="317500"/>
            <a:chExt cx="4902200" cy="736600"/>
          </a:xfrm>
        </p:grpSpPr>
        <p:pic>
          <p:nvPicPr>
            <p:cNvPr id="27" name="PFE element 440" descr="d8YNcGhOFEnu259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902200" cy="736600"/>
            </a:xfrm>
            <a:prstGeom prst="rect">
              <a:avLst/>
            </a:prstGeom>
          </p:spPr>
        </p:pic>
        <p:sp>
          <p:nvSpPr>
            <p:cNvPr id="28" name="Shape_144"/>
            <p:cNvSpPr/>
            <p:nvPr/>
          </p:nvSpPr>
          <p:spPr>
            <a:xfrm>
              <a:off x="317500" y="317500"/>
              <a:ext cx="4902200" cy="736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7" name="pfehide441" hidden="1"/>
          <p:cNvSpPr txBox="1"/>
          <p:nvPr/>
        </p:nvSpPr>
        <p:spPr>
          <a:xfrm>
            <a:off x="4600228" y="3147814"/>
            <a:ext cx="3284140" cy="1015606"/>
          </a:xfrm>
          <a:prstGeom prst="rect">
            <a:avLst/>
          </a:prstGeom>
          <a:noFill/>
        </p:spPr>
        <p:txBody>
          <a:bodyPr wrap="square" lIns="91388" tIns="45692" rIns="91388" bIns="45692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err="1">
                <a:solidFill>
                  <a:srgbClr val="F1AA07"/>
                </a:solidFill>
                <a:latin typeface="Gill Sans Light"/>
                <a:cs typeface="Gill Sans Light"/>
              </a:rPr>
              <a:t>T</a:t>
            </a:r>
            <a:r>
              <a:rPr lang="en-US" sz="1500" baseline="-25000" dirty="0" err="1">
                <a:solidFill>
                  <a:srgbClr val="F1AA07"/>
                </a:solidFill>
                <a:latin typeface="Gill Sans Light"/>
                <a:cs typeface="Gill Sans Light"/>
              </a:rPr>
              <a:t>max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 = 85 MeV, </a:t>
            </a:r>
            <a:r>
              <a:rPr lang="en-US" sz="1500" dirty="0" err="1" smtClean="0">
                <a:solidFill>
                  <a:srgbClr val="F1AA07"/>
                </a:solidFill>
                <a:latin typeface="Symbol" charset="2"/>
                <a:cs typeface="Symbol" charset="2"/>
              </a:rPr>
              <a:t>r</a:t>
            </a:r>
            <a:r>
              <a:rPr lang="en-US" sz="1500" baseline="-25000" dirty="0" err="1" smtClean="0">
                <a:solidFill>
                  <a:srgbClr val="F1AA07"/>
                </a:solidFill>
                <a:latin typeface="Gill Sans Light"/>
                <a:cs typeface="Gill Sans Light"/>
              </a:rPr>
              <a:t>max</a:t>
            </a: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 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= 3 </a:t>
            </a:r>
            <a:r>
              <a:rPr lang="en-US" sz="1500" dirty="0">
                <a:solidFill>
                  <a:srgbClr val="F1AA07"/>
                </a:solidFill>
                <a:latin typeface="Symbol" charset="2"/>
                <a:cs typeface="Symbol" charset="2"/>
              </a:rPr>
              <a:t>r</a:t>
            </a:r>
            <a:r>
              <a:rPr lang="en-US" sz="1500" baseline="-25000" dirty="0">
                <a:solidFill>
                  <a:srgbClr val="F1AA07"/>
                </a:solidFill>
                <a:latin typeface="Gill Sans Light"/>
                <a:cs typeface="Gill Sans Light"/>
              </a:rPr>
              <a:t>0</a:t>
            </a:r>
          </a:p>
          <a:p>
            <a:pPr marL="285587" indent="-285587">
              <a:buFont typeface="Wingdings" charset="0"/>
              <a:buChar char="à"/>
            </a:pPr>
            <a:r>
              <a:rPr lang="en-US" sz="1500" dirty="0">
                <a:latin typeface="Gill Sans Light"/>
                <a:cs typeface="Gill Sans Light"/>
              </a:rPr>
              <a:t>Excitation of the </a:t>
            </a:r>
            <a:r>
              <a:rPr lang="en-US" sz="1500" dirty="0" smtClean="0">
                <a:latin typeface="Gill Sans Light"/>
                <a:cs typeface="Gill Sans Light"/>
              </a:rPr>
              <a:t>vacuum</a:t>
            </a:r>
            <a:br>
              <a:rPr lang="en-US" sz="1500" dirty="0" smtClean="0">
                <a:latin typeface="Gill Sans Light"/>
                <a:cs typeface="Gill Sans Light"/>
              </a:rPr>
            </a:b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(melting of 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condensate</a:t>
            </a: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)</a:t>
            </a:r>
            <a:b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</a:br>
            <a:r>
              <a:rPr lang="en-US" sz="1500" dirty="0" smtClean="0">
                <a:latin typeface="Gill Sans Light"/>
                <a:cs typeface="Gill Sans Light"/>
              </a:rPr>
              <a:t>matches </a:t>
            </a:r>
            <a:r>
              <a:rPr lang="en-US" sz="1500" dirty="0">
                <a:latin typeface="Gill Sans Light"/>
                <a:cs typeface="Gill Sans Light"/>
              </a:rPr>
              <a:t>spectral medium effects!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97648" y="3141267"/>
            <a:ext cx="3289300" cy="1028700"/>
            <a:chOff x="317500" y="317500"/>
            <a:chExt cx="3289300" cy="1028700"/>
          </a:xfrm>
        </p:grpSpPr>
        <p:pic>
          <p:nvPicPr>
            <p:cNvPr id="30" name="PFE element 441" descr="d8YNcGhOFEnu260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89300" cy="1028700"/>
            </a:xfrm>
            <a:prstGeom prst="rect">
              <a:avLst/>
            </a:prstGeom>
          </p:spPr>
        </p:pic>
        <p:sp>
          <p:nvSpPr>
            <p:cNvPr id="31" name="Shape_145"/>
            <p:cNvSpPr/>
            <p:nvPr/>
          </p:nvSpPr>
          <p:spPr>
            <a:xfrm>
              <a:off x="317500" y="317500"/>
              <a:ext cx="3289300" cy="1028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2107" y="4224975"/>
            <a:ext cx="1966157" cy="43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FE element 443" descr="d8YNcGhOFEnu261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11" y="4129975"/>
            <a:ext cx="3924300" cy="304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1" y="4469707"/>
            <a:ext cx="397171" cy="2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96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445" descr="d8YNcGhOFEnu26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59659"/>
            <a:ext cx="2880320" cy="1885988"/>
          </a:xfrm>
          <a:prstGeom prst="rect">
            <a:avLst/>
          </a:prstGeom>
        </p:spPr>
      </p:pic>
      <p:pic>
        <p:nvPicPr>
          <p:cNvPr id="17" name="PFE element 447" descr="d8YNcGhOFEnu263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34" y="2739968"/>
            <a:ext cx="4203700" cy="292100"/>
          </a:xfrm>
          <a:prstGeom prst="rect">
            <a:avLst/>
          </a:prstGeom>
        </p:spPr>
      </p:pic>
      <p:pic>
        <p:nvPicPr>
          <p:cNvPr id="18" name="PFE element 448" descr="d8YNcGhOFEnu264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1" y="481804"/>
            <a:ext cx="42037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68" y="1027667"/>
            <a:ext cx="3096344" cy="2192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518724"/>
            <a:ext cx="1728192" cy="423897"/>
          </a:xfrm>
          <a:prstGeom prst="rect">
            <a:avLst/>
          </a:prstGeom>
        </p:spPr>
      </p:pic>
      <p:pic>
        <p:nvPicPr>
          <p:cNvPr id="19" name="PFE element 451" descr="d8YNcGhOFEnu265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0" y="3916352"/>
            <a:ext cx="3530600" cy="965200"/>
          </a:xfrm>
          <a:prstGeom prst="rect">
            <a:avLst/>
          </a:prstGeom>
        </p:spPr>
      </p:pic>
      <p:pic>
        <p:nvPicPr>
          <p:cNvPr id="20" name="PFE element 452" descr="d8YNcGhOFEnu266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144" y="484265"/>
            <a:ext cx="3898900" cy="596900"/>
          </a:xfrm>
          <a:prstGeom prst="rect">
            <a:avLst/>
          </a:prstGeom>
        </p:spPr>
      </p:pic>
      <p:pic>
        <p:nvPicPr>
          <p:cNvPr id="21" name="PFE element 453" descr="d8YNcGhOFEnu267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848" y="3223304"/>
            <a:ext cx="3708400" cy="292100"/>
          </a:xfrm>
          <a:prstGeom prst="rect">
            <a:avLst/>
          </a:prstGeom>
        </p:spPr>
      </p:pic>
      <p:pic>
        <p:nvPicPr>
          <p:cNvPr id="22" name="PFE element 454" descr="d8YNcGhOFEnu268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4" y="3197778"/>
            <a:ext cx="4965700" cy="355600"/>
          </a:xfrm>
          <a:prstGeom prst="rect">
            <a:avLst/>
          </a:prstGeom>
        </p:spPr>
      </p:pic>
      <p:sp>
        <p:nvSpPr>
          <p:cNvPr id="14" name="pfehide455" hidden="1"/>
          <p:cNvSpPr>
            <a:spLocks noGrp="1"/>
          </p:cNvSpPr>
          <p:nvPr>
            <p:ph idx="1"/>
          </p:nvPr>
        </p:nvSpPr>
        <p:spPr bwMode="auto">
          <a:xfrm>
            <a:off x="4932040" y="4083918"/>
            <a:ext cx="3024336" cy="571043"/>
          </a:xfr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</a:rPr>
              <a:t>What are the possible signatures in dilepton radiation?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926558" y="4077339"/>
            <a:ext cx="3035300" cy="584200"/>
            <a:chOff x="317500" y="317500"/>
            <a:chExt cx="3035300" cy="584200"/>
          </a:xfrm>
        </p:grpSpPr>
        <p:pic>
          <p:nvPicPr>
            <p:cNvPr id="23" name="PFE element 455" descr="d8YNcGhOFEnu269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035300" cy="584200"/>
            </a:xfrm>
            <a:prstGeom prst="rect">
              <a:avLst/>
            </a:prstGeom>
          </p:spPr>
        </p:pic>
        <p:sp>
          <p:nvSpPr>
            <p:cNvPr id="24" name="Shape_146"/>
            <p:cNvSpPr/>
            <p:nvPr/>
          </p:nvSpPr>
          <p:spPr>
            <a:xfrm>
              <a:off x="317500" y="317500"/>
              <a:ext cx="3035300" cy="58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796191"/>
            <a:ext cx="327122" cy="216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68" y="3273224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0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458" descr="d8YNcGhOFEnu27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3" y="555526"/>
            <a:ext cx="4535138" cy="2880320"/>
          </a:xfrm>
          <a:prstGeom prst="rect">
            <a:avLst/>
          </a:prstGeom>
        </p:spPr>
      </p:pic>
      <p:pic>
        <p:nvPicPr>
          <p:cNvPr id="10" name="PFE element 460" descr="d8YNcGhOFEnu27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10" y="3787812"/>
            <a:ext cx="4457700" cy="1384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5656" y="699542"/>
            <a:ext cx="1049427" cy="2273525"/>
          </a:xfrm>
          <a:prstGeom prst="rect">
            <a:avLst/>
          </a:prstGeom>
          <a:solidFill>
            <a:srgbClr val="F1950B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1" name="PFE element 462" descr="d8YNcGhOFEnu272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768" y="550972"/>
            <a:ext cx="3683000" cy="325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891" y="3795886"/>
            <a:ext cx="708153" cy="99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9" descr="d8YNcGhOFEnu2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7" name="PFE element 30" descr="d8YNcGhOFEnu2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8" name="PFE element 31" descr="d8YNcGhOFEnu2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945221"/>
            <a:ext cx="3962400" cy="3098800"/>
          </a:xfrm>
          <a:prstGeom prst="rect">
            <a:avLst/>
          </a:prstGeom>
        </p:spPr>
      </p:pic>
      <p:graphicFrame>
        <p:nvGraphicFramePr>
          <p:cNvPr id="1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970065"/>
              </p:ext>
            </p:extLst>
          </p:nvPr>
        </p:nvGraphicFramePr>
        <p:xfrm>
          <a:off x="6208646" y="3507854"/>
          <a:ext cx="2016224" cy="274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25" name="Equation" r:id="rId6" imgW="1752600" imgH="254000" progId="Equation.3">
                  <p:embed/>
                </p:oleObj>
              </mc:Choice>
              <mc:Fallback>
                <p:oleObj name="Equation" r:id="rId6" imgW="175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8646" y="3507854"/>
                        <a:ext cx="2016224" cy="27475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89" y="782420"/>
            <a:ext cx="3855245" cy="2798908"/>
          </a:xfrm>
          <a:prstGeom prst="rect">
            <a:avLst/>
          </a:prstGeom>
        </p:spPr>
      </p:pic>
      <p:pic>
        <p:nvPicPr>
          <p:cNvPr id="13" name="Picture 25" descr="qcd_qm2014.pdf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41" b="85680"/>
          <a:stretch/>
        </p:blipFill>
        <p:spPr>
          <a:xfrm>
            <a:off x="35496" y="3651870"/>
            <a:ext cx="803255" cy="485225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</p:pic>
      <p:pic>
        <p:nvPicPr>
          <p:cNvPr id="11" name="PFE element 35" descr="d8YNcGhOFEnu24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11" y="3823112"/>
            <a:ext cx="39243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6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464" descr="d8YNcGhOFEnu27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6" name="PFE element 465" descr="d8YNcGhOFEnu27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7" name="PFE element 466" descr="d8YNcGhOFEnu27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98" y="3481143"/>
            <a:ext cx="3771900" cy="723900"/>
          </a:xfrm>
          <a:prstGeom prst="rect">
            <a:avLst/>
          </a:prstGeom>
        </p:spPr>
      </p:pic>
      <p:pic>
        <p:nvPicPr>
          <p:cNvPr id="9" name="Picture 8" descr="emitting_source_T_na60_v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72" y="627535"/>
            <a:ext cx="3761351" cy="27234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11289" y="771550"/>
            <a:ext cx="1049427" cy="2062975"/>
          </a:xfrm>
          <a:prstGeom prst="rect">
            <a:avLst/>
          </a:prstGeom>
          <a:solidFill>
            <a:srgbClr val="F1950B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0" name="PFE element 469" descr="d8YNcGhOFEnu277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767" y="550972"/>
            <a:ext cx="51943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fehide470" hidden="1"/>
          <p:cNvSpPr txBox="1">
            <a:spLocks/>
          </p:cNvSpPr>
          <p:nvPr/>
        </p:nvSpPr>
        <p:spPr>
          <a:xfrm>
            <a:off x="107504" y="-164554"/>
            <a:ext cx="8585200" cy="612000"/>
          </a:xfrm>
          <a:prstGeom prst="rect">
            <a:avLst/>
          </a:prstGeom>
        </p:spPr>
        <p:txBody>
          <a:bodyPr vert="horz" lIns="77843" tIns="38920" rIns="77843" bIns="38920" rtlCol="0" anchor="b" anchorCtr="0">
            <a:noAutofit/>
          </a:bodyPr>
          <a:lstStyle>
            <a:defPPr>
              <a:defRPr lang="de-DE"/>
            </a:defPPr>
            <a:lvl1pPr algn="l" defTabSz="778421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2700" b="0" i="0" kern="1200" cap="none" spc="43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38920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“You may say I’m a dreamer…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1154" y="-169704"/>
            <a:ext cx="8597900" cy="622300"/>
            <a:chOff x="317500" y="317500"/>
            <a:chExt cx="8597900" cy="622300"/>
          </a:xfrm>
        </p:grpSpPr>
        <p:pic>
          <p:nvPicPr>
            <p:cNvPr id="2" name="PFE element 470" descr="d8YNcGhOFEnu278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597900" cy="622300"/>
            </a:xfrm>
            <a:prstGeom prst="rect">
              <a:avLst/>
            </a:prstGeom>
          </p:spPr>
        </p:pic>
        <p:sp>
          <p:nvSpPr>
            <p:cNvPr id="3" name="Shape_147"/>
            <p:cNvSpPr/>
            <p:nvPr/>
          </p:nvSpPr>
          <p:spPr>
            <a:xfrm>
              <a:off x="317500" y="317500"/>
              <a:ext cx="8597900" cy="622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5" name="pfehide471" hidden="1"/>
          <p:cNvSpPr txBox="1">
            <a:spLocks/>
          </p:cNvSpPr>
          <p:nvPr/>
        </p:nvSpPr>
        <p:spPr>
          <a:xfrm>
            <a:off x="4716016" y="87542"/>
            <a:ext cx="6048672" cy="61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3200" b="0" i="0" kern="1200" cap="none" spc="50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38920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F1AA07"/>
                </a:solidFill>
              </a:rPr>
              <a:t>but I’m not the only one”</a:t>
            </a:r>
            <a:endParaRPr lang="en-US" sz="2800" dirty="0">
              <a:solidFill>
                <a:srgbClr val="F1AA07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11402" y="76042"/>
            <a:ext cx="6057900" cy="635000"/>
            <a:chOff x="317500" y="317500"/>
            <a:chExt cx="6057900" cy="635000"/>
          </a:xfrm>
        </p:grpSpPr>
        <p:pic>
          <p:nvPicPr>
            <p:cNvPr id="10" name="PFE element 471" descr="d8YNcGhOFEnu279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057900" cy="635000"/>
            </a:xfrm>
            <a:prstGeom prst="rect">
              <a:avLst/>
            </a:prstGeom>
          </p:spPr>
        </p:pic>
        <p:sp>
          <p:nvSpPr>
            <p:cNvPr id="11" name="Shape_148"/>
            <p:cNvSpPr/>
            <p:nvPr/>
          </p:nvSpPr>
          <p:spPr>
            <a:xfrm>
              <a:off x="317500" y="317500"/>
              <a:ext cx="6057900" cy="635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3" name="PFE element 472" descr="d8YNcGhOFEnu280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33" y="6231250"/>
            <a:ext cx="9652000" cy="596900"/>
          </a:xfrm>
          <a:prstGeom prst="rect">
            <a:avLst/>
          </a:prstGeom>
        </p:spPr>
      </p:pic>
      <p:graphicFrame>
        <p:nvGraphicFramePr>
          <p:cNvPr id="8" name="pfehide473" hidden="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597108"/>
              </p:ext>
            </p:extLst>
          </p:nvPr>
        </p:nvGraphicFramePr>
        <p:xfrm>
          <a:off x="101506" y="793214"/>
          <a:ext cx="8934990" cy="3794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8850"/>
                <a:gridCol w="839207"/>
                <a:gridCol w="839207"/>
                <a:gridCol w="769273"/>
                <a:gridCol w="839207"/>
                <a:gridCol w="839207"/>
                <a:gridCol w="489537"/>
                <a:gridCol w="579828"/>
                <a:gridCol w="837685"/>
                <a:gridCol w="300092"/>
                <a:gridCol w="469181"/>
                <a:gridCol w="476702"/>
                <a:gridCol w="116934"/>
                <a:gridCol w="720080"/>
              </a:tblGrid>
              <a:tr h="253498"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2016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2017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2018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2019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2020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2021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2022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2023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2024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b="0" i="0" dirty="0" smtClean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HADES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SIS18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2.5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 +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pA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,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pA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STAR BES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RHIC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8 – 20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MPD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NICA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4 – 11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CBM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SIS100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 – 5 </a:t>
                      </a:r>
                      <a:r>
                        <a:rPr lang="en-US" sz="1200" b="0" i="0" baseline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ALICE*</a:t>
                      </a: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LHC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5.5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TeV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5.5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TeV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748"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J-PARC**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pA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 8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T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</a:t>
                      </a:r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 – 5 </a:t>
                      </a:r>
                      <a:r>
                        <a:rPr lang="en-US" sz="1200" b="0" i="0" baseline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NA60+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SPS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LOI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6 – 17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rgbClr val="08F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rgbClr val="08F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PHENIX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RHIC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>
                    <a:lnL>
                      <a:noFill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STAR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RHIC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pp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(500)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err="1" smtClean="0">
                          <a:latin typeface="Gill Sans Light"/>
                          <a:cs typeface="Gill Sans Light"/>
                        </a:rPr>
                        <a:t>sPHENIX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BM@N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 smtClean="0">
                          <a:latin typeface="Gill Sans Light"/>
                          <a:cs typeface="Gill Sans Light"/>
                        </a:rPr>
                        <a:t>Nuclotron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 – 3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gridSpan="2"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92251" y="785594"/>
            <a:ext cx="8953500" cy="3810000"/>
            <a:chOff x="317500" y="317500"/>
            <a:chExt cx="8953500" cy="3810000"/>
          </a:xfrm>
        </p:grpSpPr>
        <p:pic>
          <p:nvPicPr>
            <p:cNvPr id="14" name="PFE element 473" descr="d8YNcGhOFEnu281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953500" cy="3810000"/>
            </a:xfrm>
            <a:prstGeom prst="rect">
              <a:avLst/>
            </a:prstGeom>
          </p:spPr>
        </p:pic>
        <p:sp>
          <p:nvSpPr>
            <p:cNvPr id="15" name="Shape_149"/>
            <p:cNvSpPr/>
            <p:nvPr/>
          </p:nvSpPr>
          <p:spPr>
            <a:xfrm>
              <a:off x="317500" y="317500"/>
              <a:ext cx="8953500" cy="3810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9" name="pfehide474" hidden="1"/>
          <p:cNvSpPr txBox="1"/>
          <p:nvPr/>
        </p:nvSpPr>
        <p:spPr>
          <a:xfrm>
            <a:off x="107505" y="4659982"/>
            <a:ext cx="8928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  * - </a:t>
            </a:r>
            <a:r>
              <a:rPr lang="en-US" sz="1100" i="1" dirty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ITS, 50kHz, lower 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field</a:t>
            </a:r>
          </a:p>
          <a:p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** -  </a:t>
            </a:r>
            <a:r>
              <a:rPr lang="en-US" sz="1100" i="1" dirty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Proposal to J-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PARC 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  <a:sym typeface="Wingdings"/>
              </a:rPr>
              <a:t>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en-US" sz="1100" i="1" dirty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If approved, construction of HI injector and detectors in 10 years ?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1601" y="4653175"/>
            <a:ext cx="8940800" cy="444500"/>
            <a:chOff x="317500" y="317500"/>
            <a:chExt cx="8940800" cy="444500"/>
          </a:xfrm>
        </p:grpSpPr>
        <p:pic>
          <p:nvPicPr>
            <p:cNvPr id="17" name="PFE element 474" descr="d8YNcGhOFEnu282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940800" cy="444500"/>
            </a:xfrm>
            <a:prstGeom prst="rect">
              <a:avLst/>
            </a:prstGeom>
          </p:spPr>
        </p:pic>
        <p:sp>
          <p:nvSpPr>
            <p:cNvPr id="18" name="Shape_150"/>
            <p:cNvSpPr/>
            <p:nvPr/>
          </p:nvSpPr>
          <p:spPr>
            <a:xfrm>
              <a:off x="317500" y="317500"/>
              <a:ext cx="89408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42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75" descr="d8YNcGhOFEnu28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476" descr="d8YNcGhOFEnu28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74" y="-165708"/>
            <a:ext cx="8588375" cy="1514475"/>
          </a:xfrm>
          <a:prstGeom prst="rect">
            <a:avLst/>
          </a:prstGeom>
        </p:spPr>
      </p:pic>
      <p:pic>
        <p:nvPicPr>
          <p:cNvPr id="15" name="PFE element 477" descr="d8YNcGhOFEnu28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96" y="1700510"/>
            <a:ext cx="5816600" cy="462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82527" y="2857923"/>
            <a:ext cx="2669163" cy="2090091"/>
          </a:xfrm>
          <a:prstGeom prst="rect">
            <a:avLst/>
          </a:prstGeom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7164288" y="2920309"/>
            <a:ext cx="293040" cy="879732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7164288" y="3795886"/>
            <a:ext cx="299113" cy="212458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7442515" y="2710679"/>
            <a:ext cx="969072" cy="548219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7469927" y="3163770"/>
            <a:ext cx="829565" cy="632116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FE element 483" descr="d8YNcGhOFEnu288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026" y="2473176"/>
            <a:ext cx="1873250" cy="222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33" y="36664"/>
            <a:ext cx="2971002" cy="21750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811" y="2516292"/>
            <a:ext cx="1901453" cy="129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3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486" descr="d8YNcGhOFEnu28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1" name="PFE element 487" descr="d8YNcGhOFEnu29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2" name="PFE element 488" descr="d8YNcGhOFEnu29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582408"/>
            <a:ext cx="7924800" cy="1422400"/>
          </a:xfrm>
          <a:prstGeom prst="rect">
            <a:avLst/>
          </a:prstGeom>
        </p:spPr>
      </p:pic>
      <p:pic>
        <p:nvPicPr>
          <p:cNvPr id="14" name="PFE element 489" descr="d8YNcGhOFEnu29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90" y="1802497"/>
            <a:ext cx="77851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440007"/>
            <a:ext cx="3354284" cy="2415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766" y="2440007"/>
            <a:ext cx="2650577" cy="1908415"/>
          </a:xfrm>
          <a:prstGeom prst="rect">
            <a:avLst/>
          </a:prstGeom>
        </p:spPr>
      </p:pic>
      <p:pic>
        <p:nvPicPr>
          <p:cNvPr id="15" name="PFE element 492" descr="d8YNcGhOFEnu294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133" y="4384913"/>
            <a:ext cx="3136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5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493" descr="d8YNcGhOFEnu29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59" y="987574"/>
            <a:ext cx="3309645" cy="3285604"/>
          </a:xfrm>
          <a:prstGeom prst="rect">
            <a:avLst/>
          </a:prstGeom>
        </p:spPr>
      </p:pic>
      <p:pic>
        <p:nvPicPr>
          <p:cNvPr id="10" name="PFE element 495" descr="d8YNcGhOFEnu29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726" y="796498"/>
            <a:ext cx="2057400" cy="379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120" y="3419816"/>
            <a:ext cx="1709929" cy="1528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292007"/>
            <a:ext cx="1680745" cy="911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147" y="1590402"/>
            <a:ext cx="2510902" cy="147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2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99" descr="d8YNcGhOFEnu29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500" descr="d8YNcGhOFEnu29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66" y="1707654"/>
            <a:ext cx="5448300" cy="2854325"/>
          </a:xfrm>
          <a:prstGeom prst="rect">
            <a:avLst/>
          </a:prstGeom>
        </p:spPr>
      </p:pic>
      <p:pic>
        <p:nvPicPr>
          <p:cNvPr id="5" name="PFE element 501" descr="d8YNcGhOFEnu30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10" y="-203402"/>
            <a:ext cx="8597900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82527" y="2857923"/>
            <a:ext cx="2669163" cy="2090091"/>
          </a:xfrm>
          <a:prstGeom prst="rect">
            <a:avLst/>
          </a:prstGeom>
        </p:spPr>
      </p:pic>
      <p:sp>
        <p:nvSpPr>
          <p:cNvPr id="12" name="Line 5"/>
          <p:cNvSpPr>
            <a:spLocks noChangeShapeType="1"/>
          </p:cNvSpPr>
          <p:nvPr/>
        </p:nvSpPr>
        <p:spPr bwMode="auto">
          <a:xfrm flipV="1">
            <a:off x="7164288" y="2920309"/>
            <a:ext cx="293040" cy="879732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7164288" y="3795886"/>
            <a:ext cx="299113" cy="212458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7442515" y="2710679"/>
            <a:ext cx="969072" cy="548219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7469927" y="3163770"/>
            <a:ext cx="829565" cy="632116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FE element 507" descr="d8YNcGhOFEnu302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026" y="2473176"/>
            <a:ext cx="1873250" cy="222250"/>
          </a:xfrm>
          <a:prstGeom prst="rect">
            <a:avLst/>
          </a:prstGeom>
        </p:spPr>
      </p:pic>
      <p:pic>
        <p:nvPicPr>
          <p:cNvPr id="8" name="PFE element 508" descr="d8YNcGhOFEnu303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773" y="2547848"/>
            <a:ext cx="1155700" cy="749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407" y="51470"/>
            <a:ext cx="2907408" cy="223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6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510" descr="d8YNcGhOFEnu30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2" name="PFE element 511" descr="d8YNcGhOFEnu30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1" y="519522"/>
            <a:ext cx="3122214" cy="2484276"/>
          </a:xfrm>
          <a:prstGeom prst="rect">
            <a:avLst/>
          </a:prstGeom>
        </p:spPr>
      </p:pic>
      <p:pic>
        <p:nvPicPr>
          <p:cNvPr id="6" name="Picture 2" descr="Q:\Eigene Dateien\conferences\2015\ICPAQGP\CBMgeo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4"/>
          <a:stretch/>
        </p:blipFill>
        <p:spPr bwMode="auto">
          <a:xfrm>
            <a:off x="4928770" y="519522"/>
            <a:ext cx="3236446" cy="194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FE element 514" descr="d8YNcGhOFEnu307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686" y="2493536"/>
            <a:ext cx="2578100" cy="304800"/>
          </a:xfrm>
          <a:prstGeom prst="rect">
            <a:avLst/>
          </a:prstGeom>
        </p:spPr>
      </p:pic>
      <p:pic>
        <p:nvPicPr>
          <p:cNvPr id="14" name="PFE element 515" descr="d8YNcGhOFEnu308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97" y="3135615"/>
            <a:ext cx="4254500" cy="191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06" y="2974380"/>
            <a:ext cx="1936217" cy="196924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</p:pic>
      <p:pic>
        <p:nvPicPr>
          <p:cNvPr id="10" name="Picture 9" descr="Teff_mass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569" y="2974379"/>
            <a:ext cx="2016887" cy="1969243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89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518" descr="d8YNcGhOFEnu30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519" descr="d8YNcGhOFEnu31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5763"/>
            <a:ext cx="7924800" cy="825500"/>
          </a:xfrm>
          <a:prstGeom prst="rect">
            <a:avLst/>
          </a:prstGeom>
        </p:spPr>
      </p:pic>
      <p:pic>
        <p:nvPicPr>
          <p:cNvPr id="9" name="PFE element 520" descr="d8YNcGhOFEnu31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256" y="1131590"/>
            <a:ext cx="4206875" cy="2378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131590"/>
            <a:ext cx="2503923" cy="36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8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22" descr="d8YNcGhOFEnu31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30758"/>
            <a:ext cx="7924800" cy="812800"/>
          </a:xfrm>
          <a:prstGeom prst="rect">
            <a:avLst/>
          </a:prstGeom>
        </p:spPr>
      </p:pic>
      <p:pic>
        <p:nvPicPr>
          <p:cNvPr id="7" name="PFE element 523" descr="d8YNcGhOFEnu31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8" name="PFE element 524" descr="d8YNcGhOFEnu31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04" y="942324"/>
            <a:ext cx="4038600" cy="990600"/>
          </a:xfrm>
          <a:prstGeom prst="rect">
            <a:avLst/>
          </a:prstGeom>
        </p:spPr>
      </p:pic>
      <p:pic>
        <p:nvPicPr>
          <p:cNvPr id="10" name="PFE element 525" descr="d8YNcGhOFEnu31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518" y="182201"/>
            <a:ext cx="1069975" cy="123825"/>
          </a:xfrm>
          <a:prstGeom prst="rect">
            <a:avLst/>
          </a:prstGeom>
        </p:spPr>
      </p:pic>
      <p:pic>
        <p:nvPicPr>
          <p:cNvPr id="11" name="PFE element 526" descr="d8YNcGhOFEnu321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109" y="9463"/>
            <a:ext cx="2400300" cy="1501775"/>
          </a:xfrm>
          <a:prstGeom prst="rect">
            <a:avLst/>
          </a:prstGeom>
        </p:spPr>
      </p:pic>
      <p:sp>
        <p:nvSpPr>
          <p:cNvPr id="59" name="Elipsa 18"/>
          <p:cNvSpPr/>
          <p:nvPr/>
        </p:nvSpPr>
        <p:spPr>
          <a:xfrm>
            <a:off x="7888099" y="549894"/>
            <a:ext cx="303221" cy="353627"/>
          </a:xfrm>
          <a:prstGeom prst="ellipse">
            <a:avLst/>
          </a:prstGeom>
          <a:noFill/>
          <a:ln w="9525" cap="flat" cmpd="sng" algn="ctr">
            <a:solidFill>
              <a:srgbClr val="D3482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D348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FE element 528" descr="d8YNcGhOFEnu323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671" y="271654"/>
            <a:ext cx="431800" cy="266700"/>
          </a:xfrm>
          <a:prstGeom prst="rect">
            <a:avLst/>
          </a:prstGeom>
        </p:spPr>
      </p:pic>
      <p:pic>
        <p:nvPicPr>
          <p:cNvPr id="13" name="PFE element 529" descr="d8YNcGhOFEnu324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726" y="1038339"/>
            <a:ext cx="965200" cy="428625"/>
          </a:xfrm>
          <a:prstGeom prst="rect">
            <a:avLst/>
          </a:prstGeom>
        </p:spPr>
      </p:pic>
      <p:cxnSp>
        <p:nvCxnSpPr>
          <p:cNvPr id="62" name="Straight Arrow Connector 61"/>
          <p:cNvCxnSpPr/>
          <p:nvPr/>
        </p:nvCxnSpPr>
        <p:spPr>
          <a:xfrm flipV="1">
            <a:off x="7882906" y="903193"/>
            <a:ext cx="288301" cy="167588"/>
          </a:xfrm>
          <a:prstGeom prst="straightConnector1">
            <a:avLst/>
          </a:prstGeom>
          <a:noFill/>
          <a:ln w="3175" cap="flat" cmpd="sng" algn="ctr">
            <a:solidFill>
              <a:srgbClr val="D3482F"/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14" name="PFE element 531" descr="d8YNcGhOFEnu326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06" y="2423175"/>
            <a:ext cx="2844800" cy="2057400"/>
          </a:xfrm>
          <a:prstGeom prst="rect">
            <a:avLst/>
          </a:prstGeom>
        </p:spPr>
      </p:pic>
      <p:pic>
        <p:nvPicPr>
          <p:cNvPr id="67" name="Picture 66" descr="exclusive_mass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810" y="1706244"/>
            <a:ext cx="2550099" cy="2566463"/>
          </a:xfrm>
          <a:prstGeom prst="rect">
            <a:avLst/>
          </a:prstGeom>
        </p:spPr>
      </p:pic>
      <p:pic>
        <p:nvPicPr>
          <p:cNvPr id="15" name="PFE element 533" descr="d8YNcGhOFEnu327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859" y="1955928"/>
            <a:ext cx="635000" cy="317500"/>
          </a:xfrm>
          <a:prstGeom prst="rect">
            <a:avLst/>
          </a:prstGeom>
        </p:spPr>
      </p:pic>
      <p:pic>
        <p:nvPicPr>
          <p:cNvPr id="16" name="PFE element 534" descr="d8YNcGhOFEnu328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4" y="4620896"/>
            <a:ext cx="3619500" cy="330200"/>
          </a:xfrm>
          <a:prstGeom prst="rect">
            <a:avLst/>
          </a:prstGeom>
        </p:spPr>
      </p:pic>
      <p:pic>
        <p:nvPicPr>
          <p:cNvPr id="17" name="PFE element 535" descr="d8YNcGhOFEnu329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010" y="4276040"/>
            <a:ext cx="3416300" cy="7493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6608" y="4381559"/>
            <a:ext cx="1803659" cy="575816"/>
          </a:xfrm>
          <a:prstGeom prst="rect">
            <a:avLst/>
          </a:prstGeom>
        </p:spPr>
      </p:pic>
      <p:sp>
        <p:nvSpPr>
          <p:cNvPr id="72" name="Freeform 71"/>
          <p:cNvSpPr/>
          <p:nvPr/>
        </p:nvSpPr>
        <p:spPr>
          <a:xfrm>
            <a:off x="2930071" y="4218214"/>
            <a:ext cx="1514929" cy="444500"/>
          </a:xfrm>
          <a:custGeom>
            <a:avLst/>
            <a:gdLst>
              <a:gd name="connsiteX0" fmla="*/ 0 w 1514929"/>
              <a:gd name="connsiteY0" fmla="*/ 444500 h 444500"/>
              <a:gd name="connsiteX1" fmla="*/ 498929 w 1514929"/>
              <a:gd name="connsiteY1" fmla="*/ 0 h 444500"/>
              <a:gd name="connsiteX2" fmla="*/ 1514929 w 1514929"/>
              <a:gd name="connsiteY2" fmla="*/ 0 h 444500"/>
              <a:gd name="connsiteX3" fmla="*/ 1505858 w 1514929"/>
              <a:gd name="connsiteY3" fmla="*/ 199572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4929" h="444500">
                <a:moveTo>
                  <a:pt x="0" y="444500"/>
                </a:moveTo>
                <a:lnTo>
                  <a:pt x="498929" y="0"/>
                </a:lnTo>
                <a:lnTo>
                  <a:pt x="1514929" y="0"/>
                </a:lnTo>
                <a:lnTo>
                  <a:pt x="1505858" y="199572"/>
                </a:lnTo>
              </a:path>
            </a:pathLst>
          </a:custGeom>
          <a:ln w="9525" cmpd="sng">
            <a:solidFill>
              <a:srgbClr val="D3482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FE element 538" descr="d8YNcGhOFEnu330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213" y="2161044"/>
            <a:ext cx="3111500" cy="1676400"/>
          </a:xfrm>
          <a:prstGeom prst="rect">
            <a:avLst/>
          </a:prstGeom>
        </p:spPr>
      </p:pic>
      <p:sp>
        <p:nvSpPr>
          <p:cNvPr id="170" name="Right Arrow 169"/>
          <p:cNvSpPr/>
          <p:nvPr/>
        </p:nvSpPr>
        <p:spPr>
          <a:xfrm>
            <a:off x="4407832" y="3054353"/>
            <a:ext cx="622300" cy="447039"/>
          </a:xfrm>
          <a:prstGeom prst="rightArrow">
            <a:avLst/>
          </a:prstGeom>
          <a:solidFill>
            <a:srgbClr val="D1282E">
              <a:lumMod val="20000"/>
              <a:lumOff val="80000"/>
            </a:srgbClr>
          </a:solidFill>
          <a:ln w="12700" cap="flat" cmpd="sng" algn="ctr">
            <a:solidFill>
              <a:srgbClr val="7A7A7A">
                <a:satMod val="105000"/>
              </a:srgbClr>
            </a:solidFill>
            <a:prstDash val="solid"/>
          </a:ln>
          <a:effectLst/>
          <a:scene3d>
            <a:camera prst="obliqueTopRight"/>
            <a:lightRig rig="threePt" dir="tl"/>
          </a:scene3d>
          <a:sp3d>
            <a:bevelT w="254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3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540" descr="d8YNcGhOFEnu33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sp>
        <p:nvSpPr>
          <p:cNvPr id="5" name="pfehide541" hidden="1"/>
          <p:cNvSpPr>
            <a:spLocks noGrp="1"/>
          </p:cNvSpPr>
          <p:nvPr>
            <p:ph type="title"/>
          </p:nvPr>
        </p:nvSpPr>
        <p:spPr>
          <a:xfrm>
            <a:off x="609601" y="33468"/>
            <a:ext cx="7924800" cy="459000"/>
          </a:xfrm>
        </p:spPr>
        <p:txBody>
          <a:bodyPr/>
          <a:lstStyle/>
          <a:p>
            <a:r>
              <a:rPr lang="en-US" dirty="0"/>
              <a:t>Résumé and prospects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9601" y="21668"/>
            <a:ext cx="7924800" cy="482600"/>
            <a:chOff x="317500" y="317500"/>
            <a:chExt cx="7924800" cy="482600"/>
          </a:xfrm>
        </p:grpSpPr>
        <p:pic>
          <p:nvPicPr>
            <p:cNvPr id="4" name="PFE element 541" descr="d8YNcGhOFEnu334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924800" cy="482600"/>
            </a:xfrm>
            <a:prstGeom prst="rect">
              <a:avLst/>
            </a:prstGeom>
          </p:spPr>
        </p:pic>
        <p:sp>
          <p:nvSpPr>
            <p:cNvPr id="10" name="Shape_151"/>
            <p:cNvSpPr/>
            <p:nvPr/>
          </p:nvSpPr>
          <p:spPr>
            <a:xfrm>
              <a:off x="317500" y="317500"/>
              <a:ext cx="7924800" cy="482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6" name="Picture 5" descr="mousetrap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67639" y="138824"/>
            <a:ext cx="1972289" cy="1418952"/>
          </a:xfrm>
          <a:prstGeom prst="rect">
            <a:avLst/>
          </a:prstGeom>
        </p:spPr>
      </p:pic>
      <p:pic>
        <p:nvPicPr>
          <p:cNvPr id="12" name="PFE element 543" descr="d8YNcGhOFEnu335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550" y="1486561"/>
            <a:ext cx="2286000" cy="317500"/>
          </a:xfrm>
          <a:prstGeom prst="rect">
            <a:avLst/>
          </a:prstGeom>
        </p:spPr>
      </p:pic>
      <p:pic>
        <p:nvPicPr>
          <p:cNvPr id="13" name="PFE element 544" descr="d8YNcGhOFEnu336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78" y="982340"/>
            <a:ext cx="6464300" cy="3898900"/>
          </a:xfrm>
          <a:prstGeom prst="rect">
            <a:avLst/>
          </a:prstGeom>
        </p:spPr>
      </p:pic>
      <p:sp>
        <p:nvSpPr>
          <p:cNvPr id="9" name="pfehide545" hidden="1"/>
          <p:cNvSpPr txBox="1">
            <a:spLocks/>
          </p:cNvSpPr>
          <p:nvPr/>
        </p:nvSpPr>
        <p:spPr>
          <a:xfrm>
            <a:off x="4716016" y="3281294"/>
            <a:ext cx="3855352" cy="15227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3200" b="0" i="0" kern="1200" cap="none" spc="50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38920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700" dirty="0" smtClean="0"/>
              <a:t>Thank you</a:t>
            </a:r>
            <a:br>
              <a:rPr lang="en-US" sz="2700" dirty="0" smtClean="0"/>
            </a:br>
            <a:r>
              <a:rPr lang="en-US" sz="2700" dirty="0" smtClean="0"/>
              <a:t>for your attention!</a:t>
            </a:r>
            <a:endParaRPr lang="en-US" sz="27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713292" y="3274296"/>
            <a:ext cx="3860800" cy="1536700"/>
            <a:chOff x="317500" y="317500"/>
            <a:chExt cx="3860800" cy="1536700"/>
          </a:xfrm>
        </p:grpSpPr>
        <p:pic>
          <p:nvPicPr>
            <p:cNvPr id="14" name="PFE element 545" descr="d8YNcGhOFEnu337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60800" cy="1536700"/>
            </a:xfrm>
            <a:prstGeom prst="rect">
              <a:avLst/>
            </a:prstGeom>
          </p:spPr>
        </p:pic>
        <p:sp>
          <p:nvSpPr>
            <p:cNvPr id="15" name="Shape_152"/>
            <p:cNvSpPr/>
            <p:nvPr/>
          </p:nvSpPr>
          <p:spPr>
            <a:xfrm>
              <a:off x="317500" y="317500"/>
              <a:ext cx="3860800" cy="1536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59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6" descr="d8YNcGhOFEnu2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37" descr="d8YNcGhOFEnu27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21" y="2308586"/>
            <a:ext cx="5689600" cy="1397000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245117"/>
            <a:ext cx="2909155" cy="26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15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546" descr="d8YNcGhOFEnu33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18" y="2559950"/>
            <a:ext cx="7937500" cy="482600"/>
          </a:xfrm>
          <a:prstGeom prst="rect">
            <a:avLst/>
          </a:prstGeom>
        </p:spPr>
      </p:pic>
      <p:pic>
        <p:nvPicPr>
          <p:cNvPr id="6" name="PFE element 547" descr="d8YNcGhOFEnu33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1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548" descr="d8YNcGhOFEnu34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1" name="PFE element 549" descr="d8YNcGhOFEnu34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251" y="900922"/>
            <a:ext cx="2044700" cy="1295400"/>
          </a:xfrm>
          <a:prstGeom prst="rect">
            <a:avLst/>
          </a:prstGeom>
        </p:spPr>
      </p:pic>
      <p:pic>
        <p:nvPicPr>
          <p:cNvPr id="52" name="PFE element 550" descr="d8YNcGhOFEnu34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07" y="898154"/>
            <a:ext cx="1231900" cy="1905000"/>
          </a:xfrm>
          <a:prstGeom prst="rect">
            <a:avLst/>
          </a:prstGeom>
        </p:spPr>
      </p:pic>
      <p:pic>
        <p:nvPicPr>
          <p:cNvPr id="53" name="PFE element 551" descr="d8YNcGhOFEnu34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3" y="547589"/>
            <a:ext cx="1739900" cy="355600"/>
          </a:xfrm>
          <a:prstGeom prst="rect">
            <a:avLst/>
          </a:prstGeom>
        </p:spPr>
      </p:pic>
      <p:pic>
        <p:nvPicPr>
          <p:cNvPr id="74" name="PFE element 552" descr="d8YNcGhOFEnu345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694" y="619596"/>
            <a:ext cx="1651000" cy="355600"/>
          </a:xfrm>
          <a:prstGeom prst="rect">
            <a:avLst/>
          </a:prstGeom>
        </p:spPr>
      </p:pic>
      <p:pic>
        <p:nvPicPr>
          <p:cNvPr id="75" name="PFE element 553" descr="d8YNcGhOFEnu346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028" y="2310901"/>
            <a:ext cx="1155700" cy="660400"/>
          </a:xfrm>
          <a:prstGeom prst="rect">
            <a:avLst/>
          </a:prstGeom>
        </p:spPr>
      </p:pic>
      <p:pic>
        <p:nvPicPr>
          <p:cNvPr id="76" name="PFE element 554" descr="d8YNcGhOFEnu347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316" y="2288304"/>
            <a:ext cx="1181100" cy="647700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913" y="699542"/>
            <a:ext cx="312578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FE element 556" descr="d8YNcGhOFEnu348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539" y="2858582"/>
            <a:ext cx="2946400" cy="279400"/>
          </a:xfrm>
          <a:prstGeom prst="rect">
            <a:avLst/>
          </a:prstGeom>
        </p:spPr>
      </p:pic>
      <p:graphicFrame>
        <p:nvGraphicFramePr>
          <p:cNvPr id="4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301425"/>
              </p:ext>
            </p:extLst>
          </p:nvPr>
        </p:nvGraphicFramePr>
        <p:xfrm>
          <a:off x="204788" y="3971925"/>
          <a:ext cx="1382712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0" name="Equation" r:id="rId12" imgW="1219200" imgH="914400" progId="Equation.3">
                  <p:embed/>
                </p:oleObj>
              </mc:Choice>
              <mc:Fallback>
                <p:oleObj name="Equation" r:id="rId12" imgW="12192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3971925"/>
                        <a:ext cx="1382712" cy="10477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" name="PFE element 558" descr="d8YNcGhOFEnu349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063" y="4151501"/>
            <a:ext cx="2032000" cy="914400"/>
          </a:xfrm>
          <a:prstGeom prst="rect">
            <a:avLst/>
          </a:prstGeom>
        </p:spPr>
      </p:pic>
      <p:sp>
        <p:nvSpPr>
          <p:cNvPr id="68" name="pfehide559" hidden="1"/>
          <p:cNvSpPr>
            <a:spLocks noGrp="1"/>
          </p:cNvSpPr>
          <p:nvPr>
            <p:ph sz="quarter" idx="4294967295"/>
          </p:nvPr>
        </p:nvSpPr>
        <p:spPr bwMode="auto">
          <a:xfrm>
            <a:off x="5076502" y="3396010"/>
            <a:ext cx="1583730" cy="708025"/>
          </a:xfrm>
          <a:prstGeom prst="rect">
            <a:avLst/>
          </a:prstGeom>
          <a:noFill/>
          <a:extLst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sz="1400" dirty="0"/>
              <a:t>J</a:t>
            </a:r>
            <a:r>
              <a:rPr lang="en-US" sz="1400" baseline="30000" dirty="0"/>
              <a:t>P</a:t>
            </a:r>
            <a:r>
              <a:rPr lang="en-US" sz="1400" dirty="0"/>
              <a:t> = 1</a:t>
            </a:r>
            <a:r>
              <a:rPr lang="en-US" sz="1400" baseline="30000" dirty="0"/>
              <a:t>-</a:t>
            </a:r>
            <a:r>
              <a:rPr lang="en-US" sz="1400" dirty="0"/>
              <a:t>  for both </a:t>
            </a:r>
            <a:r>
              <a:rPr lang="en-US" sz="1400" dirty="0">
                <a:latin typeface="Symbol" charset="2"/>
                <a:cs typeface="Symbol" charset="2"/>
              </a:rPr>
              <a:t>g</a:t>
            </a:r>
            <a:r>
              <a:rPr lang="en-US" sz="1400" dirty="0"/>
              <a:t>* and Vector Meson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</a:pPr>
            <a:endParaRPr lang="en-US" sz="1400" dirty="0"/>
          </a:p>
        </p:txBody>
      </p:sp>
      <p:grpSp>
        <p:nvGrpSpPr>
          <p:cNvPr id="82" name="Group 81"/>
          <p:cNvGrpSpPr/>
          <p:nvPr/>
        </p:nvGrpSpPr>
        <p:grpSpPr>
          <a:xfrm>
            <a:off x="5068267" y="3388073"/>
            <a:ext cx="1600200" cy="723900"/>
            <a:chOff x="317500" y="317500"/>
            <a:chExt cx="1600200" cy="723900"/>
          </a:xfrm>
        </p:grpSpPr>
        <p:pic>
          <p:nvPicPr>
            <p:cNvPr id="80" name="PFE element 559" descr="d8YNcGhOFEnu350.png"/>
            <p:cNvPicPr>
              <a:picLocks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600200" cy="723900"/>
            </a:xfrm>
            <a:prstGeom prst="rect">
              <a:avLst/>
            </a:prstGeom>
          </p:spPr>
        </p:pic>
        <p:sp>
          <p:nvSpPr>
            <p:cNvPr id="81" name="Shape_153"/>
            <p:cNvSpPr/>
            <p:nvPr/>
          </p:nvSpPr>
          <p:spPr>
            <a:xfrm>
              <a:off x="317500" y="317500"/>
              <a:ext cx="1600200" cy="723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cxnSp>
        <p:nvCxnSpPr>
          <p:cNvPr id="69" name="Straight Arrow Connector 68"/>
          <p:cNvCxnSpPr/>
          <p:nvPr/>
        </p:nvCxnSpPr>
        <p:spPr>
          <a:xfrm flipH="1">
            <a:off x="7915118" y="1722561"/>
            <a:ext cx="7938" cy="1065213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pfehide561" hidden="1"/>
          <p:cNvGrpSpPr/>
          <p:nvPr/>
        </p:nvGrpSpPr>
        <p:grpSpPr>
          <a:xfrm>
            <a:off x="6776715" y="3026122"/>
            <a:ext cx="2114550" cy="1293813"/>
            <a:chOff x="6776715" y="3026122"/>
            <a:chExt cx="2114550" cy="1293813"/>
          </a:xfrm>
        </p:grpSpPr>
        <p:sp>
          <p:nvSpPr>
            <p:cNvPr id="54" name="Text Box 29" hidden="1"/>
            <p:cNvSpPr txBox="1">
              <a:spLocks noChangeArrowheads="1"/>
            </p:cNvSpPr>
            <p:nvPr/>
          </p:nvSpPr>
          <p:spPr bwMode="auto">
            <a:xfrm>
              <a:off x="8514922" y="3026122"/>
              <a:ext cx="376343" cy="338138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2F2F2"/>
                  </a:solidFill>
                  <a:latin typeface="Symbol" charset="0"/>
                  <a:cs typeface="Times New Roman" charset="0"/>
                </a:rPr>
                <a:t>p</a:t>
              </a:r>
              <a:r>
                <a:rPr lang="en-US" sz="1600" baseline="30000">
                  <a:solidFill>
                    <a:srgbClr val="F2F2F2"/>
                  </a:solidFill>
                  <a:cs typeface="Times New Roman" charset="0"/>
                </a:rPr>
                <a:t>+</a:t>
              </a:r>
            </a:p>
          </p:txBody>
        </p:sp>
        <p:sp>
          <p:nvSpPr>
            <p:cNvPr id="55" name="Text Box 32" hidden="1"/>
            <p:cNvSpPr txBox="1">
              <a:spLocks noChangeArrowheads="1"/>
            </p:cNvSpPr>
            <p:nvPr/>
          </p:nvSpPr>
          <p:spPr bwMode="auto">
            <a:xfrm>
              <a:off x="8542745" y="3981797"/>
              <a:ext cx="342662" cy="338138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2F2F2"/>
                  </a:solidFill>
                  <a:latin typeface="Symbol" charset="0"/>
                  <a:cs typeface="Times New Roman" charset="0"/>
                </a:rPr>
                <a:t>p</a:t>
              </a:r>
              <a:r>
                <a:rPr lang="en-US" sz="1600" baseline="30000">
                  <a:solidFill>
                    <a:srgbClr val="F2F2F2"/>
                  </a:solidFill>
                  <a:latin typeface="Times New Roman" charset="0"/>
                  <a:cs typeface="Times New Roman" charset="0"/>
                </a:rPr>
                <a:t>-</a:t>
              </a:r>
            </a:p>
          </p:txBody>
        </p:sp>
        <p:sp>
          <p:nvSpPr>
            <p:cNvPr id="56" name="Line 33" hidden="1"/>
            <p:cNvSpPr>
              <a:spLocks noChangeShapeType="1"/>
            </p:cNvSpPr>
            <p:nvPr/>
          </p:nvSpPr>
          <p:spPr bwMode="auto">
            <a:xfrm flipV="1">
              <a:off x="8166402" y="3488085"/>
              <a:ext cx="219656" cy="23653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57" name="Line 34" hidden="1"/>
            <p:cNvSpPr>
              <a:spLocks noChangeShapeType="1"/>
            </p:cNvSpPr>
            <p:nvPr/>
          </p:nvSpPr>
          <p:spPr bwMode="auto">
            <a:xfrm rot="5400000" flipV="1">
              <a:off x="8157229" y="3792594"/>
              <a:ext cx="236538" cy="21965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58" name="Line 35" hidden="1"/>
            <p:cNvSpPr>
              <a:spLocks noChangeShapeType="1"/>
            </p:cNvSpPr>
            <p:nvPr/>
          </p:nvSpPr>
          <p:spPr bwMode="auto">
            <a:xfrm rot="16200000" flipV="1">
              <a:off x="7099892" y="3365496"/>
              <a:ext cx="238125" cy="21819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stealth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59" name="Line 36" hidden="1"/>
            <p:cNvSpPr>
              <a:spLocks noChangeShapeType="1"/>
            </p:cNvSpPr>
            <p:nvPr/>
          </p:nvSpPr>
          <p:spPr bwMode="auto">
            <a:xfrm rot="10800000" flipV="1">
              <a:off x="7090091" y="3967510"/>
              <a:ext cx="219656" cy="2381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stealth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60" name="Line 37" hidden="1"/>
            <p:cNvSpPr>
              <a:spLocks noChangeShapeType="1"/>
            </p:cNvSpPr>
            <p:nvPr/>
          </p:nvSpPr>
          <p:spPr bwMode="auto">
            <a:xfrm rot="16200000" flipV="1">
              <a:off x="7256579" y="3535358"/>
              <a:ext cx="238125" cy="21819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61" name="Line 38" hidden="1"/>
            <p:cNvSpPr>
              <a:spLocks noChangeShapeType="1"/>
            </p:cNvSpPr>
            <p:nvPr/>
          </p:nvSpPr>
          <p:spPr bwMode="auto">
            <a:xfrm rot="10800000" flipV="1">
              <a:off x="7267279" y="3773835"/>
              <a:ext cx="218191" cy="23653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62" name="Line 39" hidden="1"/>
            <p:cNvSpPr>
              <a:spLocks noChangeShapeType="1"/>
            </p:cNvSpPr>
            <p:nvPr/>
          </p:nvSpPr>
          <p:spPr bwMode="auto">
            <a:xfrm rot="10800000" flipV="1">
              <a:off x="8314303" y="3329335"/>
              <a:ext cx="218191" cy="23653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63" name="Line 40" hidden="1"/>
            <p:cNvSpPr>
              <a:spLocks noChangeShapeType="1"/>
            </p:cNvSpPr>
            <p:nvPr/>
          </p:nvSpPr>
          <p:spPr bwMode="auto">
            <a:xfrm rot="16200000" flipV="1">
              <a:off x="8305130" y="3951283"/>
              <a:ext cx="236538" cy="21819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64" name="Text Box 41" hidden="1"/>
            <p:cNvSpPr txBox="1">
              <a:spLocks noChangeArrowheads="1"/>
            </p:cNvSpPr>
            <p:nvPr/>
          </p:nvSpPr>
          <p:spPr bwMode="auto">
            <a:xfrm>
              <a:off x="6776715" y="3070572"/>
              <a:ext cx="354377" cy="33813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i="1">
                  <a:solidFill>
                    <a:srgbClr val="F2F2F2"/>
                  </a:solidFill>
                  <a:latin typeface="Calibri" charset="0"/>
                  <a:cs typeface="Times New Roman" charset="0"/>
                </a:rPr>
                <a:t>e</a:t>
              </a:r>
              <a:r>
                <a:rPr lang="en-US" sz="1600" i="1" baseline="30000">
                  <a:solidFill>
                    <a:srgbClr val="F2F2F2"/>
                  </a:solidFill>
                  <a:latin typeface="Calibri" charset="0"/>
                  <a:cs typeface="Times New Roman" charset="0"/>
                </a:rPr>
                <a:t>-</a:t>
              </a:r>
            </a:p>
          </p:txBody>
        </p:sp>
        <p:sp>
          <p:nvSpPr>
            <p:cNvPr id="65" name="Text Box 42" hidden="1"/>
            <p:cNvSpPr txBox="1">
              <a:spLocks noChangeArrowheads="1"/>
            </p:cNvSpPr>
            <p:nvPr/>
          </p:nvSpPr>
          <p:spPr bwMode="auto">
            <a:xfrm>
              <a:off x="6795752" y="3961160"/>
              <a:ext cx="380736" cy="33813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i="1">
                  <a:solidFill>
                    <a:srgbClr val="F2F2F2"/>
                  </a:solidFill>
                  <a:latin typeface="Calibri" charset="0"/>
                  <a:cs typeface="Times New Roman" charset="0"/>
                </a:rPr>
                <a:t>e</a:t>
              </a:r>
              <a:r>
                <a:rPr lang="en-US" sz="1600" i="1" baseline="30000">
                  <a:solidFill>
                    <a:srgbClr val="F2F2F2"/>
                  </a:solidFill>
                  <a:latin typeface="Calibri" charset="0"/>
                  <a:cs typeface="Times New Roman" charset="0"/>
                </a:rPr>
                <a:t>+</a:t>
              </a:r>
            </a:p>
          </p:txBody>
        </p:sp>
        <p:sp>
          <p:nvSpPr>
            <p:cNvPr id="66" name="Text Box 43" hidden="1"/>
            <p:cNvSpPr txBox="1">
              <a:spLocks noChangeArrowheads="1"/>
            </p:cNvSpPr>
            <p:nvPr/>
          </p:nvSpPr>
          <p:spPr bwMode="auto">
            <a:xfrm>
              <a:off x="7541116" y="3240435"/>
              <a:ext cx="351378" cy="338554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F2F2F2"/>
                  </a:solidFill>
                  <a:latin typeface="Symbol" charset="0"/>
                  <a:cs typeface="Times New Roman (Hebrew)" charset="0"/>
                </a:rPr>
                <a:t>g</a:t>
              </a:r>
              <a:r>
                <a:rPr lang="en-US" sz="1600" baseline="30000">
                  <a:solidFill>
                    <a:srgbClr val="F2F2F2"/>
                  </a:solidFill>
                  <a:latin typeface="Symbol" charset="0"/>
                  <a:cs typeface="Times New Roman (Hebrew)" charset="0"/>
                </a:rPr>
                <a:t>*</a:t>
              </a:r>
              <a:endParaRPr lang="en-US" sz="1600" baseline="30000">
                <a:solidFill>
                  <a:srgbClr val="F2F2F2"/>
                </a:solidFill>
                <a:cs typeface="Times New Roman (Hebrew)" charset="0"/>
              </a:endParaRPr>
            </a:p>
          </p:txBody>
        </p:sp>
        <p:sp>
          <p:nvSpPr>
            <p:cNvPr id="67" name="Freeform 44" hidden="1"/>
            <p:cNvSpPr>
              <a:spLocks/>
            </p:cNvSpPr>
            <p:nvPr/>
          </p:nvSpPr>
          <p:spPr bwMode="auto">
            <a:xfrm>
              <a:off x="7482541" y="3669060"/>
              <a:ext cx="371950" cy="176213"/>
            </a:xfrm>
            <a:custGeom>
              <a:avLst/>
              <a:gdLst>
                <a:gd name="T0" fmla="*/ 0 w 576"/>
                <a:gd name="T1" fmla="*/ 0 h 224"/>
                <a:gd name="T2" fmla="*/ 0 w 576"/>
                <a:gd name="T3" fmla="*/ 0 h 224"/>
                <a:gd name="T4" fmla="*/ 0 w 576"/>
                <a:gd name="T5" fmla="*/ 0 h 224"/>
                <a:gd name="T6" fmla="*/ 0 w 576"/>
                <a:gd name="T7" fmla="*/ 0 h 224"/>
                <a:gd name="T8" fmla="*/ 0 w 576"/>
                <a:gd name="T9" fmla="*/ 0 h 224"/>
                <a:gd name="T10" fmla="*/ 0 w 576"/>
                <a:gd name="T11" fmla="*/ 0 h 224"/>
                <a:gd name="T12" fmla="*/ 0 w 576"/>
                <a:gd name="T13" fmla="*/ 0 h 224"/>
                <a:gd name="T14" fmla="*/ 0 w 576"/>
                <a:gd name="T15" fmla="*/ 0 h 2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224"/>
                <a:gd name="T26" fmla="*/ 576 w 576"/>
                <a:gd name="T27" fmla="*/ 224 h 2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224">
                  <a:moveTo>
                    <a:pt x="0" y="112"/>
                  </a:moveTo>
                  <a:cubicBezTo>
                    <a:pt x="12" y="168"/>
                    <a:pt x="24" y="224"/>
                    <a:pt x="48" y="208"/>
                  </a:cubicBezTo>
                  <a:cubicBezTo>
                    <a:pt x="72" y="192"/>
                    <a:pt x="112" y="16"/>
                    <a:pt x="144" y="16"/>
                  </a:cubicBezTo>
                  <a:cubicBezTo>
                    <a:pt x="176" y="16"/>
                    <a:pt x="208" y="208"/>
                    <a:pt x="240" y="208"/>
                  </a:cubicBezTo>
                  <a:cubicBezTo>
                    <a:pt x="272" y="208"/>
                    <a:pt x="304" y="16"/>
                    <a:pt x="336" y="16"/>
                  </a:cubicBezTo>
                  <a:cubicBezTo>
                    <a:pt x="368" y="16"/>
                    <a:pt x="400" y="208"/>
                    <a:pt x="432" y="208"/>
                  </a:cubicBezTo>
                  <a:cubicBezTo>
                    <a:pt x="464" y="208"/>
                    <a:pt x="504" y="32"/>
                    <a:pt x="528" y="16"/>
                  </a:cubicBezTo>
                  <a:cubicBezTo>
                    <a:pt x="552" y="0"/>
                    <a:pt x="564" y="56"/>
                    <a:pt x="576" y="112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70" name="Text Box 14" hidden="1"/>
            <p:cNvSpPr txBox="1">
              <a:spLocks noChangeArrowheads="1"/>
            </p:cNvSpPr>
            <p:nvPr/>
          </p:nvSpPr>
          <p:spPr bwMode="auto">
            <a:xfrm>
              <a:off x="7967843" y="3219822"/>
              <a:ext cx="3485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i="1" dirty="0">
                  <a:solidFill>
                    <a:srgbClr val="F2F2F2"/>
                  </a:solidFill>
                  <a:latin typeface="Symbol" charset="0"/>
                </a:rPr>
                <a:t>r</a:t>
              </a:r>
            </a:p>
          </p:txBody>
        </p:sp>
        <p:sp>
          <p:nvSpPr>
            <p:cNvPr id="71" name="Line 16" hidden="1"/>
            <p:cNvSpPr>
              <a:spLocks noChangeShapeType="1"/>
            </p:cNvSpPr>
            <p:nvPr/>
          </p:nvSpPr>
          <p:spPr bwMode="auto">
            <a:xfrm>
              <a:off x="7857596" y="3760671"/>
              <a:ext cx="32385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817990" y="3012629"/>
            <a:ext cx="2032000" cy="1320800"/>
            <a:chOff x="317500" y="317500"/>
            <a:chExt cx="2032000" cy="1320800"/>
          </a:xfrm>
        </p:grpSpPr>
        <p:pic>
          <p:nvPicPr>
            <p:cNvPr id="83" name="PFE element 561" descr="d8YNcGhOFEnu351.png"/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032000" cy="1320800"/>
            </a:xfrm>
            <a:prstGeom prst="rect">
              <a:avLst/>
            </a:prstGeom>
          </p:spPr>
        </p:pic>
        <p:sp>
          <p:nvSpPr>
            <p:cNvPr id="84" name="Shape_154"/>
            <p:cNvSpPr/>
            <p:nvPr/>
          </p:nvSpPr>
          <p:spPr>
            <a:xfrm>
              <a:off x="317500" y="317500"/>
              <a:ext cx="2032000" cy="1320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72" name="pfehide562" hidden="1"/>
          <p:cNvSpPr>
            <a:spLocks noGrp="1"/>
          </p:cNvSpPr>
          <p:nvPr>
            <p:ph idx="1"/>
          </p:nvPr>
        </p:nvSpPr>
        <p:spPr>
          <a:xfrm>
            <a:off x="5004048" y="4311346"/>
            <a:ext cx="4320480" cy="1068716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Gill Sans Light"/>
                <a:cs typeface="Gill Sans Light"/>
              </a:rPr>
              <a:t>Strong </a:t>
            </a:r>
            <a:r>
              <a:rPr lang="en-US" sz="1400" dirty="0">
                <a:latin typeface="Gill Sans Light"/>
                <a:cs typeface="Gill Sans Light"/>
              </a:rPr>
              <a:t>coupling of </a:t>
            </a:r>
            <a:r>
              <a:rPr lang="en-US" sz="1400" dirty="0">
                <a:latin typeface="Symbol" charset="2"/>
                <a:cs typeface="Symbol" charset="2"/>
              </a:rPr>
              <a:t>g</a:t>
            </a:r>
            <a:r>
              <a:rPr lang="en-US" sz="1400" dirty="0">
                <a:latin typeface="Gill Sans Light"/>
                <a:cs typeface="Gill Sans Light"/>
              </a:rPr>
              <a:t>* to Vector Meson</a:t>
            </a:r>
            <a:br>
              <a:rPr lang="en-US" sz="1400" dirty="0">
                <a:latin typeface="Gill Sans Light"/>
                <a:cs typeface="Gill Sans Light"/>
              </a:rPr>
            </a:br>
            <a:r>
              <a:rPr lang="en-US" sz="1400" dirty="0">
                <a:latin typeface="Gill Sans Light"/>
                <a:cs typeface="Gill Sans Light"/>
                <a:sym typeface="Wingdings" charset="0"/>
              </a:rPr>
              <a:t></a:t>
            </a:r>
            <a:r>
              <a:rPr lang="en-US" sz="1400" dirty="0">
                <a:latin typeface="Gill Sans Light"/>
                <a:cs typeface="Gill Sans Light"/>
              </a:rPr>
              <a:t> Vector Meson Dominance </a:t>
            </a:r>
            <a:r>
              <a:rPr lang="en-US" sz="1400" dirty="0" smtClean="0">
                <a:latin typeface="Gill Sans Light"/>
                <a:cs typeface="Gill Sans Light"/>
              </a:rPr>
              <a:t>model</a:t>
            </a:r>
          </a:p>
          <a:p>
            <a:r>
              <a:rPr lang="en-US" sz="1400" dirty="0" smtClean="0">
                <a:latin typeface="Gill Sans Light"/>
                <a:cs typeface="Gill Sans Light"/>
              </a:rPr>
              <a:t>Observable</a:t>
            </a:r>
            <a:r>
              <a:rPr lang="en-US" sz="1400" dirty="0">
                <a:latin typeface="Gill Sans Light"/>
                <a:cs typeface="Gill Sans Light"/>
              </a:rPr>
              <a:t>: vector mesons (</a:t>
            </a:r>
            <a:r>
              <a:rPr lang="en-US" sz="1400" dirty="0">
                <a:latin typeface="Symbol" charset="2"/>
                <a:cs typeface="Symbol" charset="2"/>
              </a:rPr>
              <a:t>r, w, f</a:t>
            </a:r>
            <a:r>
              <a:rPr lang="en-US" sz="1400" dirty="0">
                <a:latin typeface="Gill Sans Light"/>
                <a:cs typeface="Gill Sans Light"/>
              </a:rPr>
              <a:t>)</a:t>
            </a:r>
          </a:p>
          <a:p>
            <a:endParaRPr lang="en-US" sz="1400" dirty="0">
              <a:latin typeface="Gill Sans Light"/>
              <a:cs typeface="Gill Sans Light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4998938" y="4305954"/>
            <a:ext cx="4330700" cy="1079500"/>
            <a:chOff x="317500" y="317500"/>
            <a:chExt cx="4330700" cy="1079500"/>
          </a:xfrm>
        </p:grpSpPr>
        <p:pic>
          <p:nvPicPr>
            <p:cNvPr id="86" name="PFE element 562" descr="d8YNcGhOFEnu353.png"/>
            <p:cNvPicPr>
              <a:picLocks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30700" cy="1079500"/>
            </a:xfrm>
            <a:prstGeom prst="rect">
              <a:avLst/>
            </a:prstGeom>
          </p:spPr>
        </p:pic>
        <p:sp>
          <p:nvSpPr>
            <p:cNvPr id="87" name="Shape_155"/>
            <p:cNvSpPr/>
            <p:nvPr/>
          </p:nvSpPr>
          <p:spPr>
            <a:xfrm>
              <a:off x="317500" y="317500"/>
              <a:ext cx="4330700" cy="1079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2904203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3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  <p:bldP spid="7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564" descr="d8YNcGhOFEnu35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Picture 3" descr="baryon-Q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5154"/>
            <a:ext cx="6889503" cy="476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566" descr="d8YNcGhOFEnu35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710" y="4735507"/>
            <a:ext cx="4559300" cy="292100"/>
          </a:xfrm>
          <a:prstGeom prst="rect">
            <a:avLst/>
          </a:prstGeom>
        </p:spPr>
      </p:pic>
      <p:pic>
        <p:nvPicPr>
          <p:cNvPr id="8" name="PFE element 567" descr="d8YNcGhOFEnu35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34" y="2852748"/>
            <a:ext cx="22987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9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7775" y="363538"/>
            <a:ext cx="6007100" cy="4105275"/>
          </a:xfrm>
          <a:prstGeom prst="rect">
            <a:avLst/>
          </a:prstGeom>
          <a:solidFill>
            <a:srgbClr val="FAF06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009900" y="1768475"/>
            <a:ext cx="1687513" cy="1512888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378200" y="2106613"/>
            <a:ext cx="950913" cy="836612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038725" y="2236788"/>
            <a:ext cx="1687513" cy="1512887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407025" y="2574925"/>
            <a:ext cx="950913" cy="836613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pic>
        <p:nvPicPr>
          <p:cNvPr id="2" name="PFE element 573" descr="d8YNcGhOFEnu35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94" y="286544"/>
            <a:ext cx="1701800" cy="1524000"/>
          </a:xfrm>
          <a:prstGeom prst="rect">
            <a:avLst/>
          </a:prstGeom>
        </p:spPr>
      </p:pic>
      <p:pic>
        <p:nvPicPr>
          <p:cNvPr id="3" name="PFE element 574" descr="d8YNcGhOFEnu35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695" y="1870869"/>
            <a:ext cx="1689100" cy="1524000"/>
          </a:xfrm>
          <a:prstGeom prst="rect">
            <a:avLst/>
          </a:prstGeom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51550" y="796925"/>
            <a:ext cx="1687513" cy="1512888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419850" y="1135063"/>
            <a:ext cx="950913" cy="836612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297363" y="687388"/>
            <a:ext cx="1687512" cy="1512887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665663" y="1025525"/>
            <a:ext cx="950912" cy="836613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pic>
        <p:nvPicPr>
          <p:cNvPr id="9" name="PFE element 579" descr="d8YNcGhOFEnu360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825" y="3455194"/>
            <a:ext cx="1701800" cy="1524000"/>
          </a:xfrm>
          <a:prstGeom prst="rect">
            <a:avLst/>
          </a:prstGeom>
        </p:spPr>
      </p:pic>
      <p:pic>
        <p:nvPicPr>
          <p:cNvPr id="12" name="PFE element 580" descr="d8YNcGhOFEnu36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406" y="3274219"/>
            <a:ext cx="1701800" cy="1524000"/>
          </a:xfrm>
          <a:prstGeom prst="rect">
            <a:avLst/>
          </a:prstGeom>
        </p:spPr>
      </p:pic>
      <p:pic>
        <p:nvPicPr>
          <p:cNvPr id="19" name="PFE element 581" descr="d8YNcGhOFEnu36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794" y="2124869"/>
            <a:ext cx="206375" cy="333375"/>
          </a:xfrm>
          <a:prstGeom prst="rect">
            <a:avLst/>
          </a:prstGeom>
        </p:spPr>
      </p:pic>
      <p:pic>
        <p:nvPicPr>
          <p:cNvPr id="22" name="PFE element 582" descr="d8YNcGhOFEnu363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013" y="2314576"/>
            <a:ext cx="203200" cy="333375"/>
          </a:xfrm>
          <a:prstGeom prst="rect">
            <a:avLst/>
          </a:prstGeom>
        </p:spPr>
      </p:pic>
      <p:pic>
        <p:nvPicPr>
          <p:cNvPr id="25" name="PFE element 583" descr="d8YNcGhOFEnu364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669" y="1343025"/>
            <a:ext cx="206375" cy="333375"/>
          </a:xfrm>
          <a:prstGeom prst="rect">
            <a:avLst/>
          </a:prstGeom>
        </p:spPr>
      </p:pic>
      <p:pic>
        <p:nvPicPr>
          <p:cNvPr id="26" name="PFE element 584" descr="d8YNcGhOFEnu365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563" y="1008856"/>
            <a:ext cx="203200" cy="333375"/>
          </a:xfrm>
          <a:prstGeom prst="rect">
            <a:avLst/>
          </a:prstGeom>
        </p:spPr>
      </p:pic>
      <p:pic>
        <p:nvPicPr>
          <p:cNvPr id="27" name="PFE element 585" descr="d8YNcGhOFEnu366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0" y="1198563"/>
            <a:ext cx="203200" cy="333375"/>
          </a:xfrm>
          <a:prstGeom prst="rect">
            <a:avLst/>
          </a:prstGeom>
        </p:spPr>
      </p:pic>
      <p:pic>
        <p:nvPicPr>
          <p:cNvPr id="28" name="PFE element 586" descr="d8YNcGhOFEnu367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794" y="2890838"/>
            <a:ext cx="203200" cy="333375"/>
          </a:xfrm>
          <a:prstGeom prst="rect">
            <a:avLst/>
          </a:prstGeom>
        </p:spPr>
      </p:pic>
      <p:pic>
        <p:nvPicPr>
          <p:cNvPr id="29" name="PFE element 587" descr="d8YNcGhOFEnu368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0" y="2556669"/>
            <a:ext cx="203200" cy="333375"/>
          </a:xfrm>
          <a:prstGeom prst="rect">
            <a:avLst/>
          </a:prstGeom>
        </p:spPr>
      </p:pic>
      <p:pic>
        <p:nvPicPr>
          <p:cNvPr id="30" name="PFE element 588" descr="d8YNcGhOFEnu369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938" y="2746376"/>
            <a:ext cx="203200" cy="333375"/>
          </a:xfrm>
          <a:prstGeom prst="rect">
            <a:avLst/>
          </a:prstGeom>
        </p:spPr>
      </p:pic>
      <p:pic>
        <p:nvPicPr>
          <p:cNvPr id="31" name="PFE element 589" descr="d8YNcGhOFEnu370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569" y="4151313"/>
            <a:ext cx="206375" cy="333375"/>
          </a:xfrm>
          <a:prstGeom prst="rect">
            <a:avLst/>
          </a:prstGeom>
        </p:spPr>
      </p:pic>
      <p:pic>
        <p:nvPicPr>
          <p:cNvPr id="32" name="PFE element 590" descr="d8YNcGhOFEnu371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669" y="3817144"/>
            <a:ext cx="206375" cy="333375"/>
          </a:xfrm>
          <a:prstGeom prst="rect">
            <a:avLst/>
          </a:prstGeom>
        </p:spPr>
      </p:pic>
      <p:pic>
        <p:nvPicPr>
          <p:cNvPr id="33" name="PFE element 591" descr="d8YNcGhOFEnu372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094" y="4006850"/>
            <a:ext cx="203200" cy="333375"/>
          </a:xfrm>
          <a:prstGeom prst="rect">
            <a:avLst/>
          </a:prstGeom>
        </p:spPr>
      </p:pic>
      <p:pic>
        <p:nvPicPr>
          <p:cNvPr id="34" name="PFE element 592" descr="d8YNcGhOFEnu373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538" y="946150"/>
            <a:ext cx="203200" cy="333375"/>
          </a:xfrm>
          <a:prstGeom prst="rect">
            <a:avLst/>
          </a:prstGeom>
        </p:spPr>
      </p:pic>
      <p:pic>
        <p:nvPicPr>
          <p:cNvPr id="35" name="PFE element 593" descr="d8YNcGhOFEnu374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844" y="611981"/>
            <a:ext cx="203200" cy="333375"/>
          </a:xfrm>
          <a:prstGeom prst="rect">
            <a:avLst/>
          </a:prstGeom>
        </p:spPr>
      </p:pic>
      <p:pic>
        <p:nvPicPr>
          <p:cNvPr id="36" name="PFE element 594" descr="d8YNcGhOFEnu375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094" y="801688"/>
            <a:ext cx="206375" cy="333375"/>
          </a:xfrm>
          <a:prstGeom prst="rect">
            <a:avLst/>
          </a:prstGeom>
        </p:spPr>
      </p:pic>
      <p:pic>
        <p:nvPicPr>
          <p:cNvPr id="37" name="PFE element 595" descr="d8YNcGhOFEnu376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444" y="3935413"/>
            <a:ext cx="203200" cy="333375"/>
          </a:xfrm>
          <a:prstGeom prst="rect">
            <a:avLst/>
          </a:prstGeom>
        </p:spPr>
      </p:pic>
      <p:pic>
        <p:nvPicPr>
          <p:cNvPr id="38" name="PFE element 596" descr="d8YNcGhOFEnu377.png"/>
          <p:cNvPicPr>
            <a:picLocks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544" y="3601244"/>
            <a:ext cx="203200" cy="333375"/>
          </a:xfrm>
          <a:prstGeom prst="rect">
            <a:avLst/>
          </a:prstGeom>
        </p:spPr>
      </p:pic>
      <p:pic>
        <p:nvPicPr>
          <p:cNvPr id="39" name="PFE element 597" descr="d8YNcGhOFEnu378.png"/>
          <p:cNvPicPr>
            <a:picLocks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795" y="3790950"/>
            <a:ext cx="206375" cy="333375"/>
          </a:xfrm>
          <a:prstGeom prst="rect">
            <a:avLst/>
          </a:prstGeom>
        </p:spPr>
      </p:pic>
      <p:pic>
        <p:nvPicPr>
          <p:cNvPr id="40" name="PFE element 598" descr="d8YNcGhOFEnu379.png"/>
          <p:cNvPicPr>
            <a:picLocks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519" y="1450975"/>
            <a:ext cx="203200" cy="333375"/>
          </a:xfrm>
          <a:prstGeom prst="rect">
            <a:avLst/>
          </a:prstGeom>
        </p:spPr>
      </p:pic>
      <p:pic>
        <p:nvPicPr>
          <p:cNvPr id="41" name="PFE element 599" descr="d8YNcGhOFEnu380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619" y="1116806"/>
            <a:ext cx="203200" cy="333375"/>
          </a:xfrm>
          <a:prstGeom prst="rect">
            <a:avLst/>
          </a:prstGeom>
        </p:spPr>
      </p:pic>
      <p:pic>
        <p:nvPicPr>
          <p:cNvPr id="42" name="PFE element 600" descr="d8YNcGhOFEnu381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870" y="1306513"/>
            <a:ext cx="206375" cy="333375"/>
          </a:xfrm>
          <a:prstGeom prst="rect">
            <a:avLst/>
          </a:prstGeom>
        </p:spPr>
      </p:pic>
      <p:pic>
        <p:nvPicPr>
          <p:cNvPr id="43" name="PFE element 601" descr="d8YNcGhOFEnu382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795" y="2566988"/>
            <a:ext cx="206375" cy="333375"/>
          </a:xfrm>
          <a:prstGeom prst="rect">
            <a:avLst/>
          </a:prstGeom>
        </p:spPr>
      </p:pic>
      <p:pic>
        <p:nvPicPr>
          <p:cNvPr id="44" name="PFE element 602" descr="d8YNcGhOFEnu383.png"/>
          <p:cNvPicPr>
            <a:picLocks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688" y="2232819"/>
            <a:ext cx="203200" cy="333375"/>
          </a:xfrm>
          <a:prstGeom prst="rect">
            <a:avLst/>
          </a:prstGeom>
        </p:spPr>
      </p:pic>
      <p:pic>
        <p:nvPicPr>
          <p:cNvPr id="45" name="PFE element 603" descr="d8YNcGhOFEnu384.png"/>
          <p:cNvPicPr>
            <a:picLocks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526" y="2422526"/>
            <a:ext cx="203200" cy="333375"/>
          </a:xfrm>
          <a:prstGeom prst="rect">
            <a:avLst/>
          </a:prstGeom>
        </p:spPr>
      </p:pic>
      <p:pic>
        <p:nvPicPr>
          <p:cNvPr id="46" name="PFE element 604" descr="d8YNcGhOFEnu385.png"/>
          <p:cNvPicPr>
            <a:picLocks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075" y="2459038"/>
            <a:ext cx="203200" cy="333375"/>
          </a:xfrm>
          <a:prstGeom prst="rect">
            <a:avLst/>
          </a:prstGeom>
        </p:spPr>
      </p:pic>
      <p:sp>
        <p:nvSpPr>
          <p:cNvPr id="49" name="Frame 48"/>
          <p:cNvSpPr/>
          <p:nvPr/>
        </p:nvSpPr>
        <p:spPr>
          <a:xfrm>
            <a:off x="1844675" y="-307975"/>
            <a:ext cx="7299325" cy="5435600"/>
          </a:xfrm>
          <a:prstGeom prst="fram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FE element 606" descr="d8YNcGhOFEnu386.png"/>
          <p:cNvPicPr>
            <a:picLocks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671" y="4105601"/>
            <a:ext cx="1225550" cy="990600"/>
          </a:xfrm>
          <a:prstGeom prst="rect">
            <a:avLst/>
          </a:prstGeom>
        </p:spPr>
      </p:pic>
      <p:pic>
        <p:nvPicPr>
          <p:cNvPr id="48" name="PFE element 607" descr="d8YNcGhOFEnu388.png"/>
          <p:cNvPicPr>
            <a:picLocks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820" y="412750"/>
            <a:ext cx="1597025" cy="1079500"/>
          </a:xfrm>
          <a:prstGeom prst="rect">
            <a:avLst/>
          </a:prstGeom>
        </p:spPr>
      </p:pic>
      <p:pic>
        <p:nvPicPr>
          <p:cNvPr id="53" name="PFE element 608" descr="d8YNcGhOFEnu390.png"/>
          <p:cNvPicPr>
            <a:picLocks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50" y="119273"/>
            <a:ext cx="79375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1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82850" y="363538"/>
            <a:ext cx="6007100" cy="4105275"/>
          </a:xfrm>
          <a:prstGeom prst="rect">
            <a:avLst/>
          </a:prstGeom>
          <a:solidFill>
            <a:srgbClr val="FAF06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974975" y="1768475"/>
            <a:ext cx="1687513" cy="1512888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343275" y="2106613"/>
            <a:ext cx="950913" cy="836612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003800" y="2236788"/>
            <a:ext cx="1687513" cy="1512887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372100" y="2574925"/>
            <a:ext cx="950913" cy="836613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pic>
        <p:nvPicPr>
          <p:cNvPr id="2" name="PFE element 614" descr="d8YNcGhOFEnu39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369" y="286544"/>
            <a:ext cx="1701800" cy="1524000"/>
          </a:xfrm>
          <a:prstGeom prst="rect">
            <a:avLst/>
          </a:prstGeom>
        </p:spPr>
      </p:pic>
      <p:pic>
        <p:nvPicPr>
          <p:cNvPr id="3" name="PFE element 615" descr="d8YNcGhOFEnu39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420" y="1870869"/>
            <a:ext cx="1701800" cy="1524000"/>
          </a:xfrm>
          <a:prstGeom prst="rect">
            <a:avLst/>
          </a:prstGeom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16625" y="796925"/>
            <a:ext cx="1687513" cy="1512888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4925" y="1135063"/>
            <a:ext cx="950913" cy="836612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262438" y="687388"/>
            <a:ext cx="1687512" cy="1512887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630738" y="1025525"/>
            <a:ext cx="950912" cy="836613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pic>
        <p:nvPicPr>
          <p:cNvPr id="9" name="PFE element 620" descr="d8YNcGhOFEnu393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694" y="3455194"/>
            <a:ext cx="1701800" cy="1524000"/>
          </a:xfrm>
          <a:prstGeom prst="rect">
            <a:avLst/>
          </a:prstGeom>
        </p:spPr>
      </p:pic>
      <p:pic>
        <p:nvPicPr>
          <p:cNvPr id="12" name="PFE element 621" descr="d8YNcGhOFEnu394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481" y="3274219"/>
            <a:ext cx="1701800" cy="1524000"/>
          </a:xfrm>
          <a:prstGeom prst="rect">
            <a:avLst/>
          </a:prstGeom>
        </p:spPr>
      </p:pic>
      <p:pic>
        <p:nvPicPr>
          <p:cNvPr id="19" name="PFE element 622" descr="d8YNcGhOFEnu395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50" y="2124869"/>
            <a:ext cx="203200" cy="333375"/>
          </a:xfrm>
          <a:prstGeom prst="rect">
            <a:avLst/>
          </a:prstGeom>
        </p:spPr>
      </p:pic>
      <p:pic>
        <p:nvPicPr>
          <p:cNvPr id="22" name="PFE element 623" descr="d8YNcGhOFEnu396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294" y="2314576"/>
            <a:ext cx="206375" cy="333375"/>
          </a:xfrm>
          <a:prstGeom prst="rect">
            <a:avLst/>
          </a:prstGeom>
        </p:spPr>
      </p:pic>
      <p:pic>
        <p:nvPicPr>
          <p:cNvPr id="25" name="PFE element 624" descr="d8YNcGhOFEnu397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744" y="1343025"/>
            <a:ext cx="206375" cy="333375"/>
          </a:xfrm>
          <a:prstGeom prst="rect">
            <a:avLst/>
          </a:prstGeom>
        </p:spPr>
      </p:pic>
      <p:pic>
        <p:nvPicPr>
          <p:cNvPr id="26" name="PFE element 625" descr="d8YNcGhOFEnu398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844" y="1008856"/>
            <a:ext cx="206375" cy="333375"/>
          </a:xfrm>
          <a:prstGeom prst="rect">
            <a:avLst/>
          </a:prstGeom>
        </p:spPr>
      </p:pic>
      <p:pic>
        <p:nvPicPr>
          <p:cNvPr id="27" name="PFE element 626" descr="d8YNcGhOFEnu399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269" y="1198563"/>
            <a:ext cx="203200" cy="333375"/>
          </a:xfrm>
          <a:prstGeom prst="rect">
            <a:avLst/>
          </a:prstGeom>
        </p:spPr>
      </p:pic>
      <p:pic>
        <p:nvPicPr>
          <p:cNvPr id="28" name="PFE element 627" descr="d8YNcGhOFEnu400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869" y="2890838"/>
            <a:ext cx="203200" cy="333375"/>
          </a:xfrm>
          <a:prstGeom prst="rect">
            <a:avLst/>
          </a:prstGeom>
        </p:spPr>
      </p:pic>
      <p:pic>
        <p:nvPicPr>
          <p:cNvPr id="29" name="PFE element 628" descr="d8YNcGhOFEnu401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969" y="2556669"/>
            <a:ext cx="203200" cy="333375"/>
          </a:xfrm>
          <a:prstGeom prst="rect">
            <a:avLst/>
          </a:prstGeom>
        </p:spPr>
      </p:pic>
      <p:pic>
        <p:nvPicPr>
          <p:cNvPr id="30" name="PFE element 629" descr="d8YNcGhOFEnu402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219" y="2746376"/>
            <a:ext cx="206375" cy="333375"/>
          </a:xfrm>
          <a:prstGeom prst="rect">
            <a:avLst/>
          </a:prstGeom>
        </p:spPr>
      </p:pic>
      <p:pic>
        <p:nvPicPr>
          <p:cNvPr id="31" name="PFE element 630" descr="d8YNcGhOFEnu403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025" y="4151313"/>
            <a:ext cx="203200" cy="333375"/>
          </a:xfrm>
          <a:prstGeom prst="rect">
            <a:avLst/>
          </a:prstGeom>
        </p:spPr>
      </p:pic>
      <p:pic>
        <p:nvPicPr>
          <p:cNvPr id="28672" name="PFE element 631" descr="d8YNcGhOFEnu404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744" y="3817144"/>
            <a:ext cx="206375" cy="333375"/>
          </a:xfrm>
          <a:prstGeom prst="rect">
            <a:avLst/>
          </a:prstGeom>
        </p:spPr>
      </p:pic>
      <p:pic>
        <p:nvPicPr>
          <p:cNvPr id="28673" name="PFE element 632" descr="d8YNcGhOFEnu405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169" y="4006850"/>
            <a:ext cx="203200" cy="333375"/>
          </a:xfrm>
          <a:prstGeom prst="rect">
            <a:avLst/>
          </a:prstGeom>
        </p:spPr>
      </p:pic>
      <p:pic>
        <p:nvPicPr>
          <p:cNvPr id="28674" name="PFE element 633" descr="d8YNcGhOFEnu406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819" y="946150"/>
            <a:ext cx="206375" cy="333375"/>
          </a:xfrm>
          <a:prstGeom prst="rect">
            <a:avLst/>
          </a:prstGeom>
        </p:spPr>
      </p:pic>
      <p:pic>
        <p:nvPicPr>
          <p:cNvPr id="28675" name="PFE element 634" descr="d8YNcGhOFEnu407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713" y="611981"/>
            <a:ext cx="203200" cy="333375"/>
          </a:xfrm>
          <a:prstGeom prst="rect">
            <a:avLst/>
          </a:prstGeom>
        </p:spPr>
      </p:pic>
      <p:pic>
        <p:nvPicPr>
          <p:cNvPr id="28676" name="PFE element 635" descr="d8YNcGhOFEnu408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551" y="801688"/>
            <a:ext cx="203200" cy="333375"/>
          </a:xfrm>
          <a:prstGeom prst="rect">
            <a:avLst/>
          </a:prstGeom>
        </p:spPr>
      </p:pic>
      <p:pic>
        <p:nvPicPr>
          <p:cNvPr id="28677" name="PFE element 636" descr="d8YNcGhOFEnu409.png"/>
          <p:cNvPicPr>
            <a:picLocks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313" y="3935413"/>
            <a:ext cx="203200" cy="333375"/>
          </a:xfrm>
          <a:prstGeom prst="rect">
            <a:avLst/>
          </a:prstGeom>
        </p:spPr>
      </p:pic>
      <p:pic>
        <p:nvPicPr>
          <p:cNvPr id="28680" name="PFE element 637" descr="d8YNcGhOFEnu410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619" y="3601244"/>
            <a:ext cx="203200" cy="333375"/>
          </a:xfrm>
          <a:prstGeom prst="rect">
            <a:avLst/>
          </a:prstGeom>
        </p:spPr>
      </p:pic>
      <p:pic>
        <p:nvPicPr>
          <p:cNvPr id="28681" name="PFE element 638" descr="d8YNcGhOFEnu411.png"/>
          <p:cNvPicPr>
            <a:picLocks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251" y="3790950"/>
            <a:ext cx="203200" cy="333375"/>
          </a:xfrm>
          <a:prstGeom prst="rect">
            <a:avLst/>
          </a:prstGeom>
        </p:spPr>
      </p:pic>
      <p:pic>
        <p:nvPicPr>
          <p:cNvPr id="28682" name="PFE element 639" descr="d8YNcGhOFEnu412.png"/>
          <p:cNvPicPr>
            <a:picLocks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594" y="1450975"/>
            <a:ext cx="203200" cy="333375"/>
          </a:xfrm>
          <a:prstGeom prst="rect">
            <a:avLst/>
          </a:prstGeom>
        </p:spPr>
      </p:pic>
      <p:pic>
        <p:nvPicPr>
          <p:cNvPr id="28683" name="PFE element 640" descr="d8YNcGhOFEnu413.png"/>
          <p:cNvPicPr>
            <a:picLocks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694" y="1116806"/>
            <a:ext cx="203200" cy="333375"/>
          </a:xfrm>
          <a:prstGeom prst="rect">
            <a:avLst/>
          </a:prstGeom>
        </p:spPr>
      </p:pic>
      <p:pic>
        <p:nvPicPr>
          <p:cNvPr id="28719" name="PFE element 641" descr="d8YNcGhOFEnu414.png"/>
          <p:cNvPicPr>
            <a:picLocks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945" y="1306513"/>
            <a:ext cx="206375" cy="333375"/>
          </a:xfrm>
          <a:prstGeom prst="rect">
            <a:avLst/>
          </a:prstGeom>
        </p:spPr>
      </p:pic>
      <p:pic>
        <p:nvPicPr>
          <p:cNvPr id="28721" name="PFE element 642" descr="d8YNcGhOFEnu415.png"/>
          <p:cNvPicPr>
            <a:picLocks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870" y="2566988"/>
            <a:ext cx="206375" cy="333375"/>
          </a:xfrm>
          <a:prstGeom prst="rect">
            <a:avLst/>
          </a:prstGeom>
        </p:spPr>
      </p:pic>
      <p:pic>
        <p:nvPicPr>
          <p:cNvPr id="28722" name="PFE element 643" descr="d8YNcGhOFEnu416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970" y="2232819"/>
            <a:ext cx="206375" cy="333375"/>
          </a:xfrm>
          <a:prstGeom prst="rect">
            <a:avLst/>
          </a:prstGeom>
        </p:spPr>
      </p:pic>
      <p:pic>
        <p:nvPicPr>
          <p:cNvPr id="28724" name="PFE element 644" descr="d8YNcGhOFEnu417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394" y="2422526"/>
            <a:ext cx="203200" cy="333375"/>
          </a:xfrm>
          <a:prstGeom prst="rect">
            <a:avLst/>
          </a:prstGeom>
        </p:spPr>
      </p:pic>
      <p:pic>
        <p:nvPicPr>
          <p:cNvPr id="28725" name="PFE element 645" descr="d8YNcGhOFEnu418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944" y="2459038"/>
            <a:ext cx="203200" cy="333375"/>
          </a:xfrm>
          <a:prstGeom prst="rect">
            <a:avLst/>
          </a:prstGeom>
        </p:spPr>
      </p:pic>
      <p:pic>
        <p:nvPicPr>
          <p:cNvPr id="28726" name="PFE element 646" descr="d8YNcGhOFEnu419.png"/>
          <p:cNvPicPr>
            <a:picLocks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706" y="1475581"/>
            <a:ext cx="1574800" cy="1422400"/>
          </a:xfrm>
          <a:prstGeom prst="rect">
            <a:avLst/>
          </a:prstGeom>
        </p:spPr>
      </p:pic>
      <p:pic>
        <p:nvPicPr>
          <p:cNvPr id="28728" name="PFE element 647" descr="d8YNcGhOFEnu420.png"/>
          <p:cNvPicPr>
            <a:picLocks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094" y="2334419"/>
            <a:ext cx="1562100" cy="1422400"/>
          </a:xfrm>
          <a:prstGeom prst="rect">
            <a:avLst/>
          </a:prstGeom>
        </p:spPr>
      </p:pic>
      <p:pic>
        <p:nvPicPr>
          <p:cNvPr id="28729" name="PFE element 648" descr="d8YNcGhOFEnu421.png"/>
          <p:cNvPicPr>
            <a:picLocks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394" y="3277394"/>
            <a:ext cx="1562100" cy="1409700"/>
          </a:xfrm>
          <a:prstGeom prst="rect">
            <a:avLst/>
          </a:prstGeom>
        </p:spPr>
      </p:pic>
      <p:pic>
        <p:nvPicPr>
          <p:cNvPr id="28730" name="PFE element 649" descr="d8YNcGhOFEnu422.png"/>
          <p:cNvPicPr>
            <a:picLocks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294" y="138907"/>
            <a:ext cx="1562100" cy="1422400"/>
          </a:xfrm>
          <a:prstGeom prst="rect">
            <a:avLst/>
          </a:prstGeom>
        </p:spPr>
      </p:pic>
      <p:pic>
        <p:nvPicPr>
          <p:cNvPr id="28732" name="PFE element 650" descr="d8YNcGhOFEnu423.png"/>
          <p:cNvPicPr>
            <a:picLocks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719" y="1661319"/>
            <a:ext cx="1574800" cy="1409700"/>
          </a:xfrm>
          <a:prstGeom prst="rect">
            <a:avLst/>
          </a:prstGeom>
        </p:spPr>
      </p:pic>
      <p:pic>
        <p:nvPicPr>
          <p:cNvPr id="28733" name="PFE element 651" descr="d8YNcGhOFEnu424.png"/>
          <p:cNvPicPr>
            <a:picLocks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995" y="446881"/>
            <a:ext cx="1562100" cy="1422400"/>
          </a:xfrm>
          <a:prstGeom prst="rect">
            <a:avLst/>
          </a:prstGeom>
        </p:spPr>
      </p:pic>
      <p:pic>
        <p:nvPicPr>
          <p:cNvPr id="28734" name="PFE element 652" descr="d8YNcGhOFEnu425.png"/>
          <p:cNvPicPr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794" y="370682"/>
            <a:ext cx="1574800" cy="1422400"/>
          </a:xfrm>
          <a:prstGeom prst="rect">
            <a:avLst/>
          </a:prstGeom>
        </p:spPr>
      </p:pic>
      <p:pic>
        <p:nvPicPr>
          <p:cNvPr id="32" name="PFE element 653" descr="d8YNcGhOFEnu426.png"/>
          <p:cNvPicPr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194" y="3113882"/>
            <a:ext cx="1574800" cy="1422400"/>
          </a:xfrm>
          <a:prstGeom prst="rect">
            <a:avLst/>
          </a:prstGeom>
        </p:spPr>
      </p:pic>
      <p:pic>
        <p:nvPicPr>
          <p:cNvPr id="33" name="PFE element 654" descr="d8YNcGhOFEnu427.png"/>
          <p:cNvPicPr>
            <a:picLocks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594" y="1513681"/>
            <a:ext cx="1562100" cy="1422400"/>
          </a:xfrm>
          <a:prstGeom prst="rect">
            <a:avLst/>
          </a:prstGeom>
        </p:spPr>
      </p:pic>
      <p:sp>
        <p:nvSpPr>
          <p:cNvPr id="94" name="Frame 93"/>
          <p:cNvSpPr/>
          <p:nvPr/>
        </p:nvSpPr>
        <p:spPr>
          <a:xfrm>
            <a:off x="1881188" y="-307975"/>
            <a:ext cx="7299325" cy="5435600"/>
          </a:xfrm>
          <a:prstGeom prst="fram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8720" name="Picture 3" descr="neu_QuarksGluons"/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546600"/>
            <a:ext cx="1214437" cy="50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FE element 657" descr="d8YNcGhOFEnu428.png"/>
          <p:cNvPicPr>
            <a:picLocks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75" y="203920"/>
            <a:ext cx="66548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9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>
            <a:spLocks noChangeArrowheads="1"/>
          </p:cNvSpPr>
          <p:nvPr/>
        </p:nvSpPr>
        <p:spPr bwMode="auto">
          <a:xfrm>
            <a:off x="3346450" y="578967"/>
            <a:ext cx="4097338" cy="4105275"/>
          </a:xfrm>
          <a:prstGeom prst="rect">
            <a:avLst/>
          </a:prstGeom>
          <a:solidFill>
            <a:srgbClr val="FAF06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grpSp>
        <p:nvGrpSpPr>
          <p:cNvPr id="30722" name="pfehide659" hidden="1"/>
          <p:cNvGrpSpPr>
            <a:grpSpLocks/>
          </p:cNvGrpSpPr>
          <p:nvPr/>
        </p:nvGrpSpPr>
        <p:grpSpPr bwMode="auto">
          <a:xfrm>
            <a:off x="6375400" y="2091854"/>
            <a:ext cx="1687513" cy="1512888"/>
            <a:chOff x="3923" y="2341"/>
            <a:chExt cx="981" cy="953"/>
          </a:xfrm>
        </p:grpSpPr>
        <p:sp>
          <p:nvSpPr>
            <p:cNvPr id="107" name="Oval 106" hidden="1"/>
            <p:cNvSpPr>
              <a:spLocks noChangeArrowheads="1"/>
            </p:cNvSpPr>
            <p:nvPr/>
          </p:nvSpPr>
          <p:spPr bwMode="auto">
            <a:xfrm>
              <a:off x="3923" y="2341"/>
              <a:ext cx="981" cy="953"/>
            </a:xfrm>
            <a:prstGeom prst="ellipse">
              <a:avLst/>
            </a:prstGeom>
            <a:solidFill>
              <a:srgbClr val="F0D57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Oval 107" hidden="1"/>
            <p:cNvSpPr>
              <a:spLocks noChangeArrowheads="1"/>
            </p:cNvSpPr>
            <p:nvPr/>
          </p:nvSpPr>
          <p:spPr bwMode="auto">
            <a:xfrm>
              <a:off x="4137" y="2554"/>
              <a:ext cx="553" cy="527"/>
            </a:xfrm>
            <a:prstGeom prst="ellipse">
              <a:avLst/>
            </a:pr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74607" y="2086298"/>
            <a:ext cx="1689100" cy="1524000"/>
            <a:chOff x="317500" y="317500"/>
            <a:chExt cx="1689100" cy="1524000"/>
          </a:xfrm>
        </p:grpSpPr>
        <p:pic>
          <p:nvPicPr>
            <p:cNvPr id="2" name="PFE element 659" descr="d8YNcGhOFEnu429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689100" cy="1524000"/>
            </a:xfrm>
            <a:prstGeom prst="rect">
              <a:avLst/>
            </a:prstGeom>
          </p:spPr>
        </p:pic>
        <p:sp>
          <p:nvSpPr>
            <p:cNvPr id="3" name="Shape_156"/>
            <p:cNvSpPr/>
            <p:nvPr/>
          </p:nvSpPr>
          <p:spPr>
            <a:xfrm>
              <a:off x="317500" y="317500"/>
              <a:ext cx="1689100" cy="1524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5" name="PFE element 660" descr="d8YNcGhOFEnu43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132" y="897261"/>
            <a:ext cx="1701800" cy="1524000"/>
          </a:xfrm>
          <a:prstGeom prst="rect">
            <a:avLst/>
          </a:prstGeom>
        </p:spPr>
      </p:pic>
      <p:pic>
        <p:nvPicPr>
          <p:cNvPr id="6" name="PFE element 661" descr="d8YNcGhOFEnu43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407" y="2265686"/>
            <a:ext cx="1701800" cy="1524000"/>
          </a:xfrm>
          <a:prstGeom prst="rect">
            <a:avLst/>
          </a:prstGeom>
        </p:spPr>
      </p:pic>
      <p:pic>
        <p:nvPicPr>
          <p:cNvPr id="7" name="PFE element 662" descr="d8YNcGhOFEnu432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307" y="3310260"/>
            <a:ext cx="1701800" cy="1524000"/>
          </a:xfrm>
          <a:prstGeom prst="rect">
            <a:avLst/>
          </a:prstGeom>
        </p:spPr>
      </p:pic>
      <p:pic>
        <p:nvPicPr>
          <p:cNvPr id="8" name="PFE element 663" descr="d8YNcGhOFEnu433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525" y="3489648"/>
            <a:ext cx="1701800" cy="1524000"/>
          </a:xfrm>
          <a:prstGeom prst="rect">
            <a:avLst/>
          </a:prstGeom>
        </p:spPr>
      </p:pic>
      <p:pic>
        <p:nvPicPr>
          <p:cNvPr id="9" name="PFE element 664" descr="d8YNcGhOFEnu434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294" y="2782416"/>
            <a:ext cx="203200" cy="333375"/>
          </a:xfrm>
          <a:prstGeom prst="rect">
            <a:avLst/>
          </a:prstGeom>
        </p:spPr>
      </p:pic>
      <p:pic>
        <p:nvPicPr>
          <p:cNvPr id="10" name="PFE element 665" descr="d8YNcGhOFEnu435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1" y="2449041"/>
            <a:ext cx="203200" cy="333375"/>
          </a:xfrm>
          <a:prstGeom prst="rect">
            <a:avLst/>
          </a:prstGeom>
        </p:spPr>
      </p:pic>
      <p:pic>
        <p:nvPicPr>
          <p:cNvPr id="11" name="PFE element 666" descr="d8YNcGhOFEnu436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438" y="2637954"/>
            <a:ext cx="203200" cy="333375"/>
          </a:xfrm>
          <a:prstGeom prst="rect">
            <a:avLst/>
          </a:prstGeom>
        </p:spPr>
      </p:pic>
      <p:pic>
        <p:nvPicPr>
          <p:cNvPr id="12" name="PFE element 667" descr="d8YNcGhOFEnu437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282" y="2265686"/>
            <a:ext cx="1701800" cy="1524000"/>
          </a:xfrm>
          <a:prstGeom prst="rect">
            <a:avLst/>
          </a:prstGeom>
        </p:spPr>
      </p:pic>
      <p:pic>
        <p:nvPicPr>
          <p:cNvPr id="13" name="PFE element 668" descr="d8YNcGhOFEnu438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700" y="752798"/>
            <a:ext cx="1689100" cy="1524000"/>
          </a:xfrm>
          <a:prstGeom prst="rect">
            <a:avLst/>
          </a:prstGeom>
        </p:spPr>
      </p:pic>
      <p:pic>
        <p:nvPicPr>
          <p:cNvPr id="14" name="PFE element 669" descr="d8YNcGhOFEnu439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394" y="428948"/>
            <a:ext cx="1701800" cy="1524000"/>
          </a:xfrm>
          <a:prstGeom prst="rect">
            <a:avLst/>
          </a:prstGeom>
        </p:spPr>
      </p:pic>
      <p:sp>
        <p:nvSpPr>
          <p:cNvPr id="157" name="Frame 156"/>
          <p:cNvSpPr/>
          <p:nvPr/>
        </p:nvSpPr>
        <p:spPr>
          <a:xfrm>
            <a:off x="2674938" y="-92546"/>
            <a:ext cx="5435600" cy="5435600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8" name="AutoShape 61"/>
          <p:cNvSpPr>
            <a:spLocks noChangeArrowheads="1"/>
          </p:cNvSpPr>
          <p:nvPr/>
        </p:nvSpPr>
        <p:spPr bwMode="auto">
          <a:xfrm>
            <a:off x="1708150" y="1982317"/>
            <a:ext cx="1639888" cy="930183"/>
          </a:xfrm>
          <a:prstGeom prst="rightArrow">
            <a:avLst>
              <a:gd name="adj1" fmla="val 50000"/>
              <a:gd name="adj2" fmla="val 30006"/>
            </a:avLst>
          </a:prstGeom>
          <a:solidFill>
            <a:sysClr val="window" lastClr="FFFFFF">
              <a:lumMod val="85000"/>
            </a:sysClr>
          </a:solidFill>
          <a:ln w="38100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59" name="AutoShape 62"/>
          <p:cNvSpPr>
            <a:spLocks noChangeArrowheads="1"/>
          </p:cNvSpPr>
          <p:nvPr/>
        </p:nvSpPr>
        <p:spPr bwMode="auto">
          <a:xfrm flipH="1">
            <a:off x="7469187" y="1964854"/>
            <a:ext cx="1639887" cy="930183"/>
          </a:xfrm>
          <a:prstGeom prst="rightArrow">
            <a:avLst>
              <a:gd name="adj1" fmla="val 50000"/>
              <a:gd name="adj2" fmla="val 30006"/>
            </a:avLst>
          </a:prstGeom>
          <a:solidFill>
            <a:sysClr val="window" lastClr="FFFFFF">
              <a:lumMod val="85000"/>
            </a:sysClr>
          </a:solidFill>
          <a:ln w="38100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grpSp>
        <p:nvGrpSpPr>
          <p:cNvPr id="106" name="pfehide673" hidden="1"/>
          <p:cNvGrpSpPr>
            <a:grpSpLocks/>
          </p:cNvGrpSpPr>
          <p:nvPr/>
        </p:nvGrpSpPr>
        <p:grpSpPr bwMode="auto">
          <a:xfrm>
            <a:off x="1708150" y="-92546"/>
            <a:ext cx="7400924" cy="5435600"/>
            <a:chOff x="1441830" y="1065088"/>
            <a:chExt cx="7399601" cy="5436000"/>
          </a:xfrm>
        </p:grpSpPr>
        <p:sp>
          <p:nvSpPr>
            <p:cNvPr id="109" name="Rectangle 3" hidden="1"/>
            <p:cNvSpPr>
              <a:spLocks noChangeArrowheads="1"/>
            </p:cNvSpPr>
            <p:nvPr/>
          </p:nvSpPr>
          <p:spPr bwMode="auto">
            <a:xfrm>
              <a:off x="3079837" y="1916051"/>
              <a:ext cx="4096606" cy="410557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0740" name="Group 4" hidden="1"/>
            <p:cNvGrpSpPr>
              <a:grpSpLocks/>
            </p:cNvGrpSpPr>
            <p:nvPr/>
          </p:nvGrpSpPr>
          <p:grpSpPr bwMode="auto">
            <a:xfrm>
              <a:off x="6108700" y="3249613"/>
              <a:ext cx="1687116" cy="1512887"/>
              <a:chOff x="3923" y="2341"/>
              <a:chExt cx="981" cy="953"/>
            </a:xfrm>
          </p:grpSpPr>
          <p:sp>
            <p:nvSpPr>
              <p:cNvPr id="214" name="Oval 5" hidden="1"/>
              <p:cNvSpPr>
                <a:spLocks noChangeArrowheads="1"/>
              </p:cNvSpPr>
              <p:nvPr/>
            </p:nvSpPr>
            <p:spPr bwMode="auto">
              <a:xfrm>
                <a:off x="3923" y="2341"/>
                <a:ext cx="981" cy="953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Oval 6" hidden="1"/>
              <p:cNvSpPr>
                <a:spLocks noChangeArrowheads="1"/>
              </p:cNvSpPr>
              <p:nvPr/>
            </p:nvSpPr>
            <p:spPr bwMode="auto">
              <a:xfrm>
                <a:off x="4137" y="2554"/>
                <a:ext cx="553" cy="527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0741" name="Group 7" hidden="1"/>
            <p:cNvGrpSpPr>
              <a:grpSpLocks/>
            </p:cNvGrpSpPr>
            <p:nvPr/>
          </p:nvGrpSpPr>
          <p:grpSpPr bwMode="auto">
            <a:xfrm>
              <a:off x="2949445" y="2060575"/>
              <a:ext cx="1687115" cy="1512888"/>
              <a:chOff x="2282" y="1298"/>
              <a:chExt cx="981" cy="953"/>
            </a:xfrm>
          </p:grpSpPr>
          <p:sp>
            <p:nvSpPr>
              <p:cNvPr id="209" name="Oval 8" hidden="1"/>
              <p:cNvSpPr>
                <a:spLocks noChangeArrowheads="1"/>
              </p:cNvSpPr>
              <p:nvPr/>
            </p:nvSpPr>
            <p:spPr bwMode="auto">
              <a:xfrm>
                <a:off x="2282" y="1298"/>
                <a:ext cx="981" cy="953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0" name="Oval 9" hidden="1"/>
              <p:cNvSpPr>
                <a:spLocks noChangeArrowheads="1"/>
              </p:cNvSpPr>
              <p:nvPr/>
            </p:nvSpPr>
            <p:spPr bwMode="auto">
              <a:xfrm>
                <a:off x="2496" y="1511"/>
                <a:ext cx="553" cy="527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1" name="Text Box 10" hidden="1"/>
              <p:cNvSpPr txBox="1">
                <a:spLocks noChangeArrowheads="1"/>
              </p:cNvSpPr>
              <p:nvPr/>
            </p:nvSpPr>
            <p:spPr bwMode="auto">
              <a:xfrm>
                <a:off x="2582" y="1624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FF3300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212" name="Text Box 11" hidden="1"/>
              <p:cNvSpPr txBox="1">
                <a:spLocks noChangeArrowheads="1"/>
              </p:cNvSpPr>
              <p:nvPr/>
            </p:nvSpPr>
            <p:spPr bwMode="auto">
              <a:xfrm>
                <a:off x="2697" y="1412"/>
                <a:ext cx="117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0000FF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213" name="Text Box 12" hidden="1"/>
              <p:cNvSpPr txBox="1">
                <a:spLocks noChangeArrowheads="1"/>
              </p:cNvSpPr>
              <p:nvPr/>
            </p:nvSpPr>
            <p:spPr bwMode="auto">
              <a:xfrm>
                <a:off x="2808" y="1533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33CC33"/>
                    </a:solidFill>
                    <a:latin typeface="Mistral" charset="0"/>
                  </a:rPr>
                  <a:t>q</a:t>
                </a:r>
              </a:p>
            </p:txBody>
          </p:sp>
        </p:grpSp>
        <p:sp>
          <p:nvSpPr>
            <p:cNvPr id="30742" name="Text Box 33" hidden="1"/>
            <p:cNvSpPr txBox="1">
              <a:spLocks noChangeArrowheads="1"/>
            </p:cNvSpPr>
            <p:nvPr/>
          </p:nvSpPr>
          <p:spPr bwMode="auto">
            <a:xfrm>
              <a:off x="6624207" y="3802065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FF3300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43" name="Text Box 34" hidden="1"/>
            <p:cNvSpPr txBox="1">
              <a:spLocks noChangeArrowheads="1"/>
            </p:cNvSpPr>
            <p:nvPr/>
          </p:nvSpPr>
          <p:spPr bwMode="auto">
            <a:xfrm>
              <a:off x="6818543" y="3465516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0000FF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44" name="Text Box 35" hidden="1"/>
            <p:cNvSpPr txBox="1">
              <a:spLocks noChangeArrowheads="1"/>
            </p:cNvSpPr>
            <p:nvPr/>
          </p:nvSpPr>
          <p:spPr bwMode="auto">
            <a:xfrm>
              <a:off x="7012880" y="36576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33CC33"/>
                  </a:solidFill>
                  <a:latin typeface="Mistral" charset="0"/>
                </a:rPr>
                <a:t>q</a:t>
              </a:r>
            </a:p>
          </p:txBody>
        </p:sp>
        <p:grpSp>
          <p:nvGrpSpPr>
            <p:cNvPr id="30745" name="Group 42" hidden="1"/>
            <p:cNvGrpSpPr>
              <a:grpSpLocks/>
            </p:cNvGrpSpPr>
            <p:nvPr/>
          </p:nvGrpSpPr>
          <p:grpSpPr bwMode="auto">
            <a:xfrm>
              <a:off x="4445664" y="1916116"/>
              <a:ext cx="1687115" cy="1512887"/>
              <a:chOff x="3302" y="1367"/>
              <a:chExt cx="981" cy="953"/>
            </a:xfrm>
          </p:grpSpPr>
          <p:sp>
            <p:nvSpPr>
              <p:cNvPr id="187" name="Oval 43" hidden="1"/>
              <p:cNvSpPr>
                <a:spLocks noChangeArrowheads="1"/>
              </p:cNvSpPr>
              <p:nvPr/>
            </p:nvSpPr>
            <p:spPr bwMode="auto">
              <a:xfrm>
                <a:off x="3302" y="1367"/>
                <a:ext cx="979" cy="953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5" name="Oval 44" hidden="1"/>
              <p:cNvSpPr>
                <a:spLocks noChangeArrowheads="1"/>
              </p:cNvSpPr>
              <p:nvPr/>
            </p:nvSpPr>
            <p:spPr bwMode="auto">
              <a:xfrm>
                <a:off x="3517" y="1580"/>
                <a:ext cx="551" cy="527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6" name="Text Box 45" hidden="1"/>
              <p:cNvSpPr txBox="1">
                <a:spLocks noChangeArrowheads="1"/>
              </p:cNvSpPr>
              <p:nvPr/>
            </p:nvSpPr>
            <p:spPr bwMode="auto">
              <a:xfrm>
                <a:off x="3582" y="1692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FF3300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207" name="Text Box 46" hidden="1"/>
              <p:cNvSpPr txBox="1">
                <a:spLocks noChangeArrowheads="1"/>
              </p:cNvSpPr>
              <p:nvPr/>
            </p:nvSpPr>
            <p:spPr bwMode="auto">
              <a:xfrm>
                <a:off x="3695" y="1480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0000FF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208" name="Text Box 47" hidden="1"/>
              <p:cNvSpPr txBox="1">
                <a:spLocks noChangeArrowheads="1"/>
              </p:cNvSpPr>
              <p:nvPr/>
            </p:nvSpPr>
            <p:spPr bwMode="auto">
              <a:xfrm>
                <a:off x="3808" y="1601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33CC33"/>
                    </a:solidFill>
                    <a:latin typeface="Mistral" charset="0"/>
                  </a:rPr>
                  <a:t>q</a:t>
                </a:r>
              </a:p>
            </p:txBody>
          </p:sp>
        </p:grpSp>
        <p:grpSp>
          <p:nvGrpSpPr>
            <p:cNvPr id="30746" name="Group 48" hidden="1"/>
            <p:cNvGrpSpPr>
              <a:grpSpLocks/>
            </p:cNvGrpSpPr>
            <p:nvPr/>
          </p:nvGrpSpPr>
          <p:grpSpPr bwMode="auto">
            <a:xfrm>
              <a:off x="5811178" y="1592266"/>
              <a:ext cx="1687115" cy="1512887"/>
              <a:chOff x="1080" y="1049"/>
              <a:chExt cx="981" cy="953"/>
            </a:xfrm>
          </p:grpSpPr>
          <p:grpSp>
            <p:nvGrpSpPr>
              <p:cNvPr id="30765" name="Group 49" hidden="1"/>
              <p:cNvGrpSpPr>
                <a:grpSpLocks/>
              </p:cNvGrpSpPr>
              <p:nvPr/>
            </p:nvGrpSpPr>
            <p:grpSpPr bwMode="auto">
              <a:xfrm>
                <a:off x="1080" y="1049"/>
                <a:ext cx="981" cy="953"/>
                <a:chOff x="3923" y="2341"/>
                <a:chExt cx="981" cy="953"/>
              </a:xfrm>
            </p:grpSpPr>
            <p:sp>
              <p:nvSpPr>
                <p:cNvPr id="180" name="Oval 50" hidden="1"/>
                <p:cNvSpPr>
                  <a:spLocks noChangeArrowheads="1"/>
                </p:cNvSpPr>
                <p:nvPr/>
              </p:nvSpPr>
              <p:spPr bwMode="auto">
                <a:xfrm>
                  <a:off x="3923" y="2341"/>
                  <a:ext cx="981" cy="95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1" name="Oval 51" hidden="1"/>
                <p:cNvSpPr>
                  <a:spLocks noChangeArrowheads="1"/>
                </p:cNvSpPr>
                <p:nvPr/>
              </p:nvSpPr>
              <p:spPr bwMode="auto">
                <a:xfrm>
                  <a:off x="4137" y="2554"/>
                  <a:ext cx="553" cy="527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77" name="Text Box 52" hidden="1"/>
              <p:cNvSpPr txBox="1">
                <a:spLocks noChangeArrowheads="1"/>
              </p:cNvSpPr>
              <p:nvPr/>
            </p:nvSpPr>
            <p:spPr bwMode="auto">
              <a:xfrm>
                <a:off x="1380" y="1374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FF3300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178" name="Text Box 53" hidden="1"/>
              <p:cNvSpPr txBox="1">
                <a:spLocks noChangeArrowheads="1"/>
              </p:cNvSpPr>
              <p:nvPr/>
            </p:nvSpPr>
            <p:spPr bwMode="auto">
              <a:xfrm>
                <a:off x="1495" y="1162"/>
                <a:ext cx="117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0000FF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179" name="Text Box 54" hidden="1"/>
              <p:cNvSpPr txBox="1">
                <a:spLocks noChangeArrowheads="1"/>
              </p:cNvSpPr>
              <p:nvPr/>
            </p:nvSpPr>
            <p:spPr bwMode="auto">
              <a:xfrm>
                <a:off x="1606" y="1283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33CC33"/>
                    </a:solidFill>
                    <a:latin typeface="Mistral" charset="0"/>
                  </a:rPr>
                  <a:t>q</a:t>
                </a:r>
              </a:p>
            </p:txBody>
          </p:sp>
        </p:grpSp>
        <p:sp>
          <p:nvSpPr>
            <p:cNvPr id="137" name="Freeform 62" hidden="1"/>
            <p:cNvSpPr>
              <a:spLocks/>
            </p:cNvSpPr>
            <p:nvPr/>
          </p:nvSpPr>
          <p:spPr bwMode="auto">
            <a:xfrm>
              <a:off x="3444897" y="3573523"/>
              <a:ext cx="2910955" cy="1965470"/>
            </a:xfrm>
            <a:custGeom>
              <a:avLst/>
              <a:gdLst/>
              <a:ahLst/>
              <a:cxnLst>
                <a:cxn ang="0">
                  <a:pos x="45" y="429"/>
                </a:cxn>
                <a:cxn ang="0">
                  <a:pos x="317" y="66"/>
                </a:cxn>
                <a:cxn ang="0">
                  <a:pos x="771" y="144"/>
                </a:cxn>
                <a:cxn ang="0">
                  <a:pos x="1398" y="93"/>
                </a:cxn>
                <a:cxn ang="0">
                  <a:pos x="1361" y="701"/>
                </a:cxn>
                <a:cxn ang="0">
                  <a:pos x="1534" y="1135"/>
                </a:cxn>
                <a:cxn ang="0">
                  <a:pos x="408" y="1200"/>
                </a:cxn>
                <a:cxn ang="0">
                  <a:pos x="45" y="837"/>
                </a:cxn>
                <a:cxn ang="0">
                  <a:pos x="45" y="429"/>
                </a:cxn>
              </a:cxnLst>
              <a:rect l="0" t="0" r="r" b="b"/>
              <a:pathLst>
                <a:path w="1693" h="1238">
                  <a:moveTo>
                    <a:pt x="45" y="429"/>
                  </a:moveTo>
                  <a:cubicBezTo>
                    <a:pt x="90" y="301"/>
                    <a:pt x="204" y="81"/>
                    <a:pt x="317" y="66"/>
                  </a:cubicBezTo>
                  <a:cubicBezTo>
                    <a:pt x="430" y="51"/>
                    <a:pt x="591" y="140"/>
                    <a:pt x="771" y="144"/>
                  </a:cubicBezTo>
                  <a:cubicBezTo>
                    <a:pt x="951" y="148"/>
                    <a:pt x="1300" y="0"/>
                    <a:pt x="1398" y="93"/>
                  </a:cubicBezTo>
                  <a:cubicBezTo>
                    <a:pt x="1504" y="153"/>
                    <a:pt x="1390" y="539"/>
                    <a:pt x="1361" y="701"/>
                  </a:cubicBezTo>
                  <a:cubicBezTo>
                    <a:pt x="1384" y="875"/>
                    <a:pt x="1693" y="1052"/>
                    <a:pt x="1534" y="1135"/>
                  </a:cubicBezTo>
                  <a:cubicBezTo>
                    <a:pt x="1375" y="1218"/>
                    <a:pt x="605" y="1238"/>
                    <a:pt x="408" y="1200"/>
                  </a:cubicBezTo>
                  <a:cubicBezTo>
                    <a:pt x="211" y="1162"/>
                    <a:pt x="105" y="965"/>
                    <a:pt x="45" y="837"/>
                  </a:cubicBezTo>
                  <a:cubicBezTo>
                    <a:pt x="45" y="837"/>
                    <a:pt x="0" y="557"/>
                    <a:pt x="45" y="429"/>
                  </a:cubicBezTo>
                  <a:close/>
                </a:path>
              </a:pathLst>
            </a:custGeom>
            <a:solidFill>
              <a:schemeClr val="accent1"/>
            </a:solidFill>
            <a:ln w="76200" cmpd="sng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48" name="Text Box 16" hidden="1"/>
            <p:cNvSpPr txBox="1">
              <a:spLocks noChangeArrowheads="1"/>
            </p:cNvSpPr>
            <p:nvPr/>
          </p:nvSpPr>
          <p:spPr bwMode="auto">
            <a:xfrm>
              <a:off x="3831267" y="45085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FF3300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49" name="Text Box 17" hidden="1"/>
            <p:cNvSpPr txBox="1">
              <a:spLocks noChangeArrowheads="1"/>
            </p:cNvSpPr>
            <p:nvPr/>
          </p:nvSpPr>
          <p:spPr bwMode="auto">
            <a:xfrm>
              <a:off x="4304209" y="4471991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0000FF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0" name="Text Box 18" hidden="1"/>
            <p:cNvSpPr txBox="1">
              <a:spLocks noChangeArrowheads="1"/>
            </p:cNvSpPr>
            <p:nvPr/>
          </p:nvSpPr>
          <p:spPr bwMode="auto">
            <a:xfrm>
              <a:off x="4498546" y="4664078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33CC33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1" name="Text Box 23" hidden="1"/>
            <p:cNvSpPr txBox="1">
              <a:spLocks noChangeArrowheads="1"/>
            </p:cNvSpPr>
            <p:nvPr/>
          </p:nvSpPr>
          <p:spPr bwMode="auto">
            <a:xfrm>
              <a:off x="5313727" y="3933828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FF3300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2" name="Text Box 24" hidden="1"/>
            <p:cNvSpPr txBox="1">
              <a:spLocks noChangeArrowheads="1"/>
            </p:cNvSpPr>
            <p:nvPr/>
          </p:nvSpPr>
          <p:spPr bwMode="auto">
            <a:xfrm>
              <a:off x="4677404" y="38608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0000FF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3" name="Text Box 25" hidden="1"/>
            <p:cNvSpPr txBox="1">
              <a:spLocks noChangeArrowheads="1"/>
            </p:cNvSpPr>
            <p:nvPr/>
          </p:nvSpPr>
          <p:spPr bwMode="auto">
            <a:xfrm>
              <a:off x="4871740" y="4052891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33CC33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4" name="Text Box 30" hidden="1"/>
            <p:cNvSpPr txBox="1">
              <a:spLocks noChangeArrowheads="1"/>
            </p:cNvSpPr>
            <p:nvPr/>
          </p:nvSpPr>
          <p:spPr bwMode="auto">
            <a:xfrm>
              <a:off x="4809828" y="4449766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FF3300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5" name="Text Box 31" hidden="1"/>
            <p:cNvSpPr txBox="1">
              <a:spLocks noChangeArrowheads="1"/>
            </p:cNvSpPr>
            <p:nvPr/>
          </p:nvSpPr>
          <p:spPr bwMode="auto">
            <a:xfrm>
              <a:off x="4142547" y="38608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0000FF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6" name="Text Box 32" hidden="1"/>
            <p:cNvSpPr txBox="1">
              <a:spLocks noChangeArrowheads="1"/>
            </p:cNvSpPr>
            <p:nvPr/>
          </p:nvSpPr>
          <p:spPr bwMode="auto">
            <a:xfrm>
              <a:off x="5198501" y="43053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33CC33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7" name="Text Box 39" hidden="1"/>
            <p:cNvSpPr txBox="1">
              <a:spLocks noChangeArrowheads="1"/>
            </p:cNvSpPr>
            <p:nvPr/>
          </p:nvSpPr>
          <p:spPr bwMode="auto">
            <a:xfrm>
              <a:off x="5470228" y="4797428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0000FF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8" name="Text Box 40" hidden="1"/>
            <p:cNvSpPr txBox="1">
              <a:spLocks noChangeArrowheads="1"/>
            </p:cNvSpPr>
            <p:nvPr/>
          </p:nvSpPr>
          <p:spPr bwMode="auto">
            <a:xfrm>
              <a:off x="3831267" y="40767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33CC33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9" name="Text Box 41" hidden="1"/>
            <p:cNvSpPr txBox="1">
              <a:spLocks noChangeArrowheads="1"/>
            </p:cNvSpPr>
            <p:nvPr/>
          </p:nvSpPr>
          <p:spPr bwMode="auto">
            <a:xfrm>
              <a:off x="4462430" y="4773616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389209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FF3300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171" name="Freeform 64" hidden="1"/>
            <p:cNvSpPr>
              <a:spLocks/>
            </p:cNvSpPr>
            <p:nvPr/>
          </p:nvSpPr>
          <p:spPr bwMode="auto">
            <a:xfrm>
              <a:off x="3392519" y="3513193"/>
              <a:ext cx="2912541" cy="2076603"/>
            </a:xfrm>
            <a:custGeom>
              <a:avLst/>
              <a:gdLst/>
              <a:ahLst/>
              <a:cxnLst>
                <a:cxn ang="0">
                  <a:pos x="45" y="429"/>
                </a:cxn>
                <a:cxn ang="0">
                  <a:pos x="317" y="66"/>
                </a:cxn>
                <a:cxn ang="0">
                  <a:pos x="771" y="144"/>
                </a:cxn>
                <a:cxn ang="0">
                  <a:pos x="1398" y="93"/>
                </a:cxn>
                <a:cxn ang="0">
                  <a:pos x="1361" y="701"/>
                </a:cxn>
                <a:cxn ang="0">
                  <a:pos x="1534" y="1135"/>
                </a:cxn>
                <a:cxn ang="0">
                  <a:pos x="408" y="1200"/>
                </a:cxn>
                <a:cxn ang="0">
                  <a:pos x="45" y="837"/>
                </a:cxn>
                <a:cxn ang="0">
                  <a:pos x="45" y="429"/>
                </a:cxn>
              </a:cxnLst>
              <a:rect l="0" t="0" r="r" b="b"/>
              <a:pathLst>
                <a:path w="1693" h="1238">
                  <a:moveTo>
                    <a:pt x="45" y="429"/>
                  </a:moveTo>
                  <a:cubicBezTo>
                    <a:pt x="90" y="301"/>
                    <a:pt x="204" y="81"/>
                    <a:pt x="317" y="66"/>
                  </a:cubicBezTo>
                  <a:cubicBezTo>
                    <a:pt x="430" y="51"/>
                    <a:pt x="591" y="140"/>
                    <a:pt x="771" y="144"/>
                  </a:cubicBezTo>
                  <a:cubicBezTo>
                    <a:pt x="951" y="148"/>
                    <a:pt x="1300" y="0"/>
                    <a:pt x="1398" y="93"/>
                  </a:cubicBezTo>
                  <a:cubicBezTo>
                    <a:pt x="1504" y="153"/>
                    <a:pt x="1390" y="539"/>
                    <a:pt x="1361" y="701"/>
                  </a:cubicBezTo>
                  <a:cubicBezTo>
                    <a:pt x="1384" y="875"/>
                    <a:pt x="1693" y="1052"/>
                    <a:pt x="1534" y="1135"/>
                  </a:cubicBezTo>
                  <a:cubicBezTo>
                    <a:pt x="1375" y="1218"/>
                    <a:pt x="605" y="1238"/>
                    <a:pt x="408" y="1200"/>
                  </a:cubicBezTo>
                  <a:cubicBezTo>
                    <a:pt x="211" y="1162"/>
                    <a:pt x="105" y="965"/>
                    <a:pt x="45" y="837"/>
                  </a:cubicBezTo>
                  <a:cubicBezTo>
                    <a:pt x="45" y="837"/>
                    <a:pt x="0" y="557"/>
                    <a:pt x="45" y="429"/>
                  </a:cubicBezTo>
                  <a:close/>
                </a:path>
              </a:pathLst>
            </a:custGeom>
            <a:solidFill>
              <a:schemeClr val="accent1"/>
            </a:solidFill>
            <a:ln w="76200" cmpd="sng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Freeform 65" hidden="1"/>
            <p:cNvSpPr>
              <a:spLocks/>
            </p:cNvSpPr>
            <p:nvPr/>
          </p:nvSpPr>
          <p:spPr bwMode="auto">
            <a:xfrm>
              <a:off x="3368710" y="3441751"/>
              <a:ext cx="2912542" cy="2219488"/>
            </a:xfrm>
            <a:custGeom>
              <a:avLst/>
              <a:gdLst/>
              <a:ahLst/>
              <a:cxnLst>
                <a:cxn ang="0">
                  <a:pos x="45" y="429"/>
                </a:cxn>
                <a:cxn ang="0">
                  <a:pos x="317" y="66"/>
                </a:cxn>
                <a:cxn ang="0">
                  <a:pos x="771" y="144"/>
                </a:cxn>
                <a:cxn ang="0">
                  <a:pos x="1398" y="93"/>
                </a:cxn>
                <a:cxn ang="0">
                  <a:pos x="1361" y="701"/>
                </a:cxn>
                <a:cxn ang="0">
                  <a:pos x="1534" y="1135"/>
                </a:cxn>
                <a:cxn ang="0">
                  <a:pos x="408" y="1200"/>
                </a:cxn>
                <a:cxn ang="0">
                  <a:pos x="45" y="837"/>
                </a:cxn>
                <a:cxn ang="0">
                  <a:pos x="45" y="429"/>
                </a:cxn>
              </a:cxnLst>
              <a:rect l="0" t="0" r="r" b="b"/>
              <a:pathLst>
                <a:path w="1693" h="1238">
                  <a:moveTo>
                    <a:pt x="45" y="429"/>
                  </a:moveTo>
                  <a:cubicBezTo>
                    <a:pt x="90" y="301"/>
                    <a:pt x="204" y="81"/>
                    <a:pt x="317" y="66"/>
                  </a:cubicBezTo>
                  <a:cubicBezTo>
                    <a:pt x="430" y="51"/>
                    <a:pt x="591" y="140"/>
                    <a:pt x="771" y="144"/>
                  </a:cubicBezTo>
                  <a:cubicBezTo>
                    <a:pt x="951" y="148"/>
                    <a:pt x="1300" y="0"/>
                    <a:pt x="1398" y="93"/>
                  </a:cubicBezTo>
                  <a:cubicBezTo>
                    <a:pt x="1504" y="153"/>
                    <a:pt x="1390" y="539"/>
                    <a:pt x="1361" y="701"/>
                  </a:cubicBezTo>
                  <a:cubicBezTo>
                    <a:pt x="1384" y="875"/>
                    <a:pt x="1693" y="1052"/>
                    <a:pt x="1534" y="1135"/>
                  </a:cubicBezTo>
                  <a:cubicBezTo>
                    <a:pt x="1375" y="1218"/>
                    <a:pt x="605" y="1238"/>
                    <a:pt x="408" y="1200"/>
                  </a:cubicBezTo>
                  <a:cubicBezTo>
                    <a:pt x="211" y="1162"/>
                    <a:pt x="105" y="965"/>
                    <a:pt x="45" y="837"/>
                  </a:cubicBezTo>
                  <a:cubicBezTo>
                    <a:pt x="45" y="837"/>
                    <a:pt x="0" y="557"/>
                    <a:pt x="45" y="429"/>
                  </a:cubicBezTo>
                  <a:close/>
                </a:path>
              </a:pathLst>
            </a:custGeom>
            <a:solidFill>
              <a:schemeClr val="accent1"/>
            </a:solidFill>
            <a:ln w="76200" cmpd="sng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Frame 172" hidden="1"/>
            <p:cNvSpPr/>
            <p:nvPr/>
          </p:nvSpPr>
          <p:spPr>
            <a:xfrm>
              <a:off x="2406857" y="1065088"/>
              <a:ext cx="5437803" cy="5436000"/>
            </a:xfrm>
            <a:prstGeom prst="fram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4" name="AutoShape 61" hidden="1"/>
            <p:cNvSpPr>
              <a:spLocks noChangeArrowheads="1"/>
            </p:cNvSpPr>
            <p:nvPr/>
          </p:nvSpPr>
          <p:spPr bwMode="auto">
            <a:xfrm>
              <a:off x="1441830" y="3140104"/>
              <a:ext cx="1639595" cy="930251"/>
            </a:xfrm>
            <a:prstGeom prst="rightArrow">
              <a:avLst>
                <a:gd name="adj1" fmla="val 50000"/>
                <a:gd name="adj2" fmla="val 30006"/>
              </a:avLst>
            </a:prstGeom>
            <a:solidFill>
              <a:schemeClr val="accent1"/>
            </a:solidFill>
            <a:ln w="38100">
              <a:solidFill>
                <a:srgbClr val="EF921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rgbClr val="0066CC"/>
                </a:solidFill>
              </a:endParaRPr>
            </a:p>
          </p:txBody>
        </p:sp>
        <p:sp>
          <p:nvSpPr>
            <p:cNvPr id="175" name="AutoShape 62" hidden="1"/>
            <p:cNvSpPr>
              <a:spLocks noChangeArrowheads="1"/>
            </p:cNvSpPr>
            <p:nvPr/>
          </p:nvSpPr>
          <p:spPr bwMode="auto">
            <a:xfrm flipH="1">
              <a:off x="7201837" y="3122639"/>
              <a:ext cx="1639594" cy="930251"/>
            </a:xfrm>
            <a:prstGeom prst="rightArrow">
              <a:avLst>
                <a:gd name="adj1" fmla="val 50000"/>
                <a:gd name="adj2" fmla="val 30006"/>
              </a:avLst>
            </a:prstGeom>
            <a:solidFill>
              <a:schemeClr val="accent1"/>
            </a:solidFill>
            <a:ln w="38100">
              <a:solidFill>
                <a:srgbClr val="EF921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89100" y="-100483"/>
            <a:ext cx="7439025" cy="5451475"/>
            <a:chOff x="317500" y="317500"/>
            <a:chExt cx="7439025" cy="5451475"/>
          </a:xfrm>
        </p:grpSpPr>
        <p:pic>
          <p:nvPicPr>
            <p:cNvPr id="15" name="PFE element 673" descr="d8YNcGhOFEnu440.png"/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439025" cy="5451475"/>
            </a:xfrm>
            <a:prstGeom prst="rect">
              <a:avLst/>
            </a:prstGeom>
          </p:spPr>
        </p:pic>
        <p:sp>
          <p:nvSpPr>
            <p:cNvPr id="16" name="Shape_157"/>
            <p:cNvSpPr/>
            <p:nvPr/>
          </p:nvSpPr>
          <p:spPr>
            <a:xfrm>
              <a:off x="317500" y="317500"/>
              <a:ext cx="7439025" cy="545147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8" name="PFE element 674" descr="d8YNcGhOFEnu442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75" y="203920"/>
            <a:ext cx="66548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1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Barometer_Goethe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663" y="1841500"/>
            <a:ext cx="896937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FE element 676" descr="d8YNcGhOFEnu44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30" y="2330708"/>
            <a:ext cx="3467100" cy="3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1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677" descr="d8YNcGhOFEnu44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3" name="PFE element 678" descr="d8YNcGhOFEnu44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552" y="737436"/>
            <a:ext cx="3683000" cy="6858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33468"/>
            <a:ext cx="2191097" cy="201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7524328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676728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829128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981528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110552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8424" y="94676"/>
            <a:ext cx="0" cy="1756994"/>
          </a:xfrm>
          <a:prstGeom prst="line">
            <a:avLst/>
          </a:prstGeom>
          <a:ln>
            <a:solidFill>
              <a:srgbClr val="FF78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MtSpectr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7" r="2362" b="1245"/>
          <a:stretch>
            <a:fillRect/>
          </a:stretch>
        </p:blipFill>
        <p:spPr bwMode="auto">
          <a:xfrm>
            <a:off x="144501" y="1874069"/>
            <a:ext cx="2771315" cy="280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530" r="8183" b="604"/>
          <a:stretch>
            <a:fillRect/>
          </a:stretch>
        </p:blipFill>
        <p:spPr bwMode="auto">
          <a:xfrm>
            <a:off x="3018060" y="1890435"/>
            <a:ext cx="2636743" cy="278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fehide688" hidden="1"/>
          <p:cNvSpPr txBox="1">
            <a:spLocks noChangeArrowheads="1"/>
          </p:cNvSpPr>
          <p:nvPr/>
        </p:nvSpPr>
        <p:spPr bwMode="auto">
          <a:xfrm>
            <a:off x="5652120" y="2943083"/>
            <a:ext cx="3489196" cy="17168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80000"/>
              <a:buFont typeface="Wingdings" charset="2"/>
              <a:buChar char="q"/>
              <a:defRPr sz="1500" b="0" i="0" kern="1200" spc="26" baseline="0">
                <a:solidFill>
                  <a:schemeClr val="tx1">
                    <a:lumMod val="95000"/>
                  </a:schemeClr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179388" indent="-248400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"/>
              <a:defRPr sz="17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538163" indent="-187325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"/>
              <a:defRPr sz="17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717550" indent="-173038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Font typeface="Andale Mono"/>
              <a:buChar char="►"/>
              <a:defRPr sz="17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908050" indent="-18891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34"/>
              </a:spcAft>
              <a:buClr>
                <a:srgbClr val="004E73"/>
              </a:buClr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spcAft>
                <a:spcPts val="1800"/>
              </a:spcAft>
            </a:pPr>
            <a:r>
              <a:rPr lang="en-US" i="1" dirty="0" err="1" smtClean="0"/>
              <a:t>m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 </a:t>
            </a:r>
            <a:r>
              <a:rPr lang="en-US" dirty="0" smtClean="0"/>
              <a:t>spectra exponential for</a:t>
            </a:r>
            <a:br>
              <a:rPr lang="en-US" dirty="0" smtClean="0"/>
            </a:br>
            <a:r>
              <a:rPr lang="en-US" i="1" dirty="0" err="1" smtClean="0"/>
              <a:t>m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-M</a:t>
            </a:r>
            <a:r>
              <a:rPr lang="en-US" dirty="0" smtClean="0"/>
              <a:t> &gt; 0.1 </a:t>
            </a:r>
            <a:r>
              <a:rPr lang="en-US" dirty="0" err="1" smtClean="0"/>
              <a:t>GeV</a:t>
            </a:r>
            <a:r>
              <a:rPr lang="en-US" dirty="0" smtClean="0"/>
              <a:t>;  &lt;0.1 </a:t>
            </a:r>
            <a:r>
              <a:rPr lang="en-US" dirty="0" err="1" smtClean="0"/>
              <a:t>GeV</a:t>
            </a:r>
            <a:r>
              <a:rPr lang="en-US" dirty="0" smtClean="0"/>
              <a:t> ??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Fit  with </a:t>
            </a:r>
            <a:r>
              <a:rPr lang="en-US" i="1" dirty="0" smtClean="0"/>
              <a:t>1/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 </a:t>
            </a:r>
            <a:r>
              <a:rPr lang="en-US" i="1" dirty="0" err="1" smtClean="0"/>
              <a:t>dN</a:t>
            </a:r>
            <a:r>
              <a:rPr lang="en-US" i="1" dirty="0" smtClean="0"/>
              <a:t>/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 ~ </a:t>
            </a:r>
            <a:r>
              <a:rPr lang="en-US" i="1" dirty="0" err="1" smtClean="0"/>
              <a:t>exp</a:t>
            </a:r>
            <a:r>
              <a:rPr lang="en-US" i="1" dirty="0" smtClean="0"/>
              <a:t>(-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/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eff</a:t>
            </a:r>
            <a:r>
              <a:rPr lang="en-US" i="1" dirty="0" smtClean="0"/>
              <a:t>)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ym typeface="Wingdings"/>
              </a:rPr>
              <a:t>Extract </a:t>
            </a:r>
            <a:r>
              <a:rPr lang="en-US" i="1" dirty="0" err="1" smtClean="0">
                <a:sym typeface="Wingdings"/>
              </a:rPr>
              <a:t>T</a:t>
            </a:r>
            <a:r>
              <a:rPr lang="en-US" i="1" baseline="-25000" dirty="0" err="1" smtClean="0">
                <a:sym typeface="Wingdings"/>
              </a:rPr>
              <a:t>eff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aa</a:t>
            </a:r>
            <a:r>
              <a:rPr lang="en-US" dirty="0" smtClean="0">
                <a:sym typeface="Wingdings"/>
              </a:rPr>
              <a:t> a function of mass</a:t>
            </a:r>
            <a:endParaRPr lang="en-US" dirty="0" smtClean="0">
              <a:solidFill>
                <a:srgbClr val="F1AA07"/>
              </a:solidFill>
              <a:sym typeface="Wingding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650468" y="2937932"/>
            <a:ext cx="3492500" cy="1727200"/>
            <a:chOff x="317500" y="317500"/>
            <a:chExt cx="3492500" cy="1727200"/>
          </a:xfrm>
        </p:grpSpPr>
        <p:pic>
          <p:nvPicPr>
            <p:cNvPr id="24" name="PFE element 688" descr="d8YNcGhOFEnu446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492500" cy="1727200"/>
            </a:xfrm>
            <a:prstGeom prst="rect">
              <a:avLst/>
            </a:prstGeom>
          </p:spPr>
        </p:pic>
        <p:sp>
          <p:nvSpPr>
            <p:cNvPr id="25" name="Shape_158"/>
            <p:cNvSpPr/>
            <p:nvPr/>
          </p:nvSpPr>
          <p:spPr>
            <a:xfrm>
              <a:off x="317500" y="317500"/>
              <a:ext cx="3492500" cy="1727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7" name="pfehide689" hidden="1"/>
          <p:cNvSpPr txBox="1">
            <a:spLocks noChangeArrowheads="1"/>
          </p:cNvSpPr>
          <p:nvPr/>
        </p:nvSpPr>
        <p:spPr bwMode="auto">
          <a:xfrm rot="16200000">
            <a:off x="3749739" y="3621697"/>
            <a:ext cx="49244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defPPr>
              <a:defRPr lang="de-DE"/>
            </a:defPPr>
            <a:lvl1pPr algn="l" rtl="0" eaLnBrk="1" fontAlgn="base" hangingPunct="1">
              <a:spcBef>
                <a:spcPct val="50000"/>
              </a:spcBef>
              <a:spcAft>
                <a:spcPct val="0"/>
              </a:spcAft>
              <a:defRPr sz="2000" i="1" kern="1200">
                <a:solidFill>
                  <a:srgbClr val="F1AA07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IMR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799110" y="4038416"/>
            <a:ext cx="393700" cy="174625"/>
            <a:chOff x="317500" y="317500"/>
            <a:chExt cx="393700" cy="174625"/>
          </a:xfrm>
        </p:grpSpPr>
        <p:pic>
          <p:nvPicPr>
            <p:cNvPr id="27" name="PFE element 689" descr="d8YNcGhOFEnu447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3700" cy="174625"/>
            </a:xfrm>
            <a:prstGeom prst="rect">
              <a:avLst/>
            </a:prstGeom>
          </p:spPr>
        </p:pic>
        <p:sp>
          <p:nvSpPr>
            <p:cNvPr id="28" name="Shape_159"/>
            <p:cNvSpPr/>
            <p:nvPr/>
          </p:nvSpPr>
          <p:spPr>
            <a:xfrm>
              <a:off x="317500" y="317500"/>
              <a:ext cx="393700" cy="1746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8" name="pfehide690" hidden="1"/>
          <p:cNvSpPr txBox="1">
            <a:spLocks noChangeArrowheads="1"/>
          </p:cNvSpPr>
          <p:nvPr/>
        </p:nvSpPr>
        <p:spPr bwMode="auto">
          <a:xfrm rot="16200000">
            <a:off x="761345" y="3729647"/>
            <a:ext cx="49244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 dirty="0">
                <a:solidFill>
                  <a:srgbClr val="F1AA07"/>
                </a:solidFill>
                <a:latin typeface="Gill Sans"/>
                <a:cs typeface="Gill Sans"/>
              </a:rPr>
              <a:t>LMR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85317" y="4038416"/>
            <a:ext cx="444500" cy="174625"/>
            <a:chOff x="317500" y="317500"/>
            <a:chExt cx="444500" cy="174625"/>
          </a:xfrm>
        </p:grpSpPr>
        <p:pic>
          <p:nvPicPr>
            <p:cNvPr id="30" name="PFE element 690" descr="d8YNcGhOFEnu448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44500" cy="174625"/>
            </a:xfrm>
            <a:prstGeom prst="rect">
              <a:avLst/>
            </a:prstGeom>
          </p:spPr>
        </p:pic>
        <p:sp>
          <p:nvSpPr>
            <p:cNvPr id="31" name="Shape_160"/>
            <p:cNvSpPr/>
            <p:nvPr/>
          </p:nvSpPr>
          <p:spPr>
            <a:xfrm>
              <a:off x="317500" y="317500"/>
              <a:ext cx="444500" cy="1746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9" name="pfehide691" hidden="1"/>
          <p:cNvSpPr txBox="1">
            <a:spLocks noChangeArrowheads="1"/>
          </p:cNvSpPr>
          <p:nvPr/>
        </p:nvSpPr>
        <p:spPr bwMode="auto">
          <a:xfrm>
            <a:off x="395536" y="1563638"/>
            <a:ext cx="2736304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it-IT" sz="1300" i="1" dirty="0" err="1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Phys</a:t>
            </a:r>
            <a:r>
              <a:rPr lang="it-IT" sz="13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. Rev. </a:t>
            </a:r>
            <a:r>
              <a:rPr lang="it-IT" sz="1300" i="1" dirty="0" err="1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Lett</a:t>
            </a:r>
            <a:r>
              <a:rPr lang="it-IT" sz="13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. 100 (2008) 022302</a:t>
            </a:r>
            <a:endParaRPr lang="en-US" sz="1300" i="1" dirty="0">
              <a:solidFill>
                <a:schemeClr val="tx1">
                  <a:lumMod val="75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92088" y="1557432"/>
            <a:ext cx="2743200" cy="304800"/>
            <a:chOff x="317500" y="317500"/>
            <a:chExt cx="2743200" cy="304800"/>
          </a:xfrm>
        </p:grpSpPr>
        <p:pic>
          <p:nvPicPr>
            <p:cNvPr id="33" name="PFE element 691" descr="d8YNcGhOFEnu449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743200" cy="304800"/>
            </a:xfrm>
            <a:prstGeom prst="rect">
              <a:avLst/>
            </a:prstGeom>
          </p:spPr>
        </p:pic>
        <p:sp>
          <p:nvSpPr>
            <p:cNvPr id="34" name="Shape_161"/>
            <p:cNvSpPr/>
            <p:nvPr/>
          </p:nvSpPr>
          <p:spPr>
            <a:xfrm>
              <a:off x="317500" y="317500"/>
              <a:ext cx="2743200" cy="304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0" name="pfehide692" hidden="1"/>
          <p:cNvSpPr txBox="1">
            <a:spLocks noChangeArrowheads="1"/>
          </p:cNvSpPr>
          <p:nvPr/>
        </p:nvSpPr>
        <p:spPr bwMode="auto">
          <a:xfrm>
            <a:off x="3275856" y="1562636"/>
            <a:ext cx="2636743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it-IT" sz="1300" i="1" dirty="0" err="1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Eur</a:t>
            </a:r>
            <a:r>
              <a:rPr lang="it-IT" sz="13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. </a:t>
            </a:r>
            <a:r>
              <a:rPr lang="it-IT" sz="1300" i="1" dirty="0" err="1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Phys</a:t>
            </a:r>
            <a:r>
              <a:rPr lang="it-IT" sz="13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. </a:t>
            </a:r>
            <a:r>
              <a:rPr lang="it-IT" sz="1300" i="1" dirty="0" err="1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J</a:t>
            </a:r>
            <a:r>
              <a:rPr lang="it-IT" sz="1300" i="1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. C 59 (2009) 607</a:t>
            </a:r>
            <a:endParaRPr lang="en-US" sz="1300" i="1" dirty="0">
              <a:solidFill>
                <a:schemeClr val="tx1">
                  <a:lumMod val="75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267077" y="1556430"/>
            <a:ext cx="2654300" cy="304800"/>
            <a:chOff x="317500" y="317500"/>
            <a:chExt cx="2654300" cy="304800"/>
          </a:xfrm>
        </p:grpSpPr>
        <p:pic>
          <p:nvPicPr>
            <p:cNvPr id="36" name="PFE element 692" descr="d8YNcGhOFEnu450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654300" cy="304800"/>
            </a:xfrm>
            <a:prstGeom prst="rect">
              <a:avLst/>
            </a:prstGeom>
          </p:spPr>
        </p:pic>
        <p:sp>
          <p:nvSpPr>
            <p:cNvPr id="37" name="Shape_162"/>
            <p:cNvSpPr/>
            <p:nvPr/>
          </p:nvSpPr>
          <p:spPr>
            <a:xfrm>
              <a:off x="317500" y="317500"/>
              <a:ext cx="2654300" cy="304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01" y="1587500"/>
            <a:ext cx="327122" cy="2160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060" y="1617980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2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695" descr="d8YNcGhOFEnu45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51" y="4005704"/>
            <a:ext cx="2959100" cy="304800"/>
          </a:xfrm>
          <a:prstGeom prst="rect">
            <a:avLst/>
          </a:prstGeom>
        </p:spPr>
      </p:pic>
      <p:pic>
        <p:nvPicPr>
          <p:cNvPr id="5" name="Picture 10" descr="Teff_Seminar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1"/>
          <a:stretch>
            <a:fillRect/>
          </a:stretch>
        </p:blipFill>
        <p:spPr bwMode="auto">
          <a:xfrm>
            <a:off x="609600" y="807244"/>
            <a:ext cx="3332897" cy="320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FE element 697" descr="d8YNcGhOFEnu45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610" y="763724"/>
            <a:ext cx="3543300" cy="2247900"/>
          </a:xfrm>
          <a:prstGeom prst="rect">
            <a:avLst/>
          </a:prstGeom>
        </p:spPr>
      </p:pic>
      <p:sp>
        <p:nvSpPr>
          <p:cNvPr id="7" name="pfehide698" hidden="1"/>
          <p:cNvSpPr/>
          <p:nvPr/>
        </p:nvSpPr>
        <p:spPr>
          <a:xfrm>
            <a:off x="4788024" y="4117017"/>
            <a:ext cx="3240360" cy="830997"/>
          </a:xfrm>
          <a:prstGeom prst="rect">
            <a:avLst/>
          </a:prstGeom>
          <a:solidFill>
            <a:srgbClr val="F1AA07"/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What can we learn from </a:t>
            </a:r>
            <a:r>
              <a:rPr lang="en-US" sz="1600" dirty="0" err="1" smtClean="0">
                <a:solidFill>
                  <a:schemeClr val="bg1"/>
                </a:solidFill>
                <a:latin typeface="Gill Sans"/>
                <a:cs typeface="Gill Sans"/>
              </a:rPr>
              <a:t>m</a:t>
            </a:r>
            <a:r>
              <a:rPr lang="en-US" sz="1600" baseline="-25000" dirty="0" err="1" smtClean="0">
                <a:solidFill>
                  <a:schemeClr val="bg1"/>
                </a:solidFill>
                <a:latin typeface="Gill Sans"/>
                <a:cs typeface="Gill Sans"/>
              </a:rPr>
              <a:t>T</a:t>
            </a:r>
            <a:r>
              <a:rPr lang="en-US" sz="1600" dirty="0" smtClean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spectra</a:t>
            </a:r>
            <a:r>
              <a:rPr lang="en-US" sz="1600" dirty="0" smtClean="0">
                <a:solidFill>
                  <a:schemeClr val="bg1"/>
                </a:solidFill>
                <a:latin typeface="Gill Sans"/>
                <a:cs typeface="Gill Sans"/>
              </a:rPr>
              <a:t>?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olidFill>
                  <a:schemeClr val="bg1"/>
                </a:solidFill>
                <a:latin typeface="Gill Sans"/>
                <a:cs typeface="Gill Sans"/>
              </a:rPr>
              <a:t>Radial </a:t>
            </a:r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Flow 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olidFill>
                  <a:schemeClr val="bg1"/>
                </a:solidFill>
                <a:latin typeface="Gill Sans"/>
                <a:cs typeface="Gill Sans"/>
              </a:rPr>
              <a:t>Origin </a:t>
            </a:r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of dileptons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782604" y="4113416"/>
            <a:ext cx="3251200" cy="838200"/>
            <a:chOff x="317500" y="317500"/>
            <a:chExt cx="3251200" cy="838200"/>
          </a:xfrm>
        </p:grpSpPr>
        <p:pic>
          <p:nvPicPr>
            <p:cNvPr id="11" name="PFE element 698" descr="d8YNcGhOFEnu453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51200" cy="838200"/>
            </a:xfrm>
            <a:prstGeom prst="rect">
              <a:avLst/>
            </a:prstGeom>
          </p:spPr>
        </p:pic>
        <p:sp>
          <p:nvSpPr>
            <p:cNvPr id="12" name="Shape_163"/>
            <p:cNvSpPr/>
            <p:nvPr/>
          </p:nvSpPr>
          <p:spPr>
            <a:xfrm>
              <a:off x="317500" y="317500"/>
              <a:ext cx="3251200" cy="838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4" name="PFE element 699" descr="d8YNcGhOFEnu45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3" y="30128"/>
            <a:ext cx="7927975" cy="463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060448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8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701" descr="d8YNcGhOFEnu45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31193"/>
            <a:ext cx="7924800" cy="463550"/>
          </a:xfrm>
          <a:prstGeom prst="rect">
            <a:avLst/>
          </a:prstGeom>
        </p:spPr>
      </p:pic>
      <p:sp>
        <p:nvSpPr>
          <p:cNvPr id="5" name="pfehide702" hidden="1"/>
          <p:cNvSpPr txBox="1">
            <a:spLocks noChangeArrowheads="1"/>
          </p:cNvSpPr>
          <p:nvPr/>
        </p:nvSpPr>
        <p:spPr bwMode="auto">
          <a:xfrm>
            <a:off x="314325" y="486420"/>
            <a:ext cx="612068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389209" rtl="0" eaLnBrk="0" fontAlgn="base" latinLnBrk="0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Aft>
                <a:spcPts val="300"/>
              </a:spcAft>
              <a:buClr>
                <a:schemeClr val="accent1"/>
              </a:buClr>
              <a:buSzPct val="150000"/>
            </a:pPr>
            <a:r>
              <a:rPr lang="en-US" sz="1500" smtClean="0">
                <a:latin typeface="Gill Sans Light"/>
                <a:cs typeface="Gill Sans Light"/>
              </a:rPr>
              <a:t>       T  - dependence of </a:t>
            </a:r>
            <a:r>
              <a:rPr lang="en-US" sz="1500" smtClean="0">
                <a:solidFill>
                  <a:srgbClr val="F1AA07"/>
                </a:solidFill>
                <a:latin typeface="Gill Sans Light"/>
                <a:cs typeface="Gill Sans Light"/>
              </a:rPr>
              <a:t>thermal distribution </a:t>
            </a:r>
            <a:r>
              <a:rPr lang="en-US" sz="1500" smtClean="0">
                <a:latin typeface="Gill Sans Light"/>
                <a:cs typeface="Gill Sans Light"/>
              </a:rPr>
              <a:t>of “</a:t>
            </a:r>
            <a:r>
              <a:rPr lang="en-US" altLang="ja-JP" sz="1500" smtClean="0">
                <a:latin typeface="Gill Sans Light"/>
                <a:cs typeface="Gill Sans Light"/>
              </a:rPr>
              <a:t>mother</a:t>
            </a:r>
            <a:r>
              <a:rPr lang="en-US" sz="1500" smtClean="0">
                <a:latin typeface="Gill Sans Light"/>
                <a:cs typeface="Gill Sans Light"/>
              </a:rPr>
              <a:t>”</a:t>
            </a:r>
            <a:r>
              <a:rPr lang="en-US" altLang="ja-JP" sz="1500" smtClean="0">
                <a:latin typeface="Gill Sans Light"/>
                <a:cs typeface="Gill Sans Light"/>
              </a:rPr>
              <a:t> hadrons/partons</a:t>
            </a:r>
          </a:p>
          <a:p>
            <a:pPr eaLnBrk="1" hangingPunct="1">
              <a:spcAft>
                <a:spcPts val="300"/>
              </a:spcAft>
              <a:buClr>
                <a:schemeClr val="accent1"/>
              </a:buClr>
              <a:buSzPct val="150000"/>
            </a:pPr>
            <a:r>
              <a:rPr lang="en-US" sz="1500" smtClean="0">
                <a:latin typeface="Gill Sans Light"/>
                <a:cs typeface="Gill Sans Light"/>
              </a:rPr>
              <a:t>       m - dependent </a:t>
            </a:r>
            <a:r>
              <a:rPr lang="en-US" sz="1500" smtClean="0">
                <a:solidFill>
                  <a:srgbClr val="FFC000"/>
                </a:solidFill>
                <a:latin typeface="Gill Sans Light"/>
                <a:cs typeface="Gill Sans Light"/>
              </a:rPr>
              <a:t>collective</a:t>
            </a:r>
            <a:r>
              <a:rPr lang="en-US" sz="1500" smtClean="0">
                <a:latin typeface="Gill Sans Light"/>
                <a:cs typeface="Gill Sans Light"/>
              </a:rPr>
              <a:t> </a:t>
            </a:r>
            <a:r>
              <a:rPr lang="en-US" sz="1500" smtClean="0">
                <a:solidFill>
                  <a:srgbClr val="F1AA07"/>
                </a:solidFill>
                <a:latin typeface="Gill Sans Light"/>
                <a:cs typeface="Gill Sans Light"/>
              </a:rPr>
              <a:t>radial flow </a:t>
            </a:r>
            <a:r>
              <a:rPr lang="en-US" sz="1500" smtClean="0">
                <a:latin typeface="Gill Sans Light"/>
                <a:cs typeface="Gill Sans Light"/>
              </a:rPr>
              <a:t>(v</a:t>
            </a:r>
            <a:r>
              <a:rPr lang="en-US" sz="1500" baseline="-25000" smtClean="0">
                <a:latin typeface="Gill Sans Light"/>
                <a:cs typeface="Gill Sans Light"/>
              </a:rPr>
              <a:t>T</a:t>
            </a:r>
            <a:r>
              <a:rPr lang="en-US" sz="1500" smtClean="0">
                <a:latin typeface="Gill Sans Light"/>
                <a:cs typeface="Gill Sans Light"/>
              </a:rPr>
              <a:t>) of “</a:t>
            </a:r>
            <a:r>
              <a:rPr lang="en-US" altLang="ja-JP" sz="1500" smtClean="0">
                <a:latin typeface="Gill Sans Light"/>
                <a:cs typeface="Gill Sans Light"/>
              </a:rPr>
              <a:t>mother</a:t>
            </a:r>
            <a:r>
              <a:rPr lang="en-US" sz="1500" smtClean="0">
                <a:latin typeface="Gill Sans Light"/>
                <a:cs typeface="Gill Sans Light"/>
              </a:rPr>
              <a:t>”</a:t>
            </a:r>
            <a:r>
              <a:rPr lang="en-US" altLang="ja-JP" sz="1500" smtClean="0">
                <a:latin typeface="Gill Sans Light"/>
                <a:cs typeface="Gill Sans Light"/>
              </a:rPr>
              <a:t> hadrons/partons  </a:t>
            </a:r>
          </a:p>
          <a:p>
            <a:pPr eaLnBrk="1" hangingPunct="1">
              <a:spcAft>
                <a:spcPts val="300"/>
              </a:spcAft>
              <a:buClr>
                <a:schemeClr val="accent1"/>
              </a:buClr>
              <a:buSzPct val="150000"/>
            </a:pPr>
            <a:r>
              <a:rPr lang="en-US" sz="1500" smtClean="0">
                <a:latin typeface="Gill Sans Light"/>
                <a:cs typeface="Gill Sans Light"/>
              </a:rPr>
              <a:t>       (p</a:t>
            </a:r>
            <a:r>
              <a:rPr lang="en-US" sz="1500" baseline="-25000" smtClean="0">
                <a:latin typeface="Gill Sans Light"/>
                <a:cs typeface="Gill Sans Light"/>
              </a:rPr>
              <a:t>T</a:t>
            </a:r>
            <a:r>
              <a:rPr lang="en-US" sz="1500" smtClean="0">
                <a:latin typeface="Gill Sans Light"/>
                <a:cs typeface="Gill Sans Light"/>
              </a:rPr>
              <a:t> - dependence of </a:t>
            </a:r>
            <a:r>
              <a:rPr lang="en-US" sz="1500" smtClean="0">
                <a:solidFill>
                  <a:srgbClr val="F1AA07"/>
                </a:solidFill>
                <a:latin typeface="Gill Sans Light"/>
                <a:cs typeface="Gill Sans Light"/>
              </a:rPr>
              <a:t>spectral function; </a:t>
            </a:r>
            <a:r>
              <a:rPr lang="en-US" sz="1500" smtClean="0">
                <a:latin typeface="Gill Sans Light"/>
                <a:cs typeface="Gill Sans Light"/>
              </a:rPr>
              <a:t>dispersion relation)</a:t>
            </a:r>
          </a:p>
          <a:p>
            <a:pPr eaLnBrk="1" hangingPunct="1">
              <a:spcAft>
                <a:spcPts val="300"/>
              </a:spcAft>
              <a:buClr>
                <a:schemeClr val="accent1"/>
              </a:buClr>
              <a:buSzPct val="150000"/>
            </a:pPr>
            <a:endParaRPr lang="en-US" sz="1500">
              <a:latin typeface="Gill Sans Light"/>
              <a:cs typeface="Gill Sans Ligh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7615" y="480460"/>
            <a:ext cx="6134100" cy="1143000"/>
            <a:chOff x="317500" y="317500"/>
            <a:chExt cx="6134100" cy="1143000"/>
          </a:xfrm>
        </p:grpSpPr>
        <p:pic>
          <p:nvPicPr>
            <p:cNvPr id="10" name="PFE element 702" descr="d8YNcGhOFEnu458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134100" cy="1143000"/>
            </a:xfrm>
            <a:prstGeom prst="rect">
              <a:avLst/>
            </a:prstGeom>
          </p:spPr>
        </p:pic>
        <p:sp>
          <p:nvSpPr>
            <p:cNvPr id="11" name="Shape_164"/>
            <p:cNvSpPr/>
            <p:nvPr/>
          </p:nvSpPr>
          <p:spPr>
            <a:xfrm>
              <a:off x="317500" y="317500"/>
              <a:ext cx="6134100" cy="1143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3" name="PFE element 703" descr="d8YNcGhOFEnu459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51" y="1399068"/>
            <a:ext cx="3863975" cy="234950"/>
          </a:xfrm>
          <a:prstGeom prst="rect">
            <a:avLst/>
          </a:prstGeom>
        </p:spPr>
      </p:pic>
      <p:pic>
        <p:nvPicPr>
          <p:cNvPr id="7" name="Picture 13" descr="DynamicalPath_v1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50"/>
          <a:stretch>
            <a:fillRect/>
          </a:stretch>
        </p:blipFill>
        <p:spPr bwMode="auto">
          <a:xfrm>
            <a:off x="314325" y="1923678"/>
            <a:ext cx="342579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FE element 705" descr="d8YNcGhOFEnu46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85" y="3431084"/>
            <a:ext cx="520700" cy="317500"/>
          </a:xfrm>
          <a:prstGeom prst="rect">
            <a:avLst/>
          </a:prstGeom>
        </p:spPr>
      </p:pic>
      <p:pic>
        <p:nvPicPr>
          <p:cNvPr id="15" name="PFE element 706" descr="d8YNcGhOFEnu461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486" y="4079057"/>
            <a:ext cx="444500" cy="317500"/>
          </a:xfrm>
          <a:prstGeom prst="rect">
            <a:avLst/>
          </a:prstGeom>
        </p:spPr>
      </p:pic>
      <p:sp>
        <p:nvSpPr>
          <p:cNvPr id="17" name="pfehide707" hidden="1"/>
          <p:cNvSpPr txBox="1">
            <a:spLocks noChangeArrowheads="1"/>
          </p:cNvSpPr>
          <p:nvPr/>
        </p:nvSpPr>
        <p:spPr bwMode="auto">
          <a:xfrm>
            <a:off x="4782305" y="4363237"/>
            <a:ext cx="3240360" cy="584776"/>
          </a:xfrm>
          <a:prstGeom prst="rect">
            <a:avLst/>
          </a:prstGeom>
          <a:solidFill>
            <a:srgbClr val="F1AA07"/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>
                <a:sym typeface="Wingdings"/>
              </a:rPr>
              <a:t> </a:t>
            </a:r>
            <a:r>
              <a:rPr lang="en-US" smtClean="0"/>
              <a:t>Handle </a:t>
            </a:r>
            <a:r>
              <a:rPr lang="en-US"/>
              <a:t>on emission region</a:t>
            </a:r>
            <a:r>
              <a:rPr lang="en-US" smtClean="0"/>
              <a:t>,</a:t>
            </a:r>
            <a:br>
              <a:rPr lang="en-US" smtClean="0"/>
            </a:br>
            <a:r>
              <a:rPr lang="en-US" smtClean="0"/>
              <a:t>i.e</a:t>
            </a:r>
            <a:r>
              <a:rPr lang="en-US"/>
              <a:t>. nature of emitting source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776885" y="4357175"/>
            <a:ext cx="3251200" cy="596900"/>
            <a:chOff x="317500" y="317500"/>
            <a:chExt cx="3251200" cy="596900"/>
          </a:xfrm>
        </p:grpSpPr>
        <p:pic>
          <p:nvPicPr>
            <p:cNvPr id="16" name="PFE element 707" descr="d8YNcGhOFEnu462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51200" cy="596900"/>
            </a:xfrm>
            <a:prstGeom prst="rect">
              <a:avLst/>
            </a:prstGeom>
          </p:spPr>
        </p:pic>
        <p:sp>
          <p:nvSpPr>
            <p:cNvPr id="18" name="Shape_165"/>
            <p:cNvSpPr/>
            <p:nvPr/>
          </p:nvSpPr>
          <p:spPr>
            <a:xfrm>
              <a:off x="317500" y="317500"/>
              <a:ext cx="32512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1" name="PFE element 708" descr="d8YNcGhOFEnu463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892" y="1870911"/>
            <a:ext cx="4114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9" descr="d8YNcGhOFEnu2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3" name="PFE element 40" descr="d8YNcGhOFEnu29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931140"/>
              </p:ext>
            </p:extLst>
          </p:nvPr>
        </p:nvGraphicFramePr>
        <p:xfrm>
          <a:off x="405035" y="708026"/>
          <a:ext cx="2635528" cy="567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42" name="Equation" r:id="rId5" imgW="1727200" imgH="355600" progId="Equation.3">
                  <p:embed/>
                </p:oleObj>
              </mc:Choice>
              <mc:Fallback>
                <p:oleObj name="Equation" r:id="rId5" imgW="17272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035" y="708026"/>
                        <a:ext cx="2635528" cy="567580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FE element 42" descr="d8YNcGhOFEnu31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41" y="1246559"/>
            <a:ext cx="3479800" cy="330200"/>
          </a:xfrm>
          <a:prstGeom prst="rect">
            <a:avLst/>
          </a:prstGeom>
        </p:spPr>
      </p:pic>
      <p:pic>
        <p:nvPicPr>
          <p:cNvPr id="18" name="PFE element 43" descr="d8YNcGhOFEnu32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60" y="2115295"/>
            <a:ext cx="5435600" cy="212725"/>
          </a:xfrm>
          <a:prstGeom prst="rect">
            <a:avLst/>
          </a:prstGeom>
        </p:spPr>
      </p:pic>
      <p:graphicFrame>
        <p:nvGraphicFramePr>
          <p:cNvPr id="8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61545"/>
              </p:ext>
            </p:extLst>
          </p:nvPr>
        </p:nvGraphicFramePr>
        <p:xfrm>
          <a:off x="419323" y="2400377"/>
          <a:ext cx="2268002" cy="2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43" name="Equation" r:id="rId9" imgW="1892300" imgH="228600" progId="Equation.3">
                  <p:embed/>
                </p:oleObj>
              </mc:Choice>
              <mc:Fallback>
                <p:oleObj name="Equation" r:id="rId9" imgW="1892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323" y="2400377"/>
                        <a:ext cx="2268002" cy="273600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610275"/>
              </p:ext>
            </p:extLst>
          </p:nvPr>
        </p:nvGraphicFramePr>
        <p:xfrm>
          <a:off x="419323" y="2782071"/>
          <a:ext cx="2490415" cy="29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44" name="Equation" r:id="rId11" imgW="1943100" imgH="228600" progId="Equation.3">
                  <p:embed/>
                </p:oleObj>
              </mc:Choice>
              <mc:Fallback>
                <p:oleObj name="Equation" r:id="rId11" imgW="1943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323" y="2782071"/>
                        <a:ext cx="2490415" cy="293735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780574"/>
              </p:ext>
            </p:extLst>
          </p:nvPr>
        </p:nvGraphicFramePr>
        <p:xfrm>
          <a:off x="405035" y="3795886"/>
          <a:ext cx="4180507" cy="660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45" name="Equation" r:id="rId13" imgW="2933700" imgH="444500" progId="Equation.3">
                  <p:embed/>
                </p:oleObj>
              </mc:Choice>
              <mc:Fallback>
                <p:oleObj name="Equation" r:id="rId13" imgW="2933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035" y="3795886"/>
                        <a:ext cx="4180507" cy="660996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869528"/>
              </p:ext>
            </p:extLst>
          </p:nvPr>
        </p:nvGraphicFramePr>
        <p:xfrm>
          <a:off x="393773" y="4566769"/>
          <a:ext cx="2017987" cy="30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46" name="Equation" r:id="rId15" imgW="1574800" imgH="241300" progId="Equation.3">
                  <p:embed/>
                </p:oleObj>
              </mc:Choice>
              <mc:Fallback>
                <p:oleObj name="Equation" r:id="rId15" imgW="1574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73" y="4566769"/>
                        <a:ext cx="2017987" cy="309237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FE element 48" descr="d8YNcGhOFEnu33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60" y="3539558"/>
            <a:ext cx="2635250" cy="206375"/>
          </a:xfrm>
          <a:prstGeom prst="rect">
            <a:avLst/>
          </a:prstGeom>
        </p:spPr>
      </p:pic>
      <p:sp>
        <p:nvSpPr>
          <p:cNvPr id="15" name="pfehide49" hidden="1"/>
          <p:cNvSpPr>
            <a:spLocks noGrp="1"/>
          </p:cNvSpPr>
          <p:nvPr>
            <p:ph idx="4294967295"/>
          </p:nvPr>
        </p:nvSpPr>
        <p:spPr bwMode="auto">
          <a:xfrm>
            <a:off x="5726089" y="4291230"/>
            <a:ext cx="2808312" cy="584776"/>
          </a:xfrm>
          <a:prstGeom prst="rect">
            <a:avLst/>
          </a:prstGeo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Gill Sans"/>
                <a:ea typeface="ＭＳ Ｐゴシック" charset="0"/>
                <a:cs typeface="Gill Sans"/>
              </a:rPr>
              <a:t>Invariance </a:t>
            </a:r>
            <a:r>
              <a:rPr lang="en-US" sz="1600" dirty="0" smtClean="0">
                <a:solidFill>
                  <a:schemeClr val="bg1"/>
                </a:solidFill>
                <a:latin typeface="Gill Sans"/>
                <a:ea typeface="ＭＳ Ｐゴシック" charset="0"/>
                <a:cs typeface="Gill Sans"/>
              </a:rPr>
              <a:t>under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err="1" smtClean="0">
                <a:solidFill>
                  <a:schemeClr val="bg1"/>
                </a:solidFill>
                <a:latin typeface="Gill Sans"/>
                <a:ea typeface="ＭＳ Ｐゴシック" charset="0"/>
                <a:cs typeface="Gill Sans"/>
              </a:rPr>
              <a:t>isospin</a:t>
            </a:r>
            <a:r>
              <a:rPr lang="en-US" sz="1600" dirty="0" smtClean="0">
                <a:solidFill>
                  <a:schemeClr val="bg1"/>
                </a:solidFill>
                <a:latin typeface="Gill Sans"/>
                <a:ea typeface="ＭＳ Ｐゴシック" charset="0"/>
                <a:cs typeface="Gill Sans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Gill Sans"/>
                <a:ea typeface="ＭＳ Ｐゴシック" charset="0"/>
                <a:cs typeface="Gill Sans"/>
              </a:rPr>
              <a:t>and “handedness”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720545" y="4285168"/>
            <a:ext cx="2819400" cy="596900"/>
            <a:chOff x="317500" y="317500"/>
            <a:chExt cx="2819400" cy="596900"/>
          </a:xfrm>
        </p:grpSpPr>
        <p:pic>
          <p:nvPicPr>
            <p:cNvPr id="20" name="PFE element 49" descr="d8YNcGhOFEnu34.png"/>
            <p:cNvPicPr>
              <a:picLocks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819400" cy="596900"/>
            </a:xfrm>
            <a:prstGeom prst="rect">
              <a:avLst/>
            </a:prstGeom>
          </p:spPr>
        </p:pic>
        <p:sp>
          <p:nvSpPr>
            <p:cNvPr id="21" name="Shape_118"/>
            <p:cNvSpPr/>
            <p:nvPr/>
          </p:nvSpPr>
          <p:spPr>
            <a:xfrm>
              <a:off x="317500" y="317500"/>
              <a:ext cx="28194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404533"/>
            <a:ext cx="3014704" cy="20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709" descr="d8YNcGhOFEnu46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8918"/>
            <a:ext cx="7924800" cy="463550"/>
          </a:xfrm>
          <a:prstGeom prst="rect">
            <a:avLst/>
          </a:prstGeom>
        </p:spPr>
      </p:pic>
      <p:pic>
        <p:nvPicPr>
          <p:cNvPr id="5" name="Picture 10" descr="Teff_Seminar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1"/>
          <a:stretch>
            <a:fillRect/>
          </a:stretch>
        </p:blipFill>
        <p:spPr bwMode="auto">
          <a:xfrm>
            <a:off x="177552" y="636405"/>
            <a:ext cx="2462123" cy="236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FE element 711" descr="d8YNcGhOFEnu46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66" y="629190"/>
            <a:ext cx="4051300" cy="2578100"/>
          </a:xfrm>
          <a:prstGeom prst="rect">
            <a:avLst/>
          </a:prstGeom>
        </p:spPr>
      </p:pic>
      <p:pic>
        <p:nvPicPr>
          <p:cNvPr id="8" name="Picture 12" descr="\\cern.ch\dfs\Users\s\sdamjano\Desktop\PresentTheoryOnlyHADRONICsource_v1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456349"/>
            <a:ext cx="2601937" cy="256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FE element 713" descr="d8YNcGhOFEnu467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37" y="2426533"/>
            <a:ext cx="1676400" cy="279400"/>
          </a:xfrm>
          <a:prstGeom prst="rect">
            <a:avLst/>
          </a:prstGeom>
        </p:spPr>
      </p:pic>
      <p:sp>
        <p:nvSpPr>
          <p:cNvPr id="10" name="pfehide714" hidden="1"/>
          <p:cNvSpPr/>
          <p:nvPr/>
        </p:nvSpPr>
        <p:spPr>
          <a:xfrm>
            <a:off x="1872208" y="3723878"/>
            <a:ext cx="4572000" cy="1296144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91907" indent="-291907" defTabSz="778421">
              <a:spcBef>
                <a:spcPts val="0"/>
              </a:spcBef>
              <a:spcAft>
                <a:spcPts val="0"/>
              </a:spcAft>
              <a:buClr>
                <a:srgbClr val="EF921B"/>
              </a:buClr>
              <a:buSzPct val="70000"/>
              <a:buFont typeface="Wingdings" charset="2"/>
              <a:buChar char="q"/>
            </a:pPr>
            <a:r>
              <a:rPr lang="en-US" sz="1600" spc="26" smtClean="0">
                <a:latin typeface="Gill Sans Light"/>
                <a:ea typeface="+mn-ea"/>
                <a:cs typeface="Gill Sans Light"/>
              </a:rPr>
              <a:t>Dominance of partons for M&gt;1GeV/c</a:t>
            </a:r>
            <a:r>
              <a:rPr lang="en-US" sz="1600" spc="26" baseline="30000" smtClean="0">
                <a:latin typeface="Gill Sans Light"/>
                <a:ea typeface="+mn-ea"/>
                <a:cs typeface="Gill Sans Light"/>
              </a:rPr>
              <a:t>2</a:t>
            </a:r>
            <a:r>
              <a:rPr lang="en-US" sz="1600" spc="26" smtClean="0">
                <a:latin typeface="Gill Sans Light"/>
                <a:ea typeface="+mn-ea"/>
                <a:cs typeface="Gill Sans Light"/>
              </a:rPr>
              <a:t>: support from theory:</a:t>
            </a:r>
          </a:p>
          <a:p>
            <a:pPr marL="674959" lvl="1" indent="-285750" defTabSz="778421">
              <a:spcBef>
                <a:spcPts val="0"/>
              </a:spcBef>
              <a:spcAft>
                <a:spcPts val="0"/>
              </a:spcAft>
              <a:buClr>
                <a:srgbClr val="EF921B"/>
              </a:buClr>
              <a:buSzPct val="70000"/>
              <a:buFont typeface="Wingdings" charset="0"/>
              <a:buChar char="à"/>
            </a:pPr>
            <a:r>
              <a:rPr lang="en-US" sz="1500" spc="26" smtClean="0">
                <a:latin typeface="Gill Sans Light"/>
                <a:ea typeface="+mn-ea"/>
                <a:cs typeface="Gill Sans Light"/>
              </a:rPr>
              <a:t>Hadronic sources alone (2</a:t>
            </a:r>
            <a:r>
              <a:rPr lang="en-US" sz="1500" spc="26" smtClean="0">
                <a:latin typeface="Symbol" charset="2"/>
                <a:cs typeface="Symbol" charset="2"/>
              </a:rPr>
              <a:t>p</a:t>
            </a:r>
            <a:r>
              <a:rPr lang="en-US" sz="1500" spc="26" smtClean="0">
                <a:latin typeface="Gill Sans Light"/>
                <a:ea typeface="+mn-ea"/>
                <a:cs typeface="Gill Sans Light"/>
              </a:rPr>
              <a:t>+4</a:t>
            </a:r>
            <a:r>
              <a:rPr lang="en-US" sz="1500" spc="26" smtClean="0">
                <a:latin typeface="Symbol" charset="2"/>
                <a:cs typeface="Symbol" charset="2"/>
              </a:rPr>
              <a:t>p</a:t>
            </a:r>
            <a:r>
              <a:rPr lang="en-US" sz="1500" spc="26" smtClean="0">
                <a:latin typeface="Gill Sans Light"/>
                <a:ea typeface="+mn-ea"/>
                <a:cs typeface="Gill Sans Light"/>
              </a:rPr>
              <a:t>+a1</a:t>
            </a:r>
            <a:r>
              <a:rPr lang="en-US" sz="1500" spc="26" smtClean="0">
                <a:latin typeface="Symbol" charset="2"/>
                <a:ea typeface="+mn-ea"/>
                <a:cs typeface="Symbol" charset="2"/>
              </a:rPr>
              <a:t>p</a:t>
            </a:r>
            <a:r>
              <a:rPr lang="en-US" sz="1500" spc="26" smtClean="0">
                <a:latin typeface="Gill Sans Light"/>
                <a:ea typeface="+mn-ea"/>
                <a:cs typeface="Gill Sans Light"/>
              </a:rPr>
              <a:t>) cannot produce a discontinuity </a:t>
            </a:r>
          </a:p>
          <a:p>
            <a:pPr marL="674959" lvl="1" indent="-285750" defTabSz="778421">
              <a:spcBef>
                <a:spcPts val="0"/>
              </a:spcBef>
              <a:spcAft>
                <a:spcPts val="0"/>
              </a:spcAft>
              <a:buClr>
                <a:srgbClr val="EF921B"/>
              </a:buClr>
              <a:buSzPct val="70000"/>
              <a:buFont typeface="Wingdings" charset="0"/>
              <a:buChar char="à"/>
            </a:pPr>
            <a:r>
              <a:rPr lang="en-US" sz="1500" spc="26" smtClean="0">
                <a:latin typeface="Gill Sans Light"/>
                <a:ea typeface="+mn-ea"/>
                <a:cs typeface="Gill Sans Light"/>
                <a:sym typeface="Wingdings" pitchFamily="2" charset="2"/>
              </a:rPr>
              <a:t>Continuous rise of  T</a:t>
            </a:r>
            <a:r>
              <a:rPr lang="en-US" sz="1500" spc="26" baseline="-25000" smtClean="0">
                <a:latin typeface="Gill Sans Light"/>
                <a:ea typeface="+mn-ea"/>
                <a:cs typeface="Gill Sans Light"/>
                <a:sym typeface="Wingdings" pitchFamily="2" charset="2"/>
              </a:rPr>
              <a:t>eff</a:t>
            </a:r>
            <a:r>
              <a:rPr lang="en-US" sz="1500" spc="26" smtClean="0">
                <a:latin typeface="Gill Sans Light"/>
                <a:ea typeface="+mn-ea"/>
                <a:cs typeface="Gill Sans Light"/>
                <a:sym typeface="Wingdings" pitchFamily="2" charset="2"/>
              </a:rPr>
              <a:t>  with mass</a:t>
            </a:r>
            <a:endParaRPr lang="en-US" sz="1600" spc="26">
              <a:latin typeface="Gill Sans Light"/>
              <a:ea typeface="+mn-ea"/>
              <a:cs typeface="Gill Sans Ligh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65858" y="3717900"/>
            <a:ext cx="4584700" cy="1308100"/>
            <a:chOff x="317500" y="317500"/>
            <a:chExt cx="4584700" cy="1308100"/>
          </a:xfrm>
        </p:grpSpPr>
        <p:pic>
          <p:nvPicPr>
            <p:cNvPr id="13" name="PFE element 714" descr="d8YNcGhOFEnu468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584700" cy="1308100"/>
            </a:xfrm>
            <a:prstGeom prst="rect">
              <a:avLst/>
            </a:prstGeom>
          </p:spPr>
        </p:pic>
        <p:sp>
          <p:nvSpPr>
            <p:cNvPr id="14" name="Shape_166"/>
            <p:cNvSpPr/>
            <p:nvPr/>
          </p:nvSpPr>
          <p:spPr>
            <a:xfrm>
              <a:off x="317500" y="317500"/>
              <a:ext cx="4584700" cy="1308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49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715" descr="d8YNcGhOFEnu46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2" name="PFE element 716" descr="d8YNcGhOFEnu47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616" y="762586"/>
            <a:ext cx="4775200" cy="3390900"/>
          </a:xfrm>
          <a:prstGeom prst="rect">
            <a:avLst/>
          </a:prstGeom>
        </p:spPr>
      </p:pic>
      <p:pic>
        <p:nvPicPr>
          <p:cNvPr id="4" name="Inhaltsplatzhalter 3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7" y="771550"/>
            <a:ext cx="3589086" cy="27571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FE element 718" descr="d8YNcGhOFEnu47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52" y="3532128"/>
            <a:ext cx="30099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5" y="915566"/>
            <a:ext cx="756000" cy="2160000"/>
          </a:xfrm>
          <a:prstGeom prst="rect">
            <a:avLst/>
          </a:prstGeom>
          <a:solidFill>
            <a:srgbClr val="FFD600">
              <a:alpha val="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75656" y="1635646"/>
            <a:ext cx="0" cy="432048"/>
          </a:xfrm>
          <a:prstGeom prst="straightConnector1">
            <a:avLst/>
          </a:prstGeom>
          <a:ln w="9525" cmpd="sng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FE element 721" descr="d8YNcGhOFEnu47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889" y="4073967"/>
            <a:ext cx="43307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38" y="3579862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51" descr="d8YNcGhOFEnu3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9" name="PFE element 52" descr="d8YNcGhOFEnu3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0" name="PFE element 53" descr="d8YNcGhOFEnu3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41" y="481464"/>
            <a:ext cx="8089900" cy="19431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292080" y="1055639"/>
            <a:ext cx="72008" cy="0"/>
          </a:xfrm>
          <a:prstGeom prst="line">
            <a:avLst/>
          </a:prstGeom>
          <a:ln w="12700" cmpd="sng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410646"/>
              </p:ext>
            </p:extLst>
          </p:nvPr>
        </p:nvGraphicFramePr>
        <p:xfrm>
          <a:off x="1837754" y="1203409"/>
          <a:ext cx="266223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64" name="Equation" r:id="rId6" imgW="2057400" imgH="292100" progId="Equation.3">
                  <p:embed/>
                </p:oleObj>
              </mc:Choice>
              <mc:Fallback>
                <p:oleObj name="Equation" r:id="rId6" imgW="20574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7754" y="1203409"/>
                        <a:ext cx="2662238" cy="357188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976572"/>
              </p:ext>
            </p:extLst>
          </p:nvPr>
        </p:nvGraphicFramePr>
        <p:xfrm>
          <a:off x="714995" y="1931703"/>
          <a:ext cx="328613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65" name="Equation" r:id="rId8" imgW="254000" imgH="190500" progId="Equation.3">
                  <p:embed/>
                </p:oleObj>
              </mc:Choice>
              <mc:Fallback>
                <p:oleObj name="Equation" r:id="rId8" imgW="2540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995" y="1931703"/>
                        <a:ext cx="328613" cy="233363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FE element 57" descr="d8YNcGhOFEnu39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815" y="2797427"/>
            <a:ext cx="3771900" cy="1257300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4398677" y="3609169"/>
            <a:ext cx="72008" cy="0"/>
          </a:xfrm>
          <a:prstGeom prst="line">
            <a:avLst/>
          </a:prstGeom>
          <a:ln w="12700" cmpd="sng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FE element 59" descr="d8YNcGhOFEnu40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053" y="2119469"/>
            <a:ext cx="2819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4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658" y="2491345"/>
            <a:ext cx="3075822" cy="1760092"/>
          </a:xfrm>
          <a:prstGeom prst="rect">
            <a:avLst/>
          </a:prstGeom>
        </p:spPr>
      </p:pic>
      <p:pic>
        <p:nvPicPr>
          <p:cNvPr id="4" name="PFE element 61" descr="d8YNcGhOFEnu4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25" name="PFE element 62" descr="d8YNcGhOFEnu42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28" name="PFE element 63" descr="d8YNcGhOFEnu4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5" y="725688"/>
            <a:ext cx="2095500" cy="342900"/>
          </a:xfrm>
          <a:prstGeom prst="rect">
            <a:avLst/>
          </a:prstGeom>
        </p:spPr>
      </p:pic>
      <p:pic>
        <p:nvPicPr>
          <p:cNvPr id="30" name="PFE element 64" descr="d8YNcGhOFEnu45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469" y="1050576"/>
            <a:ext cx="2794000" cy="342900"/>
          </a:xfrm>
          <a:prstGeom prst="rect">
            <a:avLst/>
          </a:prstGeom>
        </p:spPr>
      </p:pic>
      <p:pic>
        <p:nvPicPr>
          <p:cNvPr id="31" name="PFE element 65" descr="d8YNcGhOFEnu46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056" y="4231106"/>
            <a:ext cx="2403475" cy="57467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460916" y="4587974"/>
            <a:ext cx="9970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FE element 67" descr="d8YNcGhOFEnu48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026" y="1912607"/>
            <a:ext cx="2311400" cy="520700"/>
          </a:xfrm>
          <a:prstGeom prst="rect">
            <a:avLst/>
          </a:prstGeom>
        </p:spPr>
      </p:pic>
      <p:pic>
        <p:nvPicPr>
          <p:cNvPr id="33" name="PFE element 68" descr="d8YNcGhOFEnu49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052" y="4259276"/>
            <a:ext cx="2603500" cy="584200"/>
          </a:xfrm>
          <a:prstGeom prst="rect">
            <a:avLst/>
          </a:prstGeom>
        </p:spPr>
      </p:pic>
      <p:pic>
        <p:nvPicPr>
          <p:cNvPr id="34" name="PFE element 69" descr="d8YNcGhOFEnu50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267" y="1360778"/>
            <a:ext cx="2273300" cy="279400"/>
          </a:xfrm>
          <a:prstGeom prst="rect">
            <a:avLst/>
          </a:prstGeom>
        </p:spPr>
      </p:pic>
      <p:pic>
        <p:nvPicPr>
          <p:cNvPr id="35" name="PFE element 70" descr="d8YNcGhOFEnu51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283" y="1830822"/>
            <a:ext cx="234950" cy="2260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181" y="1356081"/>
            <a:ext cx="2095001" cy="1503701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623509"/>
              </p:ext>
            </p:extLst>
          </p:nvPr>
        </p:nvGraphicFramePr>
        <p:xfrm>
          <a:off x="186189" y="1356082"/>
          <a:ext cx="1274721" cy="49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22" name="Equation" r:id="rId13" imgW="1092200" imgH="368300" progId="Equation.3">
                  <p:embed/>
                </p:oleObj>
              </mc:Choice>
              <mc:Fallback>
                <p:oleObj name="Equation" r:id="rId13" imgW="10922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189" y="1356082"/>
                        <a:ext cx="1274721" cy="4977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164117"/>
              </p:ext>
            </p:extLst>
          </p:nvPr>
        </p:nvGraphicFramePr>
        <p:xfrm>
          <a:off x="114181" y="1846460"/>
          <a:ext cx="1850785" cy="5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23" name="Equation" r:id="rId15" imgW="1524000" imgH="368300" progId="Equation.3">
                  <p:embed/>
                </p:oleObj>
              </mc:Choice>
              <mc:Fallback>
                <p:oleObj name="Equation" r:id="rId15" imgW="1524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81" y="1846460"/>
                        <a:ext cx="1850785" cy="500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076909"/>
              </p:ext>
            </p:extLst>
          </p:nvPr>
        </p:nvGraphicFramePr>
        <p:xfrm>
          <a:off x="164766" y="2341327"/>
          <a:ext cx="1746581" cy="46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24" name="Equation" r:id="rId17" imgW="1562100" imgH="368300" progId="Equation.3">
                  <p:embed/>
                </p:oleObj>
              </mc:Choice>
              <mc:Fallback>
                <p:oleObj name="Equation" r:id="rId17" imgW="1562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66" y="2341327"/>
                        <a:ext cx="1746581" cy="46084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833" y="1635646"/>
            <a:ext cx="2038961" cy="261029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2211710"/>
            <a:ext cx="327122" cy="2160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778" y="4035412"/>
            <a:ext cx="327122" cy="2160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368811"/>
            <a:ext cx="327122" cy="2160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81" y="1121188"/>
            <a:ext cx="327122" cy="216024"/>
          </a:xfrm>
          <a:prstGeom prst="rect">
            <a:avLst/>
          </a:prstGeom>
        </p:spPr>
      </p:pic>
      <p:pic>
        <p:nvPicPr>
          <p:cNvPr id="36" name="PFE element 80" descr="d8YNcGhOFEnu53.png"/>
          <p:cNvPicPr>
            <a:picLocks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62" y="1066848"/>
            <a:ext cx="1917700" cy="279400"/>
          </a:xfrm>
          <a:prstGeom prst="rect">
            <a:avLst/>
          </a:prstGeom>
        </p:spPr>
      </p:pic>
      <p:pic>
        <p:nvPicPr>
          <p:cNvPr id="37" name="PFE element 81" descr="d8YNcGhOFEnu54.png"/>
          <p:cNvPicPr>
            <a:picLocks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609" y="2494199"/>
            <a:ext cx="1244600" cy="939800"/>
          </a:xfrm>
          <a:prstGeom prst="rect">
            <a:avLst/>
          </a:prstGeom>
        </p:spPr>
      </p:pic>
      <p:pic>
        <p:nvPicPr>
          <p:cNvPr id="38" name="PFE element 82" descr="d8YNcGhOFEnu55.png"/>
          <p:cNvPicPr>
            <a:picLocks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592" y="1633437"/>
            <a:ext cx="317500" cy="381000"/>
          </a:xfrm>
          <a:prstGeom prst="rect">
            <a:avLst/>
          </a:prstGeom>
        </p:spPr>
      </p:pic>
      <p:pic>
        <p:nvPicPr>
          <p:cNvPr id="39" name="PFE element 83" descr="d8YNcGhOFEnu56.png"/>
          <p:cNvPicPr>
            <a:picLocks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312" y="3279879"/>
            <a:ext cx="36195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0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84" descr="d8YNcGhOFEnu5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4" name="PFE element 85" descr="d8YNcGhOFEnu5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79" y="635000"/>
            <a:ext cx="5113901" cy="2152774"/>
          </a:xfrm>
          <a:prstGeom prst="rect">
            <a:avLst/>
          </a:prstGeom>
        </p:spPr>
      </p:pic>
      <p:pic>
        <p:nvPicPr>
          <p:cNvPr id="15" name="PFE element 87" descr="d8YNcGhOFEnu6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321" y="635000"/>
            <a:ext cx="3540125" cy="1663700"/>
          </a:xfrm>
          <a:prstGeom prst="rect">
            <a:avLst/>
          </a:prstGeom>
        </p:spPr>
      </p:pic>
      <p:pic>
        <p:nvPicPr>
          <p:cNvPr id="17" name="PFE element 88" descr="d8YNcGhOFEnu63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343" y="2565253"/>
            <a:ext cx="2463800" cy="27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77" y="2573286"/>
            <a:ext cx="327122" cy="216024"/>
          </a:xfrm>
          <a:prstGeom prst="rect">
            <a:avLst/>
          </a:prstGeom>
        </p:spPr>
      </p:pic>
      <p:pic>
        <p:nvPicPr>
          <p:cNvPr id="9" name="Pictur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03798"/>
            <a:ext cx="2971101" cy="197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FE element 91" descr="d8YNcGhOFEnu64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586" y="4710768"/>
            <a:ext cx="4025900" cy="26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4762890"/>
            <a:ext cx="327122" cy="216024"/>
          </a:xfrm>
          <a:prstGeom prst="rect">
            <a:avLst/>
          </a:prstGeom>
        </p:spPr>
      </p:pic>
      <p:pic>
        <p:nvPicPr>
          <p:cNvPr id="19" name="PFE element 93" descr="d8YNcGhOFEnu65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920" y="3935834"/>
            <a:ext cx="49784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0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dirty="0" smtClean="0">
            <a:solidFill>
              <a:schemeClr val="tx1">
                <a:lumMod val="95000"/>
              </a:schemeClr>
            </a:solidFill>
            <a:latin typeface="Gill Sans Light"/>
            <a:cs typeface="Gill Sans Light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1600" dirty="0" err="1">
            <a:latin typeface="Gill Sans Light"/>
            <a:cs typeface="Gill Sans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64122</TotalTime>
  <Words>569</Words>
  <Application>Microsoft Macintosh PowerPoint</Application>
  <PresentationFormat>On-screen Show (16:9)</PresentationFormat>
  <Paragraphs>178</Paragraphs>
  <Slides>61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Horizon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Résumé and prospects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Helmholtzzentrum für Schwerionenforschung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GSI</dc:creator>
  <cp:lastModifiedBy>Tetyana Galatyuk</cp:lastModifiedBy>
  <cp:revision>1600</cp:revision>
  <cp:lastPrinted>2013-05-03T14:46:23Z</cp:lastPrinted>
  <dcterms:created xsi:type="dcterms:W3CDTF">2009-01-13T11:41:34Z</dcterms:created>
  <dcterms:modified xsi:type="dcterms:W3CDTF">2017-09-28T13:38:57Z</dcterms:modified>
</cp:coreProperties>
</file>