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92" r:id="rId3"/>
    <p:sldId id="284" r:id="rId4"/>
    <p:sldId id="289" r:id="rId5"/>
    <p:sldId id="281" r:id="rId6"/>
    <p:sldId id="262" r:id="rId7"/>
    <p:sldId id="276" r:id="rId8"/>
    <p:sldId id="287" r:id="rId9"/>
    <p:sldId id="285" r:id="rId10"/>
    <p:sldId id="286" r:id="rId11"/>
    <p:sldId id="291" r:id="rId12"/>
    <p:sldId id="288" r:id="rId13"/>
    <p:sldId id="290" r:id="rId14"/>
    <p:sldId id="279" r:id="rId15"/>
    <p:sldId id="282" r:id="rId16"/>
    <p:sldId id="266" r:id="rId17"/>
    <p:sldId id="258" r:id="rId18"/>
    <p:sldId id="275" r:id="rId19"/>
    <p:sldId id="274" r:id="rId20"/>
    <p:sldId id="259" r:id="rId21"/>
    <p:sldId id="280" r:id="rId2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er Boine-Frankenheim" initials="O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03E"/>
    <a:srgbClr val="F5A300"/>
    <a:srgbClr val="FDCA00"/>
    <a:srgbClr val="9C1C26"/>
    <a:srgbClr val="312C8C"/>
    <a:srgbClr val="000000"/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42" autoAdjust="0"/>
    <p:restoredTop sz="93125" autoAdjust="0"/>
  </p:normalViewPr>
  <p:slideViewPr>
    <p:cSldViewPr snapToObjects="1">
      <p:cViewPr varScale="1">
        <p:scale>
          <a:sx n="89" d="100"/>
          <a:sy n="89" d="100"/>
        </p:scale>
        <p:origin x="752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403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 b="1">
                <a:latin typeface="Stafford" pitchFamily="2" charset="0"/>
              </a:defRPr>
            </a:lvl1pPr>
          </a:lstStyle>
          <a:p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fld id="{A32DC80D-291A-4ABB-A78B-0417274A267C}" type="datetime4">
              <a:rPr lang="de-DE"/>
              <a:pPr/>
              <a:t>15. December 2017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7CC2173-B0D1-45F1-9D54-E33B7353DA19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50182" name="Picture 6" descr="tud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00" y="360363"/>
            <a:ext cx="928688" cy="417512"/>
          </a:xfrm>
          <a:prstGeom prst="rect">
            <a:avLst/>
          </a:prstGeom>
          <a:noFill/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007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tud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2463" y="360363"/>
            <a:ext cx="935037" cy="420687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fld id="{065B079B-E513-489A-8A1B-D7C78493EA86}" type="datetime4">
              <a:rPr lang="de-DE"/>
              <a:pPr/>
              <a:t>15. December 2017</a:t>
            </a:fld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2388" y="923925"/>
            <a:ext cx="4194175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36AA9A4-5D0B-4134-89A6-D8B9DAA4F25C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000" tIns="0" rIns="0" bIns="0" anchor="ctr"/>
          <a:lstStyle/>
          <a:p>
            <a:pPr>
              <a:lnSpc>
                <a:spcPts val="1300"/>
              </a:lnSpc>
            </a:pPr>
            <a:endParaRPr lang="de-DE" sz="1000" b="1">
              <a:latin typeface="Stafford" pitchFamily="2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78740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1pPr>
    <a:lvl2pPr marL="4572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2pPr>
    <a:lvl3pPr marL="9144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3pPr>
    <a:lvl4pPr marL="13716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4pPr>
    <a:lvl5pPr marL="18288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Cyclotron: no storage rings 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15. December 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60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cw</a:t>
            </a:r>
            <a:r>
              <a:rPr lang="en-US" dirty="0" smtClean="0"/>
              <a:t> SC </a:t>
            </a:r>
            <a:r>
              <a:rPr lang="en-US" dirty="0" err="1" smtClean="0"/>
              <a:t>linac</a:t>
            </a:r>
            <a:r>
              <a:rPr lang="en-US" dirty="0" smtClean="0"/>
              <a:t>: Medium</a:t>
            </a:r>
            <a:r>
              <a:rPr lang="en-US" baseline="0" dirty="0" smtClean="0"/>
              <a:t> energy and n</a:t>
            </a:r>
            <a:r>
              <a:rPr lang="en-US" dirty="0" smtClean="0"/>
              <a:t>o storage rings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15. December 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40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9C1C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482C5-58E3-4583-8C64-AB4EA00E1990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15.12.17</a:t>
            </a:fld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 |  TU Darmstadt | 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FAIR </a:t>
            </a:r>
            <a:r>
              <a:rPr kumimoji="0" 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Detectors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</a:t>
            </a:r>
            <a:r>
              <a:rPr kumimoji="0" 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and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</a:t>
            </a:r>
            <a:r>
              <a:rPr kumimoji="0" 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Accelerators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|  Oliver Boine-Frankenheim  |  </a:t>
            </a:r>
            <a:fld id="{8E9B2640-8CD7-45FF-9440-54608BC464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6823569" cy="44799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482C5-58E3-4583-8C64-AB4EA00E1990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15.12.17</a:t>
            </a:fld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 |  TU Darmstadt |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ahoma" pitchFamily="34" charset="0"/>
              </a:rPr>
              <a:t>FAIR </a:t>
            </a:r>
            <a:r>
              <a:rPr kumimoji="0" 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ahoma" pitchFamily="34" charset="0"/>
              </a:rPr>
              <a:t>Detectors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ahoma" pitchFamily="34" charset="0"/>
              </a:rPr>
              <a:t> </a:t>
            </a:r>
            <a:r>
              <a:rPr kumimoji="0" 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ahoma" pitchFamily="34" charset="0"/>
              </a:rPr>
              <a:t>and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ahoma" pitchFamily="34" charset="0"/>
              </a:rPr>
              <a:t> </a:t>
            </a:r>
            <a:r>
              <a:rPr kumimoji="0" 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ahoma" pitchFamily="34" charset="0"/>
              </a:rPr>
              <a:t>Accelerators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|  Oliver Boine-Frankenheim  |  </a:t>
            </a:r>
            <a:fld id="{8E9B2640-8CD7-45FF-9440-54608BC464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2.wmf"/><Relationship Id="rId7" Type="http://schemas.openxmlformats.org/officeDocument/2006/relationships/image" Target="../media/image35.jpg"/><Relationship Id="rId8" Type="http://schemas.openxmlformats.org/officeDocument/2006/relationships/image" Target="../media/image36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oleObject" Target="../embeddings/oleObject1.bin"/><Relationship Id="rId8" Type="http://schemas.openxmlformats.org/officeDocument/2006/relationships/image" Target="../media/image10.wmf"/><Relationship Id="rId9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50833" y="836712"/>
            <a:ext cx="6642117" cy="838200"/>
          </a:xfrm>
        </p:spPr>
        <p:txBody>
          <a:bodyPr/>
          <a:lstStyle/>
          <a:p>
            <a:r>
              <a:rPr lang="de-DE" dirty="0" err="1"/>
              <a:t>Accelerators</a:t>
            </a:r>
            <a:r>
              <a:rPr lang="de-DE" dirty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2000" dirty="0" smtClean="0"/>
              <a:t>FAIR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other</a:t>
            </a:r>
            <a:r>
              <a:rPr lang="de-DE" sz="2000" dirty="0" smtClean="0"/>
              <a:t> </a:t>
            </a:r>
            <a:r>
              <a:rPr lang="de-DE" sz="2000" dirty="0" err="1" smtClean="0"/>
              <a:t>upcomming</a:t>
            </a:r>
            <a:r>
              <a:rPr lang="de-DE" sz="2000" dirty="0" smtClean="0"/>
              <a:t> </a:t>
            </a:r>
            <a:r>
              <a:rPr lang="de-DE" sz="2000" dirty="0" err="1" smtClean="0"/>
              <a:t>facilities</a:t>
            </a:r>
            <a:endParaRPr lang="de-DE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251520" y="3140968"/>
            <a:ext cx="407355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1) </a:t>
            </a:r>
            <a:r>
              <a:rPr lang="en-US" sz="2000" dirty="0" smtClean="0"/>
              <a:t>FAIR key facts 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2</a:t>
            </a:r>
            <a:r>
              <a:rPr lang="en-US" sz="2000" dirty="0" smtClean="0"/>
              <a:t>) In-flight facilities: RIKEN, FRIB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3) Heavy-ion colliders: NICA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4</a:t>
            </a:r>
            <a:r>
              <a:rPr lang="en-US" sz="2000" dirty="0" smtClean="0"/>
              <a:t>) </a:t>
            </a:r>
            <a:r>
              <a:rPr lang="en-US" sz="2000" dirty="0"/>
              <a:t>M</a:t>
            </a:r>
            <a:r>
              <a:rPr lang="en-US" sz="2000" dirty="0" smtClean="0"/>
              <a:t>ulti-purpose HI facilities: HIAF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5) Summary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HIAF (High Intensity Heavy Ion Facility)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916832"/>
            <a:ext cx="9144000" cy="4184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426289"/>
            <a:ext cx="3707230" cy="7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92121"/>
            <a:ext cx="5165004" cy="5178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 smtClean="0"/>
              <a:t>-&gt; APPA, NUSTAR. </a:t>
            </a:r>
            <a:endParaRPr lang="en-US" dirty="0"/>
          </a:p>
          <a:p>
            <a:pPr>
              <a:lnSpc>
                <a:spcPts val="2500"/>
              </a:lnSpc>
            </a:pPr>
            <a:r>
              <a:rPr lang="en-US" dirty="0" smtClean="0"/>
              <a:t>Ions: p-U</a:t>
            </a:r>
          </a:p>
          <a:p>
            <a:pPr>
              <a:lnSpc>
                <a:spcPts val="2500"/>
              </a:lnSpc>
            </a:pPr>
            <a:r>
              <a:rPr lang="en-US" dirty="0" smtClean="0"/>
              <a:t>Max. energy: 34 Tm</a:t>
            </a:r>
          </a:p>
          <a:p>
            <a:pPr>
              <a:lnSpc>
                <a:spcPts val="2500"/>
              </a:lnSpc>
            </a:pPr>
            <a:r>
              <a:rPr lang="en-US" dirty="0" smtClean="0"/>
              <a:t>Max. </a:t>
            </a:r>
            <a:r>
              <a:rPr lang="en-US" dirty="0"/>
              <a:t>b</a:t>
            </a:r>
            <a:r>
              <a:rPr lang="en-US" dirty="0" smtClean="0"/>
              <a:t>eam intensity on target (U): 1.5x10</a:t>
            </a:r>
            <a:r>
              <a:rPr lang="en-US" baseline="30000" dirty="0" smtClean="0"/>
              <a:t>11</a:t>
            </a:r>
            <a:r>
              <a:rPr lang="en-US" dirty="0" smtClean="0"/>
              <a:t>/cycle</a:t>
            </a:r>
            <a:endParaRPr lang="en-US" dirty="0"/>
          </a:p>
          <a:p>
            <a:pPr>
              <a:lnSpc>
                <a:spcPts val="2500"/>
              </a:lnSpc>
            </a:pPr>
            <a:r>
              <a:rPr lang="en-US" b="1" dirty="0" smtClean="0"/>
              <a:t>Intensity/quality limitations: 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Injection (</a:t>
            </a:r>
            <a:r>
              <a:rPr lang="en-US" dirty="0" err="1" smtClean="0"/>
              <a:t>Liouville</a:t>
            </a:r>
            <a:r>
              <a:rPr lang="en-US" dirty="0" smtClean="0"/>
              <a:t>) 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Space charge / resonances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Lifetime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mr-IN" dirty="0" smtClean="0"/>
              <a:t>…</a:t>
            </a:r>
            <a:r>
              <a:rPr lang="de-DE" dirty="0" smtClean="0"/>
              <a:t>.</a:t>
            </a:r>
            <a:endParaRPr lang="en-US" dirty="0" smtClean="0"/>
          </a:p>
          <a:p>
            <a:pPr>
              <a:lnSpc>
                <a:spcPts val="2500"/>
              </a:lnSpc>
            </a:pPr>
            <a:r>
              <a:rPr lang="en-US" b="1" dirty="0" smtClean="0"/>
              <a:t>Unique features: 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Multipurpose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Intense and energetic heavy ion beams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Bunch compression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Storage ring and beam cooling</a:t>
            </a:r>
            <a:endParaRPr lang="en-US" dirty="0"/>
          </a:p>
          <a:p>
            <a:pPr>
              <a:lnSpc>
                <a:spcPts val="2500"/>
              </a:lnSpc>
            </a:pPr>
            <a:r>
              <a:rPr lang="en-US" b="1" dirty="0" smtClean="0"/>
              <a:t>Start/end commissioning: </a:t>
            </a:r>
            <a:r>
              <a:rPr lang="en-US" dirty="0" smtClean="0"/>
              <a:t>2022/2023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“Historic remark”: The HIDIF study (1998)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484784"/>
            <a:ext cx="8227828" cy="4860000"/>
          </a:xfrm>
        </p:spPr>
      </p:pic>
      <p:sp>
        <p:nvSpPr>
          <p:cNvPr id="5" name="TextBox 4"/>
          <p:cNvSpPr txBox="1"/>
          <p:nvPr/>
        </p:nvSpPr>
        <p:spPr>
          <a:xfrm>
            <a:off x="6535594" y="263691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I. Hofmann et al. (1998)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3653174"/>
            <a:ext cx="4875053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Ring design similar to HIAF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09109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83768" y="3355409"/>
            <a:ext cx="626469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80240" y="3031373"/>
            <a:ext cx="0" cy="64807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94316" y="2615005"/>
            <a:ext cx="130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RIKEN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244570" y="3031373"/>
            <a:ext cx="0" cy="64807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95400" y="2385042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FAIR </a:t>
            </a:r>
          </a:p>
          <a:p>
            <a:r>
              <a:rPr lang="en-US" dirty="0" smtClean="0"/>
              <a:t>Phase 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57074" y="384552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Now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95757" y="384552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644008" y="3031373"/>
            <a:ext cx="0" cy="64807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80870" y="2522672"/>
            <a:ext cx="71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FRIB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273993" y="384552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2020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436096" y="3031373"/>
            <a:ext cx="0" cy="64807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93694" y="384552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73993" y="2509053"/>
            <a:ext cx="94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NICA</a:t>
            </a:r>
            <a:endParaRPr lang="en-US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903845" y="3031373"/>
            <a:ext cx="0" cy="64807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48620" y="2522672"/>
            <a:ext cx="71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HIAF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61444" y="38424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2023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8243010" y="3031373"/>
            <a:ext cx="0" cy="64807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55990" y="38421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827934" y="2392072"/>
            <a:ext cx="1087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FAIR day-1</a:t>
            </a:r>
            <a:endParaRPr lang="en-US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90890" y="4084790"/>
            <a:ext cx="8975662" cy="2308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60"/>
              </a:lnSpc>
            </a:pPr>
            <a:r>
              <a:rPr lang="en-US" b="1" dirty="0" smtClean="0"/>
              <a:t>beyond 2025:</a:t>
            </a:r>
          </a:p>
          <a:p>
            <a:pPr marL="285750" indent="-285750">
              <a:lnSpc>
                <a:spcPts val="2460"/>
              </a:lnSpc>
              <a:buFontTx/>
              <a:buChar char="-"/>
            </a:pPr>
            <a:r>
              <a:rPr lang="en-US" dirty="0" smtClean="0"/>
              <a:t>approaching FAIR design intensities</a:t>
            </a:r>
            <a:endParaRPr lang="en-US" dirty="0"/>
          </a:p>
          <a:p>
            <a:pPr marL="285750" indent="-285750">
              <a:lnSpc>
                <a:spcPts val="2460"/>
              </a:lnSpc>
              <a:buFontTx/>
              <a:buChar char="-"/>
            </a:pPr>
            <a:r>
              <a:rPr lang="en-US" dirty="0" smtClean="0"/>
              <a:t>FAIR upgrades (SISXXX, Space charge compensation, Novel cooling schemes,</a:t>
            </a:r>
            <a:r>
              <a:rPr lang="mr-IN" dirty="0" smtClean="0"/>
              <a:t>…</a:t>
            </a:r>
            <a:r>
              <a:rPr lang="de-DE" dirty="0" smtClean="0"/>
              <a:t>.)</a:t>
            </a:r>
          </a:p>
          <a:p>
            <a:pPr>
              <a:lnSpc>
                <a:spcPts val="2460"/>
              </a:lnSpc>
            </a:pPr>
            <a:r>
              <a:rPr lang="de-DE" b="1" dirty="0" err="1" smtClean="0"/>
              <a:t>even</a:t>
            </a:r>
            <a:r>
              <a:rPr lang="de-DE" b="1" dirty="0" smtClean="0"/>
              <a:t> </a:t>
            </a:r>
            <a:r>
              <a:rPr lang="de-DE" b="1" dirty="0" err="1" smtClean="0"/>
              <a:t>beyond</a:t>
            </a:r>
            <a:r>
              <a:rPr lang="de-DE" b="1" dirty="0" smtClean="0"/>
              <a:t>: </a:t>
            </a:r>
          </a:p>
          <a:p>
            <a:pPr>
              <a:lnSpc>
                <a:spcPts val="2460"/>
              </a:lnSpc>
            </a:pPr>
            <a:r>
              <a:rPr lang="de-DE" dirty="0" smtClean="0"/>
              <a:t>-   EURISOL</a:t>
            </a:r>
          </a:p>
          <a:p>
            <a:pPr marL="285750" indent="-285750">
              <a:lnSpc>
                <a:spcPts val="2460"/>
              </a:lnSpc>
              <a:buFontTx/>
              <a:buChar char="-"/>
            </a:pPr>
            <a:r>
              <a:rPr lang="de-DE" dirty="0" smtClean="0"/>
              <a:t>Laser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accelerators</a:t>
            </a:r>
            <a:endParaRPr lang="de-DE" dirty="0"/>
          </a:p>
          <a:p>
            <a:pPr marL="285750" indent="-285750">
              <a:lnSpc>
                <a:spcPts val="2460"/>
              </a:lnSpc>
              <a:buFontTx/>
              <a:buChar char="-"/>
            </a:pPr>
            <a:r>
              <a:rPr lang="de-DE" dirty="0" smtClean="0"/>
              <a:t>...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90890" y="1538687"/>
            <a:ext cx="8896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Some of the unique features of FAIR: </a:t>
            </a:r>
          </a:p>
          <a:p>
            <a:r>
              <a:rPr lang="en-US" dirty="0" smtClean="0"/>
              <a:t>  Flexibility, Intense and high energy HI beams, Beam quality, Storage rings / cooling, </a:t>
            </a:r>
          </a:p>
          <a:p>
            <a:r>
              <a:rPr lang="en-US" dirty="0" smtClean="0"/>
              <a:t>  Antiprotons, upgrades,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31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275856" y="3212976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Backup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418602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373" y="495304"/>
            <a:ext cx="6777891" cy="839935"/>
          </a:xfrm>
        </p:spPr>
        <p:txBody>
          <a:bodyPr/>
          <a:lstStyle/>
          <a:p>
            <a:r>
              <a:rPr lang="de-DE" dirty="0"/>
              <a:t>Super </a:t>
            </a:r>
            <a:r>
              <a:rPr lang="de-DE" dirty="0" err="1"/>
              <a:t>FRagment</a:t>
            </a:r>
            <a:r>
              <a:rPr lang="de-DE" dirty="0"/>
              <a:t> Separator and </a:t>
            </a:r>
            <a:r>
              <a:rPr lang="de-DE" dirty="0" err="1"/>
              <a:t>Collector</a:t>
            </a:r>
            <a:r>
              <a:rPr lang="de-DE" dirty="0"/>
              <a:t> Ring</a:t>
            </a: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2" y="1460002"/>
            <a:ext cx="6700838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5387870" y="1585276"/>
            <a:ext cx="129540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 rot="19508732">
            <a:off x="1057540" y="1869152"/>
            <a:ext cx="129540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1563688" y="2780508"/>
            <a:ext cx="129540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87313" y="2709070"/>
            <a:ext cx="97155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5" name="AutoShape 20"/>
          <p:cNvSpPr>
            <a:spLocks noChangeArrowheads="1"/>
          </p:cNvSpPr>
          <p:nvPr/>
        </p:nvSpPr>
        <p:spPr bwMode="auto">
          <a:xfrm>
            <a:off x="107504" y="1700808"/>
            <a:ext cx="1698625" cy="3889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187534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700" dirty="0"/>
              <a:t>Primary Beams</a:t>
            </a:r>
            <a:endParaRPr lang="en-US" dirty="0"/>
          </a:p>
        </p:txBody>
      </p:sp>
      <p:sp>
        <p:nvSpPr>
          <p:cNvPr id="36" name="AutoShape 23"/>
          <p:cNvSpPr>
            <a:spLocks noChangeArrowheads="1"/>
          </p:cNvSpPr>
          <p:nvPr/>
        </p:nvSpPr>
        <p:spPr bwMode="auto">
          <a:xfrm>
            <a:off x="1820863" y="2780508"/>
            <a:ext cx="1990725" cy="3889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187534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700"/>
              <a:t>Secondary Beams</a:t>
            </a:r>
          </a:p>
        </p:txBody>
      </p:sp>
      <p:grpSp>
        <p:nvGrpSpPr>
          <p:cNvPr id="37" name="Gruppieren 28"/>
          <p:cNvGrpSpPr>
            <a:grpSpLocks/>
          </p:cNvGrpSpPr>
          <p:nvPr/>
        </p:nvGrpSpPr>
        <p:grpSpPr bwMode="auto">
          <a:xfrm>
            <a:off x="3032125" y="1578361"/>
            <a:ext cx="2371725" cy="969963"/>
            <a:chOff x="2982913" y="3109003"/>
            <a:chExt cx="2371725" cy="969291"/>
          </a:xfrm>
        </p:grpSpPr>
        <p:sp>
          <p:nvSpPr>
            <p:cNvPr id="38" name="Rectangle 17"/>
            <p:cNvSpPr>
              <a:spLocks noChangeArrowheads="1"/>
            </p:cNvSpPr>
            <p:nvPr/>
          </p:nvSpPr>
          <p:spPr bwMode="auto">
            <a:xfrm>
              <a:off x="2982913" y="3643313"/>
              <a:ext cx="895340" cy="406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9" name="Rechteck 24"/>
            <p:cNvSpPr/>
            <p:nvPr/>
          </p:nvSpPr>
          <p:spPr>
            <a:xfrm>
              <a:off x="3786188" y="3109003"/>
              <a:ext cx="1568450" cy="550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hteck 25"/>
            <p:cNvSpPr/>
            <p:nvPr/>
          </p:nvSpPr>
          <p:spPr>
            <a:xfrm>
              <a:off x="3111500" y="3903790"/>
              <a:ext cx="530225" cy="174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hteck 26"/>
            <p:cNvSpPr/>
            <p:nvPr/>
          </p:nvSpPr>
          <p:spPr>
            <a:xfrm>
              <a:off x="4192588" y="3607133"/>
              <a:ext cx="509587" cy="174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Rechteck 27"/>
            <p:cNvSpPr/>
            <p:nvPr/>
          </p:nvSpPr>
          <p:spPr>
            <a:xfrm>
              <a:off x="3938588" y="3692798"/>
              <a:ext cx="509587" cy="174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3" name="Rechteck 32"/>
          <p:cNvSpPr/>
          <p:nvPr/>
        </p:nvSpPr>
        <p:spPr>
          <a:xfrm>
            <a:off x="146050" y="4152108"/>
            <a:ext cx="1417638" cy="7159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3399"/>
                </a:solidFill>
              </a:rPr>
              <a:t>SIS 100</a:t>
            </a:r>
          </a:p>
        </p:txBody>
      </p:sp>
      <p:sp>
        <p:nvSpPr>
          <p:cNvPr id="44" name="Rectangle 11"/>
          <p:cNvSpPr>
            <a:spLocks noChangeArrowheads="1"/>
          </p:cNvSpPr>
          <p:nvPr/>
        </p:nvSpPr>
        <p:spPr bwMode="auto">
          <a:xfrm>
            <a:off x="4786519" y="1538121"/>
            <a:ext cx="4320480" cy="615553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5250" indent="-95250"/>
            <a:r>
              <a:rPr lang="en-US" b="1" dirty="0">
                <a:solidFill>
                  <a:schemeClr val="accent2"/>
                </a:solidFill>
              </a:rPr>
              <a:t>High energy branch</a:t>
            </a:r>
            <a:r>
              <a:rPr lang="en-US" dirty="0"/>
              <a:t>:</a:t>
            </a:r>
          </a:p>
          <a:p>
            <a:pPr marL="95250" indent="-95250"/>
            <a:r>
              <a:rPr lang="en-US" sz="1600" dirty="0"/>
              <a:t>Reactions with Relativistic Radioactive</a:t>
            </a:r>
          </a:p>
        </p:txBody>
      </p:sp>
      <p:graphicFrame>
        <p:nvGraphicFramePr>
          <p:cNvPr id="4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283256"/>
              </p:ext>
            </p:extLst>
          </p:nvPr>
        </p:nvGraphicFramePr>
        <p:xfrm>
          <a:off x="107504" y="4149080"/>
          <a:ext cx="3240360" cy="217203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9964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39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10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SIS-100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2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Reference primary ion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U</a:t>
                      </a:r>
                      <a:r>
                        <a:rPr lang="en-US" sz="1400" baseline="30000" dirty="0"/>
                        <a:t>28+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Reference energy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1.5 </a:t>
                      </a:r>
                      <a:r>
                        <a:rPr lang="en-US" sz="1400" dirty="0" err="1"/>
                        <a:t>GeV</a:t>
                      </a:r>
                      <a:r>
                        <a:rPr lang="en-US" sz="1400" dirty="0"/>
                        <a:t>/u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Ions</a:t>
                      </a:r>
                      <a:r>
                        <a:rPr lang="en-US" sz="1400" baseline="0" dirty="0"/>
                        <a:t> per </a:t>
                      </a:r>
                      <a:r>
                        <a:rPr lang="en-US" sz="1400" dirty="0"/>
                        <a:t>cycle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3E11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 length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en-US" sz="1400" b="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ns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Cycle rate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 Hz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12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Beam power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15 kW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7" name="TextBox 34"/>
          <p:cNvSpPr txBox="1"/>
          <p:nvPr/>
        </p:nvSpPr>
        <p:spPr>
          <a:xfrm>
            <a:off x="0" y="2132856"/>
            <a:ext cx="179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/>
              <a:t>15 kW beam power</a:t>
            </a:r>
          </a:p>
          <a:p>
            <a:pPr algn="l"/>
            <a:r>
              <a:rPr lang="en-US" sz="1400" b="1" dirty="0"/>
              <a:t>30 kJ total energy</a:t>
            </a:r>
          </a:p>
        </p:txBody>
      </p:sp>
      <p:sp>
        <p:nvSpPr>
          <p:cNvPr id="58" name="TextBox 32"/>
          <p:cNvSpPr txBox="1"/>
          <p:nvPr/>
        </p:nvSpPr>
        <p:spPr>
          <a:xfrm>
            <a:off x="3491432" y="5210629"/>
            <a:ext cx="3967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FAIR: Optimized for RI production </a:t>
            </a:r>
          </a:p>
          <a:p>
            <a:pPr algn="l"/>
            <a:r>
              <a:rPr lang="en-US" b="1" dirty="0"/>
              <a:t>at high energies and precision </a:t>
            </a:r>
          </a:p>
          <a:p>
            <a:pPr algn="l"/>
            <a:r>
              <a:rPr lang="en-US" b="1" dirty="0"/>
              <a:t>storage ring experiments !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3411900" y="2160589"/>
            <a:ext cx="5713540" cy="4170461"/>
            <a:chOff x="3411900" y="2160589"/>
            <a:chExt cx="5713540" cy="4170461"/>
          </a:xfrm>
        </p:grpSpPr>
        <p:grpSp>
          <p:nvGrpSpPr>
            <p:cNvPr id="48" name="Group 24"/>
            <p:cNvGrpSpPr/>
            <p:nvPr/>
          </p:nvGrpSpPr>
          <p:grpSpPr>
            <a:xfrm>
              <a:off x="5585639" y="2160589"/>
              <a:ext cx="3539801" cy="4170461"/>
              <a:chOff x="5596236" y="1963470"/>
              <a:chExt cx="3539801" cy="4170461"/>
            </a:xfrm>
          </p:grpSpPr>
          <p:grpSp>
            <p:nvGrpSpPr>
              <p:cNvPr id="49" name="Group 22"/>
              <p:cNvGrpSpPr/>
              <p:nvPr/>
            </p:nvGrpSpPr>
            <p:grpSpPr>
              <a:xfrm>
                <a:off x="5596236" y="1988840"/>
                <a:ext cx="3539801" cy="4145091"/>
                <a:chOff x="5596236" y="1988840"/>
                <a:chExt cx="3539801" cy="4145091"/>
              </a:xfrm>
            </p:grpSpPr>
            <p:grpSp>
              <p:nvGrpSpPr>
                <p:cNvPr id="51" name="Group 3"/>
                <p:cNvGrpSpPr>
                  <a:grpSpLocks noChangeAspect="1"/>
                </p:cNvGrpSpPr>
                <p:nvPr/>
              </p:nvGrpSpPr>
              <p:grpSpPr>
                <a:xfrm>
                  <a:off x="7035615" y="1988840"/>
                  <a:ext cx="2100422" cy="4145091"/>
                  <a:chOff x="6726238" y="2346326"/>
                  <a:chExt cx="2436490" cy="4808306"/>
                </a:xfrm>
              </p:grpSpPr>
              <p:pic>
                <p:nvPicPr>
                  <p:cNvPr id="55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7054342" y="2978632"/>
                    <a:ext cx="2108386" cy="41760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6" name="Rectangle 5"/>
                  <p:cNvSpPr/>
                  <p:nvPr/>
                </p:nvSpPr>
                <p:spPr>
                  <a:xfrm>
                    <a:off x="6726238" y="2346326"/>
                    <a:ext cx="1274762" cy="10826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2" name="Group 39"/>
                <p:cNvGrpSpPr>
                  <a:grpSpLocks noChangeAspect="1"/>
                </p:cNvGrpSpPr>
                <p:nvPr/>
              </p:nvGrpSpPr>
              <p:grpSpPr>
                <a:xfrm>
                  <a:off x="5596236" y="2251524"/>
                  <a:ext cx="3539799" cy="1194184"/>
                  <a:chOff x="4843682" y="2147953"/>
                  <a:chExt cx="4290664" cy="1447495"/>
                </a:xfrm>
              </p:grpSpPr>
              <p:pic>
                <p:nvPicPr>
                  <p:cNvPr id="53" name="Picture 38" descr="Ohne Titel.jpg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79501" y="2147953"/>
                    <a:ext cx="2154845" cy="1440001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37" descr="Ohne Titel.jpg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43682" y="2155450"/>
                    <a:ext cx="2137329" cy="143999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50" name="TextBox 2"/>
              <p:cNvSpPr txBox="1"/>
              <p:nvPr/>
            </p:nvSpPr>
            <p:spPr>
              <a:xfrm>
                <a:off x="6287926" y="1963470"/>
                <a:ext cx="21407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Bunch rotation in the CR</a:t>
                </a:r>
              </a:p>
            </p:txBody>
          </p:sp>
        </p:grpSp>
        <p:sp>
          <p:nvSpPr>
            <p:cNvPr id="45" name="Rectangle 8"/>
            <p:cNvSpPr>
              <a:spLocks noChangeArrowheads="1"/>
            </p:cNvSpPr>
            <p:nvPr/>
          </p:nvSpPr>
          <p:spPr bwMode="auto">
            <a:xfrm>
              <a:off x="3411900" y="3264445"/>
              <a:ext cx="2240219" cy="1680460"/>
            </a:xfrm>
            <a:prstGeom prst="rect">
              <a:avLst/>
            </a:prstGeom>
            <a:noFill/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chemeClr val="accent2"/>
                  </a:solidFill>
                </a:rPr>
                <a:t>CR storage ring experiments </a:t>
              </a:r>
            </a:p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chemeClr val="accent2"/>
                  </a:solidFill>
                </a:rPr>
                <a:t>with RIBs</a:t>
              </a:r>
              <a:r>
                <a:rPr lang="en-US" dirty="0"/>
                <a:t>: </a:t>
              </a:r>
            </a:p>
            <a:p>
              <a:pPr>
                <a:lnSpc>
                  <a:spcPct val="120000"/>
                </a:lnSpc>
              </a:pPr>
              <a:r>
                <a:rPr lang="en-US" sz="1600" dirty="0"/>
                <a:t>Masses and half-lives for short-lived ions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18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ISOL: Spiral 2 / GANIL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245" y="3557710"/>
            <a:ext cx="52006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131840" y="1484784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Spiral 2: </a:t>
            </a:r>
            <a:r>
              <a:rPr lang="en-US" dirty="0"/>
              <a:t>Upgrade for research with stable and RI beams.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489379" y="3658967"/>
            <a:ext cx="1700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Lagniel</a:t>
            </a:r>
            <a:r>
              <a:rPr lang="en-US" sz="1400" dirty="0"/>
              <a:t>, HIAT 2015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785104"/>
              </p:ext>
            </p:extLst>
          </p:nvPr>
        </p:nvGraphicFramePr>
        <p:xfrm>
          <a:off x="179512" y="1636340"/>
          <a:ext cx="2764185" cy="156869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5143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98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97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New </a:t>
                      </a:r>
                      <a:r>
                        <a:rPr lang="en-US" sz="1400" dirty="0" err="1"/>
                        <a:t>linac</a:t>
                      </a:r>
                      <a:endParaRPr lang="en-US" sz="1400" dirty="0"/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722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Reference ion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/>
                        <a:t>Deuterons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0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Reference energy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20 MeV/u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72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Current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 mA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72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Beam power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/>
                        <a:t>200 kW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0" y="3403822"/>
            <a:ext cx="3851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Technology:</a:t>
            </a:r>
          </a:p>
          <a:p>
            <a:r>
              <a:rPr lang="de-DE" dirty="0"/>
              <a:t>- SC </a:t>
            </a:r>
            <a:r>
              <a:rPr lang="de-DE" dirty="0" err="1"/>
              <a:t>linac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protons</a:t>
            </a:r>
            <a:r>
              <a:rPr lang="de-DE" dirty="0"/>
              <a:t>/heavy-</a:t>
            </a:r>
            <a:r>
              <a:rPr lang="de-DE" dirty="0" err="1"/>
              <a:t>ions</a:t>
            </a:r>
            <a:endParaRPr lang="de-DE" dirty="0"/>
          </a:p>
          <a:p>
            <a:r>
              <a:rPr lang="de-DE" dirty="0"/>
              <a:t>- Low/high </a:t>
            </a:r>
            <a:r>
              <a:rPr lang="de-DE" dirty="0" err="1"/>
              <a:t>beta</a:t>
            </a:r>
            <a:r>
              <a:rPr lang="de-DE" dirty="0"/>
              <a:t> </a:t>
            </a:r>
            <a:r>
              <a:rPr lang="de-DE" dirty="0" err="1"/>
              <a:t>sc</a:t>
            </a:r>
            <a:r>
              <a:rPr lang="de-DE" dirty="0"/>
              <a:t> </a:t>
            </a:r>
            <a:r>
              <a:rPr lang="de-DE" dirty="0" err="1"/>
              <a:t>cavities</a:t>
            </a:r>
            <a:r>
              <a:rPr lang="de-DE" dirty="0"/>
              <a:t> (QWR)</a:t>
            </a:r>
          </a:p>
          <a:p>
            <a:r>
              <a:rPr lang="de-DE" dirty="0"/>
              <a:t>- Radiation </a:t>
            </a:r>
            <a:r>
              <a:rPr lang="de-DE" dirty="0" err="1"/>
              <a:t>safety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 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7786" y="5097040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Commissioning in progress.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052" y="1940856"/>
            <a:ext cx="2508199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76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390480"/>
            <a:ext cx="7453585" cy="995834"/>
          </a:xfrm>
        </p:spPr>
        <p:txBody>
          <a:bodyPr/>
          <a:lstStyle/>
          <a:p>
            <a:r>
              <a:rPr lang="en-US" dirty="0"/>
              <a:t>ISOL: EURISOL as a future perspective ?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5" y="1812971"/>
            <a:ext cx="5472558" cy="3636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093894" y="5376665"/>
            <a:ext cx="3509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from the EURISOL </a:t>
            </a:r>
            <a:r>
              <a:rPr lang="en-US" sz="1600" dirty="0" err="1"/>
              <a:t>broschure</a:t>
            </a:r>
            <a:r>
              <a:rPr lang="en-US" sz="1600" dirty="0"/>
              <a:t> (2007)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1600" y="1432647"/>
            <a:ext cx="401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MW, 1 GeV protons (and light ions)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5161" y="5715219"/>
            <a:ext cx="3937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EURISOL Distributed Facility (DF) </a:t>
            </a:r>
          </a:p>
          <a:p>
            <a:r>
              <a:rPr lang="en-US" dirty="0"/>
              <a:t>as an intermediate step.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5631732" y="1885474"/>
            <a:ext cx="3589444" cy="4497172"/>
            <a:chOff x="5631732" y="1885474"/>
            <a:chExt cx="3589444" cy="4497172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1732" y="2492896"/>
              <a:ext cx="3512268" cy="2592000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5631732" y="5459316"/>
              <a:ext cx="35894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nuclear physics </a:t>
              </a:r>
            </a:p>
            <a:p>
              <a:r>
                <a:rPr lang="en-US" dirty="0"/>
                <a:t>+ nuclear waste transmutation  ?</a:t>
              </a:r>
            </a:p>
            <a:p>
              <a:r>
                <a:rPr lang="en-US" dirty="0"/>
                <a:t>Multi-purpose facility &gt; 2030 ?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696010" y="1885474"/>
              <a:ext cx="1576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 MYRRAH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64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121" y="2636912"/>
            <a:ext cx="3051415" cy="21031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Radioactive Beam (RI) beam production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43608" y="2971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1" y="1706888"/>
            <a:ext cx="32736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679833" y="1435802"/>
            <a:ext cx="2236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In-flight facilities:</a:t>
            </a:r>
          </a:p>
          <a:p>
            <a:r>
              <a:rPr lang="en-US" dirty="0"/>
              <a:t>RIKEN, Japan</a:t>
            </a:r>
          </a:p>
          <a:p>
            <a:r>
              <a:rPr lang="en-US" dirty="0"/>
              <a:t>GSI/FAIR, Germany</a:t>
            </a:r>
          </a:p>
          <a:p>
            <a:r>
              <a:rPr lang="en-US" dirty="0"/>
              <a:t>MSU/FRIB, USA</a:t>
            </a:r>
          </a:p>
          <a:p>
            <a:r>
              <a:rPr lang="en-US" dirty="0"/>
              <a:t>….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-16891" y="2841339"/>
            <a:ext cx="1851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Fragmentation </a:t>
            </a:r>
          </a:p>
          <a:p>
            <a:r>
              <a:rPr lang="en-US" b="1" dirty="0"/>
              <a:t>or In-Flight </a:t>
            </a:r>
          </a:p>
          <a:p>
            <a:r>
              <a:rPr lang="en-US" b="1" dirty="0"/>
              <a:t>production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77490" y="4026110"/>
            <a:ext cx="8656366" cy="2353711"/>
            <a:chOff x="77490" y="4026110"/>
            <a:chExt cx="8656366" cy="235371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27" y="4026110"/>
              <a:ext cx="2989644" cy="22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3704071" y="4631938"/>
              <a:ext cx="236475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ISOL facilities:</a:t>
              </a:r>
            </a:p>
            <a:p>
              <a:r>
                <a:rPr lang="en-US" dirty="0"/>
                <a:t>REX-ISOLDE, CERN</a:t>
              </a:r>
            </a:p>
            <a:p>
              <a:r>
                <a:rPr lang="en-US" dirty="0"/>
                <a:t>SPIRAL 2, France</a:t>
              </a:r>
            </a:p>
            <a:p>
              <a:r>
                <a:rPr lang="en-US" dirty="0"/>
                <a:t>EURISOL</a:t>
              </a:r>
            </a:p>
            <a:p>
              <a:r>
                <a:rPr lang="en-US" dirty="0"/>
                <a:t>….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7490" y="5164574"/>
              <a:ext cx="271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ISotope</a:t>
              </a:r>
              <a:r>
                <a:rPr lang="en-US" b="1" dirty="0"/>
                <a:t> </a:t>
              </a:r>
              <a:r>
                <a:rPr lang="en-US" b="1" dirty="0" err="1"/>
                <a:t>OnLine</a:t>
              </a:r>
              <a:r>
                <a:rPr lang="en-US" b="1" dirty="0"/>
                <a:t> (ISOL) 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6343458" y="4625495"/>
              <a:ext cx="239039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/>
                <a:t>Some</a:t>
              </a:r>
              <a:r>
                <a:rPr lang="de-DE" b="1" dirty="0"/>
                <a:t> Pro/</a:t>
              </a:r>
              <a:r>
                <a:rPr lang="de-DE" b="1" dirty="0" err="1"/>
                <a:t>Cons</a:t>
              </a:r>
              <a:r>
                <a:rPr lang="de-DE" b="1" dirty="0"/>
                <a:t>:</a:t>
              </a:r>
            </a:p>
            <a:p>
              <a:r>
                <a:rPr lang="de-DE" dirty="0"/>
                <a:t>+ </a:t>
              </a:r>
              <a:r>
                <a:rPr lang="de-DE" dirty="0" err="1"/>
                <a:t>Better</a:t>
              </a:r>
              <a:r>
                <a:rPr lang="de-DE" dirty="0"/>
                <a:t> beam </a:t>
              </a:r>
              <a:r>
                <a:rPr lang="de-DE" dirty="0" err="1"/>
                <a:t>quality</a:t>
              </a:r>
              <a:endParaRPr lang="de-DE" dirty="0"/>
            </a:p>
            <a:p>
              <a:r>
                <a:rPr lang="de-DE" dirty="0"/>
                <a:t>+ Post-</a:t>
              </a:r>
              <a:r>
                <a:rPr lang="de-DE" dirty="0" err="1"/>
                <a:t>acceleration</a:t>
              </a:r>
              <a:endParaRPr lang="de-DE" dirty="0"/>
            </a:p>
            <a:p>
              <a:r>
                <a:rPr lang="de-DE" dirty="0"/>
                <a:t>- Target </a:t>
              </a:r>
              <a:r>
                <a:rPr lang="de-DE" dirty="0" err="1"/>
                <a:t>chemistry</a:t>
              </a:r>
              <a:endParaRPr lang="de-DE" dirty="0"/>
            </a:p>
            <a:p>
              <a:r>
                <a:rPr lang="de-DE" dirty="0"/>
                <a:t>- Finite </a:t>
              </a:r>
              <a:r>
                <a:rPr lang="de-DE" dirty="0" err="1"/>
                <a:t>diffusion</a:t>
              </a:r>
              <a:r>
                <a:rPr lang="de-DE" dirty="0"/>
                <a:t> time</a:t>
              </a:r>
            </a:p>
            <a:p>
              <a:pPr marL="285750" indent="-285750">
                <a:buFontTx/>
                <a:buChar char="-"/>
              </a:pPr>
              <a:endParaRPr lang="de-DE" dirty="0"/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6232518" y="1401554"/>
            <a:ext cx="29033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Some</a:t>
            </a:r>
            <a:r>
              <a:rPr lang="de-DE" b="1" dirty="0"/>
              <a:t> Pro/</a:t>
            </a:r>
            <a:r>
              <a:rPr lang="de-DE" b="1" dirty="0" err="1"/>
              <a:t>Cons</a:t>
            </a:r>
            <a:r>
              <a:rPr lang="de-DE" b="1" dirty="0"/>
              <a:t>:</a:t>
            </a:r>
          </a:p>
          <a:p>
            <a:r>
              <a:rPr lang="de-DE" dirty="0"/>
              <a:t>+ High </a:t>
            </a:r>
            <a:r>
              <a:rPr lang="de-DE" dirty="0" err="1"/>
              <a:t>energy</a:t>
            </a:r>
            <a:r>
              <a:rPr lang="de-DE" dirty="0"/>
              <a:t> RI </a:t>
            </a:r>
            <a:r>
              <a:rPr lang="de-DE" dirty="0" err="1"/>
              <a:t>beams</a:t>
            </a:r>
            <a:endParaRPr lang="de-DE" dirty="0"/>
          </a:p>
          <a:p>
            <a:r>
              <a:rPr lang="de-DE" dirty="0"/>
              <a:t>+ </a:t>
            </a:r>
            <a:r>
              <a:rPr lang="de-DE" dirty="0" err="1"/>
              <a:t>Broad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RI</a:t>
            </a:r>
          </a:p>
          <a:p>
            <a:r>
              <a:rPr lang="de-DE" dirty="0"/>
              <a:t>- RI beam </a:t>
            </a:r>
            <a:r>
              <a:rPr lang="de-DE" dirty="0" err="1"/>
              <a:t>quality</a:t>
            </a:r>
            <a:endParaRPr lang="de-DE" dirty="0"/>
          </a:p>
          <a:p>
            <a:r>
              <a:rPr lang="de-DE" dirty="0"/>
              <a:t>- Large </a:t>
            </a:r>
            <a:r>
              <a:rPr lang="de-DE" dirty="0" err="1"/>
              <a:t>separators</a:t>
            </a:r>
            <a:r>
              <a:rPr lang="de-DE" dirty="0"/>
              <a:t> </a:t>
            </a:r>
            <a:r>
              <a:rPr lang="de-DE" dirty="0" err="1"/>
              <a:t>needed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850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cooling of ion beams in storage rings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-11781" y="1483386"/>
            <a:ext cx="88472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Essential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precision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in-</a:t>
            </a:r>
            <a:r>
              <a:rPr lang="de-DE" dirty="0" err="1"/>
              <a:t>flight</a:t>
            </a:r>
            <a:r>
              <a:rPr lang="de-DE" dirty="0"/>
              <a:t> </a:t>
            </a:r>
            <a:r>
              <a:rPr lang="de-DE" dirty="0" err="1"/>
              <a:t>produced</a:t>
            </a:r>
            <a:r>
              <a:rPr lang="de-DE" dirty="0"/>
              <a:t> RI (and internal </a:t>
            </a:r>
            <a:r>
              <a:rPr lang="de-DE" dirty="0" err="1"/>
              <a:t>targets</a:t>
            </a:r>
            <a:r>
              <a:rPr lang="de-DE" dirty="0"/>
              <a:t>)</a:t>
            </a:r>
          </a:p>
          <a:p>
            <a:pPr marL="285750" indent="-285750">
              <a:buFontTx/>
              <a:buChar char="-"/>
            </a:pPr>
            <a:r>
              <a:rPr lang="de-DE" dirty="0"/>
              <a:t>Other </a:t>
            </a:r>
            <a:r>
              <a:rPr lang="de-DE" dirty="0" err="1"/>
              <a:t>applications</a:t>
            </a:r>
            <a:r>
              <a:rPr lang="de-DE" dirty="0"/>
              <a:t>: </a:t>
            </a:r>
            <a:r>
              <a:rPr lang="de-DE" dirty="0" err="1"/>
              <a:t>Cooling</a:t>
            </a:r>
            <a:r>
              <a:rPr lang="de-DE" dirty="0"/>
              <a:t> at high </a:t>
            </a:r>
            <a:r>
              <a:rPr lang="de-DE" dirty="0" err="1"/>
              <a:t>energy</a:t>
            </a:r>
            <a:r>
              <a:rPr lang="de-DE" dirty="0"/>
              <a:t>, ultra-</a:t>
            </a:r>
            <a:r>
              <a:rPr lang="de-DE" dirty="0" err="1"/>
              <a:t>cold</a:t>
            </a:r>
            <a:r>
              <a:rPr lang="de-DE" dirty="0"/>
              <a:t> </a:t>
            </a:r>
            <a:r>
              <a:rPr lang="de-DE" dirty="0" err="1"/>
              <a:t>beams</a:t>
            </a:r>
            <a:r>
              <a:rPr lang="de-DE" dirty="0"/>
              <a:t>, 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0" y="2342813"/>
            <a:ext cx="4478828" cy="3966243"/>
            <a:chOff x="0" y="2342813"/>
            <a:chExt cx="4478828" cy="3966243"/>
          </a:xfrm>
        </p:grpSpPr>
        <p:sp>
          <p:nvSpPr>
            <p:cNvPr id="7" name="TextBox 2"/>
            <p:cNvSpPr txBox="1"/>
            <p:nvPr/>
          </p:nvSpPr>
          <p:spPr>
            <a:xfrm>
              <a:off x="35496" y="5785836"/>
              <a:ext cx="44433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Experiment:</a:t>
              </a:r>
              <a:r>
                <a:rPr lang="en-US" sz="1400" dirty="0"/>
                <a:t> M. </a:t>
              </a:r>
              <a:r>
                <a:rPr lang="en-US" sz="1400" dirty="0" err="1"/>
                <a:t>Steck</a:t>
              </a:r>
              <a:r>
                <a:rPr lang="en-US" sz="1400" dirty="0"/>
                <a:t> et al., Phys. Rev. </a:t>
              </a:r>
              <a:r>
                <a:rPr lang="en-US" sz="1400" dirty="0" err="1"/>
                <a:t>Lett</a:t>
              </a:r>
              <a:r>
                <a:rPr lang="en-US" sz="1400" dirty="0"/>
                <a:t>. 1996</a:t>
              </a:r>
            </a:p>
            <a:p>
              <a:r>
                <a:rPr lang="en-US" sz="1400" b="1" dirty="0"/>
                <a:t>Theory: </a:t>
              </a:r>
              <a:r>
                <a:rPr lang="en-US" sz="1400" dirty="0"/>
                <a:t>R. </a:t>
              </a:r>
              <a:r>
                <a:rPr lang="en-US" sz="1400" dirty="0" err="1"/>
                <a:t>Hasse</a:t>
              </a:r>
              <a:r>
                <a:rPr lang="en-US" sz="1400" dirty="0"/>
                <a:t>, Phys. Rev. </a:t>
              </a:r>
              <a:r>
                <a:rPr lang="en-US" sz="1400" dirty="0" err="1"/>
                <a:t>Lett</a:t>
              </a:r>
              <a:r>
                <a:rPr lang="en-US" sz="1400" dirty="0"/>
                <a:t>. 1999, 2001, 2003</a:t>
              </a:r>
            </a:p>
          </p:txBody>
        </p:sp>
        <p:grpSp>
          <p:nvGrpSpPr>
            <p:cNvPr id="9" name="Gruppieren 8"/>
            <p:cNvGrpSpPr/>
            <p:nvPr/>
          </p:nvGrpSpPr>
          <p:grpSpPr>
            <a:xfrm>
              <a:off x="0" y="2342813"/>
              <a:ext cx="3877960" cy="3198402"/>
              <a:chOff x="0" y="2342813"/>
              <a:chExt cx="3877960" cy="3198402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83715"/>
                <a:ext cx="3743325" cy="285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3" descr="chai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883650" y="4312463"/>
                <a:ext cx="1528713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2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6649059"/>
                  </p:ext>
                </p:extLst>
              </p:nvPr>
            </p:nvGraphicFramePr>
            <p:xfrm>
              <a:off x="1661527" y="2887000"/>
              <a:ext cx="1027113" cy="5953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4" name="Equation" r:id="rId5" imgW="812800" imgH="469900" progId="Equation.DSMT4">
                      <p:embed/>
                    </p:oleObj>
                  </mc:Choice>
                  <mc:Fallback>
                    <p:oleObj name="Equation" r:id="rId5" imgW="812800" imgH="469900" progId="Equation.DSMT4">
                      <p:embed/>
                      <p:pic>
                        <p:nvPicPr>
                          <p:cNvPr id="7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1527" y="2887000"/>
                            <a:ext cx="1027113" cy="5953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" name="Textfeld 3"/>
              <p:cNvSpPr txBox="1"/>
              <p:nvPr/>
            </p:nvSpPr>
            <p:spPr>
              <a:xfrm>
                <a:off x="179512" y="2342813"/>
                <a:ext cx="3698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dirty="0"/>
                  <a:t>1D </a:t>
                </a:r>
                <a:r>
                  <a:rPr lang="de-DE" b="1" dirty="0" err="1"/>
                  <a:t>crystalline</a:t>
                </a:r>
                <a:r>
                  <a:rPr lang="de-DE" b="1" dirty="0"/>
                  <a:t> </a:t>
                </a:r>
                <a:r>
                  <a:rPr lang="de-DE" b="1" dirty="0" err="1"/>
                  <a:t>beams</a:t>
                </a:r>
                <a:r>
                  <a:rPr lang="de-DE" b="1" dirty="0"/>
                  <a:t> in </a:t>
                </a:r>
                <a:r>
                  <a:rPr lang="de-DE" b="1" dirty="0" err="1"/>
                  <a:t>the</a:t>
                </a:r>
                <a:r>
                  <a:rPr lang="de-DE" b="1" dirty="0"/>
                  <a:t> ESR</a:t>
                </a:r>
              </a:p>
            </p:txBody>
          </p:sp>
        </p:grpSp>
      </p:grpSp>
      <p:grpSp>
        <p:nvGrpSpPr>
          <p:cNvPr id="11" name="Gruppieren 10"/>
          <p:cNvGrpSpPr/>
          <p:nvPr/>
        </p:nvGrpSpPr>
        <p:grpSpPr>
          <a:xfrm>
            <a:off x="3850531" y="2366761"/>
            <a:ext cx="5293469" cy="3972256"/>
            <a:chOff x="3850531" y="2366761"/>
            <a:chExt cx="5293469" cy="3972256"/>
          </a:xfrm>
        </p:grpSpPr>
        <p:pic>
          <p:nvPicPr>
            <p:cNvPr id="13" name="Bild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531" y="2366761"/>
              <a:ext cx="3445722" cy="1764000"/>
            </a:xfrm>
            <a:prstGeom prst="rect">
              <a:avLst/>
            </a:prstGeom>
          </p:spPr>
        </p:pic>
        <p:pic>
          <p:nvPicPr>
            <p:cNvPr id="14" name="Picture 4" descr="02_GSI_mit_FAIR_A4_rgb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253"/>
            <a:stretch>
              <a:fillRect/>
            </a:stretch>
          </p:blipFill>
          <p:spPr bwMode="auto">
            <a:xfrm>
              <a:off x="5136345" y="3999017"/>
              <a:ext cx="3692683" cy="2340000"/>
            </a:xfrm>
            <a:prstGeom prst="rect">
              <a:avLst/>
            </a:prstGeom>
            <a:noFill/>
          </p:spPr>
        </p:pic>
        <p:sp>
          <p:nvSpPr>
            <p:cNvPr id="15" name="Oval 7"/>
            <p:cNvSpPr/>
            <p:nvPr/>
          </p:nvSpPr>
          <p:spPr>
            <a:xfrm>
              <a:off x="7622807" y="3848340"/>
              <a:ext cx="606249" cy="478971"/>
            </a:xfrm>
            <a:prstGeom prst="ellipse">
              <a:avLst/>
            </a:prstGeom>
            <a:solidFill>
              <a:srgbClr val="FDBB63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535867" y="3522764"/>
              <a:ext cx="1608133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b="1" dirty="0"/>
                <a:t>laser cooling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306685" y="3368876"/>
              <a:ext cx="1370888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600" dirty="0"/>
                <a:t>26 m overlap</a:t>
              </a:r>
            </a:p>
          </p:txBody>
        </p:sp>
        <p:sp>
          <p:nvSpPr>
            <p:cNvPr id="18" name="Textfeld 8"/>
            <p:cNvSpPr txBox="1">
              <a:spLocks noChangeArrowheads="1"/>
            </p:cNvSpPr>
            <p:nvPr/>
          </p:nvSpPr>
          <p:spPr bwMode="auto">
            <a:xfrm>
              <a:off x="7406758" y="4258058"/>
              <a:ext cx="9413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de-DE" b="1" dirty="0"/>
                <a:t>SIS100</a:t>
              </a:r>
            </a:p>
          </p:txBody>
        </p:sp>
        <p:sp>
          <p:nvSpPr>
            <p:cNvPr id="5" name="Rechteck 4"/>
            <p:cNvSpPr/>
            <p:nvPr/>
          </p:nvSpPr>
          <p:spPr>
            <a:xfrm>
              <a:off x="7094255" y="2811008"/>
              <a:ext cx="139012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relativistic </a:t>
              </a:r>
            </a:p>
            <a:p>
              <a:r>
                <a:rPr lang="en-US" b="1" dirty="0"/>
                <a:t>Li-like ions</a:t>
              </a: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4329102" y="4168497"/>
            <a:ext cx="2320374" cy="1792561"/>
            <a:chOff x="4329102" y="4168497"/>
            <a:chExt cx="2320374" cy="1792561"/>
          </a:xfrm>
        </p:grpSpPr>
        <p:sp>
          <p:nvSpPr>
            <p:cNvPr id="19" name="Rechteck 18"/>
            <p:cNvSpPr/>
            <p:nvPr/>
          </p:nvSpPr>
          <p:spPr>
            <a:xfrm>
              <a:off x="4329102" y="4168497"/>
              <a:ext cx="2320374" cy="179256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4434252" y="4206732"/>
              <a:ext cx="221086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/>
                <a:t>Cooling</a:t>
              </a:r>
              <a:r>
                <a:rPr lang="de-DE" b="1" dirty="0"/>
                <a:t> </a:t>
              </a:r>
              <a:r>
                <a:rPr lang="de-DE" b="1" dirty="0" err="1"/>
                <a:t>schemes</a:t>
              </a:r>
              <a:r>
                <a:rPr lang="de-DE" b="1" dirty="0"/>
                <a:t>:</a:t>
              </a:r>
            </a:p>
            <a:p>
              <a:r>
                <a:rPr lang="de-DE" dirty="0" err="1"/>
                <a:t>Stochastic</a:t>
              </a:r>
              <a:r>
                <a:rPr lang="de-DE" dirty="0"/>
                <a:t> (</a:t>
              </a:r>
              <a:r>
                <a:rPr lang="de-DE" dirty="0" err="1"/>
                <a:t>rf</a:t>
              </a:r>
              <a:r>
                <a:rPr lang="de-DE" dirty="0"/>
                <a:t>)</a:t>
              </a:r>
            </a:p>
            <a:p>
              <a:r>
                <a:rPr lang="de-DE" dirty="0" err="1"/>
                <a:t>Electron</a:t>
              </a:r>
              <a:r>
                <a:rPr lang="de-DE" dirty="0"/>
                <a:t> beam</a:t>
              </a:r>
            </a:p>
            <a:p>
              <a:r>
                <a:rPr lang="de-DE" dirty="0"/>
                <a:t>Laser beam</a:t>
              </a:r>
            </a:p>
            <a:p>
              <a:r>
                <a:rPr lang="de-DE" dirty="0" err="1"/>
                <a:t>Coherent</a:t>
              </a:r>
              <a:r>
                <a:rPr lang="de-DE" dirty="0"/>
                <a:t> </a:t>
              </a:r>
              <a:r>
                <a:rPr lang="de-DE" dirty="0" err="1"/>
                <a:t>electron</a:t>
              </a:r>
              <a:r>
                <a:rPr lang="de-DE" dirty="0"/>
                <a:t> ?</a:t>
              </a:r>
            </a:p>
            <a:p>
              <a:r>
                <a:rPr lang="de-DE" dirty="0"/>
                <a:t>…..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386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068" y="488949"/>
            <a:ext cx="6949529" cy="873951"/>
          </a:xfrm>
        </p:spPr>
        <p:txBody>
          <a:bodyPr/>
          <a:lstStyle/>
          <a:p>
            <a:r>
              <a:rPr lang="de-DE" dirty="0"/>
              <a:t>Charge Stripper: </a:t>
            </a:r>
            <a:br>
              <a:rPr lang="de-DE" dirty="0"/>
            </a:br>
            <a:r>
              <a:rPr lang="de-DE" dirty="0"/>
              <a:t>Critical </a:t>
            </a:r>
            <a:r>
              <a:rPr lang="de-DE" dirty="0" err="1"/>
              <a:t>component</a:t>
            </a:r>
            <a:r>
              <a:rPr lang="de-DE" dirty="0"/>
              <a:t> in heavy-</a:t>
            </a:r>
            <a:r>
              <a:rPr lang="de-DE" dirty="0" err="1"/>
              <a:t>ions</a:t>
            </a:r>
            <a:r>
              <a:rPr lang="de-DE" dirty="0"/>
              <a:t> </a:t>
            </a:r>
            <a:r>
              <a:rPr lang="de-DE" dirty="0" err="1"/>
              <a:t>accelerators</a:t>
            </a:r>
            <a:r>
              <a:rPr lang="de-DE" dirty="0"/>
              <a:t>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63" y="1833146"/>
            <a:ext cx="2659362" cy="1512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0" y="1472325"/>
            <a:ext cx="4214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/>
              <a:t>Thin</a:t>
            </a:r>
            <a:r>
              <a:rPr lang="de-DE" sz="1600" b="1" dirty="0"/>
              <a:t> </a:t>
            </a:r>
            <a:r>
              <a:rPr lang="de-DE" sz="1600" b="1" dirty="0" err="1"/>
              <a:t>stripper</a:t>
            </a:r>
            <a:r>
              <a:rPr lang="de-DE" sz="1600" b="1" dirty="0"/>
              <a:t> </a:t>
            </a:r>
            <a:r>
              <a:rPr lang="de-DE" sz="1600" b="1" dirty="0" err="1"/>
              <a:t>foils</a:t>
            </a:r>
            <a:r>
              <a:rPr lang="de-DE" sz="1600" b="1" dirty="0"/>
              <a:t> </a:t>
            </a:r>
            <a:r>
              <a:rPr lang="de-DE" sz="1600" dirty="0" err="1"/>
              <a:t>used</a:t>
            </a:r>
            <a:r>
              <a:rPr lang="de-DE" sz="1600" dirty="0"/>
              <a:t> at </a:t>
            </a:r>
            <a:r>
              <a:rPr lang="de-DE" sz="1600" dirty="0" err="1"/>
              <a:t>the</a:t>
            </a:r>
            <a:r>
              <a:rPr lang="de-DE" sz="1600" dirty="0"/>
              <a:t> GSI UNILAC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55136" y="3453153"/>
            <a:ext cx="4353416" cy="2950570"/>
            <a:chOff x="55136" y="3453153"/>
            <a:chExt cx="4353416" cy="295057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775" y="3693835"/>
              <a:ext cx="4049777" cy="2556000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3070" y="4237679"/>
              <a:ext cx="879765" cy="1080000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816805" y="6095946"/>
              <a:ext cx="28630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/>
                <a:t>Barth, Scharrer, et al. PRAB 2015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5136" y="3453153"/>
              <a:ext cx="30139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/>
                <a:t>Pulsed</a:t>
              </a:r>
              <a:r>
                <a:rPr lang="de-DE" sz="1600" b="1" dirty="0"/>
                <a:t> gas </a:t>
              </a:r>
              <a:r>
                <a:rPr lang="de-DE" sz="1600" b="1" dirty="0" err="1"/>
                <a:t>jet</a:t>
              </a:r>
              <a:r>
                <a:rPr lang="de-DE" sz="1600" b="1" dirty="0"/>
                <a:t> </a:t>
              </a:r>
              <a:r>
                <a:rPr lang="de-DE" sz="1600" dirty="0"/>
                <a:t>at GSI UNILAC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5165018" y="1470908"/>
            <a:ext cx="3775694" cy="1982245"/>
            <a:chOff x="5165018" y="1470908"/>
            <a:chExt cx="3775694" cy="1982245"/>
          </a:xfrm>
        </p:grpSpPr>
        <p:sp>
          <p:nvSpPr>
            <p:cNvPr id="8" name="Rechteck 7"/>
            <p:cNvSpPr/>
            <p:nvPr/>
          </p:nvSpPr>
          <p:spPr>
            <a:xfrm>
              <a:off x="7029035" y="2929933"/>
              <a:ext cx="191167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/>
                <a:t>Marti, HIAT 2015</a:t>
              </a:r>
            </a:p>
            <a:p>
              <a:r>
                <a:rPr lang="de-DE" sz="1400" dirty="0" err="1"/>
                <a:t>Yamazaki</a:t>
              </a:r>
              <a:r>
                <a:rPr lang="de-DE" sz="1400" dirty="0"/>
                <a:t>, IPAC 2016</a:t>
              </a:r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5018" y="1901697"/>
              <a:ext cx="3728033" cy="936000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5364088" y="1470908"/>
              <a:ext cx="33810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/>
                <a:t>Liquid Lithium Stripper </a:t>
              </a:r>
              <a:r>
                <a:rPr lang="de-DE" sz="1600" dirty="0" err="1"/>
                <a:t>for</a:t>
              </a:r>
              <a:r>
                <a:rPr lang="de-DE" sz="1600" dirty="0"/>
                <a:t> FRIB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4701811" y="3536221"/>
            <a:ext cx="4384534" cy="2837587"/>
            <a:chOff x="4701811" y="3536221"/>
            <a:chExt cx="4384534" cy="2837587"/>
          </a:xfrm>
        </p:grpSpPr>
        <p:sp>
          <p:nvSpPr>
            <p:cNvPr id="15" name="Textfeld 14"/>
            <p:cNvSpPr txBox="1"/>
            <p:nvPr/>
          </p:nvSpPr>
          <p:spPr>
            <a:xfrm>
              <a:off x="4701811" y="3536221"/>
              <a:ext cx="43845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Alternative: Gas </a:t>
              </a:r>
              <a:r>
                <a:rPr lang="de-DE" sz="1600" dirty="0" err="1"/>
                <a:t>stripper</a:t>
              </a:r>
              <a:r>
                <a:rPr lang="de-DE" sz="1600" dirty="0"/>
                <a:t> </a:t>
              </a:r>
              <a:r>
                <a:rPr lang="de-DE" sz="1600" dirty="0" err="1"/>
                <a:t>with</a:t>
              </a:r>
              <a:r>
                <a:rPr lang="de-DE" sz="1600" dirty="0"/>
                <a:t> </a:t>
              </a:r>
              <a:r>
                <a:rPr lang="de-DE" sz="1600" b="1" dirty="0" err="1"/>
                <a:t>plasma</a:t>
              </a:r>
              <a:r>
                <a:rPr lang="de-DE" sz="1600" b="1" dirty="0"/>
                <a:t> </a:t>
              </a:r>
              <a:r>
                <a:rPr lang="de-DE" sz="1600" b="1" dirty="0" err="1"/>
                <a:t>window</a:t>
              </a:r>
              <a:endParaRPr lang="de-DE" sz="1600" b="1" dirty="0"/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1179" y="3874775"/>
              <a:ext cx="4279348" cy="1548000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6590" y="5293755"/>
              <a:ext cx="1382090" cy="1044000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5008552" y="5789033"/>
              <a:ext cx="26319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Plasma </a:t>
              </a:r>
              <a:r>
                <a:rPr lang="de-DE" sz="1600" dirty="0" err="1"/>
                <a:t>window</a:t>
              </a:r>
              <a:r>
                <a:rPr lang="de-DE" sz="1600" dirty="0"/>
                <a:t>, </a:t>
              </a:r>
            </a:p>
            <a:p>
              <a:r>
                <a:rPr lang="de-DE" sz="1600" dirty="0"/>
                <a:t>A. </a:t>
              </a:r>
              <a:r>
                <a:rPr lang="de-DE" sz="1600" dirty="0" err="1"/>
                <a:t>Hershcovitch</a:t>
              </a:r>
              <a:r>
                <a:rPr lang="de-DE" sz="1600" dirty="0"/>
                <a:t>, </a:t>
              </a:r>
              <a:r>
                <a:rPr lang="de-DE" sz="1600" dirty="0" err="1"/>
                <a:t>PoP</a:t>
              </a:r>
              <a:r>
                <a:rPr lang="de-DE" sz="1600" dirty="0"/>
                <a:t> 1998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584575" y="5391997"/>
              <a:ext cx="1334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FRIB/RIKEN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770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758"/>
            <a:ext cx="9144000" cy="467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15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for heavy ions: Electron Cyclotron Resonance Ion Sources (ECRIS)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8775" y="22768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79" y="2160519"/>
            <a:ext cx="44196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76842" y="213285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42" y="2132856"/>
            <a:ext cx="38481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034575" y="5262680"/>
            <a:ext cx="1895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D. Leitner et al., 2009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045389" y="1812835"/>
            <a:ext cx="351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LBL VENUS 28 GHz SC ECRIS </a:t>
            </a:r>
          </a:p>
        </p:txBody>
      </p:sp>
      <p:sp>
        <p:nvSpPr>
          <p:cNvPr id="8" name="Rechteck 7"/>
          <p:cNvSpPr/>
          <p:nvPr/>
        </p:nvSpPr>
        <p:spPr>
          <a:xfrm>
            <a:off x="5220072" y="17911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Spectrum of uranium charge states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79512" y="5518337"/>
            <a:ext cx="902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ECRIS: Higher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and </a:t>
            </a:r>
            <a:r>
              <a:rPr lang="de-DE" dirty="0" err="1"/>
              <a:t>microwave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 -&gt;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extracted</a:t>
            </a:r>
            <a:r>
              <a:rPr lang="de-DE" dirty="0"/>
              <a:t> </a:t>
            </a:r>
            <a:r>
              <a:rPr lang="de-DE" dirty="0" err="1"/>
              <a:t>intensities</a:t>
            </a:r>
            <a:r>
              <a:rPr lang="de-DE" dirty="0"/>
              <a:t>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187624" y="5992840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Challenge: </a:t>
            </a:r>
            <a:r>
              <a:rPr lang="de-DE" b="1" dirty="0" err="1"/>
              <a:t>Sources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different </a:t>
            </a:r>
            <a:r>
              <a:rPr lang="de-DE" b="1" dirty="0" err="1"/>
              <a:t>ions</a:t>
            </a:r>
            <a:r>
              <a:rPr lang="de-DE" b="1" dirty="0"/>
              <a:t> and </a:t>
            </a:r>
            <a:r>
              <a:rPr lang="de-DE" b="1" dirty="0" err="1"/>
              <a:t>charge</a:t>
            </a:r>
            <a:r>
              <a:rPr lang="de-DE" b="1" dirty="0"/>
              <a:t> </a:t>
            </a:r>
            <a:r>
              <a:rPr lang="de-DE" b="1" dirty="0" err="1"/>
              <a:t>states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55865" y="1443503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Used</a:t>
            </a:r>
            <a:r>
              <a:rPr lang="de-DE" dirty="0"/>
              <a:t> at FRIB and RIKEN</a:t>
            </a:r>
          </a:p>
        </p:txBody>
      </p:sp>
    </p:spTree>
    <p:extLst>
      <p:ext uri="{BB962C8B-B14F-4D97-AF65-F5344CB8AC3E}">
        <p14:creationId xmlns:p14="http://schemas.microsoft.com/office/powerpoint/2010/main" val="539098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r>
              <a:rPr lang="de-DE" dirty="0"/>
              <a:t>: </a:t>
            </a:r>
            <a:r>
              <a:rPr lang="de-DE" dirty="0" err="1"/>
              <a:t>Perspectives</a:t>
            </a:r>
            <a:r>
              <a:rPr lang="de-DE" dirty="0"/>
              <a:t> 10-20 </a:t>
            </a:r>
            <a:r>
              <a:rPr lang="de-DE" dirty="0" err="1"/>
              <a:t>years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68512" y="1484784"/>
            <a:ext cx="889859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Major </a:t>
            </a:r>
            <a:r>
              <a:rPr lang="de-DE" b="1" dirty="0" err="1"/>
              <a:t>new</a:t>
            </a:r>
            <a:r>
              <a:rPr lang="de-DE" b="1" dirty="0"/>
              <a:t> </a:t>
            </a:r>
            <a:r>
              <a:rPr lang="de-DE" b="1" dirty="0" err="1"/>
              <a:t>facilities</a:t>
            </a:r>
            <a:r>
              <a:rPr lang="de-DE" b="1" dirty="0"/>
              <a:t>/</a:t>
            </a:r>
            <a:r>
              <a:rPr lang="de-DE" b="1" dirty="0" err="1"/>
              <a:t>upgrades</a:t>
            </a:r>
            <a:r>
              <a:rPr lang="de-DE" b="1" dirty="0"/>
              <a:t> will </a:t>
            </a:r>
            <a:r>
              <a:rPr lang="de-DE" b="1" dirty="0" err="1"/>
              <a:t>come</a:t>
            </a:r>
            <a:r>
              <a:rPr lang="de-DE" b="1" dirty="0"/>
              <a:t> </a:t>
            </a:r>
            <a:r>
              <a:rPr lang="de-DE" b="1" dirty="0" err="1"/>
              <a:t>available</a:t>
            </a:r>
            <a:r>
              <a:rPr lang="de-DE" b="1" dirty="0"/>
              <a:t> in 2018-2025 !</a:t>
            </a:r>
          </a:p>
          <a:p>
            <a:r>
              <a:rPr lang="de-DE" dirty="0"/>
              <a:t>        </a:t>
            </a:r>
            <a:r>
              <a:rPr lang="de-DE" dirty="0" err="1"/>
              <a:t>Examples</a:t>
            </a:r>
            <a:r>
              <a:rPr lang="de-DE" dirty="0"/>
              <a:t>: Spiral 2 / France, FRIB / USA , FAIR / Germany</a:t>
            </a:r>
          </a:p>
          <a:p>
            <a:endParaRPr lang="de-DE" dirty="0"/>
          </a:p>
          <a:p>
            <a:r>
              <a:rPr lang="de-DE" b="1" dirty="0"/>
              <a:t>The </a:t>
            </a:r>
            <a:r>
              <a:rPr lang="de-DE" b="1" dirty="0" err="1"/>
              <a:t>next</a:t>
            </a:r>
            <a:r>
              <a:rPr lang="de-DE" b="1" dirty="0"/>
              <a:t> 10-20 </a:t>
            </a:r>
            <a:r>
              <a:rPr lang="de-DE" b="1" dirty="0" err="1"/>
              <a:t>years</a:t>
            </a:r>
            <a:r>
              <a:rPr lang="de-DE" b="1" dirty="0"/>
              <a:t>: </a:t>
            </a:r>
            <a:r>
              <a:rPr lang="de-DE" dirty="0" err="1"/>
              <a:t>Commissioning</a:t>
            </a:r>
            <a:r>
              <a:rPr lang="de-DE" dirty="0"/>
              <a:t>,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high-</a:t>
            </a:r>
            <a:r>
              <a:rPr lang="de-DE" dirty="0" err="1"/>
              <a:t>intensity</a:t>
            </a:r>
            <a:r>
              <a:rPr lang="de-DE" dirty="0"/>
              <a:t>, </a:t>
            </a:r>
            <a:r>
              <a:rPr lang="de-DE" dirty="0" err="1"/>
              <a:t>Exploitation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Key </a:t>
            </a:r>
            <a:r>
              <a:rPr lang="de-DE" b="1" dirty="0" err="1"/>
              <a:t>or</a:t>
            </a:r>
            <a:r>
              <a:rPr lang="de-DE" b="1" dirty="0"/>
              <a:t> </a:t>
            </a:r>
            <a:r>
              <a:rPr lang="de-DE" b="1" dirty="0" err="1"/>
              <a:t>critical</a:t>
            </a:r>
            <a:r>
              <a:rPr lang="de-DE" b="1" dirty="0"/>
              <a:t> </a:t>
            </a:r>
            <a:r>
              <a:rPr lang="de-DE" b="1" dirty="0" err="1"/>
              <a:t>components</a:t>
            </a:r>
            <a:r>
              <a:rPr lang="de-DE" b="1" dirty="0"/>
              <a:t> (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ongoing</a:t>
            </a:r>
            <a:r>
              <a:rPr lang="de-DE" b="1" dirty="0"/>
              <a:t> R&amp;D </a:t>
            </a:r>
            <a:r>
              <a:rPr lang="de-DE" b="1" dirty="0" err="1"/>
              <a:t>efforts</a:t>
            </a:r>
            <a:r>
              <a:rPr lang="de-DE" b="1" dirty="0"/>
              <a:t>):</a:t>
            </a:r>
          </a:p>
          <a:p>
            <a:r>
              <a:rPr lang="de-DE" dirty="0"/>
              <a:t>- Compact </a:t>
            </a:r>
            <a:r>
              <a:rPr lang="de-DE" dirty="0" err="1"/>
              <a:t>rf</a:t>
            </a:r>
            <a:r>
              <a:rPr lang="de-DE" dirty="0"/>
              <a:t> </a:t>
            </a:r>
            <a:r>
              <a:rPr lang="de-DE" dirty="0" err="1"/>
              <a:t>cavities</a:t>
            </a:r>
            <a:r>
              <a:rPr lang="de-DE" dirty="0"/>
              <a:t> (</a:t>
            </a:r>
            <a:r>
              <a:rPr lang="de-DE" dirty="0" err="1"/>
              <a:t>low</a:t>
            </a:r>
            <a:r>
              <a:rPr lang="de-DE" dirty="0"/>
              <a:t>/medium </a:t>
            </a:r>
            <a:r>
              <a:rPr lang="de-DE" dirty="0" err="1"/>
              <a:t>beta</a:t>
            </a:r>
            <a:r>
              <a:rPr lang="de-DE" dirty="0"/>
              <a:t>): post-</a:t>
            </a:r>
            <a:r>
              <a:rPr lang="de-DE" dirty="0" err="1"/>
              <a:t>acceleration</a:t>
            </a:r>
            <a:endParaRPr lang="de-DE" dirty="0"/>
          </a:p>
          <a:p>
            <a:r>
              <a:rPr lang="de-DE" dirty="0"/>
              <a:t>- Ion </a:t>
            </a:r>
            <a:r>
              <a:rPr lang="de-DE" dirty="0" err="1"/>
              <a:t>sources</a:t>
            </a:r>
            <a:r>
              <a:rPr lang="de-DE" dirty="0"/>
              <a:t>: ECR, Lasers ?, … </a:t>
            </a:r>
          </a:p>
          <a:p>
            <a:r>
              <a:rPr lang="de-DE" dirty="0"/>
              <a:t>- Strippers: Gas, Plasma </a:t>
            </a:r>
            <a:r>
              <a:rPr lang="de-DE" dirty="0" err="1"/>
              <a:t>or</a:t>
            </a:r>
            <a:r>
              <a:rPr lang="de-DE" dirty="0"/>
              <a:t> „</a:t>
            </a:r>
            <a:r>
              <a:rPr lang="de-DE" dirty="0" err="1"/>
              <a:t>advanced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“ </a:t>
            </a:r>
          </a:p>
          <a:p>
            <a:r>
              <a:rPr lang="de-DE" dirty="0"/>
              <a:t>- Beam </a:t>
            </a:r>
            <a:r>
              <a:rPr lang="de-DE" dirty="0" err="1"/>
              <a:t>cooling</a:t>
            </a:r>
            <a:r>
              <a:rPr lang="de-DE" dirty="0"/>
              <a:t> at medium/high-</a:t>
            </a:r>
            <a:r>
              <a:rPr lang="de-DE" dirty="0" err="1"/>
              <a:t>energies</a:t>
            </a:r>
            <a:r>
              <a:rPr lang="de-DE" dirty="0"/>
              <a:t>: </a:t>
            </a:r>
            <a:r>
              <a:rPr lang="de-DE" dirty="0" err="1"/>
              <a:t>stochastic</a:t>
            </a:r>
            <a:r>
              <a:rPr lang="de-DE" dirty="0"/>
              <a:t>, </a:t>
            </a:r>
            <a:r>
              <a:rPr lang="de-DE" dirty="0" err="1"/>
              <a:t>electron</a:t>
            </a:r>
            <a:r>
              <a:rPr lang="de-DE" dirty="0"/>
              <a:t>, </a:t>
            </a:r>
            <a:r>
              <a:rPr lang="de-DE" dirty="0" err="1"/>
              <a:t>laser</a:t>
            </a:r>
            <a:r>
              <a:rPr lang="de-DE" dirty="0"/>
              <a:t>, „</a:t>
            </a:r>
            <a:r>
              <a:rPr lang="de-DE" dirty="0" err="1"/>
              <a:t>advanced</a:t>
            </a:r>
            <a:r>
              <a:rPr lang="de-DE" dirty="0"/>
              <a:t>“ </a:t>
            </a:r>
          </a:p>
          <a:p>
            <a:r>
              <a:rPr lang="de-DE" dirty="0"/>
              <a:t>-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„</a:t>
            </a:r>
            <a:r>
              <a:rPr lang="de-DE" dirty="0" err="1"/>
              <a:t>advanced</a:t>
            </a:r>
            <a:r>
              <a:rPr lang="de-DE" dirty="0"/>
              <a:t>“ </a:t>
            </a:r>
            <a:r>
              <a:rPr lang="de-DE" dirty="0" err="1"/>
              <a:t>full-scale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codes</a:t>
            </a:r>
            <a:r>
              <a:rPr lang="de-DE" dirty="0"/>
              <a:t>,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schemes</a:t>
            </a:r>
            <a:endParaRPr lang="de-DE" dirty="0"/>
          </a:p>
          <a:p>
            <a:endParaRPr lang="de-DE" dirty="0"/>
          </a:p>
          <a:p>
            <a:r>
              <a:rPr lang="de-DE" b="1" dirty="0" err="1"/>
              <a:t>Afterwards</a:t>
            </a:r>
            <a:r>
              <a:rPr lang="de-DE" b="1" dirty="0"/>
              <a:t>: </a:t>
            </a:r>
          </a:p>
          <a:p>
            <a:r>
              <a:rPr lang="de-DE" dirty="0"/>
              <a:t>- </a:t>
            </a:r>
            <a:r>
              <a:rPr lang="de-DE" dirty="0" err="1"/>
              <a:t>Eurisol</a:t>
            </a:r>
            <a:r>
              <a:rPr lang="de-DE" dirty="0"/>
              <a:t> (MW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driver</a:t>
            </a:r>
            <a:r>
              <a:rPr lang="de-DE" dirty="0"/>
              <a:t>) ?  Compact high </a:t>
            </a:r>
            <a:r>
              <a:rPr lang="de-DE" dirty="0" err="1"/>
              <a:t>rep</a:t>
            </a:r>
            <a:r>
              <a:rPr lang="de-DE" dirty="0"/>
              <a:t>. rate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accerators</a:t>
            </a:r>
            <a:r>
              <a:rPr lang="de-DE" dirty="0"/>
              <a:t> ? </a:t>
            </a:r>
          </a:p>
          <a:p>
            <a:endParaRPr lang="de-DE" dirty="0"/>
          </a:p>
          <a:p>
            <a:r>
              <a:rPr lang="de-DE" b="1" dirty="0" err="1"/>
              <a:t>Always</a:t>
            </a:r>
            <a:r>
              <a:rPr lang="de-DE" b="1" dirty="0"/>
              <a:t>: </a:t>
            </a:r>
          </a:p>
          <a:p>
            <a:r>
              <a:rPr lang="de-DE" dirty="0"/>
              <a:t>- New </a:t>
            </a:r>
            <a:r>
              <a:rPr lang="de-DE" dirty="0" err="1"/>
              <a:t>ideas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welcome</a:t>
            </a:r>
            <a:r>
              <a:rPr lang="de-DE" dirty="0"/>
              <a:t>: Multi-charge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and FFAG, ….  </a:t>
            </a:r>
          </a:p>
        </p:txBody>
      </p:sp>
    </p:spTree>
    <p:extLst>
      <p:ext uri="{BB962C8B-B14F-4D97-AF65-F5344CB8AC3E}">
        <p14:creationId xmlns:p14="http://schemas.microsoft.com/office/powerpoint/2010/main" val="100855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0" descr="FAIR-MSV_72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04" y="2420888"/>
            <a:ext cx="5370437" cy="3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02733"/>
            <a:ext cx="6642117" cy="838200"/>
          </a:xfrm>
        </p:spPr>
        <p:txBody>
          <a:bodyPr/>
          <a:lstStyle/>
          <a:p>
            <a:r>
              <a:rPr lang="en-US" dirty="0" smtClean="0"/>
              <a:t>FAIR key facts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5827" y="1484784"/>
            <a:ext cx="6264696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 smtClean="0"/>
              <a:t>Primary ions: p-U</a:t>
            </a:r>
          </a:p>
          <a:p>
            <a:pPr>
              <a:lnSpc>
                <a:spcPts val="2500"/>
              </a:lnSpc>
            </a:pPr>
            <a:r>
              <a:rPr lang="en-US" dirty="0" smtClean="0"/>
              <a:t>Max. energy: 100 Tm</a:t>
            </a:r>
          </a:p>
          <a:p>
            <a:pPr>
              <a:lnSpc>
                <a:spcPts val="2500"/>
              </a:lnSpc>
            </a:pPr>
            <a:r>
              <a:rPr lang="en-US" dirty="0" smtClean="0"/>
              <a:t>Max. </a:t>
            </a:r>
            <a:r>
              <a:rPr lang="en-US" dirty="0"/>
              <a:t>b</a:t>
            </a:r>
            <a:r>
              <a:rPr lang="en-US" dirty="0" smtClean="0"/>
              <a:t>eam intensity on target: 10</a:t>
            </a:r>
            <a:r>
              <a:rPr lang="en-US" baseline="30000" dirty="0" smtClean="0"/>
              <a:t>11</a:t>
            </a:r>
            <a:r>
              <a:rPr lang="en-US" dirty="0" smtClean="0"/>
              <a:t>/s (15 kW)</a:t>
            </a:r>
          </a:p>
          <a:p>
            <a:pPr>
              <a:lnSpc>
                <a:spcPts val="2500"/>
              </a:lnSpc>
            </a:pPr>
            <a:r>
              <a:rPr lang="en-US" b="1" dirty="0" smtClean="0"/>
              <a:t>Beam intensity/quality limitations: 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Sources, injection (</a:t>
            </a:r>
            <a:r>
              <a:rPr lang="en-US" dirty="0" err="1" smtClean="0"/>
              <a:t>Liouville</a:t>
            </a:r>
            <a:r>
              <a:rPr lang="en-US" dirty="0" smtClean="0"/>
              <a:t>), cycle times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space charge / resonances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lifetime     </a:t>
            </a:r>
            <a:endParaRPr lang="en-US" dirty="0"/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activation</a:t>
            </a:r>
          </a:p>
          <a:p>
            <a:pPr>
              <a:lnSpc>
                <a:spcPts val="2500"/>
              </a:lnSpc>
            </a:pPr>
            <a:r>
              <a:rPr lang="en-US" b="1" dirty="0" smtClean="0"/>
              <a:t>Unique features: 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Parallel operation (serves 4 areas)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Intense and high-energy HI beams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Slow extraction, bunch compression (beam quality)</a:t>
            </a:r>
          </a:p>
          <a:p>
            <a:pPr marL="285750" indent="-285750">
              <a:lnSpc>
                <a:spcPts val="2500"/>
              </a:lnSpc>
              <a:buFont typeface="Arial" charset="0"/>
              <a:buChar char="•"/>
            </a:pPr>
            <a:r>
              <a:rPr lang="en-US" dirty="0" smtClean="0"/>
              <a:t>Storage rings and beam cooling (beam quality) </a:t>
            </a:r>
          </a:p>
          <a:p>
            <a:pPr>
              <a:lnSpc>
                <a:spcPts val="2500"/>
              </a:lnSpc>
            </a:pPr>
            <a:r>
              <a:rPr lang="en-US" b="1" dirty="0" smtClean="0"/>
              <a:t>Start/end commissioning (day-1): 2024/2025</a:t>
            </a:r>
          </a:p>
          <a:p>
            <a:pPr>
              <a:lnSpc>
                <a:spcPts val="2500"/>
              </a:lnSpc>
            </a:pPr>
            <a:r>
              <a:rPr lang="en-US" dirty="0" smtClean="0"/>
              <a:t>Design intensities: ? </a:t>
            </a:r>
          </a:p>
        </p:txBody>
      </p:sp>
      <p:graphicFrame>
        <p:nvGraphicFramePr>
          <p:cNvPr id="14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219905"/>
              </p:ext>
            </p:extLst>
          </p:nvPr>
        </p:nvGraphicFramePr>
        <p:xfrm>
          <a:off x="5810757" y="1484784"/>
          <a:ext cx="3240360" cy="217203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9964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39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10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SIS-100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2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Reference primary ion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U</a:t>
                      </a:r>
                      <a:r>
                        <a:rPr lang="en-US" sz="1400" baseline="30000" dirty="0"/>
                        <a:t>28+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Reference energy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1.5 </a:t>
                      </a:r>
                      <a:r>
                        <a:rPr lang="en-US" sz="1400" dirty="0" err="1"/>
                        <a:t>GeV</a:t>
                      </a:r>
                      <a:r>
                        <a:rPr lang="en-US" sz="1400" dirty="0"/>
                        <a:t>/u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Ions</a:t>
                      </a:r>
                      <a:r>
                        <a:rPr lang="en-US" sz="1400" baseline="0" dirty="0"/>
                        <a:t> per </a:t>
                      </a:r>
                      <a:r>
                        <a:rPr lang="en-US" sz="1400" dirty="0"/>
                        <a:t>cycle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3E11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 length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en-US" sz="1400" b="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ns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Cycle rate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 Hz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12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Beam power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15 kW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6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754" y="2132856"/>
            <a:ext cx="5911246" cy="39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02733"/>
            <a:ext cx="6642117" cy="838200"/>
          </a:xfrm>
        </p:spPr>
        <p:txBody>
          <a:bodyPr/>
          <a:lstStyle/>
          <a:p>
            <a:r>
              <a:rPr lang="en-US" dirty="0" smtClean="0"/>
              <a:t>FAIR phase 0: key facts</a:t>
            </a:r>
            <a:endParaRPr lang="en-US" dirty="0"/>
          </a:p>
        </p:txBody>
      </p:sp>
      <p:graphicFrame>
        <p:nvGraphicFramePr>
          <p:cNvPr id="14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560230"/>
              </p:ext>
            </p:extLst>
          </p:nvPr>
        </p:nvGraphicFramePr>
        <p:xfrm>
          <a:off x="5810757" y="1484784"/>
          <a:ext cx="3240360" cy="217203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9964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39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10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SIS-18</a:t>
                      </a:r>
                      <a:endParaRPr lang="en-US" sz="1400" dirty="0"/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2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/>
                        <a:t>Reference primary ion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 smtClean="0"/>
                        <a:t>U</a:t>
                      </a:r>
                      <a:r>
                        <a:rPr lang="en-US" sz="1400" b="1" baseline="30000" dirty="0" smtClean="0"/>
                        <a:t>73+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/>
                        <a:t>Reference energy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 smtClean="0"/>
                        <a:t>1 </a:t>
                      </a:r>
                      <a:r>
                        <a:rPr lang="en-US" sz="1400" b="1" dirty="0"/>
                        <a:t>GeV/u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Ions</a:t>
                      </a:r>
                      <a:r>
                        <a:rPr lang="en-US" sz="1400" baseline="0" dirty="0"/>
                        <a:t> per </a:t>
                      </a:r>
                      <a:r>
                        <a:rPr lang="en-US" sz="1400" dirty="0"/>
                        <a:t>cycle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1E10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 length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Cycle rate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Hz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12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Beam power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 </a:t>
                      </a:r>
                      <a:r>
                        <a:rPr lang="en-US" sz="1400" dirty="0"/>
                        <a:t>kW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TextBox 3"/>
          <p:cNvSpPr txBox="1"/>
          <p:nvPr/>
        </p:nvSpPr>
        <p:spPr>
          <a:xfrm>
            <a:off x="0" y="1628800"/>
            <a:ext cx="5076056" cy="439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dirty="0" smtClean="0"/>
              <a:t>Primary ions: p-U</a:t>
            </a:r>
          </a:p>
          <a:p>
            <a:pPr>
              <a:lnSpc>
                <a:spcPts val="2600"/>
              </a:lnSpc>
            </a:pPr>
            <a:r>
              <a:rPr lang="en-US" dirty="0" smtClean="0"/>
              <a:t>Max. energy: 18 Tm</a:t>
            </a:r>
          </a:p>
          <a:p>
            <a:pPr>
              <a:lnSpc>
                <a:spcPts val="2600"/>
              </a:lnSpc>
            </a:pPr>
            <a:r>
              <a:rPr lang="en-US" dirty="0" smtClean="0"/>
              <a:t>Max. </a:t>
            </a:r>
            <a:r>
              <a:rPr lang="en-US" dirty="0"/>
              <a:t>b</a:t>
            </a:r>
            <a:r>
              <a:rPr lang="en-US" dirty="0" smtClean="0"/>
              <a:t>eam intensity on target: 10</a:t>
            </a:r>
            <a:r>
              <a:rPr lang="en-US" baseline="30000" dirty="0" smtClean="0"/>
              <a:t>10</a:t>
            </a:r>
            <a:r>
              <a:rPr lang="en-US" dirty="0" smtClean="0"/>
              <a:t>/s (1 kW)</a:t>
            </a:r>
          </a:p>
          <a:p>
            <a:pPr>
              <a:lnSpc>
                <a:spcPts val="2600"/>
              </a:lnSpc>
            </a:pPr>
            <a:r>
              <a:rPr lang="en-US" b="1" dirty="0" smtClean="0"/>
              <a:t>Beam intensity/quality limitations: 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/>
              <a:t>Sources, Injection, cycle times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/>
              <a:t>space charge / resonances</a:t>
            </a:r>
          </a:p>
          <a:p>
            <a:pPr>
              <a:lnSpc>
                <a:spcPts val="2600"/>
              </a:lnSpc>
            </a:pPr>
            <a:r>
              <a:rPr lang="en-US" b="1" dirty="0" smtClean="0"/>
              <a:t>Unique features: 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/>
              <a:t>Parallel operation (3 areas)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/>
              <a:t>Intense and medium-energy beams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/>
              <a:t>Slow extraction and bunch compression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/>
              <a:t>Storage rings and beam cooling </a:t>
            </a:r>
          </a:p>
          <a:p>
            <a:pPr>
              <a:lnSpc>
                <a:spcPts val="2600"/>
              </a:lnSpc>
            </a:pPr>
            <a:r>
              <a:rPr lang="en-US" b="1" dirty="0" smtClean="0"/>
              <a:t>Start/end commissioning: 2018/2019</a:t>
            </a:r>
          </a:p>
          <a:p>
            <a:pPr>
              <a:lnSpc>
                <a:spcPts val="2600"/>
              </a:lnSpc>
            </a:pPr>
            <a:r>
              <a:rPr lang="en-US" dirty="0" smtClean="0"/>
              <a:t>Design intensities:  ?</a:t>
            </a:r>
          </a:p>
        </p:txBody>
      </p:sp>
    </p:spTree>
    <p:extLst>
      <p:ext uri="{BB962C8B-B14F-4D97-AF65-F5344CB8AC3E}">
        <p14:creationId xmlns:p14="http://schemas.microsoft.com/office/powerpoint/2010/main" val="164623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Word 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in-</a:t>
            </a:r>
            <a:r>
              <a:rPr lang="de-DE" dirty="0" err="1"/>
              <a:t>flight</a:t>
            </a:r>
            <a:r>
              <a:rPr lang="de-DE" dirty="0"/>
              <a:t> RIB </a:t>
            </a:r>
            <a:r>
              <a:rPr lang="de-DE" dirty="0" err="1"/>
              <a:t>facilties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28800"/>
            <a:ext cx="7083011" cy="4572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51520" y="6031523"/>
            <a:ext cx="1952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T.Kubo</a:t>
            </a:r>
            <a:r>
              <a:rPr lang="de-DE" sz="1600" dirty="0"/>
              <a:t>, NIMA 2016</a:t>
            </a:r>
          </a:p>
        </p:txBody>
      </p:sp>
    </p:spTree>
    <p:extLst>
      <p:ext uri="{BB962C8B-B14F-4D97-AF65-F5344CB8AC3E}">
        <p14:creationId xmlns:p14="http://schemas.microsoft.com/office/powerpoint/2010/main" val="81216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489343"/>
            <a:ext cx="6642117" cy="838200"/>
          </a:xfrm>
        </p:spPr>
        <p:txBody>
          <a:bodyPr/>
          <a:lstStyle/>
          <a:p>
            <a:r>
              <a:rPr lang="en-US" dirty="0"/>
              <a:t>In-Flight: </a:t>
            </a:r>
            <a:r>
              <a:rPr lang="en-US" dirty="0" smtClean="0"/>
              <a:t>RIKEN (in operation since 2007)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1560" y="29249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" y="3249494"/>
            <a:ext cx="4418548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19692" y="23488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9" name="Grafik 2" descr="Beschreibung: C:\Users\Norbert Angert\AppData\Local\Microsoft\Windows\Temporary Internet Files\Content.Outlook\UB8747MF\SRC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144" y="1900151"/>
            <a:ext cx="39624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266715"/>
              </p:ext>
            </p:extLst>
          </p:nvPr>
        </p:nvGraphicFramePr>
        <p:xfrm>
          <a:off x="51441" y="1541266"/>
          <a:ext cx="3160210" cy="158419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6402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99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62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SRC cyclotron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18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Ions</a:t>
                      </a:r>
                      <a:endParaRPr lang="en-US" sz="1400" dirty="0"/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d-U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61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Energy for</a:t>
                      </a:r>
                      <a:r>
                        <a:rPr lang="en-US" sz="1400" baseline="0" dirty="0" smtClean="0"/>
                        <a:t> U</a:t>
                      </a:r>
                      <a:endParaRPr lang="en-US" sz="1400" dirty="0"/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345 </a:t>
                      </a:r>
                      <a:r>
                        <a:rPr lang="en-US" sz="1400" dirty="0" smtClean="0"/>
                        <a:t>MeV/u (9 Tm)</a:t>
                      </a:r>
                      <a:endParaRPr lang="en-US" sz="1400" dirty="0"/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62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baseline="0" dirty="0" smtClean="0"/>
                        <a:t>U/s</a:t>
                      </a:r>
                      <a:endParaRPr lang="en-US" sz="1400" b="1" dirty="0"/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/>
                        <a:t>6E12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62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/>
                        <a:t>Beam </a:t>
                      </a:r>
                      <a:r>
                        <a:rPr lang="en-US" sz="1400" b="1" dirty="0" smtClean="0"/>
                        <a:t>power (U)</a:t>
                      </a:r>
                      <a:endParaRPr lang="en-US" sz="1400" b="1" dirty="0"/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/>
                        <a:t>80 kW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4415032" y="1562036"/>
            <a:ext cx="443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RIKEN </a:t>
            </a:r>
            <a:r>
              <a:rPr lang="de-DE" sz="1600" dirty="0" err="1"/>
              <a:t>Superconducting</a:t>
            </a:r>
            <a:r>
              <a:rPr lang="de-DE" sz="1600" dirty="0"/>
              <a:t> Ring </a:t>
            </a:r>
            <a:r>
              <a:rPr lang="de-DE" sz="1600" dirty="0" err="1"/>
              <a:t>Cyclotron</a:t>
            </a:r>
            <a:r>
              <a:rPr lang="de-DE" sz="1600" dirty="0"/>
              <a:t> (SRC)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651" y="4555234"/>
            <a:ext cx="3129960" cy="1764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110872" y="4919764"/>
            <a:ext cx="3053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Unique </a:t>
            </a:r>
            <a:r>
              <a:rPr lang="de-DE" b="1" dirty="0" err="1" smtClean="0"/>
              <a:t>features</a:t>
            </a:r>
            <a:r>
              <a:rPr lang="de-DE" b="1" dirty="0" smtClean="0"/>
              <a:t>:</a:t>
            </a:r>
            <a:endParaRPr lang="de-DE" b="1" dirty="0"/>
          </a:p>
          <a:p>
            <a:r>
              <a:rPr lang="de-DE" dirty="0" smtClean="0"/>
              <a:t>- High power HI beam</a:t>
            </a:r>
            <a:endParaRPr lang="de-DE" dirty="0"/>
          </a:p>
          <a:p>
            <a:r>
              <a:rPr lang="de-DE" dirty="0" smtClean="0"/>
              <a:t>- High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separation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5914043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Comment: Operating </a:t>
            </a:r>
            <a:r>
              <a:rPr lang="en-US" b="1" dirty="0" smtClean="0"/>
              <a:t>cost 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40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490437"/>
            <a:ext cx="6642117" cy="838200"/>
          </a:xfrm>
        </p:spPr>
        <p:txBody>
          <a:bodyPr/>
          <a:lstStyle/>
          <a:p>
            <a:r>
              <a:rPr lang="en-US" dirty="0"/>
              <a:t>In-flight: FRIB@MSU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31640" y="23488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36" y="1469171"/>
            <a:ext cx="588835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0" y="3212976"/>
            <a:ext cx="4059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Technology:</a:t>
            </a:r>
          </a:p>
          <a:p>
            <a:r>
              <a:rPr lang="en-US" dirty="0"/>
              <a:t>- Low/medium beta SC cavities</a:t>
            </a:r>
          </a:p>
          <a:p>
            <a:r>
              <a:rPr lang="en-US" dirty="0"/>
              <a:t>- Advanced sources/strippers</a:t>
            </a:r>
          </a:p>
        </p:txBody>
      </p:sp>
      <p:graphicFrame>
        <p:nvGraphicFramePr>
          <p:cNvPr id="8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196790"/>
              </p:ext>
            </p:extLst>
          </p:nvPr>
        </p:nvGraphicFramePr>
        <p:xfrm>
          <a:off x="44600" y="1574088"/>
          <a:ext cx="2764185" cy="156869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5143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98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72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FRIB </a:t>
                      </a:r>
                      <a:r>
                        <a:rPr lang="en-US" sz="1400" dirty="0" err="1"/>
                        <a:t>Linac</a:t>
                      </a:r>
                      <a:endParaRPr lang="en-US" sz="1400" dirty="0"/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722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Reference ion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U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0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Reference energy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200 MeV/u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72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/>
                        <a:t>Ions</a:t>
                      </a:r>
                      <a:r>
                        <a:rPr lang="en-US" sz="1400" b="1" baseline="0" dirty="0"/>
                        <a:t>/s</a:t>
                      </a:r>
                      <a:endParaRPr lang="en-US" sz="1400" b="1" dirty="0"/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/>
                        <a:t>5E13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72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/>
                        <a:t>Beam power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/>
                        <a:t>400 kW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3278376" y="58885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Completion</a:t>
            </a:r>
            <a:r>
              <a:rPr lang="en-US" b="1"/>
              <a:t>: </a:t>
            </a:r>
            <a:r>
              <a:rPr lang="en-US" smtClean="0"/>
              <a:t>2021/2022 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225473"/>
            <a:ext cx="2100542" cy="19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5550" y="5013176"/>
            <a:ext cx="747360" cy="985520"/>
          </a:xfrm>
          <a:prstGeom prst="rect">
            <a:avLst/>
          </a:prstGeom>
        </p:spPr>
      </p:pic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626122"/>
              </p:ext>
            </p:extLst>
          </p:nvPr>
        </p:nvGraphicFramePr>
        <p:xfrm>
          <a:off x="2325087" y="4809976"/>
          <a:ext cx="5715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" name="Equation" r:id="rId7" imgW="571320" imgH="203040" progId="Equation.DSMT4">
                  <p:embed/>
                </p:oleObj>
              </mc:Choice>
              <mc:Fallback>
                <p:oleObj name="Equation" r:id="rId7" imgW="571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25087" y="4809976"/>
                        <a:ext cx="5715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/>
          <p:cNvSpPr/>
          <p:nvPr/>
        </p:nvSpPr>
        <p:spPr>
          <a:xfrm>
            <a:off x="3278376" y="490045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Beam dynamics:</a:t>
            </a:r>
          </a:p>
          <a:p>
            <a:r>
              <a:rPr lang="en-US" dirty="0"/>
              <a:t>- Multi charge state acceleration</a:t>
            </a:r>
          </a:p>
          <a:p>
            <a:r>
              <a:rPr lang="en-US" dirty="0"/>
              <a:t>- Low loss (&lt; 1 W/m)</a:t>
            </a:r>
          </a:p>
        </p:txBody>
      </p:sp>
      <p:sp>
        <p:nvSpPr>
          <p:cNvPr id="14" name="Rechteck 13"/>
          <p:cNvSpPr/>
          <p:nvPr/>
        </p:nvSpPr>
        <p:spPr>
          <a:xfrm>
            <a:off x="7308304" y="2276872"/>
            <a:ext cx="191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/>
              <a:t>Yamazaki</a:t>
            </a:r>
            <a:r>
              <a:rPr lang="de-DE" sz="1400" dirty="0"/>
              <a:t>, IPAC 2016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6821319" y="4144440"/>
            <a:ext cx="2166956" cy="2166992"/>
            <a:chOff x="6836079" y="4127523"/>
            <a:chExt cx="2166956" cy="2166992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6079" y="4494515"/>
              <a:ext cx="2166956" cy="1800000"/>
            </a:xfrm>
            <a:prstGeom prst="rect">
              <a:avLst/>
            </a:prstGeom>
          </p:spPr>
        </p:pic>
        <p:grpSp>
          <p:nvGrpSpPr>
            <p:cNvPr id="15" name="Gruppieren 14"/>
            <p:cNvGrpSpPr/>
            <p:nvPr/>
          </p:nvGrpSpPr>
          <p:grpSpPr>
            <a:xfrm>
              <a:off x="7287456" y="4127523"/>
              <a:ext cx="1606530" cy="523220"/>
              <a:chOff x="9584072" y="3971295"/>
              <a:chExt cx="1606530" cy="523220"/>
            </a:xfrm>
          </p:grpSpPr>
          <p:sp>
            <p:nvSpPr>
              <p:cNvPr id="3" name="Rechteck 2"/>
              <p:cNvSpPr/>
              <p:nvPr/>
            </p:nvSpPr>
            <p:spPr>
              <a:xfrm>
                <a:off x="9612560" y="3971295"/>
                <a:ext cx="1440160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9584072" y="3971295"/>
                <a:ext cx="16065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/>
                  <a:t>Five</a:t>
                </a:r>
                <a:r>
                  <a:rPr lang="de-DE" sz="1400" dirty="0"/>
                  <a:t> </a:t>
                </a:r>
                <a:r>
                  <a:rPr lang="de-DE" sz="1400" dirty="0" err="1"/>
                  <a:t>charge</a:t>
                </a:r>
                <a:r>
                  <a:rPr lang="de-DE" sz="1400" dirty="0"/>
                  <a:t> </a:t>
                </a:r>
                <a:r>
                  <a:rPr lang="de-DE" sz="1400" dirty="0" err="1"/>
                  <a:t>state</a:t>
                </a:r>
                <a:r>
                  <a:rPr lang="de-DE" sz="1400" dirty="0"/>
                  <a:t> </a:t>
                </a:r>
              </a:p>
              <a:p>
                <a:r>
                  <a:rPr lang="de-DE" sz="1400" dirty="0"/>
                  <a:t>beam on </a:t>
                </a:r>
                <a:r>
                  <a:rPr lang="de-DE" sz="1400" dirty="0" err="1"/>
                  <a:t>target</a:t>
                </a:r>
                <a:endParaRPr lang="de-DE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001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02733"/>
            <a:ext cx="6642117" cy="838200"/>
          </a:xfrm>
        </p:spPr>
        <p:txBody>
          <a:bodyPr/>
          <a:lstStyle/>
          <a:p>
            <a:r>
              <a:rPr lang="en-US" dirty="0" smtClean="0"/>
              <a:t>FRIB key facts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772816"/>
            <a:ext cx="5328000" cy="266400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0" y="1628800"/>
            <a:ext cx="5400600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dirty="0" smtClean="0"/>
              <a:t>Primary ions: p-U</a:t>
            </a:r>
          </a:p>
          <a:p>
            <a:pPr>
              <a:lnSpc>
                <a:spcPts val="2600"/>
              </a:lnSpc>
            </a:pPr>
            <a:r>
              <a:rPr lang="en-US" dirty="0" smtClean="0"/>
              <a:t>Max. energy: 200 MeV/u</a:t>
            </a:r>
          </a:p>
          <a:p>
            <a:pPr>
              <a:lnSpc>
                <a:spcPts val="2600"/>
              </a:lnSpc>
            </a:pPr>
            <a:r>
              <a:rPr lang="en-US" dirty="0" smtClean="0"/>
              <a:t>Max. beam intensity on target: </a:t>
            </a:r>
          </a:p>
          <a:p>
            <a:pPr>
              <a:lnSpc>
                <a:spcPts val="2600"/>
              </a:lnSpc>
            </a:pPr>
            <a:r>
              <a:rPr lang="en-US" dirty="0"/>
              <a:t> </a:t>
            </a:r>
            <a:r>
              <a:rPr lang="en-US" dirty="0" smtClean="0"/>
              <a:t>     5x10</a:t>
            </a:r>
            <a:r>
              <a:rPr lang="en-US" baseline="30000" dirty="0" smtClean="0"/>
              <a:t>13</a:t>
            </a:r>
            <a:r>
              <a:rPr lang="en-US" dirty="0" smtClean="0"/>
              <a:t>/s (400 kW)</a:t>
            </a:r>
          </a:p>
          <a:p>
            <a:pPr>
              <a:lnSpc>
                <a:spcPts val="2600"/>
              </a:lnSpc>
            </a:pPr>
            <a:r>
              <a:rPr lang="en-US" b="1" dirty="0" smtClean="0"/>
              <a:t>Beam intensity limitations: 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/>
              <a:t>Multi-charge state acceptance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/>
              <a:t>Charge strippers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/>
              <a:t>Activation</a:t>
            </a:r>
          </a:p>
          <a:p>
            <a:pPr>
              <a:lnSpc>
                <a:spcPts val="2600"/>
              </a:lnSpc>
            </a:pPr>
            <a:r>
              <a:rPr lang="en-US" b="1" dirty="0" smtClean="0"/>
              <a:t>Unique features: 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/>
              <a:t>High power, medium energy HI beam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dirty="0" smtClean="0"/>
              <a:t>Fast, stopped and reaccelerated beams </a:t>
            </a:r>
          </a:p>
          <a:p>
            <a:pPr>
              <a:lnSpc>
                <a:spcPts val="2600"/>
              </a:lnSpc>
            </a:pPr>
            <a:r>
              <a:rPr lang="en-US" b="1" dirty="0" smtClean="0"/>
              <a:t>Start/end commissioning: 2016/2022</a:t>
            </a:r>
          </a:p>
          <a:p>
            <a:pPr>
              <a:lnSpc>
                <a:spcPts val="2600"/>
              </a:lnSpc>
            </a:pPr>
            <a:r>
              <a:rPr lang="en-US" dirty="0" smtClean="0"/>
              <a:t>Design intensities: ? </a:t>
            </a:r>
          </a:p>
        </p:txBody>
      </p:sp>
    </p:spTree>
    <p:extLst>
      <p:ext uri="{BB962C8B-B14F-4D97-AF65-F5344CB8AC3E}">
        <p14:creationId xmlns:p14="http://schemas.microsoft.com/office/powerpoint/2010/main" val="5814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452"/>
            <a:ext cx="9144000" cy="4532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NICA (</a:t>
            </a:r>
            <a:r>
              <a:rPr lang="en-US" dirty="0" err="1" smtClean="0"/>
              <a:t>Nuclotron</a:t>
            </a:r>
            <a:r>
              <a:rPr lang="en-US" dirty="0" smtClean="0"/>
              <a:t> based Ion Collider </a:t>
            </a:r>
            <a:r>
              <a:rPr lang="en-US" dirty="0" err="1" smtClean="0"/>
              <a:t>fAcility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556479"/>
            <a:ext cx="4176464" cy="48013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-&gt; CBM@FAIR</a:t>
            </a:r>
          </a:p>
          <a:p>
            <a:endParaRPr lang="en-US" dirty="0"/>
          </a:p>
          <a:p>
            <a:r>
              <a:rPr lang="en-US" dirty="0" smtClean="0"/>
              <a:t>Ions: p-U</a:t>
            </a:r>
          </a:p>
          <a:p>
            <a:r>
              <a:rPr lang="en-US" dirty="0" smtClean="0"/>
              <a:t>Max. energy: 45 Tm</a:t>
            </a:r>
          </a:p>
          <a:p>
            <a:endParaRPr lang="en-US" dirty="0"/>
          </a:p>
          <a:p>
            <a:r>
              <a:rPr lang="en-US" dirty="0" smtClean="0"/>
              <a:t>Avg. Luminosity (</a:t>
            </a:r>
            <a:r>
              <a:rPr lang="en-US" dirty="0" err="1" smtClean="0"/>
              <a:t>Au+Au</a:t>
            </a:r>
            <a:r>
              <a:rPr lang="en-US" dirty="0" smtClean="0"/>
              <a:t>): 10</a:t>
            </a:r>
            <a:r>
              <a:rPr lang="en-US" baseline="30000" dirty="0" smtClean="0"/>
              <a:t>27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Intensity limitations: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Injector/Injection, Cooling   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Unique features: </a:t>
            </a:r>
          </a:p>
          <a:p>
            <a:r>
              <a:rPr lang="en-US" dirty="0" smtClean="0"/>
              <a:t>Medium energy HI collider </a:t>
            </a:r>
          </a:p>
          <a:p>
            <a:r>
              <a:rPr lang="en-US" dirty="0" smtClean="0"/>
              <a:t>with beam cooling </a:t>
            </a:r>
          </a:p>
          <a:p>
            <a:endParaRPr lang="en-US" dirty="0"/>
          </a:p>
          <a:p>
            <a:r>
              <a:rPr lang="en-US" b="1" dirty="0" smtClean="0"/>
              <a:t>Start/end commissioning: </a:t>
            </a:r>
            <a:r>
              <a:rPr lang="en-US" dirty="0" smtClean="0"/>
              <a:t>2020/2021</a:t>
            </a:r>
          </a:p>
          <a:p>
            <a:r>
              <a:rPr lang="en-US" dirty="0" smtClean="0"/>
              <a:t>Design Luminosity: ? </a:t>
            </a:r>
          </a:p>
          <a:p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98718"/>
            <a:ext cx="2395728" cy="265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8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svorlage_BWL9">
  <a:themeElements>
    <a:clrScheme name="v1_TUD_Präsentation_r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U_Praesentation_2010_2" id="{571D4CB0-7522-F642-B154-E5E7E60939C4}" vid="{CC114B97-901F-EE41-BC58-2E9D2B975598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TU_Praesentation_2010_2</Template>
  <TotalTime>83</TotalTime>
  <Words>1300</Words>
  <Application>Microsoft Macintosh PowerPoint</Application>
  <PresentationFormat>On-screen Show (4:3)</PresentationFormat>
  <Paragraphs>314</Paragraphs>
  <Slides>21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Bitstream Charter</vt:lpstr>
      <vt:lpstr>Calibri</vt:lpstr>
      <vt:lpstr>Stafford</vt:lpstr>
      <vt:lpstr>Tahoma</vt:lpstr>
      <vt:lpstr>Wingdings</vt:lpstr>
      <vt:lpstr>Präsentationsvorlage_BWL9</vt:lpstr>
      <vt:lpstr>Equation</vt:lpstr>
      <vt:lpstr>Accelerators for Nuclear Physics  FAIR and other upcomming facilities</vt:lpstr>
      <vt:lpstr>PowerPoint Presentation</vt:lpstr>
      <vt:lpstr>FAIR key facts</vt:lpstr>
      <vt:lpstr>FAIR phase 0: key facts</vt:lpstr>
      <vt:lpstr>Word map of in-flight RIB facilties</vt:lpstr>
      <vt:lpstr>In-Flight: RIKEN (in operation since 2007)</vt:lpstr>
      <vt:lpstr>In-flight: FRIB@MSU</vt:lpstr>
      <vt:lpstr>FRIB key facts</vt:lpstr>
      <vt:lpstr>NICA (Nuclotron based Ion Collider fAcility)</vt:lpstr>
      <vt:lpstr>HIAF (High Intensity Heavy Ion Facility)</vt:lpstr>
      <vt:lpstr>“Historic remark”: The HIDIF study (1998)</vt:lpstr>
      <vt:lpstr>Summary</vt:lpstr>
      <vt:lpstr>PowerPoint Presentation</vt:lpstr>
      <vt:lpstr>Super FRagment Separator and Collector Ring</vt:lpstr>
      <vt:lpstr>ISOL: Spiral 2 / GANIL</vt:lpstr>
      <vt:lpstr>ISOL: EURISOL as a future perspective ?</vt:lpstr>
      <vt:lpstr>Radioactive Beam (RI) beam production</vt:lpstr>
      <vt:lpstr>Beam cooling of ion beams in storage rings</vt:lpstr>
      <vt:lpstr>Charge Stripper:  Critical component in heavy-ions accelerators </vt:lpstr>
      <vt:lpstr>Sources for heavy ions: Electron Cyclotron Resonance Ion Sources (ECRIS)</vt:lpstr>
      <vt:lpstr>Conclusion: Perspectives 10-20 years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Oliver Boine-Frankenheim</dc:creator>
  <cp:lastModifiedBy>Oliver Boine-Frankenheim</cp:lastModifiedBy>
  <cp:revision>317</cp:revision>
  <dcterms:created xsi:type="dcterms:W3CDTF">2016-12-03T09:01:38Z</dcterms:created>
  <dcterms:modified xsi:type="dcterms:W3CDTF">2017-12-15T08:50:44Z</dcterms:modified>
</cp:coreProperties>
</file>