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9" r:id="rId2"/>
    <p:sldId id="256" r:id="rId3"/>
    <p:sldId id="273" r:id="rId4"/>
    <p:sldId id="272" r:id="rId5"/>
    <p:sldId id="280" r:id="rId6"/>
    <p:sldId id="274" r:id="rId7"/>
    <p:sldId id="276" r:id="rId8"/>
    <p:sldId id="281" r:id="rId9"/>
    <p:sldId id="277" r:id="rId10"/>
    <p:sldId id="270" r:id="rId11"/>
    <p:sldId id="282" r:id="rId12"/>
    <p:sldId id="278" r:id="rId13"/>
    <p:sldId id="271" r:id="rId1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8" autoAdjust="0"/>
    <p:restoredTop sz="96405" autoAdjust="0"/>
  </p:normalViewPr>
  <p:slideViewPr>
    <p:cSldViewPr snapToGrid="0" snapToObjects="1">
      <p:cViewPr varScale="1">
        <p:scale>
          <a:sx n="117" d="100"/>
          <a:sy n="117" d="100"/>
        </p:scale>
        <p:origin x="120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7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14.12.17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14.12.17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5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O. Boine-Frankenheim, FAIR Detectors and Accelerators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19C21332-D1E1-4A26-AE90-987622E9E818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O. Boine-Frankenheim, S. Appel, O. Geithner / Initial performance of the FAIR facility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B7EBF5B9-127C-4D4D-82FF-CE5BE9156B93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O. Boine-Frankenheim, S. Appel, O. Geithner / Initial performance of the FAIR facility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07C6F2A-BB9F-454C-A7CC-63FC31A06950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676434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smtClean="0"/>
              <a:t>O. Boine-Frankenheim, FAIR Detectors and Accelerators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O. Boine-Frankenheim, FAIR Detectors and Accelerators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5028" y="2616935"/>
            <a:ext cx="6659900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3200" b="1" dirty="0" smtClean="0"/>
              <a:t>FAIR Detectors and Accelerators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2131" y="4997274"/>
            <a:ext cx="228363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mtClean="0"/>
              <a:t>Workshop sponsors</a:t>
            </a:r>
            <a:r>
              <a:rPr lang="en-US" dirty="0" smtClean="0"/>
              <a:t>: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9" y="5758766"/>
            <a:ext cx="1524000" cy="50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99" y="5508766"/>
            <a:ext cx="1209600" cy="10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39" y="5616446"/>
            <a:ext cx="1981200" cy="792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139" y="5663341"/>
            <a:ext cx="1193800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60139" y="51770"/>
            <a:ext cx="2929007" cy="203132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err="1" smtClean="0"/>
              <a:t>Organisation</a:t>
            </a:r>
            <a:r>
              <a:rPr lang="en-US" b="1" dirty="0" smtClean="0"/>
              <a:t>:</a:t>
            </a:r>
          </a:p>
          <a:p>
            <a:pPr algn="l"/>
            <a:r>
              <a:rPr lang="en-US" dirty="0" smtClean="0"/>
              <a:t>Angela </a:t>
            </a:r>
            <a:r>
              <a:rPr lang="en-US" dirty="0" err="1" smtClean="0"/>
              <a:t>Bräuning-Demian</a:t>
            </a:r>
            <a:endParaRPr lang="en-US" dirty="0" smtClean="0"/>
          </a:p>
          <a:p>
            <a:pPr algn="l"/>
            <a:r>
              <a:rPr lang="en-US" dirty="0" smtClean="0"/>
              <a:t>Jürgen </a:t>
            </a:r>
            <a:r>
              <a:rPr lang="en-US" dirty="0" err="1" smtClean="0"/>
              <a:t>Gerl</a:t>
            </a:r>
            <a:endParaRPr lang="en-US" dirty="0" smtClean="0"/>
          </a:p>
          <a:p>
            <a:pPr algn="l"/>
            <a:r>
              <a:rPr lang="en-US" dirty="0" smtClean="0"/>
              <a:t>Lars Schmitt</a:t>
            </a:r>
          </a:p>
          <a:p>
            <a:r>
              <a:rPr lang="en-US" dirty="0"/>
              <a:t>Oliver Boine-Frankenheim </a:t>
            </a:r>
          </a:p>
          <a:p>
            <a:pPr algn="l"/>
            <a:r>
              <a:rPr lang="en-US" dirty="0" smtClean="0"/>
              <a:t>Peter Spiller</a:t>
            </a:r>
            <a:endParaRPr lang="en-US" dirty="0" smtClean="0"/>
          </a:p>
          <a:p>
            <a:pPr algn="l"/>
            <a:r>
              <a:rPr lang="en-US" dirty="0" smtClean="0"/>
              <a:t>Walter Müller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760782" y="79279"/>
            <a:ext cx="199285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Secretariat: </a:t>
            </a:r>
          </a:p>
          <a:p>
            <a:pPr algn="l"/>
            <a:r>
              <a:rPr lang="en-US" dirty="0" smtClean="0"/>
              <a:t>Isabel De </a:t>
            </a:r>
            <a:r>
              <a:rPr lang="en-US" dirty="0" err="1" smtClean="0"/>
              <a:t>Caluwe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760782" y="663778"/>
            <a:ext cx="223227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Technical support:</a:t>
            </a:r>
          </a:p>
          <a:p>
            <a:pPr algn="l"/>
            <a:r>
              <a:rPr lang="en-US" dirty="0" err="1" smtClean="0"/>
              <a:t>Thilo</a:t>
            </a:r>
            <a:r>
              <a:rPr lang="en-US" dirty="0" smtClean="0"/>
              <a:t> </a:t>
            </a:r>
            <a:r>
              <a:rPr lang="en-US" dirty="0" err="1" smtClean="0"/>
              <a:t>Egenolf</a:t>
            </a:r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571427" y="3708881"/>
            <a:ext cx="336502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US" b="1" dirty="0" smtClean="0"/>
              <a:t>Webpage: 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indico.gsi.de</a:t>
            </a:r>
            <a:r>
              <a:rPr lang="en-US" dirty="0"/>
              <a:t>/event/6475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05504" y="3700962"/>
            <a:ext cx="214687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b="1" dirty="0" smtClean="0"/>
              <a:t>WLAN:</a:t>
            </a:r>
            <a:r>
              <a:rPr lang="en-US" dirty="0" smtClean="0"/>
              <a:t> GSI</a:t>
            </a:r>
          </a:p>
          <a:p>
            <a:pPr algn="l"/>
            <a:r>
              <a:rPr lang="en-US" dirty="0" err="1" smtClean="0"/>
              <a:t>Passwd</a:t>
            </a:r>
            <a:r>
              <a:rPr lang="en-US" dirty="0" smtClean="0"/>
              <a:t>: FAIR2017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9926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EBF5B9-127C-4D4D-82FF-CE5BE9156B93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71" y="280364"/>
            <a:ext cx="5870411" cy="787557"/>
          </a:xfrm>
        </p:spPr>
        <p:txBody>
          <a:bodyPr>
            <a:normAutofit/>
          </a:bodyPr>
          <a:lstStyle/>
          <a:p>
            <a:r>
              <a:rPr lang="en-US" dirty="0" err="1" smtClean="0"/>
              <a:t>Rheingau</a:t>
            </a:r>
            <a:r>
              <a:rPr lang="en-US" dirty="0" smtClean="0"/>
              <a:t>, June 26-29 2016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-19607" y="1219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26-29 </a:t>
            </a:r>
            <a:r>
              <a:rPr lang="en-US" sz="1600" dirty="0" err="1">
                <a:solidFill>
                  <a:srgbClr val="000000"/>
                </a:solidFill>
                <a:latin typeface="Helvetica" charset="0"/>
              </a:rPr>
              <a:t>Juni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 2016 (</a:t>
            </a:r>
            <a:r>
              <a:rPr lang="en-US" sz="1600" dirty="0" err="1">
                <a:solidFill>
                  <a:srgbClr val="000000"/>
                </a:solidFill>
                <a:latin typeface="Helvetica" charset="0"/>
              </a:rPr>
              <a:t>Waldhotel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" charset="0"/>
              </a:rPr>
              <a:t>Rheingau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50 Participants</a:t>
            </a:r>
            <a:endParaRPr lang="en-US" sz="1600" dirty="0">
              <a:solidFill>
                <a:srgbClr val="000000"/>
              </a:solidFill>
              <a:latin typeface="Helvetica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https</a:t>
            </a:r>
            <a:r>
              <a:rPr lang="en-US" sz="1600" dirty="0">
                <a:solidFill>
                  <a:srgbClr val="000000"/>
                </a:solidFill>
                <a:latin typeface="Helvetica" charset="0"/>
              </a:rPr>
              <a:t>://</a:t>
            </a:r>
            <a:r>
              <a:rPr lang="en-US" sz="1600" dirty="0" err="1" smtClean="0">
                <a:solidFill>
                  <a:srgbClr val="000000"/>
                </a:solidFill>
                <a:latin typeface="Helvetica" charset="0"/>
              </a:rPr>
              <a:t>indico.gsi.de</a:t>
            </a:r>
            <a:r>
              <a:rPr lang="en-US" sz="1600" dirty="0" smtClean="0">
                <a:solidFill>
                  <a:srgbClr val="000000"/>
                </a:solidFill>
                <a:latin typeface="Helvetica" charset="0"/>
              </a:rPr>
              <a:t>/event/4625</a:t>
            </a:r>
            <a:endParaRPr lang="en-US" sz="1600" dirty="0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69" y="1219776"/>
            <a:ext cx="4939221" cy="22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9" y="2335776"/>
            <a:ext cx="2696587" cy="38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4" name="Textfeld 2"/>
          <p:cNvSpPr txBox="1"/>
          <p:nvPr/>
        </p:nvSpPr>
        <p:spPr>
          <a:xfrm rot="21365243">
            <a:off x="3484230" y="3810434"/>
            <a:ext cx="404772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FAIR Phase 0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Controls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Report of beam time 2016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Slow extraction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UNILAC upgrade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3574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EBF5B9-127C-4D4D-82FF-CE5BE9156B93}" type="datetime1">
              <a:rPr lang="de-DE" noProof="0" smtClean="0"/>
              <a:t>14.12.17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1206" y="-1067589"/>
            <a:ext cx="646158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workshop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2565" y="1779548"/>
            <a:ext cx="8349733" cy="43721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Previous workshops (brief review)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Status slow extraction and spill structure control/smoothing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Beam parameter: New edition of the booklet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FAIR Injectors (developments, timeline, performance predictions): </a:t>
            </a:r>
            <a:r>
              <a:rPr lang="en-US" sz="2000" dirty="0" err="1" smtClean="0"/>
              <a:t>pLinac</a:t>
            </a:r>
            <a:r>
              <a:rPr lang="en-US" sz="2000" dirty="0" smtClean="0"/>
              <a:t>, UNILAC and SIS18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FAIR and other facilities: accelerators and experiments  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 smtClean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FAIR commissioning and day-1 performance/experiments. </a:t>
            </a:r>
          </a:p>
          <a:p>
            <a:pPr marL="342900" indent="-342900" algn="l">
              <a:buFont typeface="Courier New" charset="0"/>
              <a:buChar char="o"/>
            </a:pPr>
            <a:endParaRPr lang="en-US" sz="2000" dirty="0"/>
          </a:p>
          <a:p>
            <a:pPr marL="342900" indent="-342900" algn="l">
              <a:buFont typeface="Courier New" charset="0"/>
              <a:buChar char="o"/>
            </a:pPr>
            <a:r>
              <a:rPr lang="en-US" sz="2000" dirty="0" smtClean="0"/>
              <a:t>Next workshop (Discussion)</a:t>
            </a:r>
          </a:p>
        </p:txBody>
      </p:sp>
      <p:sp>
        <p:nvSpPr>
          <p:cNvPr id="2" name="Rectangle 1"/>
          <p:cNvSpPr/>
          <p:nvPr/>
        </p:nvSpPr>
        <p:spPr>
          <a:xfrm>
            <a:off x="-71374" y="124892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indico.gsi.de</a:t>
            </a:r>
            <a:r>
              <a:rPr lang="en-US" dirty="0"/>
              <a:t>/event/6475/</a:t>
            </a:r>
          </a:p>
        </p:txBody>
      </p:sp>
    </p:spTree>
    <p:extLst>
      <p:ext uri="{BB962C8B-B14F-4D97-AF65-F5344CB8AC3E}">
        <p14:creationId xmlns:p14="http://schemas.microsoft.com/office/powerpoint/2010/main" val="121729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Recommendation</a:t>
            </a:r>
            <a:r>
              <a:rPr lang="de-DE" dirty="0"/>
              <a:t>:</a:t>
            </a:r>
            <a:r>
              <a:rPr lang="de-DE" dirty="0" smtClean="0"/>
              <a:t> 17th MAC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29001" y="1556427"/>
            <a:ext cx="9014999" cy="48013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 smtClean="0"/>
              <a:t>Determine, in consultation with the user community, the initial beam parameters </a:t>
            </a:r>
          </a:p>
          <a:p>
            <a:r>
              <a:rPr lang="en-US" dirty="0" smtClean="0"/>
              <a:t>(species, energy, and intensity) for each of the four experimental programs of FAIR that </a:t>
            </a:r>
          </a:p>
          <a:p>
            <a:r>
              <a:rPr lang="en-US" dirty="0" smtClean="0"/>
              <a:t>can be expected to be available at the completion of the FAIR facility construction </a:t>
            </a:r>
          </a:p>
          <a:p>
            <a:r>
              <a:rPr lang="en-US" dirty="0" smtClean="0"/>
              <a:t>and after a minimum amount of commissioning. </a:t>
            </a:r>
          </a:p>
          <a:p>
            <a:endParaRPr lang="en-US" dirty="0" smtClean="0"/>
          </a:p>
          <a:p>
            <a:r>
              <a:rPr lang="en-US" b="1" dirty="0" smtClean="0"/>
              <a:t>Actions:</a:t>
            </a:r>
          </a:p>
          <a:p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Discussion of pilot beam parameters with experiment coordinators                             -&gt; Distribution of </a:t>
            </a:r>
            <a:r>
              <a:rPr lang="en-US" b="1" dirty="0" smtClean="0"/>
              <a:t>pilot beam parameter list </a:t>
            </a:r>
            <a:r>
              <a:rPr lang="en-US" dirty="0" smtClean="0"/>
              <a:t>for reference cycles. 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b="1" dirty="0" smtClean="0"/>
              <a:t>Upcoming workshop: </a:t>
            </a:r>
            <a:r>
              <a:rPr lang="en-US" dirty="0" smtClean="0"/>
              <a:t>FAIR Experiments and Accelerators (Dec 15)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b="1" dirty="0" smtClean="0"/>
              <a:t>Reference beam parameters: </a:t>
            </a:r>
            <a:r>
              <a:rPr lang="en-US" dirty="0" smtClean="0"/>
              <a:t>Discussion of new brochure (Dec 15).</a:t>
            </a:r>
          </a:p>
          <a:p>
            <a:endParaRPr lang="en-US" dirty="0" smtClean="0"/>
          </a:p>
          <a:p>
            <a:endParaRPr lang="de-DE" dirty="0"/>
          </a:p>
          <a:p>
            <a:endParaRPr lang="de-DE" dirty="0"/>
          </a:p>
          <a:p>
            <a:pPr algn="l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545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/>
          <a:lstStyle/>
          <a:p>
            <a:r>
              <a:rPr lang="en-GB" sz="3200" dirty="0" smtClean="0"/>
              <a:t>Brief summary of the previous </a:t>
            </a:r>
            <a:r>
              <a:rPr lang="en-GB" sz="3200" dirty="0" err="1" smtClean="0"/>
              <a:t>workhops</a:t>
            </a:r>
            <a:endParaRPr lang="en-GB" sz="3200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29"/>
            <a:ext cx="6400800" cy="938295"/>
          </a:xfrm>
        </p:spPr>
        <p:txBody>
          <a:bodyPr>
            <a:normAutofit/>
          </a:bodyPr>
          <a:lstStyle/>
          <a:p>
            <a:r>
              <a:rPr lang="de-DE" dirty="0"/>
              <a:t>O. </a:t>
            </a:r>
            <a:r>
              <a:rPr lang="de-DE" dirty="0" smtClean="0"/>
              <a:t>Boine-Frankenheim </a:t>
            </a:r>
            <a:endParaRPr lang="de-DE" dirty="0"/>
          </a:p>
          <a:p>
            <a:r>
              <a:rPr lang="en-GB" dirty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FAIR Detectors and Accelerators Workshop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05464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EBF5B9-127C-4D4D-82FF-CE5BE9156B93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workshops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sp>
        <p:nvSpPr>
          <p:cNvPr id="6" name="Rechteck 2"/>
          <p:cNvSpPr>
            <a:spLocks noChangeArrowheads="1"/>
          </p:cNvSpPr>
          <p:nvPr/>
        </p:nvSpPr>
        <p:spPr bwMode="auto">
          <a:xfrm>
            <a:off x="422565" y="1446753"/>
            <a:ext cx="8128000" cy="47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20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6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BB63"/>
              </a:buClr>
              <a:buFont typeface="Wingdings" panose="05000000000000000000" pitchFamily="2" charset="2"/>
              <a:buChar char="§"/>
              <a:defRPr sz="14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de-DE" b="1" dirty="0" smtClean="0">
                <a:solidFill>
                  <a:schemeClr val="tx1"/>
                </a:solidFill>
              </a:rPr>
              <a:t>The </a:t>
            </a:r>
            <a:r>
              <a:rPr lang="en-US" altLang="de-DE" b="1" dirty="0">
                <a:solidFill>
                  <a:schemeClr val="tx1"/>
                </a:solidFill>
              </a:rPr>
              <a:t>main </a:t>
            </a:r>
            <a:r>
              <a:rPr lang="en-US" altLang="de-DE" b="1" dirty="0" smtClean="0">
                <a:solidFill>
                  <a:schemeClr val="tx1"/>
                </a:solidFill>
              </a:rPr>
              <a:t>objective of the workshop have been: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To </a:t>
            </a:r>
            <a:r>
              <a:rPr lang="en-US" altLang="de-DE" dirty="0">
                <a:solidFill>
                  <a:schemeClr val="tx1"/>
                </a:solidFill>
              </a:rPr>
              <a:t>identify and discuss the physical and technical limits of </a:t>
            </a:r>
            <a:r>
              <a:rPr lang="en-US" altLang="de-DE" dirty="0" smtClean="0">
                <a:solidFill>
                  <a:schemeClr val="tx1"/>
                </a:solidFill>
              </a:rPr>
              <a:t>both, FAIR </a:t>
            </a:r>
            <a:r>
              <a:rPr lang="en-US" altLang="de-DE" dirty="0">
                <a:solidFill>
                  <a:schemeClr val="tx1"/>
                </a:solidFill>
              </a:rPr>
              <a:t>detectors and accelerators related to the beam </a:t>
            </a:r>
            <a:r>
              <a:rPr lang="en-US" altLang="de-DE" dirty="0" smtClean="0">
                <a:solidFill>
                  <a:schemeClr val="tx1"/>
                </a:solidFill>
              </a:rPr>
              <a:t>parameters. 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Identification </a:t>
            </a:r>
            <a:r>
              <a:rPr lang="en-US" altLang="de-DE" dirty="0">
                <a:solidFill>
                  <a:schemeClr val="tx1"/>
                </a:solidFill>
              </a:rPr>
              <a:t>of the match / deviation of the performance / beam parameters of the accelerator to the requirements of the detectors </a:t>
            </a:r>
            <a:endParaRPr lang="en-US" altLang="de-DE" dirty="0" smtClean="0">
              <a:solidFill>
                <a:schemeClr val="tx1"/>
              </a:solidFill>
            </a:endParaRP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To determine the </a:t>
            </a:r>
            <a:r>
              <a:rPr lang="en-US" altLang="de-DE" dirty="0">
                <a:solidFill>
                  <a:schemeClr val="tx1"/>
                </a:solidFill>
              </a:rPr>
              <a:t>required adjustment and optimization of the FAIR accelerator's performance to serve the needs of the experimental </a:t>
            </a:r>
            <a:r>
              <a:rPr lang="en-US" altLang="de-DE" dirty="0" smtClean="0">
                <a:solidFill>
                  <a:schemeClr val="tx1"/>
                </a:solidFill>
              </a:rPr>
              <a:t>set-ups.</a:t>
            </a:r>
          </a:p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Tx/>
              <a:defRPr/>
            </a:pPr>
            <a:r>
              <a:rPr lang="en-US" altLang="de-DE" dirty="0" smtClean="0">
                <a:solidFill>
                  <a:schemeClr val="tx1"/>
                </a:solidFill>
              </a:rPr>
              <a:t>To summarize the results </a:t>
            </a:r>
            <a:r>
              <a:rPr lang="en-US" altLang="de-DE" dirty="0">
                <a:solidFill>
                  <a:schemeClr val="tx1"/>
                </a:solidFill>
              </a:rPr>
              <a:t>in a report. </a:t>
            </a:r>
            <a:endParaRPr lang="en-US" altLang="de-D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5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Hamburg 28-31 July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pic>
        <p:nvPicPr>
          <p:cNvPr id="7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1259557"/>
            <a:ext cx="2590800" cy="3746500"/>
          </a:xfrm>
          <a:prstGeom prst="rect">
            <a:avLst/>
          </a:prstGeom>
        </p:spPr>
      </p:pic>
      <p:sp>
        <p:nvSpPr>
          <p:cNvPr id="8" name="Textfeld 5"/>
          <p:cNvSpPr txBox="1"/>
          <p:nvPr/>
        </p:nvSpPr>
        <p:spPr>
          <a:xfrm>
            <a:off x="2761248" y="1225339"/>
            <a:ext cx="6409432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Workshop jointly organized by H4F EGs 3+4.</a:t>
            </a:r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65 Participants (from GSI/FAIR, FZJ and universities)</a:t>
            </a:r>
          </a:p>
          <a:p>
            <a:pPr marL="285750" indent="-285750">
              <a:buFontTx/>
              <a:buChar char="-"/>
            </a:pP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Scope of the workshop: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300"/>
              </a:spcAft>
              <a:buFont typeface="Courier New" charset="0"/>
              <a:buChar char="o"/>
              <a:defRPr/>
            </a:pPr>
            <a:r>
              <a:rPr lang="en-US" altLang="de-DE" sz="1600" dirty="0">
                <a:solidFill>
                  <a:schemeClr val="tx1"/>
                </a:solidFill>
              </a:rPr>
              <a:t>I</a:t>
            </a:r>
            <a:r>
              <a:rPr lang="en-US" altLang="de-DE" sz="1600" dirty="0" smtClean="0">
                <a:solidFill>
                  <a:schemeClr val="tx1"/>
                </a:solidFill>
              </a:rPr>
              <a:t>dentify </a:t>
            </a:r>
            <a:r>
              <a:rPr lang="en-US" altLang="de-DE" sz="1600" dirty="0">
                <a:solidFill>
                  <a:schemeClr val="tx1"/>
                </a:solidFill>
              </a:rPr>
              <a:t>and discuss the </a:t>
            </a:r>
            <a:r>
              <a:rPr lang="en-US" altLang="de-DE" sz="1600" b="1" dirty="0">
                <a:solidFill>
                  <a:schemeClr val="tx1"/>
                </a:solidFill>
              </a:rPr>
              <a:t>physical and technical limits </a:t>
            </a:r>
            <a:r>
              <a:rPr lang="en-US" altLang="de-DE" sz="1600" dirty="0">
                <a:solidFill>
                  <a:schemeClr val="tx1"/>
                </a:solidFill>
              </a:rPr>
              <a:t>of both, </a:t>
            </a:r>
            <a:r>
              <a:rPr lang="en-US" altLang="de-DE" sz="1600" b="1" dirty="0" smtClean="0">
                <a:solidFill>
                  <a:schemeClr val="tx1"/>
                </a:solidFill>
              </a:rPr>
              <a:t>FAIR </a:t>
            </a:r>
            <a:r>
              <a:rPr lang="en-US" altLang="de-DE" sz="1600" b="1" dirty="0">
                <a:solidFill>
                  <a:schemeClr val="tx1"/>
                </a:solidFill>
              </a:rPr>
              <a:t>detectors and accelerators </a:t>
            </a:r>
            <a:r>
              <a:rPr lang="en-US" altLang="de-DE" sz="1600" dirty="0">
                <a:solidFill>
                  <a:schemeClr val="tx1"/>
                </a:solidFill>
              </a:rPr>
              <a:t>related to the beam parameters. 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300"/>
              </a:spcAft>
              <a:buFont typeface="Courier New" charset="0"/>
              <a:buChar char="o"/>
              <a:defRPr/>
            </a:pPr>
            <a:r>
              <a:rPr lang="en-US" altLang="de-DE" sz="1600" dirty="0" smtClean="0">
                <a:solidFill>
                  <a:schemeClr val="tx1"/>
                </a:solidFill>
              </a:rPr>
              <a:t>Identification </a:t>
            </a:r>
            <a:r>
              <a:rPr lang="en-US" altLang="de-DE" sz="1600" dirty="0">
                <a:solidFill>
                  <a:schemeClr val="tx1"/>
                </a:solidFill>
              </a:rPr>
              <a:t>of the match / deviation of the </a:t>
            </a:r>
            <a:r>
              <a:rPr lang="en-US" altLang="de-DE" sz="1600" b="1" dirty="0" smtClean="0">
                <a:solidFill>
                  <a:schemeClr val="tx1"/>
                </a:solidFill>
              </a:rPr>
              <a:t>performance </a:t>
            </a:r>
            <a:r>
              <a:rPr lang="en-US" altLang="de-DE" sz="1600" b="1" dirty="0">
                <a:solidFill>
                  <a:schemeClr val="tx1"/>
                </a:solidFill>
              </a:rPr>
              <a:t>/ beam parameters </a:t>
            </a:r>
            <a:r>
              <a:rPr lang="en-US" altLang="de-DE" sz="1600" dirty="0">
                <a:solidFill>
                  <a:schemeClr val="tx1"/>
                </a:solidFill>
              </a:rPr>
              <a:t>of the accelerator to the </a:t>
            </a:r>
            <a:r>
              <a:rPr lang="en-US" altLang="de-DE" sz="1600" b="1" dirty="0" smtClean="0">
                <a:solidFill>
                  <a:schemeClr val="tx1"/>
                </a:solidFill>
              </a:rPr>
              <a:t>requirements of </a:t>
            </a:r>
            <a:r>
              <a:rPr lang="en-US" altLang="de-DE" sz="1600" b="1" dirty="0">
                <a:solidFill>
                  <a:schemeClr val="tx1"/>
                </a:solidFill>
              </a:rPr>
              <a:t>the </a:t>
            </a:r>
            <a:r>
              <a:rPr lang="en-US" altLang="de-DE" sz="1600" b="1" dirty="0" smtClean="0">
                <a:solidFill>
                  <a:schemeClr val="tx1"/>
                </a:solidFill>
              </a:rPr>
              <a:t>detectors. 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300"/>
              </a:spcAft>
              <a:buFont typeface="Courier New" charset="0"/>
              <a:buChar char="o"/>
              <a:defRPr/>
            </a:pPr>
            <a:r>
              <a:rPr lang="en-US" altLang="de-DE" sz="1600" dirty="0">
                <a:solidFill>
                  <a:schemeClr val="tx1"/>
                </a:solidFill>
              </a:rPr>
              <a:t>D</a:t>
            </a:r>
            <a:r>
              <a:rPr lang="en-US" altLang="de-DE" sz="1600" dirty="0" smtClean="0">
                <a:solidFill>
                  <a:schemeClr val="tx1"/>
                </a:solidFill>
              </a:rPr>
              <a:t>etermine </a:t>
            </a:r>
            <a:r>
              <a:rPr lang="en-US" altLang="de-DE" sz="1600" dirty="0">
                <a:solidFill>
                  <a:schemeClr val="tx1"/>
                </a:solidFill>
              </a:rPr>
              <a:t>the required </a:t>
            </a:r>
            <a:r>
              <a:rPr lang="en-US" altLang="de-DE" sz="1600" b="1" dirty="0">
                <a:solidFill>
                  <a:schemeClr val="tx1"/>
                </a:solidFill>
              </a:rPr>
              <a:t>adjustment and optimization </a:t>
            </a:r>
            <a:r>
              <a:rPr lang="en-US" altLang="de-DE" sz="1600" dirty="0">
                <a:solidFill>
                  <a:schemeClr val="tx1"/>
                </a:solidFill>
              </a:rPr>
              <a:t>of the </a:t>
            </a:r>
            <a:r>
              <a:rPr lang="en-US" altLang="de-DE" sz="1600" dirty="0" smtClean="0">
                <a:solidFill>
                  <a:schemeClr val="tx1"/>
                </a:solidFill>
              </a:rPr>
              <a:t>FAIR </a:t>
            </a:r>
            <a:r>
              <a:rPr lang="en-US" altLang="de-DE" sz="1600" dirty="0">
                <a:solidFill>
                  <a:schemeClr val="tx1"/>
                </a:solidFill>
              </a:rPr>
              <a:t>accelerator's performance to serve the </a:t>
            </a:r>
            <a:r>
              <a:rPr lang="en-US" altLang="de-DE" sz="1600" b="1" dirty="0">
                <a:solidFill>
                  <a:schemeClr val="tx1"/>
                </a:solidFill>
              </a:rPr>
              <a:t>needs of the </a:t>
            </a:r>
            <a:r>
              <a:rPr lang="en-US" altLang="de-DE" sz="1600" b="1" dirty="0" smtClean="0">
                <a:solidFill>
                  <a:schemeClr val="tx1"/>
                </a:solidFill>
              </a:rPr>
              <a:t>experimental set-ups</a:t>
            </a:r>
            <a:r>
              <a:rPr lang="en-US" altLang="de-DE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300"/>
              </a:spcAft>
              <a:buFont typeface="Courier New" charset="0"/>
              <a:buChar char="o"/>
              <a:defRPr/>
            </a:pPr>
            <a:r>
              <a:rPr lang="en-US" altLang="de-DE" sz="1600" dirty="0" smtClean="0"/>
              <a:t>Summarize the results in a </a:t>
            </a:r>
            <a:r>
              <a:rPr lang="en-US" altLang="de-DE" sz="1600" b="1" dirty="0" smtClean="0"/>
              <a:t>report </a:t>
            </a:r>
            <a:endParaRPr lang="en-US" alt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117088" y="1253985"/>
            <a:ext cx="24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Hamburg, </a:t>
            </a:r>
            <a:r>
              <a:rPr lang="en-US" dirty="0" err="1" smtClean="0">
                <a:solidFill>
                  <a:schemeClr val="tx1"/>
                </a:solidFill>
              </a:rPr>
              <a:t>Wasserturm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feld 8"/>
          <p:cNvSpPr txBox="1"/>
          <p:nvPr/>
        </p:nvSpPr>
        <p:spPr>
          <a:xfrm>
            <a:off x="143768" y="4976100"/>
            <a:ext cx="8530733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60"/>
              </a:lnSpc>
            </a:pPr>
            <a:r>
              <a:rPr lang="de-DE" sz="1600" b="1" dirty="0" smtClean="0">
                <a:solidFill>
                  <a:schemeClr val="tx1"/>
                </a:solidFill>
              </a:rPr>
              <a:t>Selected </a:t>
            </a:r>
            <a:r>
              <a:rPr lang="de-DE" sz="1600" b="1" dirty="0" err="1" smtClean="0">
                <a:solidFill>
                  <a:schemeClr val="tx1"/>
                </a:solidFill>
              </a:rPr>
              <a:t>results</a:t>
            </a:r>
            <a:r>
              <a:rPr lang="de-DE" sz="1600" b="1" dirty="0" smtClean="0">
                <a:solidFill>
                  <a:schemeClr val="tx1"/>
                </a:solidFill>
              </a:rPr>
              <a:t> (</a:t>
            </a:r>
            <a:r>
              <a:rPr lang="de-DE" sz="1600" b="1" dirty="0" err="1" smtClean="0">
                <a:solidFill>
                  <a:schemeClr val="tx1"/>
                </a:solidFill>
              </a:rPr>
              <a:t>see</a:t>
            </a:r>
            <a:r>
              <a:rPr lang="de-DE" sz="1600" b="1" dirty="0" smtClean="0">
                <a:solidFill>
                  <a:schemeClr val="tx1"/>
                </a:solidFill>
              </a:rPr>
              <a:t> </a:t>
            </a:r>
            <a:r>
              <a:rPr lang="de-DE" sz="1600" b="1" dirty="0" err="1" smtClean="0">
                <a:solidFill>
                  <a:schemeClr val="tx1"/>
                </a:solidFill>
              </a:rPr>
              <a:t>report</a:t>
            </a:r>
            <a:r>
              <a:rPr lang="de-DE" sz="1600" b="1" dirty="0" smtClean="0">
                <a:solidFill>
                  <a:schemeClr val="tx1"/>
                </a:solidFill>
              </a:rPr>
              <a:t>):</a:t>
            </a:r>
          </a:p>
          <a:p>
            <a:pPr marL="285750" indent="-285750">
              <a:lnSpc>
                <a:spcPts val="2460"/>
              </a:lnSpc>
              <a:buFont typeface="Arial" charset="0"/>
              <a:buChar char="•"/>
            </a:pPr>
            <a:r>
              <a:rPr lang="de-DE" sz="1600" dirty="0" err="1" smtClean="0">
                <a:solidFill>
                  <a:schemeClr val="tx1"/>
                </a:solidFill>
              </a:rPr>
              <a:t>Discussion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and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/>
              <a:t>d</a:t>
            </a:r>
            <a:r>
              <a:rPr lang="de-DE" sz="1600" dirty="0" err="1" smtClean="0">
                <a:solidFill>
                  <a:schemeClr val="tx1"/>
                </a:solidFill>
              </a:rPr>
              <a:t>efinition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reference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beams</a:t>
            </a:r>
            <a:r>
              <a:rPr lang="de-DE" sz="1600" dirty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cycles</a:t>
            </a:r>
            <a:r>
              <a:rPr lang="de-DE" sz="1600" dirty="0" smtClean="0"/>
              <a:t>.</a:t>
            </a:r>
            <a:endParaRPr lang="de-DE" sz="1600" dirty="0"/>
          </a:p>
          <a:p>
            <a:pPr marL="285750" indent="-285750">
              <a:lnSpc>
                <a:spcPts val="2460"/>
              </a:lnSpc>
              <a:buFont typeface="Arial" charset="0"/>
              <a:buChar char="•"/>
            </a:pPr>
            <a:r>
              <a:rPr lang="de-DE" sz="1600" dirty="0"/>
              <a:t>Slow </a:t>
            </a:r>
            <a:r>
              <a:rPr lang="de-DE" sz="1600" dirty="0" err="1"/>
              <a:t>extraction</a:t>
            </a:r>
            <a:r>
              <a:rPr lang="de-DE" sz="1600" dirty="0"/>
              <a:t>: Dominant </a:t>
            </a:r>
            <a:r>
              <a:rPr lang="de-DE" sz="1600" dirty="0" err="1"/>
              <a:t>mode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operation</a:t>
            </a:r>
            <a:r>
              <a:rPr lang="de-DE" sz="1600" dirty="0"/>
              <a:t> (CBM, NUSTAR). </a:t>
            </a:r>
            <a:r>
              <a:rPr lang="de-DE" sz="1600" dirty="0" smtClean="0"/>
              <a:t>Need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spill</a:t>
            </a:r>
            <a:r>
              <a:rPr lang="de-DE" sz="1600" dirty="0" smtClean="0"/>
              <a:t> </a:t>
            </a:r>
            <a:r>
              <a:rPr lang="de-DE" sz="1600" dirty="0" err="1" smtClean="0"/>
              <a:t>smoothing</a:t>
            </a:r>
            <a:r>
              <a:rPr lang="de-DE" sz="1600" dirty="0"/>
              <a:t>.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ts val="2460"/>
              </a:lnSpc>
              <a:buFont typeface="Arial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SIS18: </a:t>
            </a:r>
            <a:r>
              <a:rPr lang="de-DE" sz="1600" dirty="0" err="1" smtClean="0">
                <a:solidFill>
                  <a:schemeClr val="tx1"/>
                </a:solidFill>
              </a:rPr>
              <a:t>Application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high </a:t>
            </a:r>
            <a:r>
              <a:rPr lang="de-DE" sz="1600" dirty="0" err="1" smtClean="0">
                <a:solidFill>
                  <a:schemeClr val="tx1"/>
                </a:solidFill>
              </a:rPr>
              <a:t>rep</a:t>
            </a:r>
            <a:r>
              <a:rPr lang="de-DE" sz="1600" dirty="0" smtClean="0">
                <a:solidFill>
                  <a:schemeClr val="tx1"/>
                </a:solidFill>
              </a:rPr>
              <a:t>. rate (&gt; 1 Hz) </a:t>
            </a:r>
            <a:r>
              <a:rPr lang="de-DE" sz="1600" dirty="0" err="1" smtClean="0">
                <a:solidFill>
                  <a:schemeClr val="tx1"/>
                </a:solidFill>
              </a:rPr>
              <a:t>for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the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production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very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exotic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ions</a:t>
            </a:r>
            <a:r>
              <a:rPr lang="de-DE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lnSpc>
                <a:spcPts val="2460"/>
              </a:lnSpc>
              <a:buFont typeface="Arial" charset="0"/>
              <a:buChar char="•"/>
            </a:pPr>
            <a:r>
              <a:rPr lang="de-DE" sz="1600" dirty="0" smtClean="0"/>
              <a:t>Targets, Strippers, </a:t>
            </a:r>
            <a:r>
              <a:rPr lang="de-DE" sz="1600" dirty="0" err="1" smtClean="0"/>
              <a:t>Dumps</a:t>
            </a:r>
            <a:r>
              <a:rPr lang="de-DE" sz="1600" dirty="0" smtClean="0"/>
              <a:t>, </a:t>
            </a:r>
            <a:r>
              <a:rPr lang="de-DE" sz="1600" dirty="0" err="1" smtClean="0"/>
              <a:t>Responsibilities</a:t>
            </a:r>
            <a:r>
              <a:rPr lang="de-DE" sz="1600" dirty="0" smtClean="0"/>
              <a:t>,....</a:t>
            </a:r>
            <a:r>
              <a:rPr lang="de-DE" sz="1600" dirty="0" smtClean="0">
                <a:solidFill>
                  <a:schemeClr val="tx1"/>
                </a:solidFill>
              </a:rPr>
              <a:t>    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4289" y="256748"/>
            <a:ext cx="6269783" cy="790174"/>
          </a:xfrm>
        </p:spPr>
        <p:txBody>
          <a:bodyPr>
            <a:normAutofit fontScale="90000"/>
          </a:bodyPr>
          <a:lstStyle/>
          <a:p>
            <a:r>
              <a:rPr lang="de-DE" dirty="0"/>
              <a:t>NUSTAR: Beam </a:t>
            </a:r>
            <a:r>
              <a:rPr lang="de-DE" dirty="0" err="1"/>
              <a:t>requirements</a:t>
            </a:r>
            <a:r>
              <a:rPr lang="de-DE" dirty="0"/>
              <a:t> (ring </a:t>
            </a:r>
            <a:r>
              <a:rPr lang="de-DE" dirty="0" err="1"/>
              <a:t>physics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FAIR Detectors and Accelerators</a:t>
            </a:r>
            <a:endParaRPr lang="en-GB" dirty="0"/>
          </a:p>
        </p:txBody>
      </p:sp>
      <p:sp>
        <p:nvSpPr>
          <p:cNvPr id="7" name="Textfeld 4"/>
          <p:cNvSpPr txBox="1"/>
          <p:nvPr/>
        </p:nvSpPr>
        <p:spPr>
          <a:xfrm>
            <a:off x="7691717" y="1215614"/>
            <a:ext cx="137319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(Y. Litvinov)</a:t>
            </a:r>
          </a:p>
        </p:txBody>
      </p:sp>
      <p:sp>
        <p:nvSpPr>
          <p:cNvPr id="8" name="Rechteck 5"/>
          <p:cNvSpPr/>
          <p:nvPr/>
        </p:nvSpPr>
        <p:spPr>
          <a:xfrm>
            <a:off x="294289" y="4874901"/>
            <a:ext cx="90649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SOURCE </a:t>
            </a:r>
            <a:r>
              <a:rPr lang="en-US" b="1" dirty="0"/>
              <a:t>DEVELOPMENTS </a:t>
            </a:r>
            <a:r>
              <a:rPr lang="en-US" dirty="0"/>
              <a:t>– Be, Tl and </a:t>
            </a:r>
            <a:r>
              <a:rPr lang="en-US" dirty="0" err="1"/>
              <a:t>Th</a:t>
            </a:r>
            <a:endParaRPr lang="en-US" dirty="0"/>
          </a:p>
          <a:p>
            <a:r>
              <a:rPr lang="en-US" b="1" dirty="0" smtClean="0"/>
              <a:t>FAST </a:t>
            </a:r>
            <a:r>
              <a:rPr lang="en-US" b="1" dirty="0"/>
              <a:t>EXTRACTION </a:t>
            </a:r>
            <a:r>
              <a:rPr lang="en-US" dirty="0"/>
              <a:t>– 50 ns / ~1 us</a:t>
            </a:r>
          </a:p>
          <a:p>
            <a:r>
              <a:rPr lang="en-US" b="1" dirty="0" smtClean="0"/>
              <a:t>BEAM </a:t>
            </a:r>
            <a:r>
              <a:rPr lang="en-US" b="1" dirty="0"/>
              <a:t>EMITTANCE </a:t>
            </a:r>
            <a:r>
              <a:rPr lang="en-US" dirty="0"/>
              <a:t>– to assure the </a:t>
            </a:r>
            <a:r>
              <a:rPr lang="en-US" dirty="0" smtClean="0"/>
              <a:t>best transmission </a:t>
            </a:r>
            <a:r>
              <a:rPr lang="en-US" dirty="0"/>
              <a:t>through the </a:t>
            </a:r>
            <a:r>
              <a:rPr lang="en-US" dirty="0" smtClean="0"/>
              <a:t>Super-FRS</a:t>
            </a:r>
            <a:endParaRPr lang="en-US" dirty="0"/>
          </a:p>
          <a:p>
            <a:r>
              <a:rPr lang="en-US" b="1" dirty="0" smtClean="0"/>
              <a:t>REPETITION </a:t>
            </a:r>
            <a:r>
              <a:rPr lang="en-US" b="1" dirty="0"/>
              <a:t>CYCLE </a:t>
            </a:r>
            <a:r>
              <a:rPr lang="en-US" dirty="0"/>
              <a:t>– 0.1 Hz – 1 Hz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!!!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NuSTAR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PHYSICS REQUIRES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HIGHEST INTENSITIES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ALL BEAMS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!!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4" y="2011509"/>
            <a:ext cx="523269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1th Report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20" y="1351974"/>
            <a:ext cx="3469362" cy="490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2"/>
          <p:cNvSpPr txBox="1"/>
          <p:nvPr/>
        </p:nvSpPr>
        <p:spPr>
          <a:xfrm rot="21365243">
            <a:off x="3633471" y="1910025"/>
            <a:ext cx="4830306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Ion source development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Synchrotron extraction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SIS18 2.7 Hz operation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Accelerator and detector protection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True parallel operation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Miscellaneous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60782" y="5996310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indico.gsi.de</a:t>
            </a:r>
            <a:r>
              <a:rPr lang="en-US" dirty="0"/>
              <a:t>/event/6475/material/0/</a:t>
            </a:r>
          </a:p>
        </p:txBody>
      </p:sp>
    </p:spTree>
    <p:extLst>
      <p:ext uri="{BB962C8B-B14F-4D97-AF65-F5344CB8AC3E}">
        <p14:creationId xmlns:p14="http://schemas.microsoft.com/office/powerpoint/2010/main" val="213549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017" y="259569"/>
            <a:ext cx="6805982" cy="837218"/>
          </a:xfrm>
        </p:spPr>
        <p:txBody>
          <a:bodyPr>
            <a:normAutofit/>
          </a:bodyPr>
          <a:lstStyle/>
          <a:p>
            <a:r>
              <a:rPr lang="en-US" dirty="0" smtClean="0"/>
              <a:t>Follow-up workshop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February 2016 Darmstadt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" y="1447801"/>
            <a:ext cx="3205377" cy="4536000"/>
          </a:xfrm>
          <a:prstGeom prst="rect">
            <a:avLst/>
          </a:prstGeom>
          <a:solidFill>
            <a:schemeClr val="bg1">
              <a:lumMod val="75000"/>
            </a:schemeClr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perspectiveContrastingRightFacing"/>
            <a:lightRig rig="threePt" dir="t"/>
          </a:scene3d>
        </p:spPr>
      </p:pic>
      <p:sp>
        <p:nvSpPr>
          <p:cNvPr id="8" name="Textfeld 2"/>
          <p:cNvSpPr txBox="1"/>
          <p:nvPr/>
        </p:nvSpPr>
        <p:spPr>
          <a:xfrm rot="21365243">
            <a:off x="3826496" y="2593574"/>
            <a:ext cx="4619500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rtlCol="0" anchor="t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Slow extraction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HEST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Ion sources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UNILAC upgrade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Beam dumps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Charge strippers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11735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charset="0"/>
              </a:rPr>
              <a:t>26 </a:t>
            </a:r>
            <a:r>
              <a:rPr lang="en-US" dirty="0" err="1">
                <a:solidFill>
                  <a:srgbClr val="000000"/>
                </a:solidFill>
                <a:latin typeface="Helvetica" charset="0"/>
              </a:rPr>
              <a:t>Februar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 2016 (</a:t>
            </a:r>
            <a:r>
              <a:rPr lang="en-US" dirty="0" err="1" smtClean="0">
                <a:solidFill>
                  <a:srgbClr val="000000"/>
                </a:solidFill>
                <a:latin typeface="Helvetica" charset="0"/>
              </a:rPr>
              <a:t>Darmstadtium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Helvetica" charset="0"/>
              </a:rPr>
              <a:t>7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0 Participants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</a:rPr>
              <a:t>https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://</a:t>
            </a:r>
            <a:r>
              <a:rPr lang="en-US" dirty="0" err="1">
                <a:solidFill>
                  <a:srgbClr val="000000"/>
                </a:solidFill>
                <a:latin typeface="Helvetica" charset="0"/>
              </a:rPr>
              <a:t>indico.gsi.de</a:t>
            </a:r>
            <a:r>
              <a:rPr lang="en-US" dirty="0">
                <a:solidFill>
                  <a:srgbClr val="000000"/>
                </a:solidFill>
                <a:latin typeface="Helvetica" charset="0"/>
              </a:rPr>
              <a:t>/event/4570</a:t>
            </a:r>
          </a:p>
        </p:txBody>
      </p:sp>
    </p:spTree>
    <p:extLst>
      <p:ext uri="{BB962C8B-B14F-4D97-AF65-F5344CB8AC3E}">
        <p14:creationId xmlns:p14="http://schemas.microsoft.com/office/powerpoint/2010/main" val="19243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8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5636AA-473A-4C33-AB8E-33F3CAC15F7F}" type="datetime1">
              <a:rPr lang="de-DE" noProof="0" smtClean="0"/>
              <a:t>14.12.17</a:t>
            </a:fld>
            <a:endParaRPr lang="en-GB" noProof="0" dirty="0"/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1"/>
            <a:ext cx="914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6553200"/>
            <a:ext cx="68580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" name="Picture 4" descr="GSI_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6350000"/>
            <a:ext cx="8382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7848600" y="6553200"/>
            <a:ext cx="129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tangle 19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de-DE" sz="2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99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de-DE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MEWA ion source: 2.7 </a:t>
            </a:r>
            <a:r>
              <a:rPr lang="en-US" altLang="de-DE" sz="2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Hz uranium operation</a:t>
            </a:r>
          </a:p>
        </p:txBody>
      </p:sp>
      <p:sp>
        <p:nvSpPr>
          <p:cNvPr id="13" name="Text Box 200"/>
          <p:cNvSpPr txBox="1">
            <a:spLocks noChangeArrowheads="1"/>
          </p:cNvSpPr>
          <p:nvPr/>
        </p:nvSpPr>
        <p:spPr bwMode="auto">
          <a:xfrm>
            <a:off x="269239" y="965835"/>
            <a:ext cx="6782435" cy="23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None/>
            </a:pPr>
            <a:endParaRPr lang="en-GB" altLang="de-DE" sz="100" dirty="0">
              <a:solidFill>
                <a:srgbClr val="000080"/>
              </a:solidFill>
              <a:latin typeface="Comic Sans MS" pitchFamily="66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None/>
            </a:pPr>
            <a:r>
              <a:rPr lang="en-US" altLang="de-DE" sz="24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Bad factors:</a:t>
            </a:r>
            <a:endParaRPr lang="en-US" altLang="de-DE" sz="2400" dirty="0" smtClean="0">
              <a:solidFill>
                <a:srgbClr val="000080"/>
              </a:solidFill>
              <a:latin typeface="Comic Sans MS" pitchFamily="66" charset="0"/>
            </a:endParaRP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High flux of </a:t>
            </a:r>
            <a:r>
              <a:rPr lang="en-US" altLang="de-DE" sz="1800" dirty="0" smtClean="0">
                <a:solidFill>
                  <a:srgbClr val="FF0000"/>
                </a:solidFill>
                <a:latin typeface="Comic Sans MS" pitchFamily="66" charset="0"/>
              </a:rPr>
              <a:t>neutrals</a:t>
            </a: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 from the surface</a:t>
            </a: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Shifting of the </a:t>
            </a:r>
            <a:r>
              <a:rPr lang="en-US" altLang="de-DE" sz="1800" dirty="0" smtClean="0">
                <a:solidFill>
                  <a:srgbClr val="FF0000"/>
                </a:solidFill>
                <a:latin typeface="Comic Sans MS" pitchFamily="66" charset="0"/>
              </a:rPr>
              <a:t>spectrum</a:t>
            </a: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 to the lower charge states</a:t>
            </a: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Problems with </a:t>
            </a:r>
            <a:r>
              <a:rPr lang="en-US" altLang="de-DE" sz="1800" dirty="0" smtClean="0">
                <a:solidFill>
                  <a:srgbClr val="FF0000"/>
                </a:solidFill>
                <a:latin typeface="Comic Sans MS" pitchFamily="66" charset="0"/>
              </a:rPr>
              <a:t>arc ignition</a:t>
            </a: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FF0000"/>
                </a:solidFill>
                <a:latin typeface="Comic Sans MS" pitchFamily="66" charset="0"/>
              </a:rPr>
              <a:t>Sparking</a:t>
            </a: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 in the extraction system</a:t>
            </a:r>
            <a:endParaRPr lang="en-US" altLang="de-DE" sz="1800" dirty="0">
              <a:solidFill>
                <a:srgbClr val="000080"/>
              </a:solidFill>
              <a:latin typeface="Comic Sans MS" pitchFamily="66" charset="0"/>
            </a:endParaRPr>
          </a:p>
        </p:txBody>
      </p:sp>
      <p:sp>
        <p:nvSpPr>
          <p:cNvPr id="14" name="Text Box 200"/>
          <p:cNvSpPr txBox="1">
            <a:spLocks noChangeArrowheads="1"/>
          </p:cNvSpPr>
          <p:nvPr/>
        </p:nvSpPr>
        <p:spPr bwMode="auto">
          <a:xfrm>
            <a:off x="269240" y="3561715"/>
            <a:ext cx="6782435" cy="263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None/>
            </a:pPr>
            <a:endParaRPr lang="en-GB" altLang="de-DE" sz="100" dirty="0">
              <a:solidFill>
                <a:srgbClr val="000080"/>
              </a:solidFill>
              <a:latin typeface="Comic Sans MS" pitchFamily="66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None/>
            </a:pPr>
            <a:r>
              <a:rPr lang="en-US" altLang="de-DE" sz="24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Possible solutions:</a:t>
            </a:r>
            <a:endParaRPr lang="en-US" altLang="de-DE" sz="2400" dirty="0" smtClean="0">
              <a:solidFill>
                <a:srgbClr val="000080"/>
              </a:solidFill>
              <a:latin typeface="Comic Sans MS" pitchFamily="66" charset="0"/>
            </a:endParaRP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Reducing the thermal load of the cathode</a:t>
            </a:r>
            <a:b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  - short pulse operation</a:t>
            </a: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Improve the physical properties of the cathode material</a:t>
            </a:r>
            <a:b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</a:b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  - composite materials: U-W(10%)</a:t>
            </a:r>
          </a:p>
          <a:p>
            <a:pPr indent="-216000" eaLnBrk="1">
              <a:lnSpc>
                <a:spcPct val="130000"/>
              </a:lnSpc>
              <a:spcBef>
                <a:spcPct val="0"/>
              </a:spcBef>
              <a:spcAft>
                <a:spcPct val="40000"/>
              </a:spcAft>
              <a:buClr>
                <a:srgbClr val="000000"/>
              </a:buClr>
              <a:buSzPct val="48000"/>
              <a:buFont typeface="Times New Roman" pitchFamily="18" charset="0"/>
              <a:buBlip>
                <a:blip r:embed="rId4"/>
              </a:buBlip>
            </a:pPr>
            <a:r>
              <a:rPr lang="en-US" altLang="de-DE" sz="1800" dirty="0" smtClean="0">
                <a:solidFill>
                  <a:srgbClr val="0000CC"/>
                </a:solidFill>
                <a:latin typeface="Comic Sans MS" pitchFamily="66" charset="0"/>
              </a:rPr>
              <a:t>Movable single cathode system</a:t>
            </a:r>
          </a:p>
        </p:txBody>
      </p: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0" y="6541219"/>
            <a:ext cx="9144000" cy="315912"/>
            <a:chOff x="0" y="6552248"/>
            <a:chExt cx="9144000" cy="315397"/>
          </a:xfrm>
        </p:grpSpPr>
        <p:sp>
          <p:nvSpPr>
            <p:cNvPr id="16" name="Text Box 38"/>
            <p:cNvSpPr txBox="1">
              <a:spLocks noChangeArrowheads="1"/>
            </p:cNvSpPr>
            <p:nvPr/>
          </p:nvSpPr>
          <p:spPr bwMode="auto">
            <a:xfrm>
              <a:off x="0" y="6552248"/>
              <a:ext cx="2595563" cy="307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rIns="108000">
              <a:spAutoFit/>
            </a:bodyPr>
            <a:lstStyle/>
            <a:p>
              <a:pPr>
                <a:defRPr/>
              </a:pPr>
              <a:r>
                <a:rPr lang="en-US" altLang="de-DE" sz="1400" i="1" dirty="0" smtClean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Ralph Hollinger</a:t>
              </a:r>
              <a:endParaRPr lang="ru-RU" altLang="de-DE" sz="1400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749425" y="6560172"/>
              <a:ext cx="5684838" cy="307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rIns="108000">
              <a:spAutoFit/>
            </a:bodyPr>
            <a:lstStyle/>
            <a:p>
              <a:pPr algn="ctr">
                <a:defRPr/>
              </a:pPr>
              <a:r>
                <a:rPr lang="en-US" altLang="de-DE" sz="1400" i="1" dirty="0" smtClean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HIC4FAIR Workshop</a:t>
              </a:r>
              <a:endParaRPr lang="en-US" altLang="de-DE" sz="14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065963" y="6552248"/>
              <a:ext cx="2078037" cy="3074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8000" rIns="108000">
              <a:spAutoFit/>
            </a:bodyPr>
            <a:lstStyle/>
            <a:p>
              <a:pPr algn="r">
                <a:defRPr/>
              </a:pPr>
              <a:r>
                <a:rPr lang="en-US" altLang="de-DE" sz="1400" i="1" dirty="0" smtClean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26 </a:t>
              </a:r>
              <a:r>
                <a:rPr lang="en-US" altLang="de-DE" sz="1400" i="1" dirty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</a:t>
              </a:r>
              <a:r>
                <a:rPr lang="en-US" altLang="de-DE" sz="1400" i="1" dirty="0" smtClean="0">
                  <a:solidFill>
                    <a:srgbClr val="0099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38</a:t>
              </a:r>
              <a:endParaRPr lang="en-US" altLang="de-DE" sz="1400" i="1" dirty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61914" y="2335117"/>
            <a:ext cx="2528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00CC"/>
                </a:solidFill>
                <a:latin typeface="Calibri" panose="020F0502020204030204" pitchFamily="34" charset="0"/>
              </a:rPr>
              <a:t>3</a:t>
            </a:r>
            <a:r>
              <a:rPr lang="de-DE" sz="2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Hz / 0.5 </a:t>
            </a:r>
            <a:r>
              <a:rPr lang="de-DE" sz="28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ms</a:t>
            </a:r>
            <a:endParaRPr lang="de-DE" sz="28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3" descr="D:\Aleksey\Work\Conferences\Workshops\HIC4FAIR - Det. &amp; Acc (Darmstadt, 26.02.2016)\Figures\U - 3 Hz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89" y="2835533"/>
            <a:ext cx="4229711" cy="216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2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EBF5B9-127C-4D4D-82FF-CE5BE9156B93}" type="datetime1">
              <a:rPr lang="de-DE" noProof="0" smtClean="0"/>
              <a:t>14.12.17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080" y="128485"/>
            <a:ext cx="5870411" cy="7875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extraction workshop (June 1-3, 2016)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O. Boine-Frankenheim, S. Appel, O. Geithner / Initial performance of the FAIR facility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839"/>
            <a:ext cx="9144000" cy="1508760"/>
          </a:xfrm>
          <a:prstGeom prst="rect">
            <a:avLst/>
          </a:prstGeom>
        </p:spPr>
      </p:pic>
      <p:pic>
        <p:nvPicPr>
          <p:cNvPr id="8" name="Picture 7" descr="HD:Users:giuliano:Desktop:IMG_20160601_1425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30" y="2298884"/>
            <a:ext cx="3902170" cy="21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2172881"/>
            <a:ext cx="5965371" cy="480131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lvl="0"/>
            <a:r>
              <a:rPr lang="en-US" sz="1600" b="1" dirty="0" smtClean="0"/>
              <a:t>Participants (total 50):</a:t>
            </a:r>
          </a:p>
          <a:p>
            <a:pPr lvl="0"/>
            <a:r>
              <a:rPr lang="en-US" sz="1600" dirty="0" smtClean="0"/>
              <a:t>Austria</a:t>
            </a:r>
            <a:r>
              <a:rPr lang="en-US" sz="1600" dirty="0"/>
              <a:t>: 2 </a:t>
            </a:r>
            <a:r>
              <a:rPr lang="en-US" sz="1600" dirty="0" smtClean="0"/>
              <a:t>(</a:t>
            </a:r>
            <a:r>
              <a:rPr lang="en-US" sz="1600" dirty="0" err="1" smtClean="0"/>
              <a:t>MedAustron</a:t>
            </a:r>
            <a:r>
              <a:rPr lang="en-US" sz="1600" dirty="0"/>
              <a:t>, TU Wien)</a:t>
            </a:r>
            <a:endParaRPr lang="en-GB" sz="1600" dirty="0"/>
          </a:p>
          <a:p>
            <a:pPr lvl="0"/>
            <a:r>
              <a:rPr lang="en-US" sz="1600" dirty="0" smtClean="0"/>
              <a:t>Germany:37 </a:t>
            </a:r>
            <a:r>
              <a:rPr lang="en-US" sz="1600" dirty="0"/>
              <a:t>(FZJ, </a:t>
            </a:r>
            <a:r>
              <a:rPr lang="en-US" sz="1600" dirty="0" smtClean="0"/>
              <a:t>Jena</a:t>
            </a:r>
            <a:r>
              <a:rPr lang="en-US" sz="1600" dirty="0"/>
              <a:t>, </a:t>
            </a:r>
            <a:r>
              <a:rPr lang="en-US" sz="1600" dirty="0" smtClean="0"/>
              <a:t>Frankfurt</a:t>
            </a:r>
            <a:r>
              <a:rPr lang="en-US" sz="1600" dirty="0"/>
              <a:t>, GSI, </a:t>
            </a:r>
            <a:r>
              <a:rPr lang="en-US" sz="1600" dirty="0" smtClean="0"/>
              <a:t>HIT, </a:t>
            </a:r>
            <a:r>
              <a:rPr lang="en-US" sz="1600" dirty="0"/>
              <a:t>TUD, </a:t>
            </a:r>
            <a:r>
              <a:rPr lang="en-US" sz="1600" dirty="0" smtClean="0"/>
              <a:t>Bonn</a:t>
            </a:r>
            <a:r>
              <a:rPr lang="en-US" sz="1600" dirty="0"/>
              <a:t>)</a:t>
            </a:r>
            <a:endParaRPr lang="en-GB" sz="1600" dirty="0"/>
          </a:p>
          <a:p>
            <a:pPr lvl="0"/>
            <a:r>
              <a:rPr lang="en-US" sz="1600" dirty="0"/>
              <a:t>Italy: 2 (U. Bologna, CNAO)</a:t>
            </a:r>
            <a:endParaRPr lang="en-GB" sz="1600" dirty="0"/>
          </a:p>
          <a:p>
            <a:pPr lvl="0"/>
            <a:r>
              <a:rPr lang="en-US" sz="1600" dirty="0"/>
              <a:t>Japan: 2 (NIRS, KEK)</a:t>
            </a:r>
            <a:endParaRPr lang="en-GB" sz="1600" dirty="0"/>
          </a:p>
          <a:p>
            <a:pPr lvl="0"/>
            <a:r>
              <a:rPr lang="en-US" sz="1600" dirty="0"/>
              <a:t>Russia: 1 (IHEP)</a:t>
            </a:r>
            <a:endParaRPr lang="en-GB" sz="1600" dirty="0"/>
          </a:p>
          <a:p>
            <a:pPr lvl="0"/>
            <a:r>
              <a:rPr lang="en-US" sz="1600" dirty="0"/>
              <a:t>Switzerland: </a:t>
            </a:r>
            <a:r>
              <a:rPr lang="en-US" sz="1600" dirty="0" smtClean="0"/>
              <a:t>7 (</a:t>
            </a:r>
            <a:r>
              <a:rPr lang="en-US" sz="1600" dirty="0"/>
              <a:t>CERN)</a:t>
            </a:r>
            <a:endParaRPr lang="en-GB" sz="1600" dirty="0"/>
          </a:p>
          <a:p>
            <a:pPr lvl="0"/>
            <a:r>
              <a:rPr lang="en-US" sz="1600" dirty="0"/>
              <a:t>USA: 2 (BNL, FNAL)</a:t>
            </a:r>
            <a:endParaRPr lang="en-GB" sz="1600" dirty="0"/>
          </a:p>
          <a:p>
            <a:endParaRPr lang="en-US" sz="1600" b="1" dirty="0" smtClean="0"/>
          </a:p>
          <a:p>
            <a:r>
              <a:rPr lang="en-US" sz="1600" b="1" dirty="0" smtClean="0"/>
              <a:t>Agenda:</a:t>
            </a:r>
            <a:endParaRPr lang="en-GB" sz="1600" b="1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Experience and issues from </a:t>
            </a:r>
            <a:r>
              <a:rPr lang="en-US" sz="1600" dirty="0" smtClean="0"/>
              <a:t>GSI/FAIR</a:t>
            </a:r>
            <a:endParaRPr lang="en-GB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Experience from USA</a:t>
            </a:r>
            <a:endParaRPr lang="en-GB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Experience from Japan</a:t>
            </a:r>
            <a:endParaRPr lang="en-GB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Experience from </a:t>
            </a:r>
            <a:r>
              <a:rPr lang="en-US" sz="1600" dirty="0" smtClean="0"/>
              <a:t>Russia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CERN </a:t>
            </a:r>
            <a:r>
              <a:rPr lang="en-US" sz="1600" dirty="0" smtClean="0"/>
              <a:t>and FZJ experience</a:t>
            </a:r>
            <a:endParaRPr lang="en-GB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Medical facilities</a:t>
            </a:r>
            <a:endParaRPr lang="en-GB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dirty="0"/>
              <a:t>Electrons and </a:t>
            </a:r>
            <a:r>
              <a:rPr lang="en-US" sz="1600" dirty="0" smtClean="0"/>
              <a:t>crystals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dirty="0" smtClean="0"/>
              <a:t>Simulations</a:t>
            </a:r>
            <a:endParaRPr lang="en-GB" sz="1600" dirty="0"/>
          </a:p>
          <a:p>
            <a:pPr algn="l"/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250799" y="6182533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indico.gsi.de</a:t>
            </a:r>
            <a:r>
              <a:rPr lang="en-US" dirty="0"/>
              <a:t>/event/4496/</a:t>
            </a:r>
          </a:p>
        </p:txBody>
      </p:sp>
    </p:spTree>
    <p:extLst>
      <p:ext uri="{BB962C8B-B14F-4D97-AF65-F5344CB8AC3E}">
        <p14:creationId xmlns:p14="http://schemas.microsoft.com/office/powerpoint/2010/main" val="184389218"/>
      </p:ext>
    </p:extLst>
  </p:cSld>
  <p:clrMapOvr>
    <a:masterClrMapping/>
  </p:clrMapOvr>
</p:sld>
</file>

<file path=ppt/theme/theme1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MAC-Template-V03</Template>
  <TotalTime>542</TotalTime>
  <Words>957</Words>
  <Application>Microsoft Macintosh PowerPoint</Application>
  <PresentationFormat>On-screen Show (4:3)</PresentationFormat>
  <Paragraphs>179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Comic Sans MS</vt:lpstr>
      <vt:lpstr>Courier New</vt:lpstr>
      <vt:lpstr>Helvetica</vt:lpstr>
      <vt:lpstr>Times New Roman</vt:lpstr>
      <vt:lpstr>Wingdings</vt:lpstr>
      <vt:lpstr>Arial</vt:lpstr>
      <vt:lpstr>MAC-Template-V03</vt:lpstr>
      <vt:lpstr>Welcome</vt:lpstr>
      <vt:lpstr>Brief summary of the previous workhops</vt:lpstr>
      <vt:lpstr>Scope of the workshops</vt:lpstr>
      <vt:lpstr>Hamburg 28-31 July 2015</vt:lpstr>
      <vt:lpstr>NUSTAR: Beam requirements (ring physics)</vt:lpstr>
      <vt:lpstr>1th Report</vt:lpstr>
      <vt:lpstr>Follow-up workshop:  February 2016 Darmstadt</vt:lpstr>
      <vt:lpstr>PowerPoint Presentation</vt:lpstr>
      <vt:lpstr>Slow extraction workshop (June 1-3, 2016)</vt:lpstr>
      <vt:lpstr>Rheingau, June 26-29 2016 </vt:lpstr>
      <vt:lpstr>PowerPoint Presentation</vt:lpstr>
      <vt:lpstr>Today’s workshop</vt:lpstr>
      <vt:lpstr>Recommendation: 17th MAC</vt:lpstr>
    </vt:vector>
  </TitlesOfParts>
  <Company>GSI Helmholzzentrum für Schwerionenforschung mbH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Carvas</dc:creator>
  <cp:lastModifiedBy>Oliver Boine-Frankenheim</cp:lastModifiedBy>
  <cp:revision>174</cp:revision>
  <dcterms:created xsi:type="dcterms:W3CDTF">2017-05-03T12:35:34Z</dcterms:created>
  <dcterms:modified xsi:type="dcterms:W3CDTF">2017-12-14T09:31:22Z</dcterms:modified>
</cp:coreProperties>
</file>