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783" r:id="rId4"/>
    <p:sldMasterId id="2147483819" r:id="rId5"/>
    <p:sldMasterId id="2147483934" r:id="rId6"/>
    <p:sldMasterId id="2147483989" r:id="rId7"/>
    <p:sldMasterId id="2147484052" r:id="rId8"/>
    <p:sldMasterId id="2147484112" r:id="rId9"/>
    <p:sldMasterId id="2147484137" r:id="rId10"/>
    <p:sldMasterId id="2147484161" r:id="rId11"/>
    <p:sldMasterId id="2147484185" r:id="rId12"/>
    <p:sldMasterId id="2147484197" r:id="rId13"/>
    <p:sldMasterId id="2147484211" r:id="rId14"/>
    <p:sldMasterId id="2147484226" r:id="rId15"/>
    <p:sldMasterId id="2147484263" r:id="rId16"/>
    <p:sldMasterId id="2147484275" r:id="rId17"/>
  </p:sldMasterIdLst>
  <p:notesMasterIdLst>
    <p:notesMasterId r:id="rId70"/>
  </p:notesMasterIdLst>
  <p:sldIdLst>
    <p:sldId id="331" r:id="rId18"/>
    <p:sldId id="655" r:id="rId19"/>
    <p:sldId id="656" r:id="rId20"/>
    <p:sldId id="657" r:id="rId21"/>
    <p:sldId id="658" r:id="rId22"/>
    <p:sldId id="659" r:id="rId23"/>
    <p:sldId id="660" r:id="rId24"/>
    <p:sldId id="661" r:id="rId25"/>
    <p:sldId id="662" r:id="rId26"/>
    <p:sldId id="663" r:id="rId27"/>
    <p:sldId id="665" r:id="rId28"/>
    <p:sldId id="621" r:id="rId29"/>
    <p:sldId id="654" r:id="rId30"/>
    <p:sldId id="592" r:id="rId31"/>
    <p:sldId id="644" r:id="rId32"/>
    <p:sldId id="597" r:id="rId33"/>
    <p:sldId id="670" r:id="rId34"/>
    <p:sldId id="668" r:id="rId35"/>
    <p:sldId id="599" r:id="rId36"/>
    <p:sldId id="631" r:id="rId37"/>
    <p:sldId id="632" r:id="rId38"/>
    <p:sldId id="267" r:id="rId39"/>
    <p:sldId id="642" r:id="rId40"/>
    <p:sldId id="701" r:id="rId41"/>
    <p:sldId id="671" r:id="rId42"/>
    <p:sldId id="672" r:id="rId43"/>
    <p:sldId id="673" r:id="rId44"/>
    <p:sldId id="674" r:id="rId45"/>
    <p:sldId id="675" r:id="rId46"/>
    <p:sldId id="676" r:id="rId47"/>
    <p:sldId id="677" r:id="rId48"/>
    <p:sldId id="678" r:id="rId49"/>
    <p:sldId id="679" r:id="rId50"/>
    <p:sldId id="680" r:id="rId51"/>
    <p:sldId id="681" r:id="rId52"/>
    <p:sldId id="682" r:id="rId53"/>
    <p:sldId id="437" r:id="rId54"/>
    <p:sldId id="627" r:id="rId55"/>
    <p:sldId id="290" r:id="rId56"/>
    <p:sldId id="471" r:id="rId57"/>
    <p:sldId id="635" r:id="rId58"/>
    <p:sldId id="700" r:id="rId59"/>
    <p:sldId id="683" r:id="rId60"/>
    <p:sldId id="684" r:id="rId61"/>
    <p:sldId id="685" r:id="rId62"/>
    <p:sldId id="686" r:id="rId63"/>
    <p:sldId id="687" r:id="rId64"/>
    <p:sldId id="634" r:id="rId65"/>
    <p:sldId id="636" r:id="rId66"/>
    <p:sldId id="702" r:id="rId67"/>
    <p:sldId id="374" r:id="rId68"/>
    <p:sldId id="624" r:id="rId6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00"/>
    <a:srgbClr val="CC0066"/>
    <a:srgbClr val="6699FF"/>
    <a:srgbClr val="0033CC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790A0-6513-46FA-9489-BDD7F3DDB61B}" type="slidenum">
              <a:rPr lang="de-DE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39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43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44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3D83-68B3-44AE-8CD9-2E90AA5217E4}" type="slidenum">
              <a:rPr lang="de-DE" smtClean="0">
                <a:solidFill>
                  <a:prstClr val="black"/>
                </a:solidFill>
              </a:rPr>
              <a:pPr/>
              <a:t>47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7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28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23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2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9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95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47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8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679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766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609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4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29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77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494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032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699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402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4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46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108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647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329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435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234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409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23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564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5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375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739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924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79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112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608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677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181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94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9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121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955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6638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60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E7A6D-ECA3-46DC-852B-E61A16F535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09994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134108-FB36-43B7-9633-864E078C40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72775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19D06C-4125-4607-AE60-17D87723C6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969137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EE24FA-E6D3-4924-ABE3-DD30CC2905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083731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10228-5525-46A2-A618-4CBEC9B444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39144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3A6CD-86FB-4637-8655-A99551D30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8267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363590-B069-4FE9-B263-8D65A3A37F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59734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F73616-E8F8-47BC-A5A0-C4BF7BFE78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29114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F8F05E-9A0C-4E60-B07B-50BF48967F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20555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958CC-45CA-42E4-93A6-316A66C847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38474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B4A28-0081-4FA8-B42A-E008E3F967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37573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CA6BFBB9-D92B-4EB4-B6AF-968A89F11E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205581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470FFECB-732F-4111-97EB-257A413BC7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41539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634FDC14-D69A-4418-941D-E283571A5A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14572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1683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33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4269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9810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9523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6509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0764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3077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222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6230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4536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696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4146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9526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13371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6717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9441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5431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8412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142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175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6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6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335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0B64-033A-4060-9ABD-DCC7718A85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759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E9A-F5F0-401B-B525-0330BB122F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815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B863-C664-43D1-BA88-55004CB5AC5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4945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5EA3-DAAF-4D86-B080-384C4471133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101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0EAC-E036-4B60-BEE0-9ECB09B132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47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709F-2509-4299-9476-083A5F12A6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07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5F5CC-9C67-405F-A70F-C1D48855F5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272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846D-1140-4B55-8A53-647CC2DEED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056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D671-DB57-44AB-B098-5CBBA0CF3C3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735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39B3-B7B3-4EAF-A8C8-87B355668B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6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1FA5-3A59-4D79-AC56-3437199FEB0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64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8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422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88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23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3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5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2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102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43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609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4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4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0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31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0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6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2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8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1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6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0A8BF-8B7E-459F-8356-BE81D1F2BD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44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EED5-C195-4885-9D62-B237092E3B9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42C2-D2FC-4403-98A6-66865101948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909BC-16EB-44CD-AED2-2FA0E2AE2C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8383-0044-4B2B-A975-CBFDC46A23D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16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FD61-948A-41A3-BBF6-E680AA2E7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2542-3423-4AEB-A2D7-C4A6F06AC18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1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8DA3-7495-4B7D-8551-3508BF6BB2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521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16886-9647-4A7A-B728-240C756BEC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4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5F82-46A9-42E1-A19A-5C33CA54652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0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5146F-A82D-48A1-AC08-2F62C6D0BE7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076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53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9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7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GB" sz="2000">
                <a:latin typeface="Times New Roman" pitchFamily="16" charset="0"/>
              </a:rPr>
              <a:t>15/03/12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2000">
                <a:latin typeface="Times New Roman" pitchFamily="16" charset="0"/>
              </a:rPr>
              <a:t>I.Vassiliev, CBM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2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</p:sldLayoutIdLst>
  <p:hf sldNum="0"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F46B9-762A-40CC-87BB-AB67DEE7C58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0738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  <p:sldLayoutId id="2147484225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76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0" rIns="9140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/>
              <a:pPr defTabSz="9140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62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89" indent="-85689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927" indent="-26659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138" indent="39988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079" indent="-2063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237" indent="-1247258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9246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625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326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0279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l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2DC50-F0CE-405F-84B9-2CC22009109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4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675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3463" indent="-255588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06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78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50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22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229E-49A7-4011-A81C-3E91C329F59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2.emf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8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alt.gsi.de/documents/DOC-2015-Apr-43-1.pdf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108718" y="6577607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XXXVII Physics 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Collision (PIC 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September  4- 8, 2017, Prague, Czech Republic</a:t>
            </a:r>
            <a:endParaRPr lang="de-DE" sz="14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52844" y="5445224"/>
            <a:ext cx="1210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  <a:r>
              <a:rPr lang="en-US" altLang="de-DE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1280163" y="1084674"/>
            <a:ext cx="684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      GSI and Univ. Frankfurt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63688" y="5550912"/>
            <a:ext cx="7092206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99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9900"/>
                </a:solidFill>
                <a:latin typeface="Tahoma" pitchFamily="34" charset="0"/>
                <a:sym typeface="Wingdings" pitchFamily="2" charset="2"/>
              </a:rPr>
              <a:t> Cosmic matter</a:t>
            </a:r>
            <a:endParaRPr lang="en-US" altLang="de-DE" dirty="0">
              <a:solidFill>
                <a:srgbClr val="FF0000"/>
              </a:solidFill>
              <a:latin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FF9900"/>
                </a:solidFill>
                <a:latin typeface="Tahoma" pitchFamily="34" charset="0"/>
              </a:rPr>
              <a:t>The </a:t>
            </a:r>
            <a:r>
              <a:rPr lang="en-US" altLang="de-DE" dirty="0">
                <a:solidFill>
                  <a:srgbClr val="FF9900"/>
                </a:solidFill>
                <a:latin typeface="Tahoma" pitchFamily="34" charset="0"/>
              </a:rPr>
              <a:t>Facility of Antiproton and Ion Research </a:t>
            </a:r>
            <a:endParaRPr lang="en-US" altLang="de-DE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altLang="de-DE" dirty="0" smtClean="0">
                <a:solidFill>
                  <a:srgbClr val="FF9900"/>
                </a:solidFill>
                <a:latin typeface="Tahoma" pitchFamily="34" charset="0"/>
              </a:rPr>
              <a:t>The Compressed </a:t>
            </a:r>
            <a:r>
              <a:rPr lang="de-DE" altLang="de-DE" dirty="0" err="1" smtClean="0">
                <a:solidFill>
                  <a:srgbClr val="FF9900"/>
                </a:solidFill>
                <a:latin typeface="Tahoma" pitchFamily="34" charset="0"/>
              </a:rPr>
              <a:t>Baryonic</a:t>
            </a:r>
            <a:r>
              <a:rPr lang="de-DE" altLang="de-DE" dirty="0" smtClean="0">
                <a:solidFill>
                  <a:srgbClr val="FF9900"/>
                </a:solidFill>
                <a:latin typeface="Tahoma" pitchFamily="34" charset="0"/>
              </a:rPr>
              <a:t> Matter </a:t>
            </a:r>
            <a:r>
              <a:rPr lang="de-DE" altLang="de-DE" dirty="0" err="1" smtClean="0">
                <a:solidFill>
                  <a:srgbClr val="FF9900"/>
                </a:solidFill>
                <a:latin typeface="Tahoma" pitchFamily="34" charset="0"/>
              </a:rPr>
              <a:t>experiment</a:t>
            </a:r>
            <a:endParaRPr lang="en-US" altLang="de-DE" dirty="0" smtClean="0">
              <a:solidFill>
                <a:srgbClr val="FF99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0437" y="72227"/>
            <a:ext cx="8600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 Matter in the Laboratory –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Baryonic Matter experiment at FAIR</a:t>
            </a:r>
          </a:p>
        </p:txBody>
      </p:sp>
      <p:pic>
        <p:nvPicPr>
          <p:cNvPr id="3" name="Picture 2" descr="C:\Users\senger\AppData\Local\Temp\QCD_PD_v3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56" y="1556792"/>
            <a:ext cx="5755372" cy="41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a/Carved_by_Massive_St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633"/>
            <a:ext cx="9144000" cy="91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0" y="334397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Fundamental </a:t>
            </a: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questions</a:t>
            </a: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23491" y="1124744"/>
            <a:ext cx="86805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mass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universe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544698" y="4869160"/>
            <a:ext cx="7904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Why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do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not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observe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individual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quarks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865188" y="3286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55650" y="2636912"/>
            <a:ext cx="7269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structure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neutron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stars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6" name="Text Box 8"/>
          <p:cNvSpPr txBox="1">
            <a:spLocks noChangeArrowheads="1"/>
          </p:cNvSpPr>
          <p:nvPr/>
        </p:nvSpPr>
        <p:spPr bwMode="auto">
          <a:xfrm>
            <a:off x="820738" y="1844824"/>
            <a:ext cx="6745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elements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</a:t>
            </a:r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842963" y="3429000"/>
            <a:ext cx="7237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Can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ignite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solar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fire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on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earth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 </a:t>
            </a:r>
          </a:p>
        </p:txBody>
      </p:sp>
      <p:sp>
        <p:nvSpPr>
          <p:cNvPr id="1056778" name="Text Box 10"/>
          <p:cNvSpPr txBox="1">
            <a:spLocks noChangeArrowheads="1"/>
          </p:cNvSpPr>
          <p:nvPr/>
        </p:nvSpPr>
        <p:spPr bwMode="auto">
          <a:xfrm>
            <a:off x="831850" y="4149080"/>
            <a:ext cx="6980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Does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matter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differ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from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antimatter ?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4043" y="5661248"/>
            <a:ext cx="8650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 Research (FAIR)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72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  <p:bldP spid="1056773" grpId="0"/>
      <p:bldP spid="1056775" grpId="0"/>
      <p:bldP spid="1056776" grpId="0"/>
      <p:bldP spid="1056777" grpId="0"/>
      <p:bldP spid="105677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620422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Object 9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8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4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" name="Picture 2" descr="C:\Users\senger\AppData\Local\Microsoft\Windows\Temporary Internet Files\Content.Outlook\JE4H31NI\FAIR_GSI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7384"/>
            <a:ext cx="10081120" cy="70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58704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496" y="548680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2014: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Four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worldwide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largest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drilling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machines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down 1350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reinforced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concrete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pillars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60 m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depth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1.2 m </a:t>
            </a:r>
            <a:r>
              <a:rPr lang="de-DE" sz="20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diameter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  <a:endParaRPr lang="de-DE" sz="20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9808"/>
            <a:ext cx="9289032" cy="589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5364088" y="6368658"/>
            <a:ext cx="4032448" cy="4989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000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16632"/>
            <a:ext cx="309700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</a:t>
            </a:r>
          </a:p>
          <a:p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-2509" y="769808"/>
            <a:ext cx="4926643" cy="224491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onstruction started July 2017</a:t>
            </a:r>
          </a:p>
          <a:p>
            <a:pPr lvl="0"/>
            <a:endParaRPr lang="en-US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incl. commissioning of </a:t>
            </a:r>
            <a:endParaRPr lang="en-US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experiments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planned during 2021-2024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altLang="en-US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Full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completion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FAIR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by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2025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64006"/>
            <a:ext cx="2450950" cy="368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3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-214313"/>
            <a:ext cx="8604250" cy="64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-180975" y="5540375"/>
            <a:ext cx="94329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58950"/>
            <a:ext cx="3455988" cy="25336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8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122" name="Picture 2" descr="\\winfilesvl\bilder\FAIR\Spatenstich\57_040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1827584"/>
            <a:ext cx="14761082" cy="913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88" y="1430375"/>
            <a:ext cx="9689616" cy="50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7558" y="116632"/>
            <a:ext cx="833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</a:t>
            </a:r>
          </a:p>
          <a:p>
            <a:pPr algn="ctr"/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7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5031457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428216" y="4725144"/>
            <a:ext cx="236475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Explicit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Higgs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mechanism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5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150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dirty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endParaRPr lang="de-DE" altLang="de-DE" sz="2000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74290" y="4584847"/>
            <a:ext cx="6268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27311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4434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JINR, J-PARC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5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692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CBM at FAIR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Tahoma" pitchFamily="34" charset="0"/>
            </a:endParaRPr>
          </a:p>
        </p:txBody>
      </p:sp>
      <p:pic>
        <p:nvPicPr>
          <p:cNvPr id="39939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dirty="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err="1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dirty="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2322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</a:rPr>
              <a:t>p,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de-DE" sz="2400" dirty="0" smtClean="0">
                <a:solidFill>
                  <a:srgbClr val="FF0000"/>
                </a:solidFill>
                <a:cs typeface="Arial" pitchFamily="34" charset="0"/>
              </a:rPr>
              <a:t>J/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FF00"/>
                </a:solidFill>
              </a:rPr>
              <a:t>resonance decays</a:t>
            </a:r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7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0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5" y="2796897"/>
            <a:ext cx="3775134" cy="36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564" y="6436522"/>
            <a:ext cx="42482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kern="0" dirty="0" smtClean="0">
                <a:solidFill>
                  <a:srgbClr val="000000"/>
                </a:solidFill>
              </a:rPr>
              <a:t>P. </a:t>
            </a:r>
            <a:r>
              <a:rPr lang="en-US" altLang="en-US" sz="1100" kern="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100" kern="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100" kern="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1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45465" y="2458343"/>
            <a:ext cx="364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AGS: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proton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flow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7904"/>
            <a:ext cx="3024336" cy="21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36504" y="2420888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Azimuthal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/d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C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cos(2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Ellipse 20"/>
          <p:cNvSpPr/>
          <p:nvPr/>
        </p:nvSpPr>
        <p:spPr bwMode="auto">
          <a:xfrm>
            <a:off x="5036996" y="3857094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6294336" y="385562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502033" y="347373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6319257" y="427010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8445522" y="511961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4159246" y="485468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>
            <a:off x="5166396" y="3936863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/>
          <p:cNvCxnSpPr/>
          <p:nvPr/>
        </p:nvCxnSpPr>
        <p:spPr bwMode="auto">
          <a:xfrm flipH="1">
            <a:off x="5496154" y="4152450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6608579" y="3633277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>
            <a:stCxn id="22" idx="2"/>
          </p:cNvCxnSpPr>
          <p:nvPr/>
        </p:nvCxnSpPr>
        <p:spPr bwMode="auto">
          <a:xfrm flipH="1">
            <a:off x="5881136" y="3935398"/>
            <a:ext cx="413200" cy="60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Explosion 2 30"/>
          <p:cNvSpPr/>
          <p:nvPr/>
        </p:nvSpPr>
        <p:spPr bwMode="auto">
          <a:xfrm>
            <a:off x="5642675" y="3818433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32" name="Gerade Verbindung mit Pfeil 31"/>
          <p:cNvCxnSpPr/>
          <p:nvPr/>
        </p:nvCxnSpPr>
        <p:spPr bwMode="auto">
          <a:xfrm flipH="1" flipV="1">
            <a:off x="5613836" y="3633277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/>
          <p:cNvSpPr txBox="1"/>
          <p:nvPr/>
        </p:nvSpPr>
        <p:spPr>
          <a:xfrm>
            <a:off x="4716016" y="350991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412619" y="3498467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 bwMode="auto">
          <a:xfrm flipH="1">
            <a:off x="4288148" y="4002166"/>
            <a:ext cx="1466748" cy="9208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mit Pfeil 35"/>
          <p:cNvCxnSpPr/>
          <p:nvPr/>
        </p:nvCxnSpPr>
        <p:spPr bwMode="auto">
          <a:xfrm>
            <a:off x="5856213" y="4016632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5690270" y="3430149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6452453" y="4005064"/>
            <a:ext cx="63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 flipH="1">
            <a:off x="3703159" y="4690997"/>
            <a:ext cx="67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5081866" y="482849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6281996" y="5255036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5546904" y="444513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6324659" y="4774834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4315372" y="5396058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 bwMode="auto">
          <a:xfrm>
            <a:off x="5211266" y="4908262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45"/>
          <p:cNvCxnSpPr/>
          <p:nvPr/>
        </p:nvCxnSpPr>
        <p:spPr bwMode="auto">
          <a:xfrm flipH="1">
            <a:off x="5541024" y="5123848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mit Pfeil 46"/>
          <p:cNvCxnSpPr/>
          <p:nvPr/>
        </p:nvCxnSpPr>
        <p:spPr bwMode="auto">
          <a:xfrm>
            <a:off x="6653449" y="4604676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>
            <a:stCxn id="41" idx="1"/>
          </p:cNvCxnSpPr>
          <p:nvPr/>
        </p:nvCxnSpPr>
        <p:spPr bwMode="auto">
          <a:xfrm flipH="1" flipV="1">
            <a:off x="5939527" y="4971349"/>
            <a:ext cx="365332" cy="30705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Explosion 2 48"/>
          <p:cNvSpPr/>
          <p:nvPr/>
        </p:nvSpPr>
        <p:spPr bwMode="auto">
          <a:xfrm>
            <a:off x="5687544" y="4789831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50" name="Gerade Verbindung mit Pfeil 49"/>
          <p:cNvCxnSpPr/>
          <p:nvPr/>
        </p:nvCxnSpPr>
        <p:spPr bwMode="auto">
          <a:xfrm flipH="1" flipV="1">
            <a:off x="5658706" y="4604676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/>
          <p:cNvSpPr txBox="1"/>
          <p:nvPr/>
        </p:nvSpPr>
        <p:spPr>
          <a:xfrm>
            <a:off x="4849072" y="4789500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371822" y="515807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53" name="Gerade Verbindung mit Pfeil 52"/>
          <p:cNvCxnSpPr/>
          <p:nvPr/>
        </p:nvCxnSpPr>
        <p:spPr bwMode="auto">
          <a:xfrm flipH="1">
            <a:off x="4483792" y="5023365"/>
            <a:ext cx="1257213" cy="40584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53"/>
          <p:cNvCxnSpPr>
            <a:endCxn id="43" idx="2"/>
          </p:cNvCxnSpPr>
          <p:nvPr/>
        </p:nvCxnSpPr>
        <p:spPr bwMode="auto">
          <a:xfrm flipV="1">
            <a:off x="5939527" y="4854602"/>
            <a:ext cx="385132" cy="437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feld 54"/>
          <p:cNvSpPr txBox="1"/>
          <p:nvPr/>
        </p:nvSpPr>
        <p:spPr>
          <a:xfrm>
            <a:off x="5735140" y="440154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6314880" y="4797152"/>
            <a:ext cx="65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 flipH="1">
            <a:off x="3779912" y="5341762"/>
            <a:ext cx="70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4989105" y="581229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6054031" y="6222598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5454143" y="542894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6475659" y="574142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4483792" y="6417311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3" name="Gerade Verbindung mit Pfeil 62"/>
          <p:cNvCxnSpPr/>
          <p:nvPr/>
        </p:nvCxnSpPr>
        <p:spPr bwMode="auto">
          <a:xfrm>
            <a:off x="5118505" y="5892066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Gerade Verbindung 63"/>
          <p:cNvCxnSpPr/>
          <p:nvPr/>
        </p:nvCxnSpPr>
        <p:spPr bwMode="auto">
          <a:xfrm flipH="1">
            <a:off x="5448264" y="6107653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 Verbindung mit Pfeil 64"/>
          <p:cNvCxnSpPr/>
          <p:nvPr/>
        </p:nvCxnSpPr>
        <p:spPr bwMode="auto">
          <a:xfrm>
            <a:off x="6560688" y="5588480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Gerade Verbindung mit Pfeil 65"/>
          <p:cNvCxnSpPr>
            <a:stCxn id="59" idx="1"/>
          </p:cNvCxnSpPr>
          <p:nvPr/>
        </p:nvCxnSpPr>
        <p:spPr bwMode="auto">
          <a:xfrm flipH="1" flipV="1">
            <a:off x="5778435" y="5900966"/>
            <a:ext cx="298459" cy="3449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Explosion 2 66"/>
          <p:cNvSpPr/>
          <p:nvPr/>
        </p:nvSpPr>
        <p:spPr bwMode="auto">
          <a:xfrm>
            <a:off x="5594783" y="5773636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8" name="Gerade Verbindung mit Pfeil 67"/>
          <p:cNvCxnSpPr/>
          <p:nvPr/>
        </p:nvCxnSpPr>
        <p:spPr bwMode="auto">
          <a:xfrm flipH="1" flipV="1">
            <a:off x="5565945" y="5588480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feld 68"/>
          <p:cNvSpPr txBox="1"/>
          <p:nvPr/>
        </p:nvSpPr>
        <p:spPr>
          <a:xfrm>
            <a:off x="4756311" y="5773305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6220991" y="617900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71" name="Gerade Verbindung mit Pfeil 70"/>
          <p:cNvCxnSpPr>
            <a:endCxn id="62" idx="6"/>
          </p:cNvCxnSpPr>
          <p:nvPr/>
        </p:nvCxnSpPr>
        <p:spPr bwMode="auto">
          <a:xfrm flipH="1">
            <a:off x="4639917" y="6007169"/>
            <a:ext cx="1008327" cy="4899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mit Pfeil 71"/>
          <p:cNvCxnSpPr>
            <a:endCxn id="61" idx="2"/>
          </p:cNvCxnSpPr>
          <p:nvPr/>
        </p:nvCxnSpPr>
        <p:spPr bwMode="auto">
          <a:xfrm flipV="1">
            <a:off x="5881136" y="5821197"/>
            <a:ext cx="594524" cy="4805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feld 72"/>
          <p:cNvSpPr txBox="1"/>
          <p:nvPr/>
        </p:nvSpPr>
        <p:spPr>
          <a:xfrm>
            <a:off x="5642380" y="5385352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404028" y="5793018"/>
            <a:ext cx="59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 flipH="1">
            <a:off x="3974444" y="6278335"/>
            <a:ext cx="74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cxnSp>
        <p:nvCxnSpPr>
          <p:cNvPr id="76" name="Gerade Verbindung mit Pfeil 75"/>
          <p:cNvCxnSpPr/>
          <p:nvPr/>
        </p:nvCxnSpPr>
        <p:spPr bwMode="auto">
          <a:xfrm>
            <a:off x="6461981" y="4420573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Gerade Verbindung mit Pfeil 76"/>
          <p:cNvCxnSpPr>
            <a:stCxn id="43" idx="6"/>
          </p:cNvCxnSpPr>
          <p:nvPr/>
        </p:nvCxnSpPr>
        <p:spPr bwMode="auto">
          <a:xfrm flipV="1">
            <a:off x="6480784" y="4828493"/>
            <a:ext cx="444241" cy="2611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xplosion 2 77"/>
          <p:cNvSpPr/>
          <p:nvPr/>
        </p:nvSpPr>
        <p:spPr bwMode="auto">
          <a:xfrm>
            <a:off x="6855681" y="4648265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79" name="Gerade Verbindung mit Pfeil 78"/>
          <p:cNvCxnSpPr>
            <a:endCxn id="81" idx="3"/>
          </p:cNvCxnSpPr>
          <p:nvPr/>
        </p:nvCxnSpPr>
        <p:spPr bwMode="auto">
          <a:xfrm flipV="1">
            <a:off x="7068416" y="4002166"/>
            <a:ext cx="1233448" cy="6962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mit Pfeil 79"/>
          <p:cNvCxnSpPr/>
          <p:nvPr/>
        </p:nvCxnSpPr>
        <p:spPr bwMode="auto">
          <a:xfrm>
            <a:off x="7057913" y="4847820"/>
            <a:ext cx="401582" cy="4372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Ellipse 80"/>
          <p:cNvSpPr/>
          <p:nvPr/>
        </p:nvSpPr>
        <p:spPr bwMode="auto">
          <a:xfrm>
            <a:off x="8279001" y="3865992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2" name="Ellipse 81"/>
          <p:cNvSpPr/>
          <p:nvPr/>
        </p:nvSpPr>
        <p:spPr bwMode="auto">
          <a:xfrm>
            <a:off x="8627702" y="6437546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8382011" y="3732270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p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7327177" y="4836853"/>
            <a:ext cx="7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Ξ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85" name="Ellipse 84"/>
          <p:cNvSpPr/>
          <p:nvPr/>
        </p:nvSpPr>
        <p:spPr bwMode="auto">
          <a:xfrm>
            <a:off x="7437822" y="5263092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86" name="Gerade Verbindung mit Pfeil 85"/>
          <p:cNvCxnSpPr>
            <a:stCxn id="61" idx="6"/>
            <a:endCxn id="91" idx="1"/>
          </p:cNvCxnSpPr>
          <p:nvPr/>
        </p:nvCxnSpPr>
        <p:spPr bwMode="auto">
          <a:xfrm flipV="1">
            <a:off x="6631785" y="5712006"/>
            <a:ext cx="1120712" cy="10919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/>
          <p:cNvCxnSpPr>
            <a:endCxn id="25" idx="3"/>
          </p:cNvCxnSpPr>
          <p:nvPr/>
        </p:nvCxnSpPr>
        <p:spPr bwMode="auto">
          <a:xfrm flipV="1">
            <a:off x="7950018" y="5255784"/>
            <a:ext cx="518367" cy="3468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/>
          <p:cNvCxnSpPr/>
          <p:nvPr/>
        </p:nvCxnSpPr>
        <p:spPr bwMode="auto">
          <a:xfrm>
            <a:off x="7563219" y="5397391"/>
            <a:ext cx="253886" cy="23467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feld 88"/>
          <p:cNvSpPr txBox="1"/>
          <p:nvPr/>
        </p:nvSpPr>
        <p:spPr>
          <a:xfrm>
            <a:off x="8569412" y="4952607"/>
            <a:ext cx="57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Ω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8783828" y="639395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n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91" name="Explosion 2 90"/>
          <p:cNvSpPr/>
          <p:nvPr/>
        </p:nvSpPr>
        <p:spPr bwMode="auto">
          <a:xfrm>
            <a:off x="7752497" y="5560188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92" name="Gerade Verbindung mit Pfeil 91"/>
          <p:cNvCxnSpPr>
            <a:endCxn id="82" idx="1"/>
          </p:cNvCxnSpPr>
          <p:nvPr/>
        </p:nvCxnSpPr>
        <p:spPr bwMode="auto">
          <a:xfrm>
            <a:off x="7987533" y="5758446"/>
            <a:ext cx="663034" cy="70246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feld 92"/>
          <p:cNvSpPr txBox="1"/>
          <p:nvPr/>
        </p:nvSpPr>
        <p:spPr>
          <a:xfrm>
            <a:off x="6856774" y="4077072"/>
            <a:ext cx="95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4" name="Ellipse 93"/>
          <p:cNvSpPr/>
          <p:nvPr/>
        </p:nvSpPr>
        <p:spPr bwMode="auto">
          <a:xfrm>
            <a:off x="4444797" y="2996952"/>
            <a:ext cx="3830524" cy="3788273"/>
          </a:xfrm>
          <a:prstGeom prst="ellipse">
            <a:avLst/>
          </a:prstGeom>
          <a:solidFill>
            <a:srgbClr val="6699FF">
              <a:alpha val="37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95" name="Textfeld 94"/>
          <p:cNvSpPr txBox="1"/>
          <p:nvPr/>
        </p:nvSpPr>
        <p:spPr>
          <a:xfrm>
            <a:off x="6588224" y="4973106"/>
            <a:ext cx="110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6804733" y="5867392"/>
            <a:ext cx="121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7647358" y="4839543"/>
            <a:ext cx="11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dss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8460432" y="533480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sss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4337843" y="2673897"/>
            <a:ext cx="4690533" cy="3419399"/>
            <a:chOff x="4574888" y="3481388"/>
            <a:chExt cx="4679950" cy="32607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26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1288" b="2689"/>
          <a:stretch>
            <a:fillRect/>
          </a:stretch>
        </p:blipFill>
        <p:spPr bwMode="auto">
          <a:xfrm>
            <a:off x="4680507" y="2520280"/>
            <a:ext cx="219574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087428" y="2583113"/>
            <a:ext cx="204652" cy="3863797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787162" y="4215326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20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536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44222" y="2977207"/>
            <a:ext cx="345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1814815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" y="3267067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69269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1941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002711" y="2988241"/>
            <a:ext cx="330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Agakishiev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et al., arXiv:1512.07070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1033" y="1887795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 rot="20979268">
            <a:off x="3750355" y="2243184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441531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6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4653136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6416996" y="4606096"/>
            <a:ext cx="2547492" cy="163121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The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soup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of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the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first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microsecond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antiquarks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electrons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positrons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gluons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photons</a:t>
            </a:r>
            <a:endParaRPr lang="de-DE" altLang="de-DE" sz="2000" dirty="0" smtClean="0">
              <a:solidFill>
                <a:srgbClr val="FF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01020" cy="309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8024" y="278092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9356" y="2780928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210436" y="4655233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57296" y="6472156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The CBM </a:t>
            </a:r>
            <a:r>
              <a:rPr lang="de-DE" sz="1400" dirty="0" err="1" smtClean="0">
                <a:solidFill>
                  <a:srgbClr val="000000"/>
                </a:solidFill>
              </a:rPr>
              <a:t>Collaboration</a:t>
            </a:r>
            <a:r>
              <a:rPr lang="de-DE" sz="1400" dirty="0">
                <a:solidFill>
                  <a:srgbClr val="000000"/>
                </a:solidFill>
              </a:rPr>
              <a:t>,</a:t>
            </a:r>
            <a:r>
              <a:rPr lang="de-DE" sz="1400" dirty="0" smtClean="0">
                <a:solidFill>
                  <a:srgbClr val="000000"/>
                </a:solidFill>
              </a:rPr>
              <a:t> arXiv:1607.01487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21410" y="2996952"/>
            <a:ext cx="872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Spinodal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decomposition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mixed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baryon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number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density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69269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25149" y="4509120"/>
            <a:ext cx="2850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Jan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Jorgen Randrup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Phys</a:t>
            </a:r>
            <a:r>
              <a:rPr lang="en-US" sz="1400" dirty="0">
                <a:solidFill>
                  <a:srgbClr val="000000"/>
                </a:solidFill>
              </a:rPr>
              <a:t>. Rev. C 87, 054903 (2013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400" dirty="0" smtClean="0">
                <a:solidFill>
                  <a:srgbClr val="000000"/>
                </a:solidFill>
              </a:rPr>
              <a:t>Eur. Phys. J. A (2016)  52: 239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0345"/>
            <a:ext cx="4440171" cy="32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18062" y="3779167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C. </a:t>
            </a:r>
            <a:r>
              <a:rPr lang="en-US" sz="1400" dirty="0" smtClean="0">
                <a:solidFill>
                  <a:srgbClr val="000000"/>
                </a:solidFill>
              </a:rPr>
              <a:t>Herold, M. </a:t>
            </a:r>
            <a:r>
              <a:rPr lang="en-US" sz="1400" dirty="0" err="1" smtClean="0">
                <a:solidFill>
                  <a:srgbClr val="000000"/>
                </a:solidFill>
              </a:rPr>
              <a:t>Nahrgang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I. </a:t>
            </a:r>
            <a:r>
              <a:rPr lang="en-US" sz="1400" dirty="0" err="1" smtClean="0">
                <a:solidFill>
                  <a:srgbClr val="000000"/>
                </a:solidFill>
              </a:rPr>
              <a:t>Mishustin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M.Bleicher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Nuclear </a:t>
            </a:r>
            <a:r>
              <a:rPr lang="en-US" sz="1400" dirty="0">
                <a:solidFill>
                  <a:srgbClr val="000000"/>
                </a:solidFill>
              </a:rPr>
              <a:t>Physics A 925 (2014) </a:t>
            </a:r>
            <a:r>
              <a:rPr lang="en-US" sz="1400" dirty="0" smtClean="0">
                <a:solidFill>
                  <a:srgbClr val="000000"/>
                </a:solidFill>
              </a:rPr>
              <a:t>14 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8" y="3717033"/>
            <a:ext cx="45248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75110" y="3933056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critical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20979268">
            <a:off x="5642809" y="5333267"/>
            <a:ext cx="283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7504" y="692696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“critical opalescence”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75856" y="4953558"/>
            <a:ext cx="17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8" name="Picture 11" descr="quarkmas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0" y="2564904"/>
            <a:ext cx="3528392" cy="348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14" y="2551415"/>
            <a:ext cx="3925644" cy="34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169430" y="227525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41838" y="2222531"/>
            <a:ext cx="36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Orange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condensate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7" y="2273734"/>
            <a:ext cx="5861867" cy="45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 rot="20979268">
            <a:off x="4266220" y="3422077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3815" y="692696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80832" y="2276872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Double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lambda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hypernuclei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central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764836"/>
              </p:ext>
            </p:extLst>
          </p:nvPr>
        </p:nvGraphicFramePr>
        <p:xfrm>
          <a:off x="4932040" y="2997083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/>
                <a:gridCol w="1376584"/>
                <a:gridCol w="185095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4892989" y="4437111"/>
            <a:ext cx="3458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Assumption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yield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calculation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BR 10% (2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sequential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weak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decays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Efficiency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358503" y="785028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0" y="2090631"/>
            <a:ext cx="6315306" cy="442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67544" y="6433591"/>
            <a:ext cx="8676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A. </a:t>
            </a:r>
            <a:r>
              <a:rPr lang="de-DE" sz="1400" dirty="0" err="1" smtClean="0">
                <a:solidFill>
                  <a:srgbClr val="000000"/>
                </a:solidFill>
              </a:rPr>
              <a:t>Botvina</a:t>
            </a:r>
            <a:r>
              <a:rPr lang="de-DE" sz="1400" dirty="0" smtClean="0">
                <a:solidFill>
                  <a:srgbClr val="000000"/>
                </a:solidFill>
              </a:rPr>
              <a:t>, M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smtClean="0">
                <a:solidFill>
                  <a:srgbClr val="000000"/>
                </a:solidFill>
              </a:rPr>
              <a:t>Bleicher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Phys. </a:t>
            </a:r>
            <a:r>
              <a:rPr lang="de-DE" sz="1400" dirty="0" err="1">
                <a:solidFill>
                  <a:srgbClr val="000000"/>
                </a:solidFill>
              </a:rPr>
              <a:t>Rev</a:t>
            </a:r>
            <a:r>
              <a:rPr lang="de-DE" sz="1400" dirty="0">
                <a:solidFill>
                  <a:srgbClr val="000000"/>
                </a:solidFill>
              </a:rPr>
              <a:t>. C 95, 014911 (2017</a:t>
            </a:r>
            <a:r>
              <a:rPr lang="de-DE" sz="1400" dirty="0" smtClean="0">
                <a:solidFill>
                  <a:srgbClr val="000000"/>
                </a:solidFill>
              </a:rPr>
              <a:t>), </a:t>
            </a:r>
            <a:r>
              <a:rPr lang="en-US" sz="1400" dirty="0" smtClean="0">
                <a:solidFill>
                  <a:srgbClr val="000000"/>
                </a:solidFill>
              </a:rPr>
              <a:t>arXiv:1605.03439v1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76" y="1484784"/>
            <a:ext cx="73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0000"/>
                </a:solidFill>
              </a:rPr>
              <a:t>UrQMD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calculation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including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subthreshold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charm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production</a:t>
            </a:r>
            <a:r>
              <a:rPr lang="de-DE" sz="2000" dirty="0" smtClean="0">
                <a:solidFill>
                  <a:srgbClr val="000000"/>
                </a:solidFill>
              </a:rPr>
              <a:t> via</a:t>
            </a:r>
          </a:p>
          <a:p>
            <a:r>
              <a:rPr lang="en-US" sz="2000" dirty="0">
                <a:solidFill>
                  <a:srgbClr val="000000"/>
                </a:solidFill>
              </a:rPr>
              <a:t>N* → </a:t>
            </a:r>
            <a:r>
              <a:rPr lang="el-GR" sz="2000" dirty="0">
                <a:solidFill>
                  <a:srgbClr val="000000"/>
                </a:solidFill>
              </a:rPr>
              <a:t>Λ</a:t>
            </a:r>
            <a:r>
              <a:rPr lang="en-US" sz="2000" baseline="-25000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+ </a:t>
            </a:r>
            <a:r>
              <a:rPr lang="en-US" sz="2000" dirty="0" smtClean="0">
                <a:solidFill>
                  <a:srgbClr val="000000"/>
                </a:solidFill>
              </a:rPr>
              <a:t>D  and   N</a:t>
            </a:r>
            <a:r>
              <a:rPr lang="en-US" sz="2000" dirty="0">
                <a:solidFill>
                  <a:srgbClr val="000000"/>
                </a:solidFill>
              </a:rPr>
              <a:t>* → N +J/</a:t>
            </a:r>
            <a:r>
              <a:rPr lang="el-GR" sz="2000" dirty="0" smtClean="0">
                <a:solidFill>
                  <a:srgbClr val="000000"/>
                </a:solidFill>
              </a:rPr>
              <a:t>ψ</a:t>
            </a:r>
            <a:endParaRPr lang="de-DE" sz="2000" dirty="0" smtClean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172434" y="692696"/>
            <a:ext cx="886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charm production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 rot="20979268">
            <a:off x="6554612" y="3254797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ltiplicity_4A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19283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591071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Particle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yields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central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Au+Au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4 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GeV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99780" name="Line 4"/>
          <p:cNvSpPr>
            <a:spLocks noChangeShapeType="1"/>
          </p:cNvSpPr>
          <p:nvPr/>
        </p:nvSpPr>
        <p:spPr bwMode="auto">
          <a:xfrm>
            <a:off x="2268538" y="2997200"/>
            <a:ext cx="3960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1" name="Line 5"/>
          <p:cNvSpPr>
            <a:spLocks noChangeShapeType="1"/>
          </p:cNvSpPr>
          <p:nvPr/>
        </p:nvSpPr>
        <p:spPr bwMode="auto">
          <a:xfrm flipV="1">
            <a:off x="6227763" y="2420938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5040313" y="2420938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012666"/>
            <a:ext cx="472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Andronic, priv.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challenges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004048" y="3573016"/>
            <a:ext cx="0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4248944" y="4581128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Raute 6"/>
          <p:cNvSpPr/>
          <p:nvPr/>
        </p:nvSpPr>
        <p:spPr bwMode="auto">
          <a:xfrm>
            <a:off x="4896036" y="5589240"/>
            <a:ext cx="216024" cy="228600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" name="Raute 13"/>
          <p:cNvSpPr/>
          <p:nvPr/>
        </p:nvSpPr>
        <p:spPr bwMode="auto">
          <a:xfrm>
            <a:off x="4896036" y="3359476"/>
            <a:ext cx="219947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51767" y="4366232"/>
            <a:ext cx="2375971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FFFF"/>
                </a:solidFill>
              </a:rPr>
              <a:t>extremely</a:t>
            </a:r>
            <a:r>
              <a:rPr lang="de-DE" sz="2400" dirty="0" smtClean="0">
                <a:solidFill>
                  <a:srgbClr val="FFFFFF"/>
                </a:solidFill>
              </a:rPr>
              <a:t> high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interaction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rates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err="1" smtClean="0">
                <a:solidFill>
                  <a:srgbClr val="FFFFFF"/>
                </a:solidFill>
              </a:rPr>
              <a:t>required</a:t>
            </a:r>
            <a:r>
              <a:rPr lang="de-DE" sz="2400" dirty="0" smtClean="0">
                <a:solidFill>
                  <a:srgbClr val="FFFFFF"/>
                </a:solidFill>
              </a:rPr>
              <a:t> !</a:t>
            </a: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A2542-3423-4AEB-A2D7-C4A6F06AC18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0" grpId="0" animBg="1"/>
      <p:bldP spid="1099781" grpId="0" animBg="1"/>
      <p:bldP spid="1099782" grpId="0" animBg="1"/>
      <p:bldP spid="6" grpId="0"/>
      <p:bldP spid="7" grpId="0" animBg="1"/>
      <p:bldP spid="14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56" y="148478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7864" y="717659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5496" y="6136716"/>
            <a:ext cx="2458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The CBM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arXiv:1607.01487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916832"/>
            <a:ext cx="8614172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-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  <a:endParaRPr lang="el-GR" sz="2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 smtClean="0">
              <a:solidFill>
                <a:srgbClr val="FFFF00"/>
              </a:solidFill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of displaced vertices (</a:t>
            </a:r>
            <a:r>
              <a:rPr lang="el-GR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leptons and hadrons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radiation hard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detectors and FEE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</a:t>
            </a: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8BA13E-3ACD-4C45-B365-6FBDAE418D1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0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747741" y="4221088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422"/>
          <p:cNvSpPr>
            <a:spLocks noChangeArrowheads="1"/>
          </p:cNvSpPr>
          <p:nvPr/>
        </p:nvSpPr>
        <p:spPr bwMode="auto">
          <a:xfrm>
            <a:off x="5868144" y="4653136"/>
            <a:ext cx="338437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/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dynamical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acquire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virtual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quark-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pairs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condensate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66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SC Dipol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System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Time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Projectile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Spectator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Muon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DAQ/FLES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HPC cluster </a:t>
            </a:r>
            <a:endParaRPr lang="en-US" sz="2000" dirty="0" smtClean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5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5754494" y="1805282"/>
            <a:ext cx="3373295" cy="29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340291" y="-18256"/>
            <a:ext cx="862419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DAQ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79512" y="1327213"/>
            <a:ext cx="5558204" cy="3397931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3007112"/>
                <a:ext cx="1584176" cy="12740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First-level Event Selector</a:t>
                </a:r>
                <a:endParaRPr lang="de-DE" sz="2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837423" y="4169403"/>
            <a:ext cx="32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21"/>
            <a:r>
              <a:rPr lang="de-DE" sz="2800" dirty="0" smtClean="0">
                <a:solidFill>
                  <a:srgbClr val="FFFFFF"/>
                </a:solidFill>
                <a:latin typeface="Arial"/>
              </a:rPr>
              <a:t>GSI Green IT Cube</a:t>
            </a:r>
            <a:endParaRPr lang="de-DE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3887" y="5097414"/>
            <a:ext cx="8817510" cy="70785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defTabSz="914021"/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Novel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readout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system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: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ull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online 4-D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track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and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event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reconstruction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.</a:t>
            </a:r>
            <a:endParaRPr lang="de-DE" sz="20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34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Rar$DIa0.517\IMG_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56" y="2682643"/>
            <a:ext cx="3152056" cy="420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2"/>
          <p:cNvSpPr>
            <a:spLocks noChangeArrowheads="1"/>
          </p:cNvSpPr>
          <p:nvPr/>
        </p:nvSpPr>
        <p:spPr bwMode="auto">
          <a:xfrm>
            <a:off x="0" y="-27384"/>
            <a:ext cx="9252520" cy="23390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de-DE" altLang="de-DE" sz="40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est </a:t>
            </a:r>
            <a:r>
              <a:rPr lang="de-DE" altLang="de-DE" sz="4000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beams</a:t>
            </a:r>
            <a:r>
              <a:rPr lang="de-DE" altLang="de-DE" sz="40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at CERN</a:t>
            </a:r>
          </a:p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0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rototype TOF, GEM, TRD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diamond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detectors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common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free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-streaming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readout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system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DAQ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successfully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tested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 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Pb+Pb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collisions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energies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13, 30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160 A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GeV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Teams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from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China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Germany, </a:t>
            </a:r>
            <a:r>
              <a:rPr lang="de-DE" altLang="de-DE" sz="24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India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Romania </a:t>
            </a:r>
            <a:endParaRPr lang="de-DE" altLang="de-DE" sz="2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557"/>
            <a:ext cx="6228184" cy="415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312368" cy="24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251520" y="692696"/>
            <a:ext cx="79928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Event </a:t>
            </a:r>
            <a:r>
              <a:rPr lang="de-DE" dirty="0" err="1" smtClean="0">
                <a:solidFill>
                  <a:prstClr val="black"/>
                </a:solidFill>
              </a:rPr>
              <a:t>generators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UrQMD</a:t>
            </a:r>
            <a:r>
              <a:rPr lang="de-DE" dirty="0" smtClean="0">
                <a:solidFill>
                  <a:prstClr val="black"/>
                </a:solidFill>
              </a:rPr>
              <a:t> 3.3</a:t>
            </a:r>
          </a:p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Transport </a:t>
            </a:r>
            <a:r>
              <a:rPr lang="de-DE" dirty="0" err="1" smtClean="0">
                <a:solidFill>
                  <a:prstClr val="black"/>
                </a:solidFill>
              </a:rPr>
              <a:t>code</a:t>
            </a:r>
            <a:r>
              <a:rPr lang="de-DE" dirty="0" smtClean="0">
                <a:solidFill>
                  <a:prstClr val="black"/>
                </a:solidFill>
              </a:rPr>
              <a:t> GEANT3, FLUKA</a:t>
            </a:r>
          </a:p>
          <a:p>
            <a:pPr eaLnBrk="1" hangingPunct="1">
              <a:defRPr/>
            </a:pPr>
            <a:r>
              <a:rPr lang="de-DE" dirty="0" err="1" smtClean="0">
                <a:solidFill>
                  <a:prstClr val="black"/>
                </a:solidFill>
              </a:rPr>
              <a:t>Realistic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geometries, material </a:t>
            </a:r>
            <a:r>
              <a:rPr lang="de-DE" dirty="0" err="1" smtClean="0">
                <a:solidFill>
                  <a:prstClr val="black"/>
                </a:solidFill>
              </a:rPr>
              <a:t>budget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response</a:t>
            </a:r>
            <a:endParaRPr lang="de-DE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dirty="0" smtClean="0">
              <a:solidFill>
                <a:prstClr val="black"/>
              </a:solidFill>
            </a:endParaRP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de-DE" dirty="0" smtClean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" y="4017120"/>
            <a:ext cx="4341385" cy="28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508518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min. </a:t>
            </a:r>
            <a:r>
              <a:rPr lang="de-DE" dirty="0" err="1" smtClean="0">
                <a:solidFill>
                  <a:prstClr val="black"/>
                </a:solidFill>
              </a:rPr>
              <a:t>bias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Au+Au</a:t>
            </a:r>
            <a:r>
              <a:rPr lang="de-DE" dirty="0" smtClean="0">
                <a:solidFill>
                  <a:prstClr val="black"/>
                </a:solidFill>
              </a:rPr>
              <a:t> 25 A </a:t>
            </a:r>
            <a:r>
              <a:rPr lang="de-DE" dirty="0" err="1" smtClean="0">
                <a:solidFill>
                  <a:prstClr val="black"/>
                </a:solidFill>
              </a:rPr>
              <a:t>GeV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99592" y="4725144"/>
            <a:ext cx="304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Track </a:t>
            </a:r>
            <a:r>
              <a:rPr lang="de-DE" dirty="0" err="1" smtClean="0">
                <a:solidFill>
                  <a:prstClr val="black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efficiency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1" name="Picture 16" descr="UrQMD_new4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6563"/>
            <a:ext cx="3384376" cy="21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 bwMode="auto">
          <a:xfrm>
            <a:off x="4019013" y="2525083"/>
            <a:ext cx="1656184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sz="2000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51920" y="2132856"/>
            <a:ext cx="206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senger\AppData\Local\Microsoft\Windows\Temporary Internet Files\Content.Outlook\QM37COCO\MomRes_25AGeV_v13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5233"/>
            <a:ext cx="3563888" cy="306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82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0040"/>
            <a:ext cx="9144000" cy="5486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2978"/>
            <a:ext cx="9144000" cy="49003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232" y="6093296"/>
            <a:ext cx="780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in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01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6228184" y="548680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245214" y="564019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16" y="548680"/>
            <a:ext cx="291581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-99392"/>
            <a:ext cx="911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3" y="1115425"/>
            <a:ext cx="2460495" cy="173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67544" y="4950460"/>
            <a:ext cx="2285956" cy="1658780"/>
            <a:chOff x="5731181" y="764704"/>
            <a:chExt cx="2678775" cy="182021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764704"/>
              <a:ext cx="2678775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590198" y="1052736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6"/>
          <a:stretch/>
        </p:blipFill>
        <p:spPr bwMode="auto">
          <a:xfrm>
            <a:off x="467544" y="2924944"/>
            <a:ext cx="2357964" cy="150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491880" y="632950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434096" y="1012556"/>
            <a:ext cx="2362040" cy="1912388"/>
            <a:chOff x="102909" y="2377263"/>
            <a:chExt cx="2520279" cy="244419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9" y="2377263"/>
              <a:ext cx="2520279" cy="244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1695346" y="3147635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err="1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en-US" sz="2000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444479" y="2996952"/>
            <a:ext cx="2351657" cy="1668960"/>
            <a:chOff x="5246597" y="4711201"/>
            <a:chExt cx="2480546" cy="195313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5246597" y="4711201"/>
              <a:ext cx="2480546" cy="1953136"/>
              <a:chOff x="3095429" y="2708920"/>
              <a:chExt cx="2704174" cy="2343102"/>
            </a:xfrm>
          </p:grpSpPr>
          <p:pic>
            <p:nvPicPr>
              <p:cNvPr id="21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704174" cy="2343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4784742" y="2947190"/>
                <a:ext cx="694114" cy="479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6252852" y="5164735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491448" y="5360571"/>
              <a:ext cx="317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932114" y="517590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593862" y="609748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5" descr="C:\Users\senger\AppData\Local\Microsoft\Windows\Temporary Internet Files\Content.Outlook\JE4H31NI\invM_JPsi_10AGeV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8213"/>
          <a:stretch/>
        </p:blipFill>
        <p:spPr bwMode="auto">
          <a:xfrm>
            <a:off x="3635896" y="5082588"/>
            <a:ext cx="2088232" cy="17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51520" y="65425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79512" y="4509120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275856" y="4713256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285528" y="548680"/>
            <a:ext cx="282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p+Au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53198"/>
          <a:stretch/>
        </p:blipFill>
        <p:spPr bwMode="auto">
          <a:xfrm>
            <a:off x="6498506" y="908720"/>
            <a:ext cx="2177950" cy="175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t="8644" r="6397"/>
          <a:stretch/>
        </p:blipFill>
        <p:spPr bwMode="auto">
          <a:xfrm>
            <a:off x="6516216" y="2780928"/>
            <a:ext cx="2085179" cy="164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hteck 33"/>
          <p:cNvSpPr/>
          <p:nvPr/>
        </p:nvSpPr>
        <p:spPr>
          <a:xfrm>
            <a:off x="6200168" y="4581128"/>
            <a:ext cx="2908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Ni+Ni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NiNi_OpenCharm_im_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48" y="4994436"/>
            <a:ext cx="2163574" cy="18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Foliennummernplatzhalter 7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2124"/>
            <a:ext cx="9008772" cy="493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9552" y="982812"/>
            <a:ext cx="8218488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central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51" y="1160205"/>
            <a:ext cx="3304148" cy="572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7508"/>
            <a:ext cx="3983469" cy="279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157336" y="2329716"/>
            <a:ext cx="470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endParaRPr lang="de-DE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313952" y="1052736"/>
            <a:ext cx="4251299" cy="1078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in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50520" y="116632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29237" y="212966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13157" y="3684240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96136" y="5517232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89" y="836712"/>
            <a:ext cx="3011866" cy="43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66582" y="5301208"/>
            <a:ext cx="362589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 contributions,  220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pages </a:t>
            </a:r>
            <a:endParaRPr 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ISBN 978-3-9815227-4-7.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17578" y="6021288"/>
            <a:ext cx="386293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https://</a:t>
            </a:r>
            <a:r>
              <a:rPr lang="en-US" sz="1600" u="sng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repository.gsi.de/record/186952/</a:t>
            </a:r>
          </a:p>
          <a:p>
            <a:pPr>
              <a:spcAft>
                <a:spcPts val="600"/>
              </a:spcAft>
            </a:pPr>
            <a:r>
              <a:rPr lang="en-US" sz="1600" u="sng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files/CBM-PR-2015%20[pdf</a:t>
            </a:r>
            <a:r>
              <a:rPr lang="en-US" sz="1600" u="sng" dirty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].pdf</a:t>
            </a:r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460157" cy="4530189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For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further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reading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...</a:t>
            </a:r>
          </a:p>
        </p:txBody>
      </p:sp>
      <p:sp>
        <p:nvSpPr>
          <p:cNvPr id="6" name="Rechteck 5"/>
          <p:cNvSpPr/>
          <p:nvPr/>
        </p:nvSpPr>
        <p:spPr>
          <a:xfrm>
            <a:off x="432048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1F5F"/>
                </a:solidFill>
              </a:rPr>
              <a:t>“</a:t>
            </a:r>
            <a:r>
              <a:rPr lang="en-US" dirty="0">
                <a:solidFill>
                  <a:srgbClr val="001F5F"/>
                </a:solidFill>
              </a:rPr>
              <a:t>Challenges in QCD Matter Physics – the scientific </a:t>
            </a:r>
            <a:r>
              <a:rPr lang="en-US" dirty="0" err="1">
                <a:solidFill>
                  <a:srgbClr val="001F5F"/>
                </a:solidFill>
              </a:rPr>
              <a:t>programme</a:t>
            </a:r>
            <a:r>
              <a:rPr lang="en-US" dirty="0">
                <a:solidFill>
                  <a:srgbClr val="001F5F"/>
                </a:solidFill>
              </a:rPr>
              <a:t> of the Compressed Baryonic Matter Experiment at FAIR”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467544" y="623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1F5F"/>
                </a:solidFill>
              </a:rPr>
              <a:t>Ablyazimov</a:t>
            </a:r>
            <a:r>
              <a:rPr lang="de-DE" dirty="0">
                <a:solidFill>
                  <a:srgbClr val="001F5F"/>
                </a:solidFill>
              </a:rPr>
              <a:t>, T. et al. Eur. Phys. J. A (2017) 53: 60. doi:10.1140/</a:t>
            </a:r>
            <a:r>
              <a:rPr lang="de-DE" dirty="0" err="1">
                <a:solidFill>
                  <a:srgbClr val="001F5F"/>
                </a:solidFill>
              </a:rPr>
              <a:t>epja</a:t>
            </a:r>
            <a:r>
              <a:rPr lang="de-DE" dirty="0">
                <a:solidFill>
                  <a:srgbClr val="001F5F"/>
                </a:solidFill>
              </a:rPr>
              <a:t>/i2017-12248-y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7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FAIR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0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on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QCD matter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Install, commission and use 430 out of 1100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RICH multi-anode photo-multipliers (MAPMT) 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RICH photon detector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3316" y="1988840"/>
            <a:ext cx="5422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10%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TOF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at 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36512" y="3284984"/>
            <a:ext cx="79715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Tracking </a:t>
            </a: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JINR/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Au-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</a:t>
            </a: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6146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07" y="783580"/>
            <a:ext cx="2304704" cy="140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15" y="2249057"/>
            <a:ext cx="2411288" cy="13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:\Eigene Dateien\cbm\articles\GSISR\SR2016\CBM Review\PS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5"/>
          <a:stretch/>
        </p:blipFill>
        <p:spPr bwMode="auto">
          <a:xfrm>
            <a:off x="7521986" y="3677171"/>
            <a:ext cx="101045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23" y="3717032"/>
            <a:ext cx="1778497" cy="61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-54276" y="4797152"/>
            <a:ext cx="7258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miniCBM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high-rate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91" y="4703417"/>
            <a:ext cx="3423466" cy="210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13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4747741" y="4005064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422"/>
          <p:cNvSpPr>
            <a:spLocks noChangeArrowheads="1"/>
          </p:cNvSpPr>
          <p:nvPr/>
        </p:nvSpPr>
        <p:spPr bwMode="auto">
          <a:xfrm>
            <a:off x="5868144" y="4437112"/>
            <a:ext cx="3384376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Annihilation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only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10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ahoma" pitchFamily="34" charset="0"/>
              </a:rPr>
              <a:t>-9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survived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47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Tahoma" pitchFamily="34" charset="0"/>
              </a:rPr>
              <a:t>The CBM Collaboration: 55 institutions, 460 members</a:t>
            </a:r>
            <a:endParaRPr lang="en-GB" altLang="de-DE" sz="28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senger\AppData\Local\Microsoft\Windows\Temporary Internet Files\Content.Outlook\8DJ1LBWP\IMG_4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5978" b="19384"/>
          <a:stretch/>
        </p:blipFill>
        <p:spPr bwMode="auto">
          <a:xfrm>
            <a:off x="-30281" y="3958317"/>
            <a:ext cx="4971168" cy="29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7055" y="4510861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29</a:t>
            </a:r>
            <a:r>
              <a:rPr lang="de-DE" baseline="30000" dirty="0" smtClean="0">
                <a:solidFill>
                  <a:srgbClr val="FFFFFF"/>
                </a:solidFill>
              </a:rPr>
              <a:t>th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>
                <a:solidFill>
                  <a:srgbClr val="FFFFFF"/>
                </a:solidFill>
              </a:rPr>
              <a:t>CBM </a:t>
            </a:r>
            <a:r>
              <a:rPr lang="de-DE" dirty="0" err="1">
                <a:solidFill>
                  <a:srgbClr val="FFFFFF"/>
                </a:solidFill>
              </a:rPr>
              <a:t>Collaboration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meeting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smtClean="0">
                <a:solidFill>
                  <a:srgbClr val="FFFFFF"/>
                </a:solidFill>
              </a:rPr>
              <a:t>at GSI</a:t>
            </a:r>
            <a:endParaRPr lang="de-DE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20-24 March 2017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3711" r="18880" b="3371"/>
          <a:stretch/>
        </p:blipFill>
        <p:spPr bwMode="auto">
          <a:xfrm>
            <a:off x="5004048" y="4216892"/>
            <a:ext cx="4086272" cy="24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6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901116" y="-171400"/>
            <a:ext cx="10441668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6" name="Rechteck 5"/>
          <p:cNvSpPr/>
          <p:nvPr/>
        </p:nvSpPr>
        <p:spPr>
          <a:xfrm>
            <a:off x="-36512" y="1796623"/>
            <a:ext cx="921702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scientific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at SIS100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: Exploration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QCD 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diagram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region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core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densities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 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large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discovery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potential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46343" y="2996952"/>
            <a:ext cx="9190343" cy="1938992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CBM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concept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: High-rate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detectors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combined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with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free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streaming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data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readout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online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event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selection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enable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high-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precision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multi-differential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multistrange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,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hypernuclei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dileptons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different beam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energies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collision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systems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terra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incognita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</a:t>
            </a:r>
          </a:p>
        </p:txBody>
      </p:sp>
      <p:sp>
        <p:nvSpPr>
          <p:cNvPr id="10" name="Rechteck 9"/>
          <p:cNvSpPr/>
          <p:nvPr/>
        </p:nvSpPr>
        <p:spPr>
          <a:xfrm>
            <a:off x="-15884" y="4941168"/>
            <a:ext cx="9151547" cy="830997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Status of experiment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preparation: Prototype detectors fulfill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CBM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requirements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Mass production starts in 2018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-36512" y="5757063"/>
            <a:ext cx="957706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FAIR Phase 0: HADES experiments with CBM RICH photon detector, use CBM detectors at STAR/BNL and BM@N/JINR,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miniCBM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at GSI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44849" y="620688"/>
            <a:ext cx="9180512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FAIR: Forefront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research in nuclear, hadron, atomic, plasma and applied physics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. Construction started,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full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operational in 2025.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Installation/commissioning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 planned 2021-2024. </a:t>
            </a: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1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1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1574800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875597" y="1268760"/>
            <a:ext cx="216089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Evolution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stars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83768" y="-27384"/>
            <a:ext cx="4790863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FF00"/>
                </a:solidFill>
              </a:rPr>
              <a:t>The </a:t>
            </a:r>
            <a:r>
              <a:rPr lang="de-DE" sz="4000" dirty="0" err="1" smtClean="0">
                <a:solidFill>
                  <a:srgbClr val="FFFF00"/>
                </a:solidFill>
              </a:rPr>
              <a:t>evolution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of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stars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84175" y="980728"/>
            <a:ext cx="3995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  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white dwarf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  <a:endParaRPr lang="en-US" altLang="en-US" sz="2000" baseline="-25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47664" y="3316922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M  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neutron star: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1.4M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23728" y="6165304"/>
            <a:ext cx="4645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 15M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black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hole: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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endParaRPr lang="en-US" altLang="en-US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9712" y="6597352"/>
            <a:ext cx="214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FF99"/>
                </a:solidFill>
              </a:rPr>
              <a:t>Courtesy</a:t>
            </a:r>
            <a:r>
              <a:rPr lang="de-DE" sz="1600" dirty="0" smtClean="0">
                <a:solidFill>
                  <a:srgbClr val="FFFF99"/>
                </a:solidFill>
              </a:rPr>
              <a:t> </a:t>
            </a:r>
            <a:r>
              <a:rPr lang="de-DE" sz="1600" dirty="0" err="1" smtClean="0">
                <a:solidFill>
                  <a:srgbClr val="FFFF99"/>
                </a:solidFill>
              </a:rPr>
              <a:t>of</a:t>
            </a:r>
            <a:r>
              <a:rPr lang="de-DE" sz="1600" dirty="0" smtClean="0">
                <a:solidFill>
                  <a:srgbClr val="FFFF99"/>
                </a:solidFill>
              </a:rPr>
              <a:t> Anna Watts</a:t>
            </a:r>
            <a:endParaRPr lang="en-US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200"/>
            <a:ext cx="9613900" cy="96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34925" y="5589588"/>
            <a:ext cx="8086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Crab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nebula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ashes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a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core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collapse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supernova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observed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in 1054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by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Chinese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astronomers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FFFFFF"/>
                </a:solidFill>
                <a:latin typeface="Tahoma" pitchFamily="34" charset="0"/>
              </a:rPr>
              <a:t>The “visiting star” was as bright as the Venus for more than 20 days.</a:t>
            </a:r>
            <a:endParaRPr lang="de-DE" altLang="de-DE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75" y="1067094"/>
            <a:ext cx="4104804" cy="410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2640013" y="4790480"/>
            <a:ext cx="38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pulsar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1968</a:t>
            </a:r>
          </a:p>
        </p:txBody>
      </p:sp>
    </p:spTree>
    <p:extLst>
      <p:ext uri="{BB962C8B-B14F-4D97-AF65-F5344CB8AC3E}">
        <p14:creationId xmlns:p14="http://schemas.microsoft.com/office/powerpoint/2010/main" val="30872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 b="3230"/>
          <a:stretch/>
        </p:blipFill>
        <p:spPr bwMode="auto">
          <a:xfrm>
            <a:off x="-746880" y="0"/>
            <a:ext cx="9925398" cy="67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76167" y="2348880"/>
            <a:ext cx="936475" cy="1569660"/>
          </a:xfrm>
          <a:prstGeom prst="rect">
            <a:avLst/>
          </a:prstGeom>
          <a:solidFill>
            <a:srgbClr val="FFFF99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FF0000"/>
                </a:solidFill>
                <a:latin typeface="Arial Black" panose="020B0A04020102020204" pitchFamily="34" charset="0"/>
                <a:ea typeface="BatangChe" panose="02030609000101010101" pitchFamily="49" charset="-127"/>
              </a:rPr>
              <a:t>?</a:t>
            </a:r>
            <a:endParaRPr lang="de-DE" sz="9600" dirty="0">
              <a:solidFill>
                <a:srgbClr val="FF0000"/>
              </a:solidFill>
              <a:latin typeface="Arial Black" panose="020B0A04020102020204" pitchFamily="34" charset="0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32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3537</Words>
  <Application>Microsoft Office PowerPoint</Application>
  <PresentationFormat>Bildschirmpräsentation (4:3)</PresentationFormat>
  <Paragraphs>739</Paragraphs>
  <Slides>52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17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70" baseType="lpstr">
      <vt:lpstr>1_Default Design</vt:lpstr>
      <vt:lpstr>3_Benutzerdefiniertes Design</vt:lpstr>
      <vt:lpstr>5_Benutzerdefiniertes Design</vt:lpstr>
      <vt:lpstr>3_Larissa</vt:lpstr>
      <vt:lpstr>3_Office Theme</vt:lpstr>
      <vt:lpstr>5_Talks2012</vt:lpstr>
      <vt:lpstr>2_Standarddesign</vt:lpstr>
      <vt:lpstr>5_Larissa</vt:lpstr>
      <vt:lpstr>4_Office Theme</vt:lpstr>
      <vt:lpstr>1_talk_blue</vt:lpstr>
      <vt:lpstr>3_Larissa-Design</vt:lpstr>
      <vt:lpstr>Larissa</vt:lpstr>
      <vt:lpstr>2_Office Theme</vt:lpstr>
      <vt:lpstr>1_Benutzerdefiniertes Design</vt:lpstr>
      <vt:lpstr>8_Larissa</vt:lpstr>
      <vt:lpstr>7_Benutzerdefiniertes Design</vt:lpstr>
      <vt:lpstr>Default Design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CBM DAQ and online event selection 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430</cp:revision>
  <dcterms:created xsi:type="dcterms:W3CDTF">2014-05-26T12:55:19Z</dcterms:created>
  <dcterms:modified xsi:type="dcterms:W3CDTF">2017-09-05T10:09:26Z</dcterms:modified>
</cp:coreProperties>
</file>