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25" r:id="rId2"/>
    <p:sldId id="274" r:id="rId3"/>
    <p:sldId id="299" r:id="rId4"/>
    <p:sldId id="283" r:id="rId5"/>
    <p:sldId id="326" r:id="rId6"/>
    <p:sldId id="327" r:id="rId7"/>
    <p:sldId id="328" r:id="rId8"/>
    <p:sldId id="390" r:id="rId9"/>
    <p:sldId id="385" r:id="rId10"/>
    <p:sldId id="386" r:id="rId11"/>
    <p:sldId id="387" r:id="rId12"/>
    <p:sldId id="329" r:id="rId13"/>
    <p:sldId id="333" r:id="rId14"/>
    <p:sldId id="334" r:id="rId15"/>
    <p:sldId id="388" r:id="rId16"/>
    <p:sldId id="389" r:id="rId17"/>
    <p:sldId id="336" r:id="rId18"/>
    <p:sldId id="338" r:id="rId19"/>
    <p:sldId id="339" r:id="rId20"/>
    <p:sldId id="342" r:id="rId21"/>
    <p:sldId id="355" r:id="rId22"/>
    <p:sldId id="382" r:id="rId23"/>
    <p:sldId id="391" r:id="rId24"/>
    <p:sldId id="392" r:id="rId25"/>
    <p:sldId id="393" r:id="rId26"/>
    <p:sldId id="379" r:id="rId27"/>
    <p:sldId id="380" r:id="rId28"/>
    <p:sldId id="381" r:id="rId29"/>
    <p:sldId id="298" r:id="rId30"/>
    <p:sldId id="272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24" autoAdjust="0"/>
  </p:normalViewPr>
  <p:slideViewPr>
    <p:cSldViewPr>
      <p:cViewPr varScale="1">
        <p:scale>
          <a:sx n="60" d="100"/>
          <a:sy n="60" d="100"/>
        </p:scale>
        <p:origin x="498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B4F22B-61D5-4F65-9869-1DC4D31E00D8}" type="datetimeFigureOut">
              <a:rPr lang="ru-RU" smtClean="0"/>
              <a:t>04.10.2017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8EE91-2CD5-4FBB-B0F5-26245504EEF7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187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81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780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723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880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878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599F-80DF-45AA-8020-BD34B599C9FC}" type="datetimeFigureOut">
              <a:rPr lang="ru-RU" smtClean="0"/>
              <a:t>04.10.2017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322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599F-80DF-45AA-8020-BD34B599C9FC}" type="datetimeFigureOut">
              <a:rPr lang="ru-RU" smtClean="0"/>
              <a:t>04.10.2017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212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599F-80DF-45AA-8020-BD34B599C9FC}" type="datetimeFigureOut">
              <a:rPr lang="ru-RU" smtClean="0"/>
              <a:t>04.10.2017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971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599F-80DF-45AA-8020-BD34B599C9FC}" type="datetimeFigureOut">
              <a:rPr lang="ru-RU" smtClean="0"/>
              <a:t>04.10.2017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952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599F-80DF-45AA-8020-BD34B599C9FC}" type="datetimeFigureOut">
              <a:rPr lang="ru-RU" smtClean="0"/>
              <a:t>04.10.2017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434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599F-80DF-45AA-8020-BD34B599C9FC}" type="datetimeFigureOut">
              <a:rPr lang="ru-RU" smtClean="0"/>
              <a:t>04.10.2017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91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599F-80DF-45AA-8020-BD34B599C9FC}" type="datetimeFigureOut">
              <a:rPr lang="ru-RU" smtClean="0"/>
              <a:t>04.10.2017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908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599F-80DF-45AA-8020-BD34B599C9FC}" type="datetimeFigureOut">
              <a:rPr lang="ru-RU" smtClean="0"/>
              <a:t>04.10.2017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318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599F-80DF-45AA-8020-BD34B599C9FC}" type="datetimeFigureOut">
              <a:rPr lang="ru-RU" smtClean="0"/>
              <a:t>04.10.2017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023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599F-80DF-45AA-8020-BD34B599C9FC}" type="datetimeFigureOut">
              <a:rPr lang="ru-RU" smtClean="0"/>
              <a:t>04.10.2017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786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599F-80DF-45AA-8020-BD34B599C9FC}" type="datetimeFigureOut">
              <a:rPr lang="ru-RU" smtClean="0"/>
              <a:t>04.10.2017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436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9599F-80DF-45AA-8020-BD34B599C9FC}" type="datetimeFigureOut">
              <a:rPr lang="ru-RU" smtClean="0"/>
              <a:t>04.10.2017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DA4A3-3530-474B-A2FE-A6EB66FDF702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458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BINP logo клёво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856" y="1484784"/>
            <a:ext cx="8229600" cy="1944216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PANDA </a:t>
            </a:r>
            <a:r>
              <a:rPr lang="ru-RU" sz="6000" dirty="0" smtClean="0">
                <a:solidFill>
                  <a:srgbClr val="FF0000"/>
                </a:solidFill>
              </a:rPr>
              <a:t/>
            </a:r>
            <a:br>
              <a:rPr lang="ru-RU" sz="6000" dirty="0" smtClean="0">
                <a:solidFill>
                  <a:srgbClr val="FF0000"/>
                </a:solidFill>
              </a:rPr>
            </a:br>
            <a:r>
              <a:rPr lang="en-US" sz="6000" dirty="0" smtClean="0">
                <a:solidFill>
                  <a:srgbClr val="FF0000"/>
                </a:solidFill>
              </a:rPr>
              <a:t>Yoke of the Magnet</a:t>
            </a:r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6165304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Sergey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Pivovarov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BINP, 03.10.2017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40689" y="3645024"/>
            <a:ext cx="46626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ru-RU" sz="3200" b="1" dirty="0">
                <a:solidFill>
                  <a:schemeClr val="accent2"/>
                </a:solidFill>
              </a:rPr>
              <a:t>Preliminary</a:t>
            </a:r>
            <a:r>
              <a:rPr lang="en-US" altLang="ru-RU" sz="4000" b="1" dirty="0"/>
              <a:t> </a:t>
            </a:r>
            <a:r>
              <a:rPr lang="en-US" altLang="ru-RU" sz="3200" b="1" dirty="0">
                <a:solidFill>
                  <a:srgbClr val="FF0000"/>
                </a:solidFill>
              </a:rPr>
              <a:t>Design Report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933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Drawing of the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Yoke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06698"/>
            <a:ext cx="8568952" cy="6052478"/>
          </a:xfrm>
        </p:spPr>
      </p:pic>
    </p:spTree>
    <p:extLst>
      <p:ext uri="{BB962C8B-B14F-4D97-AF65-F5344CB8AC3E}">
        <p14:creationId xmlns:p14="http://schemas.microsoft.com/office/powerpoint/2010/main" val="364988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Drawing of the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Yoke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06698"/>
            <a:ext cx="8589640" cy="6075913"/>
          </a:xfrm>
        </p:spPr>
      </p:pic>
    </p:spTree>
    <p:extLst>
      <p:ext uri="{BB962C8B-B14F-4D97-AF65-F5344CB8AC3E}">
        <p14:creationId xmlns:p14="http://schemas.microsoft.com/office/powerpoint/2010/main" val="343369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Drawing of the Octant.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06698"/>
            <a:ext cx="8481423" cy="5990654"/>
          </a:xfrm>
        </p:spPr>
      </p:pic>
    </p:spTree>
    <p:extLst>
      <p:ext uri="{BB962C8B-B14F-4D97-AF65-F5344CB8AC3E}">
        <p14:creationId xmlns:p14="http://schemas.microsoft.com/office/powerpoint/2010/main" val="101339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Drawing of the Octant.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92696"/>
            <a:ext cx="8496944" cy="6001617"/>
          </a:xfrm>
        </p:spPr>
      </p:pic>
    </p:spTree>
    <p:extLst>
      <p:ext uri="{BB962C8B-B14F-4D97-AF65-F5344CB8AC3E}">
        <p14:creationId xmlns:p14="http://schemas.microsoft.com/office/powerpoint/2010/main" val="214098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3D-Model of the Upstream Door of Yoke.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3" t="8229" r="55253" b="10629"/>
          <a:stretch/>
        </p:blipFill>
        <p:spPr>
          <a:xfrm>
            <a:off x="899592" y="722541"/>
            <a:ext cx="2470862" cy="5040560"/>
          </a:xfrm>
        </p:spPr>
      </p:pic>
      <p:sp>
        <p:nvSpPr>
          <p:cNvPr id="6" name="Прямоугольник 5"/>
          <p:cNvSpPr/>
          <p:nvPr/>
        </p:nvSpPr>
        <p:spPr>
          <a:xfrm>
            <a:off x="467544" y="5791242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door is made of 100 mm thick plates by </a:t>
            </a: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welding.</a:t>
            </a:r>
          </a:p>
          <a:p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moving, rotation and assembling the doors to be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</a:t>
            </a: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ears which will be removed after final </a:t>
            </a: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Assembly.</a:t>
            </a:r>
            <a:endParaRPr lang="ru-RU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t="3800" r="43700" b="3800"/>
          <a:stretch/>
        </p:blipFill>
        <p:spPr>
          <a:xfrm>
            <a:off x="4427984" y="725157"/>
            <a:ext cx="2736304" cy="515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1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Drawing of </a:t>
            </a:r>
            <a:r>
              <a:rPr lang="en-US" altLang="ru-RU" sz="2400" dirty="0">
                <a:solidFill>
                  <a:srgbClr val="FF0000"/>
                </a:solidFill>
                <a:latin typeface="Comic Sans MS" pitchFamily="66" charset="0"/>
              </a:rPr>
              <a:t>the Upstream 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Door.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06698"/>
            <a:ext cx="8643967" cy="611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64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Drawing of </a:t>
            </a:r>
            <a:r>
              <a:rPr lang="en-US" altLang="ru-RU" sz="2400" dirty="0">
                <a:solidFill>
                  <a:srgbClr val="FF0000"/>
                </a:solidFill>
                <a:latin typeface="Comic Sans MS" pitchFamily="66" charset="0"/>
              </a:rPr>
              <a:t>the 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half of </a:t>
            </a:r>
            <a:r>
              <a:rPr lang="en-US" altLang="ru-RU" sz="2400" dirty="0">
                <a:solidFill>
                  <a:srgbClr val="FF0000"/>
                </a:solidFill>
                <a:latin typeface="Comic Sans MS" pitchFamily="66" charset="0"/>
              </a:rPr>
              <a:t>Upstream 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Door.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61" y="572397"/>
            <a:ext cx="8745766" cy="618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94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Drawing of </a:t>
            </a:r>
            <a:r>
              <a:rPr lang="en-US" altLang="ru-RU" sz="2400" dirty="0">
                <a:solidFill>
                  <a:srgbClr val="FF0000"/>
                </a:solidFill>
                <a:latin typeface="Comic Sans MS" pitchFamily="66" charset="0"/>
              </a:rPr>
              <a:t>the 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half of </a:t>
            </a:r>
            <a:r>
              <a:rPr lang="en-US" altLang="ru-RU" sz="2400" dirty="0">
                <a:solidFill>
                  <a:srgbClr val="FF0000"/>
                </a:solidFill>
                <a:latin typeface="Comic Sans MS" pitchFamily="66" charset="0"/>
              </a:rPr>
              <a:t>Upstream 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Door.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8680"/>
            <a:ext cx="8712968" cy="616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4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3D-Model of </a:t>
            </a:r>
            <a:r>
              <a:rPr lang="en-US" altLang="ru-RU" sz="2400" smtClean="0">
                <a:solidFill>
                  <a:srgbClr val="FF0000"/>
                </a:solidFill>
                <a:latin typeface="Comic Sans MS" pitchFamily="66" charset="0"/>
              </a:rPr>
              <a:t>the Downstream </a:t>
            </a:r>
            <a:r>
              <a:rPr lang="en-US" altLang="ru-RU" sz="2400" dirty="0">
                <a:solidFill>
                  <a:srgbClr val="FF0000"/>
                </a:solidFill>
                <a:latin typeface="Comic Sans MS" pitchFamily="66" charset="0"/>
              </a:rPr>
              <a:t>Door of 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Yoke.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076" y="641076"/>
            <a:ext cx="2973285" cy="510885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3848" y="1124744"/>
            <a:ext cx="5684108" cy="337751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5858795"/>
            <a:ext cx="8373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moving, rotation and assembling the doors to be used the ears which will be removed after final Assembly.</a:t>
            </a:r>
            <a:endParaRPr lang="ru-RU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81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Drawing of the </a:t>
            </a:r>
            <a:r>
              <a:rPr lang="en-US" altLang="ru-RU" sz="2400" dirty="0">
                <a:solidFill>
                  <a:srgbClr val="FF0000"/>
                </a:solidFill>
                <a:latin typeface="Comic Sans MS" pitchFamily="66" charset="0"/>
              </a:rPr>
              <a:t>Downstream 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Door.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606698"/>
            <a:ext cx="8589640" cy="607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40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3D model of the M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agnet, Yoke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, Platform and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Frame.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4"/>
          <a:stretch/>
        </p:blipFill>
        <p:spPr>
          <a:xfrm>
            <a:off x="1403648" y="589652"/>
            <a:ext cx="5832648" cy="5736714"/>
          </a:xfrm>
        </p:spPr>
      </p:pic>
      <p:sp>
        <p:nvSpPr>
          <p:cNvPr id="3" name="Прямоугольник 2"/>
          <p:cNvSpPr/>
          <p:nvPr/>
        </p:nvSpPr>
        <p:spPr>
          <a:xfrm>
            <a:off x="755576" y="6237312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parts </a:t>
            </a: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detector PANDA for 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at </a:t>
            </a: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BINP</a:t>
            </a:r>
            <a:endParaRPr lang="ru-R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43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Drawing of the </a:t>
            </a:r>
            <a:r>
              <a:rPr lang="en-US" altLang="ru-RU" sz="2400" dirty="0">
                <a:solidFill>
                  <a:srgbClr val="FF0000"/>
                </a:solidFill>
                <a:latin typeface="Comic Sans MS" pitchFamily="66" charset="0"/>
              </a:rPr>
              <a:t>Downstream 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Door.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06698"/>
            <a:ext cx="8643967" cy="611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1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3D model of the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Platform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and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Frame.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6133946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weight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assembling is c~60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endParaRPr lang="ru-RU" sz="20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1" t="-104" r="33375" b="8064"/>
          <a:stretch/>
        </p:blipFill>
        <p:spPr>
          <a:xfrm>
            <a:off x="1403648" y="692915"/>
            <a:ext cx="5544616" cy="5356664"/>
          </a:xfrm>
        </p:spPr>
      </p:pic>
    </p:spTree>
    <p:extLst>
      <p:ext uri="{BB962C8B-B14F-4D97-AF65-F5344CB8AC3E}">
        <p14:creationId xmlns:p14="http://schemas.microsoft.com/office/powerpoint/2010/main" val="38977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Drawing of the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Platform and Frame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61" y="577468"/>
            <a:ext cx="8745766" cy="618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3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Drawing of the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Beam of Frame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0"/>
          <a:stretch/>
        </p:blipFill>
        <p:spPr>
          <a:xfrm>
            <a:off x="363075" y="628628"/>
            <a:ext cx="8438538" cy="598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7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Drawing of the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Beam of Frame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6"/>
          <a:stretch/>
        </p:blipFill>
        <p:spPr>
          <a:xfrm>
            <a:off x="467544" y="640880"/>
            <a:ext cx="8496944" cy="606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14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Drawing of the Top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Beam of Frame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06698"/>
            <a:ext cx="8424936" cy="595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97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Comic Sans MS" charset="0"/>
              </a:rPr>
              <a:t>Calculatuonl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of the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Platform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and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Frame.</a:t>
            </a: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" t="1984" r="43126" b="20623"/>
          <a:stretch/>
        </p:blipFill>
        <p:spPr>
          <a:xfrm>
            <a:off x="132037" y="1124744"/>
            <a:ext cx="8900614" cy="5328592"/>
          </a:xfrm>
        </p:spPr>
      </p:pic>
    </p:spTree>
    <p:extLst>
      <p:ext uri="{BB962C8B-B14F-4D97-AF65-F5344CB8AC3E}">
        <p14:creationId xmlns:p14="http://schemas.microsoft.com/office/powerpoint/2010/main" val="429092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Autofit/>
          </a:bodyPr>
          <a:lstStyle/>
          <a:p>
            <a:r>
              <a:rPr lang="en-US" alt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Results of calculation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of the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Platform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and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Frame.</a:t>
            </a:r>
            <a:br>
              <a:rPr lang="en-US" sz="2400" dirty="0" smtClean="0">
                <a:solidFill>
                  <a:srgbClr val="FF0000"/>
                </a:solidFill>
                <a:latin typeface="Comic Sans MS" charset="0"/>
              </a:rPr>
            </a:b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Stress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4" r="45625" b="20292"/>
          <a:stretch/>
        </p:blipFill>
        <p:spPr>
          <a:xfrm>
            <a:off x="467544" y="1052736"/>
            <a:ext cx="7917025" cy="4968552"/>
          </a:xfrm>
        </p:spPr>
      </p:pic>
      <p:sp>
        <p:nvSpPr>
          <p:cNvPr id="3" name="Прямоугольник 2"/>
          <p:cNvSpPr/>
          <p:nvPr/>
        </p:nvSpPr>
        <p:spPr>
          <a:xfrm>
            <a:off x="683568" y="5661248"/>
            <a:ext cx="42365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ru-RU" dirty="0">
                <a:solidFill>
                  <a:srgbClr val="0000FF"/>
                </a:solidFill>
              </a:rPr>
              <a:t>The maximum equivalent stress is </a:t>
            </a:r>
            <a:r>
              <a:rPr lang="en-GB" altLang="ru-RU" dirty="0" smtClean="0">
                <a:solidFill>
                  <a:srgbClr val="0000FF"/>
                </a:solidFill>
              </a:rPr>
              <a:t>50 </a:t>
            </a:r>
            <a:r>
              <a:rPr lang="en-GB" altLang="ru-RU" dirty="0">
                <a:solidFill>
                  <a:srgbClr val="0000FF"/>
                </a:solidFill>
              </a:rPr>
              <a:t>MPa.</a:t>
            </a:r>
            <a:r>
              <a:rPr lang="en-GB" altLang="ru-RU" sz="2400" dirty="0">
                <a:solidFill>
                  <a:srgbClr val="0000FF"/>
                </a:solidFill>
              </a:rPr>
              <a:t> </a:t>
            </a:r>
            <a:endParaRPr lang="de-DE" altLang="ru-RU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21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20080"/>
          </a:xfrm>
        </p:spPr>
        <p:txBody>
          <a:bodyPr>
            <a:noAutofit/>
          </a:bodyPr>
          <a:lstStyle/>
          <a:p>
            <a:r>
              <a:rPr lang="en-US" alt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Results of calculation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 of the Platform and Frame.</a:t>
            </a:r>
            <a:br>
              <a:rPr lang="en-US" sz="2400" dirty="0">
                <a:solidFill>
                  <a:srgbClr val="FF0000"/>
                </a:solidFill>
                <a:latin typeface="Comic Sans MS" charset="0"/>
              </a:rPr>
            </a:b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Deformation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4" r="46500" b="20292"/>
          <a:stretch/>
        </p:blipFill>
        <p:spPr>
          <a:xfrm>
            <a:off x="574638" y="870185"/>
            <a:ext cx="8015412" cy="5112568"/>
          </a:xfrm>
        </p:spPr>
      </p:pic>
      <p:sp>
        <p:nvSpPr>
          <p:cNvPr id="3" name="Прямоугольник 2"/>
          <p:cNvSpPr/>
          <p:nvPr/>
        </p:nvSpPr>
        <p:spPr>
          <a:xfrm>
            <a:off x="971600" y="6093296"/>
            <a:ext cx="3833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ru-RU" dirty="0">
                <a:solidFill>
                  <a:srgbClr val="0000FF"/>
                </a:solidFill>
              </a:rPr>
              <a:t>The maximum deformation is </a:t>
            </a:r>
            <a:r>
              <a:rPr lang="en-GB" altLang="ru-RU" dirty="0" smtClean="0">
                <a:solidFill>
                  <a:srgbClr val="0000FF"/>
                </a:solidFill>
              </a:rPr>
              <a:t>0.5 </a:t>
            </a:r>
            <a:r>
              <a:rPr lang="en-GB" altLang="ru-RU" dirty="0">
                <a:solidFill>
                  <a:srgbClr val="0000FF"/>
                </a:solidFill>
              </a:rPr>
              <a:t>mm.</a:t>
            </a:r>
            <a:r>
              <a:rPr lang="en-GB" altLang="ru-RU" sz="2400" dirty="0">
                <a:solidFill>
                  <a:srgbClr val="0000FF"/>
                </a:solidFill>
              </a:rPr>
              <a:t> </a:t>
            </a:r>
            <a:endParaRPr lang="de-DE" altLang="ru-RU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09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3D model of the M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agnet, Yoke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, Platform and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Frame.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10"/>
          <a:stretch/>
        </p:blipFill>
        <p:spPr>
          <a:xfrm>
            <a:off x="1187624" y="476672"/>
            <a:ext cx="6552728" cy="6254878"/>
          </a:xfrm>
        </p:spPr>
      </p:pic>
    </p:spTree>
    <p:extLst>
      <p:ext uri="{BB962C8B-B14F-4D97-AF65-F5344CB8AC3E}">
        <p14:creationId xmlns:p14="http://schemas.microsoft.com/office/powerpoint/2010/main" val="310071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856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Configuration 12th layers of Yoke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20688"/>
            <a:ext cx="4109218" cy="5184576"/>
          </a:xfrm>
        </p:spPr>
      </p:pic>
      <p:sp>
        <p:nvSpPr>
          <p:cNvPr id="3" name="Прямоугольник 2"/>
          <p:cNvSpPr/>
          <p:nvPr/>
        </p:nvSpPr>
        <p:spPr>
          <a:xfrm>
            <a:off x="315001" y="5805264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  At </a:t>
            </a:r>
            <a:r>
              <a:rPr lang="en-US" dirty="0">
                <a:solidFill>
                  <a:schemeClr val="tx2"/>
                </a:solidFill>
              </a:rPr>
              <a:t>the request of the </a:t>
            </a:r>
            <a:r>
              <a:rPr lang="en-US" dirty="0" smtClean="0">
                <a:solidFill>
                  <a:schemeClr val="tx2"/>
                </a:solidFill>
              </a:rPr>
              <a:t>GSI, </a:t>
            </a:r>
            <a:r>
              <a:rPr lang="en-US" dirty="0">
                <a:solidFill>
                  <a:schemeClr val="tx2"/>
                </a:solidFill>
              </a:rPr>
              <a:t>the thickness of the inner plate </a:t>
            </a:r>
            <a:r>
              <a:rPr lang="en-US" dirty="0" smtClean="0">
                <a:solidFill>
                  <a:schemeClr val="tx2"/>
                </a:solidFill>
              </a:rPr>
              <a:t>of </a:t>
            </a:r>
            <a:r>
              <a:rPr lang="en-US" dirty="0">
                <a:solidFill>
                  <a:schemeClr val="tx2"/>
                </a:solidFill>
              </a:rPr>
              <a:t>the </a:t>
            </a:r>
            <a:r>
              <a:rPr lang="en-US" dirty="0" smtClean="0">
                <a:solidFill>
                  <a:schemeClr val="tx2"/>
                </a:solidFill>
              </a:rPr>
              <a:t>downstream door was </a:t>
            </a:r>
            <a:r>
              <a:rPr lang="en-US" dirty="0">
                <a:solidFill>
                  <a:schemeClr val="tx2"/>
                </a:solidFill>
              </a:rPr>
              <a:t>changed from 60 </a:t>
            </a:r>
            <a:r>
              <a:rPr lang="en-US" dirty="0" smtClean="0">
                <a:solidFill>
                  <a:schemeClr val="tx2"/>
                </a:solidFill>
              </a:rPr>
              <a:t>to </a:t>
            </a:r>
            <a:r>
              <a:rPr lang="en-US" dirty="0">
                <a:solidFill>
                  <a:schemeClr val="tx2"/>
                </a:solidFill>
              </a:rPr>
              <a:t>50 </a:t>
            </a:r>
            <a:r>
              <a:rPr lang="en-US" dirty="0" smtClean="0">
                <a:solidFill>
                  <a:schemeClr val="tx2"/>
                </a:solidFill>
              </a:rPr>
              <a:t>mm. The </a:t>
            </a:r>
            <a:r>
              <a:rPr lang="en-US" dirty="0">
                <a:solidFill>
                  <a:schemeClr val="tx2"/>
                </a:solidFill>
              </a:rPr>
              <a:t>total thickness of the downstream </a:t>
            </a:r>
            <a:r>
              <a:rPr lang="en-US" dirty="0" smtClean="0">
                <a:solidFill>
                  <a:schemeClr val="tx2"/>
                </a:solidFill>
              </a:rPr>
              <a:t>door is </a:t>
            </a:r>
            <a:r>
              <a:rPr lang="en-US" dirty="0">
                <a:solidFill>
                  <a:schemeClr val="tx2"/>
                </a:solidFill>
              </a:rPr>
              <a:t>410 </a:t>
            </a:r>
            <a:r>
              <a:rPr lang="en-US" dirty="0" smtClean="0">
                <a:solidFill>
                  <a:schemeClr val="tx2"/>
                </a:solidFill>
              </a:rPr>
              <a:t>mm.</a:t>
            </a: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8" t="33990" r="27709" b="9051"/>
          <a:stretch/>
        </p:blipFill>
        <p:spPr>
          <a:xfrm>
            <a:off x="5161352" y="764703"/>
            <a:ext cx="3443095" cy="466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30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ru-RU" dirty="0">
                <a:solidFill>
                  <a:srgbClr val="FF0000"/>
                </a:solidFill>
              </a:rPr>
              <a:t> </a:t>
            </a:r>
            <a:r>
              <a:rPr lang="ru-RU" altLang="ru-RU" dirty="0" smtClean="0">
                <a:solidFill>
                  <a:srgbClr val="FF0000"/>
                </a:solidFill>
              </a:rPr>
              <a:t/>
            </a:r>
            <a:br>
              <a:rPr lang="ru-RU" altLang="ru-RU" dirty="0" smtClean="0">
                <a:solidFill>
                  <a:srgbClr val="FF0000"/>
                </a:solidFill>
              </a:rPr>
            </a:br>
            <a:r>
              <a:rPr lang="ru-RU" altLang="ru-RU" dirty="0">
                <a:solidFill>
                  <a:srgbClr val="FF0000"/>
                </a:solidFill>
              </a:rPr>
              <a:t/>
            </a:r>
            <a:br>
              <a:rPr lang="ru-RU" altLang="ru-RU" dirty="0">
                <a:solidFill>
                  <a:srgbClr val="FF0000"/>
                </a:solidFill>
              </a:rPr>
            </a:br>
            <a:r>
              <a:rPr lang="ru-RU" altLang="ru-RU" dirty="0" smtClean="0">
                <a:solidFill>
                  <a:srgbClr val="FF0000"/>
                </a:solidFill>
              </a:rPr>
              <a:t/>
            </a:r>
            <a:br>
              <a:rPr lang="ru-RU" altLang="ru-RU" dirty="0" smtClean="0">
                <a:solidFill>
                  <a:srgbClr val="FF0000"/>
                </a:solidFill>
              </a:rPr>
            </a:br>
            <a:r>
              <a:rPr lang="ru-RU" altLang="ru-RU" dirty="0">
                <a:solidFill>
                  <a:srgbClr val="FF0000"/>
                </a:solidFill>
              </a:rPr>
              <a:t/>
            </a:r>
            <a:br>
              <a:rPr lang="ru-RU" altLang="ru-RU" dirty="0">
                <a:solidFill>
                  <a:srgbClr val="FF0000"/>
                </a:solidFill>
              </a:rPr>
            </a:br>
            <a:r>
              <a:rPr lang="ru-RU" altLang="ru-RU" dirty="0" smtClean="0">
                <a:solidFill>
                  <a:srgbClr val="FF0000"/>
                </a:solidFill>
              </a:rPr>
              <a:t/>
            </a:r>
            <a:br>
              <a:rPr lang="ru-RU" altLang="ru-RU" dirty="0" smtClean="0">
                <a:solidFill>
                  <a:srgbClr val="FF0000"/>
                </a:solidFill>
              </a:rPr>
            </a:br>
            <a:r>
              <a:rPr lang="ru-RU" altLang="ru-RU" dirty="0">
                <a:solidFill>
                  <a:srgbClr val="FF0000"/>
                </a:solidFill>
              </a:rPr>
              <a:t/>
            </a:r>
            <a:br>
              <a:rPr lang="ru-RU" altLang="ru-RU" dirty="0">
                <a:solidFill>
                  <a:srgbClr val="FF0000"/>
                </a:solidFill>
              </a:rPr>
            </a:br>
            <a:r>
              <a:rPr lang="ru-RU" altLang="ru-RU" dirty="0" smtClean="0">
                <a:solidFill>
                  <a:srgbClr val="FF0000"/>
                </a:solidFill>
              </a:rPr>
              <a:t/>
            </a:r>
            <a:br>
              <a:rPr lang="ru-RU" altLang="ru-RU" dirty="0" smtClean="0">
                <a:solidFill>
                  <a:srgbClr val="FF0000"/>
                </a:solidFill>
              </a:rPr>
            </a:br>
            <a:r>
              <a:rPr lang="en-US" altLang="ru-RU" dirty="0" smtClean="0">
                <a:solidFill>
                  <a:srgbClr val="FF0000"/>
                </a:solidFill>
              </a:rPr>
              <a:t>T</a:t>
            </a:r>
            <a:r>
              <a:rPr lang="ru-RU" altLang="ru-RU" dirty="0" err="1">
                <a:solidFill>
                  <a:srgbClr val="FF0000"/>
                </a:solidFill>
              </a:rPr>
              <a:t>hank</a:t>
            </a:r>
            <a:r>
              <a:rPr lang="ru-RU" altLang="ru-RU" dirty="0">
                <a:solidFill>
                  <a:srgbClr val="FF0000"/>
                </a:solidFill>
              </a:rPr>
              <a:t> </a:t>
            </a:r>
            <a:r>
              <a:rPr lang="en-GB" altLang="ru-RU" dirty="0">
                <a:solidFill>
                  <a:srgbClr val="FF0000"/>
                </a:solidFill>
              </a:rPr>
              <a:t>you </a:t>
            </a:r>
            <a:r>
              <a:rPr lang="en-US" altLang="ru-RU" dirty="0">
                <a:solidFill>
                  <a:srgbClr val="FF0000"/>
                </a:solidFill>
              </a:rPr>
              <a:t>for </a:t>
            </a:r>
            <a:r>
              <a:rPr lang="ru-RU" altLang="ru-RU" dirty="0" err="1">
                <a:solidFill>
                  <a:srgbClr val="FF0000"/>
                </a:solidFill>
              </a:rPr>
              <a:t>you</a:t>
            </a:r>
            <a:r>
              <a:rPr lang="en-GB" altLang="ru-RU" dirty="0">
                <a:solidFill>
                  <a:srgbClr val="FF0000"/>
                </a:solidFill>
              </a:rPr>
              <a:t>r</a:t>
            </a:r>
            <a:r>
              <a:rPr lang="en-US" altLang="ru-RU" dirty="0">
                <a:solidFill>
                  <a:srgbClr val="FF0000"/>
                </a:solidFill>
              </a:rPr>
              <a:t> </a:t>
            </a:r>
            <a:r>
              <a:rPr lang="ru-RU" altLang="ru-RU" dirty="0" err="1">
                <a:solidFill>
                  <a:srgbClr val="FF0000"/>
                </a:solidFill>
              </a:rPr>
              <a:t>attention</a:t>
            </a:r>
            <a:r>
              <a:rPr lang="en-US" altLang="ru-RU" dirty="0">
                <a:solidFill>
                  <a:srgbClr val="FF0000"/>
                </a:solidFill>
              </a:rPr>
              <a:t>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724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New Barrel part of the Yoke </a:t>
            </a:r>
            <a:r>
              <a:rPr lang="en-US" altLang="ru-RU" sz="2400" dirty="0">
                <a:solidFill>
                  <a:srgbClr val="FF0000"/>
                </a:solidFill>
                <a:latin typeface="Comic Sans MS" pitchFamily="66" charset="0"/>
              </a:rPr>
              <a:t>of  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the PANDA Detector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9672" y="764704"/>
            <a:ext cx="5291666" cy="5125725"/>
          </a:xfrm>
        </p:spPr>
      </p:pic>
      <p:sp>
        <p:nvSpPr>
          <p:cNvPr id="3" name="Прямоугольник 2"/>
          <p:cNvSpPr/>
          <p:nvPr/>
        </p:nvSpPr>
        <p:spPr>
          <a:xfrm>
            <a:off x="539552" y="5949280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fter 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with the plant </a:t>
            </a: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proposed 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change the design </a:t>
            </a: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octants of 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yoke.</a:t>
            </a:r>
            <a:endParaRPr lang="ru-R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70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The 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 design of the 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octant of the Yoke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6" t="8587" r="27130" b="21409"/>
          <a:stretch/>
        </p:blipFill>
        <p:spPr>
          <a:xfrm>
            <a:off x="41425" y="1396472"/>
            <a:ext cx="5214032" cy="3888432"/>
          </a:xfrm>
        </p:spPr>
      </p:pic>
      <p:sp>
        <p:nvSpPr>
          <p:cNvPr id="5" name="Прямоугольник 4"/>
          <p:cNvSpPr/>
          <p:nvPr/>
        </p:nvSpPr>
        <p:spPr>
          <a:xfrm>
            <a:off x="488232" y="5177279"/>
            <a:ext cx="8208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Octant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consists 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plates and bars. The bars connect the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plates of the octant by 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welding. Disadvantage of such design: </a:t>
            </a:r>
          </a:p>
          <a:p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 of 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welds.</a:t>
            </a:r>
          </a:p>
          <a:p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Final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machining on the surface of welded joints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It's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bad 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 tools.</a:t>
            </a:r>
          </a:p>
          <a:p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Octant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is not 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rigid.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r="23226" b="13022"/>
          <a:stretch/>
        </p:blipFill>
        <p:spPr>
          <a:xfrm>
            <a:off x="4788024" y="548680"/>
            <a:ext cx="4176464" cy="279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00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The 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modified</a:t>
            </a:r>
            <a:r>
              <a:rPr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octant of the Yoke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56" y="1268760"/>
            <a:ext cx="5527964" cy="3865420"/>
          </a:xfrm>
        </p:spPr>
      </p:pic>
      <p:sp>
        <p:nvSpPr>
          <p:cNvPr id="5" name="Прямоугольник 4"/>
          <p:cNvSpPr/>
          <p:nvPr/>
        </p:nvSpPr>
        <p:spPr>
          <a:xfrm>
            <a:off x="251520" y="5121594"/>
            <a:ext cx="82089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bars was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replaced by </a:t>
            </a: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side plates.</a:t>
            </a:r>
            <a:r>
              <a:rPr lang="ru-RU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side plates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manufactured using </a:t>
            </a: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cutting machine. Advantage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such design: 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welds is </a:t>
            </a: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reduced.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machining on the surface of </a:t>
            </a: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side plates (not welded joints).</a:t>
            </a: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Octant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</a:t>
            </a: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more rigid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8104" y="548681"/>
            <a:ext cx="3580087" cy="27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2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The Octant of the Yoke </a:t>
            </a:r>
            <a:r>
              <a:rPr lang="en-US" altLang="ru-RU" sz="2400" dirty="0">
                <a:solidFill>
                  <a:srgbClr val="FF0000"/>
                </a:solidFill>
                <a:latin typeface="Comic Sans MS" pitchFamily="66" charset="0"/>
              </a:rPr>
              <a:t>of  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the PANDA Detector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576" y="764704"/>
            <a:ext cx="7801213" cy="4536504"/>
          </a:xfrm>
        </p:spPr>
      </p:pic>
      <p:sp>
        <p:nvSpPr>
          <p:cNvPr id="6" name="Прямоугольник 5"/>
          <p:cNvSpPr/>
          <p:nvPr/>
        </p:nvSpPr>
        <p:spPr>
          <a:xfrm>
            <a:off x="528326" y="5445224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For moving, rotation, assembling to be 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</a:t>
            </a: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ears which will be removed after </a:t>
            </a:r>
            <a:r>
              <a:rPr lang="en-US"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</a:t>
            </a:r>
            <a:r>
              <a:rPr lang="en-US" sz="200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assembly</a:t>
            </a:r>
            <a:endParaRPr lang="ru-R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62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Drawing of the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Yoke, Platform and Frame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06698"/>
            <a:ext cx="8568952" cy="6061279"/>
          </a:xfrm>
        </p:spPr>
      </p:pic>
    </p:spTree>
    <p:extLst>
      <p:ext uri="{BB962C8B-B14F-4D97-AF65-F5344CB8AC3E}">
        <p14:creationId xmlns:p14="http://schemas.microsoft.com/office/powerpoint/2010/main" val="100982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Drawing of the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Yoke, Platform and Frame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92696"/>
            <a:ext cx="8424936" cy="5950756"/>
          </a:xfrm>
        </p:spPr>
      </p:pic>
    </p:spTree>
    <p:extLst>
      <p:ext uri="{BB962C8B-B14F-4D97-AF65-F5344CB8AC3E}">
        <p14:creationId xmlns:p14="http://schemas.microsoft.com/office/powerpoint/2010/main" val="183332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505</Words>
  <Application>Microsoft Office PowerPoint</Application>
  <PresentationFormat>Bildschirmpräsentation (4:3)</PresentationFormat>
  <Paragraphs>55</Paragraphs>
  <Slides>30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4" baseType="lpstr">
      <vt:lpstr>Arial</vt:lpstr>
      <vt:lpstr>Calibri</vt:lpstr>
      <vt:lpstr>Comic Sans MS</vt:lpstr>
      <vt:lpstr>Тема Office</vt:lpstr>
      <vt:lpstr>PANDA  Yoke of the Magnet</vt:lpstr>
      <vt:lpstr>3D model of the Magnet, Yoke, Platform and Frame.</vt:lpstr>
      <vt:lpstr>Configuration 12th layers of Yoke</vt:lpstr>
      <vt:lpstr>New Barrel part of the Yoke of  the PANDA Detector</vt:lpstr>
      <vt:lpstr>The old design of the octant of the Yoke</vt:lpstr>
      <vt:lpstr>The modified octant of the Yoke</vt:lpstr>
      <vt:lpstr>The Octant of the Yoke of  the PANDA Detector</vt:lpstr>
      <vt:lpstr>Drawing of the Yoke, Platform and Frame.</vt:lpstr>
      <vt:lpstr>Drawing of the Yoke, Platform and Frame.</vt:lpstr>
      <vt:lpstr>Drawing of the Yoke.</vt:lpstr>
      <vt:lpstr>Drawing of the Yoke.</vt:lpstr>
      <vt:lpstr>Drawing of the Octant.</vt:lpstr>
      <vt:lpstr>Drawing of the Octant.</vt:lpstr>
      <vt:lpstr>3D-Model of the Upstream Door of Yoke.</vt:lpstr>
      <vt:lpstr>Drawing of the Upstream Door.</vt:lpstr>
      <vt:lpstr>Drawing of the half of Upstream Door.</vt:lpstr>
      <vt:lpstr>Drawing of the half of Upstream Door.</vt:lpstr>
      <vt:lpstr>3D-Model of the Downstream Door of Yoke.</vt:lpstr>
      <vt:lpstr>Drawing of the Downstream Door.</vt:lpstr>
      <vt:lpstr>Drawing of the Downstream Door.</vt:lpstr>
      <vt:lpstr>3D model of the Platform and Frame.</vt:lpstr>
      <vt:lpstr>Drawing of the Platform and Frame.</vt:lpstr>
      <vt:lpstr>Drawing of the Beam of Frame.</vt:lpstr>
      <vt:lpstr>Drawing of the Beam of Frame.</vt:lpstr>
      <vt:lpstr>Drawing of the Top Beam of Frame.</vt:lpstr>
      <vt:lpstr>Calculatuonl of the Platform and Frame.</vt:lpstr>
      <vt:lpstr>Results of calculation of the Platform and Frame. Stress</vt:lpstr>
      <vt:lpstr>Results of calculation of the Platform and Frame. Deformation</vt:lpstr>
      <vt:lpstr>3D model of the Magnet, Yoke, Platform and Frame.</vt:lpstr>
      <vt:lpstr>        Thank you for your attention!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CBM Dipole Magnet</dc:title>
  <dc:creator>pivovarov</dc:creator>
  <cp:lastModifiedBy>desruser1</cp:lastModifiedBy>
  <cp:revision>123</cp:revision>
  <dcterms:created xsi:type="dcterms:W3CDTF">2016-09-06T03:22:11Z</dcterms:created>
  <dcterms:modified xsi:type="dcterms:W3CDTF">2017-10-04T16:10:43Z</dcterms:modified>
</cp:coreProperties>
</file>