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4" r:id="rId5"/>
    <p:sldId id="265" r:id="rId6"/>
    <p:sldId id="257" r:id="rId7"/>
    <p:sldId id="263" r:id="rId8"/>
    <p:sldId id="258" r:id="rId9"/>
    <p:sldId id="262" r:id="rId10"/>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3" d="100"/>
          <a:sy n="93" d="100"/>
        </p:scale>
        <p:origin x="-389" y="-30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214348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8393832" y="6578011"/>
            <a:ext cx="1512168" cy="246221"/>
          </a:xfrm>
          <a:prstGeom prst="rect">
            <a:avLst/>
          </a:prstGeom>
          <a:noFill/>
        </p:spPr>
        <p:txBody>
          <a:bodyPr wrap="square" rtlCol="0">
            <a:spAutoFit/>
          </a:bodyPr>
          <a:lstStyle/>
          <a:p>
            <a:r>
              <a:rPr lang="en-GB" sz="1000" dirty="0" smtClean="0">
                <a:solidFill>
                  <a:schemeClr val="bg1">
                    <a:lumMod val="85000"/>
                  </a:schemeClr>
                </a:solidFill>
              </a:rPr>
              <a:t>Luehning,</a:t>
            </a:r>
            <a:r>
              <a:rPr lang="en-GB" sz="1000" baseline="0" dirty="0" smtClean="0">
                <a:solidFill>
                  <a:schemeClr val="bg1">
                    <a:lumMod val="85000"/>
                  </a:schemeClr>
                </a:solidFill>
              </a:rPr>
              <a:t> </a:t>
            </a:r>
            <a:r>
              <a:rPr lang="en-GB" sz="1000" dirty="0" smtClean="0">
                <a:solidFill>
                  <a:schemeClr val="bg1">
                    <a:lumMod val="85000"/>
                  </a:schemeClr>
                </a:solidFill>
              </a:rPr>
              <a:t>2017-10-04</a:t>
            </a:r>
            <a:endParaRPr lang="en-GB" sz="1000" dirty="0">
              <a:solidFill>
                <a:schemeClr val="bg1">
                  <a:lumMod val="85000"/>
                </a:schemeClr>
              </a:solidFill>
            </a:endParaRPr>
          </a:p>
        </p:txBody>
      </p:sp>
    </p:spTree>
    <p:extLst>
      <p:ext uri="{BB962C8B-B14F-4D97-AF65-F5344CB8AC3E}">
        <p14:creationId xmlns:p14="http://schemas.microsoft.com/office/powerpoint/2010/main" val="117341382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www.maedler.de/product/1643/2593/2605/kugelausgleichsscheiben-mn-6865-rostfrei" TargetMode="External"/><Relationship Id="rId4" Type="http://schemas.openxmlformats.org/officeDocument/2006/relationships/hyperlink" Target="https://edms.cern.ch/document/1713314/6"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04528" y="332656"/>
            <a:ext cx="8420100" cy="1008112"/>
          </a:xfrm>
          <a:prstGeom prst="rect">
            <a:avLst/>
          </a:prstGeom>
        </p:spPr>
        <p:txBody>
          <a:bodyPr>
            <a:normAutofit/>
          </a:bodyPr>
          <a:lstStyle/>
          <a:p>
            <a:r>
              <a:rPr lang="en-GB" sz="2400" dirty="0" smtClean="0"/>
              <a:t>Solenoid Yoke</a:t>
            </a:r>
            <a:r>
              <a:rPr lang="en-GB" sz="2000" dirty="0" smtClean="0"/>
              <a:t/>
            </a:r>
            <a:br>
              <a:rPr lang="en-GB" sz="2000" dirty="0" smtClean="0"/>
            </a:br>
            <a:r>
              <a:rPr lang="en-GB" sz="2000" dirty="0" smtClean="0"/>
              <a:t>Door-Barrel Connection</a:t>
            </a:r>
            <a:endParaRPr lang="en-GB" sz="2000" dirty="0"/>
          </a:p>
        </p:txBody>
      </p:sp>
      <p:sp>
        <p:nvSpPr>
          <p:cNvPr id="4" name="TextBox 3"/>
          <p:cNvSpPr txBox="1"/>
          <p:nvPr/>
        </p:nvSpPr>
        <p:spPr>
          <a:xfrm>
            <a:off x="920552" y="1807364"/>
            <a:ext cx="5256584" cy="3277820"/>
          </a:xfrm>
          <a:prstGeom prst="rect">
            <a:avLst/>
          </a:prstGeom>
          <a:noFill/>
        </p:spPr>
        <p:txBody>
          <a:bodyPr wrap="square" rtlCol="0">
            <a:spAutoFit/>
          </a:bodyPr>
          <a:lstStyle/>
          <a:p>
            <a:pPr>
              <a:spcAft>
                <a:spcPts val="600"/>
              </a:spcAft>
            </a:pPr>
            <a:r>
              <a:rPr lang="en-GB" sz="1400" dirty="0" smtClean="0"/>
              <a:t>Estimate about the deflection of the southern (upstream) door:</a:t>
            </a:r>
          </a:p>
          <a:p>
            <a:pPr>
              <a:spcAft>
                <a:spcPts val="600"/>
              </a:spcAft>
            </a:pPr>
            <a:r>
              <a:rPr lang="en-GB" sz="1400" dirty="0" smtClean="0"/>
              <a:t>The upstream door halves will be fixed to the barrel yoke by 16 bolts of size M36.</a:t>
            </a:r>
          </a:p>
          <a:p>
            <a:pPr>
              <a:spcAft>
                <a:spcPts val="600"/>
              </a:spcAft>
            </a:pPr>
            <a:r>
              <a:rPr lang="en-GB" sz="1400" dirty="0" smtClean="0"/>
              <a:t>The barrel sides of these connections are hard to access, therefore any nut on that side should be in place and fixed before.</a:t>
            </a:r>
            <a:endParaRPr lang="en-GB" sz="1400" dirty="0"/>
          </a:p>
          <a:p>
            <a:pPr>
              <a:spcAft>
                <a:spcPts val="600"/>
              </a:spcAft>
            </a:pPr>
            <a:r>
              <a:rPr lang="en-GB" sz="1400" dirty="0" smtClean="0"/>
              <a:t>How long should the bolts be? The axial spring constant  of a M36 bolt of 360 mm length is about 500 MN/m (Young’s modulus × cross section / length) . The spring constant of the nut housing is about the same.</a:t>
            </a:r>
          </a:p>
          <a:p>
            <a:pPr>
              <a:spcAft>
                <a:spcPts val="600"/>
              </a:spcAft>
            </a:pPr>
            <a:r>
              <a:rPr lang="en-GB" sz="1400" dirty="0" smtClean="0"/>
              <a:t>The magnetic force on the upstream door in the region where it is in contact with the barrel is in the order of 1.6 MN (160 tons). In the inner region (0.6m&lt;R&lt;1.5m) the force is about 0.9 MN.</a:t>
            </a:r>
          </a:p>
          <a:p>
            <a:pPr>
              <a:spcAft>
                <a:spcPts val="600"/>
              </a:spcAft>
            </a:pPr>
            <a:r>
              <a:rPr lang="en-GB" sz="1400" dirty="0" smtClean="0"/>
              <a:t>The </a:t>
            </a:r>
            <a:r>
              <a:rPr lang="en-GB" sz="1400" dirty="0" smtClean="0"/>
              <a:t>axial deflection </a:t>
            </a:r>
            <a:r>
              <a:rPr lang="en-GB" sz="1400" dirty="0" smtClean="0"/>
              <a:t>under magnetic forces is about 0.7 mm.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1152" y="1601688"/>
            <a:ext cx="2873375"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8481392" y="3041848"/>
            <a:ext cx="864096" cy="646331"/>
          </a:xfrm>
          <a:prstGeom prst="rect">
            <a:avLst/>
          </a:prstGeom>
          <a:noFill/>
        </p:spPr>
        <p:txBody>
          <a:bodyPr wrap="square" rtlCol="0">
            <a:spAutoFit/>
          </a:bodyPr>
          <a:lstStyle/>
          <a:p>
            <a:pPr algn="ctr"/>
            <a:r>
              <a:rPr lang="en-GB" sz="1200" dirty="0" smtClean="0"/>
              <a:t>Max. axial deflection 0.7mm</a:t>
            </a:r>
            <a:endParaRPr lang="en-GB" sz="1200" dirty="0"/>
          </a:p>
        </p:txBody>
      </p:sp>
      <p:cxnSp>
        <p:nvCxnSpPr>
          <p:cNvPr id="6" name="Straight Arrow Connector 5"/>
          <p:cNvCxnSpPr/>
          <p:nvPr/>
        </p:nvCxnSpPr>
        <p:spPr>
          <a:xfrm flipH="1">
            <a:off x="8049344" y="3257872"/>
            <a:ext cx="468052" cy="144016"/>
          </a:xfrm>
          <a:prstGeom prst="straightConnector1">
            <a:avLst/>
          </a:prstGeom>
          <a:ln w="12700">
            <a:solidFill>
              <a:srgbClr val="FF0000"/>
            </a:solidFill>
            <a:tailEnd type="arrow"/>
          </a:ln>
          <a:effectLst>
            <a:glow rad="381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9961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42950" y="188640"/>
            <a:ext cx="8420100" cy="432047"/>
          </a:xfrm>
          <a:prstGeom prst="rect">
            <a:avLst/>
          </a:prstGeom>
        </p:spPr>
        <p:txBody>
          <a:bodyPr>
            <a:normAutofit/>
          </a:bodyPr>
          <a:lstStyle/>
          <a:p>
            <a:r>
              <a:rPr lang="en-GB" sz="2000" dirty="0" smtClean="0"/>
              <a:t>Door-Barrel Connection</a:t>
            </a:r>
            <a:endParaRPr lang="en-GB" sz="20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3280" y="1601240"/>
            <a:ext cx="1997075" cy="4564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8553400" y="1871820"/>
            <a:ext cx="811237" cy="400110"/>
          </a:xfrm>
          <a:prstGeom prst="rect">
            <a:avLst/>
          </a:prstGeom>
          <a:noFill/>
        </p:spPr>
        <p:txBody>
          <a:bodyPr wrap="square" rtlCol="0">
            <a:spAutoFit/>
          </a:bodyPr>
          <a:lstStyle/>
          <a:p>
            <a:pPr algn="ctr"/>
            <a:r>
              <a:rPr lang="en-GB" sz="1000" dirty="0" smtClean="0">
                <a:solidFill>
                  <a:srgbClr val="FFFF00"/>
                </a:solidFill>
              </a:rPr>
              <a:t>upstream door</a:t>
            </a:r>
            <a:endParaRPr lang="en-GB" sz="1000" dirty="0">
              <a:solidFill>
                <a:srgbClr val="FFFF00"/>
              </a:solidFill>
            </a:endParaRPr>
          </a:p>
        </p:txBody>
      </p:sp>
      <p:sp>
        <p:nvSpPr>
          <p:cNvPr id="7" name="TextBox 6"/>
          <p:cNvSpPr txBox="1"/>
          <p:nvPr/>
        </p:nvSpPr>
        <p:spPr>
          <a:xfrm>
            <a:off x="7356430" y="4077071"/>
            <a:ext cx="620906" cy="400110"/>
          </a:xfrm>
          <a:prstGeom prst="rect">
            <a:avLst/>
          </a:prstGeom>
          <a:noFill/>
        </p:spPr>
        <p:txBody>
          <a:bodyPr wrap="square" rtlCol="0">
            <a:spAutoFit/>
          </a:bodyPr>
          <a:lstStyle/>
          <a:p>
            <a:pPr algn="ctr"/>
            <a:r>
              <a:rPr lang="en-GB" sz="1000" dirty="0" smtClean="0">
                <a:solidFill>
                  <a:srgbClr val="FFFF00"/>
                </a:solidFill>
              </a:rPr>
              <a:t>barrel beam</a:t>
            </a:r>
            <a:endParaRPr lang="en-GB" sz="1000" dirty="0">
              <a:solidFill>
                <a:srgbClr val="FFFF00"/>
              </a:solidFill>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943" y="2035991"/>
            <a:ext cx="2409825" cy="3133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296816" y="1100637"/>
            <a:ext cx="3744416" cy="3785652"/>
          </a:xfrm>
          <a:prstGeom prst="rect">
            <a:avLst/>
          </a:prstGeom>
          <a:noFill/>
        </p:spPr>
        <p:txBody>
          <a:bodyPr wrap="square" rtlCol="0">
            <a:spAutoFit/>
          </a:bodyPr>
          <a:lstStyle/>
          <a:p>
            <a:pPr>
              <a:spcAft>
                <a:spcPts val="600"/>
              </a:spcAft>
            </a:pPr>
            <a:r>
              <a:rPr lang="en-GB" sz="1400" dirty="0" smtClean="0"/>
              <a:t>The design of the door supports presented by the </a:t>
            </a:r>
            <a:r>
              <a:rPr lang="en-GB" sz="1400" dirty="0" err="1" smtClean="0"/>
              <a:t>Dubna</a:t>
            </a:r>
            <a:r>
              <a:rPr lang="en-GB" sz="1400" dirty="0" smtClean="0"/>
              <a:t> group is explained in chapter 4.2.3 of </a:t>
            </a:r>
            <a:r>
              <a:rPr lang="en-GB" sz="1400" dirty="0"/>
              <a:t>the solenoid-specs (</a:t>
            </a:r>
            <a:r>
              <a:rPr lang="en-GB" sz="1200" dirty="0">
                <a:latin typeface="Arial" panose="020B0604020202020204" pitchFamily="34" charset="0"/>
                <a:hlinkClick r:id="rId4"/>
              </a:rPr>
              <a:t>https://</a:t>
            </a:r>
            <a:r>
              <a:rPr lang="en-GB" sz="1200" dirty="0" smtClean="0">
                <a:latin typeface="Arial" panose="020B0604020202020204" pitchFamily="34" charset="0"/>
                <a:hlinkClick r:id="rId4"/>
              </a:rPr>
              <a:t>edms.cern.ch/document/1713314/6</a:t>
            </a:r>
            <a:r>
              <a:rPr lang="en-GB" sz="1400" dirty="0" smtClean="0"/>
              <a:t>).</a:t>
            </a:r>
          </a:p>
          <a:p>
            <a:pPr>
              <a:spcAft>
                <a:spcPts val="600"/>
              </a:spcAft>
            </a:pPr>
            <a:r>
              <a:rPr lang="en-GB" sz="1400" u="sng" dirty="0" smtClean="0"/>
              <a:t>The area around the supports is very crowded</a:t>
            </a:r>
            <a:r>
              <a:rPr lang="en-GB" sz="1400" dirty="0" smtClean="0"/>
              <a:t>, it is not easy to get access to parts like </a:t>
            </a:r>
            <a:r>
              <a:rPr lang="en-GB" sz="1400" u="sng" dirty="0" smtClean="0"/>
              <a:t>screws and shims</a:t>
            </a:r>
            <a:r>
              <a:rPr lang="en-GB" sz="1400" dirty="0" smtClean="0"/>
              <a:t>. Is a solution without access possible?</a:t>
            </a:r>
          </a:p>
          <a:p>
            <a:pPr>
              <a:spcAft>
                <a:spcPts val="600"/>
              </a:spcAft>
            </a:pPr>
            <a:r>
              <a:rPr lang="en-GB" sz="1400" dirty="0" smtClean="0"/>
              <a:t>The support surfaces of the door and the barrel beam will not be exactly parallel. In order to keep stresses low the shims have to be precisely machined  so that any deviation from parallelism is compensated.</a:t>
            </a:r>
          </a:p>
          <a:p>
            <a:pPr>
              <a:spcAft>
                <a:spcPts val="600"/>
              </a:spcAft>
            </a:pPr>
            <a:r>
              <a:rPr lang="en-GB" sz="1400" dirty="0" smtClean="0"/>
              <a:t>An alternative to flat, precisely machined shims are ball shims, see for instance</a:t>
            </a:r>
          </a:p>
          <a:p>
            <a:pPr>
              <a:spcAft>
                <a:spcPts val="600"/>
              </a:spcAft>
            </a:pPr>
            <a:r>
              <a:rPr lang="en-GB" sz="1200" dirty="0">
                <a:hlinkClick r:id="rId5"/>
              </a:rPr>
              <a:t>http://</a:t>
            </a:r>
            <a:r>
              <a:rPr lang="en-GB" sz="1200" dirty="0" smtClean="0">
                <a:hlinkClick r:id="rId5"/>
              </a:rPr>
              <a:t>www.maedler.de/product/1643/2593/2605/kugelausgleichsscheiben-mn-6865-rostfrei</a:t>
            </a:r>
            <a:endParaRPr lang="en-GB" sz="1200" dirty="0" smtClean="0"/>
          </a:p>
        </p:txBody>
      </p:sp>
      <p:cxnSp>
        <p:nvCxnSpPr>
          <p:cNvPr id="6" name="Straight Arrow Connector 5"/>
          <p:cNvCxnSpPr/>
          <p:nvPr/>
        </p:nvCxnSpPr>
        <p:spPr>
          <a:xfrm flipH="1">
            <a:off x="1064568" y="2271930"/>
            <a:ext cx="2304256" cy="653013"/>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825208" y="2492895"/>
            <a:ext cx="1512168" cy="2088232"/>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6852245" y="2492895"/>
            <a:ext cx="1341115" cy="1656184"/>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4808" y="5229199"/>
            <a:ext cx="3627437" cy="1235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9670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42950" y="188641"/>
            <a:ext cx="8420100" cy="504055"/>
          </a:xfrm>
          <a:prstGeom prst="rect">
            <a:avLst/>
          </a:prstGeom>
        </p:spPr>
        <p:txBody>
          <a:bodyPr>
            <a:normAutofit/>
          </a:bodyPr>
          <a:lstStyle/>
          <a:p>
            <a:r>
              <a:rPr lang="en-GB" sz="2000" dirty="0" smtClean="0"/>
              <a:t>Door-Barrel Connection</a:t>
            </a:r>
            <a:endParaRPr lang="en-GB" sz="2000" dirty="0"/>
          </a:p>
        </p:txBody>
      </p:sp>
      <p:sp>
        <p:nvSpPr>
          <p:cNvPr id="4" name="TextBox 3"/>
          <p:cNvSpPr txBox="1"/>
          <p:nvPr/>
        </p:nvSpPr>
        <p:spPr>
          <a:xfrm>
            <a:off x="1640632" y="889556"/>
            <a:ext cx="6192688" cy="523220"/>
          </a:xfrm>
          <a:prstGeom prst="rect">
            <a:avLst/>
          </a:prstGeom>
          <a:noFill/>
        </p:spPr>
        <p:txBody>
          <a:bodyPr wrap="square" rtlCol="0">
            <a:spAutoFit/>
          </a:bodyPr>
          <a:lstStyle/>
          <a:p>
            <a:r>
              <a:rPr lang="en-GB" sz="1400" dirty="0" smtClean="0"/>
              <a:t>When the Target Spectrometer (solenoid) will be moved </a:t>
            </a:r>
            <a:r>
              <a:rPr lang="en-GB" sz="1400" dirty="0" smtClean="0"/>
              <a:t>almost the </a:t>
            </a:r>
            <a:r>
              <a:rPr lang="en-GB" sz="1400" dirty="0" smtClean="0"/>
              <a:t>whole weight of the door halves (2×23 tons upstream) will rest on only 2 bearings at the barrel. </a:t>
            </a:r>
            <a:endParaRPr lang="en-GB" sz="1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4907" y="1826821"/>
            <a:ext cx="1493837" cy="330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3219" y="1826821"/>
            <a:ext cx="1493837" cy="330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992560" y="5355213"/>
            <a:ext cx="2160240" cy="954107"/>
          </a:xfrm>
          <a:prstGeom prst="rect">
            <a:avLst/>
          </a:prstGeom>
          <a:noFill/>
        </p:spPr>
        <p:txBody>
          <a:bodyPr wrap="square" rtlCol="0">
            <a:spAutoFit/>
          </a:bodyPr>
          <a:lstStyle/>
          <a:p>
            <a:r>
              <a:rPr lang="en-GB" sz="1400" dirty="0" smtClean="0"/>
              <a:t>Vertical support of upstream door (turquoise) at barrel beam (blue), with ball shim (yellow)</a:t>
            </a:r>
            <a:endParaRPr lang="en-GB" sz="1400" dirty="0"/>
          </a:p>
        </p:txBody>
      </p:sp>
      <p:sp>
        <p:nvSpPr>
          <p:cNvPr id="8" name="TextBox 7"/>
          <p:cNvSpPr txBox="1"/>
          <p:nvPr/>
        </p:nvSpPr>
        <p:spPr>
          <a:xfrm>
            <a:off x="4016896" y="5355213"/>
            <a:ext cx="1872208" cy="523220"/>
          </a:xfrm>
          <a:prstGeom prst="rect">
            <a:avLst/>
          </a:prstGeom>
          <a:noFill/>
        </p:spPr>
        <p:txBody>
          <a:bodyPr wrap="square" rtlCol="0">
            <a:spAutoFit/>
          </a:bodyPr>
          <a:lstStyle/>
          <a:p>
            <a:r>
              <a:rPr lang="en-GB" sz="1400" dirty="0"/>
              <a:t>S</a:t>
            </a:r>
            <a:r>
              <a:rPr lang="en-GB" sz="1400" dirty="0" smtClean="0"/>
              <a:t>ame </a:t>
            </a:r>
            <a:r>
              <a:rPr lang="en-GB" sz="1400" dirty="0" smtClean="0"/>
              <a:t>as left-hand, door hidden</a:t>
            </a:r>
            <a:endParaRPr lang="en-GB" sz="1400" dirty="0"/>
          </a:p>
        </p:txBody>
      </p:sp>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37176" y="1647384"/>
            <a:ext cx="2201863" cy="377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6508702" y="5533442"/>
            <a:ext cx="2116705" cy="738664"/>
          </a:xfrm>
          <a:prstGeom prst="rect">
            <a:avLst/>
          </a:prstGeom>
          <a:noFill/>
        </p:spPr>
        <p:txBody>
          <a:bodyPr wrap="square" rtlCol="0">
            <a:spAutoFit/>
          </a:bodyPr>
          <a:lstStyle/>
          <a:p>
            <a:r>
              <a:rPr lang="en-GB" sz="1400" dirty="0"/>
              <a:t>V</a:t>
            </a:r>
            <a:r>
              <a:rPr lang="en-GB" sz="1400" dirty="0" smtClean="0"/>
              <a:t>ertical </a:t>
            </a:r>
            <a:r>
              <a:rPr lang="en-GB" sz="1400" dirty="0" smtClean="0"/>
              <a:t>deflection values [mm], deflection magnification factor 1000</a:t>
            </a:r>
            <a:endParaRPr lang="en-GB" sz="1400" dirty="0"/>
          </a:p>
        </p:txBody>
      </p:sp>
    </p:spTree>
    <p:extLst>
      <p:ext uri="{BB962C8B-B14F-4D97-AF65-F5344CB8AC3E}">
        <p14:creationId xmlns:p14="http://schemas.microsoft.com/office/powerpoint/2010/main" val="1505781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42950" y="260649"/>
            <a:ext cx="8420100" cy="504055"/>
          </a:xfrm>
          <a:prstGeom prst="rect">
            <a:avLst/>
          </a:prstGeom>
        </p:spPr>
        <p:txBody>
          <a:bodyPr>
            <a:normAutofit/>
          </a:bodyPr>
          <a:lstStyle/>
          <a:p>
            <a:r>
              <a:rPr lang="en-GB" sz="2000" dirty="0" smtClean="0"/>
              <a:t>Door-Door Connection Upstream</a:t>
            </a:r>
            <a:endParaRPr lang="en-GB" sz="2000" dirty="0"/>
          </a:p>
        </p:txBody>
      </p:sp>
      <p:sp>
        <p:nvSpPr>
          <p:cNvPr id="4" name="TextBox 3"/>
          <p:cNvSpPr txBox="1"/>
          <p:nvPr/>
        </p:nvSpPr>
        <p:spPr>
          <a:xfrm>
            <a:off x="2144688" y="1034152"/>
            <a:ext cx="5328592" cy="738664"/>
          </a:xfrm>
          <a:prstGeom prst="rect">
            <a:avLst/>
          </a:prstGeom>
          <a:noFill/>
        </p:spPr>
        <p:txBody>
          <a:bodyPr wrap="square" rtlCol="0">
            <a:spAutoFit/>
          </a:bodyPr>
          <a:lstStyle/>
          <a:p>
            <a:r>
              <a:rPr lang="en-GB" sz="1400" dirty="0" smtClean="0"/>
              <a:t>The cam rolls on top of the door halves should be nearer to the vertical centre-of-gravity (c-o-g) </a:t>
            </a:r>
            <a:r>
              <a:rPr lang="en-GB" sz="1400" dirty="0" smtClean="0"/>
              <a:t>axis of each door half. </a:t>
            </a:r>
            <a:r>
              <a:rPr lang="en-GB" sz="1400" dirty="0" smtClean="0"/>
              <a:t>The maximum force in beam direction that the cam rolls have to bear is expected to be 10kN.</a:t>
            </a:r>
            <a:endParaRPr lang="en-GB" sz="1400" dirty="0"/>
          </a:p>
        </p:txBody>
      </p:sp>
      <p:sp>
        <p:nvSpPr>
          <p:cNvPr id="7" name="TextBox 6"/>
          <p:cNvSpPr txBox="1"/>
          <p:nvPr/>
        </p:nvSpPr>
        <p:spPr>
          <a:xfrm>
            <a:off x="920552" y="5138608"/>
            <a:ext cx="2376264" cy="738664"/>
          </a:xfrm>
          <a:prstGeom prst="rect">
            <a:avLst/>
          </a:prstGeom>
          <a:noFill/>
        </p:spPr>
        <p:txBody>
          <a:bodyPr wrap="square" rtlCol="0">
            <a:spAutoFit/>
          </a:bodyPr>
          <a:lstStyle/>
          <a:p>
            <a:pPr algn="r"/>
            <a:r>
              <a:rPr lang="en-GB" sz="1400" dirty="0" smtClean="0"/>
              <a:t>The vertical c-o-g axis (blue) of each door half is at about x=110cm (±)</a:t>
            </a:r>
            <a:endParaRPr lang="en-GB" sz="1400" dirty="0"/>
          </a:p>
        </p:txBody>
      </p:sp>
      <p:sp>
        <p:nvSpPr>
          <p:cNvPr id="8" name="TextBox 7"/>
          <p:cNvSpPr txBox="1"/>
          <p:nvPr/>
        </p:nvSpPr>
        <p:spPr>
          <a:xfrm>
            <a:off x="4031147" y="5157192"/>
            <a:ext cx="1497917" cy="738664"/>
          </a:xfrm>
          <a:prstGeom prst="rect">
            <a:avLst/>
          </a:prstGeom>
          <a:noFill/>
        </p:spPr>
        <p:txBody>
          <a:bodyPr wrap="square" rtlCol="0">
            <a:spAutoFit/>
          </a:bodyPr>
          <a:lstStyle/>
          <a:p>
            <a:pPr algn="ctr"/>
            <a:r>
              <a:rPr lang="en-GB" sz="1400" dirty="0" smtClean="0"/>
              <a:t>Cam </a:t>
            </a:r>
            <a:r>
              <a:rPr lang="en-GB" sz="1400" dirty="0" smtClean="0"/>
              <a:t>rolls should be nearer </a:t>
            </a:r>
            <a:r>
              <a:rPr lang="en-GB" sz="1400" dirty="0" smtClean="0"/>
              <a:t>to the c-o-g </a:t>
            </a:r>
            <a:r>
              <a:rPr lang="en-GB" sz="1400" dirty="0"/>
              <a:t>axis </a:t>
            </a:r>
            <a:r>
              <a:rPr lang="en-GB" sz="1400" dirty="0" smtClean="0"/>
              <a:t>(~16cm) </a:t>
            </a:r>
            <a:endParaRPr lang="en-GB" sz="1400" dirty="0"/>
          </a:p>
        </p:txBody>
      </p:sp>
      <p:sp>
        <p:nvSpPr>
          <p:cNvPr id="11" name="TextBox 10"/>
          <p:cNvSpPr txBox="1"/>
          <p:nvPr/>
        </p:nvSpPr>
        <p:spPr>
          <a:xfrm>
            <a:off x="6321152" y="5157192"/>
            <a:ext cx="2476773" cy="523220"/>
          </a:xfrm>
          <a:prstGeom prst="rect">
            <a:avLst/>
          </a:prstGeom>
          <a:noFill/>
        </p:spPr>
        <p:txBody>
          <a:bodyPr wrap="square" rtlCol="0">
            <a:spAutoFit/>
          </a:bodyPr>
          <a:lstStyle/>
          <a:p>
            <a:r>
              <a:rPr lang="en-GB" sz="1400" dirty="0" smtClean="0"/>
              <a:t>These blocks need to be thicker (120mm instead of 60mm)</a:t>
            </a:r>
            <a:endParaRPr lang="en-GB"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075" y="2250629"/>
            <a:ext cx="7689850" cy="2644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a:off x="3728864" y="3501008"/>
            <a:ext cx="360040" cy="72008"/>
          </a:xfrm>
          <a:prstGeom prst="straightConnector1">
            <a:avLst/>
          </a:prstGeom>
          <a:ln w="12700">
            <a:solidFill>
              <a:srgbClr val="FF0000"/>
            </a:solidFill>
            <a:headEnd type="arrow"/>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3224808" y="4797152"/>
            <a:ext cx="432048" cy="432048"/>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4866741" y="3356992"/>
            <a:ext cx="504056" cy="1735148"/>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flipV="1">
            <a:off x="4448944" y="3284984"/>
            <a:ext cx="417797" cy="1807156"/>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3908884" y="3573016"/>
            <a:ext cx="828092" cy="1519124"/>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8255800" y="4005064"/>
            <a:ext cx="360040" cy="72008"/>
          </a:xfrm>
          <a:prstGeom prst="straightConnector1">
            <a:avLst/>
          </a:prstGeom>
          <a:ln w="12700">
            <a:solidFill>
              <a:srgbClr val="FF0000"/>
            </a:solidFill>
            <a:headEnd type="arrow"/>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6177136" y="3684396"/>
            <a:ext cx="527307" cy="1454212"/>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6009870" y="3793572"/>
            <a:ext cx="694573" cy="1298568"/>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681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588" y="2653437"/>
            <a:ext cx="8123237" cy="2233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idx="4294967295"/>
          </p:nvPr>
        </p:nvSpPr>
        <p:spPr>
          <a:xfrm>
            <a:off x="742950" y="530678"/>
            <a:ext cx="8420100" cy="504055"/>
          </a:xfrm>
          <a:prstGeom prst="rect">
            <a:avLst/>
          </a:prstGeom>
        </p:spPr>
        <p:txBody>
          <a:bodyPr>
            <a:normAutofit/>
          </a:bodyPr>
          <a:lstStyle/>
          <a:p>
            <a:r>
              <a:rPr lang="en-GB" sz="2000" dirty="0" smtClean="0"/>
              <a:t>Door-Door Connection Upstream</a:t>
            </a:r>
            <a:endParaRPr lang="en-GB" sz="2000" dirty="0"/>
          </a:p>
        </p:txBody>
      </p:sp>
      <p:sp>
        <p:nvSpPr>
          <p:cNvPr id="4" name="TextBox 3"/>
          <p:cNvSpPr txBox="1"/>
          <p:nvPr/>
        </p:nvSpPr>
        <p:spPr>
          <a:xfrm>
            <a:off x="1108075" y="1303601"/>
            <a:ext cx="7517332" cy="523220"/>
          </a:xfrm>
          <a:prstGeom prst="rect">
            <a:avLst/>
          </a:prstGeom>
          <a:noFill/>
        </p:spPr>
        <p:txBody>
          <a:bodyPr wrap="square" rtlCol="0">
            <a:spAutoFit/>
          </a:bodyPr>
          <a:lstStyle/>
          <a:p>
            <a:r>
              <a:rPr lang="en-GB" sz="1400" dirty="0" smtClean="0"/>
              <a:t>The cam rolls on top of the door halves should be nearer to the vertical centre-of-gravity (c-o-g) axis. The maximum force in beam direction that the cam rolls have to bear is expected to be 10kN.</a:t>
            </a:r>
            <a:endParaRPr lang="en-GB" sz="1400" dirty="0"/>
          </a:p>
        </p:txBody>
      </p:sp>
      <p:sp>
        <p:nvSpPr>
          <p:cNvPr id="8" name="TextBox 7"/>
          <p:cNvSpPr txBox="1"/>
          <p:nvPr/>
        </p:nvSpPr>
        <p:spPr>
          <a:xfrm>
            <a:off x="2288704" y="5139189"/>
            <a:ext cx="1872208" cy="523220"/>
          </a:xfrm>
          <a:prstGeom prst="rect">
            <a:avLst/>
          </a:prstGeom>
          <a:noFill/>
        </p:spPr>
        <p:txBody>
          <a:bodyPr wrap="square" rtlCol="0">
            <a:spAutoFit/>
          </a:bodyPr>
          <a:lstStyle/>
          <a:p>
            <a:pPr algn="r"/>
            <a:r>
              <a:rPr lang="en-GB" sz="1400" dirty="0" smtClean="0"/>
              <a:t>Cam rolls ~16cm nearer to the c-o-g axis</a:t>
            </a:r>
            <a:endParaRPr lang="en-GB" sz="1400" dirty="0"/>
          </a:p>
        </p:txBody>
      </p:sp>
      <p:sp>
        <p:nvSpPr>
          <p:cNvPr id="11" name="TextBox 10"/>
          <p:cNvSpPr txBox="1"/>
          <p:nvPr/>
        </p:nvSpPr>
        <p:spPr>
          <a:xfrm>
            <a:off x="5241031" y="5139189"/>
            <a:ext cx="2808313" cy="954107"/>
          </a:xfrm>
          <a:prstGeom prst="rect">
            <a:avLst/>
          </a:prstGeom>
          <a:noFill/>
        </p:spPr>
        <p:txBody>
          <a:bodyPr wrap="square" rtlCol="0">
            <a:spAutoFit/>
          </a:bodyPr>
          <a:lstStyle/>
          <a:p>
            <a:r>
              <a:rPr lang="en-GB" sz="1400" dirty="0" smtClean="0"/>
              <a:t>These blocks need to be thicker (120mm instead of 60mm). The minimum force applied on the connection screws is 40kN.</a:t>
            </a:r>
            <a:endParaRPr lang="en-GB" sz="1400" dirty="0"/>
          </a:p>
        </p:txBody>
      </p:sp>
      <p:cxnSp>
        <p:nvCxnSpPr>
          <p:cNvPr id="5" name="Straight Arrow Connector 4"/>
          <p:cNvCxnSpPr/>
          <p:nvPr/>
        </p:nvCxnSpPr>
        <p:spPr>
          <a:xfrm>
            <a:off x="3112526" y="3821914"/>
            <a:ext cx="360040" cy="0"/>
          </a:xfrm>
          <a:prstGeom prst="straightConnector1">
            <a:avLst/>
          </a:prstGeom>
          <a:ln w="12700">
            <a:solidFill>
              <a:srgbClr val="FF0000"/>
            </a:solidFill>
            <a:headEnd type="arrow"/>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flipV="1">
            <a:off x="3800872" y="4203085"/>
            <a:ext cx="216024" cy="943060"/>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016896" y="4196129"/>
            <a:ext cx="216024" cy="950016"/>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182051" y="3811959"/>
            <a:ext cx="360040" cy="0"/>
          </a:xfrm>
          <a:prstGeom prst="straightConnector1">
            <a:avLst/>
          </a:prstGeom>
          <a:ln w="12700">
            <a:solidFill>
              <a:srgbClr val="FF0000"/>
            </a:solidFill>
            <a:headEnd type="arrow"/>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4736976" y="3987061"/>
            <a:ext cx="650820" cy="1119542"/>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4952206" y="3915053"/>
            <a:ext cx="504850" cy="1231092"/>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3292546" y="3897168"/>
            <a:ext cx="616338" cy="1242021"/>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75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42950" y="332656"/>
            <a:ext cx="8420100" cy="720080"/>
          </a:xfrm>
          <a:prstGeom prst="rect">
            <a:avLst/>
          </a:prstGeom>
        </p:spPr>
        <p:txBody>
          <a:bodyPr>
            <a:normAutofit/>
          </a:bodyPr>
          <a:lstStyle/>
          <a:p>
            <a:r>
              <a:rPr lang="en-GB" sz="2000" dirty="0" smtClean="0"/>
              <a:t>Downstream Door</a:t>
            </a:r>
            <a:br>
              <a:rPr lang="en-GB" sz="2000" dirty="0" smtClean="0"/>
            </a:br>
            <a:r>
              <a:rPr lang="en-GB" sz="1800" dirty="0" smtClean="0"/>
              <a:t>Aperture in last plate</a:t>
            </a:r>
            <a:endParaRPr lang="en-GB" sz="1800" dirty="0"/>
          </a:p>
        </p:txBody>
      </p:sp>
      <p:sp>
        <p:nvSpPr>
          <p:cNvPr id="4" name="TextBox 3"/>
          <p:cNvSpPr txBox="1"/>
          <p:nvPr/>
        </p:nvSpPr>
        <p:spPr>
          <a:xfrm>
            <a:off x="1784648" y="1844824"/>
            <a:ext cx="6264696" cy="954107"/>
          </a:xfrm>
          <a:prstGeom prst="rect">
            <a:avLst/>
          </a:prstGeom>
          <a:noFill/>
        </p:spPr>
        <p:txBody>
          <a:bodyPr wrap="square" rtlCol="0">
            <a:spAutoFit/>
          </a:bodyPr>
          <a:lstStyle/>
          <a:p>
            <a:pPr algn="just"/>
            <a:r>
              <a:rPr lang="en-GB" sz="1400" dirty="0" smtClean="0"/>
              <a:t>Once there was a reason why the aperture in the last plate of the downstream door had to be much bigger than the apertures in the previous plates. This reason does not exist anymore. Now, for the last plate, it is sufficient to provide an aperture with a width of ±520mm and a height of ±260mm. </a:t>
            </a:r>
            <a:endParaRPr lang="en-GB"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6425" y="2936081"/>
            <a:ext cx="3611563" cy="279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1034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04528" y="188640"/>
            <a:ext cx="8420100" cy="792087"/>
          </a:xfrm>
          <a:prstGeom prst="rect">
            <a:avLst/>
          </a:prstGeom>
        </p:spPr>
        <p:txBody>
          <a:bodyPr>
            <a:normAutofit/>
          </a:bodyPr>
          <a:lstStyle/>
          <a:p>
            <a:r>
              <a:rPr lang="en-GB" sz="2000" dirty="0" smtClean="0"/>
              <a:t>Downstream Door</a:t>
            </a:r>
            <a:br>
              <a:rPr lang="en-GB" sz="2000" dirty="0" smtClean="0"/>
            </a:br>
            <a:r>
              <a:rPr lang="en-GB" sz="1800" dirty="0" smtClean="0"/>
              <a:t>Screws and spacers</a:t>
            </a:r>
            <a:endParaRPr lang="en-GB" sz="2000" dirty="0"/>
          </a:p>
        </p:txBody>
      </p:sp>
      <p:sp>
        <p:nvSpPr>
          <p:cNvPr id="4" name="TextBox 3"/>
          <p:cNvSpPr txBox="1"/>
          <p:nvPr/>
        </p:nvSpPr>
        <p:spPr>
          <a:xfrm>
            <a:off x="882130" y="1168296"/>
            <a:ext cx="7776864" cy="892552"/>
          </a:xfrm>
          <a:prstGeom prst="rect">
            <a:avLst/>
          </a:prstGeom>
          <a:noFill/>
        </p:spPr>
        <p:txBody>
          <a:bodyPr wrap="square" rtlCol="0">
            <a:spAutoFit/>
          </a:bodyPr>
          <a:lstStyle/>
          <a:p>
            <a:pPr>
              <a:spcAft>
                <a:spcPts val="600"/>
              </a:spcAft>
            </a:pPr>
            <a:r>
              <a:rPr lang="en-GB" sz="1400" dirty="0" smtClean="0"/>
              <a:t>In order not to waste space for the Muon Counters:</a:t>
            </a:r>
          </a:p>
          <a:p>
            <a:pPr>
              <a:spcAft>
                <a:spcPts val="600"/>
              </a:spcAft>
            </a:pPr>
            <a:r>
              <a:rPr lang="en-GB" sz="1400" dirty="0" smtClean="0"/>
              <a:t>Should the spacers between the door plates be placed nearer to the fixing screws (yellow, see below)?</a:t>
            </a:r>
          </a:p>
          <a:p>
            <a:pPr>
              <a:spcAft>
                <a:spcPts val="600"/>
              </a:spcAft>
            </a:pPr>
            <a:r>
              <a:rPr lang="en-GB" sz="1400" dirty="0" smtClean="0"/>
              <a:t>A more favourable place for squeeze-off </a:t>
            </a:r>
            <a:r>
              <a:rPr lang="en-GB" sz="1400" dirty="0"/>
              <a:t>screws (</a:t>
            </a:r>
            <a:r>
              <a:rPr lang="en-GB" sz="1400" dirty="0" smtClean="0"/>
              <a:t>magenta)  is next to the fixing screws, horizontally.</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808" y="2678137"/>
            <a:ext cx="3338513" cy="355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V="1">
            <a:off x="5490642" y="5301208"/>
            <a:ext cx="360040" cy="144016"/>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474418" y="5301208"/>
            <a:ext cx="2088232" cy="738664"/>
          </a:xfrm>
          <a:prstGeom prst="rect">
            <a:avLst/>
          </a:prstGeom>
          <a:noFill/>
        </p:spPr>
        <p:txBody>
          <a:bodyPr wrap="square" rtlCol="0">
            <a:spAutoFit/>
          </a:bodyPr>
          <a:lstStyle/>
          <a:p>
            <a:pPr algn="r"/>
            <a:r>
              <a:rPr lang="en-GB" sz="1400" dirty="0" smtClean="0"/>
              <a:t>Holes for fixing the spacers between plates (by spot-welding)</a:t>
            </a:r>
          </a:p>
        </p:txBody>
      </p:sp>
      <p:cxnSp>
        <p:nvCxnSpPr>
          <p:cNvPr id="12" name="Straight Arrow Connector 11"/>
          <p:cNvCxnSpPr/>
          <p:nvPr/>
        </p:nvCxnSpPr>
        <p:spPr>
          <a:xfrm>
            <a:off x="5490642" y="5453608"/>
            <a:ext cx="648072" cy="0"/>
          </a:xfrm>
          <a:prstGeom prst="straightConnector1">
            <a:avLst/>
          </a:prstGeom>
          <a:ln w="12700">
            <a:solidFill>
              <a:srgbClr val="FF0000"/>
            </a:solidFill>
            <a:tailEnd type="arrow"/>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76536" y="2251318"/>
            <a:ext cx="4633714" cy="2693045"/>
          </a:xfrm>
          <a:prstGeom prst="rect">
            <a:avLst/>
          </a:prstGeom>
          <a:noFill/>
        </p:spPr>
        <p:txBody>
          <a:bodyPr wrap="square" rtlCol="0">
            <a:spAutoFit/>
          </a:bodyPr>
          <a:lstStyle/>
          <a:p>
            <a:pPr>
              <a:spcAft>
                <a:spcPts val="600"/>
              </a:spcAft>
            </a:pPr>
            <a:r>
              <a:rPr lang="en-GB" sz="1400" dirty="0" smtClean="0"/>
              <a:t>Length of the fixing screws:</a:t>
            </a:r>
          </a:p>
          <a:p>
            <a:pPr>
              <a:spcAft>
                <a:spcPts val="600"/>
              </a:spcAft>
            </a:pPr>
            <a:r>
              <a:rPr lang="en-GB" sz="1400" dirty="0" smtClean="0"/>
              <a:t>Mounted through all plates requires a length of 540mm, maximum standard length for M36 with bolt head is 360mm. </a:t>
            </a:r>
          </a:p>
          <a:p>
            <a:pPr>
              <a:spcAft>
                <a:spcPts val="600"/>
              </a:spcAft>
            </a:pPr>
            <a:r>
              <a:rPr lang="en-GB" sz="1400" dirty="0" smtClean="0"/>
              <a:t>The current set-up of plates, fixing screws, and nut holders is very elastic. To make it more rigid there should be provided spacers between the plates next to the screw holes, and the screws should be shorter.</a:t>
            </a:r>
          </a:p>
          <a:p>
            <a:pPr>
              <a:spcAft>
                <a:spcPts val="600"/>
              </a:spcAft>
            </a:pPr>
            <a:r>
              <a:rPr lang="en-GB" sz="1400" dirty="0" smtClean="0"/>
              <a:t>The assembly force each M36 screw can exert on the door-barrel connection is about 20 kN (2 tons, wrench torque 250 N·m assumed). A higher force might be problematic for the nut holders. </a:t>
            </a:r>
          </a:p>
        </p:txBody>
      </p:sp>
      <p:sp>
        <p:nvSpPr>
          <p:cNvPr id="3" name="TextBox 2"/>
          <p:cNvSpPr txBox="1"/>
          <p:nvPr/>
        </p:nvSpPr>
        <p:spPr>
          <a:xfrm>
            <a:off x="776536" y="4869160"/>
            <a:ext cx="2592288" cy="1015663"/>
          </a:xfrm>
          <a:prstGeom prst="rect">
            <a:avLst/>
          </a:prstGeom>
          <a:noFill/>
        </p:spPr>
        <p:txBody>
          <a:bodyPr wrap="square" rtlCol="0">
            <a:spAutoFit/>
          </a:bodyPr>
          <a:lstStyle/>
          <a:p>
            <a:r>
              <a:rPr lang="en-GB" sz="1400" dirty="0" smtClean="0"/>
              <a:t>20 kN per screw is not </a:t>
            </a:r>
            <a:r>
              <a:rPr lang="en-GB" sz="1400" dirty="0"/>
              <a:t>enough to prevent </a:t>
            </a:r>
            <a:r>
              <a:rPr lang="en-GB" sz="1400" dirty="0" smtClean="0"/>
              <a:t>vertical sliding of the doors (by </a:t>
            </a:r>
            <a:r>
              <a:rPr lang="en-GB" sz="1400" dirty="0"/>
              <a:t>static </a:t>
            </a:r>
            <a:r>
              <a:rPr lang="en-GB" sz="1400" dirty="0" smtClean="0"/>
              <a:t>friction).</a:t>
            </a:r>
            <a:endParaRPr lang="en-GB" sz="1400" dirty="0"/>
          </a:p>
          <a:p>
            <a:endParaRPr lang="en-GB" dirty="0"/>
          </a:p>
        </p:txBody>
      </p:sp>
    </p:spTree>
    <p:extLst>
      <p:ext uri="{BB962C8B-B14F-4D97-AF65-F5344CB8AC3E}">
        <p14:creationId xmlns:p14="http://schemas.microsoft.com/office/powerpoint/2010/main" val="4150054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3414" y="2798327"/>
            <a:ext cx="3665537" cy="306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idx="4294967295"/>
          </p:nvPr>
        </p:nvSpPr>
        <p:spPr>
          <a:xfrm>
            <a:off x="742950" y="260649"/>
            <a:ext cx="8420100" cy="648071"/>
          </a:xfrm>
          <a:prstGeom prst="rect">
            <a:avLst/>
          </a:prstGeom>
        </p:spPr>
        <p:txBody>
          <a:bodyPr>
            <a:normAutofit/>
          </a:bodyPr>
          <a:lstStyle/>
          <a:p>
            <a:r>
              <a:rPr lang="en-GB" sz="2000" dirty="0" smtClean="0"/>
              <a:t>Add-on Beams on Upper Frame Beam</a:t>
            </a:r>
            <a:endParaRPr lang="en-GB" sz="2000" dirty="0"/>
          </a:p>
        </p:txBody>
      </p:sp>
      <p:sp>
        <p:nvSpPr>
          <p:cNvPr id="4" name="TextBox 3"/>
          <p:cNvSpPr txBox="1"/>
          <p:nvPr/>
        </p:nvSpPr>
        <p:spPr>
          <a:xfrm>
            <a:off x="5961112" y="4491117"/>
            <a:ext cx="1800200" cy="954107"/>
          </a:xfrm>
          <a:prstGeom prst="rect">
            <a:avLst/>
          </a:prstGeom>
          <a:noFill/>
        </p:spPr>
        <p:txBody>
          <a:bodyPr wrap="square" rtlCol="0">
            <a:spAutoFit/>
          </a:bodyPr>
          <a:lstStyle/>
          <a:p>
            <a:r>
              <a:rPr lang="en-GB" sz="1400" dirty="0" smtClean="0"/>
              <a:t>Maximum horizontal force to be expected on door rail: 10 kN</a:t>
            </a:r>
          </a:p>
          <a:p>
            <a:endParaRPr lang="en-GB" sz="1400" dirty="0"/>
          </a:p>
        </p:txBody>
      </p:sp>
      <p:cxnSp>
        <p:nvCxnSpPr>
          <p:cNvPr id="5" name="Straight Arrow Connector 4"/>
          <p:cNvCxnSpPr/>
          <p:nvPr/>
        </p:nvCxnSpPr>
        <p:spPr>
          <a:xfrm>
            <a:off x="4953000" y="2764672"/>
            <a:ext cx="72008" cy="341456"/>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385048" y="4725144"/>
            <a:ext cx="576064" cy="72008"/>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512840" y="2079432"/>
            <a:ext cx="1656184" cy="738664"/>
          </a:xfrm>
          <a:prstGeom prst="rect">
            <a:avLst/>
          </a:prstGeom>
          <a:noFill/>
        </p:spPr>
        <p:txBody>
          <a:bodyPr wrap="square" rtlCol="0">
            <a:spAutoFit/>
          </a:bodyPr>
          <a:lstStyle/>
          <a:p>
            <a:pPr algn="ctr"/>
            <a:r>
              <a:rPr lang="en-GB" sz="1400" dirty="0" smtClean="0"/>
              <a:t>Maximum force to be expected in this direction: 12 kN</a:t>
            </a:r>
          </a:p>
        </p:txBody>
      </p:sp>
      <p:sp>
        <p:nvSpPr>
          <p:cNvPr id="15" name="Curved Down Arrow 14"/>
          <p:cNvSpPr/>
          <p:nvPr/>
        </p:nvSpPr>
        <p:spPr>
          <a:xfrm>
            <a:off x="3800872" y="3538176"/>
            <a:ext cx="274425" cy="504056"/>
          </a:xfrm>
          <a:prstGeom prst="curvedDownArrow">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00"/>
              </a:solidFill>
            </a:endParaRPr>
          </a:p>
        </p:txBody>
      </p:sp>
      <p:cxnSp>
        <p:nvCxnSpPr>
          <p:cNvPr id="18" name="Straight Arrow Connector 17"/>
          <p:cNvCxnSpPr/>
          <p:nvPr/>
        </p:nvCxnSpPr>
        <p:spPr>
          <a:xfrm>
            <a:off x="3440832" y="3268728"/>
            <a:ext cx="288032" cy="521476"/>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640632" y="2583488"/>
            <a:ext cx="1872208" cy="738664"/>
          </a:xfrm>
          <a:prstGeom prst="rect">
            <a:avLst/>
          </a:prstGeom>
          <a:noFill/>
        </p:spPr>
        <p:txBody>
          <a:bodyPr wrap="square" rtlCol="0">
            <a:spAutoFit/>
          </a:bodyPr>
          <a:lstStyle/>
          <a:p>
            <a:pPr algn="r"/>
            <a:r>
              <a:rPr lang="en-GB" sz="1400" dirty="0" smtClean="0"/>
              <a:t>Maximum momentum (about x-axis) on a single beam : 10 </a:t>
            </a:r>
            <a:r>
              <a:rPr lang="en-GB" sz="1400" dirty="0" err="1" smtClean="0"/>
              <a:t>kN·m</a:t>
            </a:r>
            <a:endParaRPr lang="en-GB" sz="1400" dirty="0" smtClean="0"/>
          </a:p>
        </p:txBody>
      </p:sp>
      <p:cxnSp>
        <p:nvCxnSpPr>
          <p:cNvPr id="23" name="Straight Arrow Connector 22"/>
          <p:cNvCxnSpPr/>
          <p:nvPr/>
        </p:nvCxnSpPr>
        <p:spPr>
          <a:xfrm flipH="1">
            <a:off x="6105128" y="2764672"/>
            <a:ext cx="288032" cy="448304"/>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321152" y="1844824"/>
            <a:ext cx="1800200" cy="954107"/>
          </a:xfrm>
          <a:prstGeom prst="rect">
            <a:avLst/>
          </a:prstGeom>
          <a:noFill/>
        </p:spPr>
        <p:txBody>
          <a:bodyPr wrap="square" rtlCol="0">
            <a:spAutoFit/>
          </a:bodyPr>
          <a:lstStyle/>
          <a:p>
            <a:r>
              <a:rPr lang="en-GB" sz="1400" dirty="0" smtClean="0"/>
              <a:t>Diagonal  beams debatable, one instead of 4 seems to be sufficient</a:t>
            </a:r>
          </a:p>
        </p:txBody>
      </p:sp>
      <p:cxnSp>
        <p:nvCxnSpPr>
          <p:cNvPr id="26" name="Straight Arrow Connector 25"/>
          <p:cNvCxnSpPr/>
          <p:nvPr/>
        </p:nvCxnSpPr>
        <p:spPr>
          <a:xfrm flipH="1">
            <a:off x="5601072" y="2764672"/>
            <a:ext cx="792088" cy="682912"/>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590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42950" y="242065"/>
            <a:ext cx="8420100" cy="720080"/>
          </a:xfrm>
          <a:prstGeom prst="rect">
            <a:avLst/>
          </a:prstGeom>
        </p:spPr>
        <p:txBody>
          <a:bodyPr>
            <a:normAutofit/>
          </a:bodyPr>
          <a:lstStyle/>
          <a:p>
            <a:r>
              <a:rPr lang="en-GB" sz="2000" dirty="0" smtClean="0"/>
              <a:t>Big Support Beam</a:t>
            </a:r>
            <a:endParaRPr lang="en-GB" sz="2000" dirty="0"/>
          </a:p>
        </p:txBody>
      </p:sp>
      <p:sp>
        <p:nvSpPr>
          <p:cNvPr id="4" name="TextBox 3"/>
          <p:cNvSpPr txBox="1"/>
          <p:nvPr/>
        </p:nvSpPr>
        <p:spPr>
          <a:xfrm>
            <a:off x="992560" y="1322184"/>
            <a:ext cx="7488832" cy="523220"/>
          </a:xfrm>
          <a:prstGeom prst="rect">
            <a:avLst/>
          </a:prstGeom>
          <a:noFill/>
        </p:spPr>
        <p:txBody>
          <a:bodyPr wrap="square" rtlCol="0">
            <a:spAutoFit/>
          </a:bodyPr>
          <a:lstStyle/>
          <a:p>
            <a:r>
              <a:rPr lang="en-GB" sz="1400" dirty="0" smtClean="0"/>
              <a:t>In the southern support beam 2 holes with 200mm diameter are needed.</a:t>
            </a:r>
          </a:p>
          <a:p>
            <a:endParaRPr lang="en-GB"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950" y="2159590"/>
            <a:ext cx="6386513" cy="2933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a:off x="3152800" y="1583794"/>
            <a:ext cx="72008" cy="2258670"/>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3872880" y="3994864"/>
            <a:ext cx="216024" cy="1219944"/>
          </a:xfrm>
          <a:prstGeom prst="straightConnector1">
            <a:avLst/>
          </a:prstGeom>
          <a:ln w="12700">
            <a:solidFill>
              <a:srgbClr val="FF0000"/>
            </a:solidFill>
            <a:tailEnd type="arrow"/>
          </a:ln>
          <a:effectLst>
            <a:glow rad="38100">
              <a:schemeClr val="bg1">
                <a:alpha val="95000"/>
              </a:schemeClr>
            </a:glow>
          </a:effectLst>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224808" y="5210616"/>
            <a:ext cx="1800200" cy="738664"/>
          </a:xfrm>
          <a:prstGeom prst="rect">
            <a:avLst/>
          </a:prstGeom>
          <a:noFill/>
        </p:spPr>
        <p:txBody>
          <a:bodyPr wrap="square" rtlCol="0">
            <a:spAutoFit/>
          </a:bodyPr>
          <a:lstStyle/>
          <a:p>
            <a:pPr algn="ctr"/>
            <a:r>
              <a:rPr lang="en-GB" sz="1400" dirty="0" smtClean="0"/>
              <a:t>Rips on this side might be omitted.</a:t>
            </a:r>
          </a:p>
          <a:p>
            <a:pPr algn="ctr"/>
            <a:endParaRPr lang="en-GB" sz="1400" dirty="0"/>
          </a:p>
        </p:txBody>
      </p:sp>
    </p:spTree>
    <p:extLst>
      <p:ext uri="{BB962C8B-B14F-4D97-AF65-F5344CB8AC3E}">
        <p14:creationId xmlns:p14="http://schemas.microsoft.com/office/powerpoint/2010/main" val="1678516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703</Words>
  <Application>Microsoft Office PowerPoint</Application>
  <PresentationFormat>A4 Paper (210x297 mm)</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Solenoid Yoke Door-Barrel Connection</vt:lpstr>
      <vt:lpstr>Door-Barrel Connection</vt:lpstr>
      <vt:lpstr>Door-Barrel Connection</vt:lpstr>
      <vt:lpstr>Door-Door Connection Upstream</vt:lpstr>
      <vt:lpstr>Door-Door Connection Upstream</vt:lpstr>
      <vt:lpstr>Downstream Door Aperture in last plate</vt:lpstr>
      <vt:lpstr>Downstream Door Screws and spacers</vt:lpstr>
      <vt:lpstr>Add-on Beams on Upper Frame Beam</vt:lpstr>
      <vt:lpstr>Big Support Beam</vt:lpstr>
    </vt:vector>
  </TitlesOfParts>
  <Company>GSI Helmholzzentrum für Schwerionenforschung mbH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Solenoid Yoke: Door-Barrel Connection</dc:title>
  <dc:creator>Luehning, Jost</dc:creator>
  <cp:lastModifiedBy>Luehning, Jost</cp:lastModifiedBy>
  <cp:revision>48</cp:revision>
  <dcterms:created xsi:type="dcterms:W3CDTF">2017-09-20T12:20:09Z</dcterms:created>
  <dcterms:modified xsi:type="dcterms:W3CDTF">2017-10-04T07:34:18Z</dcterms:modified>
</cp:coreProperties>
</file>