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8" r:id="rId3"/>
    <p:sldId id="281" r:id="rId4"/>
    <p:sldId id="282" r:id="rId5"/>
    <p:sldId id="291" r:id="rId6"/>
    <p:sldId id="280" r:id="rId7"/>
    <p:sldId id="284" r:id="rId8"/>
    <p:sldId id="289" r:id="rId9"/>
    <p:sldId id="276" r:id="rId10"/>
    <p:sldId id="261" r:id="rId11"/>
    <p:sldId id="285" r:id="rId12"/>
    <p:sldId id="286" r:id="rId13"/>
    <p:sldId id="287" r:id="rId14"/>
    <p:sldId id="271" r:id="rId15"/>
    <p:sldId id="270" r:id="rId16"/>
    <p:sldId id="269" r:id="rId17"/>
    <p:sldId id="290" r:id="rId18"/>
    <p:sldId id="292" r:id="rId19"/>
    <p:sldId id="288" r:id="rId20"/>
    <p:sldId id="293" r:id="rId21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386" autoAdjust="0"/>
  </p:normalViewPr>
  <p:slideViewPr>
    <p:cSldViewPr>
      <p:cViewPr varScale="1">
        <p:scale>
          <a:sx n="46" d="100"/>
          <a:sy n="46" d="100"/>
        </p:scale>
        <p:origin x="-912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DA425-6D2E-4BFE-9F88-D056DBC08146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1D575-5AA6-4B9E-BC2A-69A97C42833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77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3E21B-CA55-476B-B481-06D84D5A895A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B5DC5-012F-40A2-A5D2-D0E01E1429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41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B5DC5-012F-40A2-A5D2-D0E01E1429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50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Vérifier les facteurs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B5DC5-012F-40A2-A5D2-D0E01E14292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955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Acceptance</a:t>
            </a:r>
            <a:r>
              <a:rPr lang="fr-FR" dirty="0" smtClean="0"/>
              <a:t> SPES4 en vertical ? Limitations </a:t>
            </a:r>
            <a:r>
              <a:rPr lang="fr-FR" dirty="0" err="1" smtClean="0"/>
              <a:t>tx</a:t>
            </a:r>
            <a:r>
              <a:rPr lang="fr-FR" dirty="0" smtClean="0"/>
              <a:t> de comptage, ROPER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B5DC5-012F-40A2-A5D2-D0E01E14292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13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Shift</a:t>
            </a:r>
            <a:r>
              <a:rPr lang="fr-FR" baseline="0" dirty="0" smtClean="0"/>
              <a:t> seulement 30 MeV ?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B5DC5-012F-40A2-A5D2-D0E01E14292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55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B5DC5-012F-40A2-A5D2-D0E01E14292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776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B5DC5-012F-40A2-A5D2-D0E01E14292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645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Oset</a:t>
            </a:r>
            <a:r>
              <a:rPr lang="fr-FR" dirty="0" smtClean="0"/>
              <a:t>, </a:t>
            </a:r>
            <a:r>
              <a:rPr lang="fr-FR" dirty="0" err="1" smtClean="0"/>
              <a:t>Chanfray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B5DC5-012F-40A2-A5D2-D0E01E14292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20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B5DC5-012F-40A2-A5D2-D0E01E1429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05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B5DC5-012F-40A2-A5D2-D0E01E1429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06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B5DC5-012F-40A2-A5D2-D0E01E1429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06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B5DC5-012F-40A2-A5D2-D0E01E1429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52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Figure inclusif (3He,t), + ions lourds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B5DC5-012F-40A2-A5D2-D0E01E1429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8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B5DC5-012F-40A2-A5D2-D0E01E1429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02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B5DC5-012F-40A2-A5D2-D0E01E1429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64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B5DC5-012F-40A2-A5D2-D0E01E14292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57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D00D6-A31E-405C-8881-EF82D84E6DE5}" type="datetime1">
              <a:rPr lang="en-US" smtClean="0"/>
              <a:t>11/28/2017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B. Ramstein, WASA at GSI, Nov 2017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70F0-FF96-4735-9EFF-FB47296FDB6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24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F182-4383-445C-B4F8-D2BBF77C5810}" type="datetime1">
              <a:rPr lang="en-US" smtClean="0"/>
              <a:t>11/28/2017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B. Ramstein, WASA at GSI, Nov 2017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70F0-FF96-4735-9EFF-FB47296FDB6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85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26FE-5B66-41B6-9888-DCA7829E19C0}" type="datetime1">
              <a:rPr lang="en-US" smtClean="0"/>
              <a:t>11/28/2017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B. Ramstein, WASA at GSI, Nov 2017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70F0-FF96-4735-9EFF-FB47296FDB6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3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10EAF-60E4-4A6B-ABB3-382C059DBE6A}" type="datetime1">
              <a:rPr lang="en-US" smtClean="0"/>
              <a:t>11/28/2017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B. Ramstein, WASA at GSI, Nov 2017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70F0-FF96-4735-9EFF-FB47296FDB6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88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7218-07E6-48A7-80E9-4996D4FDACA7}" type="datetime1">
              <a:rPr lang="en-US" smtClean="0"/>
              <a:t>11/28/2017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B. Ramstein, WASA at GSI, Nov 2017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70F0-FF96-4735-9EFF-FB47296FDB6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887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22BE-4080-4EA7-8965-F6358363AA68}" type="datetime1">
              <a:rPr lang="en-US" smtClean="0"/>
              <a:t>11/28/2017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B. Ramstein, WASA at GSI, Nov 2017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70F0-FF96-4735-9EFF-FB47296FDB6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46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0778-6E8E-4D75-9794-9081097E087F}" type="datetime1">
              <a:rPr lang="en-US" smtClean="0"/>
              <a:t>11/28/2017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B. Ramstein, WASA at GSI, Nov 2017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70F0-FF96-4735-9EFF-FB47296FDB6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18F4-5067-4F3B-9034-8E27A7E5CA8A}" type="datetime1">
              <a:rPr lang="en-US" smtClean="0"/>
              <a:t>11/28/2017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B. Ramstein, WASA at GSI, Nov 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70F0-FF96-4735-9EFF-FB47296FDB6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73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E514-9544-466B-BD55-A6C1B1264AE0}" type="datetime1">
              <a:rPr lang="en-US" smtClean="0"/>
              <a:t>11/28/2017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B. Ramstein, WASA at GSI, Nov 2017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70F0-FF96-4735-9EFF-FB47296FDB6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89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C83A-2F0A-4015-82B0-1AFEB27FF6D4}" type="datetime1">
              <a:rPr lang="en-US" smtClean="0"/>
              <a:t>11/28/2017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B. Ramstein, WASA at GSI, Nov 2017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70F0-FF96-4735-9EFF-FB47296FDB6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48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6011-66BC-4F18-8B7F-0A4E6FC43641}" type="datetime1">
              <a:rPr lang="en-US" smtClean="0"/>
              <a:t>11/28/2017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B. Ramstein, WASA at GSI, Nov 2017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70F0-FF96-4735-9EFF-FB47296FDB6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5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151BB-0436-4966-BFC1-9C0ECE4D979A}" type="datetime1">
              <a:rPr lang="en-US" smtClean="0"/>
              <a:t>11/28/2017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n-NO" smtClean="0"/>
              <a:t>B. Ramstein, WASA at GSI, Nov 2017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070F0-FF96-4735-9EFF-FB47296FDB6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91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9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1717799"/>
            <a:ext cx="7848600" cy="1927225"/>
          </a:xfrm>
        </p:spPr>
        <p:txBody>
          <a:bodyPr>
            <a:normAutofit fontScale="90000"/>
          </a:bodyPr>
          <a:lstStyle/>
          <a:p>
            <a:r>
              <a:rPr lang="fr-FR" sz="4800" b="1" dirty="0" err="1" smtClean="0">
                <a:solidFill>
                  <a:schemeClr val="tx2"/>
                </a:solidFill>
              </a:rPr>
              <a:t>Resonances</a:t>
            </a:r>
            <a:r>
              <a:rPr lang="fr-FR" sz="4800" b="1" dirty="0" smtClean="0">
                <a:solidFill>
                  <a:schemeClr val="tx2"/>
                </a:solidFill>
              </a:rPr>
              <a:t> in </a:t>
            </a:r>
            <a:r>
              <a:rPr lang="fr-FR" sz="4800" b="1" dirty="0" err="1" smtClean="0">
                <a:solidFill>
                  <a:schemeClr val="tx2"/>
                </a:solidFill>
              </a:rPr>
              <a:t>Nuclei</a:t>
            </a:r>
            <a:r>
              <a:rPr lang="fr-FR" sz="4800" b="1" dirty="0" smtClean="0">
                <a:solidFill>
                  <a:schemeClr val="tx2"/>
                </a:solidFill>
              </a:rPr>
              <a:t>: </a:t>
            </a:r>
            <a:br>
              <a:rPr lang="fr-FR" sz="4800" b="1" dirty="0" smtClean="0">
                <a:solidFill>
                  <a:schemeClr val="tx2"/>
                </a:solidFill>
              </a:rPr>
            </a:br>
            <a:r>
              <a:rPr lang="fr-FR" sz="4800" b="1" dirty="0" smtClean="0">
                <a:solidFill>
                  <a:schemeClr val="tx2"/>
                </a:solidFill>
              </a:rPr>
              <a:t>From SATURNE to HADES@GSI</a:t>
            </a:r>
            <a:r>
              <a:rPr lang="fr-FR" b="1" cap="all" spc="-100" dirty="0" smtClean="0">
                <a:solidFill>
                  <a:schemeClr val="tx2"/>
                </a:solidFill>
              </a:rPr>
              <a:t> 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B. Ramstein, WASA at GSI, Nov 2017</a:t>
            </a:r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70F0-FF96-4735-9EFF-FB47296FDB6B}" type="slidenum">
              <a:rPr lang="en-US" smtClean="0"/>
              <a:t>1</a:t>
            </a:fld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2051720" y="3598053"/>
            <a:ext cx="7574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B. Ramstein*, IPN Orsay</a:t>
            </a:r>
            <a:endParaRPr lang="en-US" sz="2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92" y="49507"/>
            <a:ext cx="2194560" cy="12192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11838"/>
            <a:ext cx="1941187" cy="1156869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448315" y="4983559"/>
            <a:ext cx="6724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tx2"/>
                </a:solidFill>
              </a:rPr>
              <a:t>Workshop: « WASA at GSI/FAIR  28 </a:t>
            </a:r>
            <a:r>
              <a:rPr lang="fr-FR" sz="2400" b="1" dirty="0" err="1" smtClean="0">
                <a:solidFill>
                  <a:schemeClr val="tx2"/>
                </a:solidFill>
              </a:rPr>
              <a:t>November</a:t>
            </a:r>
            <a:r>
              <a:rPr lang="fr-FR" sz="2400" b="1" dirty="0" smtClean="0">
                <a:solidFill>
                  <a:schemeClr val="tx2"/>
                </a:solidFill>
              </a:rPr>
              <a:t> 2017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55576" y="5805264"/>
            <a:ext cx="3764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*   </a:t>
            </a:r>
            <a:r>
              <a:rPr lang="fr-FR" sz="2000" dirty="0" err="1" smtClean="0"/>
              <a:t>with</a:t>
            </a:r>
            <a:r>
              <a:rPr lang="fr-FR" sz="2000" dirty="0" smtClean="0"/>
              <a:t> </a:t>
            </a:r>
            <a:r>
              <a:rPr lang="fr-FR" sz="2000" dirty="0" err="1" smtClean="0"/>
              <a:t>great</a:t>
            </a:r>
            <a:r>
              <a:rPr lang="fr-FR" sz="2000" dirty="0" smtClean="0"/>
              <a:t> help from T</a:t>
            </a:r>
            <a:r>
              <a:rPr lang="fr-FR" sz="2000" dirty="0"/>
              <a:t>. </a:t>
            </a:r>
            <a:r>
              <a:rPr lang="fr-FR" sz="2000" dirty="0" err="1"/>
              <a:t>Hennino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9431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2832"/>
            <a:ext cx="601216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80528" y="-171400"/>
            <a:ext cx="10009112" cy="99060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1"/>
                </a:solidFill>
              </a:rPr>
              <a:t>Exclusive </a:t>
            </a:r>
            <a:r>
              <a:rPr lang="fr-FR" b="1" dirty="0" err="1" smtClean="0">
                <a:solidFill>
                  <a:schemeClr val="accent1"/>
                </a:solidFill>
              </a:rPr>
              <a:t>experiments</a:t>
            </a:r>
            <a:r>
              <a:rPr lang="fr-FR" b="1" dirty="0" smtClean="0">
                <a:solidFill>
                  <a:schemeClr val="accent1"/>
                </a:solidFill>
              </a:rPr>
              <a:t> at Saturne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B. Ramstein, WASA at GSI, Nov 2017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70F0-FF96-4735-9EFF-FB47296FDB6B}" type="slidenum">
              <a:rPr lang="en-US" smtClean="0"/>
              <a:t>10</a:t>
            </a:fld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4663874" y="3789040"/>
            <a:ext cx="242835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DIOGENE</a:t>
            </a:r>
            <a:r>
              <a:rPr lang="fr-FR" dirty="0" smtClean="0"/>
              <a:t>: </a:t>
            </a:r>
            <a:r>
              <a:rPr lang="fr-FR" dirty="0" smtClean="0">
                <a:sym typeface="Symbol"/>
              </a:rPr>
              <a:t>,p </a:t>
            </a:r>
            <a:r>
              <a:rPr lang="fr-FR" dirty="0" err="1" smtClean="0">
                <a:sym typeface="Symbol"/>
              </a:rPr>
              <a:t>detection</a:t>
            </a:r>
            <a:endParaRPr lang="fr-FR" dirty="0" smtClean="0">
              <a:sym typeface="Symbol"/>
            </a:endParaRPr>
          </a:p>
          <a:p>
            <a:endParaRPr lang="fr-FR" dirty="0" smtClean="0">
              <a:sym typeface="Symbol"/>
            </a:endParaRPr>
          </a:p>
          <a:p>
            <a:r>
              <a:rPr lang="fr-FR" dirty="0" smtClean="0">
                <a:sym typeface="Symbol"/>
              </a:rPr>
              <a:t>10 drift </a:t>
            </a:r>
            <a:r>
              <a:rPr lang="fr-FR" dirty="0" err="1" smtClean="0">
                <a:sym typeface="Symbol"/>
              </a:rPr>
              <a:t>chambers</a:t>
            </a:r>
            <a:endParaRPr lang="fr-FR" dirty="0" smtClean="0">
              <a:sym typeface="Symbol"/>
            </a:endParaRPr>
          </a:p>
          <a:p>
            <a:r>
              <a:rPr lang="fr-FR" dirty="0" smtClean="0">
                <a:sym typeface="Symbol"/>
              </a:rPr>
              <a:t>20°&lt; </a:t>
            </a:r>
            <a:r>
              <a:rPr lang="fr-FR" baseline="-25000" dirty="0" err="1" smtClean="0">
                <a:sym typeface="Symbol"/>
              </a:rPr>
              <a:t>lab</a:t>
            </a:r>
            <a:r>
              <a:rPr lang="fr-FR" dirty="0" smtClean="0">
                <a:sym typeface="Symbol"/>
              </a:rPr>
              <a:t>&lt;132°</a:t>
            </a:r>
          </a:p>
          <a:p>
            <a:r>
              <a:rPr lang="fr-FR" dirty="0" smtClean="0">
                <a:sym typeface="Symbol"/>
              </a:rPr>
              <a:t>15 &lt; E</a:t>
            </a:r>
            <a:r>
              <a:rPr lang="fr-FR" baseline="-25000" dirty="0" smtClean="0">
                <a:sym typeface="Symbol"/>
              </a:rPr>
              <a:t></a:t>
            </a:r>
            <a:r>
              <a:rPr lang="fr-FR" dirty="0" smtClean="0">
                <a:sym typeface="Symbol"/>
              </a:rPr>
              <a:t>&lt; 300 MeV</a:t>
            </a:r>
          </a:p>
          <a:p>
            <a:r>
              <a:rPr lang="fr-FR" dirty="0" smtClean="0">
                <a:sym typeface="Symbol"/>
              </a:rPr>
              <a:t>30 &lt; E</a:t>
            </a:r>
            <a:r>
              <a:rPr lang="fr-FR" baseline="-25000" dirty="0" smtClean="0">
                <a:sym typeface="Symbol"/>
              </a:rPr>
              <a:t>p</a:t>
            </a:r>
            <a:r>
              <a:rPr lang="fr-FR" dirty="0" smtClean="0">
                <a:sym typeface="Symbol"/>
              </a:rPr>
              <a:t>&lt; 450 MeV</a:t>
            </a:r>
          </a:p>
          <a:p>
            <a:r>
              <a:rPr lang="fr-FR" dirty="0" smtClean="0">
                <a:sym typeface="Symbol"/>
              </a:rPr>
              <a:t>p/p ~ 10% for pions</a:t>
            </a:r>
          </a:p>
          <a:p>
            <a:r>
              <a:rPr lang="fr-FR" dirty="0" smtClean="0">
                <a:sym typeface="Symbol"/>
              </a:rPr>
              <a:t>p/p ~ 18% for </a:t>
            </a:r>
            <a:r>
              <a:rPr lang="fr-FR" dirty="0" err="1" smtClean="0">
                <a:sym typeface="Symbol"/>
              </a:rPr>
              <a:t>ptotons</a:t>
            </a:r>
            <a:endParaRPr lang="fr-FR" dirty="0" smtClean="0">
              <a:sym typeface="Symbol"/>
            </a:endParaRPr>
          </a:p>
          <a:p>
            <a:r>
              <a:rPr lang="fr-FR" dirty="0" smtClean="0">
                <a:sym typeface="Symbol"/>
              </a:rPr>
              <a:t>   ~  2-3°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084168" y="1142742"/>
            <a:ext cx="30598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CHALUT</a:t>
            </a:r>
            <a:r>
              <a:rPr lang="fr-FR" dirty="0" smtClean="0"/>
              <a:t>: t </a:t>
            </a:r>
            <a:r>
              <a:rPr lang="fr-FR" dirty="0" err="1" smtClean="0"/>
              <a:t>detection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Hardware deuton</a:t>
            </a:r>
          </a:p>
          <a:p>
            <a:r>
              <a:rPr lang="fr-FR" dirty="0" smtClean="0"/>
              <a:t> rejection (hodoscope)</a:t>
            </a:r>
          </a:p>
          <a:p>
            <a:r>
              <a:rPr lang="fr-FR" dirty="0" smtClean="0">
                <a:sym typeface="Symbol"/>
              </a:rPr>
              <a:t>0° &lt; </a:t>
            </a:r>
            <a:r>
              <a:rPr lang="fr-FR" baseline="-25000" dirty="0" err="1" smtClean="0">
                <a:sym typeface="Symbol"/>
              </a:rPr>
              <a:t>lab</a:t>
            </a:r>
            <a:r>
              <a:rPr lang="fr-FR" baseline="-25000" dirty="0" smtClean="0">
                <a:sym typeface="Symbol"/>
              </a:rPr>
              <a:t> </a:t>
            </a:r>
            <a:r>
              <a:rPr lang="fr-FR" dirty="0" smtClean="0">
                <a:sym typeface="Symbol"/>
              </a:rPr>
              <a:t>&lt; 4°</a:t>
            </a:r>
          </a:p>
          <a:p>
            <a:r>
              <a:rPr lang="fr-FR" dirty="0" smtClean="0">
                <a:sym typeface="Symbol"/>
              </a:rPr>
              <a:t>1.450 </a:t>
            </a:r>
            <a:r>
              <a:rPr lang="fr-FR" dirty="0" err="1" smtClean="0">
                <a:sym typeface="Symbol"/>
              </a:rPr>
              <a:t>GeV</a:t>
            </a:r>
            <a:r>
              <a:rPr lang="fr-FR" dirty="0" smtClean="0">
                <a:sym typeface="Symbol"/>
              </a:rPr>
              <a:t>  &lt; E</a:t>
            </a:r>
            <a:r>
              <a:rPr lang="fr-FR" baseline="-25000" dirty="0" smtClean="0">
                <a:sym typeface="Symbol"/>
              </a:rPr>
              <a:t>t </a:t>
            </a:r>
            <a:r>
              <a:rPr lang="fr-FR" dirty="0" smtClean="0">
                <a:sym typeface="Symbol"/>
              </a:rPr>
              <a:t>&lt; 2  </a:t>
            </a:r>
            <a:r>
              <a:rPr lang="fr-FR" dirty="0" err="1">
                <a:sym typeface="Symbol"/>
              </a:rPr>
              <a:t>G</a:t>
            </a:r>
            <a:r>
              <a:rPr lang="fr-FR" dirty="0" err="1" smtClean="0">
                <a:sym typeface="Symbol"/>
              </a:rPr>
              <a:t>eV</a:t>
            </a:r>
            <a:endParaRPr lang="fr-FR" dirty="0" smtClean="0">
              <a:sym typeface="Symbol"/>
            </a:endParaRPr>
          </a:p>
          <a:p>
            <a:r>
              <a:rPr lang="fr-FR" dirty="0" smtClean="0">
                <a:sym typeface="Symbol"/>
              </a:rPr>
              <a:t>E</a:t>
            </a:r>
            <a:r>
              <a:rPr lang="fr-FR" baseline="-25000" dirty="0" smtClean="0">
                <a:sym typeface="Symbol"/>
              </a:rPr>
              <a:t>t</a:t>
            </a:r>
            <a:r>
              <a:rPr lang="fr-FR" dirty="0" smtClean="0">
                <a:sym typeface="Symbol"/>
              </a:rPr>
              <a:t>~30-40 MeV </a:t>
            </a:r>
          </a:p>
          <a:p>
            <a:r>
              <a:rPr lang="fr-FR" dirty="0" smtClean="0">
                <a:sym typeface="Symbol"/>
              </a:rPr>
              <a:t></a:t>
            </a:r>
            <a:r>
              <a:rPr lang="fr-FR" baseline="-25000" dirty="0" smtClean="0">
                <a:sym typeface="Symbol"/>
              </a:rPr>
              <a:t>t</a:t>
            </a:r>
            <a:r>
              <a:rPr lang="fr-FR" dirty="0" smtClean="0">
                <a:sym typeface="Symbol"/>
              </a:rPr>
              <a:t> 1.5-3 </a:t>
            </a:r>
            <a:r>
              <a:rPr lang="fr-FR" dirty="0" err="1" smtClean="0">
                <a:sym typeface="Symbol"/>
              </a:rPr>
              <a:t>mrad</a:t>
            </a:r>
            <a:endParaRPr lang="fr-FR" dirty="0" smtClean="0">
              <a:sym typeface="Symbol"/>
            </a:endParaRPr>
          </a:p>
          <a:p>
            <a:endParaRPr lang="fr-FR" dirty="0" smtClean="0"/>
          </a:p>
          <a:p>
            <a:r>
              <a:rPr lang="fr-FR" dirty="0" smtClean="0"/>
              <a:t> 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45024"/>
            <a:ext cx="4235101" cy="25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0080" y="116161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Collaboration: </a:t>
            </a:r>
            <a:r>
              <a:rPr lang="en-US" dirty="0" err="1" smtClean="0"/>
              <a:t>Orsay</a:t>
            </a:r>
            <a:r>
              <a:rPr lang="en-US" dirty="0"/>
              <a:t>, LNS, </a:t>
            </a:r>
            <a:r>
              <a:rPr lang="en-US" dirty="0" err="1"/>
              <a:t>Copenhague</a:t>
            </a:r>
            <a:r>
              <a:rPr lang="en-US" dirty="0"/>
              <a:t>, Lund, </a:t>
            </a:r>
            <a:r>
              <a:rPr lang="en-US" dirty="0" err="1"/>
              <a:t>Varsovie</a:t>
            </a:r>
            <a:r>
              <a:rPr lang="en-US" dirty="0"/>
              <a:t> et DAPNIA/SPN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771800" y="3140968"/>
            <a:ext cx="1080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CHALUT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115616" y="2204864"/>
            <a:ext cx="10567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DIOGENE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95536" y="1862832"/>
            <a:ext cx="1689822" cy="369332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(</a:t>
            </a:r>
            <a:r>
              <a:rPr lang="fr-FR" baseline="30000" dirty="0" smtClean="0"/>
              <a:t>3</a:t>
            </a:r>
            <a:r>
              <a:rPr lang="fr-FR" dirty="0" smtClean="0"/>
              <a:t>He,t)  E=2 </a:t>
            </a:r>
            <a:r>
              <a:rPr lang="fr-FR" dirty="0" err="1" smtClean="0"/>
              <a:t>GeV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96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1"/>
                </a:solidFill>
                <a:sym typeface="Symbol"/>
              </a:rPr>
              <a:t> </a:t>
            </a:r>
            <a:r>
              <a:rPr lang="fr-FR" b="1" dirty="0" err="1" smtClean="0">
                <a:solidFill>
                  <a:schemeClr val="accent1"/>
                </a:solidFill>
                <a:sym typeface="Symbol"/>
              </a:rPr>
              <a:t>Decay</a:t>
            </a:r>
            <a:r>
              <a:rPr lang="fr-FR" b="1" dirty="0" smtClean="0">
                <a:solidFill>
                  <a:schemeClr val="accent1"/>
                </a:solidFill>
                <a:sym typeface="Symbol"/>
              </a:rPr>
              <a:t> </a:t>
            </a:r>
            <a:r>
              <a:rPr lang="fr-FR" b="1" dirty="0" err="1" smtClean="0">
                <a:solidFill>
                  <a:schemeClr val="accent1"/>
                </a:solidFill>
                <a:sym typeface="Symbol"/>
              </a:rPr>
              <a:t>measurements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94374"/>
            <a:ext cx="2688521" cy="3784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B. Ramstein, WASA at GSI, Nov 2017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70F0-FF96-4735-9EFF-FB47296FDB6B}" type="slidenum">
              <a:rPr lang="en-US" smtClean="0"/>
              <a:t>11</a:t>
            </a:fld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2299115" y="5013176"/>
            <a:ext cx="377994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/>
              <a:t>T. </a:t>
            </a:r>
            <a:r>
              <a:rPr lang="fr-FR" sz="1600" i="1" dirty="0" err="1" smtClean="0"/>
              <a:t>Hennino</a:t>
            </a:r>
            <a:r>
              <a:rPr lang="fr-FR" sz="1600" i="1" dirty="0" smtClean="0"/>
              <a:t> et al. PLB 283(1992)42</a:t>
            </a:r>
          </a:p>
          <a:p>
            <a:r>
              <a:rPr lang="en-US" sz="1600" i="1" dirty="0" smtClean="0"/>
              <a:t>B. Ramstein et al. , EPJ</a:t>
            </a:r>
            <a:r>
              <a:rPr lang="en-US" sz="1600" i="1" dirty="0"/>
              <a:t>. A16 (2003) 583-597</a:t>
            </a:r>
            <a:endParaRPr lang="fr-FR" sz="1600" i="1" dirty="0" smtClean="0"/>
          </a:p>
          <a:p>
            <a:r>
              <a:rPr lang="fr-FR" sz="1600" i="1" dirty="0" smtClean="0"/>
              <a:t>S. </a:t>
            </a:r>
            <a:r>
              <a:rPr lang="fr-FR" sz="1600" i="1" dirty="0" err="1" smtClean="0"/>
              <a:t>Tarlé-Rousteau</a:t>
            </a:r>
            <a:r>
              <a:rPr lang="fr-FR" sz="1600" i="1" dirty="0" smtClean="0"/>
              <a:t>, PhD, Orsay 1995.</a:t>
            </a:r>
            <a:endParaRPr lang="en-US" sz="16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-58021" y="862284"/>
            <a:ext cx="2306637" cy="580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4572000" y="1009759"/>
            <a:ext cx="467692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FF0000"/>
                </a:solidFill>
              </a:rPr>
              <a:t>Inclusive</a:t>
            </a:r>
            <a:r>
              <a:rPr lang="fr-FR" dirty="0" smtClean="0"/>
              <a:t>: confirmation of Spes4 </a:t>
            </a:r>
            <a:r>
              <a:rPr lang="fr-FR" dirty="0" err="1" smtClean="0"/>
              <a:t>results</a:t>
            </a:r>
            <a:r>
              <a:rPr lang="fr-FR" dirty="0" smtClean="0"/>
              <a:t> </a:t>
            </a:r>
            <a:endParaRPr lang="fr-FR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FF0000"/>
                </a:solidFill>
                <a:sym typeface="Symbol"/>
              </a:rPr>
              <a:t></a:t>
            </a:r>
            <a:r>
              <a:rPr lang="fr-FR" baseline="30000" dirty="0" smtClean="0">
                <a:solidFill>
                  <a:srgbClr val="FF0000"/>
                </a:solidFill>
                <a:sym typeface="Symbol"/>
              </a:rPr>
              <a:t>+</a:t>
            </a:r>
            <a:r>
              <a:rPr lang="fr-FR" dirty="0" smtClean="0">
                <a:solidFill>
                  <a:srgbClr val="FF0000"/>
                </a:solidFill>
                <a:sym typeface="Symbol"/>
              </a:rPr>
              <a:t>p</a:t>
            </a:r>
            <a:r>
              <a:rPr lang="fr-FR" dirty="0" smtClean="0">
                <a:sym typeface="Symbol"/>
              </a:rPr>
              <a:t>: no shift in </a:t>
            </a:r>
            <a:r>
              <a:rPr lang="fr-FR" dirty="0" err="1" smtClean="0">
                <a:sym typeface="Symbol"/>
              </a:rPr>
              <a:t>energy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transfer</a:t>
            </a:r>
            <a:r>
              <a:rPr lang="fr-FR" dirty="0" smtClean="0">
                <a:sym typeface="Symbol"/>
              </a:rPr>
              <a:t>,</a:t>
            </a:r>
          </a:p>
          <a:p>
            <a:r>
              <a:rPr lang="fr-FR" dirty="0">
                <a:sym typeface="Symbol"/>
              </a:rPr>
              <a:t> </a:t>
            </a:r>
            <a:r>
              <a:rPr lang="fr-FR" dirty="0" smtClean="0">
                <a:sym typeface="Symbol"/>
              </a:rPr>
              <a:t>but </a:t>
            </a:r>
            <a:r>
              <a:rPr lang="fr-FR" dirty="0" err="1" smtClean="0">
                <a:sym typeface="Symbol"/>
              </a:rPr>
              <a:t>small</a:t>
            </a:r>
            <a:r>
              <a:rPr lang="fr-FR" dirty="0">
                <a:sym typeface="Symbol"/>
              </a:rPr>
              <a:t> </a:t>
            </a:r>
            <a:r>
              <a:rPr lang="fr-FR" dirty="0" smtClean="0"/>
              <a:t>shift </a:t>
            </a:r>
            <a:r>
              <a:rPr lang="fr-FR" dirty="0"/>
              <a:t>of the invariant mass 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FF0000"/>
                </a:solidFill>
              </a:rPr>
              <a:t>2p</a:t>
            </a:r>
            <a:r>
              <a:rPr lang="fr-FR" dirty="0" smtClean="0"/>
              <a:t> (absorption </a:t>
            </a:r>
            <a:r>
              <a:rPr lang="fr-FR" dirty="0" err="1" smtClean="0"/>
              <a:t>process</a:t>
            </a:r>
            <a:r>
              <a:rPr lang="fr-FR" dirty="0" smtClean="0"/>
              <a:t>) </a:t>
            </a:r>
            <a:r>
              <a:rPr lang="fr-FR" dirty="0" err="1" smtClean="0"/>
              <a:t>provide</a:t>
            </a:r>
            <a:r>
              <a:rPr lang="fr-FR" dirty="0" smtClean="0"/>
              <a:t> </a:t>
            </a:r>
            <a:r>
              <a:rPr lang="fr-FR" dirty="0" err="1" smtClean="0"/>
              <a:t>most</a:t>
            </a:r>
            <a:r>
              <a:rPr lang="fr-FR" dirty="0" smtClean="0"/>
              <a:t> of the </a:t>
            </a:r>
          </a:p>
          <a:p>
            <a:r>
              <a:rPr lang="fr-FR" dirty="0" err="1" smtClean="0"/>
              <a:t>energy</a:t>
            </a:r>
            <a:r>
              <a:rPr lang="fr-FR" dirty="0" smtClean="0"/>
              <a:t> </a:t>
            </a:r>
            <a:r>
              <a:rPr lang="fr-FR" dirty="0" err="1" smtClean="0"/>
              <a:t>transfer</a:t>
            </a:r>
            <a:r>
              <a:rPr lang="fr-FR" dirty="0" smtClean="0"/>
              <a:t> shift, investigation of </a:t>
            </a:r>
            <a:r>
              <a:rPr lang="fr-FR" dirty="0" err="1" smtClean="0"/>
              <a:t>angular</a:t>
            </a:r>
            <a:r>
              <a:rPr lang="fr-FR" dirty="0" smtClean="0"/>
              <a:t> </a:t>
            </a:r>
          </a:p>
          <a:p>
            <a:r>
              <a:rPr lang="fr-FR" dirty="0" smtClean="0"/>
              <a:t>distributions,  sensitive to S/L contributions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Roughly</a:t>
            </a:r>
            <a:r>
              <a:rPr lang="fr-FR" dirty="0" smtClean="0"/>
              <a:t> </a:t>
            </a:r>
            <a:r>
              <a:rPr lang="fr-FR" dirty="0" err="1" smtClean="0"/>
              <a:t>reproduced</a:t>
            </a:r>
            <a:r>
              <a:rPr lang="fr-FR" dirty="0" smtClean="0"/>
              <a:t> by </a:t>
            </a:r>
            <a:r>
              <a:rPr lang="fr-FR" dirty="0" smtClean="0">
                <a:solidFill>
                  <a:srgbClr val="FF0000"/>
                </a:solidFill>
              </a:rPr>
              <a:t>Cascade </a:t>
            </a:r>
            <a:r>
              <a:rPr lang="fr-FR" dirty="0" err="1" smtClean="0">
                <a:solidFill>
                  <a:srgbClr val="FF0000"/>
                </a:solidFill>
              </a:rPr>
              <a:t>calculations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</a:p>
          <a:p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>
                <a:solidFill>
                  <a:srgbClr val="FF0000"/>
                </a:solidFill>
              </a:rPr>
              <a:t>shifted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>
                <a:solidFill>
                  <a:srgbClr val="FF0000"/>
                </a:solidFill>
                <a:sym typeface="Symbol"/>
              </a:rPr>
              <a:t> mass </a:t>
            </a:r>
            <a:r>
              <a:rPr lang="fr-FR" dirty="0">
                <a:sym typeface="Symbol"/>
              </a:rPr>
              <a:t>(M</a:t>
            </a:r>
            <a:r>
              <a:rPr lang="fr-FR" baseline="-25000" dirty="0">
                <a:sym typeface="Symbol"/>
              </a:rPr>
              <a:t></a:t>
            </a:r>
            <a:r>
              <a:rPr lang="fr-FR" dirty="0">
                <a:sym typeface="Symbol"/>
              </a:rPr>
              <a:t>=1200 MeV) </a:t>
            </a:r>
          </a:p>
          <a:p>
            <a:r>
              <a:rPr lang="fr-FR" dirty="0">
                <a:sym typeface="Symbol"/>
              </a:rPr>
              <a:t>and </a:t>
            </a:r>
            <a:r>
              <a:rPr lang="fr-FR" dirty="0" err="1">
                <a:solidFill>
                  <a:srgbClr val="FF0000"/>
                </a:solidFill>
                <a:sym typeface="Symbol"/>
              </a:rPr>
              <a:t>increased</a:t>
            </a:r>
            <a:r>
              <a:rPr lang="fr-FR" dirty="0">
                <a:solidFill>
                  <a:srgbClr val="FF0000"/>
                </a:solidFill>
                <a:sym typeface="Symbol"/>
              </a:rPr>
              <a:t> </a:t>
            </a:r>
            <a:r>
              <a:rPr lang="fr-FR" dirty="0" err="1">
                <a:solidFill>
                  <a:srgbClr val="FF0000"/>
                </a:solidFill>
                <a:sym typeface="Symbol"/>
              </a:rPr>
              <a:t>width</a:t>
            </a:r>
            <a:r>
              <a:rPr lang="fr-FR" dirty="0">
                <a:sym typeface="Symbol"/>
              </a:rPr>
              <a:t> (= 200 MeV</a:t>
            </a:r>
            <a:r>
              <a:rPr lang="fr-FR" dirty="0" smtClean="0">
                <a:sym typeface="Symbol"/>
              </a:rPr>
              <a:t>,</a:t>
            </a:r>
          </a:p>
          <a:p>
            <a:r>
              <a:rPr lang="fr-FR" dirty="0" smtClean="0">
                <a:sym typeface="Symbol"/>
              </a:rPr>
              <a:t> </a:t>
            </a:r>
            <a:r>
              <a:rPr lang="fr-FR" dirty="0">
                <a:sym typeface="Symbol"/>
              </a:rPr>
              <a:t>i.e.  NNN cross section (x2) )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26797"/>
            <a:ext cx="2438256" cy="196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4693189" y="4355812"/>
            <a:ext cx="4199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1600" i="1" dirty="0"/>
              <a:t>K. </a:t>
            </a:r>
            <a:r>
              <a:rPr lang="en-US" sz="1600" i="1" dirty="0" err="1"/>
              <a:t>Sneppen</a:t>
            </a:r>
            <a:r>
              <a:rPr lang="en-US" sz="1600" i="1" dirty="0"/>
              <a:t>, C. </a:t>
            </a:r>
            <a:r>
              <a:rPr lang="en-US" sz="1600" i="1" dirty="0" err="1"/>
              <a:t>Gaarde</a:t>
            </a:r>
            <a:r>
              <a:rPr lang="en-US" sz="1600" i="1" dirty="0"/>
              <a:t>, </a:t>
            </a:r>
            <a:r>
              <a:rPr lang="en-US" sz="1600" i="1" dirty="0" err="1"/>
              <a:t>Phys.Rev</a:t>
            </a:r>
            <a:r>
              <a:rPr lang="en-US" sz="1600" i="1" dirty="0"/>
              <a:t>. C50 (1994)338</a:t>
            </a:r>
            <a:endParaRPr lang="en-US" sz="1600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1095297" y="1009759"/>
            <a:ext cx="0" cy="5083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2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5496" y="1048354"/>
            <a:ext cx="2158244" cy="410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/>
          <a:lstStyle/>
          <a:p>
            <a:r>
              <a:rPr lang="fr-FR" b="1" dirty="0" err="1" smtClean="0">
                <a:solidFill>
                  <a:schemeClr val="accent1"/>
                </a:solidFill>
              </a:rPr>
              <a:t>Coherent</a:t>
            </a:r>
            <a:r>
              <a:rPr lang="fr-FR" b="1" dirty="0" smtClean="0">
                <a:solidFill>
                  <a:schemeClr val="accent1"/>
                </a:solidFill>
              </a:rPr>
              <a:t> </a:t>
            </a:r>
            <a:r>
              <a:rPr lang="fr-FR" b="1" dirty="0" err="1" smtClean="0">
                <a:solidFill>
                  <a:schemeClr val="accent1"/>
                </a:solidFill>
              </a:rPr>
              <a:t>process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B. Ramstein, WASA at GSI, Nov 2017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70F0-FF96-4735-9EFF-FB47296FDB6B}" type="slidenum">
              <a:rPr lang="en-US" smtClean="0"/>
              <a:t>12</a:t>
            </a:fld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2358402" y="2811838"/>
            <a:ext cx="4010255" cy="36933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Evidence for </a:t>
            </a:r>
            <a:r>
              <a:rPr lang="fr-FR" dirty="0" err="1" smtClean="0">
                <a:solidFill>
                  <a:srgbClr val="FF0000"/>
                </a:solidFill>
              </a:rPr>
              <a:t>coherent</a:t>
            </a:r>
            <a:r>
              <a:rPr lang="fr-FR" dirty="0" smtClean="0">
                <a:solidFill>
                  <a:srgbClr val="FF0000"/>
                </a:solidFill>
              </a:rPr>
              <a:t> pion production</a:t>
            </a:r>
          </a:p>
          <a:p>
            <a:r>
              <a:rPr lang="fr-FR" dirty="0" smtClean="0"/>
              <a:t> in (</a:t>
            </a:r>
            <a:r>
              <a:rPr lang="fr-FR" baseline="30000" dirty="0" smtClean="0"/>
              <a:t>3</a:t>
            </a:r>
            <a:r>
              <a:rPr lang="fr-FR" dirty="0" smtClean="0"/>
              <a:t>He,t</a:t>
            </a:r>
            <a:r>
              <a:rPr lang="fr-FR" dirty="0" smtClean="0">
                <a:sym typeface="Symbol"/>
              </a:rPr>
              <a:t></a:t>
            </a:r>
            <a:r>
              <a:rPr lang="fr-FR" baseline="30000" dirty="0" smtClean="0">
                <a:sym typeface="Symbol"/>
              </a:rPr>
              <a:t>+</a:t>
            </a:r>
            <a:r>
              <a:rPr lang="fr-FR" dirty="0" smtClean="0">
                <a:sym typeface="Symbol"/>
              </a:rPr>
              <a:t>) on  </a:t>
            </a:r>
            <a:r>
              <a:rPr lang="fr-FR" baseline="30000" dirty="0" smtClean="0">
                <a:solidFill>
                  <a:srgbClr val="FF0000"/>
                </a:solidFill>
              </a:rPr>
              <a:t>4</a:t>
            </a:r>
            <a:r>
              <a:rPr lang="fr-FR" dirty="0" smtClean="0">
                <a:solidFill>
                  <a:srgbClr val="FF0000"/>
                </a:solidFill>
              </a:rPr>
              <a:t>He and </a:t>
            </a:r>
            <a:r>
              <a:rPr lang="fr-FR" baseline="30000" dirty="0" smtClean="0">
                <a:solidFill>
                  <a:srgbClr val="FF0000"/>
                </a:solidFill>
              </a:rPr>
              <a:t>12</a:t>
            </a:r>
            <a:r>
              <a:rPr lang="fr-FR" dirty="0" smtClean="0">
                <a:solidFill>
                  <a:srgbClr val="FF0000"/>
                </a:solidFill>
              </a:rPr>
              <a:t>C</a:t>
            </a:r>
          </a:p>
          <a:p>
            <a:endParaRPr lang="fr-FR" dirty="0" smtClean="0"/>
          </a:p>
          <a:p>
            <a:r>
              <a:rPr lang="fr-FR" dirty="0" err="1" smtClean="0"/>
              <a:t>Enhancement</a:t>
            </a:r>
            <a:r>
              <a:rPr lang="fr-FR" dirty="0" smtClean="0"/>
              <a:t> of excitation </a:t>
            </a:r>
            <a:r>
              <a:rPr lang="fr-FR" dirty="0" err="1" smtClean="0"/>
              <a:t>energy</a:t>
            </a:r>
            <a:r>
              <a:rPr lang="fr-FR" dirty="0" smtClean="0"/>
              <a:t> </a:t>
            </a:r>
          </a:p>
          <a:p>
            <a:r>
              <a:rPr lang="fr-FR" dirty="0" smtClean="0"/>
              <a:t>distribution in the </a:t>
            </a:r>
            <a:r>
              <a:rPr lang="fr-FR" dirty="0" err="1" smtClean="0"/>
              <a:t>ground</a:t>
            </a:r>
            <a:r>
              <a:rPr lang="fr-FR" dirty="0" smtClean="0"/>
              <a:t> state </a:t>
            </a:r>
            <a:r>
              <a:rPr lang="fr-FR" dirty="0" err="1" smtClean="0"/>
              <a:t>region</a:t>
            </a:r>
            <a:r>
              <a:rPr lang="fr-FR" dirty="0" smtClean="0"/>
              <a:t> l</a:t>
            </a:r>
          </a:p>
          <a:p>
            <a:r>
              <a:rPr lang="fr-FR" dirty="0"/>
              <a:t>i</a:t>
            </a:r>
            <a:r>
              <a:rPr lang="fr-FR" dirty="0" smtClean="0"/>
              <a:t>n </a:t>
            </a:r>
            <a:r>
              <a:rPr lang="fr-FR" dirty="0" err="1" smtClean="0"/>
              <a:t>contrast</a:t>
            </a:r>
            <a:r>
              <a:rPr lang="fr-FR" dirty="0" smtClean="0"/>
              <a:t> to Cascade </a:t>
            </a:r>
            <a:r>
              <a:rPr lang="fr-FR" dirty="0" err="1" smtClean="0"/>
              <a:t>calculations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err="1"/>
              <a:t>Extrapolated</a:t>
            </a:r>
            <a:r>
              <a:rPr lang="fr-FR" dirty="0"/>
              <a:t> </a:t>
            </a:r>
            <a:r>
              <a:rPr lang="fr-FR" dirty="0" err="1"/>
              <a:t>coherent</a:t>
            </a:r>
            <a:r>
              <a:rPr lang="fr-FR" dirty="0"/>
              <a:t> pion </a:t>
            </a:r>
            <a:r>
              <a:rPr lang="fr-FR" dirty="0" err="1"/>
              <a:t>yield</a:t>
            </a:r>
            <a:endParaRPr lang="fr-FR" dirty="0"/>
          </a:p>
          <a:p>
            <a:r>
              <a:rPr lang="fr-FR" dirty="0" smtClean="0"/>
              <a:t>R </a:t>
            </a:r>
            <a:r>
              <a:rPr lang="fr-FR" dirty="0" smtClean="0">
                <a:sym typeface="Symbol"/>
              </a:rPr>
              <a:t></a:t>
            </a:r>
            <a:r>
              <a:rPr lang="fr-FR" dirty="0" smtClean="0"/>
              <a:t> </a:t>
            </a:r>
            <a:r>
              <a:rPr lang="fr-FR" dirty="0"/>
              <a:t>10.5 %  (</a:t>
            </a:r>
            <a:r>
              <a:rPr lang="fr-FR" baseline="30000" dirty="0"/>
              <a:t>4</a:t>
            </a:r>
            <a:r>
              <a:rPr lang="fr-FR" dirty="0"/>
              <a:t>HE)</a:t>
            </a:r>
          </a:p>
          <a:p>
            <a:r>
              <a:rPr lang="fr-FR" smtClean="0"/>
              <a:t>R </a:t>
            </a:r>
            <a:r>
              <a:rPr lang="fr-FR" smtClean="0">
                <a:sym typeface="Symbol"/>
              </a:rPr>
              <a:t> </a:t>
            </a:r>
            <a:r>
              <a:rPr lang="fr-FR" smtClean="0"/>
              <a:t>5.4 </a:t>
            </a:r>
            <a:r>
              <a:rPr lang="fr-FR" dirty="0"/>
              <a:t>%  (</a:t>
            </a:r>
            <a:r>
              <a:rPr lang="fr-FR" baseline="30000" dirty="0"/>
              <a:t>12</a:t>
            </a:r>
            <a:r>
              <a:rPr lang="fr-FR" dirty="0"/>
              <a:t>C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25215" y="677854"/>
            <a:ext cx="3228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/>
              <a:t>T. </a:t>
            </a:r>
            <a:r>
              <a:rPr lang="fr-FR" sz="1600" i="1" dirty="0" err="1" smtClean="0"/>
              <a:t>Hennino</a:t>
            </a:r>
            <a:r>
              <a:rPr lang="fr-FR" sz="1600" i="1" dirty="0" smtClean="0"/>
              <a:t> et al. PLB 303 (1993) 236.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012" y="1011627"/>
            <a:ext cx="2396880" cy="37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cteur droit 10"/>
          <p:cNvCxnSpPr/>
          <p:nvPr/>
        </p:nvCxnSpPr>
        <p:spPr>
          <a:xfrm>
            <a:off x="872686" y="1480402"/>
            <a:ext cx="0" cy="3384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906" y="1160295"/>
            <a:ext cx="1790576" cy="162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2505163" y="436510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ZoneTexte 18"/>
          <p:cNvSpPr txBox="1"/>
          <p:nvPr/>
        </p:nvSpPr>
        <p:spPr>
          <a:xfrm>
            <a:off x="2489393" y="4673919"/>
            <a:ext cx="3290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E*&lt;25 MeV: </a:t>
            </a:r>
            <a:r>
              <a:rPr lang="fr-FR" dirty="0" err="1"/>
              <a:t>Angular</a:t>
            </a:r>
            <a:r>
              <a:rPr lang="fr-FR" dirty="0"/>
              <a:t> distribution </a:t>
            </a:r>
            <a:endParaRPr lang="fr-FR" dirty="0" smtClean="0"/>
          </a:p>
          <a:p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/>
              <a:t>forward</a:t>
            </a:r>
            <a:r>
              <a:rPr lang="fr-FR" dirty="0"/>
              <a:t> </a:t>
            </a:r>
            <a:r>
              <a:rPr lang="fr-FR" dirty="0" err="1"/>
              <a:t>peak</a:t>
            </a:r>
            <a:endParaRPr lang="en-US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4572000" y="1826213"/>
            <a:ext cx="93610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V="1">
            <a:off x="5465908" y="1480402"/>
            <a:ext cx="902749" cy="345811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5508104" y="1826213"/>
            <a:ext cx="720080" cy="2973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5465908" y="1826213"/>
            <a:ext cx="451374" cy="59467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4722497" y="1378244"/>
                <a:ext cx="635110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i="1" dirty="0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i="1" dirty="0">
                              <a:latin typeface="Cambria Math"/>
                            </a:rPr>
                            <m:t>𝑝</m:t>
                          </m:r>
                          <m:r>
                            <m:rPr>
                              <m:nor/>
                            </m:rPr>
                            <a:rPr lang="fr-FR" baseline="-25000" dirty="0"/>
                            <m:t>3</m:t>
                          </m:r>
                          <m:r>
                            <m:rPr>
                              <m:nor/>
                            </m:rPr>
                            <a:rPr lang="fr-FR" baseline="-25000" dirty="0"/>
                            <m:t>He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 </m:t>
                          </m:r>
                        </m:e>
                      </m:acc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497" y="1378244"/>
                <a:ext cx="635110" cy="362984"/>
              </a:xfrm>
              <a:prstGeom prst="rect">
                <a:avLst/>
              </a:prstGeom>
              <a:blipFill rotWithShape="1">
                <a:blip r:embed="rId6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/>
              <p:cNvSpPr txBox="1"/>
              <p:nvPr/>
            </p:nvSpPr>
            <p:spPr>
              <a:xfrm>
                <a:off x="5593074" y="1196752"/>
                <a:ext cx="434734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i="1" dirty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i="1" dirty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m:rPr>
                              <m:nor/>
                            </m:rPr>
                            <a:rPr lang="fr-FR" b="0" i="0" baseline="-25000" dirty="0" smtClean="0">
                              <a:solidFill>
                                <a:schemeClr val="tx2"/>
                              </a:solidFill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baseline="-25000" dirty="0">
                              <a:solidFill>
                                <a:schemeClr val="tx2"/>
                              </a:solidFill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074" y="1196752"/>
                <a:ext cx="434734" cy="362984"/>
              </a:xfrm>
              <a:prstGeom prst="rect">
                <a:avLst/>
              </a:prstGeom>
              <a:blipFill rotWithShape="1">
                <a:blip r:embed="rId7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/>
            </p:nvSpPr>
            <p:spPr>
              <a:xfrm>
                <a:off x="6009474" y="1625856"/>
                <a:ext cx="468398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fr-FR" b="0" i="1" baseline="-25000" dirty="0" smtClean="0">
                              <a:solidFill>
                                <a:srgbClr val="FF0000"/>
                              </a:solidFill>
                              <a:latin typeface="Cambria Math"/>
                              <a:sym typeface="Symbol"/>
                            </a:rPr>
                            <m:t></m:t>
                          </m:r>
                          <m:r>
                            <m:rPr>
                              <m:nor/>
                            </m:rPr>
                            <a:rPr lang="en-US" baseline="-250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9474" y="1625856"/>
                <a:ext cx="468398" cy="362984"/>
              </a:xfrm>
              <a:prstGeom prst="rect">
                <a:avLst/>
              </a:prstGeom>
              <a:blipFill rotWithShape="1">
                <a:blip r:embed="rId8"/>
                <a:stretch>
                  <a:fillRect b="-10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/>
              <p:cNvSpPr txBox="1"/>
              <p:nvPr/>
            </p:nvSpPr>
            <p:spPr>
              <a:xfrm>
                <a:off x="5269634" y="2080715"/>
                <a:ext cx="380232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𝑞</m:t>
                          </m:r>
                          <m:r>
                            <m:rPr>
                              <m:nor/>
                            </m:rPr>
                            <a:rPr lang="en-US" baseline="-25000" dirty="0">
                              <a:solidFill>
                                <a:srgbClr val="00B050"/>
                              </a:solidFill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634" y="2080715"/>
                <a:ext cx="380232" cy="362984"/>
              </a:xfrm>
              <a:prstGeom prst="rect">
                <a:avLst/>
              </a:prstGeom>
              <a:blipFill rotWithShape="1">
                <a:blip r:embed="rId9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4"/>
          <p:cNvSpPr/>
          <p:nvPr/>
        </p:nvSpPr>
        <p:spPr>
          <a:xfrm rot="5181136">
            <a:off x="5569410" y="1819243"/>
            <a:ext cx="482062" cy="568411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ZoneTexte 35"/>
          <p:cNvSpPr txBox="1"/>
          <p:nvPr/>
        </p:nvSpPr>
        <p:spPr>
          <a:xfrm>
            <a:off x="6732239" y="49509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7" name="ZoneTexte 36"/>
          <p:cNvSpPr txBox="1"/>
          <p:nvPr/>
        </p:nvSpPr>
        <p:spPr>
          <a:xfrm>
            <a:off x="3491880" y="692696"/>
            <a:ext cx="95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Cascade</a:t>
            </a:r>
            <a:endParaRPr lang="en-US" dirty="0"/>
          </a:p>
        </p:txBody>
      </p:sp>
      <p:cxnSp>
        <p:nvCxnSpPr>
          <p:cNvPr id="39" name="Connecteur droit avec flèche 38"/>
          <p:cNvCxnSpPr/>
          <p:nvPr/>
        </p:nvCxnSpPr>
        <p:spPr>
          <a:xfrm flipH="1">
            <a:off x="3131840" y="964097"/>
            <a:ext cx="622053" cy="4141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91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 err="1" smtClean="0">
                <a:solidFill>
                  <a:schemeClr val="tx2"/>
                </a:solidFill>
              </a:rPr>
              <a:t>Coherent</a:t>
            </a:r>
            <a:r>
              <a:rPr lang="fr-FR" b="1" dirty="0" smtClean="0">
                <a:solidFill>
                  <a:schemeClr val="tx2"/>
                </a:solidFill>
              </a:rPr>
              <a:t> pions: </a:t>
            </a:r>
            <a:br>
              <a:rPr lang="fr-FR" b="1" dirty="0" smtClean="0">
                <a:solidFill>
                  <a:schemeClr val="tx2"/>
                </a:solidFill>
              </a:rPr>
            </a:br>
            <a:r>
              <a:rPr lang="fr-FR" b="1" dirty="0" err="1" smtClean="0">
                <a:solidFill>
                  <a:schemeClr val="tx2"/>
                </a:solidFill>
              </a:rPr>
              <a:t>ideal</a:t>
            </a:r>
            <a:r>
              <a:rPr lang="fr-FR" b="1" dirty="0" smtClean="0">
                <a:solidFill>
                  <a:schemeClr val="tx2"/>
                </a:solidFill>
              </a:rPr>
              <a:t> probes of </a:t>
            </a:r>
            <a:r>
              <a:rPr lang="fr-FR" b="1" dirty="0" smtClean="0">
                <a:solidFill>
                  <a:schemeClr val="tx2"/>
                </a:solidFill>
                <a:sym typeface="Symbol"/>
              </a:rPr>
              <a:t>-</a:t>
            </a:r>
            <a:r>
              <a:rPr lang="fr-FR" b="1" dirty="0" err="1" smtClean="0">
                <a:solidFill>
                  <a:schemeClr val="tx2"/>
                </a:solidFill>
                <a:sym typeface="Symbol"/>
              </a:rPr>
              <a:t>hole</a:t>
            </a:r>
            <a:r>
              <a:rPr lang="fr-FR" b="1" dirty="0" smtClean="0">
                <a:solidFill>
                  <a:schemeClr val="tx2"/>
                </a:solidFill>
                <a:sym typeface="Symbol"/>
              </a:rPr>
              <a:t> </a:t>
            </a:r>
            <a:r>
              <a:rPr lang="fr-FR" b="1" dirty="0" err="1" smtClean="0">
                <a:solidFill>
                  <a:schemeClr val="tx2"/>
                </a:solidFill>
                <a:sym typeface="Symbol"/>
              </a:rPr>
              <a:t>correlations</a:t>
            </a:r>
            <a:r>
              <a:rPr lang="fr-FR" b="1" dirty="0" smtClean="0">
                <a:solidFill>
                  <a:schemeClr val="tx2"/>
                </a:solidFill>
              </a:rPr>
              <a:t> 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B. Ramstein, WASA at GSI, Nov 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70F0-FF96-4735-9EFF-FB47296FDB6B}" type="slidenum">
              <a:rPr lang="en-US" smtClean="0"/>
              <a:t>13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850" y="1264482"/>
            <a:ext cx="2910260" cy="206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06543" y="3117730"/>
            <a:ext cx="56569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i="1" dirty="0" smtClean="0">
                <a:solidFill>
                  <a:srgbClr val="FF0000"/>
                </a:solidFill>
                <a:sym typeface="Symbol"/>
              </a:rPr>
              <a:t>-</a:t>
            </a:r>
            <a:r>
              <a:rPr lang="fr-FR" i="1" dirty="0" err="1" smtClean="0">
                <a:solidFill>
                  <a:srgbClr val="FF0000"/>
                </a:solidFill>
                <a:sym typeface="Symbol"/>
              </a:rPr>
              <a:t>hole</a:t>
            </a:r>
            <a:r>
              <a:rPr lang="fr-FR" i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fr-FR" i="1" dirty="0" err="1" smtClean="0">
                <a:solidFill>
                  <a:srgbClr val="FF0000"/>
                </a:solidFill>
                <a:sym typeface="Symbol"/>
              </a:rPr>
              <a:t>approach</a:t>
            </a:r>
            <a:r>
              <a:rPr lang="fr-FR" i="1" dirty="0" smtClean="0">
                <a:sym typeface="Symbol"/>
              </a:rPr>
              <a:t>: </a:t>
            </a:r>
            <a:r>
              <a:rPr lang="fr-FR" i="1" dirty="0" smtClean="0"/>
              <a:t>T</a:t>
            </a:r>
            <a:r>
              <a:rPr lang="fr-FR" i="1" dirty="0"/>
              <a:t>. </a:t>
            </a:r>
            <a:r>
              <a:rPr lang="fr-FR" i="1" dirty="0" err="1"/>
              <a:t>Udagawa</a:t>
            </a:r>
            <a:r>
              <a:rPr lang="fr-FR" i="1" dirty="0"/>
              <a:t> et al. PRC 49 (1994)3162.</a:t>
            </a:r>
            <a:endParaRPr lang="en-US" i="1" dirty="0"/>
          </a:p>
          <a:p>
            <a:r>
              <a:rPr lang="fr-FR" dirty="0" err="1" smtClean="0"/>
              <a:t>Yield</a:t>
            </a:r>
            <a:r>
              <a:rPr lang="fr-FR" dirty="0" smtClean="0"/>
              <a:t> of </a:t>
            </a:r>
            <a:r>
              <a:rPr lang="fr-FR" dirty="0" err="1" smtClean="0"/>
              <a:t>coherent</a:t>
            </a:r>
            <a:r>
              <a:rPr lang="fr-FR" dirty="0" smtClean="0"/>
              <a:t> pions and </a:t>
            </a:r>
            <a:r>
              <a:rPr lang="fr-FR" dirty="0" err="1" smtClean="0"/>
              <a:t>angular</a:t>
            </a:r>
            <a:r>
              <a:rPr lang="fr-FR" dirty="0" smtClean="0"/>
              <a:t> </a:t>
            </a:r>
          </a:p>
          <a:p>
            <a:r>
              <a:rPr lang="fr-FR" dirty="0" smtClean="0"/>
              <a:t>distributions </a:t>
            </a:r>
            <a:r>
              <a:rPr lang="fr-FR" dirty="0" err="1" smtClean="0"/>
              <a:t>well</a:t>
            </a:r>
            <a:r>
              <a:rPr lang="fr-FR" dirty="0" smtClean="0"/>
              <a:t>  </a:t>
            </a:r>
            <a:r>
              <a:rPr lang="fr-FR" dirty="0" err="1" smtClean="0"/>
              <a:t>reproduced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g’</a:t>
            </a:r>
            <a:r>
              <a:rPr lang="fr-FR" baseline="-25000" dirty="0" smtClean="0">
                <a:sym typeface="Symbol"/>
              </a:rPr>
              <a:t></a:t>
            </a:r>
            <a:r>
              <a:rPr lang="fr-FR" dirty="0" smtClean="0">
                <a:sym typeface="Symbol"/>
              </a:rPr>
              <a:t>=1/3</a:t>
            </a:r>
            <a:r>
              <a:rPr lang="fr-FR" dirty="0" smtClean="0"/>
              <a:t>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329" y="3333754"/>
            <a:ext cx="2792159" cy="1895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35496" y="2324075"/>
                <a:ext cx="51845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d</a:t>
                </a:r>
                <a:r>
                  <a:rPr lang="fr-FR" dirty="0" smtClean="0">
                    <a:sym typeface="Symbol"/>
                  </a:rPr>
                  <a:t>/d</a:t>
                </a:r>
                <a:r>
                  <a:rPr lang="fr-FR" dirty="0">
                    <a:sym typeface="Symbol"/>
                  </a:rPr>
                  <a:t></a:t>
                </a:r>
                <a:r>
                  <a:rPr lang="fr-FR" dirty="0" smtClean="0">
                    <a:sym typeface="Symbol"/>
                  </a:rPr>
                  <a:t>~</a:t>
                </a:r>
                <a:r>
                  <a:rPr lang="fr-FR" dirty="0">
                    <a:sym typeface="Symbol"/>
                  </a:rPr>
                  <a:t> </a:t>
                </a:r>
                <a:r>
                  <a:rPr lang="fr-FR" dirty="0" smtClean="0">
                    <a:sym typeface="Symbol"/>
                  </a:rPr>
                  <a:t>(</a:t>
                </a:r>
                <a:r>
                  <a:rPr lang="fr-FR" dirty="0" err="1" smtClean="0"/>
                  <a:t>target</a:t>
                </a:r>
                <a:r>
                  <a:rPr lang="fr-FR" dirty="0" smtClean="0"/>
                  <a:t> FF) x </a:t>
                </a:r>
                <a:r>
                  <a:rPr lang="fr-FR" dirty="0" smtClean="0">
                    <a:sym typeface="Symbol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i="1" dirty="0">
                        <a:latin typeface="Cambria Math"/>
                        <a:sym typeface="Symbol"/>
                      </a:rPr>
                      <m:t>cos</m:t>
                    </m:r>
                    <m:r>
                      <a:rPr lang="fr-FR" i="1" baseline="30000" dirty="0">
                        <a:latin typeface="Cambria Math"/>
                        <a:sym typeface="Symbol"/>
                      </a:rPr>
                      <m:t>2</m:t>
                    </m:r>
                    <m:r>
                      <a:rPr lang="fr-FR" i="1" dirty="0">
                        <a:latin typeface="Cambria Math"/>
                        <a:sym typeface="Symbol"/>
                      </a:rPr>
                      <m:t>⁡(</m:t>
                    </m:r>
                    <m:r>
                      <a:rPr lang="fr-FR" i="1" dirty="0">
                        <a:latin typeface="Cambria Math"/>
                        <a:ea typeface="Cambria Math"/>
                        <a:sym typeface="Symbol"/>
                      </a:rPr>
                      <m:t>𝜗</m:t>
                    </m:r>
                    <m:d>
                      <m:dPr>
                        <m:ctrlPr>
                          <a:rPr lang="fr-FR" i="1" dirty="0">
                            <a:latin typeface="Cambria Math"/>
                            <a:ea typeface="Cambria Math"/>
                            <a:sym typeface="Symbol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i="1" dirty="0"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accPr>
                          <m:e>
                            <m:r>
                              <a:rPr lang="fr-FR" i="1" dirty="0">
                                <a:latin typeface="Cambria Math"/>
                                <a:ea typeface="Cambria Math"/>
                                <a:sym typeface="Symbol"/>
                              </a:rPr>
                              <m:t>𝑞</m:t>
                            </m:r>
                            <m:r>
                              <a:rPr lang="fr-FR" i="1" dirty="0">
                                <a:latin typeface="Cambria Math"/>
                                <a:ea typeface="Cambria Math"/>
                                <a:sym typeface="Symbol"/>
                              </a:rPr>
                              <m:t>,</m:t>
                            </m:r>
                          </m:e>
                        </m:acc>
                        <m:acc>
                          <m:accPr>
                            <m:chr m:val="⃗"/>
                            <m:ctrlPr>
                              <a:rPr lang="fr-FR" i="1" dirty="0">
                                <a:latin typeface="Cambria Math"/>
                                <a:sym typeface="Symbol"/>
                              </a:rPr>
                            </m:ctrlPr>
                          </m:accPr>
                          <m:e>
                            <m:r>
                              <a:rPr lang="fr-FR" i="1" dirty="0">
                                <a:latin typeface="Cambria Math"/>
                                <a:sym typeface="Symbol"/>
                              </a:rPr>
                              <m:t>𝑝</m:t>
                            </m:r>
                          </m:e>
                        </m:acc>
                        <m:r>
                          <a:rPr lang="fr-FR" i="1" baseline="-25000" dirty="0">
                            <a:latin typeface="Cambria Math"/>
                            <a:ea typeface="Cambria Math"/>
                            <a:sym typeface="Symbol"/>
                          </a:rPr>
                          <m:t>𝜋</m:t>
                        </m:r>
                        <m:r>
                          <a:rPr lang="fr-FR" i="1" baseline="-25000" dirty="0">
                            <a:latin typeface="Cambria Math"/>
                            <a:ea typeface="Cambria Math"/>
                            <a:sym typeface="Symbol"/>
                          </a:rPr>
                          <m:t> </m:t>
                        </m:r>
                      </m:e>
                    </m:d>
                  </m:oMath>
                </a14:m>
                <a:r>
                  <a:rPr lang="fr-FR" dirty="0" smtClean="0">
                    <a:sym typeface="Symbol"/>
                  </a:rPr>
                  <a:t> </a:t>
                </a:r>
                <a:r>
                  <a:rPr lang="en-US" dirty="0" smtClean="0"/>
                  <a:t>+  </a:t>
                </a:r>
                <a14:m>
                  <m:oMath xmlns:m="http://schemas.openxmlformats.org/officeDocument/2006/math">
                    <m:r>
                      <a:rPr lang="fr-FR" b="0" i="1" dirty="0" smtClean="0">
                        <a:latin typeface="Cambria Math"/>
                        <a:sym typeface="Symbol"/>
                      </a:rPr>
                      <m:t>𝑠𝑖𝑛</m:t>
                    </m:r>
                    <m:r>
                      <a:rPr lang="fr-FR" i="1" baseline="30000" dirty="0">
                        <a:latin typeface="Cambria Math"/>
                        <a:sym typeface="Symbol"/>
                      </a:rPr>
                      <m:t>2</m:t>
                    </m:r>
                    <m:r>
                      <a:rPr lang="fr-FR" i="1" dirty="0">
                        <a:latin typeface="Cambria Math"/>
                        <a:sym typeface="Symbol"/>
                      </a:rPr>
                      <m:t>⁡(</m:t>
                    </m:r>
                    <m:r>
                      <a:rPr lang="fr-FR" i="1" dirty="0">
                        <a:latin typeface="Cambria Math"/>
                        <a:ea typeface="Cambria Math"/>
                        <a:sym typeface="Symbol"/>
                      </a:rPr>
                      <m:t>𝜗</m:t>
                    </m:r>
                    <m:d>
                      <m:dPr>
                        <m:ctrlPr>
                          <a:rPr lang="fr-FR" i="1" dirty="0">
                            <a:latin typeface="Cambria Math"/>
                            <a:ea typeface="Cambria Math"/>
                            <a:sym typeface="Symbol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i="1" dirty="0"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accPr>
                          <m:e>
                            <m:r>
                              <a:rPr lang="fr-FR" i="1" dirty="0">
                                <a:latin typeface="Cambria Math"/>
                                <a:ea typeface="Cambria Math"/>
                                <a:sym typeface="Symbol"/>
                              </a:rPr>
                              <m:t>𝑞</m:t>
                            </m:r>
                            <m:r>
                              <a:rPr lang="fr-FR" i="1" dirty="0">
                                <a:latin typeface="Cambria Math"/>
                                <a:ea typeface="Cambria Math"/>
                                <a:sym typeface="Symbol"/>
                              </a:rPr>
                              <m:t>,</m:t>
                            </m:r>
                          </m:e>
                        </m:acc>
                        <m:acc>
                          <m:accPr>
                            <m:chr m:val="⃗"/>
                            <m:ctrlPr>
                              <a:rPr lang="fr-FR" i="1" dirty="0">
                                <a:latin typeface="Cambria Math"/>
                                <a:sym typeface="Symbol"/>
                              </a:rPr>
                            </m:ctrlPr>
                          </m:accPr>
                          <m:e>
                            <m:r>
                              <a:rPr lang="fr-FR" i="1" dirty="0">
                                <a:latin typeface="Cambria Math"/>
                                <a:sym typeface="Symbol"/>
                              </a:rPr>
                              <m:t>𝑝</m:t>
                            </m:r>
                          </m:e>
                        </m:acc>
                        <m:r>
                          <a:rPr lang="fr-FR" i="1" baseline="-25000" dirty="0">
                            <a:latin typeface="Cambria Math"/>
                            <a:ea typeface="Cambria Math"/>
                            <a:sym typeface="Symbol"/>
                          </a:rPr>
                          <m:t>𝜋</m:t>
                        </m:r>
                        <m:r>
                          <a:rPr lang="fr-FR" i="1" baseline="-25000" dirty="0">
                            <a:latin typeface="Cambria Math"/>
                            <a:ea typeface="Cambria Math"/>
                            <a:sym typeface="Symbol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/>
                  <a:t>) </a:t>
                </a: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324075"/>
                <a:ext cx="5184576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059" t="-22951" r="-152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oneTexte 10"/>
          <p:cNvSpPr txBox="1"/>
          <p:nvPr/>
        </p:nvSpPr>
        <p:spPr>
          <a:xfrm>
            <a:off x="1475656" y="1628800"/>
            <a:ext cx="177484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Spin-longitudinal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3851920" y="1628800"/>
            <a:ext cx="162736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Spin-transverse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2890740" y="5373216"/>
                <a:ext cx="5769739" cy="923330"/>
              </a:xfrm>
              <a:prstGeom prst="rect">
                <a:avLst/>
              </a:prstGeom>
              <a:solidFill>
                <a:srgbClr val="FFFF66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Limitations of the DIOGENE </a:t>
                </a:r>
                <a:r>
                  <a:rPr lang="fr-FR" dirty="0" err="1" smtClean="0"/>
                  <a:t>experiment</a:t>
                </a:r>
                <a:r>
                  <a:rPr lang="fr-FR" dirty="0" smtClean="0"/>
                  <a:t>: </a:t>
                </a:r>
              </a:p>
              <a:p>
                <a:r>
                  <a:rPr lang="fr-FR" dirty="0" err="1" smtClean="0"/>
                  <a:t>Resolution</a:t>
                </a:r>
                <a:r>
                  <a:rPr lang="fr-FR" dirty="0" smtClean="0"/>
                  <a:t>  in E* (FWHM=25 MeV) </a:t>
                </a:r>
              </a:p>
              <a:p>
                <a:r>
                  <a:rPr lang="fr-FR" dirty="0" err="1"/>
                  <a:t>A</a:t>
                </a:r>
                <a:r>
                  <a:rPr lang="fr-FR" dirty="0" err="1" smtClean="0"/>
                  <a:t>cceptance</a:t>
                </a:r>
                <a:r>
                  <a:rPr lang="fr-FR" dirty="0" smtClean="0"/>
                  <a:t>  (</a:t>
                </a:r>
                <a:r>
                  <a:rPr lang="fr-FR" dirty="0" err="1" smtClean="0"/>
                  <a:t>coverage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along</a:t>
                </a:r>
                <a:r>
                  <a:rPr lang="fr-FR" dirty="0" smtClean="0"/>
                  <a:t>  direction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b="0" i="1" dirty="0" smtClean="0">
                            <a:latin typeface="Cambria Math"/>
                          </a:rPr>
                          <m:t>𝑞</m:t>
                        </m:r>
                      </m:e>
                    </m:acc>
                  </m:oMath>
                </a14:m>
                <a:r>
                  <a:rPr lang="fr-FR" dirty="0" smtClean="0"/>
                  <a:t>) </a:t>
                </a:r>
                <a:r>
                  <a:rPr lang="fr-FR" dirty="0" err="1" smtClean="0"/>
                  <a:t>only</a:t>
                </a:r>
                <a:r>
                  <a:rPr lang="fr-FR" dirty="0" smtClean="0"/>
                  <a:t> for </a:t>
                </a:r>
                <a:r>
                  <a:rPr lang="fr-FR" dirty="0" smtClean="0">
                    <a:sym typeface="Symbol"/>
                  </a:rPr>
                  <a:t></a:t>
                </a:r>
                <a:r>
                  <a:rPr lang="fr-FR" baseline="-25000" dirty="0" smtClean="0">
                    <a:sym typeface="Symbol"/>
                  </a:rPr>
                  <a:t>t</a:t>
                </a:r>
                <a:r>
                  <a:rPr lang="fr-FR" dirty="0" smtClean="0">
                    <a:sym typeface="Symbol"/>
                  </a:rPr>
                  <a:t> &gt; 2°</a:t>
                </a:r>
                <a:endParaRPr lang="fr-FR" dirty="0" smtClean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740" y="5373216"/>
                <a:ext cx="5769739" cy="923330"/>
              </a:xfrm>
              <a:prstGeom prst="rect">
                <a:avLst/>
              </a:prstGeom>
              <a:blipFill rotWithShape="1">
                <a:blip r:embed="rId5"/>
                <a:stretch>
                  <a:fillRect l="-845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/>
          <p:cNvSpPr txBox="1"/>
          <p:nvPr/>
        </p:nvSpPr>
        <p:spPr>
          <a:xfrm>
            <a:off x="3563888" y="177281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6732240" y="313167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ym typeface="Symbol"/>
              </a:rPr>
              <a:t> </a:t>
            </a:r>
            <a:endParaRPr lang="en-US" dirty="0"/>
          </a:p>
        </p:txBody>
      </p:sp>
      <p:cxnSp>
        <p:nvCxnSpPr>
          <p:cNvPr id="16" name="Connecteur droit avec flèche 15"/>
          <p:cNvCxnSpPr>
            <a:stCxn id="11" idx="2"/>
          </p:cNvCxnSpPr>
          <p:nvPr/>
        </p:nvCxnSpPr>
        <p:spPr>
          <a:xfrm flipH="1">
            <a:off x="2363078" y="1998132"/>
            <a:ext cx="1" cy="3259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4427984" y="2044976"/>
            <a:ext cx="0" cy="2790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302193" y="4366845"/>
            <a:ext cx="517709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F0000"/>
                </a:solidFill>
              </a:rPr>
              <a:t>Virtual pion </a:t>
            </a:r>
            <a:r>
              <a:rPr lang="fr-FR" dirty="0" err="1" smtClean="0">
                <a:solidFill>
                  <a:srgbClr val="FF0000"/>
                </a:solidFill>
              </a:rPr>
              <a:t>rescattering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approaches :</a:t>
            </a:r>
          </a:p>
          <a:p>
            <a:r>
              <a:rPr lang="fr-FR" sz="1600" i="1" dirty="0" smtClean="0"/>
              <a:t>M. </a:t>
            </a:r>
            <a:r>
              <a:rPr lang="fr-FR" sz="1600" i="1" dirty="0" err="1" smtClean="0"/>
              <a:t>Kagarlis</a:t>
            </a:r>
            <a:r>
              <a:rPr lang="fr-FR" sz="1600" i="1" dirty="0" smtClean="0"/>
              <a:t> and V. Dmitriev,   PLB 408 (1997)</a:t>
            </a:r>
          </a:p>
          <a:p>
            <a:r>
              <a:rPr lang="fr-FR" sz="1600" i="1" dirty="0" smtClean="0"/>
              <a:t>P. Fernandez de Cordoba, </a:t>
            </a:r>
            <a:r>
              <a:rPr lang="en-US" sz="1600" i="1" dirty="0" err="1"/>
              <a:t>Nucl.Phys</a:t>
            </a:r>
            <a:r>
              <a:rPr lang="en-US" sz="1600" i="1" dirty="0"/>
              <a:t>. A592 (1995) 472-486</a:t>
            </a:r>
            <a:endParaRPr lang="fr-FR" sz="16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</p:txBody>
      </p:sp>
      <p:sp>
        <p:nvSpPr>
          <p:cNvPr id="3" name="ZoneTexte 2"/>
          <p:cNvSpPr txBox="1"/>
          <p:nvPr/>
        </p:nvSpPr>
        <p:spPr>
          <a:xfrm>
            <a:off x="7596336" y="2377727"/>
            <a:ext cx="1140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E*&lt;25 MeV</a:t>
            </a:r>
            <a:endParaRPr lang="en-US" sz="1600" dirty="0"/>
          </a:p>
        </p:txBody>
      </p:sp>
      <p:sp>
        <p:nvSpPr>
          <p:cNvPr id="18" name="ZoneTexte 17"/>
          <p:cNvSpPr txBox="1"/>
          <p:nvPr/>
        </p:nvSpPr>
        <p:spPr>
          <a:xfrm>
            <a:off x="7596336" y="3491716"/>
            <a:ext cx="1140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E*&lt;25 MeV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0943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555" y="1052736"/>
            <a:ext cx="6297491" cy="3615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34144"/>
            <a:ext cx="8229600" cy="990600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solidFill>
                  <a:schemeClr val="accent1"/>
                </a:solidFill>
              </a:rPr>
              <a:t>SPES4</a:t>
            </a:r>
            <a:r>
              <a:rPr lang="fr-FR" sz="3200" b="1" dirty="0" smtClean="0">
                <a:solidFill>
                  <a:schemeClr val="accent1"/>
                </a:solidFill>
                <a:sym typeface="Symbol"/>
              </a:rPr>
              <a:t>: a </a:t>
            </a:r>
            <a:r>
              <a:rPr lang="fr-FR" sz="3200" b="1" dirty="0" err="1">
                <a:solidFill>
                  <a:schemeClr val="accent1"/>
                </a:solidFill>
                <a:sym typeface="Symbol"/>
              </a:rPr>
              <a:t>d</a:t>
            </a:r>
            <a:r>
              <a:rPr lang="fr-FR" sz="3200" b="1" dirty="0" err="1" smtClean="0">
                <a:solidFill>
                  <a:schemeClr val="accent1"/>
                </a:solidFill>
              </a:rPr>
              <a:t>edicated</a:t>
            </a:r>
            <a:r>
              <a:rPr lang="fr-FR" sz="3200" b="1" dirty="0" smtClean="0">
                <a:solidFill>
                  <a:schemeClr val="accent1"/>
                </a:solidFill>
              </a:rPr>
              <a:t> </a:t>
            </a:r>
            <a:r>
              <a:rPr lang="fr-FR" sz="3200" b="1" dirty="0" err="1" smtClean="0">
                <a:solidFill>
                  <a:schemeClr val="accent1"/>
                </a:solidFill>
              </a:rPr>
              <a:t>experiment</a:t>
            </a:r>
            <a:r>
              <a:rPr lang="fr-FR" sz="3200" b="1" dirty="0" smtClean="0">
                <a:solidFill>
                  <a:schemeClr val="accent1"/>
                </a:solidFill>
              </a:rPr>
              <a:t> for the </a:t>
            </a:r>
            <a:r>
              <a:rPr lang="fr-FR" sz="3200" b="1" dirty="0" err="1" smtClean="0">
                <a:solidFill>
                  <a:schemeClr val="accent1"/>
                </a:solidFill>
              </a:rPr>
              <a:t>study</a:t>
            </a:r>
            <a:r>
              <a:rPr lang="fr-FR" sz="3200" b="1" dirty="0" smtClean="0">
                <a:solidFill>
                  <a:schemeClr val="accent1"/>
                </a:solidFill>
              </a:rPr>
              <a:t> of </a:t>
            </a:r>
            <a:r>
              <a:rPr lang="fr-FR" sz="3200" b="1" dirty="0" err="1" smtClean="0">
                <a:solidFill>
                  <a:schemeClr val="accent1"/>
                </a:solidFill>
              </a:rPr>
              <a:t>coherent</a:t>
            </a:r>
            <a:r>
              <a:rPr lang="fr-FR" sz="3200" b="1" dirty="0" smtClean="0">
                <a:solidFill>
                  <a:schemeClr val="accent1"/>
                </a:solidFill>
              </a:rPr>
              <a:t> pion production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 txBox="1">
                <a:spLocks noGrp="1"/>
              </p:cNvSpPr>
              <p:nvPr>
                <p:ph idx="1"/>
              </p:nvPr>
            </p:nvSpPr>
            <p:spPr>
              <a:xfrm>
                <a:off x="0" y="5379471"/>
                <a:ext cx="716959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2000" dirty="0" smtClean="0"/>
                  <a:t>high </a:t>
                </a:r>
                <a:r>
                  <a:rPr lang="en-US" sz="2000" dirty="0"/>
                  <a:t>resolution on </a:t>
                </a:r>
                <a:r>
                  <a:rPr lang="en-US" sz="2000" dirty="0" err="1"/>
                  <a:t>ejectile</a:t>
                </a:r>
                <a:r>
                  <a:rPr lang="en-US" sz="2000" dirty="0"/>
                  <a:t> momentum </a:t>
                </a:r>
                <a:r>
                  <a:rPr lang="en-US" sz="2000" dirty="0" smtClean="0">
                    <a:sym typeface="Symbol"/>
                  </a:rPr>
                  <a:t>p/p 7 10</a:t>
                </a:r>
                <a:r>
                  <a:rPr lang="en-US" sz="2000" baseline="30000" dirty="0" smtClean="0">
                    <a:sym typeface="Symbol"/>
                  </a:rPr>
                  <a:t>-4</a:t>
                </a:r>
                <a:r>
                  <a:rPr lang="en-US" sz="2000" dirty="0" smtClean="0"/>
                  <a:t>                     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2000" dirty="0" smtClean="0"/>
                  <a:t>full coverage of </a:t>
                </a:r>
                <a:r>
                  <a:rPr lang="en-US" sz="2000" dirty="0" err="1" smtClean="0"/>
                  <a:t>pions</a:t>
                </a:r>
                <a:r>
                  <a:rPr lang="en-US" sz="2000" dirty="0" smtClean="0"/>
                  <a:t> emitted in H plane close to </a:t>
                </a:r>
                <a:r>
                  <a:rPr lang="en-US" sz="2000" dirty="0"/>
                  <a:t>direction </a:t>
                </a:r>
                <a:r>
                  <a:rPr lang="en-US" sz="2000" dirty="0" smtClean="0"/>
                  <a:t>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2000" b="0" i="1" smtClean="0">
                            <a:latin typeface="Cambria Math"/>
                          </a:rPr>
                          <m:t>𝑞</m:t>
                        </m:r>
                      </m:e>
                    </m:acc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Espace réservé du contenu 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5379471"/>
                <a:ext cx="7169591" cy="707886"/>
              </a:xfrm>
              <a:prstGeom prst="rect">
                <a:avLst/>
              </a:prstGeom>
              <a:blipFill rotWithShape="1">
                <a:blip r:embed="rId4"/>
                <a:stretch>
                  <a:fillRect l="-680" t="-5983" r="-1956"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B. Ramstein, WASA at GSI, Nov 2017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70F0-FF96-4735-9EFF-FB47296FDB6B}" type="slidenum">
              <a:rPr lang="en-US" smtClean="0"/>
              <a:t>14</a:t>
            </a:fld>
            <a:endParaRPr lang="en-US"/>
          </a:p>
        </p:txBody>
      </p:sp>
      <p:sp>
        <p:nvSpPr>
          <p:cNvPr id="3" name="ZoneTexte 2"/>
          <p:cNvSpPr txBox="1"/>
          <p:nvPr/>
        </p:nvSpPr>
        <p:spPr>
          <a:xfrm>
            <a:off x="236712" y="1412776"/>
            <a:ext cx="2967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Saclay-Orsay-</a:t>
            </a:r>
            <a:r>
              <a:rPr lang="fr-FR" dirty="0" err="1" smtClean="0"/>
              <a:t>Copenhagen</a:t>
            </a:r>
            <a:endParaRPr lang="fr-FR" dirty="0"/>
          </a:p>
          <a:p>
            <a:r>
              <a:rPr lang="fr-FR" dirty="0" err="1" smtClean="0"/>
              <a:t>Varsaw</a:t>
            </a:r>
            <a:r>
              <a:rPr lang="fr-FR" dirty="0" smtClean="0"/>
              <a:t>-Gatchina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0" y="4077072"/>
            <a:ext cx="2617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</a:t>
            </a:r>
            <a:r>
              <a:rPr lang="fr-FR" baseline="30000" dirty="0" smtClean="0"/>
              <a:t>3</a:t>
            </a:r>
            <a:r>
              <a:rPr lang="fr-FR" dirty="0" smtClean="0"/>
              <a:t>He,t) C,  CH</a:t>
            </a:r>
            <a:r>
              <a:rPr lang="fr-FR" baseline="-25000" dirty="0" smtClean="0"/>
              <a:t>2</a:t>
            </a:r>
            <a:r>
              <a:rPr lang="fr-FR" dirty="0" smtClean="0"/>
              <a:t>, Ca </a:t>
            </a:r>
            <a:r>
              <a:rPr lang="fr-FR" dirty="0" err="1" smtClean="0"/>
              <a:t>targets</a:t>
            </a:r>
            <a:r>
              <a:rPr lang="fr-FR" dirty="0" smtClean="0"/>
              <a:t> </a:t>
            </a:r>
          </a:p>
          <a:p>
            <a:r>
              <a:rPr lang="fr-FR" dirty="0" smtClean="0"/>
              <a:t>(</a:t>
            </a:r>
            <a:r>
              <a:rPr lang="fr-FR" baseline="30000" dirty="0" smtClean="0"/>
              <a:t>12</a:t>
            </a:r>
            <a:r>
              <a:rPr lang="fr-FR" dirty="0" smtClean="0"/>
              <a:t>C,</a:t>
            </a:r>
            <a:r>
              <a:rPr lang="fr-FR" baseline="30000" dirty="0" smtClean="0"/>
              <a:t>12</a:t>
            </a:r>
            <a:r>
              <a:rPr lang="fr-FR" dirty="0" smtClean="0"/>
              <a:t>N)  C </a:t>
            </a:r>
            <a:r>
              <a:rPr lang="fr-FR" dirty="0" err="1" smtClean="0"/>
              <a:t>target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5004048" y="4723403"/>
            <a:ext cx="1593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</a:t>
            </a:r>
            <a:r>
              <a:rPr lang="en-US" baseline="-25000" dirty="0" smtClean="0">
                <a:sym typeface="Symbol"/>
              </a:rPr>
              <a:t>H</a:t>
            </a:r>
            <a:r>
              <a:rPr lang="en-US" dirty="0" smtClean="0">
                <a:sym typeface="Symbol"/>
              </a:rPr>
              <a:t>=15 </a:t>
            </a:r>
            <a:r>
              <a:rPr lang="en-US" dirty="0" err="1" smtClean="0">
                <a:sym typeface="Symbol"/>
              </a:rPr>
              <a:t>mrad</a:t>
            </a:r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</a:t>
            </a:r>
            <a:r>
              <a:rPr lang="en-US" baseline="-25000" dirty="0">
                <a:sym typeface="Symbol"/>
              </a:rPr>
              <a:t>v</a:t>
            </a:r>
            <a:r>
              <a:rPr lang="en-US" dirty="0">
                <a:sym typeface="Symbol"/>
              </a:rPr>
              <a:t>=</a:t>
            </a:r>
            <a:r>
              <a:rPr lang="en-US" dirty="0" smtClean="0">
                <a:sym typeface="Symbol"/>
              </a:rPr>
              <a:t>5.7 </a:t>
            </a:r>
            <a:r>
              <a:rPr lang="en-US" dirty="0" err="1" smtClean="0">
                <a:sym typeface="Symbol"/>
              </a:rPr>
              <a:t>mrad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63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8864" y="-99392"/>
            <a:ext cx="8229600" cy="990600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chemeClr val="tx2"/>
                </a:solidFill>
              </a:rPr>
              <a:t>SPES4</a:t>
            </a:r>
            <a:r>
              <a:rPr lang="fr-FR" sz="3600" b="1" dirty="0" smtClean="0">
                <a:solidFill>
                  <a:schemeClr val="tx2"/>
                </a:solidFill>
                <a:sym typeface="Symbol"/>
              </a:rPr>
              <a:t> </a:t>
            </a:r>
            <a:r>
              <a:rPr lang="fr-FR" sz="3600" b="1" dirty="0" err="1" smtClean="0">
                <a:solidFill>
                  <a:schemeClr val="tx2"/>
                </a:solidFill>
                <a:sym typeface="Symbol"/>
              </a:rPr>
              <a:t>results</a:t>
            </a:r>
            <a:r>
              <a:rPr lang="fr-FR" sz="3600" b="1" dirty="0" smtClean="0">
                <a:solidFill>
                  <a:schemeClr val="tx2"/>
                </a:solidFill>
                <a:sym typeface="Symbol"/>
              </a:rPr>
              <a:t> for (</a:t>
            </a:r>
            <a:r>
              <a:rPr lang="fr-FR" sz="3600" b="1" baseline="30000" dirty="0" smtClean="0">
                <a:solidFill>
                  <a:schemeClr val="tx2"/>
                </a:solidFill>
                <a:sym typeface="Symbol"/>
              </a:rPr>
              <a:t>3</a:t>
            </a:r>
            <a:r>
              <a:rPr lang="fr-FR" sz="3600" b="1" dirty="0" smtClean="0">
                <a:solidFill>
                  <a:schemeClr val="tx2"/>
                </a:solidFill>
                <a:sym typeface="Symbol"/>
              </a:rPr>
              <a:t>He,t) 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6424" y="4941168"/>
            <a:ext cx="5292080" cy="1440160"/>
          </a:xfrm>
          <a:solidFill>
            <a:srgbClr val="FFFF66"/>
          </a:solidFill>
        </p:spPr>
        <p:txBody>
          <a:bodyPr>
            <a:normAutofit fontScale="92500"/>
          </a:bodyPr>
          <a:lstStyle/>
          <a:p>
            <a:r>
              <a:rPr lang="fr-FR" sz="2400" dirty="0" smtClean="0"/>
              <a:t>Consistent </a:t>
            </a:r>
            <a:r>
              <a:rPr lang="fr-FR" sz="2400" dirty="0" err="1" smtClean="0"/>
              <a:t>with</a:t>
            </a:r>
            <a:r>
              <a:rPr lang="fr-FR" sz="2400" dirty="0" smtClean="0"/>
              <a:t> DIOGENE </a:t>
            </a:r>
            <a:r>
              <a:rPr lang="fr-FR" sz="2400" dirty="0" err="1" smtClean="0"/>
              <a:t>results</a:t>
            </a:r>
            <a:endParaRPr lang="fr-FR" sz="2400" dirty="0" smtClean="0"/>
          </a:p>
          <a:p>
            <a:r>
              <a:rPr lang="fr-FR" sz="2400" dirty="0" err="1" smtClean="0"/>
              <a:t>Better</a:t>
            </a:r>
            <a:r>
              <a:rPr lang="fr-FR" sz="2400" dirty="0" smtClean="0"/>
              <a:t> </a:t>
            </a:r>
            <a:r>
              <a:rPr lang="fr-FR" sz="2400" dirty="0" err="1" smtClean="0"/>
              <a:t>resolution</a:t>
            </a:r>
            <a:r>
              <a:rPr lang="fr-FR" sz="2400" dirty="0" smtClean="0"/>
              <a:t> in E* </a:t>
            </a:r>
          </a:p>
          <a:p>
            <a:r>
              <a:rPr lang="fr-FR" sz="2400" dirty="0" err="1" smtClean="0"/>
              <a:t>Better</a:t>
            </a:r>
            <a:r>
              <a:rPr lang="fr-FR" sz="2400" dirty="0" smtClean="0"/>
              <a:t> </a:t>
            </a:r>
            <a:r>
              <a:rPr lang="fr-FR" sz="2400" dirty="0" err="1" smtClean="0"/>
              <a:t>precision</a:t>
            </a:r>
            <a:r>
              <a:rPr lang="fr-FR" sz="2400" dirty="0" smtClean="0"/>
              <a:t> on </a:t>
            </a:r>
            <a:r>
              <a:rPr lang="fr-FR" sz="2400" dirty="0" err="1" smtClean="0"/>
              <a:t>angular</a:t>
            </a:r>
            <a:r>
              <a:rPr lang="fr-FR" sz="2400" dirty="0" smtClean="0"/>
              <a:t> distribution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 smtClean="0"/>
              <a:t>B. Ramstein, WASA at GSI, Nov 2017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70F0-FF96-4735-9EFF-FB47296FDB6B}" type="slidenum">
              <a:rPr lang="en-US" smtClean="0"/>
              <a:t>15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5"/>
          <a:stretch/>
        </p:blipFill>
        <p:spPr bwMode="auto">
          <a:xfrm>
            <a:off x="95747" y="764704"/>
            <a:ext cx="8724725" cy="4156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95536" y="5059602"/>
            <a:ext cx="3728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/>
              <a:t>L. </a:t>
            </a:r>
            <a:r>
              <a:rPr lang="fr-FR" sz="1600" i="1" dirty="0" err="1" smtClean="0"/>
              <a:t>Farhi</a:t>
            </a:r>
            <a:r>
              <a:rPr lang="fr-FR" sz="1600" i="1" dirty="0" smtClean="0"/>
              <a:t> PHD, université Paris XI, 1997</a:t>
            </a:r>
          </a:p>
          <a:p>
            <a:r>
              <a:rPr lang="fr-FR" sz="1600" i="1" dirty="0" smtClean="0"/>
              <a:t>R. Dahl,  PHD, NBI </a:t>
            </a:r>
            <a:r>
              <a:rPr lang="fr-FR" sz="1600" i="1" dirty="0" err="1" smtClean="0"/>
              <a:t>Copenhagen</a:t>
            </a:r>
            <a:r>
              <a:rPr lang="fr-FR" sz="1600" i="1" dirty="0" smtClean="0"/>
              <a:t>, 1999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76995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6512" y="-153888"/>
            <a:ext cx="9433048" cy="990600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chemeClr val="tx2"/>
                </a:solidFill>
              </a:rPr>
              <a:t>SPES4</a:t>
            </a:r>
            <a:r>
              <a:rPr lang="fr-FR" sz="3600" b="1" dirty="0">
                <a:solidFill>
                  <a:schemeClr val="tx2"/>
                </a:solidFill>
                <a:sym typeface="Symbol"/>
              </a:rPr>
              <a:t> </a:t>
            </a:r>
            <a:r>
              <a:rPr lang="fr-FR" sz="3600" b="1" dirty="0" err="1">
                <a:solidFill>
                  <a:schemeClr val="tx2"/>
                </a:solidFill>
                <a:sym typeface="Symbol"/>
              </a:rPr>
              <a:t>results</a:t>
            </a:r>
            <a:r>
              <a:rPr lang="fr-FR" sz="3600" b="1" dirty="0">
                <a:solidFill>
                  <a:schemeClr val="tx2"/>
                </a:solidFill>
                <a:sym typeface="Symbol"/>
              </a:rPr>
              <a:t> for </a:t>
            </a:r>
            <a:r>
              <a:rPr lang="fr-FR" sz="3600" b="1" dirty="0" smtClean="0">
                <a:solidFill>
                  <a:schemeClr val="tx2"/>
                </a:solidFill>
                <a:sym typeface="Symbol"/>
              </a:rPr>
              <a:t>(</a:t>
            </a:r>
            <a:r>
              <a:rPr lang="fr-FR" sz="3600" b="1" baseline="30000" dirty="0" smtClean="0">
                <a:solidFill>
                  <a:schemeClr val="tx2"/>
                </a:solidFill>
                <a:sym typeface="Symbol"/>
              </a:rPr>
              <a:t>12</a:t>
            </a:r>
            <a:r>
              <a:rPr lang="fr-FR" sz="3600" b="1" dirty="0" smtClean="0">
                <a:solidFill>
                  <a:schemeClr val="tx2"/>
                </a:solidFill>
                <a:sym typeface="Symbol"/>
              </a:rPr>
              <a:t>C,</a:t>
            </a:r>
            <a:r>
              <a:rPr lang="fr-FR" sz="3600" b="1" baseline="30000" dirty="0" smtClean="0">
                <a:solidFill>
                  <a:schemeClr val="tx2"/>
                </a:solidFill>
                <a:sym typeface="Symbol"/>
              </a:rPr>
              <a:t>12</a:t>
            </a:r>
            <a:r>
              <a:rPr lang="fr-FR" sz="3600" b="1" dirty="0" smtClean="0">
                <a:solidFill>
                  <a:schemeClr val="tx2"/>
                </a:solidFill>
                <a:sym typeface="Symbol"/>
              </a:rPr>
              <a:t>N) 1.1 </a:t>
            </a:r>
            <a:r>
              <a:rPr lang="fr-FR" sz="3600" b="1" dirty="0" err="1" smtClean="0">
                <a:solidFill>
                  <a:schemeClr val="tx2"/>
                </a:solidFill>
                <a:sym typeface="Symbol"/>
              </a:rPr>
              <a:t>GeV</a:t>
            </a:r>
            <a:r>
              <a:rPr lang="fr-FR" sz="3600" b="1" dirty="0" smtClean="0">
                <a:solidFill>
                  <a:schemeClr val="tx2"/>
                </a:solidFill>
                <a:sym typeface="Symbol"/>
              </a:rPr>
              <a:t>/</a:t>
            </a:r>
            <a:r>
              <a:rPr lang="fr-FR" sz="3600" b="1" dirty="0" err="1" smtClean="0">
                <a:solidFill>
                  <a:schemeClr val="tx2"/>
                </a:solidFill>
                <a:sym typeface="Symbol"/>
              </a:rPr>
              <a:t>nucleon</a:t>
            </a:r>
            <a:r>
              <a:rPr lang="fr-FR" sz="3600" b="1" dirty="0" smtClean="0">
                <a:solidFill>
                  <a:schemeClr val="tx2"/>
                </a:solidFill>
                <a:sym typeface="Symbol"/>
              </a:rPr>
              <a:t>  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65"/>
          <a:stretch/>
        </p:blipFill>
        <p:spPr bwMode="auto">
          <a:xfrm>
            <a:off x="3347864" y="1196752"/>
            <a:ext cx="4886907" cy="259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B. Ramstein, WASA at GSI, Nov 2017</a:t>
            </a:r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70F0-FF96-4735-9EFF-FB47296FDB6B}" type="slidenum">
              <a:rPr lang="en-US" smtClean="0"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14664" y="40770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Angular distribution in agreement with </a:t>
            </a:r>
            <a:r>
              <a:rPr lang="en-US" dirty="0"/>
              <a:t>L/T ~ 1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" y="1176171"/>
            <a:ext cx="2448314" cy="2455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844807" y="3446806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E*(</a:t>
            </a:r>
            <a:r>
              <a:rPr lang="fr-FR" dirty="0"/>
              <a:t>M</a:t>
            </a:r>
            <a:r>
              <a:rPr lang="fr-FR" dirty="0" smtClean="0"/>
              <a:t>eV)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97968" y="4278287"/>
            <a:ext cx="3607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J.L. </a:t>
            </a:r>
            <a:r>
              <a:rPr lang="en-US" sz="1200" i="1" dirty="0" err="1" smtClean="0"/>
              <a:t>Boyard</a:t>
            </a:r>
            <a:r>
              <a:rPr lang="en-US" sz="1200" i="1" dirty="0" smtClean="0"/>
              <a:t>, NPA </a:t>
            </a:r>
            <a:r>
              <a:rPr lang="en-US" sz="1200" i="1" dirty="0"/>
              <a:t>755 (2005) </a:t>
            </a:r>
            <a:r>
              <a:rPr lang="en-US" sz="1200" i="1" dirty="0" smtClean="0"/>
              <a:t>507c</a:t>
            </a:r>
          </a:p>
          <a:p>
            <a:r>
              <a:rPr lang="fr-FR" sz="1200" i="1" dirty="0" smtClean="0"/>
              <a:t>J. Janssen, master </a:t>
            </a:r>
            <a:r>
              <a:rPr lang="fr-FR" sz="1200" i="1" dirty="0" err="1" smtClean="0"/>
              <a:t>thesis</a:t>
            </a:r>
            <a:r>
              <a:rPr lang="fr-FR" sz="1200" i="1" dirty="0" smtClean="0"/>
              <a:t>, NBI </a:t>
            </a:r>
            <a:r>
              <a:rPr lang="fr-FR" sz="1200" i="1" dirty="0" err="1" smtClean="0"/>
              <a:t>Copenhagen</a:t>
            </a:r>
            <a:r>
              <a:rPr lang="fr-FR" sz="1200" i="1" dirty="0" smtClean="0"/>
              <a:t>, 1998</a:t>
            </a:r>
            <a:endParaRPr lang="en-US" sz="1200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251520" y="908720"/>
            <a:ext cx="186198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aseline="30000" dirty="0" smtClean="0"/>
              <a:t>12</a:t>
            </a:r>
            <a:r>
              <a:rPr lang="fr-FR" dirty="0" smtClean="0"/>
              <a:t>C (</a:t>
            </a:r>
            <a:r>
              <a:rPr lang="fr-FR" baseline="30000" dirty="0" smtClean="0"/>
              <a:t>12</a:t>
            </a:r>
            <a:r>
              <a:rPr lang="fr-FR" dirty="0" smtClean="0"/>
              <a:t>C,</a:t>
            </a:r>
            <a:r>
              <a:rPr lang="fr-FR" baseline="30000" dirty="0" smtClean="0"/>
              <a:t>12</a:t>
            </a:r>
            <a:r>
              <a:rPr lang="fr-FR" dirty="0" smtClean="0"/>
              <a:t>N) </a:t>
            </a:r>
            <a:r>
              <a:rPr lang="fr-FR" baseline="30000" dirty="0" smtClean="0"/>
              <a:t>12</a:t>
            </a:r>
            <a:r>
              <a:rPr lang="fr-FR" dirty="0" smtClean="0"/>
              <a:t>C </a:t>
            </a:r>
            <a:r>
              <a:rPr lang="fr-FR" dirty="0" smtClean="0">
                <a:sym typeface="Symbol"/>
              </a:rPr>
              <a:t></a:t>
            </a:r>
            <a:r>
              <a:rPr lang="fr-FR" baseline="30000" dirty="0" smtClean="0">
                <a:sym typeface="Symbol"/>
              </a:rPr>
              <a:t>-</a:t>
            </a:r>
            <a:endParaRPr lang="en-US" baseline="30000" dirty="0"/>
          </a:p>
        </p:txBody>
      </p:sp>
      <p:sp>
        <p:nvSpPr>
          <p:cNvPr id="10" name="ZoneTexte 9"/>
          <p:cNvSpPr txBox="1"/>
          <p:nvPr/>
        </p:nvSpPr>
        <p:spPr>
          <a:xfrm>
            <a:off x="6012160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954975" y="299695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46482" y="5090700"/>
            <a:ext cx="5097165" cy="923330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ym typeface="Symbol"/>
              </a:rPr>
              <a:t>Evidence for coherent </a:t>
            </a:r>
            <a:r>
              <a:rPr lang="en-US" dirty="0" smtClean="0">
                <a:sym typeface="Symbol"/>
              </a:rPr>
              <a:t>pion production</a:t>
            </a:r>
          </a:p>
          <a:p>
            <a:r>
              <a:rPr lang="en-US" dirty="0" smtClean="0">
                <a:sym typeface="Symbol"/>
              </a:rPr>
              <a:t> </a:t>
            </a:r>
            <a:r>
              <a:rPr lang="en-US" dirty="0">
                <a:sym typeface="Symbol"/>
              </a:rPr>
              <a:t>in (</a:t>
            </a:r>
            <a:r>
              <a:rPr lang="en-US" baseline="30000" dirty="0">
                <a:sym typeface="Symbol"/>
              </a:rPr>
              <a:t>12</a:t>
            </a:r>
            <a:r>
              <a:rPr lang="en-US" dirty="0">
                <a:sym typeface="Symbol"/>
              </a:rPr>
              <a:t>C,</a:t>
            </a:r>
            <a:r>
              <a:rPr lang="en-US" baseline="30000" dirty="0">
                <a:sym typeface="Symbol"/>
              </a:rPr>
              <a:t>12</a:t>
            </a:r>
            <a:r>
              <a:rPr lang="en-US" dirty="0">
                <a:sym typeface="Symbol"/>
              </a:rPr>
              <a:t>N) on </a:t>
            </a:r>
            <a:r>
              <a:rPr lang="en-US" baseline="30000" dirty="0">
                <a:sym typeface="Symbol"/>
              </a:rPr>
              <a:t>12</a:t>
            </a:r>
            <a:r>
              <a:rPr lang="en-US" dirty="0">
                <a:sym typeface="Symbol"/>
              </a:rPr>
              <a:t>C </a:t>
            </a:r>
            <a:r>
              <a:rPr lang="en-US" dirty="0" smtClean="0">
                <a:sym typeface="Symbol"/>
              </a:rPr>
              <a:t> with a c</a:t>
            </a:r>
            <a:r>
              <a:rPr lang="fr-FR" dirty="0" err="1" smtClean="0">
                <a:sym typeface="Symbol"/>
              </a:rPr>
              <a:t>ontribution</a:t>
            </a:r>
            <a:r>
              <a:rPr lang="fr-FR" dirty="0" smtClean="0">
                <a:sym typeface="Symbol"/>
              </a:rPr>
              <a:t> of </a:t>
            </a:r>
            <a:r>
              <a:rPr lang="fr-FR" dirty="0" smtClean="0"/>
              <a:t>6%</a:t>
            </a:r>
          </a:p>
          <a:p>
            <a:r>
              <a:rPr lang="fr-FR" dirty="0" smtClean="0"/>
              <a:t>But </a:t>
            </a:r>
            <a:r>
              <a:rPr lang="fr-FR" dirty="0" err="1" smtClean="0"/>
              <a:t>limited</a:t>
            </a:r>
            <a:r>
              <a:rPr lang="fr-FR" dirty="0" smtClean="0"/>
              <a:t> E* </a:t>
            </a:r>
            <a:r>
              <a:rPr lang="fr-FR" dirty="0" err="1" smtClean="0"/>
              <a:t>resolution</a:t>
            </a:r>
            <a:r>
              <a:rPr lang="fr-FR" dirty="0" smtClean="0"/>
              <a:t> and </a:t>
            </a:r>
            <a:r>
              <a:rPr lang="fr-FR" dirty="0" err="1" smtClean="0"/>
              <a:t>bad</a:t>
            </a:r>
            <a:r>
              <a:rPr lang="fr-FR" dirty="0" smtClean="0"/>
              <a:t> </a:t>
            </a:r>
            <a:r>
              <a:rPr lang="fr-FR" dirty="0" err="1" smtClean="0"/>
              <a:t>sensitivity</a:t>
            </a:r>
            <a:r>
              <a:rPr lang="fr-FR" dirty="0" smtClean="0"/>
              <a:t> in angle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4780246" y="52213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ZoneTexte 14"/>
          <p:cNvSpPr txBox="1"/>
          <p:nvPr/>
        </p:nvSpPr>
        <p:spPr>
          <a:xfrm>
            <a:off x="1070830" y="1831169"/>
            <a:ext cx="11753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ym typeface="Symbol"/>
              </a:rPr>
              <a:t>~8 MeV/c</a:t>
            </a:r>
            <a:r>
              <a:rPr lang="en-US" sz="1600" baseline="30000" dirty="0" smtClean="0">
                <a:sym typeface="Symbol"/>
              </a:rPr>
              <a:t>2</a:t>
            </a:r>
            <a:endParaRPr lang="en-US" sz="1600" baseline="30000" dirty="0"/>
          </a:p>
        </p:txBody>
      </p:sp>
      <p:sp>
        <p:nvSpPr>
          <p:cNvPr id="19" name="ZoneTexte 18"/>
          <p:cNvSpPr txBox="1"/>
          <p:nvPr/>
        </p:nvSpPr>
        <p:spPr>
          <a:xfrm>
            <a:off x="4872611" y="827420"/>
            <a:ext cx="1863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E* (12C) &lt;18 MeV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43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fr-FR" b="1" dirty="0" err="1" smtClean="0">
                <a:solidFill>
                  <a:schemeClr val="accent1"/>
                </a:solidFill>
              </a:rPr>
              <a:t>Leap</a:t>
            </a:r>
            <a:r>
              <a:rPr lang="fr-FR" b="1" dirty="0" smtClean="0">
                <a:solidFill>
                  <a:schemeClr val="accent1"/>
                </a:solidFill>
              </a:rPr>
              <a:t> </a:t>
            </a:r>
            <a:r>
              <a:rPr lang="fr-FR" b="1" dirty="0" err="1" smtClean="0">
                <a:solidFill>
                  <a:schemeClr val="accent1"/>
                </a:solidFill>
              </a:rPr>
              <a:t>forward</a:t>
            </a:r>
            <a:r>
              <a:rPr lang="fr-FR" b="1" dirty="0" smtClean="0">
                <a:solidFill>
                  <a:schemeClr val="accent1"/>
                </a:solidFill>
              </a:rPr>
              <a:t> in time…HADES at GSI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70F0-FF96-4735-9EFF-FB47296FDB6B}" type="slidenum">
              <a:rPr lang="en-US" smtClean="0"/>
              <a:t>17</a:t>
            </a:fld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93739" y="3011222"/>
            <a:ext cx="5009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/>
              <a:t>Rapp, </a:t>
            </a:r>
            <a:r>
              <a:rPr lang="fr-FR" sz="1600" i="1" dirty="0" err="1"/>
              <a:t>Chanfray</a:t>
            </a:r>
            <a:r>
              <a:rPr lang="fr-FR" sz="1600" i="1" dirty="0"/>
              <a:t> and </a:t>
            </a:r>
            <a:r>
              <a:rPr lang="fr-FR" sz="1600" i="1" dirty="0" err="1"/>
              <a:t>Wambach</a:t>
            </a:r>
            <a:r>
              <a:rPr lang="fr-FR" sz="1600" i="1" dirty="0"/>
              <a:t> NPA 617, (1997) 472 </a:t>
            </a:r>
            <a:endParaRPr lang="fr-FR" sz="1600" i="1" dirty="0" smtClean="0"/>
          </a:p>
          <a:p>
            <a:r>
              <a:rPr lang="fr-FR" sz="1600" i="1" dirty="0" smtClean="0"/>
              <a:t>R. Rapp and J. </a:t>
            </a:r>
            <a:r>
              <a:rPr lang="fr-FR" sz="1600" i="1" dirty="0" err="1" smtClean="0"/>
              <a:t>Wambach</a:t>
            </a:r>
            <a:r>
              <a:rPr lang="fr-FR" sz="1600" i="1" dirty="0" smtClean="0"/>
              <a:t> EPJA6, (1999) 415</a:t>
            </a:r>
            <a:endParaRPr lang="en-US" sz="1600" i="1" dirty="0"/>
          </a:p>
        </p:txBody>
      </p:sp>
      <p:pic>
        <p:nvPicPr>
          <p:cNvPr id="9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170" y="1737830"/>
            <a:ext cx="1840280" cy="10223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424" y="1840215"/>
            <a:ext cx="2227893" cy="792531"/>
          </a:xfrm>
          <a:prstGeom prst="rect">
            <a:avLst/>
          </a:prstGeom>
          <a:solidFill>
            <a:schemeClr val="accent1"/>
          </a:solidFill>
        </p:spPr>
      </p:pic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5136094" y="1412776"/>
            <a:ext cx="3656013" cy="2225675"/>
            <a:chOff x="0" y="0"/>
            <a:chExt cx="2303" cy="1402"/>
          </a:xfrm>
        </p:grpSpPr>
        <p:pic>
          <p:nvPicPr>
            <p:cNvPr id="7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2304" cy="14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0" y="0"/>
              <a:ext cx="2304" cy="14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98599" y="1187460"/>
            <a:ext cx="4265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Modifications of </a:t>
            </a:r>
            <a:r>
              <a:rPr lang="fr-FR" dirty="0" smtClean="0">
                <a:solidFill>
                  <a:srgbClr val="FF0000"/>
                </a:solidFill>
                <a:sym typeface="Symbol"/>
              </a:rPr>
              <a:t> </a:t>
            </a:r>
            <a:r>
              <a:rPr lang="fr-FR" dirty="0" err="1" smtClean="0">
                <a:solidFill>
                  <a:srgbClr val="FF0000"/>
                </a:solidFill>
                <a:sym typeface="Symbol"/>
              </a:rPr>
              <a:t>meson</a:t>
            </a:r>
            <a:r>
              <a:rPr lang="fr-FR" dirty="0" smtClean="0">
                <a:solidFill>
                  <a:srgbClr val="FF0000"/>
                </a:solidFill>
                <a:sym typeface="Symbol"/>
              </a:rPr>
              <a:t> spectral </a:t>
            </a:r>
            <a:r>
              <a:rPr lang="fr-FR" dirty="0" err="1" smtClean="0">
                <a:solidFill>
                  <a:srgbClr val="FF0000"/>
                </a:solidFill>
                <a:sym typeface="Symbol"/>
              </a:rPr>
              <a:t>function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351" y="3860809"/>
            <a:ext cx="2513698" cy="265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98599" y="4593902"/>
            <a:ext cx="3249266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err="1" smtClean="0"/>
              <a:t>Observed</a:t>
            </a:r>
            <a:r>
              <a:rPr lang="fr-FR" dirty="0" smtClean="0"/>
              <a:t> </a:t>
            </a:r>
            <a:r>
              <a:rPr lang="fr-FR" dirty="0" err="1" smtClean="0"/>
              <a:t>dielectron</a:t>
            </a:r>
            <a:r>
              <a:rPr lang="fr-FR" dirty="0" smtClean="0"/>
              <a:t> </a:t>
            </a:r>
            <a:r>
              <a:rPr lang="fr-FR" dirty="0" err="1" smtClean="0"/>
              <a:t>yield</a:t>
            </a:r>
            <a:r>
              <a:rPr lang="fr-FR" dirty="0" smtClean="0"/>
              <a:t> </a:t>
            </a:r>
            <a:r>
              <a:rPr lang="fr-FR" dirty="0" err="1" smtClean="0"/>
              <a:t>excess</a:t>
            </a:r>
            <a:endParaRPr lang="fr-FR" dirty="0" smtClean="0"/>
          </a:p>
          <a:p>
            <a:r>
              <a:rPr lang="fr-FR" dirty="0"/>
              <a:t>d</a:t>
            </a:r>
            <a:r>
              <a:rPr lang="fr-FR" dirty="0" smtClean="0"/>
              <a:t>ue to </a:t>
            </a:r>
            <a:r>
              <a:rPr lang="fr-FR" dirty="0" err="1" smtClean="0"/>
              <a:t>regeneration</a:t>
            </a:r>
            <a:r>
              <a:rPr lang="fr-FR" dirty="0" smtClean="0"/>
              <a:t>  of </a:t>
            </a:r>
            <a:r>
              <a:rPr lang="fr-FR" dirty="0" err="1" smtClean="0"/>
              <a:t>baryonic</a:t>
            </a:r>
            <a:r>
              <a:rPr lang="fr-FR" dirty="0" smtClean="0"/>
              <a:t> </a:t>
            </a:r>
            <a:r>
              <a:rPr lang="fr-FR" dirty="0" err="1" smtClean="0"/>
              <a:t>resonances</a:t>
            </a:r>
            <a:r>
              <a:rPr lang="fr-FR" dirty="0" smtClean="0"/>
              <a:t>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049" y="3937402"/>
            <a:ext cx="2818753" cy="265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6554854" y="3746679"/>
            <a:ext cx="21355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Phys.Rev.C84:014902,2011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3347865" y="6309320"/>
            <a:ext cx="175500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9906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  <a:sym typeface="Symbol"/>
              </a:rPr>
              <a:t>s </a:t>
            </a:r>
            <a:r>
              <a:rPr lang="en-US" sz="3600" b="1" dirty="0">
                <a:solidFill>
                  <a:schemeClr val="accent1"/>
                </a:solidFill>
                <a:sym typeface="Symbol"/>
              </a:rPr>
              <a:t>i</a:t>
            </a:r>
            <a:r>
              <a:rPr lang="en-US" sz="3600" b="1" dirty="0" smtClean="0">
                <a:solidFill>
                  <a:schemeClr val="accent1"/>
                </a:solidFill>
                <a:sym typeface="Symbol"/>
              </a:rPr>
              <a:t>n nuclei: </a:t>
            </a:r>
            <a:br>
              <a:rPr lang="en-US" sz="3600" b="1" dirty="0" smtClean="0">
                <a:solidFill>
                  <a:schemeClr val="accent1"/>
                </a:solidFill>
                <a:sym typeface="Symbol"/>
              </a:rPr>
            </a:br>
            <a:r>
              <a:rPr lang="en-US" sz="3600" b="1" dirty="0" smtClean="0">
                <a:solidFill>
                  <a:schemeClr val="accent1"/>
                </a:solidFill>
                <a:sym typeface="Symbol"/>
              </a:rPr>
              <a:t>HADES measurements in </a:t>
            </a:r>
            <a:r>
              <a:rPr lang="en-US" sz="3600" b="1" dirty="0" err="1" smtClean="0">
                <a:solidFill>
                  <a:schemeClr val="accent1"/>
                </a:solidFill>
                <a:sym typeface="Symbol"/>
              </a:rPr>
              <a:t>hadronic</a:t>
            </a:r>
            <a:r>
              <a:rPr lang="en-US" sz="3600" b="1" dirty="0" smtClean="0">
                <a:solidFill>
                  <a:schemeClr val="accent1"/>
                </a:solidFill>
                <a:sym typeface="Symbol"/>
              </a:rPr>
              <a:t> channels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B. Ramstein, WASA at GSI, Nov 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70F0-FF96-4735-9EFF-FB47296FDB6B}" type="slidenum">
              <a:rPr lang="en-US" smtClean="0"/>
              <a:t>18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21" y="4258635"/>
            <a:ext cx="3041172" cy="2265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67544" y="1196752"/>
            <a:ext cx="7776296" cy="9233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/>
              <a:t>Preliminary</a:t>
            </a:r>
            <a:r>
              <a:rPr lang="fr-FR" dirty="0" smtClean="0"/>
              <a:t> HADES </a:t>
            </a:r>
            <a:r>
              <a:rPr lang="fr-FR" dirty="0" err="1" smtClean="0"/>
              <a:t>results</a:t>
            </a:r>
            <a:r>
              <a:rPr lang="fr-FR" dirty="0" smtClean="0"/>
              <a:t> </a:t>
            </a:r>
            <a:r>
              <a:rPr lang="fr-FR" dirty="0" err="1" smtClean="0"/>
              <a:t>Au+Au</a:t>
            </a:r>
            <a:r>
              <a:rPr lang="fr-FR" dirty="0" smtClean="0"/>
              <a:t> 1.25 </a:t>
            </a:r>
            <a:r>
              <a:rPr lang="fr-FR" dirty="0" err="1" smtClean="0"/>
              <a:t>AGeV</a:t>
            </a:r>
            <a:endParaRPr lang="fr-FR" dirty="0" smtClean="0"/>
          </a:p>
          <a:p>
            <a:pPr marL="285750" indent="-285750">
              <a:buFont typeface="Symbol"/>
              <a:buChar char="D"/>
            </a:pPr>
            <a:r>
              <a:rPr lang="fr-FR" dirty="0" err="1">
                <a:sym typeface="Symbol"/>
              </a:rPr>
              <a:t>c</a:t>
            </a:r>
            <a:r>
              <a:rPr lang="fr-FR" dirty="0" err="1" smtClean="0">
                <a:sym typeface="Symbol"/>
              </a:rPr>
              <a:t>an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be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reconstructed</a:t>
            </a:r>
            <a:r>
              <a:rPr lang="fr-FR" dirty="0" smtClean="0">
                <a:sym typeface="Symbol"/>
              </a:rPr>
              <a:t> from </a:t>
            </a:r>
            <a:r>
              <a:rPr lang="fr-FR" dirty="0" err="1" smtClean="0">
                <a:sym typeface="Symbol"/>
              </a:rPr>
              <a:t>correlated</a:t>
            </a:r>
            <a:r>
              <a:rPr lang="fr-FR" dirty="0" smtClean="0">
                <a:sym typeface="Symbol"/>
              </a:rPr>
              <a:t> (,p) pairs </a:t>
            </a:r>
          </a:p>
          <a:p>
            <a:r>
              <a:rPr lang="fr-FR" dirty="0" err="1" smtClean="0"/>
              <a:t>Iterative</a:t>
            </a:r>
            <a:r>
              <a:rPr lang="fr-FR" dirty="0" smtClean="0"/>
              <a:t> </a:t>
            </a:r>
            <a:r>
              <a:rPr lang="fr-FR" dirty="0" err="1" smtClean="0"/>
              <a:t>method</a:t>
            </a:r>
            <a:r>
              <a:rPr lang="fr-FR" dirty="0" smtClean="0"/>
              <a:t>  for </a:t>
            </a:r>
            <a:r>
              <a:rPr lang="fr-FR" dirty="0" err="1" smtClean="0"/>
              <a:t>combinatorial</a:t>
            </a:r>
            <a:r>
              <a:rPr lang="fr-FR" dirty="0" smtClean="0"/>
              <a:t> background </a:t>
            </a:r>
            <a:r>
              <a:rPr lang="fr-FR" dirty="0" err="1" smtClean="0"/>
              <a:t>subtraction</a:t>
            </a:r>
            <a:r>
              <a:rPr lang="fr-FR" dirty="0" smtClean="0"/>
              <a:t> (G. </a:t>
            </a:r>
            <a:r>
              <a:rPr lang="fr-FR" dirty="0" err="1" smtClean="0"/>
              <a:t>Kornakov</a:t>
            </a:r>
            <a:r>
              <a:rPr lang="fr-FR" dirty="0" smtClean="0"/>
              <a:t>, GSI)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0"/>
          <a:stretch/>
        </p:blipFill>
        <p:spPr bwMode="auto">
          <a:xfrm>
            <a:off x="1244730" y="2355862"/>
            <a:ext cx="4552221" cy="190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 rot="20532220" flipH="1">
            <a:off x="483731" y="2395944"/>
            <a:ext cx="1682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preliminary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 rot="20532220" flipH="1">
            <a:off x="1347827" y="4253339"/>
            <a:ext cx="1682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preliminary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4499992" y="4859341"/>
            <a:ext cx="4148508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Symbol"/>
              <a:buChar char="D"/>
            </a:pPr>
            <a:r>
              <a:rPr lang="fr-FR" dirty="0" smtClean="0">
                <a:sym typeface="Symbol"/>
              </a:rPr>
              <a:t>mass </a:t>
            </a:r>
            <a:r>
              <a:rPr lang="fr-FR" dirty="0" err="1" smtClean="0">
                <a:sym typeface="Symbol"/>
              </a:rPr>
              <a:t>is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sym typeface="Symbol"/>
              </a:rPr>
              <a:t>shifted</a:t>
            </a:r>
            <a:r>
              <a:rPr lang="fr-FR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sym typeface="Symbol"/>
              </a:rPr>
              <a:t>downwards</a:t>
            </a:r>
            <a:r>
              <a:rPr lang="fr-FR" dirty="0" smtClean="0">
                <a:solidFill>
                  <a:srgbClr val="FF0000"/>
                </a:solidFill>
                <a:sym typeface="Symbol"/>
              </a:rPr>
              <a:t> </a:t>
            </a:r>
          </a:p>
          <a:p>
            <a:r>
              <a:rPr lang="fr-FR" dirty="0">
                <a:sym typeface="Symbol"/>
              </a:rPr>
              <a:t> </a:t>
            </a:r>
            <a:r>
              <a:rPr lang="fr-FR" dirty="0" smtClean="0">
                <a:sym typeface="Symbol"/>
              </a:rPr>
              <a:t>     (</a:t>
            </a:r>
            <a:r>
              <a:rPr lang="fr-FR" dirty="0" err="1" smtClean="0">
                <a:sym typeface="Symbol"/>
              </a:rPr>
              <a:t>much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lower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than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UrQMD</a:t>
            </a:r>
            <a:r>
              <a:rPr lang="fr-FR" dirty="0" smtClean="0">
                <a:sym typeface="Symbol"/>
              </a:rPr>
              <a:t>)</a:t>
            </a:r>
          </a:p>
          <a:p>
            <a:r>
              <a:rPr lang="fr-FR" dirty="0" smtClean="0">
                <a:sym typeface="Symbol"/>
              </a:rPr>
              <a:t>P</a:t>
            </a:r>
            <a:r>
              <a:rPr lang="fr-FR" baseline="-25000" dirty="0" smtClean="0">
                <a:sym typeface="Symbol"/>
              </a:rPr>
              <a:t>t</a:t>
            </a:r>
            <a:r>
              <a:rPr lang="fr-FR" dirty="0" smtClean="0">
                <a:sym typeface="Symbol"/>
              </a:rPr>
              <a:t> and </a:t>
            </a:r>
            <a:r>
              <a:rPr lang="fr-FR" dirty="0" err="1" smtClean="0">
                <a:sym typeface="Symbol"/>
              </a:rPr>
              <a:t>centrality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dependence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is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observed</a:t>
            </a:r>
            <a:r>
              <a:rPr lang="fr-FR" dirty="0" smtClean="0">
                <a:sym typeface="Symbol"/>
              </a:rPr>
              <a:t> 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323528" y="6524265"/>
            <a:ext cx="362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URQMD: Bass et al. PLB, (1984) 335.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09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fr-FR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Conclusion</a:t>
            </a:r>
            <a:endParaRPr lang="en-US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B. Ramstein, WASA at GSI, Nov 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70F0-FF96-4735-9EFF-FB47296FDB6B}" type="slidenum">
              <a:rPr lang="en-US" smtClean="0"/>
              <a:t>19</a:t>
            </a:fld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107504" y="1196752"/>
            <a:ext cx="9321783" cy="581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Comic Sans MS" panose="030F0702030302020204" pitchFamily="66" charset="0"/>
              </a:rPr>
              <a:t>A </a:t>
            </a:r>
            <a:r>
              <a:rPr lang="fr-FR" sz="2400" dirty="0" err="1">
                <a:latin typeface="Comic Sans MS" panose="030F0702030302020204" pitchFamily="66" charset="0"/>
              </a:rPr>
              <a:t>brief</a:t>
            </a:r>
            <a:r>
              <a:rPr lang="fr-FR" sz="2400" dirty="0">
                <a:latin typeface="Comic Sans MS" panose="030F0702030302020204" pitchFamily="66" charset="0"/>
              </a:rPr>
              <a:t> </a:t>
            </a:r>
            <a:r>
              <a:rPr lang="fr-FR" sz="2400" dirty="0" err="1">
                <a:latin typeface="Comic Sans MS" panose="030F0702030302020204" pitchFamily="66" charset="0"/>
              </a:rPr>
              <a:t>overview</a:t>
            </a:r>
            <a:r>
              <a:rPr lang="fr-FR" sz="2400" dirty="0">
                <a:latin typeface="Comic Sans MS" panose="030F0702030302020204" pitchFamily="66" charset="0"/>
              </a:rPr>
              <a:t> of </a:t>
            </a:r>
            <a:r>
              <a:rPr lang="fr-FR" sz="2400" dirty="0" err="1">
                <a:latin typeface="Comic Sans MS" panose="030F0702030302020204" pitchFamily="66" charset="0"/>
              </a:rPr>
              <a:t>old</a:t>
            </a:r>
            <a:r>
              <a:rPr lang="fr-FR" sz="2400" dirty="0">
                <a:latin typeface="Comic Sans MS" panose="030F0702030302020204" pitchFamily="66" charset="0"/>
              </a:rPr>
              <a:t> </a:t>
            </a:r>
            <a:r>
              <a:rPr lang="fr-FR" sz="2400" dirty="0" err="1">
                <a:latin typeface="Comic Sans MS" panose="030F0702030302020204" pitchFamily="66" charset="0"/>
              </a:rPr>
              <a:t>measurements</a:t>
            </a:r>
            <a:r>
              <a:rPr lang="fr-FR" sz="2400" dirty="0">
                <a:latin typeface="Comic Sans MS" panose="030F0702030302020204" pitchFamily="66" charset="0"/>
              </a:rPr>
              <a:t> </a:t>
            </a:r>
            <a:r>
              <a:rPr lang="fr-F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in Saturne</a:t>
            </a:r>
          </a:p>
          <a:p>
            <a:r>
              <a:rPr lang="fr-FR" sz="2400" i="1" dirty="0" err="1">
                <a:latin typeface="Comic Sans MS" panose="030F0702030302020204" pitchFamily="66" charset="0"/>
              </a:rPr>
              <a:t>We</a:t>
            </a:r>
            <a:r>
              <a:rPr lang="fr-FR" sz="2400" i="1" dirty="0">
                <a:latin typeface="Comic Sans MS" panose="030F0702030302020204" pitchFamily="66" charset="0"/>
              </a:rPr>
              <a:t> (T. </a:t>
            </a:r>
            <a:r>
              <a:rPr lang="fr-FR" sz="2400" i="1" dirty="0" err="1">
                <a:latin typeface="Comic Sans MS" panose="030F0702030302020204" pitchFamily="66" charset="0"/>
              </a:rPr>
              <a:t>Hennino</a:t>
            </a:r>
            <a:r>
              <a:rPr lang="fr-FR" sz="2400" i="1" dirty="0">
                <a:latin typeface="Comic Sans MS" panose="030F0702030302020204" pitchFamily="66" charset="0"/>
              </a:rPr>
              <a:t> and </a:t>
            </a:r>
            <a:r>
              <a:rPr lang="fr-FR" sz="2400" i="1" dirty="0" err="1">
                <a:latin typeface="Comic Sans MS" panose="030F0702030302020204" pitchFamily="66" charset="0"/>
              </a:rPr>
              <a:t>myself</a:t>
            </a:r>
            <a:r>
              <a:rPr lang="fr-FR" sz="2400" i="1" dirty="0">
                <a:latin typeface="Comic Sans MS" panose="030F0702030302020204" pitchFamily="66" charset="0"/>
              </a:rPr>
              <a:t>) are </a:t>
            </a:r>
            <a:r>
              <a:rPr lang="fr-FR" sz="2400" i="1" dirty="0" err="1">
                <a:latin typeface="Comic Sans MS" panose="030F0702030302020204" pitchFamily="66" charset="0"/>
              </a:rPr>
              <a:t>ready</a:t>
            </a:r>
            <a:r>
              <a:rPr lang="fr-FR" sz="2400" i="1" dirty="0">
                <a:latin typeface="Comic Sans MS" panose="030F0702030302020204" pitchFamily="66" charset="0"/>
              </a:rPr>
              <a:t> to look for more </a:t>
            </a:r>
            <a:endParaRPr lang="fr-FR" sz="2400" i="1" dirty="0" smtClean="0">
              <a:latin typeface="Comic Sans MS" panose="030F0702030302020204" pitchFamily="66" charset="0"/>
            </a:endParaRPr>
          </a:p>
          <a:p>
            <a:r>
              <a:rPr lang="fr-FR" sz="2400" i="1" dirty="0">
                <a:latin typeface="Comic Sans MS" panose="030F0702030302020204" pitchFamily="66" charset="0"/>
              </a:rPr>
              <a:t>i</a:t>
            </a:r>
            <a:r>
              <a:rPr lang="fr-FR" sz="2400" i="1" dirty="0" smtClean="0">
                <a:latin typeface="Comic Sans MS" panose="030F0702030302020204" pitchFamily="66" charset="0"/>
              </a:rPr>
              <a:t>nformation if </a:t>
            </a:r>
            <a:r>
              <a:rPr lang="fr-FR" sz="2400" i="1" dirty="0" err="1">
                <a:latin typeface="Comic Sans MS" panose="030F0702030302020204" pitchFamily="66" charset="0"/>
              </a:rPr>
              <a:t>needed</a:t>
            </a:r>
            <a:r>
              <a:rPr lang="fr-FR" sz="2400" i="1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fr-FR" sz="3600" i="1" dirty="0" smtClean="0">
                <a:latin typeface="Comic Sans MS" panose="030F0702030302020204" pitchFamily="66" charset="0"/>
              </a:rPr>
              <a:t> </a:t>
            </a:r>
            <a:endParaRPr lang="fr-FR" sz="3600" i="1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err="1">
                <a:latin typeface="Comic Sans MS" panose="030F0702030302020204" pitchFamily="66" charset="0"/>
              </a:rPr>
              <a:t>Studies</a:t>
            </a:r>
            <a:r>
              <a:rPr lang="fr-FR" sz="2400" dirty="0">
                <a:latin typeface="Comic Sans MS" panose="030F0702030302020204" pitchFamily="66" charset="0"/>
              </a:rPr>
              <a:t> of </a:t>
            </a:r>
            <a:r>
              <a:rPr lang="fr-FR" sz="2400" dirty="0" err="1">
                <a:latin typeface="Comic Sans MS" panose="030F0702030302020204" pitchFamily="66" charset="0"/>
              </a:rPr>
              <a:t>resonances</a:t>
            </a:r>
            <a:r>
              <a:rPr lang="fr-FR" sz="2400" dirty="0">
                <a:latin typeface="Comic Sans MS" panose="030F0702030302020204" pitchFamily="66" charset="0"/>
              </a:rPr>
              <a:t> </a:t>
            </a:r>
            <a:r>
              <a:rPr lang="fr-FR" sz="2400" dirty="0" smtClean="0">
                <a:latin typeface="Comic Sans MS" panose="030F0702030302020204" pitchFamily="66" charset="0"/>
              </a:rPr>
              <a:t>in charge exchange </a:t>
            </a:r>
            <a:r>
              <a:rPr lang="fr-FR" sz="2400" dirty="0" err="1" smtClean="0">
                <a:latin typeface="Comic Sans MS" panose="030F0702030302020204" pitchFamily="66" charset="0"/>
              </a:rPr>
              <a:t>reactions</a:t>
            </a:r>
            <a:r>
              <a:rPr lang="fr-FR" sz="2400" dirty="0" smtClean="0">
                <a:latin typeface="Comic Sans MS" panose="030F0702030302020204" pitchFamily="66" charset="0"/>
              </a:rPr>
              <a:t> in </a:t>
            </a:r>
            <a:r>
              <a:rPr lang="fr-FR" sz="2400" dirty="0" err="1">
                <a:latin typeface="Comic Sans MS" panose="030F0702030302020204" pitchFamily="66" charset="0"/>
              </a:rPr>
              <a:t>nuclei</a:t>
            </a:r>
            <a:r>
              <a:rPr lang="fr-FR" sz="2400" dirty="0">
                <a:latin typeface="Comic Sans MS" panose="030F0702030302020204" pitchFamily="66" charset="0"/>
              </a:rPr>
              <a:t> </a:t>
            </a:r>
            <a:endParaRPr lang="fr-FR" sz="2400" dirty="0" smtClean="0">
              <a:latin typeface="Comic Sans MS" panose="030F0702030302020204" pitchFamily="66" charset="0"/>
            </a:endParaRPr>
          </a:p>
          <a:p>
            <a:r>
              <a:rPr lang="fr-FR" sz="2400" dirty="0" err="1" smtClean="0">
                <a:latin typeface="Comic Sans MS" panose="030F0702030302020204" pitchFamily="66" charset="0"/>
              </a:rPr>
              <a:t>indicate</a:t>
            </a:r>
            <a:r>
              <a:rPr lang="fr-FR" sz="2400" dirty="0" smtClean="0">
                <a:latin typeface="Comic Sans MS" panose="030F0702030302020204" pitchFamily="66" charset="0"/>
              </a:rPr>
              <a:t> </a:t>
            </a:r>
            <a:r>
              <a:rPr lang="fr-FR" sz="2400" dirty="0" err="1">
                <a:latin typeface="Comic Sans MS" panose="030F0702030302020204" pitchFamily="66" charset="0"/>
              </a:rPr>
              <a:t>strong</a:t>
            </a:r>
            <a:r>
              <a:rPr lang="fr-FR" sz="2400" dirty="0">
                <a:latin typeface="Comic Sans MS" panose="030F0702030302020204" pitchFamily="66" charset="0"/>
              </a:rPr>
              <a:t> medium </a:t>
            </a:r>
            <a:r>
              <a:rPr lang="fr-FR" sz="2400" dirty="0" err="1">
                <a:latin typeface="Comic Sans MS" panose="030F0702030302020204" pitchFamily="66" charset="0"/>
              </a:rPr>
              <a:t>effects</a:t>
            </a:r>
            <a:r>
              <a:rPr lang="fr-FR" sz="2400" dirty="0">
                <a:latin typeface="Comic Sans MS" panose="030F0702030302020204" pitchFamily="66" charset="0"/>
              </a:rPr>
              <a:t> </a:t>
            </a:r>
          </a:p>
          <a:p>
            <a:r>
              <a:rPr lang="fr-FR" sz="2400" dirty="0">
                <a:latin typeface="Comic Sans MS" panose="030F0702030302020204" pitchFamily="66" charset="0"/>
              </a:rPr>
              <a:t>        </a:t>
            </a:r>
            <a:r>
              <a:rPr lang="fr-FR" sz="2400" dirty="0">
                <a:latin typeface="Comic Sans MS" panose="030F0702030302020204" pitchFamily="66" charset="0"/>
                <a:sym typeface="Symbol"/>
              </a:rPr>
              <a:t> </a:t>
            </a:r>
            <a:r>
              <a:rPr lang="fr-FR" sz="2400" dirty="0" err="1">
                <a:latin typeface="Comic Sans MS" panose="030F0702030302020204" pitchFamily="66" charset="0"/>
              </a:rPr>
              <a:t>worth</a:t>
            </a:r>
            <a:r>
              <a:rPr lang="fr-FR" sz="2400" dirty="0">
                <a:latin typeface="Comic Sans MS" panose="030F0702030302020204" pitchFamily="66" charset="0"/>
              </a:rPr>
              <a:t> to </a:t>
            </a:r>
            <a:r>
              <a:rPr lang="fr-FR" sz="2400" dirty="0" err="1">
                <a:latin typeface="Comic Sans MS" panose="030F0702030302020204" pitchFamily="66" charset="0"/>
              </a:rPr>
              <a:t>be</a:t>
            </a:r>
            <a:r>
              <a:rPr lang="fr-FR" sz="2400" dirty="0">
                <a:latin typeface="Comic Sans MS" panose="030F0702030302020204" pitchFamily="66" charset="0"/>
              </a:rPr>
              <a:t> </a:t>
            </a:r>
            <a:r>
              <a:rPr lang="fr-FR" sz="2400" dirty="0" err="1">
                <a:latin typeface="Comic Sans MS" panose="030F0702030302020204" pitchFamily="66" charset="0"/>
              </a:rPr>
              <a:t>revisited</a:t>
            </a:r>
            <a:r>
              <a:rPr lang="fr-FR" sz="2400" dirty="0">
                <a:latin typeface="Comic Sans MS" panose="030F0702030302020204" pitchFamily="66" charset="0"/>
              </a:rPr>
              <a:t> </a:t>
            </a:r>
            <a:r>
              <a:rPr lang="fr-FR" sz="2400" dirty="0" err="1">
                <a:latin typeface="Comic Sans MS" panose="030F0702030302020204" pitchFamily="66" charset="0"/>
              </a:rPr>
              <a:t>with</a:t>
            </a:r>
            <a:r>
              <a:rPr lang="fr-FR" sz="2400" dirty="0">
                <a:latin typeface="Comic Sans MS" panose="030F0702030302020204" pitchFamily="66" charset="0"/>
              </a:rPr>
              <a:t>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400" dirty="0" err="1">
                <a:latin typeface="Comic Sans MS" panose="030F0702030302020204" pitchFamily="66" charset="0"/>
              </a:rPr>
              <a:t>better</a:t>
            </a:r>
            <a:r>
              <a:rPr lang="fr-FR" sz="2400" dirty="0">
                <a:latin typeface="Comic Sans MS" panose="030F0702030302020204" pitchFamily="66" charset="0"/>
              </a:rPr>
              <a:t> </a:t>
            </a:r>
            <a:r>
              <a:rPr lang="fr-FR" sz="2400" dirty="0" err="1">
                <a:latin typeface="Comic Sans MS" panose="030F0702030302020204" pitchFamily="66" charset="0"/>
              </a:rPr>
              <a:t>resolution</a:t>
            </a:r>
            <a:r>
              <a:rPr lang="fr-FR" sz="2400" dirty="0">
                <a:latin typeface="Comic Sans MS" panose="030F0702030302020204" pitchFamily="66" charset="0"/>
              </a:rPr>
              <a:t>/</a:t>
            </a:r>
            <a:r>
              <a:rPr lang="fr-FR" sz="2400" dirty="0" err="1">
                <a:latin typeface="Comic Sans MS" panose="030F0702030302020204" pitchFamily="66" charset="0"/>
              </a:rPr>
              <a:t>angular</a:t>
            </a:r>
            <a:r>
              <a:rPr lang="fr-FR" sz="2400" dirty="0">
                <a:latin typeface="Comic Sans MS" panose="030F0702030302020204" pitchFamily="66" charset="0"/>
              </a:rPr>
              <a:t> </a:t>
            </a:r>
            <a:r>
              <a:rPr lang="fr-FR" sz="2400" dirty="0" err="1">
                <a:latin typeface="Comic Sans MS" panose="030F0702030302020204" pitchFamily="66" charset="0"/>
              </a:rPr>
              <a:t>coverage</a:t>
            </a:r>
            <a:r>
              <a:rPr lang="fr-FR" sz="2400" dirty="0">
                <a:latin typeface="Comic Sans MS" panose="030F0702030302020204" pitchFamily="66" charset="0"/>
              </a:rPr>
              <a:t>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Comic Sans MS" panose="030F0702030302020204" pitchFamily="66" charset="0"/>
              </a:rPr>
              <a:t>new </a:t>
            </a:r>
            <a:r>
              <a:rPr lang="fr-FR" sz="2400" dirty="0" err="1">
                <a:latin typeface="Comic Sans MS" panose="030F0702030302020204" pitchFamily="66" charset="0"/>
              </a:rPr>
              <a:t>theoretical</a:t>
            </a:r>
            <a:r>
              <a:rPr lang="fr-FR" sz="2400" dirty="0">
                <a:latin typeface="Comic Sans MS" panose="030F0702030302020204" pitchFamily="66" charset="0"/>
              </a:rPr>
              <a:t> </a:t>
            </a:r>
            <a:r>
              <a:rPr lang="fr-FR" sz="2400" dirty="0" err="1">
                <a:latin typeface="Comic Sans MS" panose="030F0702030302020204" pitchFamily="66" charset="0"/>
              </a:rPr>
              <a:t>approaches</a:t>
            </a:r>
            <a:endParaRPr lang="fr-FR" sz="2400" dirty="0">
              <a:latin typeface="Comic Sans MS" panose="030F0702030302020204" pitchFamily="66" charset="0"/>
            </a:endParaRPr>
          </a:p>
          <a:p>
            <a:pPr lvl="1"/>
            <a:endParaRPr lang="fr-FR" sz="2400" dirty="0">
              <a:latin typeface="Comic Sans MS" panose="030F0702030302020204" pitchFamily="66" charset="0"/>
            </a:endParaRPr>
          </a:p>
          <a:p>
            <a:pPr marL="514350" indent="-457200">
              <a:buFont typeface="Arial" panose="020B0604020202020204" pitchFamily="34" charset="0"/>
              <a:buChar char="•"/>
            </a:pPr>
            <a:r>
              <a:rPr lang="fr-FR" sz="2400" dirty="0" err="1">
                <a:latin typeface="Comic Sans MS" panose="030F0702030302020204" pitchFamily="66" charset="0"/>
              </a:rPr>
              <a:t>Complementarity</a:t>
            </a:r>
            <a:r>
              <a:rPr lang="fr-FR" sz="2400" dirty="0">
                <a:latin typeface="Comic Sans MS" panose="030F0702030302020204" pitchFamily="66" charset="0"/>
              </a:rPr>
              <a:t> </a:t>
            </a:r>
            <a:r>
              <a:rPr lang="fr-FR" sz="2400" dirty="0" err="1">
                <a:latin typeface="Comic Sans MS" panose="030F0702030302020204" pitchFamily="66" charset="0"/>
              </a:rPr>
              <a:t>with</a:t>
            </a:r>
            <a:r>
              <a:rPr lang="fr-FR" sz="2400" dirty="0">
                <a:latin typeface="Comic Sans MS" panose="030F0702030302020204" pitchFamily="66" charset="0"/>
              </a:rPr>
              <a:t> </a:t>
            </a:r>
            <a:r>
              <a:rPr lang="fr-F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HADES</a:t>
            </a:r>
            <a:r>
              <a:rPr lang="fr-FR" sz="2400" dirty="0">
                <a:latin typeface="Comic Sans MS" panose="030F0702030302020204" pitchFamily="66" charset="0"/>
              </a:rPr>
              <a:t> to </a:t>
            </a:r>
            <a:r>
              <a:rPr lang="fr-FR" sz="2400" dirty="0" err="1">
                <a:latin typeface="Comic Sans MS" panose="030F0702030302020204" pitchFamily="66" charset="0"/>
              </a:rPr>
              <a:t>be</a:t>
            </a:r>
            <a:r>
              <a:rPr lang="fr-FR" sz="2400" dirty="0">
                <a:latin typeface="Comic Sans MS" panose="030F0702030302020204" pitchFamily="66" charset="0"/>
              </a:rPr>
              <a:t> </a:t>
            </a:r>
            <a:r>
              <a:rPr lang="fr-FR" sz="2400" dirty="0" err="1" smtClean="0">
                <a:latin typeface="Comic Sans MS" panose="030F0702030302020204" pitchFamily="66" charset="0"/>
              </a:rPr>
              <a:t>exploited</a:t>
            </a:r>
            <a:endParaRPr lang="fr-FR" sz="2400" dirty="0" smtClean="0">
              <a:latin typeface="Comic Sans MS" panose="030F0702030302020204" pitchFamily="66" charset="0"/>
            </a:endParaRPr>
          </a:p>
          <a:p>
            <a:pPr marL="514350" indent="-457200">
              <a:buFont typeface="Arial" panose="020B0604020202020204" pitchFamily="34" charset="0"/>
              <a:buChar char="•"/>
            </a:pPr>
            <a:endParaRPr lang="fr-FR" sz="2400" dirty="0">
              <a:latin typeface="Comic Sans MS" panose="030F0702030302020204" pitchFamily="66" charset="0"/>
            </a:endParaRPr>
          </a:p>
          <a:p>
            <a:pPr marL="514350" indent="-457200">
              <a:buFont typeface="Arial" panose="020B0604020202020204" pitchFamily="34" charset="0"/>
              <a:buChar char="•"/>
            </a:pPr>
            <a:r>
              <a:rPr lang="fr-FR" sz="2400" dirty="0">
                <a:latin typeface="Comic Sans MS" panose="030F0702030302020204" pitchFamily="66" charset="0"/>
              </a:rPr>
              <a:t>Good </a:t>
            </a:r>
            <a:r>
              <a:rPr lang="fr-FR" sz="2400" dirty="0" err="1">
                <a:latin typeface="Comic Sans MS" panose="030F0702030302020204" pitchFamily="66" charset="0"/>
              </a:rPr>
              <a:t>luck</a:t>
            </a:r>
            <a:r>
              <a:rPr lang="fr-FR" sz="2400" dirty="0">
                <a:latin typeface="Comic Sans MS" panose="030F0702030302020204" pitchFamily="66" charset="0"/>
              </a:rPr>
              <a:t> for the WASA at GSI </a:t>
            </a:r>
            <a:r>
              <a:rPr lang="fr-FR" sz="2400" dirty="0" err="1">
                <a:latin typeface="Comic Sans MS" panose="030F0702030302020204" pitchFamily="66" charset="0"/>
              </a:rPr>
              <a:t>project</a:t>
            </a:r>
            <a:r>
              <a:rPr lang="fr-FR" sz="2400" dirty="0">
                <a:latin typeface="Comic Sans MS" panose="030F0702030302020204" pitchFamily="66" charset="0"/>
              </a:rPr>
              <a:t> !</a:t>
            </a:r>
          </a:p>
          <a:p>
            <a:endParaRPr lang="en-US" sz="2400" dirty="0"/>
          </a:p>
          <a:p>
            <a:pPr marL="514350" indent="-457200">
              <a:buFont typeface="Arial" panose="020B0604020202020204" pitchFamily="34" charset="0"/>
              <a:buChar char="•"/>
            </a:pPr>
            <a:endParaRPr lang="fr-FR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fr-FR" b="1" dirty="0" err="1" smtClean="0">
                <a:solidFill>
                  <a:schemeClr val="accent1"/>
                </a:solidFill>
                <a:latin typeface="+mn-lt"/>
              </a:rPr>
              <a:t>Outline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764704"/>
            <a:ext cx="9036496" cy="4525963"/>
          </a:xfrm>
        </p:spPr>
        <p:txBody>
          <a:bodyPr>
            <a:normAutofit/>
          </a:bodyPr>
          <a:lstStyle/>
          <a:p>
            <a:r>
              <a:rPr lang="fr-FR" dirty="0" smtClean="0"/>
              <a:t>Introduction: </a:t>
            </a:r>
            <a:r>
              <a:rPr lang="fr-FR" dirty="0" smtClean="0">
                <a:sym typeface="Symbol"/>
              </a:rPr>
              <a:t></a:t>
            </a:r>
            <a:r>
              <a:rPr lang="fr-FR" dirty="0" smtClean="0"/>
              <a:t> in </a:t>
            </a:r>
            <a:r>
              <a:rPr lang="fr-FR" dirty="0" err="1" smtClean="0"/>
              <a:t>nuclei</a:t>
            </a:r>
            <a:r>
              <a:rPr lang="fr-FR" dirty="0" smtClean="0"/>
              <a:t>, </a:t>
            </a:r>
            <a:r>
              <a:rPr lang="fr-FR" dirty="0" smtClean="0">
                <a:sym typeface="Symbol"/>
              </a:rPr>
              <a:t> </a:t>
            </a:r>
            <a:r>
              <a:rPr lang="fr-FR" dirty="0" err="1" smtClean="0">
                <a:sym typeface="Symbol"/>
              </a:rPr>
              <a:t>branch</a:t>
            </a:r>
            <a:r>
              <a:rPr lang="fr-FR" dirty="0" smtClean="0">
                <a:sym typeface="Symbol"/>
              </a:rPr>
              <a:t>.</a:t>
            </a:r>
            <a:endParaRPr lang="fr-FR" dirty="0">
              <a:sym typeface="Symbol"/>
            </a:endParaRPr>
          </a:p>
          <a:p>
            <a:r>
              <a:rPr lang="fr-FR" dirty="0" smtClean="0">
                <a:sym typeface="Symbol"/>
              </a:rPr>
              <a:t>Saturne charge exchange </a:t>
            </a:r>
            <a:r>
              <a:rPr lang="fr-FR" dirty="0" err="1" smtClean="0">
                <a:sym typeface="Symbol"/>
              </a:rPr>
              <a:t>experiments</a:t>
            </a:r>
            <a:r>
              <a:rPr lang="fr-FR" dirty="0" smtClean="0">
                <a:sym typeface="Symbol"/>
              </a:rPr>
              <a:t>: (1981-1997)</a:t>
            </a:r>
          </a:p>
          <a:p>
            <a:pPr marL="857250" lvl="1" indent="-457200"/>
            <a:r>
              <a:rPr lang="fr-FR" dirty="0" smtClean="0">
                <a:sym typeface="Symbol"/>
              </a:rPr>
              <a:t>SPES4: inclusive </a:t>
            </a:r>
          </a:p>
          <a:p>
            <a:pPr marL="857250" lvl="1" indent="-457200"/>
            <a:r>
              <a:rPr lang="fr-FR" dirty="0" smtClean="0">
                <a:sym typeface="Symbol"/>
              </a:rPr>
              <a:t>DIOGENE: exclusive (</a:t>
            </a:r>
            <a:r>
              <a:rPr lang="fr-FR" dirty="0" err="1" smtClean="0">
                <a:sym typeface="Symbol"/>
              </a:rPr>
              <a:t>Diogene</a:t>
            </a:r>
            <a:r>
              <a:rPr lang="fr-FR" dirty="0" smtClean="0">
                <a:sym typeface="Symbol"/>
              </a:rPr>
              <a:t>)</a:t>
            </a:r>
          </a:p>
          <a:p>
            <a:pPr marL="857250" lvl="1" indent="-457200"/>
            <a:r>
              <a:rPr lang="fr-FR" dirty="0" smtClean="0">
                <a:sym typeface="Symbol"/>
              </a:rPr>
              <a:t>SPES4 : </a:t>
            </a:r>
            <a:r>
              <a:rPr lang="fr-FR" dirty="0" err="1" smtClean="0">
                <a:sym typeface="Symbol"/>
              </a:rPr>
              <a:t>coherent</a:t>
            </a:r>
            <a:r>
              <a:rPr lang="fr-FR" dirty="0" smtClean="0">
                <a:sym typeface="Symbol"/>
              </a:rPr>
              <a:t> pions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04235"/>
            <a:ext cx="2895600" cy="365125"/>
          </a:xfrm>
        </p:spPr>
        <p:txBody>
          <a:bodyPr/>
          <a:lstStyle/>
          <a:p>
            <a:r>
              <a:rPr lang="nn-NO" smtClean="0"/>
              <a:t>B. Ramstein, WASA at GSI, Nov 2017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32227"/>
            <a:ext cx="2133600" cy="365125"/>
          </a:xfrm>
        </p:spPr>
        <p:txBody>
          <a:bodyPr/>
          <a:lstStyle/>
          <a:p>
            <a:fld id="{FA4070F0-FF96-4735-9EFF-FB47296FDB6B}" type="slidenum">
              <a:rPr lang="en-US" smtClean="0"/>
              <a:t>2</a:t>
            </a:fld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269228" y="3575872"/>
            <a:ext cx="98555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>
                <a:solidFill>
                  <a:srgbClr val="FF0000"/>
                </a:solidFill>
              </a:rPr>
              <a:t>Disclaimer</a:t>
            </a:r>
            <a:r>
              <a:rPr lang="fr-FR" sz="2000" dirty="0" smtClean="0">
                <a:solidFill>
                  <a:srgbClr val="FF0000"/>
                </a:solidFill>
              </a:rPr>
              <a:t> :</a:t>
            </a:r>
            <a:r>
              <a:rPr lang="fr-FR" sz="2000" dirty="0" smtClean="0"/>
              <a:t>  - excavation </a:t>
            </a:r>
            <a:r>
              <a:rPr lang="fr-FR" sz="2000" dirty="0" err="1" smtClean="0"/>
              <a:t>work</a:t>
            </a:r>
            <a:r>
              <a:rPr lang="fr-FR" sz="2000" dirty="0" smtClean="0"/>
              <a:t> </a:t>
            </a:r>
          </a:p>
          <a:p>
            <a:r>
              <a:rPr lang="fr-FR" sz="2000" dirty="0"/>
              <a:t> </a:t>
            </a:r>
            <a:r>
              <a:rPr lang="fr-FR" sz="2000" dirty="0" smtClean="0"/>
              <a:t>                      - </a:t>
            </a:r>
            <a:r>
              <a:rPr lang="fr-FR" sz="2000" dirty="0" err="1" smtClean="0"/>
              <a:t>would</a:t>
            </a:r>
            <a:r>
              <a:rPr lang="fr-FR" sz="2000" dirty="0" smtClean="0"/>
              <a:t> </a:t>
            </a:r>
            <a:r>
              <a:rPr lang="fr-FR" sz="2000" dirty="0" err="1" smtClean="0"/>
              <a:t>need</a:t>
            </a:r>
            <a:r>
              <a:rPr lang="fr-FR" sz="2000" dirty="0" smtClean="0"/>
              <a:t> more time to </a:t>
            </a:r>
            <a:r>
              <a:rPr lang="fr-FR" sz="2000" dirty="0" err="1" smtClean="0"/>
              <a:t>present</a:t>
            </a:r>
            <a:r>
              <a:rPr lang="fr-FR" sz="2000" dirty="0" smtClean="0"/>
              <a:t>  </a:t>
            </a:r>
            <a:r>
              <a:rPr lang="fr-FR" sz="2000" dirty="0" err="1" smtClean="0"/>
              <a:t>these</a:t>
            </a:r>
            <a:r>
              <a:rPr lang="fr-FR" sz="2000" dirty="0" smtClean="0"/>
              <a:t> </a:t>
            </a:r>
            <a:r>
              <a:rPr lang="fr-FR" sz="2000" dirty="0" err="1" smtClean="0"/>
              <a:t>results</a:t>
            </a:r>
            <a:r>
              <a:rPr lang="fr-FR" sz="2000" dirty="0" smtClean="0"/>
              <a:t> in</a:t>
            </a:r>
          </a:p>
          <a:p>
            <a:r>
              <a:rPr lang="fr-FR" sz="2000" dirty="0"/>
              <a:t> </a:t>
            </a:r>
            <a:r>
              <a:rPr lang="fr-FR" sz="2000" dirty="0" smtClean="0"/>
              <a:t>                          a  modern  perspective</a:t>
            </a:r>
          </a:p>
          <a:p>
            <a:endParaRPr lang="fr-FR" sz="2000" dirty="0"/>
          </a:p>
        </p:txBody>
      </p:sp>
      <p:pic>
        <p:nvPicPr>
          <p:cNvPr id="1026" name="Picture 2" descr="Résultat de recherche d'images pour &quot;rat de bibliothèque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653" y="3429000"/>
            <a:ext cx="1534803" cy="161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ésultat de recherche d'images pour &quot;disclaimer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53" y="3933056"/>
            <a:ext cx="931601" cy="82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7504" y="5051331"/>
            <a:ext cx="9036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>
                <a:sym typeface="Symbol"/>
              </a:rPr>
              <a:t>A  few </a:t>
            </a:r>
            <a:r>
              <a:rPr lang="fr-FR" sz="3200" dirty="0" err="1">
                <a:sym typeface="Symbol"/>
              </a:rPr>
              <a:t>words</a:t>
            </a:r>
            <a:r>
              <a:rPr lang="fr-FR" sz="3200" dirty="0">
                <a:sym typeface="Symbol"/>
              </a:rPr>
              <a:t> about HADES </a:t>
            </a:r>
            <a:r>
              <a:rPr lang="fr-FR" sz="3200" dirty="0" err="1">
                <a:sym typeface="Symbol"/>
              </a:rPr>
              <a:t>experiments</a:t>
            </a:r>
            <a:r>
              <a:rPr lang="fr-FR" sz="3200" dirty="0">
                <a:sym typeface="Symbol"/>
              </a:rPr>
              <a:t> ( &gt; 2001)</a:t>
            </a:r>
            <a:endParaRPr lang="fr-FR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/>
              <a:t>Conclusion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2425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/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B. Ramstein, WASA at GSI, Nov 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70F0-FF96-4735-9EFF-FB47296FDB6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9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fr-FR" b="1" dirty="0" smtClean="0">
                <a:solidFill>
                  <a:schemeClr val="accent1"/>
                </a:solidFill>
              </a:rPr>
              <a:t>pions and </a:t>
            </a:r>
            <a:r>
              <a:rPr lang="fr-FR" b="1" dirty="0" smtClean="0">
                <a:solidFill>
                  <a:schemeClr val="accent1"/>
                </a:solidFill>
                <a:sym typeface="Symbol"/>
              </a:rPr>
              <a:t>s in </a:t>
            </a:r>
            <a:r>
              <a:rPr lang="fr-FR" b="1" dirty="0" err="1" smtClean="0">
                <a:solidFill>
                  <a:schemeClr val="accent1"/>
                </a:solidFill>
                <a:sym typeface="Symbol"/>
              </a:rPr>
              <a:t>nuclei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B. Ramstein, WASA at GSI, Nov 2017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70F0-FF96-4735-9EFF-FB47296FDB6B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 descr="enter image description he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6" r="11726" b="8490"/>
          <a:stretch/>
        </p:blipFill>
        <p:spPr bwMode="auto">
          <a:xfrm>
            <a:off x="539552" y="849559"/>
            <a:ext cx="3220016" cy="329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968" y="2757708"/>
            <a:ext cx="1815005" cy="1838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6" t="41374" r="19177" b="14046"/>
          <a:stretch/>
        </p:blipFill>
        <p:spPr>
          <a:xfrm rot="10800000">
            <a:off x="5519195" y="3428999"/>
            <a:ext cx="3080803" cy="331236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475656" y="191683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</a:t>
            </a:r>
            <a:endParaRPr lang="en-US" dirty="0"/>
          </a:p>
        </p:txBody>
      </p:sp>
      <p:sp>
        <p:nvSpPr>
          <p:cNvPr id="30" name="Forme libre 29"/>
          <p:cNvSpPr/>
          <p:nvPr/>
        </p:nvSpPr>
        <p:spPr>
          <a:xfrm>
            <a:off x="7319136" y="3725839"/>
            <a:ext cx="1128828" cy="2442949"/>
          </a:xfrm>
          <a:custGeom>
            <a:avLst/>
            <a:gdLst>
              <a:gd name="connsiteX0" fmla="*/ 37007 w 1128828"/>
              <a:gd name="connsiteY0" fmla="*/ 2442949 h 2442949"/>
              <a:gd name="connsiteX1" fmla="*/ 50655 w 1128828"/>
              <a:gd name="connsiteY1" fmla="*/ 1910686 h 2442949"/>
              <a:gd name="connsiteX2" fmla="*/ 528327 w 1128828"/>
              <a:gd name="connsiteY2" fmla="*/ 723331 h 2442949"/>
              <a:gd name="connsiteX3" fmla="*/ 1128828 w 1128828"/>
              <a:gd name="connsiteY3" fmla="*/ 0 h 2442949"/>
              <a:gd name="connsiteX4" fmla="*/ 1128828 w 1128828"/>
              <a:gd name="connsiteY4" fmla="*/ 0 h 2442949"/>
              <a:gd name="connsiteX5" fmla="*/ 1128828 w 1128828"/>
              <a:gd name="connsiteY5" fmla="*/ 13648 h 2442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8828" h="2442949">
                <a:moveTo>
                  <a:pt x="37007" y="2442949"/>
                </a:moveTo>
                <a:cubicBezTo>
                  <a:pt x="2887" y="2320119"/>
                  <a:pt x="-31232" y="2197289"/>
                  <a:pt x="50655" y="1910686"/>
                </a:cubicBezTo>
                <a:cubicBezTo>
                  <a:pt x="132542" y="1624083"/>
                  <a:pt x="348632" y="1041779"/>
                  <a:pt x="528327" y="723331"/>
                </a:cubicBezTo>
                <a:cubicBezTo>
                  <a:pt x="708022" y="404883"/>
                  <a:pt x="1128828" y="0"/>
                  <a:pt x="1128828" y="0"/>
                </a:cubicBezTo>
                <a:lnTo>
                  <a:pt x="1128828" y="0"/>
                </a:lnTo>
                <a:lnTo>
                  <a:pt x="1128828" y="1364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orme libre 1032"/>
          <p:cNvSpPr/>
          <p:nvPr/>
        </p:nvSpPr>
        <p:spPr>
          <a:xfrm>
            <a:off x="6045958" y="4835444"/>
            <a:ext cx="2311021" cy="776135"/>
          </a:xfrm>
          <a:custGeom>
            <a:avLst/>
            <a:gdLst>
              <a:gd name="connsiteX0" fmla="*/ 0 w 2311021"/>
              <a:gd name="connsiteY0" fmla="*/ 773786 h 776135"/>
              <a:gd name="connsiteX1" fmla="*/ 641445 w 2311021"/>
              <a:gd name="connsiteY1" fmla="*/ 719195 h 776135"/>
              <a:gd name="connsiteX2" fmla="*/ 1651379 w 2311021"/>
              <a:gd name="connsiteY2" fmla="*/ 391649 h 776135"/>
              <a:gd name="connsiteX3" fmla="*/ 2265529 w 2311021"/>
              <a:gd name="connsiteY3" fmla="*/ 23159 h 776135"/>
              <a:gd name="connsiteX4" fmla="*/ 2265529 w 2311021"/>
              <a:gd name="connsiteY4" fmla="*/ 36807 h 776135"/>
              <a:gd name="connsiteX5" fmla="*/ 2265529 w 2311021"/>
              <a:gd name="connsiteY5" fmla="*/ 36807 h 776135"/>
              <a:gd name="connsiteX6" fmla="*/ 2265529 w 2311021"/>
              <a:gd name="connsiteY6" fmla="*/ 36807 h 776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1021" h="776135">
                <a:moveTo>
                  <a:pt x="0" y="773786"/>
                </a:moveTo>
                <a:cubicBezTo>
                  <a:pt x="183107" y="778335"/>
                  <a:pt x="366215" y="782884"/>
                  <a:pt x="641445" y="719195"/>
                </a:cubicBezTo>
                <a:cubicBezTo>
                  <a:pt x="916675" y="655506"/>
                  <a:pt x="1380698" y="507655"/>
                  <a:pt x="1651379" y="391649"/>
                </a:cubicBezTo>
                <a:cubicBezTo>
                  <a:pt x="1922060" y="275643"/>
                  <a:pt x="2163171" y="82299"/>
                  <a:pt x="2265529" y="23159"/>
                </a:cubicBezTo>
                <a:cubicBezTo>
                  <a:pt x="2367887" y="-35981"/>
                  <a:pt x="2265529" y="36807"/>
                  <a:pt x="2265529" y="36807"/>
                </a:cubicBezTo>
                <a:lnTo>
                  <a:pt x="2265529" y="36807"/>
                </a:lnTo>
                <a:lnTo>
                  <a:pt x="2265529" y="36807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34" name="ZoneTexte 1033"/>
          <p:cNvSpPr txBox="1"/>
          <p:nvPr/>
        </p:nvSpPr>
        <p:spPr>
          <a:xfrm>
            <a:off x="7524328" y="5589240"/>
            <a:ext cx="10756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Symbol"/>
              </a:rPr>
              <a:t> branch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35" name="Forme libre 1034"/>
          <p:cNvSpPr/>
          <p:nvPr/>
        </p:nvSpPr>
        <p:spPr>
          <a:xfrm>
            <a:off x="6100549" y="4517409"/>
            <a:ext cx="2292824" cy="413982"/>
          </a:xfrm>
          <a:custGeom>
            <a:avLst/>
            <a:gdLst>
              <a:gd name="connsiteX0" fmla="*/ 0 w 2292824"/>
              <a:gd name="connsiteY0" fmla="*/ 409433 h 413982"/>
              <a:gd name="connsiteX1" fmla="*/ 777923 w 2292824"/>
              <a:gd name="connsiteY1" fmla="*/ 368490 h 413982"/>
              <a:gd name="connsiteX2" fmla="*/ 2129051 w 2292824"/>
              <a:gd name="connsiteY2" fmla="*/ 81887 h 413982"/>
              <a:gd name="connsiteX3" fmla="*/ 2265529 w 2292824"/>
              <a:gd name="connsiteY3" fmla="*/ 13648 h 413982"/>
              <a:gd name="connsiteX4" fmla="*/ 2265529 w 2292824"/>
              <a:gd name="connsiteY4" fmla="*/ 13648 h 413982"/>
              <a:gd name="connsiteX5" fmla="*/ 2292824 w 2292824"/>
              <a:gd name="connsiteY5" fmla="*/ 0 h 41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2824" h="413982">
                <a:moveTo>
                  <a:pt x="0" y="409433"/>
                </a:moveTo>
                <a:cubicBezTo>
                  <a:pt x="211540" y="416257"/>
                  <a:pt x="423081" y="423081"/>
                  <a:pt x="777923" y="368490"/>
                </a:cubicBezTo>
                <a:cubicBezTo>
                  <a:pt x="1132765" y="313899"/>
                  <a:pt x="1881117" y="141027"/>
                  <a:pt x="2129051" y="81887"/>
                </a:cubicBezTo>
                <a:cubicBezTo>
                  <a:pt x="2376985" y="22747"/>
                  <a:pt x="2265529" y="13648"/>
                  <a:pt x="2265529" y="13648"/>
                </a:cubicBezTo>
                <a:lnTo>
                  <a:pt x="2265529" y="13648"/>
                </a:lnTo>
                <a:lnTo>
                  <a:pt x="2292824" y="0"/>
                </a:ln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6" name="ZoneTexte 1035"/>
          <p:cNvSpPr txBox="1"/>
          <p:nvPr/>
        </p:nvSpPr>
        <p:spPr>
          <a:xfrm>
            <a:off x="8411039" y="4341420"/>
            <a:ext cx="792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Free </a:t>
            </a:r>
            <a:r>
              <a:rPr lang="fr-FR" dirty="0" smtClean="0">
                <a:solidFill>
                  <a:srgbClr val="00B050"/>
                </a:solidFill>
                <a:sym typeface="Symbol"/>
              </a:rPr>
              <a:t>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37" name="ZoneTexte 1036"/>
          <p:cNvSpPr txBox="1"/>
          <p:nvPr/>
        </p:nvSpPr>
        <p:spPr>
          <a:xfrm>
            <a:off x="67449" y="5095666"/>
            <a:ext cx="54259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ym typeface="Symbol"/>
              </a:rPr>
              <a:t>Pions </a:t>
            </a:r>
            <a:r>
              <a:rPr lang="fr-FR" dirty="0">
                <a:sym typeface="Symbol"/>
              </a:rPr>
              <a:t>excite -</a:t>
            </a:r>
            <a:r>
              <a:rPr lang="fr-FR" dirty="0" err="1">
                <a:sym typeface="Symbol"/>
              </a:rPr>
              <a:t>hole</a:t>
            </a:r>
            <a:r>
              <a:rPr lang="fr-FR" dirty="0">
                <a:sym typeface="Symbol"/>
              </a:rPr>
              <a:t> states in </a:t>
            </a:r>
            <a:r>
              <a:rPr lang="fr-FR" dirty="0" err="1">
                <a:sym typeface="Symbol"/>
              </a:rPr>
              <a:t>nuclei</a:t>
            </a:r>
            <a:r>
              <a:rPr lang="fr-FR" dirty="0">
                <a:sym typeface="Symbol"/>
              </a:rPr>
              <a:t> </a:t>
            </a:r>
            <a:r>
              <a:rPr lang="fr-FR" dirty="0" smtClean="0">
                <a:sym typeface="Symbol"/>
              </a:rPr>
              <a:t>at </a:t>
            </a:r>
            <a:r>
              <a:rPr lang="fr-FR" dirty="0" err="1" smtClean="0">
                <a:sym typeface="Symbol"/>
              </a:rPr>
              <a:t>lower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energies</a:t>
            </a:r>
            <a:r>
              <a:rPr lang="fr-FR" dirty="0" smtClean="0">
                <a:sym typeface="Symbol"/>
              </a:rPr>
              <a:t> </a:t>
            </a:r>
          </a:p>
          <a:p>
            <a:r>
              <a:rPr lang="fr-FR" dirty="0" err="1" smtClean="0">
                <a:sym typeface="Symbol"/>
              </a:rPr>
              <a:t>than</a:t>
            </a:r>
            <a:r>
              <a:rPr lang="fr-FR" dirty="0" smtClean="0">
                <a:sym typeface="Symbol"/>
              </a:rPr>
              <a:t> the free :  </a:t>
            </a:r>
            <a:r>
              <a:rPr lang="fr-FR" b="1" dirty="0" err="1">
                <a:solidFill>
                  <a:srgbClr val="FF0000"/>
                </a:solidFill>
                <a:sym typeface="Symbol"/>
              </a:rPr>
              <a:t>pionic</a:t>
            </a:r>
            <a:r>
              <a:rPr lang="fr-FR" b="1" dirty="0">
                <a:solidFill>
                  <a:srgbClr val="FF0000"/>
                </a:solidFill>
                <a:sym typeface="Symbol"/>
              </a:rPr>
              <a:t> </a:t>
            </a:r>
            <a:r>
              <a:rPr lang="fr-FR" b="1" dirty="0" err="1">
                <a:solidFill>
                  <a:srgbClr val="FF0000"/>
                </a:solidFill>
                <a:sym typeface="Symbol"/>
              </a:rPr>
              <a:t>branch</a:t>
            </a:r>
            <a:r>
              <a:rPr lang="fr-FR" b="1" dirty="0">
                <a:solidFill>
                  <a:srgbClr val="FF0000"/>
                </a:solidFill>
                <a:sym typeface="Symbol"/>
              </a:rPr>
              <a:t> </a:t>
            </a:r>
            <a:endParaRPr lang="fr-FR" sz="1600" dirty="0">
              <a:sym typeface="Symbo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tx2"/>
                </a:solidFill>
              </a:rPr>
              <a:t>Can </a:t>
            </a:r>
            <a:r>
              <a:rPr lang="fr-FR" b="1" dirty="0" err="1" smtClean="0">
                <a:solidFill>
                  <a:schemeClr val="tx2"/>
                </a:solidFill>
              </a:rPr>
              <a:t>be</a:t>
            </a:r>
            <a:r>
              <a:rPr lang="fr-FR" b="1" dirty="0" smtClean="0">
                <a:solidFill>
                  <a:schemeClr val="tx2"/>
                </a:solidFill>
              </a:rPr>
              <a:t> </a:t>
            </a:r>
            <a:r>
              <a:rPr lang="fr-FR" b="1" dirty="0" err="1" smtClean="0">
                <a:solidFill>
                  <a:schemeClr val="tx2"/>
                </a:solidFill>
              </a:rPr>
              <a:t>probed</a:t>
            </a:r>
            <a:r>
              <a:rPr lang="fr-FR" b="1" dirty="0" smtClean="0">
                <a:solidFill>
                  <a:schemeClr val="tx2"/>
                </a:solidFill>
              </a:rPr>
              <a:t> by charge </a:t>
            </a:r>
            <a:r>
              <a:rPr lang="fr-FR" b="1" dirty="0">
                <a:solidFill>
                  <a:schemeClr val="tx2"/>
                </a:solidFill>
              </a:rPr>
              <a:t>exchange </a:t>
            </a:r>
            <a:r>
              <a:rPr lang="fr-FR" b="1" dirty="0" err="1">
                <a:solidFill>
                  <a:schemeClr val="tx2"/>
                </a:solidFill>
              </a:rPr>
              <a:t>reactions</a:t>
            </a:r>
            <a:r>
              <a:rPr lang="fr-FR" b="1" dirty="0">
                <a:solidFill>
                  <a:schemeClr val="tx2"/>
                </a:solidFill>
              </a:rPr>
              <a:t> </a:t>
            </a:r>
            <a:r>
              <a:rPr lang="fr-FR" b="1" dirty="0" smtClean="0">
                <a:solidFill>
                  <a:schemeClr val="tx2"/>
                </a:solidFill>
              </a:rPr>
              <a:t> </a:t>
            </a:r>
            <a:r>
              <a:rPr lang="fr-FR" dirty="0" smtClean="0">
                <a:sym typeface="Symbol"/>
              </a:rPr>
              <a:t> </a:t>
            </a:r>
            <a:r>
              <a:rPr lang="fr-FR" dirty="0">
                <a:sym typeface="Symbol"/>
              </a:rPr>
              <a:t>&lt;</a:t>
            </a:r>
            <a:r>
              <a:rPr lang="fr-FR" dirty="0" smtClean="0">
                <a:sym typeface="Symbol"/>
              </a:rPr>
              <a:t>q</a:t>
            </a:r>
            <a:endParaRPr lang="en-US" dirty="0"/>
          </a:p>
        </p:txBody>
      </p:sp>
      <p:sp>
        <p:nvSpPr>
          <p:cNvPr id="1038" name="Rectangle 1037"/>
          <p:cNvSpPr/>
          <p:nvPr/>
        </p:nvSpPr>
        <p:spPr>
          <a:xfrm>
            <a:off x="3759569" y="1037719"/>
            <a:ext cx="5204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ym typeface="Symbol"/>
              </a:rPr>
              <a:t>Pion </a:t>
            </a:r>
            <a:r>
              <a:rPr lang="fr-FR" dirty="0" err="1">
                <a:solidFill>
                  <a:srgbClr val="FF0000"/>
                </a:solidFill>
                <a:sym typeface="Symbol"/>
              </a:rPr>
              <a:t>mean</a:t>
            </a:r>
            <a:r>
              <a:rPr lang="fr-FR" dirty="0">
                <a:solidFill>
                  <a:srgbClr val="FF0000"/>
                </a:solidFill>
                <a:sym typeface="Symbol"/>
              </a:rPr>
              <a:t> free </a:t>
            </a:r>
            <a:r>
              <a:rPr lang="fr-FR" dirty="0" err="1">
                <a:solidFill>
                  <a:srgbClr val="FF0000"/>
                </a:solidFill>
                <a:sym typeface="Symbol"/>
              </a:rPr>
              <a:t>path</a:t>
            </a:r>
            <a:r>
              <a:rPr lang="fr-FR" dirty="0">
                <a:solidFill>
                  <a:srgbClr val="FF0000"/>
                </a:solidFill>
                <a:sym typeface="Symbol"/>
              </a:rPr>
              <a:t> </a:t>
            </a:r>
            <a:r>
              <a:rPr lang="fr-FR" dirty="0">
                <a:sym typeface="Symbol"/>
              </a:rPr>
              <a:t>in </a:t>
            </a:r>
            <a:r>
              <a:rPr lang="fr-FR" dirty="0" err="1">
                <a:sym typeface="Symbol"/>
              </a:rPr>
              <a:t>nuclei</a:t>
            </a:r>
            <a:r>
              <a:rPr lang="fr-FR" dirty="0">
                <a:sym typeface="Symbol"/>
              </a:rPr>
              <a:t>  </a:t>
            </a:r>
            <a:r>
              <a:rPr lang="fr-FR" dirty="0" err="1" smtClean="0">
                <a:sym typeface="Symbol"/>
              </a:rPr>
              <a:t>is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very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small</a:t>
            </a:r>
            <a:r>
              <a:rPr lang="fr-FR" dirty="0" smtClean="0">
                <a:sym typeface="Symbol"/>
              </a:rPr>
              <a:t>  &lt; </a:t>
            </a:r>
            <a:r>
              <a:rPr lang="fr-FR" dirty="0">
                <a:sym typeface="Symbol"/>
              </a:rPr>
              <a:t>1 </a:t>
            </a:r>
            <a:r>
              <a:rPr lang="fr-FR" dirty="0" err="1">
                <a:sym typeface="Symbol"/>
              </a:rPr>
              <a:t>fm</a:t>
            </a:r>
            <a:r>
              <a:rPr lang="fr-FR" dirty="0">
                <a:sym typeface="Symbol"/>
              </a:rPr>
              <a:t>  </a:t>
            </a:r>
            <a:r>
              <a:rPr lang="fr-FR" dirty="0" err="1">
                <a:sym typeface="Symbol"/>
              </a:rPr>
              <a:t>around</a:t>
            </a:r>
            <a:r>
              <a:rPr lang="fr-FR" dirty="0">
                <a:sym typeface="Symbol"/>
              </a:rPr>
              <a:t>  100-250 MeV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ym typeface="Symbol"/>
              </a:rPr>
              <a:t>Strong</a:t>
            </a:r>
            <a:r>
              <a:rPr lang="fr-FR" dirty="0">
                <a:sym typeface="Symbol"/>
              </a:rPr>
              <a:t>  excitation of  the </a:t>
            </a:r>
            <a:r>
              <a:rPr lang="fr-FR" dirty="0" smtClean="0">
                <a:solidFill>
                  <a:srgbClr val="FF0000"/>
                </a:solidFill>
                <a:sym typeface="Symbol"/>
              </a:rPr>
              <a:t>(1232) </a:t>
            </a:r>
            <a:r>
              <a:rPr lang="fr-FR" dirty="0" err="1">
                <a:solidFill>
                  <a:srgbClr val="FF0000"/>
                </a:solidFill>
                <a:sym typeface="Symbol"/>
              </a:rPr>
              <a:t>resonance</a:t>
            </a:r>
            <a:r>
              <a:rPr lang="fr-FR" dirty="0">
                <a:solidFill>
                  <a:srgbClr val="FF0000"/>
                </a:solidFill>
                <a:sym typeface="Symbol"/>
              </a:rPr>
              <a:t> </a:t>
            </a:r>
          </a:p>
          <a:p>
            <a:r>
              <a:rPr lang="fr-FR" dirty="0">
                <a:sym typeface="Symbol"/>
              </a:rPr>
              <a:t>              :  S=3/2 I=3/2  M=1232 MeV =115 </a:t>
            </a:r>
            <a:r>
              <a:rPr lang="fr-FR" dirty="0" smtClean="0">
                <a:sym typeface="Symbol"/>
              </a:rPr>
              <a:t>MeV</a:t>
            </a:r>
          </a:p>
          <a:p>
            <a:r>
              <a:rPr lang="fr-FR" dirty="0" smtClean="0">
                <a:sym typeface="Symbol"/>
              </a:rPr>
              <a:t>             N     </a:t>
            </a:r>
            <a:r>
              <a:rPr lang="fr-FR" dirty="0">
                <a:sym typeface="Symbol"/>
              </a:rPr>
              <a:t>S=1, T=1 </a:t>
            </a:r>
          </a:p>
        </p:txBody>
      </p:sp>
    </p:spTree>
    <p:extLst>
      <p:ext uri="{BB962C8B-B14F-4D97-AF65-F5344CB8AC3E}">
        <p14:creationId xmlns:p14="http://schemas.microsoft.com/office/powerpoint/2010/main" val="181568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1"/>
                </a:solidFill>
                <a:sym typeface="Symbol"/>
              </a:rPr>
              <a:t>Charge-exchange </a:t>
            </a:r>
            <a:r>
              <a:rPr lang="fr-FR" b="1" dirty="0" err="1" smtClean="0">
                <a:solidFill>
                  <a:schemeClr val="accent1"/>
                </a:solidFill>
                <a:sym typeface="Symbol"/>
              </a:rPr>
              <a:t>reactions</a:t>
            </a:r>
            <a:r>
              <a:rPr lang="fr-FR" b="1" dirty="0" smtClean="0">
                <a:solidFill>
                  <a:schemeClr val="accent1"/>
                </a:solidFill>
                <a:sym typeface="Symbol"/>
              </a:rPr>
              <a:t> 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B. Ramstein, WASA at GSI, Nov 2017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70F0-FF96-4735-9EFF-FB47296FDB6B}" type="slidenum">
              <a:rPr lang="en-US" smtClean="0"/>
              <a:t>4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935032" y="3807233"/>
            <a:ext cx="3955367" cy="1545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189981" y="4796750"/>
            <a:ext cx="129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Short-range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3113236" y="4388539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Spin-transverse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778787" y="5363924"/>
            <a:ext cx="572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Free </a:t>
            </a:r>
            <a:r>
              <a:rPr lang="fr-FR" i="1" dirty="0" err="1" smtClean="0"/>
              <a:t>parameter</a:t>
            </a:r>
            <a:r>
              <a:rPr lang="fr-FR" i="1" dirty="0" smtClean="0"/>
              <a:t>: </a:t>
            </a:r>
            <a:r>
              <a:rPr lang="fr-FR" i="1" dirty="0" err="1" smtClean="0"/>
              <a:t>compensates</a:t>
            </a:r>
            <a:r>
              <a:rPr lang="fr-FR" i="1" dirty="0" smtClean="0"/>
              <a:t> attraction of pion exchange</a:t>
            </a:r>
            <a:endParaRPr lang="en-US" i="1" dirty="0"/>
          </a:p>
        </p:txBody>
      </p:sp>
      <p:sp>
        <p:nvSpPr>
          <p:cNvPr id="14" name="Ellipse 13"/>
          <p:cNvSpPr/>
          <p:nvPr/>
        </p:nvSpPr>
        <p:spPr>
          <a:xfrm>
            <a:off x="7080000" y="4805476"/>
            <a:ext cx="501118" cy="5473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Connecteur droit avec flèche 15"/>
          <p:cNvCxnSpPr/>
          <p:nvPr/>
        </p:nvCxnSpPr>
        <p:spPr>
          <a:xfrm flipV="1">
            <a:off x="6647952" y="5199926"/>
            <a:ext cx="432048" cy="1664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060993"/>
            <a:ext cx="2443784" cy="306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2411760" y="1124744"/>
                <a:ext cx="6984777" cy="1258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smtClean="0">
                    <a:sym typeface="Symbol"/>
                  </a:rPr>
                  <a:t>(</a:t>
                </a:r>
                <a:r>
                  <a:rPr lang="fr-FR" dirty="0" err="1" smtClean="0">
                    <a:sym typeface="Symbol"/>
                  </a:rPr>
                  <a:t>p,n</a:t>
                </a:r>
                <a:r>
                  <a:rPr lang="fr-FR" dirty="0" smtClean="0">
                    <a:sym typeface="Symbol"/>
                  </a:rPr>
                  <a:t>) or (</a:t>
                </a:r>
                <a:r>
                  <a:rPr lang="fr-FR" dirty="0" err="1" smtClean="0">
                    <a:sym typeface="Symbol"/>
                  </a:rPr>
                  <a:t>n,p</a:t>
                </a:r>
                <a:r>
                  <a:rPr lang="fr-FR" dirty="0" smtClean="0">
                    <a:sym typeface="Symbol"/>
                  </a:rPr>
                  <a:t>) type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smtClean="0">
                    <a:sym typeface="Symbol"/>
                  </a:rPr>
                  <a:t>T=1</a:t>
                </a:r>
                <a:r>
                  <a:rPr lang="en-US" dirty="0" smtClean="0">
                    <a:sym typeface="Symbol"/>
                  </a:rPr>
                  <a:t> , </a:t>
                </a:r>
                <a:r>
                  <a:rPr lang="fr-FR" dirty="0" smtClean="0">
                    <a:sym typeface="Symbol"/>
                  </a:rPr>
                  <a:t>S=1 </a:t>
                </a:r>
                <a:r>
                  <a:rPr lang="fr-FR" dirty="0" err="1" smtClean="0">
                    <a:sym typeface="Symbol"/>
                  </a:rPr>
                  <a:t>favored</a:t>
                </a:r>
                <a:endParaRPr lang="fr-FR" dirty="0" smtClean="0">
                  <a:sym typeface="Symbol"/>
                </a:endParaRPr>
              </a:p>
              <a:p>
                <a:r>
                  <a:rPr lang="fr-FR" dirty="0" smtClean="0">
                    <a:sym typeface="Symbol"/>
                  </a:rPr>
                  <a:t>    </a:t>
                </a:r>
                <a:r>
                  <a:rPr lang="fr-FR" dirty="0" err="1">
                    <a:sym typeface="Symbol"/>
                  </a:rPr>
                  <a:t>w</a:t>
                </a:r>
                <a:r>
                  <a:rPr lang="fr-FR" dirty="0" err="1" smtClean="0">
                    <a:sym typeface="Symbol"/>
                  </a:rPr>
                  <a:t>ell</a:t>
                </a:r>
                <a:r>
                  <a:rPr lang="fr-FR" dirty="0" smtClean="0">
                    <a:sym typeface="Symbol"/>
                  </a:rPr>
                  <a:t> </a:t>
                </a:r>
                <a:r>
                  <a:rPr lang="fr-FR" dirty="0" err="1" smtClean="0">
                    <a:sym typeface="Symbol"/>
                  </a:rPr>
                  <a:t>suited</a:t>
                </a:r>
                <a:r>
                  <a:rPr lang="fr-FR" dirty="0" smtClean="0">
                    <a:sym typeface="Symbol"/>
                  </a:rPr>
                  <a:t> for  excitations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>
                    <a:solidFill>
                      <a:srgbClr val="FF0000"/>
                    </a:solidFill>
                    <a:sym typeface="Symbol"/>
                  </a:rPr>
                  <a:t>spin-longitudinal</a:t>
                </a:r>
                <a14:m>
                  <m:oMath xmlns:m="http://schemas.openxmlformats.org/officeDocument/2006/math">
                    <m:r>
                      <a:rPr lang="fr-FR">
                        <a:latin typeface="Cambria Math"/>
                        <a:sym typeface="Symbol"/>
                      </a:rPr>
                      <m:t> </m:t>
                    </m:r>
                    <m:d>
                      <m:dPr>
                        <m:ctrlPr>
                          <a:rPr lang="fr-FR" i="1">
                            <a:latin typeface="Cambria Math"/>
                            <a:sym typeface="Symbol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i="1">
                                <a:latin typeface="Cambria Math"/>
                                <a:sym typeface="Symbol"/>
                              </a:rPr>
                            </m:ctrlPr>
                          </m:accPr>
                          <m:e>
                            <m:r>
                              <a:rPr lang="fr-FR" i="1">
                                <a:latin typeface="Cambria Math"/>
                                <a:sym typeface="Symbol"/>
                              </a:rPr>
                              <m:t>𝑆</m:t>
                            </m:r>
                          </m:e>
                        </m:acc>
                        <m:r>
                          <a:rPr lang="fr-FR" i="1">
                            <a:latin typeface="Cambria Math"/>
                            <a:ea typeface="Cambria Math"/>
                            <a:sym typeface="Symbol"/>
                          </a:rPr>
                          <m:t>∙</m:t>
                        </m:r>
                        <m:acc>
                          <m:accPr>
                            <m:chr m:val="⃗"/>
                            <m:ctrlPr>
                              <a:rPr lang="fr-FR" i="1"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accPr>
                          <m:e>
                            <m:r>
                              <a:rPr lang="fr-FR" i="1">
                                <a:latin typeface="Cambria Math"/>
                                <a:ea typeface="Cambria Math"/>
                                <a:sym typeface="Symbol"/>
                              </a:rPr>
                              <m:t>𝑞</m:t>
                            </m:r>
                          </m:e>
                        </m:acc>
                      </m:e>
                    </m:d>
                    <m:r>
                      <a:rPr lang="fr-FR" i="1">
                        <a:latin typeface="Cambria Math"/>
                        <a:ea typeface="Cambria Math"/>
                        <a:sym typeface="Symbol"/>
                      </a:rPr>
                      <m:t>∙</m:t>
                    </m:r>
                    <m:acc>
                      <m:accPr>
                        <m:chr m:val="⃗"/>
                        <m:ctrlPr>
                          <a:rPr lang="fr-FR" i="1">
                            <a:latin typeface="Cambria Math"/>
                            <a:ea typeface="Cambria Math"/>
                            <a:sym typeface="Symbol"/>
                          </a:rPr>
                        </m:ctrlPr>
                      </m:accPr>
                      <m:e>
                        <m:r>
                          <a:rPr lang="fr-FR" i="1">
                            <a:latin typeface="Cambria Math"/>
                            <a:ea typeface="Cambria Math"/>
                            <a:sym typeface="Symbol"/>
                          </a:rPr>
                          <m:t>𝑇</m:t>
                        </m:r>
                      </m:e>
                    </m:acc>
                    <m:r>
                      <a:rPr lang="fr-FR" b="0" i="0" smtClean="0">
                        <a:latin typeface="Cambria Math"/>
                        <a:ea typeface="Cambria Math"/>
                        <a:sym typeface="Symbol"/>
                      </a:rPr>
                      <m:t> </m:t>
                    </m:r>
                  </m:oMath>
                </a14:m>
                <a:r>
                  <a:rPr lang="fr-FR" dirty="0" smtClean="0">
                    <a:sym typeface="Symbol"/>
                  </a:rPr>
                  <a:t>+  </a:t>
                </a:r>
                <a:r>
                  <a:rPr lang="fr-FR" dirty="0" smtClean="0">
                    <a:solidFill>
                      <a:schemeClr val="accent1"/>
                    </a:solidFill>
                    <a:sym typeface="Symbol"/>
                  </a:rPr>
                  <a:t>spin-transverse</a:t>
                </a:r>
                <a:r>
                  <a:rPr lang="fr-FR" dirty="0" smtClean="0">
                    <a:solidFill>
                      <a:srgbClr val="FF0000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>
                            <a:latin typeface="Cambria Math"/>
                            <a:sym typeface="Symbol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i="1">
                                <a:latin typeface="Cambria Math"/>
                                <a:sym typeface="Symbol"/>
                              </a:rPr>
                            </m:ctrlPr>
                          </m:accPr>
                          <m:e>
                            <m:r>
                              <a:rPr lang="fr-FR" i="1">
                                <a:latin typeface="Cambria Math"/>
                                <a:sym typeface="Symbol"/>
                              </a:rPr>
                              <m:t>𝑆</m:t>
                            </m:r>
                          </m:e>
                        </m:acc>
                        <m:nary>
                          <m:naryPr>
                            <m:chr m:val="⋀"/>
                            <m:subHide m:val="on"/>
                            <m:supHide m:val="on"/>
                            <m:ctrlPr>
                              <a:rPr lang="fr-FR" i="1"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naryPr>
                          <m:sub/>
                          <m:sup/>
                          <m:e>
                            <m:acc>
                              <m:accPr>
                                <m:chr m:val="⃗"/>
                                <m:ctrlPr>
                                  <a:rPr lang="fr-FR" i="1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</m:ctrlPr>
                              </m:accPr>
                              <m:e>
                                <m:r>
                                  <a:rPr lang="fr-FR" i="1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𝑞</m:t>
                                </m:r>
                              </m:e>
                            </m:acc>
                          </m:e>
                        </m:nary>
                      </m:e>
                    </m:d>
                    <m:acc>
                      <m:accPr>
                        <m:chr m:val="⃗"/>
                        <m:ctrlPr>
                          <a:rPr lang="fr-FR" i="1">
                            <a:latin typeface="Cambria Math"/>
                            <a:ea typeface="Cambria Math"/>
                            <a:sym typeface="Symbol"/>
                          </a:rPr>
                        </m:ctrlPr>
                      </m:accPr>
                      <m:e>
                        <m:r>
                          <a:rPr lang="fr-FR" i="1">
                            <a:latin typeface="Cambria Math"/>
                            <a:ea typeface="Cambria Math"/>
                            <a:sym typeface="Symbol"/>
                          </a:rPr>
                          <m:t>𝑇</m:t>
                        </m:r>
                      </m:e>
                    </m:acc>
                    <m:r>
                      <a:rPr lang="fr-FR" i="1">
                        <a:latin typeface="Cambria Math"/>
                        <a:ea typeface="Cambria Math"/>
                        <a:sym typeface="Symbol"/>
                      </a:rPr>
                      <m:t> </m:t>
                    </m:r>
                  </m:oMath>
                </a14:m>
                <a:r>
                  <a:rPr lang="fr-FR" dirty="0">
                    <a:sym typeface="Symbol"/>
                  </a:rPr>
                  <a:t>interactions </a:t>
                </a:r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1124744"/>
                <a:ext cx="6984777" cy="1258037"/>
              </a:xfrm>
              <a:prstGeom prst="rect">
                <a:avLst/>
              </a:prstGeom>
              <a:blipFill rotWithShape="1">
                <a:blip r:embed="rId5"/>
                <a:stretch>
                  <a:fillRect l="-611" t="-2427" b="-41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ZoneTexte 14"/>
          <p:cNvSpPr txBox="1"/>
          <p:nvPr/>
        </p:nvSpPr>
        <p:spPr>
          <a:xfrm>
            <a:off x="-36512" y="5795972"/>
            <a:ext cx="9279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Despite</a:t>
            </a:r>
            <a:r>
              <a:rPr lang="fr-FR" dirty="0" smtClean="0"/>
              <a:t>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peripheral</a:t>
            </a:r>
            <a:r>
              <a:rPr lang="fr-FR" dirty="0" smtClean="0"/>
              <a:t> </a:t>
            </a:r>
            <a:r>
              <a:rPr lang="fr-FR" dirty="0" err="1" smtClean="0"/>
              <a:t>character</a:t>
            </a:r>
            <a:r>
              <a:rPr lang="fr-FR" dirty="0" smtClean="0"/>
              <a:t>, </a:t>
            </a:r>
            <a:r>
              <a:rPr lang="fr-FR" dirty="0" smtClean="0"/>
              <a:t>charge-exchange </a:t>
            </a:r>
            <a:r>
              <a:rPr lang="fr-FR" dirty="0" err="1" smtClean="0"/>
              <a:t>reactions</a:t>
            </a:r>
            <a:r>
              <a:rPr lang="fr-FR" dirty="0" smtClean="0"/>
              <a:t> are </a:t>
            </a:r>
            <a:r>
              <a:rPr lang="fr-FR" dirty="0" err="1" smtClean="0"/>
              <a:t>ideal</a:t>
            </a:r>
            <a:r>
              <a:rPr lang="fr-FR" dirty="0" smtClean="0"/>
              <a:t> to probe </a:t>
            </a:r>
            <a:r>
              <a:rPr lang="fr-FR" dirty="0" err="1" smtClean="0"/>
              <a:t>these</a:t>
            </a:r>
            <a:r>
              <a:rPr lang="fr-FR" dirty="0" smtClean="0"/>
              <a:t> </a:t>
            </a:r>
            <a:r>
              <a:rPr lang="fr-FR" dirty="0" err="1" smtClean="0"/>
              <a:t>effects</a:t>
            </a:r>
            <a:endParaRPr lang="en-US" dirty="0"/>
          </a:p>
        </p:txBody>
      </p:sp>
      <p:sp>
        <p:nvSpPr>
          <p:cNvPr id="19" name="ZoneTexte 18"/>
          <p:cNvSpPr txBox="1"/>
          <p:nvPr/>
        </p:nvSpPr>
        <p:spPr>
          <a:xfrm>
            <a:off x="1440160" y="980728"/>
            <a:ext cx="104360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-</a:t>
            </a:r>
            <a:r>
              <a:rPr lang="fr-FR" dirty="0" smtClean="0"/>
              <a:t>----- T</a:t>
            </a:r>
          </a:p>
          <a:p>
            <a:r>
              <a:rPr lang="fr-FR" dirty="0" smtClean="0"/>
              <a:t>         L</a:t>
            </a:r>
            <a:endParaRPr lang="en-US" dirty="0"/>
          </a:p>
        </p:txBody>
      </p:sp>
      <p:cxnSp>
        <p:nvCxnSpPr>
          <p:cNvPr id="23" name="Connecteur droit 22"/>
          <p:cNvCxnSpPr/>
          <p:nvPr/>
        </p:nvCxnSpPr>
        <p:spPr>
          <a:xfrm>
            <a:off x="1512168" y="1411035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4052743" y="3554432"/>
            <a:ext cx="1943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-hole interaction:</a:t>
            </a:r>
            <a:endParaRPr lang="en-US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272" y="4005064"/>
            <a:ext cx="1098008" cy="111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ZoneTexte 29"/>
          <p:cNvSpPr txBox="1"/>
          <p:nvPr/>
        </p:nvSpPr>
        <p:spPr>
          <a:xfrm>
            <a:off x="3047552" y="3964353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Spin-longitudinal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78787" y="3545140"/>
            <a:ext cx="6111612" cy="21788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ZoneTexte 19"/>
          <p:cNvSpPr txBox="1"/>
          <p:nvPr/>
        </p:nvSpPr>
        <p:spPr>
          <a:xfrm>
            <a:off x="5508104" y="2699628"/>
            <a:ext cx="3252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accent1"/>
                </a:solidFill>
              </a:rPr>
              <a:t>only</a:t>
            </a:r>
            <a:r>
              <a:rPr lang="fr-FR" dirty="0" smtClean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slightly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modified</a:t>
            </a:r>
            <a:r>
              <a:rPr lang="fr-FR" dirty="0">
                <a:solidFill>
                  <a:schemeClr val="accent1"/>
                </a:solidFill>
              </a:rPr>
              <a:t> in </a:t>
            </a:r>
            <a:r>
              <a:rPr lang="fr-FR" dirty="0" smtClean="0">
                <a:solidFill>
                  <a:schemeClr val="accent1"/>
                </a:solidFill>
              </a:rPr>
              <a:t>medium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189981" y="2708920"/>
            <a:ext cx="1829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FF0000"/>
                </a:solidFill>
              </a:rPr>
              <a:t>strongly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modified</a:t>
            </a:r>
            <a:endParaRPr lang="en-US" dirty="0"/>
          </a:p>
        </p:txBody>
      </p:sp>
      <p:cxnSp>
        <p:nvCxnSpPr>
          <p:cNvPr id="24" name="Connecteur droit avec flèche 23"/>
          <p:cNvCxnSpPr/>
          <p:nvPr/>
        </p:nvCxnSpPr>
        <p:spPr>
          <a:xfrm flipV="1">
            <a:off x="3989831" y="2382781"/>
            <a:ext cx="62912" cy="3795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flipV="1">
            <a:off x="6431928" y="2382781"/>
            <a:ext cx="0" cy="379564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047552" y="3092767"/>
            <a:ext cx="56291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/>
              <a:t>G. </a:t>
            </a:r>
            <a:r>
              <a:rPr lang="fr-FR" i="1" dirty="0" err="1"/>
              <a:t>Chanfray</a:t>
            </a:r>
            <a:r>
              <a:rPr lang="fr-FR" i="1" dirty="0"/>
              <a:t> and M. </a:t>
            </a:r>
            <a:r>
              <a:rPr lang="fr-FR" i="1" dirty="0" err="1"/>
              <a:t>Ericson</a:t>
            </a:r>
            <a:r>
              <a:rPr lang="fr-FR" i="1" dirty="0"/>
              <a:t> , Phys. </a:t>
            </a:r>
            <a:r>
              <a:rPr lang="fr-FR" i="1" dirty="0" err="1"/>
              <a:t>Lett</a:t>
            </a:r>
            <a:r>
              <a:rPr lang="fr-FR" i="1" dirty="0"/>
              <a:t>. 141B (1984)163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94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fr-FR" b="1" dirty="0" smtClean="0">
                <a:solidFill>
                  <a:schemeClr val="accent1"/>
                </a:solidFill>
              </a:rPr>
              <a:t>SATURNE-II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en-US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B. Ramstein, WASA at GSI, Nov 2017</a:t>
            </a:r>
            <a:endParaRPr lang="en-US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70F0-FF96-4735-9EFF-FB47296FDB6B}" type="slidenum">
              <a:rPr lang="en-US" smtClean="0"/>
              <a:t>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86843" y="533439"/>
            <a:ext cx="3317231" cy="521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572000" y="52292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58416" y="5305797"/>
                <a:ext cx="5564953" cy="644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Beams </a:t>
                </a:r>
                <a:r>
                  <a:rPr lang="fr-FR" i="1" dirty="0" smtClean="0"/>
                  <a:t>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b="0" i="1" dirty="0" smtClean="0"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fr-FR" i="1" dirty="0" smtClean="0"/>
                  <a:t>, n,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/>
                          </a:rPr>
                          <m:t>𝑑</m:t>
                        </m:r>
                      </m:e>
                    </m:acc>
                    <m:r>
                      <a:rPr lang="fr-FR" b="0" i="1" smtClean="0">
                        <a:latin typeface="Cambria Math"/>
                      </a:rPr>
                      <m:t>, </m:t>
                    </m:r>
                    <m:r>
                      <a:rPr lang="fr-FR" b="0" i="1" baseline="30000" smtClean="0">
                        <a:latin typeface="Cambria Math"/>
                      </a:rPr>
                      <m:t>3</m:t>
                    </m:r>
                    <m:r>
                      <a:rPr lang="fr-FR" b="0" i="1" smtClean="0">
                        <a:latin typeface="Cambria Math"/>
                      </a:rPr>
                      <m:t>𝐻𝑒</m:t>
                    </m:r>
                    <m:r>
                      <a:rPr lang="fr-FR" b="0" i="1" smtClean="0">
                        <a:latin typeface="Cambria Math"/>
                      </a:rPr>
                      <m:t>, </m:t>
                    </m:r>
                  </m:oMath>
                </a14:m>
                <a:r>
                  <a:rPr lang="fr-FR" i="1" baseline="30000" dirty="0" smtClean="0"/>
                  <a:t>6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b="0" i="1" dirty="0" smtClean="0">
                            <a:latin typeface="Cambria Math"/>
                          </a:rPr>
                          <m:t>𝐿𝑖</m:t>
                        </m:r>
                      </m:e>
                    </m:acc>
                    <m:r>
                      <a:rPr lang="fr-FR" b="0" i="1" dirty="0" smtClean="0">
                        <a:latin typeface="Cambria Math"/>
                      </a:rPr>
                      <m:t>,</m:t>
                    </m:r>
                  </m:oMath>
                </a14:m>
                <a:r>
                  <a:rPr lang="fr-FR" i="1" baseline="30000" dirty="0" smtClean="0"/>
                  <a:t>12</a:t>
                </a:r>
                <a:r>
                  <a:rPr lang="fr-FR" i="1" dirty="0" smtClean="0"/>
                  <a:t>C,,… </a:t>
                </a:r>
                <a:r>
                  <a:rPr lang="fr-FR" i="1" baseline="30000" dirty="0" smtClean="0"/>
                  <a:t>84</a:t>
                </a:r>
                <a:r>
                  <a:rPr lang="fr-FR" i="1" dirty="0" smtClean="0"/>
                  <a:t>Kr,</a:t>
                </a:r>
                <a:r>
                  <a:rPr lang="fr-FR" dirty="0" smtClean="0"/>
                  <a:t>…</a:t>
                </a:r>
              </a:p>
              <a:p>
                <a:r>
                  <a:rPr lang="fr-FR" sz="1400" i="1" dirty="0" smtClean="0"/>
                  <a:t>The 20 </a:t>
                </a:r>
                <a:r>
                  <a:rPr lang="fr-FR" sz="1400" i="1" dirty="0" err="1" smtClean="0"/>
                  <a:t>years</a:t>
                </a:r>
                <a:r>
                  <a:rPr lang="fr-FR" sz="1400" i="1" dirty="0" smtClean="0"/>
                  <a:t> of synchrotron </a:t>
                </a:r>
                <a:r>
                  <a:rPr lang="fr-FR" sz="1400" i="1" dirty="0" err="1" smtClean="0"/>
                  <a:t>SaturneII</a:t>
                </a:r>
                <a:r>
                  <a:rPr lang="fr-FR" sz="1400" i="1" dirty="0" smtClean="0"/>
                  <a:t>, A. </a:t>
                </a:r>
                <a:r>
                  <a:rPr lang="fr-FR" sz="1400" i="1" dirty="0" err="1" smtClean="0"/>
                  <a:t>Boudard</a:t>
                </a:r>
                <a:r>
                  <a:rPr lang="fr-FR" sz="1400" i="1" dirty="0" smtClean="0"/>
                  <a:t> et al., World </a:t>
                </a:r>
                <a:r>
                  <a:rPr lang="fr-FR" sz="1400" i="1" dirty="0" err="1" smtClean="0"/>
                  <a:t>scientific</a:t>
                </a:r>
                <a:endParaRPr lang="en-US" sz="1400" i="1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6" y="5305797"/>
                <a:ext cx="5564953" cy="644087"/>
              </a:xfrm>
              <a:prstGeom prst="rect">
                <a:avLst/>
              </a:prstGeom>
              <a:blipFill rotWithShape="1">
                <a:blip r:embed="rId4"/>
                <a:stretch>
                  <a:fillRect l="-987" t="-14151"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/>
          <p:cNvSpPr txBox="1"/>
          <p:nvPr/>
        </p:nvSpPr>
        <p:spPr>
          <a:xfrm>
            <a:off x="109983" y="4929082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1977-1997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5890900" y="3502749"/>
            <a:ext cx="2644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SPES4:</a:t>
            </a:r>
            <a:r>
              <a:rPr lang="fr-FR" dirty="0" smtClean="0"/>
              <a:t>33m,  5 </a:t>
            </a:r>
            <a:r>
              <a:rPr lang="fr-FR" dirty="0" err="1" smtClean="0"/>
              <a:t>dipoles</a:t>
            </a:r>
            <a:r>
              <a:rPr lang="fr-FR" dirty="0" smtClean="0"/>
              <a:t>, </a:t>
            </a:r>
          </a:p>
          <a:p>
            <a:r>
              <a:rPr lang="fr-FR" dirty="0"/>
              <a:t>6</a:t>
            </a:r>
            <a:r>
              <a:rPr lang="fr-FR" dirty="0" smtClean="0"/>
              <a:t> </a:t>
            </a:r>
            <a:r>
              <a:rPr lang="fr-FR" dirty="0" err="1" smtClean="0"/>
              <a:t>Qpoles</a:t>
            </a:r>
            <a:r>
              <a:rPr lang="fr-FR" dirty="0" smtClean="0"/>
              <a:t> and 2 </a:t>
            </a:r>
            <a:r>
              <a:rPr lang="fr-FR" dirty="0" err="1" smtClean="0"/>
              <a:t>sextupoles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4858868" y="6093296"/>
            <a:ext cx="4285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M. </a:t>
            </a:r>
            <a:r>
              <a:rPr lang="fr-FR" sz="1400" i="1" dirty="0" err="1" smtClean="0"/>
              <a:t>Bedjidian</a:t>
            </a:r>
            <a:r>
              <a:rPr lang="fr-FR" sz="1400" i="1" dirty="0" smtClean="0"/>
              <a:t> et al.,  NIM A257 (1987) </a:t>
            </a:r>
            <a:r>
              <a:rPr lang="fr-FR" sz="1400" i="1" dirty="0"/>
              <a:t> </a:t>
            </a:r>
            <a:r>
              <a:rPr lang="fr-FR" sz="1400" i="1" dirty="0" smtClean="0"/>
              <a:t>132</a:t>
            </a:r>
            <a:endParaRPr lang="en-US" sz="14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487" y="4280171"/>
            <a:ext cx="32258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lipse 8"/>
          <p:cNvSpPr/>
          <p:nvPr/>
        </p:nvSpPr>
        <p:spPr>
          <a:xfrm>
            <a:off x="911356" y="3843677"/>
            <a:ext cx="64807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5868144" y="2348880"/>
            <a:ext cx="29909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(</a:t>
            </a:r>
            <a:r>
              <a:rPr lang="fr-FR" baseline="30000" dirty="0" smtClean="0"/>
              <a:t>3</a:t>
            </a:r>
            <a:r>
              <a:rPr lang="fr-FR" dirty="0" smtClean="0"/>
              <a:t>He,t) , (d,2p), (</a:t>
            </a:r>
            <a:r>
              <a:rPr lang="fr-FR" baseline="30000" dirty="0" smtClean="0"/>
              <a:t>12</a:t>
            </a:r>
            <a:r>
              <a:rPr lang="fr-FR" dirty="0" smtClean="0"/>
              <a:t>C,</a:t>
            </a:r>
            <a:r>
              <a:rPr lang="fr-FR" baseline="30000" dirty="0" smtClean="0"/>
              <a:t>12</a:t>
            </a:r>
            <a:r>
              <a:rPr lang="fr-FR" dirty="0" smtClean="0"/>
              <a:t>N)</a:t>
            </a:r>
          </a:p>
          <a:p>
            <a:r>
              <a:rPr lang="fr-FR" dirty="0" smtClean="0"/>
              <a:t>(</a:t>
            </a:r>
            <a:r>
              <a:rPr lang="fr-FR" baseline="30000" dirty="0" smtClean="0"/>
              <a:t>20</a:t>
            </a:r>
            <a:r>
              <a:rPr lang="fr-FR" dirty="0" smtClean="0"/>
              <a:t>Ne,</a:t>
            </a:r>
            <a:r>
              <a:rPr lang="fr-FR" baseline="30000" dirty="0" smtClean="0"/>
              <a:t>20</a:t>
            </a:r>
            <a:r>
              <a:rPr lang="fr-FR" dirty="0" smtClean="0"/>
              <a:t>F),(</a:t>
            </a:r>
            <a:r>
              <a:rPr lang="fr-FR" baseline="30000" dirty="0" smtClean="0"/>
              <a:t>20</a:t>
            </a:r>
            <a:r>
              <a:rPr lang="fr-FR" dirty="0" smtClean="0"/>
              <a:t>Ne,</a:t>
            </a:r>
            <a:r>
              <a:rPr lang="fr-FR" baseline="30000" dirty="0" smtClean="0"/>
              <a:t>20</a:t>
            </a:r>
            <a:r>
              <a:rPr lang="fr-FR" dirty="0" smtClean="0"/>
              <a:t>Na),</a:t>
            </a:r>
          </a:p>
          <a:p>
            <a:r>
              <a:rPr lang="fr-FR" dirty="0" smtClean="0"/>
              <a:t>(</a:t>
            </a:r>
            <a:r>
              <a:rPr lang="fr-FR" baseline="30000" dirty="0" smtClean="0"/>
              <a:t>14</a:t>
            </a:r>
            <a:r>
              <a:rPr lang="fr-FR" dirty="0" smtClean="0"/>
              <a:t>N, </a:t>
            </a:r>
            <a:r>
              <a:rPr lang="fr-FR" baseline="30000" dirty="0" smtClean="0"/>
              <a:t>14</a:t>
            </a:r>
            <a:r>
              <a:rPr lang="fr-FR" dirty="0" smtClean="0"/>
              <a:t>C),</a:t>
            </a:r>
            <a:r>
              <a:rPr lang="fr-FR" dirty="0"/>
              <a:t> (</a:t>
            </a:r>
            <a:r>
              <a:rPr lang="fr-FR" baseline="30000" dirty="0"/>
              <a:t>14</a:t>
            </a:r>
            <a:r>
              <a:rPr lang="fr-FR" dirty="0"/>
              <a:t>N, </a:t>
            </a:r>
            <a:r>
              <a:rPr lang="fr-FR" baseline="30000" dirty="0" smtClean="0"/>
              <a:t>14</a:t>
            </a:r>
            <a:r>
              <a:rPr lang="fr-FR" dirty="0" smtClean="0"/>
              <a:t>O</a:t>
            </a:r>
            <a:r>
              <a:rPr lang="fr-FR" dirty="0"/>
              <a:t>), </a:t>
            </a:r>
            <a:r>
              <a:rPr lang="fr-FR" dirty="0" smtClean="0"/>
              <a:t>(</a:t>
            </a:r>
            <a:r>
              <a:rPr lang="fr-FR" baseline="30000" dirty="0" smtClean="0"/>
              <a:t>40</a:t>
            </a:r>
            <a:r>
              <a:rPr lang="fr-FR" dirty="0" smtClean="0"/>
              <a:t>Ar, </a:t>
            </a:r>
            <a:r>
              <a:rPr lang="fr-FR" baseline="30000" dirty="0" smtClean="0"/>
              <a:t>40</a:t>
            </a:r>
            <a:r>
              <a:rPr lang="fr-FR" dirty="0"/>
              <a:t>K</a:t>
            </a:r>
            <a:r>
              <a:rPr lang="fr-FR" dirty="0" smtClean="0"/>
              <a:t>)</a:t>
            </a:r>
            <a:endParaRPr lang="fr-FR" dirty="0"/>
          </a:p>
          <a:p>
            <a:r>
              <a:rPr lang="fr-FR" dirty="0"/>
              <a:t>(</a:t>
            </a:r>
            <a:r>
              <a:rPr lang="fr-FR" baseline="30000" dirty="0"/>
              <a:t>40</a:t>
            </a:r>
            <a:r>
              <a:rPr lang="fr-FR" dirty="0"/>
              <a:t>Ar, </a:t>
            </a:r>
            <a:r>
              <a:rPr lang="fr-FR" baseline="30000" dirty="0" smtClean="0"/>
              <a:t>40</a:t>
            </a:r>
            <a:r>
              <a:rPr lang="fr-FR" dirty="0" smtClean="0"/>
              <a:t>Cl)</a:t>
            </a:r>
            <a:endParaRPr lang="fr-FR" dirty="0"/>
          </a:p>
          <a:p>
            <a:endParaRPr lang="fr-FR" dirty="0" smtClean="0"/>
          </a:p>
        </p:txBody>
      </p:sp>
      <p:sp>
        <p:nvSpPr>
          <p:cNvPr id="14" name="ZoneTexte 13"/>
          <p:cNvSpPr txBox="1"/>
          <p:nvPr/>
        </p:nvSpPr>
        <p:spPr>
          <a:xfrm>
            <a:off x="5652120" y="1196752"/>
            <a:ext cx="32496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Charge-exchange program </a:t>
            </a:r>
          </a:p>
          <a:p>
            <a:r>
              <a:rPr lang="fr-FR" i="1" dirty="0" err="1" smtClean="0"/>
              <a:t>initiated</a:t>
            </a:r>
            <a:r>
              <a:rPr lang="fr-FR" i="1" dirty="0" smtClean="0"/>
              <a:t> by C. </a:t>
            </a:r>
            <a:r>
              <a:rPr lang="fr-FR" i="1" dirty="0" err="1" smtClean="0"/>
              <a:t>Gaarde</a:t>
            </a:r>
            <a:r>
              <a:rPr lang="fr-FR" i="1" dirty="0" smtClean="0"/>
              <a:t> (NBI)</a:t>
            </a:r>
          </a:p>
          <a:p>
            <a:r>
              <a:rPr lang="fr-FR" i="1" dirty="0"/>
              <a:t>a</a:t>
            </a:r>
            <a:r>
              <a:rPr lang="fr-FR" i="1" dirty="0" smtClean="0"/>
              <a:t>nd P. </a:t>
            </a:r>
            <a:r>
              <a:rPr lang="fr-FR" i="1" dirty="0" err="1" smtClean="0"/>
              <a:t>Radvanyi</a:t>
            </a:r>
            <a:r>
              <a:rPr lang="fr-FR" i="1" dirty="0" smtClean="0"/>
              <a:t> (LNS) in the  80’s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0599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496" y="4013488"/>
            <a:ext cx="1098008" cy="111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1"/>
                </a:solidFill>
              </a:rPr>
              <a:t>Inclusive (</a:t>
            </a:r>
            <a:r>
              <a:rPr lang="fr-FR" b="1" baseline="30000" dirty="0" smtClean="0">
                <a:solidFill>
                  <a:schemeClr val="accent1"/>
                </a:solidFill>
              </a:rPr>
              <a:t>3</a:t>
            </a:r>
            <a:r>
              <a:rPr lang="fr-FR" b="1" dirty="0" smtClean="0">
                <a:solidFill>
                  <a:schemeClr val="accent1"/>
                </a:solidFill>
              </a:rPr>
              <a:t>He,t)  </a:t>
            </a:r>
            <a:r>
              <a:rPr lang="fr-FR" b="1" dirty="0" err="1" smtClean="0">
                <a:solidFill>
                  <a:schemeClr val="accent1"/>
                </a:solidFill>
              </a:rPr>
              <a:t>reaction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B. Ramstein, WASA at GSI, Nov 2017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70F0-FF96-4735-9EFF-FB47296FDB6B}" type="slidenum">
              <a:rPr lang="en-US" smtClean="0"/>
              <a:t>6</a:t>
            </a:fld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4644008" y="3521266"/>
            <a:ext cx="3748270" cy="923330"/>
          </a:xfrm>
          <a:prstGeom prst="rect">
            <a:avLst/>
          </a:prstGeom>
          <a:solidFill>
            <a:srgbClr val="FFFF66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Prominent</a:t>
            </a:r>
            <a:r>
              <a:rPr lang="fr-FR" dirty="0" smtClean="0"/>
              <a:t> </a:t>
            </a:r>
            <a:r>
              <a:rPr lang="fr-FR" dirty="0" smtClean="0">
                <a:sym typeface="Symbol"/>
              </a:rPr>
              <a:t> excitation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70 MeV </a:t>
            </a:r>
            <a:r>
              <a:rPr lang="fr-FR" dirty="0" err="1" smtClean="0"/>
              <a:t>downward</a:t>
            </a:r>
            <a:r>
              <a:rPr lang="fr-FR" dirty="0" smtClean="0"/>
              <a:t>  shift </a:t>
            </a:r>
            <a:r>
              <a:rPr lang="fr-FR" dirty="0" err="1" smtClean="0"/>
              <a:t>observed</a:t>
            </a:r>
            <a:endParaRPr lang="fr-FR" dirty="0" smtClean="0"/>
          </a:p>
          <a:p>
            <a:r>
              <a:rPr lang="fr-FR" dirty="0" err="1"/>
              <a:t>b</a:t>
            </a:r>
            <a:r>
              <a:rPr lang="fr-FR" dirty="0" err="1" smtClean="0"/>
              <a:t>etween</a:t>
            </a:r>
            <a:r>
              <a:rPr lang="fr-FR" dirty="0" smtClean="0"/>
              <a:t> </a:t>
            </a:r>
            <a:r>
              <a:rPr lang="fr-FR" dirty="0" err="1" smtClean="0"/>
              <a:t>nucleon</a:t>
            </a:r>
            <a:r>
              <a:rPr lang="fr-FR" dirty="0" smtClean="0"/>
              <a:t> and </a:t>
            </a:r>
            <a:r>
              <a:rPr lang="fr-FR" dirty="0" err="1" smtClean="0"/>
              <a:t>nuclei</a:t>
            </a:r>
            <a:r>
              <a:rPr lang="fr-FR" dirty="0" smtClean="0"/>
              <a:t> </a:t>
            </a:r>
            <a:r>
              <a:rPr lang="fr-FR" dirty="0" err="1" smtClean="0"/>
              <a:t>response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5852928" y="5302949"/>
            <a:ext cx="289553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              ~ 30 MeV</a:t>
            </a:r>
          </a:p>
          <a:p>
            <a:r>
              <a:rPr lang="fr-FR" dirty="0" smtClean="0"/>
              <a:t>Attractive </a:t>
            </a:r>
            <a:r>
              <a:rPr lang="fr-FR" dirty="0" smtClean="0">
                <a:sym typeface="Symbol"/>
              </a:rPr>
              <a:t>- </a:t>
            </a:r>
            <a:r>
              <a:rPr lang="fr-FR" dirty="0" err="1" smtClean="0">
                <a:sym typeface="Symbol"/>
              </a:rPr>
              <a:t>hole</a:t>
            </a:r>
            <a:r>
              <a:rPr lang="fr-FR" dirty="0" smtClean="0">
                <a:sym typeface="Symbol"/>
              </a:rPr>
              <a:t> interaction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0" y="5313982"/>
            <a:ext cx="5541872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ym typeface="Symbol"/>
              </a:rPr>
              <a:t>                             4</a:t>
            </a:r>
            <a:r>
              <a:rPr lang="fr-FR" dirty="0" smtClean="0"/>
              <a:t>0 MeV</a:t>
            </a:r>
          </a:p>
          <a:p>
            <a:r>
              <a:rPr lang="fr-FR" dirty="0" err="1" smtClean="0"/>
              <a:t>Mean-field</a:t>
            </a:r>
            <a:r>
              <a:rPr lang="fr-FR" dirty="0"/>
              <a:t> </a:t>
            </a:r>
            <a:r>
              <a:rPr lang="fr-FR" dirty="0" smtClean="0"/>
              <a:t>+ </a:t>
            </a:r>
            <a:r>
              <a:rPr lang="fr-FR" dirty="0" err="1" smtClean="0"/>
              <a:t>broadening</a:t>
            </a:r>
            <a:r>
              <a:rPr lang="fr-FR" dirty="0" smtClean="0"/>
              <a:t> (</a:t>
            </a:r>
            <a:r>
              <a:rPr lang="fr-FR" dirty="0"/>
              <a:t>Fermi </a:t>
            </a:r>
            <a:r>
              <a:rPr lang="fr-FR" dirty="0" err="1"/>
              <a:t>momentum</a:t>
            </a:r>
            <a:r>
              <a:rPr lang="fr-FR" dirty="0"/>
              <a:t> </a:t>
            </a:r>
            <a:r>
              <a:rPr lang="fr-FR" dirty="0" smtClean="0"/>
              <a:t>+ </a:t>
            </a:r>
            <a:r>
              <a:rPr lang="fr-FR" dirty="0" smtClean="0">
                <a:sym typeface="Symbol"/>
              </a:rPr>
              <a:t>NNN) 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/>
              <a:t>convoluted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FF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 flipH="1">
            <a:off x="5101655" y="4444596"/>
            <a:ext cx="440217" cy="8323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6670720" y="4444596"/>
            <a:ext cx="428028" cy="8323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92696"/>
            <a:ext cx="2291939" cy="360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30659"/>
            <a:ext cx="1881749" cy="320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301356" y="4121024"/>
            <a:ext cx="35839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C. </a:t>
            </a:r>
            <a:r>
              <a:rPr lang="fr-FR" sz="1400" i="1" dirty="0" err="1" smtClean="0"/>
              <a:t>Ellegaard</a:t>
            </a:r>
            <a:r>
              <a:rPr lang="fr-FR" sz="1400" i="1" dirty="0" smtClean="0"/>
              <a:t>, </a:t>
            </a:r>
            <a:r>
              <a:rPr lang="en-US" sz="1400" dirty="0" err="1"/>
              <a:t>Phys.Lett</a:t>
            </a:r>
            <a:r>
              <a:rPr lang="en-US" sz="1400" dirty="0"/>
              <a:t>. 154B (1985) 110-114</a:t>
            </a:r>
            <a:r>
              <a:rPr lang="fr-FR" sz="1400" i="1" dirty="0" smtClean="0"/>
              <a:t> </a:t>
            </a:r>
          </a:p>
          <a:p>
            <a:r>
              <a:rPr lang="fr-FR" sz="1400" i="1" dirty="0" smtClean="0"/>
              <a:t>D. </a:t>
            </a:r>
            <a:r>
              <a:rPr lang="fr-FR" sz="1400" i="1" dirty="0" err="1" smtClean="0"/>
              <a:t>Contardo</a:t>
            </a:r>
            <a:r>
              <a:rPr lang="fr-FR" sz="1400" i="1" dirty="0" smtClean="0"/>
              <a:t> et al. (1986) Phys. </a:t>
            </a:r>
            <a:r>
              <a:rPr lang="fr-FR" sz="1400" i="1" dirty="0" err="1" smtClean="0"/>
              <a:t>Lett</a:t>
            </a:r>
            <a:r>
              <a:rPr lang="fr-FR" sz="1400" i="1" dirty="0" smtClean="0"/>
              <a:t>. 168B, 331</a:t>
            </a:r>
          </a:p>
          <a:p>
            <a:r>
              <a:rPr lang="en-US" sz="1400" dirty="0" smtClean="0"/>
              <a:t>B. Ramstein et al. (1999) EPJA6, 225. </a:t>
            </a:r>
            <a:endParaRPr lang="en-US" sz="1400" i="1" dirty="0"/>
          </a:p>
        </p:txBody>
      </p:sp>
      <p:cxnSp>
        <p:nvCxnSpPr>
          <p:cNvPr id="7" name="Connecteur droit 6"/>
          <p:cNvCxnSpPr/>
          <p:nvPr/>
        </p:nvCxnSpPr>
        <p:spPr>
          <a:xfrm flipV="1">
            <a:off x="3341705" y="998942"/>
            <a:ext cx="0" cy="29301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3672690" y="998942"/>
            <a:ext cx="0" cy="30649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4860032" y="980728"/>
            <a:ext cx="3621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LNS (Saclay)-IPNO (Orsay)-IPN(Lyon)-</a:t>
            </a:r>
          </a:p>
          <a:p>
            <a:r>
              <a:rPr lang="fr-FR" dirty="0" smtClean="0"/>
              <a:t>NBI (</a:t>
            </a:r>
            <a:r>
              <a:rPr lang="fr-FR" dirty="0" err="1" smtClean="0"/>
              <a:t>Copenhagen</a:t>
            </a:r>
            <a:r>
              <a:rPr lang="fr-FR" dirty="0" smtClean="0"/>
              <a:t>)-Lund uni.</a:t>
            </a:r>
            <a:endParaRPr lang="en-US" dirty="0"/>
          </a:p>
        </p:txBody>
      </p:sp>
      <p:sp>
        <p:nvSpPr>
          <p:cNvPr id="24" name="ZoneTexte 23"/>
          <p:cNvSpPr txBox="1"/>
          <p:nvPr/>
        </p:nvSpPr>
        <p:spPr>
          <a:xfrm>
            <a:off x="4644008" y="1647290"/>
            <a:ext cx="4626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D. Bachelier, J.L. Boyard, T. </a:t>
            </a:r>
            <a:r>
              <a:rPr lang="fr-FR" i="1" dirty="0" err="1" smtClean="0"/>
              <a:t>Hennino</a:t>
            </a:r>
            <a:r>
              <a:rPr lang="fr-FR" i="1" dirty="0" smtClean="0"/>
              <a:t>, </a:t>
            </a:r>
          </a:p>
          <a:p>
            <a:r>
              <a:rPr lang="fr-FR" i="1" dirty="0" smtClean="0"/>
              <a:t>J.C. Jourdain, </a:t>
            </a:r>
            <a:r>
              <a:rPr lang="fr-FR" i="1" dirty="0"/>
              <a:t>M. Roy-Stephan,</a:t>
            </a:r>
            <a:r>
              <a:rPr lang="fr-FR" i="1" dirty="0" smtClean="0"/>
              <a:t> P. </a:t>
            </a:r>
            <a:r>
              <a:rPr lang="fr-FR" i="1" dirty="0" err="1" smtClean="0"/>
              <a:t>Radvanyi</a:t>
            </a:r>
            <a:r>
              <a:rPr lang="fr-FR" i="1" dirty="0" smtClean="0"/>
              <a:t>, B. R.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2286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fr-FR" b="1" dirty="0" smtClean="0">
                <a:solidFill>
                  <a:schemeClr val="accent1"/>
                </a:solidFill>
              </a:rPr>
              <a:t>Delta-</a:t>
            </a:r>
            <a:r>
              <a:rPr lang="fr-FR" b="1" dirty="0" err="1" smtClean="0">
                <a:solidFill>
                  <a:schemeClr val="accent1"/>
                </a:solidFill>
              </a:rPr>
              <a:t>hole</a:t>
            </a:r>
            <a:r>
              <a:rPr lang="fr-FR" b="1" dirty="0" smtClean="0">
                <a:solidFill>
                  <a:schemeClr val="accent1"/>
                </a:solidFill>
              </a:rPr>
              <a:t> model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B. Ramstein, WASA at GSI, Nov 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70F0-FF96-4735-9EFF-FB47296FDB6B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90" y="1961805"/>
            <a:ext cx="2209696" cy="323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251520" y="3303768"/>
            <a:ext cx="908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g’</a:t>
            </a:r>
            <a:r>
              <a:rPr lang="fr-FR" baseline="-25000" dirty="0" smtClean="0">
                <a:sym typeface="Symbol"/>
              </a:rPr>
              <a:t> </a:t>
            </a:r>
            <a:r>
              <a:rPr lang="fr-FR" dirty="0" smtClean="0">
                <a:sym typeface="Symbol"/>
              </a:rPr>
              <a:t>0.5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299213" y="1074222"/>
            <a:ext cx="3031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rgbClr val="FF0000"/>
                </a:solidFill>
              </a:rPr>
              <a:t>Role</a:t>
            </a:r>
            <a:r>
              <a:rPr lang="fr-FR" dirty="0" smtClean="0">
                <a:solidFill>
                  <a:srgbClr val="FF0000"/>
                </a:solidFill>
              </a:rPr>
              <a:t> of </a:t>
            </a:r>
            <a:r>
              <a:rPr lang="fr-FR" dirty="0" smtClean="0">
                <a:solidFill>
                  <a:srgbClr val="FF0000"/>
                </a:solidFill>
                <a:sym typeface="Symbol"/>
              </a:rPr>
              <a:t>-</a:t>
            </a:r>
            <a:r>
              <a:rPr lang="fr-FR" dirty="0" err="1" smtClean="0">
                <a:solidFill>
                  <a:srgbClr val="FF0000"/>
                </a:solidFill>
                <a:sym typeface="Symbol"/>
              </a:rPr>
              <a:t>hole</a:t>
            </a:r>
            <a:r>
              <a:rPr lang="fr-FR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sym typeface="Symbol"/>
              </a:rPr>
              <a:t>correlations</a:t>
            </a:r>
            <a:r>
              <a:rPr lang="fr-FR" dirty="0" smtClean="0"/>
              <a:t>.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329169" y="5255887"/>
            <a:ext cx="41247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FF0000"/>
                </a:solidFill>
              </a:rPr>
              <a:t>Importance of projectile excitation </a:t>
            </a:r>
          </a:p>
          <a:p>
            <a:endParaRPr lang="fr-FR" dirty="0" smtClean="0"/>
          </a:p>
          <a:p>
            <a:r>
              <a:rPr lang="fr-FR" i="1" dirty="0" smtClean="0"/>
              <a:t>E. </a:t>
            </a:r>
            <a:r>
              <a:rPr lang="fr-FR" i="1" dirty="0" err="1" smtClean="0"/>
              <a:t>Oset</a:t>
            </a:r>
            <a:r>
              <a:rPr lang="fr-FR" i="1" dirty="0" smtClean="0"/>
              <a:t> et al. Phys</a:t>
            </a:r>
            <a:r>
              <a:rPr lang="fr-FR" i="1" dirty="0"/>
              <a:t>. </a:t>
            </a:r>
            <a:r>
              <a:rPr lang="fr-FR" i="1" dirty="0" err="1"/>
              <a:t>Lett</a:t>
            </a:r>
            <a:r>
              <a:rPr lang="fr-FR" i="1" dirty="0"/>
              <a:t>. B </a:t>
            </a:r>
            <a:r>
              <a:rPr lang="fr-FR" i="1" dirty="0" smtClean="0"/>
              <a:t>224 </a:t>
            </a:r>
            <a:r>
              <a:rPr lang="fr-FR" i="1" dirty="0"/>
              <a:t>(</a:t>
            </a:r>
            <a:r>
              <a:rPr lang="fr-FR" i="1" dirty="0" smtClean="0"/>
              <a:t>1989) 252..</a:t>
            </a:r>
            <a:endParaRPr lang="en-US" i="1" dirty="0"/>
          </a:p>
          <a:p>
            <a:r>
              <a:rPr lang="fr-FR" i="1" dirty="0" smtClean="0"/>
              <a:t> </a:t>
            </a:r>
            <a:endParaRPr lang="en-US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830" y="2204864"/>
            <a:ext cx="3139361" cy="2075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4551970" y="4242435"/>
            <a:ext cx="3701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T. </a:t>
            </a:r>
            <a:r>
              <a:rPr lang="fr-FR" i="1" dirty="0" err="1"/>
              <a:t>Udagawa</a:t>
            </a:r>
            <a:r>
              <a:rPr lang="fr-FR" i="1" dirty="0"/>
              <a:t> </a:t>
            </a:r>
            <a:r>
              <a:rPr lang="fr-FR" i="1" dirty="0" smtClean="0"/>
              <a:t>et al. PRC 49 (1994)3162.</a:t>
            </a:r>
            <a:endParaRPr lang="en-US" i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3995936" y="3429000"/>
            <a:ext cx="1025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g’</a:t>
            </a:r>
            <a:r>
              <a:rPr lang="fr-FR" baseline="-25000" dirty="0" smtClean="0">
                <a:sym typeface="Symbol"/>
              </a:rPr>
              <a:t> </a:t>
            </a:r>
            <a:r>
              <a:rPr lang="fr-FR" dirty="0" smtClean="0">
                <a:sym typeface="Symbol"/>
              </a:rPr>
              <a:t>0.33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251520" y="1484784"/>
            <a:ext cx="5422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J</a:t>
            </a:r>
            <a:r>
              <a:rPr lang="fr-FR" i="1" dirty="0"/>
              <a:t>. Delorme and P. </a:t>
            </a:r>
            <a:r>
              <a:rPr lang="fr-FR" i="1" dirty="0" err="1"/>
              <a:t>Guichon</a:t>
            </a:r>
            <a:r>
              <a:rPr lang="fr-FR" i="1" dirty="0"/>
              <a:t>, Phys.  </a:t>
            </a:r>
            <a:r>
              <a:rPr lang="fr-FR" i="1" dirty="0" err="1"/>
              <a:t>Lett</a:t>
            </a:r>
            <a:r>
              <a:rPr lang="fr-FR" i="1" dirty="0"/>
              <a:t>. B 263 (1991) 168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90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0872" y="-171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accent1"/>
                </a:solidFill>
              </a:rPr>
              <a:t>Heavy-ion charge exchange </a:t>
            </a:r>
            <a:r>
              <a:rPr lang="fr-FR" b="1" dirty="0" err="1" smtClean="0">
                <a:solidFill>
                  <a:schemeClr val="accent1"/>
                </a:solidFill>
              </a:rPr>
              <a:t>reactions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76243"/>
            <a:ext cx="2895600" cy="365125"/>
          </a:xfrm>
        </p:spPr>
        <p:txBody>
          <a:bodyPr/>
          <a:lstStyle/>
          <a:p>
            <a:r>
              <a:rPr lang="nn-NO" smtClean="0"/>
              <a:t>B. Ramstein, WASA at GSI, Nov 2017</a:t>
            </a:r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553200" y="5996310"/>
            <a:ext cx="2133600" cy="365125"/>
          </a:xfrm>
        </p:spPr>
        <p:txBody>
          <a:bodyPr/>
          <a:lstStyle/>
          <a:p>
            <a:fld id="{FA4070F0-FF96-4735-9EFF-FB47296FDB6B}" type="slidenum">
              <a:rPr lang="en-US" smtClean="0"/>
              <a:t>8</a:t>
            </a:fld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179512" y="4005064"/>
            <a:ext cx="4617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M. Roy-Stephan et al. NPA 488 (1988) 178.</a:t>
            </a:r>
            <a:endParaRPr lang="en-US" i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042736"/>
            <a:ext cx="2725202" cy="197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666447" y="3017256"/>
            <a:ext cx="2325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Fragmentation of </a:t>
            </a:r>
          </a:p>
          <a:p>
            <a:r>
              <a:rPr lang="fr-FR" dirty="0" err="1" smtClean="0"/>
              <a:t>heavy</a:t>
            </a:r>
            <a:r>
              <a:rPr lang="fr-FR" dirty="0" smtClean="0"/>
              <a:t> </a:t>
            </a:r>
            <a:r>
              <a:rPr lang="fr-FR" dirty="0" err="1" smtClean="0"/>
              <a:t>beam</a:t>
            </a:r>
            <a:r>
              <a:rPr lang="fr-FR" dirty="0" smtClean="0"/>
              <a:t> </a:t>
            </a:r>
            <a:r>
              <a:rPr lang="fr-FR" dirty="0" err="1" smtClean="0"/>
              <a:t>impurities</a:t>
            </a:r>
            <a:endParaRPr lang="en-US" dirty="0"/>
          </a:p>
        </p:txBody>
      </p:sp>
      <p:cxnSp>
        <p:nvCxnSpPr>
          <p:cNvPr id="7" name="Connecteur droit avec flèche 6"/>
          <p:cNvCxnSpPr/>
          <p:nvPr/>
        </p:nvCxnSpPr>
        <p:spPr>
          <a:xfrm flipH="1" flipV="1">
            <a:off x="8172400" y="2644823"/>
            <a:ext cx="76519" cy="3724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168760" y="4665910"/>
            <a:ext cx="5771392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Shift </a:t>
            </a:r>
            <a:r>
              <a:rPr lang="fr-FR" dirty="0" err="1" smtClean="0"/>
              <a:t>observed</a:t>
            </a:r>
            <a:r>
              <a:rPr lang="fr-FR" dirty="0" smtClean="0"/>
              <a:t>: consistent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smtClean="0">
                <a:sym typeface="Symbol"/>
              </a:rPr>
              <a:t>-</a:t>
            </a:r>
            <a:r>
              <a:rPr lang="fr-FR" dirty="0" err="1" smtClean="0">
                <a:sym typeface="Symbol"/>
              </a:rPr>
              <a:t>hole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correlations</a:t>
            </a:r>
            <a:endParaRPr lang="fr-FR" dirty="0" smtClean="0">
              <a:sym typeface="Symbo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sym typeface="Symbol"/>
              </a:rPr>
              <a:t>Dependent</a:t>
            </a:r>
            <a:r>
              <a:rPr lang="fr-FR" dirty="0" smtClean="0">
                <a:sym typeface="Symbol"/>
              </a:rPr>
              <a:t> on </a:t>
            </a:r>
            <a:r>
              <a:rPr lang="fr-FR" dirty="0" err="1" smtClean="0">
                <a:sym typeface="Symbol"/>
              </a:rPr>
              <a:t>target</a:t>
            </a:r>
            <a:r>
              <a:rPr lang="fr-FR" dirty="0" smtClean="0">
                <a:sym typeface="Symbol"/>
              </a:rPr>
              <a:t> mass in (</a:t>
            </a:r>
            <a:r>
              <a:rPr lang="fr-FR" dirty="0" err="1" smtClean="0">
                <a:sym typeface="Symbol"/>
              </a:rPr>
              <a:t>n,p</a:t>
            </a:r>
            <a:r>
              <a:rPr lang="fr-FR" dirty="0" smtClean="0">
                <a:sym typeface="Symbol"/>
              </a:rPr>
              <a:t>) type transitions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rgbClr val="FF0000"/>
                </a:solidFill>
              </a:rPr>
              <a:t>S</a:t>
            </a:r>
            <a:r>
              <a:rPr lang="fr-FR" dirty="0" err="1" smtClean="0">
                <a:solidFill>
                  <a:srgbClr val="FF0000"/>
                </a:solidFill>
              </a:rPr>
              <a:t>trong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dependence</a:t>
            </a:r>
            <a:r>
              <a:rPr lang="fr-FR" dirty="0" smtClean="0">
                <a:solidFill>
                  <a:srgbClr val="FF0000"/>
                </a:solidFill>
              </a:rPr>
              <a:t> on the projectile, </a:t>
            </a:r>
            <a:r>
              <a:rPr lang="fr-FR" dirty="0" err="1" smtClean="0">
                <a:solidFill>
                  <a:srgbClr val="FF0000"/>
                </a:solidFill>
              </a:rPr>
              <a:t>ejectile</a:t>
            </a:r>
            <a:r>
              <a:rPr lang="fr-FR" dirty="0" smtClean="0">
                <a:solidFill>
                  <a:srgbClr val="FF0000"/>
                </a:solidFill>
              </a:rPr>
              <a:t> structure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486" y="3759650"/>
            <a:ext cx="1840433" cy="290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61" y="940951"/>
            <a:ext cx="2857677" cy="302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124" y="837721"/>
            <a:ext cx="2537976" cy="323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ZoneTexte 22"/>
          <p:cNvSpPr txBox="1"/>
          <p:nvPr/>
        </p:nvSpPr>
        <p:spPr>
          <a:xfrm>
            <a:off x="157401" y="5733256"/>
            <a:ext cx="4351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Calculations</a:t>
            </a:r>
            <a:r>
              <a:rPr lang="fr-FR" dirty="0" smtClean="0"/>
              <a:t> for (</a:t>
            </a:r>
            <a:r>
              <a:rPr lang="fr-FR" baseline="30000" dirty="0" smtClean="0"/>
              <a:t>12</a:t>
            </a:r>
            <a:r>
              <a:rPr lang="fr-FR" dirty="0" smtClean="0"/>
              <a:t>C,</a:t>
            </a:r>
            <a:r>
              <a:rPr lang="fr-FR" baseline="30000" dirty="0" smtClean="0"/>
              <a:t>12</a:t>
            </a:r>
            <a:r>
              <a:rPr lang="fr-FR" dirty="0" smtClean="0"/>
              <a:t>N) : </a:t>
            </a:r>
          </a:p>
          <a:p>
            <a:r>
              <a:rPr lang="fr-FR" i="1" dirty="0" smtClean="0"/>
              <a:t>C</a:t>
            </a:r>
            <a:r>
              <a:rPr lang="fr-FR" i="1" dirty="0"/>
              <a:t>. </a:t>
            </a:r>
            <a:r>
              <a:rPr lang="fr-FR" i="1" dirty="0" smtClean="0"/>
              <a:t>Guet, M. </a:t>
            </a:r>
            <a:r>
              <a:rPr lang="fr-FR" i="1" dirty="0" err="1" smtClean="0"/>
              <a:t>Soyeur</a:t>
            </a:r>
            <a:r>
              <a:rPr lang="fr-FR" i="1" dirty="0" smtClean="0"/>
              <a:t> et al., NPA494 (1989) 558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7439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accent1"/>
                </a:solidFill>
                <a:sym typeface="Symbol"/>
              </a:rPr>
              <a:t> </a:t>
            </a:r>
            <a:r>
              <a:rPr lang="fr-FR" b="1" dirty="0" err="1" smtClean="0">
                <a:solidFill>
                  <a:schemeClr val="accent1"/>
                </a:solidFill>
                <a:sym typeface="Symbol"/>
              </a:rPr>
              <a:t>Decay</a:t>
            </a:r>
            <a:r>
              <a:rPr lang="fr-FR" b="1" dirty="0" smtClean="0">
                <a:solidFill>
                  <a:schemeClr val="accent1"/>
                </a:solidFill>
                <a:sym typeface="Symbol"/>
              </a:rPr>
              <a:t> modes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B. Ramstein, WASA at GSI, Nov 2017</a:t>
            </a:r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70F0-FF96-4735-9EFF-FB47296FDB6B}" type="slidenum">
              <a:rPr lang="en-US" smtClean="0"/>
              <a:t>9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65" y="2420888"/>
            <a:ext cx="492442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971600" y="4010051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Quasi-free </a:t>
            </a:r>
            <a:r>
              <a:rPr lang="fr-FR" dirty="0" err="1" smtClean="0"/>
              <a:t>process</a:t>
            </a:r>
            <a:endParaRPr lang="fr-FR" dirty="0" smtClean="0"/>
          </a:p>
          <a:p>
            <a:r>
              <a:rPr lang="fr-FR" dirty="0" smtClean="0">
                <a:sym typeface="Symbol"/>
              </a:rPr>
              <a:t>N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3649057" y="4010051"/>
            <a:ext cx="1364962" cy="650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NNN</a:t>
            </a:r>
          </a:p>
          <a:p>
            <a:r>
              <a:rPr lang="fr-FR" dirty="0" smtClean="0">
                <a:sym typeface="Symbol"/>
              </a:rPr>
              <a:t>absorption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665281" y="4010051"/>
            <a:ext cx="2919135" cy="927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Coherent</a:t>
            </a:r>
            <a:r>
              <a:rPr lang="fr-FR" dirty="0" smtClean="0"/>
              <a:t> pion production</a:t>
            </a:r>
          </a:p>
          <a:p>
            <a:r>
              <a:rPr lang="fr-FR" dirty="0" smtClean="0">
                <a:sym typeface="Symbol"/>
              </a:rPr>
              <a:t>A</a:t>
            </a:r>
            <a:r>
              <a:rPr lang="fr-FR" baseline="-25000" dirty="0" smtClean="0">
                <a:sym typeface="Symbol"/>
              </a:rPr>
              <a:t></a:t>
            </a:r>
            <a:r>
              <a:rPr lang="fr-FR" dirty="0" smtClean="0">
                <a:sym typeface="Symbol"/>
              </a:rPr>
              <a:t>A</a:t>
            </a:r>
            <a:endParaRPr lang="fr-F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13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Exécutif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5238</TotalTime>
  <Words>1775</Words>
  <Application>Microsoft Office PowerPoint</Application>
  <PresentationFormat>Affichage à l'écran (4:3)</PresentationFormat>
  <Paragraphs>292</Paragraphs>
  <Slides>20</Slides>
  <Notes>15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Resonances in Nuclei:  From SATURNE to HADES@GSI </vt:lpstr>
      <vt:lpstr>Outline</vt:lpstr>
      <vt:lpstr>pions and s in nuclei</vt:lpstr>
      <vt:lpstr>Charge-exchange reactions </vt:lpstr>
      <vt:lpstr>SATURNE-II</vt:lpstr>
      <vt:lpstr>Inclusive (3He,t)  reaction</vt:lpstr>
      <vt:lpstr>Delta-hole model</vt:lpstr>
      <vt:lpstr>Heavy-ion charge exchange reactions</vt:lpstr>
      <vt:lpstr> Decay modes</vt:lpstr>
      <vt:lpstr>Exclusive experiments at Saturne</vt:lpstr>
      <vt:lpstr> Decay measurements</vt:lpstr>
      <vt:lpstr>Coherent process</vt:lpstr>
      <vt:lpstr>Coherent pions:  ideal probes of -hole correlations </vt:lpstr>
      <vt:lpstr>SPES4: a dedicated experiment for the study of coherent pion production</vt:lpstr>
      <vt:lpstr>SPES4 results for (3He,t) </vt:lpstr>
      <vt:lpstr>SPES4 results for (12C,12N) 1.1 GeV/nucleon  </vt:lpstr>
      <vt:lpstr>Leap forward in time…HADES at GSI</vt:lpstr>
      <vt:lpstr>s in nuclei:  HADES measurements in hadronic channels</vt:lpstr>
      <vt:lpstr>Conclusion</vt:lpstr>
      <vt:lpstr>Thank you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Resonances in Nuclei:</dc:title>
  <dc:creator>Beatrice ramstein</dc:creator>
  <cp:lastModifiedBy>Beatrice ramstein</cp:lastModifiedBy>
  <cp:revision>145</cp:revision>
  <cp:lastPrinted>2017-11-27T10:06:09Z</cp:lastPrinted>
  <dcterms:created xsi:type="dcterms:W3CDTF">2017-11-15T15:19:23Z</dcterms:created>
  <dcterms:modified xsi:type="dcterms:W3CDTF">2017-11-28T09:16:08Z</dcterms:modified>
</cp:coreProperties>
</file>