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sldIdLst>
    <p:sldId id="450" r:id="rId2"/>
    <p:sldId id="330" r:id="rId3"/>
    <p:sldId id="511" r:id="rId4"/>
    <p:sldId id="512" r:id="rId5"/>
    <p:sldId id="514" r:id="rId6"/>
    <p:sldId id="515" r:id="rId7"/>
    <p:sldId id="516" r:id="rId8"/>
    <p:sldId id="469" r:id="rId9"/>
    <p:sldId id="468" r:id="rId10"/>
    <p:sldId id="503" r:id="rId11"/>
    <p:sldId id="440" r:id="rId12"/>
    <p:sldId id="517" r:id="rId13"/>
    <p:sldId id="506" r:id="rId14"/>
    <p:sldId id="519" r:id="rId15"/>
    <p:sldId id="520" r:id="rId16"/>
    <p:sldId id="521" r:id="rId17"/>
    <p:sldId id="504" r:id="rId18"/>
    <p:sldId id="414" r:id="rId19"/>
    <p:sldId id="479" r:id="rId20"/>
    <p:sldId id="480" r:id="rId21"/>
    <p:sldId id="487" r:id="rId22"/>
    <p:sldId id="488" r:id="rId23"/>
    <p:sldId id="489" r:id="rId24"/>
    <p:sldId id="486" r:id="rId25"/>
    <p:sldId id="457" r:id="rId26"/>
    <p:sldId id="525" r:id="rId27"/>
    <p:sldId id="491" r:id="rId28"/>
    <p:sldId id="524" r:id="rId29"/>
    <p:sldId id="494" r:id="rId30"/>
    <p:sldId id="257" r:id="rId31"/>
    <p:sldId id="500" r:id="rId32"/>
    <p:sldId id="523" r:id="rId33"/>
    <p:sldId id="496" r:id="rId34"/>
    <p:sldId id="497" r:id="rId35"/>
    <p:sldId id="498" r:id="rId3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4E59F"/>
    <a:srgbClr val="A7D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69" autoAdjust="0"/>
  </p:normalViewPr>
  <p:slideViewPr>
    <p:cSldViewPr>
      <p:cViewPr varScale="1">
        <p:scale>
          <a:sx n="96" d="100"/>
          <a:sy n="96" d="100"/>
        </p:scale>
        <p:origin x="72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68EF8-BD55-4F66-94C9-D32AB9129266}" type="datetimeFigureOut">
              <a:rPr lang="de-DE" smtClean="0"/>
              <a:t>24.11.2017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63F00-24F3-4EA1-A95D-ACDB495F8C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514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212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320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610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942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991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021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378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1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773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828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606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349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0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825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986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3290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776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268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EDA0-E8D2-46AB-9BD4-5A6E721D475F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405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4613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4994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195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3876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3590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1788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0113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0910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3384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83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189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37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7992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184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3F00-24F3-4EA1-A95D-ACDB495F8CC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487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Wingdings 3" pitchFamily="82" charset="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Wingdings 3" pitchFamily="82" charset="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Wingdings 3" pitchFamily="82" charset="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Wingdings 3" pitchFamily="82" charset="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Wingdings 3" pitchFamily="8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Wingdings 3" pitchFamily="8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Wingdings 3" pitchFamily="8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Wingdings 3" pitchFamily="8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Wingdings 3" pitchFamily="82" charset="2"/>
              </a:defRPr>
            </a:lvl9pPr>
          </a:lstStyle>
          <a:p>
            <a:pPr eaLnBrk="1" hangingPunct="1"/>
            <a:fld id="{AC841F82-3150-439A-82BF-C43F91FC2E55}" type="slidenum">
              <a:rPr lang="en-GB" altLang="de-DE" sz="1200" smtClean="0">
                <a:latin typeface="Arial" charset="0"/>
              </a:rPr>
              <a:pPr eaLnBrk="1" hangingPunct="1"/>
              <a:t>9</a:t>
            </a:fld>
            <a:endParaRPr lang="en-GB" altLang="de-DE" sz="120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latin typeface="Arial" pitchFamily="34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latin typeface="Arial" pitchFamily="34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latin typeface="Arial" pitchFamily="34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17209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7209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94488B76-F13D-4A81-89CE-ECF9DC982B95}" type="datetime1">
              <a:rPr lang="de-DE" smtClean="0"/>
              <a:t>27.11.2017</a:t>
            </a:fld>
            <a:endParaRPr lang="de-DE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B9E88B91-F024-4235-8526-273AB1C5B36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DF038-382C-4E58-8AF0-25D3F5DCDBCB}" type="datetime1">
              <a:rPr lang="de-DE" smtClean="0"/>
              <a:t>27.11.2017</a:t>
            </a:fld>
            <a:endParaRPr lang="de-DE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88B91-F024-4235-8526-273AB1C5B36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CF377-8BFE-4C08-9895-B60A46D9F7FB}" type="datetime1">
              <a:rPr lang="de-DE" smtClean="0"/>
              <a:t>27.11.2017</a:t>
            </a:fld>
            <a:endParaRPr lang="de-DE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88B91-F024-4235-8526-273AB1C5B36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3336C-485D-410E-AB1B-5DE599F14B96}" type="datetime1">
              <a:rPr lang="de-DE" smtClean="0"/>
              <a:t>27.11.2017</a:t>
            </a:fld>
            <a:endParaRPr lang="de-DE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88B91-F024-4235-8526-273AB1C5B36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D0BA6-7B2C-4187-8D14-6727C8089AA6}" type="datetime1">
              <a:rPr lang="de-DE" smtClean="0"/>
              <a:t>27.11.2017</a:t>
            </a:fld>
            <a:endParaRPr lang="de-DE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88B91-F024-4235-8526-273AB1C5B36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273B0C-9CA2-45DF-B056-86DC4749947A}" type="datetime1">
              <a:rPr lang="de-DE" smtClean="0"/>
              <a:t>27.11.2017</a:t>
            </a:fld>
            <a:endParaRPr lang="de-DE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88B91-F024-4235-8526-273AB1C5B36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66EFC-292C-4A7B-A3D4-6FB514EEA546}" type="datetime1">
              <a:rPr lang="de-DE" smtClean="0"/>
              <a:t>27.11.2017</a:t>
            </a:fld>
            <a:endParaRPr lang="de-DE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88B91-F024-4235-8526-273AB1C5B36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492D5-C8F9-42D5-84FA-4429C70EA6E2}" type="datetime1">
              <a:rPr lang="de-DE" smtClean="0"/>
              <a:t>27.11.2017</a:t>
            </a:fld>
            <a:endParaRPr lang="de-DE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88B91-F024-4235-8526-273AB1C5B36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ACF7C-2014-425D-9158-D7C3ACE290BF}" type="datetime1">
              <a:rPr lang="de-DE" smtClean="0"/>
              <a:t>27.11.2017</a:t>
            </a:fld>
            <a:endParaRPr lang="de-DE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88B91-F024-4235-8526-273AB1C5B36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BE51A-C8D1-4B09-8371-E151F7BC48D2}" type="datetime1">
              <a:rPr lang="de-DE" smtClean="0"/>
              <a:t>27.11.2017</a:t>
            </a:fld>
            <a:endParaRPr lang="de-DE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88B91-F024-4235-8526-273AB1C5B36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35C4A-B288-4CB4-BECA-CCDDF87F830C}" type="datetime1">
              <a:rPr lang="de-DE" smtClean="0"/>
              <a:t>27.11.2017</a:t>
            </a:fld>
            <a:endParaRPr lang="de-DE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88B91-F024-4235-8526-273AB1C5B36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574A1-A27B-41D4-8D54-801FD02B6AA0}" type="datetime1">
              <a:rPr lang="de-DE" smtClean="0"/>
              <a:t>27.11.2017</a:t>
            </a:fld>
            <a:endParaRPr lang="de-DE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88B91-F024-4235-8526-273AB1C5B36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7101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grpSp>
          <p:nvGrpSpPr>
            <p:cNvPr id="29706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7101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1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1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1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1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1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2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2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2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2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2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grpSp>
          <p:nvGrpSpPr>
            <p:cNvPr id="2970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7102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2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2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2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3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3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3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3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3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3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3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3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3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3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4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4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4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4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grpSp>
          <p:nvGrpSpPr>
            <p:cNvPr id="2970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7104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4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4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4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4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5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5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5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5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5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5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5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5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5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5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6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6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grpSp>
          <p:nvGrpSpPr>
            <p:cNvPr id="2970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7106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6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6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6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6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6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7106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grpSp>
            <p:nvGrpSpPr>
              <p:cNvPr id="2971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7107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latin typeface="Arial" pitchFamily="34" charset="0"/>
                  </a:endParaRPr>
                </a:p>
              </p:txBody>
            </p:sp>
            <p:sp>
              <p:nvSpPr>
                <p:cNvPr id="17107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latin typeface="Arial" pitchFamily="34" charset="0"/>
                  </a:endParaRPr>
                </a:p>
              </p:txBody>
            </p:sp>
            <p:sp>
              <p:nvSpPr>
                <p:cNvPr id="17107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latin typeface="Arial" pitchFamily="34" charset="0"/>
                  </a:endParaRPr>
                </a:p>
              </p:txBody>
            </p:sp>
            <p:sp>
              <p:nvSpPr>
                <p:cNvPr id="17107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1710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7107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107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84664E99-E486-4EF5-ACAD-83D38B4B486A}" type="datetime1">
              <a:rPr lang="de-DE" smtClean="0"/>
              <a:t>27.11.2017</a:t>
            </a:fld>
            <a:endParaRPr lang="de-DE"/>
          </a:p>
        </p:txBody>
      </p:sp>
      <p:sp>
        <p:nvSpPr>
          <p:cNvPr id="17107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17107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B9E88B91-F024-4235-8526-273AB1C5B361}" type="slidenum">
              <a:rPr lang="de-DE" smtClean="0"/>
              <a:t>‹Nr.›</a:t>
            </a:fld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wmf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20.wmf"/><Relationship Id="rId10" Type="http://schemas.openxmlformats.org/officeDocument/2006/relationships/image" Target="../media/image22.w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5.emf"/><Relationship Id="rId4" Type="http://schemas.openxmlformats.org/officeDocument/2006/relationships/image" Target="../media/image34.emf"/><Relationship Id="rId9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44.wmf"/><Relationship Id="rId18" Type="http://schemas.openxmlformats.org/officeDocument/2006/relationships/image" Target="../media/image49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43.wmf"/><Relationship Id="rId5" Type="http://schemas.openxmlformats.org/officeDocument/2006/relationships/image" Target="../media/image48.png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4.w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5.wmf"/><Relationship Id="rId4" Type="http://schemas.openxmlformats.org/officeDocument/2006/relationships/image" Target="../media/image19.jpe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179512" y="1116211"/>
            <a:ext cx="8784976" cy="1736725"/>
          </a:xfrm>
        </p:spPr>
        <p:txBody>
          <a:bodyPr/>
          <a:lstStyle/>
          <a:p>
            <a:r>
              <a:rPr lang="de-DE" sz="4800" dirty="0"/>
              <a:t>Baryon Resonances in </a:t>
            </a:r>
            <a:r>
              <a:rPr lang="de-DE" sz="4800" dirty="0" err="1"/>
              <a:t>Nuclear</a:t>
            </a:r>
            <a:r>
              <a:rPr lang="de-DE" sz="4800" dirty="0"/>
              <a:t> Matter and Neutron Stars</a:t>
            </a:r>
            <a:br>
              <a:rPr lang="de-DE" sz="4800" dirty="0"/>
            </a:br>
            <a:endParaRPr lang="de-DE" sz="4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>
          <a:xfrm>
            <a:off x="1403648" y="3140968"/>
            <a:ext cx="6400800" cy="1752600"/>
          </a:xfrm>
        </p:spPr>
        <p:txBody>
          <a:bodyPr/>
          <a:lstStyle/>
          <a:p>
            <a:r>
              <a:rPr lang="de-DE" sz="1800" dirty="0"/>
              <a:t>WASA@FRS , November 2017</a:t>
            </a:r>
          </a:p>
          <a:p>
            <a:r>
              <a:rPr lang="de-DE" dirty="0"/>
              <a:t>H. Lenske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83" y="5117554"/>
            <a:ext cx="72866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493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E6E53F-4960-4AF4-BF83-A582AE2E7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790300E-38F9-4E7C-A5D3-E0728EB2C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10</a:t>
            </a:fld>
            <a:endParaRPr lang="de-DE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33851DED-07C4-4EF8-9E86-685FD7A5B7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110349"/>
              </p:ext>
            </p:extLst>
          </p:nvPr>
        </p:nvGraphicFramePr>
        <p:xfrm>
          <a:off x="393700" y="938213"/>
          <a:ext cx="8297863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98" name="Equation" r:id="rId4" imgW="5016240" imgH="939600" progId="Equation.DSMT4">
                  <p:embed/>
                </p:oleObj>
              </mc:Choice>
              <mc:Fallback>
                <p:oleObj name="Equation" r:id="rId4" imgW="5016240" imgH="939600" progId="Equation.DSMT4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938213"/>
                        <a:ext cx="8297863" cy="15541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603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0474757D-B22F-46E6-AD95-403196C5A4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582663"/>
              </p:ext>
            </p:extLst>
          </p:nvPr>
        </p:nvGraphicFramePr>
        <p:xfrm>
          <a:off x="2967523" y="3140968"/>
          <a:ext cx="3188653" cy="507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99" name="Equation" r:id="rId6" imgW="1752480" imgH="279360" progId="Equation.DSMT4">
                  <p:embed/>
                </p:oleObj>
              </mc:Choice>
              <mc:Fallback>
                <p:oleObj name="Equation" r:id="rId6" imgW="1752480" imgH="279360" progId="Equation.DSMT4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33851DED-07C4-4EF8-9E86-685FD7A5B7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523" y="3140968"/>
                        <a:ext cx="3188653" cy="50711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6032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7DC346B9-B138-4ED6-873A-90032D385401}"/>
                  </a:ext>
                </a:extLst>
              </p:cNvPr>
              <p:cNvSpPr/>
              <p:nvPr/>
            </p:nvSpPr>
            <p:spPr>
              <a:xfrm>
                <a:off x="2339752" y="2708920"/>
                <a:ext cx="43973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sz="2000" b="1"/>
                        <m:t>a</m:t>
                      </m:r>
                      <m:r>
                        <m:rPr>
                          <m:nor/>
                        </m:rPr>
                        <a:rPr lang="de-DE" sz="2000" b="1"/>
                        <m:t>+</m:t>
                      </m:r>
                      <m:r>
                        <m:rPr>
                          <m:nor/>
                        </m:rPr>
                        <a:rPr lang="de-DE" sz="2000" b="1"/>
                        <m:t>A</m:t>
                      </m:r>
                      <m:r>
                        <m:rPr>
                          <m:nor/>
                        </m:rPr>
                        <a:rPr lang="de-DE" sz="2000" b="1"/>
                        <m:t> </m:t>
                      </m:r>
                      <m:r>
                        <m:rPr>
                          <m:nor/>
                        </m:rPr>
                        <a:rPr lang="de-DE" sz="2000" b="1"/>
                        <m:t>and</m:t>
                      </m:r>
                      <m:r>
                        <m:rPr>
                          <m:nor/>
                        </m:rPr>
                        <a:rPr lang="de-DE" sz="2000" b="1"/>
                        <m:t> </m:t>
                      </m:r>
                      <m:r>
                        <m:rPr>
                          <m:nor/>
                        </m:rPr>
                        <a:rPr lang="de-DE" sz="2000" b="1"/>
                        <m:t>b</m:t>
                      </m:r>
                      <m:r>
                        <m:rPr>
                          <m:nor/>
                        </m:rPr>
                        <a:rPr lang="de-DE" sz="2000" b="1"/>
                        <m:t>+</m:t>
                      </m:r>
                      <m:r>
                        <m:rPr>
                          <m:nor/>
                        </m:rPr>
                        <a:rPr lang="de-DE" sz="2000" b="1"/>
                        <m:t>B</m:t>
                      </m:r>
                      <m:r>
                        <m:rPr>
                          <m:nor/>
                        </m:rPr>
                        <a:rPr lang="de-DE" sz="2000" b="1"/>
                        <m:t> </m:t>
                      </m:r>
                      <m:r>
                        <m:rPr>
                          <m:nor/>
                        </m:rPr>
                        <a:rPr lang="de-DE" sz="2000" b="1"/>
                        <m:t>Elastic</m:t>
                      </m:r>
                      <m:r>
                        <m:rPr>
                          <m:nor/>
                        </m:rPr>
                        <a:rPr lang="de-DE" sz="2000" b="1"/>
                        <m:t> </m:t>
                      </m:r>
                      <m:r>
                        <m:rPr>
                          <m:nor/>
                        </m:rPr>
                        <a:rPr lang="de-DE" sz="2000" b="1"/>
                        <m:t>Interactions</m:t>
                      </m:r>
                      <m:r>
                        <m:rPr>
                          <m:nor/>
                        </m:rPr>
                        <a:rPr lang="de-DE" sz="2000" b="1"/>
                        <m:t>:</m:t>
                      </m:r>
                    </m:oMath>
                  </m:oMathPara>
                </a14:m>
                <a:endParaRPr lang="de-DE" sz="2000" b="1" dirty="0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7DC346B9-B138-4ED6-873A-90032D3854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708920"/>
                <a:ext cx="439735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665A07CA-93CA-4E65-9495-03D9D052B4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337517"/>
              </p:ext>
            </p:extLst>
          </p:nvPr>
        </p:nvGraphicFramePr>
        <p:xfrm>
          <a:off x="557728" y="4437112"/>
          <a:ext cx="8046720" cy="398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00" name="Equation" r:id="rId9" imgW="4863960" imgH="241200" progId="Equation.DSMT4">
                  <p:embed/>
                </p:oleObj>
              </mc:Choice>
              <mc:Fallback>
                <p:oleObj name="Equation" r:id="rId9" imgW="4863960" imgH="24120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0474757D-B22F-46E6-AD95-403196C5A4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728" y="4437112"/>
                        <a:ext cx="8046720" cy="39814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603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FFD29891-F565-4B64-8B47-0D864AAC3E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347422"/>
              </p:ext>
            </p:extLst>
          </p:nvPr>
        </p:nvGraphicFramePr>
        <p:xfrm>
          <a:off x="1912031" y="5517232"/>
          <a:ext cx="5338112" cy="71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01" name="Equation" r:id="rId11" imgW="2933640" imgH="393480" progId="Equation.DSMT4">
                  <p:embed/>
                </p:oleObj>
              </mc:Choice>
              <mc:Fallback>
                <p:oleObj name="Equation" r:id="rId11" imgW="2933640" imgH="393480" progId="Equation.DSMT4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665A07CA-93CA-4E65-9495-03D9D052B4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031" y="5517232"/>
                        <a:ext cx="5338112" cy="71456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60325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65BA94F4-789D-496D-80AE-DE4D13A8078F}"/>
                  </a:ext>
                </a:extLst>
              </p:cNvPr>
              <p:cNvSpPr/>
              <p:nvPr/>
            </p:nvSpPr>
            <p:spPr>
              <a:xfrm>
                <a:off x="1475656" y="3933056"/>
                <a:ext cx="61926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sz="2000" b="1"/>
                        <m:t>Projectile</m:t>
                      </m:r>
                      <m:r>
                        <m:rPr>
                          <m:nor/>
                        </m:rPr>
                        <a:rPr lang="de-DE" sz="2000" b="1"/>
                        <m:t>−</m:t>
                      </m:r>
                      <m:r>
                        <m:rPr>
                          <m:nor/>
                        </m:rPr>
                        <a:rPr lang="de-DE" sz="2000" b="1"/>
                        <m:t>Target</m:t>
                      </m:r>
                      <m:r>
                        <m:rPr>
                          <m:nor/>
                        </m:rPr>
                        <a:rPr lang="de-DE" sz="2000" b="1"/>
                        <m:t> </m:t>
                      </m:r>
                      <m:r>
                        <m:rPr>
                          <m:nor/>
                        </m:rPr>
                        <a:rPr lang="de-DE" sz="2000" b="1"/>
                        <m:t>Nucleon</m:t>
                      </m:r>
                      <m:r>
                        <m:rPr>
                          <m:nor/>
                        </m:rPr>
                        <a:rPr lang="de-DE" sz="2000" b="1"/>
                        <m:t>−</m:t>
                      </m:r>
                      <m:r>
                        <m:rPr>
                          <m:nor/>
                        </m:rPr>
                        <a:rPr lang="de-DE" sz="2000" b="1"/>
                        <m:t>Nucleon</m:t>
                      </m:r>
                      <m:r>
                        <m:rPr>
                          <m:nor/>
                        </m:rPr>
                        <a:rPr lang="de-DE" sz="2000" b="1"/>
                        <m:t> </m:t>
                      </m:r>
                      <m:r>
                        <m:rPr>
                          <m:nor/>
                        </m:rPr>
                        <a:rPr lang="de-DE" sz="2000" b="1"/>
                        <m:t>Interaction</m:t>
                      </m:r>
                      <m:r>
                        <m:rPr>
                          <m:nor/>
                        </m:rPr>
                        <a:rPr lang="de-DE" sz="2000" b="1"/>
                        <m:t>:</m:t>
                      </m:r>
                    </m:oMath>
                  </m:oMathPara>
                </a14:m>
                <a:endParaRPr lang="de-DE" sz="2000" b="1" dirty="0"/>
              </a:p>
            </p:txBody>
          </p:sp>
        </mc:Choice>
        <mc:Fallback xmlns="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65BA94F4-789D-496D-80AE-DE4D13A80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933056"/>
                <a:ext cx="6192688" cy="400110"/>
              </a:xfrm>
              <a:prstGeom prst="rect">
                <a:avLst/>
              </a:prstGeom>
              <a:blipFill>
                <a:blip r:embed="rId1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550DBF87-F50D-4297-BA35-62ED9133912C}"/>
                  </a:ext>
                </a:extLst>
              </p:cNvPr>
              <p:cNvSpPr/>
              <p:nvPr/>
            </p:nvSpPr>
            <p:spPr>
              <a:xfrm>
                <a:off x="3416959" y="5085184"/>
                <a:ext cx="237917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sz="2000" b="1"/>
                        <m:t>Hadronic</m:t>
                      </m:r>
                      <m:r>
                        <m:rPr>
                          <m:nor/>
                        </m:rPr>
                        <a:rPr lang="de-DE" sz="2000" b="1"/>
                        <m:t> </m:t>
                      </m:r>
                      <m:r>
                        <m:rPr>
                          <m:nor/>
                        </m:rPr>
                        <a:rPr lang="de-DE" sz="2000" b="1"/>
                        <m:t>Tensor</m:t>
                      </m:r>
                      <m:r>
                        <m:rPr>
                          <m:nor/>
                        </m:rPr>
                        <a:rPr lang="de-DE" sz="2000" b="1"/>
                        <m:t>:</m:t>
                      </m:r>
                    </m:oMath>
                  </m:oMathPara>
                </a14:m>
                <a:endParaRPr lang="de-DE" sz="2000" b="1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550DBF87-F50D-4297-BA35-62ED91339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959" y="5085184"/>
                <a:ext cx="2379177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>
            <a:extLst>
              <a:ext uri="{FF2B5EF4-FFF2-40B4-BE49-F238E27FC236}">
                <a16:creationId xmlns:a16="http://schemas.microsoft.com/office/drawing/2014/main" id="{D4D2DBAA-30DE-4684-9EF4-D4892448C917}"/>
              </a:ext>
            </a:extLst>
          </p:cNvPr>
          <p:cNvSpPr txBox="1"/>
          <p:nvPr/>
        </p:nvSpPr>
        <p:spPr>
          <a:xfrm>
            <a:off x="251520" y="116632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Theory of </a:t>
            </a:r>
            <a:r>
              <a:rPr lang="de-DE" sz="2200" b="1" dirty="0" err="1"/>
              <a:t>Peripheral</a:t>
            </a:r>
            <a:r>
              <a:rPr lang="de-DE" sz="2200" b="1" dirty="0"/>
              <a:t> Heavy Ion </a:t>
            </a:r>
            <a:r>
              <a:rPr lang="de-DE" sz="2200" b="1" dirty="0" err="1"/>
              <a:t>Reactions</a:t>
            </a:r>
            <a:r>
              <a:rPr lang="de-DE" sz="2200" b="1" dirty="0"/>
              <a:t> 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BA2B802-1604-41E7-8B13-0B49C63D33A2}"/>
              </a:ext>
            </a:extLst>
          </p:cNvPr>
          <p:cNvSpPr/>
          <p:nvPr/>
        </p:nvSpPr>
        <p:spPr bwMode="auto">
          <a:xfrm>
            <a:off x="1907704" y="1844824"/>
            <a:ext cx="1008112" cy="504056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52AB159-2919-4FE7-98F2-7D54F21EE1C1}"/>
              </a:ext>
            </a:extLst>
          </p:cNvPr>
          <p:cNvSpPr/>
          <p:nvPr/>
        </p:nvSpPr>
        <p:spPr bwMode="auto">
          <a:xfrm>
            <a:off x="4797111" y="1751006"/>
            <a:ext cx="3519305" cy="651966"/>
          </a:xfrm>
          <a:prstGeom prst="ellipse">
            <a:avLst/>
          </a:prstGeom>
          <a:solidFill>
            <a:srgbClr val="00B0F0">
              <a:alpha val="2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8E9C3B5-9A84-412E-9C77-1F8384003B8F}"/>
              </a:ext>
            </a:extLst>
          </p:cNvPr>
          <p:cNvSpPr/>
          <p:nvPr/>
        </p:nvSpPr>
        <p:spPr bwMode="auto">
          <a:xfrm>
            <a:off x="3642068" y="1772816"/>
            <a:ext cx="1145956" cy="558602"/>
          </a:xfrm>
          <a:prstGeom prst="ellipse">
            <a:avLst/>
          </a:prstGeom>
          <a:solidFill>
            <a:srgbClr val="FFFF00">
              <a:alpha val="2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28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654" y="1365245"/>
            <a:ext cx="5039679" cy="2629853"/>
          </a:xfrm>
          <a:prstGeom prst="rect">
            <a:avLst/>
          </a:prstGeom>
          <a:noFill/>
          <a:ln w="476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31768" y="188640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/>
              <a:t>Projectile</a:t>
            </a:r>
            <a:r>
              <a:rPr lang="de-DE" sz="2200" b="1" dirty="0"/>
              <a:t>-Target </a:t>
            </a:r>
            <a:r>
              <a:rPr lang="de-DE" sz="2200" b="1" dirty="0" err="1"/>
              <a:t>Nucleon-Nucleon</a:t>
            </a:r>
            <a:r>
              <a:rPr lang="de-DE" sz="2200" b="1" dirty="0"/>
              <a:t> Interactions  </a:t>
            </a:r>
          </a:p>
          <a:p>
            <a:pPr algn="ctr"/>
            <a:endParaRPr lang="de-DE" sz="1600" b="1" dirty="0"/>
          </a:p>
          <a:p>
            <a:pPr algn="ctr"/>
            <a:r>
              <a:rPr lang="de-DE" sz="1600" b="1" dirty="0"/>
              <a:t>Charge </a:t>
            </a:r>
            <a:r>
              <a:rPr lang="de-DE" sz="1600" b="1" dirty="0" err="1"/>
              <a:t>Changing</a:t>
            </a:r>
            <a:r>
              <a:rPr lang="de-DE" sz="1600" b="1" dirty="0"/>
              <a:t> </a:t>
            </a:r>
            <a:r>
              <a:rPr lang="de-DE" sz="1600" b="1" dirty="0">
                <a:latin typeface="Symbol" panose="05050102010706020507" pitchFamily="18" charset="2"/>
              </a:rPr>
              <a:t>D</a:t>
            </a:r>
            <a:r>
              <a:rPr lang="de-DE" sz="1600" b="1" dirty="0"/>
              <a:t>Q=</a:t>
            </a:r>
            <a:r>
              <a:rPr lang="de-DE" sz="1600" b="1" dirty="0">
                <a:latin typeface="Times New Roman"/>
                <a:cs typeface="Times New Roman"/>
              </a:rPr>
              <a:t>±</a:t>
            </a:r>
            <a:r>
              <a:rPr lang="de-DE" sz="1600" b="1" dirty="0"/>
              <a:t>1 </a:t>
            </a:r>
            <a:r>
              <a:rPr lang="de-DE" sz="1600" b="1" dirty="0" err="1"/>
              <a:t>Excitation</a:t>
            </a:r>
            <a:r>
              <a:rPr lang="de-DE" sz="1600" b="1" dirty="0"/>
              <a:t> of Quasi-</a:t>
            </a:r>
            <a:r>
              <a:rPr lang="de-DE" sz="1600" b="1" dirty="0" err="1"/>
              <a:t>elastic</a:t>
            </a:r>
            <a:r>
              <a:rPr lang="de-DE" sz="1600" b="1" dirty="0"/>
              <a:t> NN</a:t>
            </a:r>
            <a:r>
              <a:rPr lang="de-DE" sz="1600" b="1" baseline="30000" dirty="0"/>
              <a:t>-1</a:t>
            </a:r>
            <a:r>
              <a:rPr lang="de-DE" sz="1600" b="1" dirty="0"/>
              <a:t>, and N*N</a:t>
            </a:r>
            <a:r>
              <a:rPr lang="de-DE" sz="1600" b="1" baseline="30000" dirty="0"/>
              <a:t>-1</a:t>
            </a:r>
            <a:r>
              <a:rPr lang="de-DE" sz="1600" b="1" dirty="0"/>
              <a:t> States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184580"/>
              </p:ext>
            </p:extLst>
          </p:nvPr>
        </p:nvGraphicFramePr>
        <p:xfrm>
          <a:off x="2594293" y="4945660"/>
          <a:ext cx="3905140" cy="674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7" name="Equation" r:id="rId5" imgW="1473120" imgH="253800" progId="Equation.DSMT4">
                  <p:embed/>
                </p:oleObj>
              </mc:Choice>
              <mc:Fallback>
                <p:oleObj name="Equation" r:id="rId5" imgW="1473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4293" y="4945660"/>
                        <a:ext cx="3905140" cy="67422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47625">
                        <a:solidFill>
                          <a:srgbClr val="00B05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7B446C-C6C4-404C-8DD2-55C22662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9F4753-4EDF-4383-A758-410FE96F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11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5C785B0-DC10-4E99-A750-93451C96CC69}"/>
              </a:ext>
            </a:extLst>
          </p:cNvPr>
          <p:cNvSpPr txBox="1"/>
          <p:nvPr/>
        </p:nvSpPr>
        <p:spPr>
          <a:xfrm>
            <a:off x="1259632" y="4309348"/>
            <a:ext cx="6696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Operator </a:t>
            </a:r>
            <a:r>
              <a:rPr lang="de-DE" sz="2200" b="1" dirty="0" err="1"/>
              <a:t>Structure</a:t>
            </a:r>
            <a:r>
              <a:rPr lang="de-DE" sz="2200" b="1" dirty="0"/>
              <a:t> </a:t>
            </a:r>
            <a:r>
              <a:rPr lang="de-DE" sz="2200" b="1" dirty="0" err="1"/>
              <a:t>for</a:t>
            </a:r>
            <a:r>
              <a:rPr lang="de-DE" sz="2200" b="1" dirty="0"/>
              <a:t> (NN</a:t>
            </a:r>
            <a:r>
              <a:rPr lang="de-DE" sz="2200" b="1" baseline="30000" dirty="0"/>
              <a:t>-1</a:t>
            </a:r>
            <a:r>
              <a:rPr lang="de-DE" sz="2200" b="1" dirty="0"/>
              <a:t>, N*N</a:t>
            </a:r>
            <a:r>
              <a:rPr lang="de-DE" sz="2200" b="1" baseline="30000" dirty="0"/>
              <a:t>-1</a:t>
            </a:r>
            <a:r>
              <a:rPr lang="de-DE" sz="2200" b="1" dirty="0"/>
              <a:t>) </a:t>
            </a:r>
            <a:r>
              <a:rPr lang="de-DE" sz="2200" b="1" dirty="0" err="1"/>
              <a:t>excitations</a:t>
            </a:r>
            <a:r>
              <a:rPr lang="de-DE" sz="2200" b="1" dirty="0"/>
              <a:t>: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1D41663-207F-46D2-A7AD-5F389D630FF9}"/>
              </a:ext>
            </a:extLst>
          </p:cNvPr>
          <p:cNvSpPr txBox="1"/>
          <p:nvPr/>
        </p:nvSpPr>
        <p:spPr>
          <a:xfrm>
            <a:off x="899592" y="5877272"/>
            <a:ext cx="7283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/>
              <a:t>…</a:t>
            </a:r>
            <a:r>
              <a:rPr lang="de-DE" sz="2200" b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and </a:t>
            </a:r>
            <a:r>
              <a:rPr lang="de-DE" sz="2200" b="1" dirty="0" err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quasielastic</a:t>
            </a:r>
            <a:r>
              <a:rPr lang="de-DE" sz="2200" b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 knockout and </a:t>
            </a:r>
            <a:r>
              <a:rPr lang="de-DE" sz="2200" b="1" dirty="0" err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multistep</a:t>
            </a:r>
            <a:r>
              <a:rPr lang="de-DE" sz="2200" b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de-DE" sz="2200" b="1" dirty="0" err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reactions</a:t>
            </a:r>
            <a:r>
              <a:rPr lang="de-DE" sz="2200" b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8087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45159"/>
            <a:ext cx="8229600" cy="1139825"/>
          </a:xfrm>
        </p:spPr>
        <p:txBody>
          <a:bodyPr/>
          <a:lstStyle/>
          <a:p>
            <a:r>
              <a:rPr lang="de-DE" dirty="0" err="1"/>
              <a:t>Resonances</a:t>
            </a:r>
            <a:r>
              <a:rPr lang="de-DE" dirty="0"/>
              <a:t> in </a:t>
            </a:r>
            <a:r>
              <a:rPr lang="de-DE" dirty="0" err="1"/>
              <a:t>Nuclear</a:t>
            </a:r>
            <a:r>
              <a:rPr lang="de-DE" dirty="0"/>
              <a:t> Matter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E04548A-94A6-4F26-B0D6-BB015E695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363950-6D65-4EE0-84AE-2AA4A66B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94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11663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latin typeface="Symbol" panose="05050102010706020507" pitchFamily="18" charset="2"/>
              </a:rPr>
              <a:t>D</a:t>
            </a:r>
            <a:r>
              <a:rPr lang="de-DE" sz="2500" b="1" dirty="0">
                <a:latin typeface="Calibri" panose="020F0502020204030204" pitchFamily="34" charset="0"/>
              </a:rPr>
              <a:t>/N* Dynamics in Nuclear Matter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3966155"/>
            <a:ext cx="3678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latin typeface="Calibri" panose="020F0502020204030204" pitchFamily="34" charset="0"/>
              </a:rPr>
              <a:t>Diffractive</a:t>
            </a:r>
            <a:r>
              <a:rPr lang="de-DE" sz="2400" b="1" dirty="0">
                <a:latin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</a:rPr>
              <a:t>Self-energy</a:t>
            </a:r>
            <a:r>
              <a:rPr lang="de-DE" sz="2400" b="1" dirty="0">
                <a:latin typeface="Calibri" panose="020F0502020204030204" pitchFamily="34" charset="0"/>
                <a:sym typeface="Wingdings" pitchFamily="2" charset="2"/>
              </a:rPr>
              <a:t> </a:t>
            </a:r>
          </a:p>
          <a:p>
            <a:pPr algn="ctr"/>
            <a:r>
              <a:rPr lang="de-DE" sz="2400" b="1" dirty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de-DE" sz="2400" b="1" dirty="0" err="1">
                <a:latin typeface="Calibri" panose="020F0502020204030204" pitchFamily="34" charset="0"/>
                <a:sym typeface="Wingdings" pitchFamily="2" charset="2"/>
              </a:rPr>
              <a:t>Hartree</a:t>
            </a:r>
            <a:r>
              <a:rPr lang="de-DE" sz="2400" b="1" dirty="0">
                <a:latin typeface="Calibri" panose="020F0502020204030204" pitchFamily="34" charset="0"/>
                <a:sym typeface="Wingdings" pitchFamily="2" charset="2"/>
              </a:rPr>
              <a:t>-Potential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527251"/>
              </p:ext>
            </p:extLst>
          </p:nvPr>
        </p:nvGraphicFramePr>
        <p:xfrm>
          <a:off x="712728" y="4797152"/>
          <a:ext cx="2677984" cy="1071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4" name="Equation" r:id="rId4" imgW="1587240" imgH="634680" progId="Equation.DSMT4">
                  <p:embed/>
                </p:oleObj>
              </mc:Choice>
              <mc:Fallback>
                <p:oleObj name="Equation" r:id="rId4" imgW="1587240" imgH="634680" progId="Equation.DSMT4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2728" y="4797152"/>
                        <a:ext cx="2677984" cy="107119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47625">
                        <a:solidFill>
                          <a:srgbClr val="92D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355976" y="3933056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latin typeface="Calibri" panose="020F0502020204030204" pitchFamily="34" charset="0"/>
              </a:rPr>
              <a:t>Dynamical</a:t>
            </a:r>
            <a:r>
              <a:rPr lang="de-DE" sz="2400" b="1" dirty="0">
                <a:latin typeface="Calibri" panose="020F0502020204030204" pitchFamily="34" charset="0"/>
              </a:rPr>
              <a:t> Self-Energy </a:t>
            </a:r>
          </a:p>
          <a:p>
            <a:pPr algn="ctr"/>
            <a:r>
              <a:rPr lang="de-DE" sz="2400" b="1" dirty="0">
                <a:latin typeface="Calibri" panose="020F0502020204030204" pitchFamily="34" charset="0"/>
                <a:sym typeface="Wingdings" panose="05000000000000000000" pitchFamily="2" charset="2"/>
              </a:rPr>
              <a:t> dispersive (</a:t>
            </a:r>
            <a:r>
              <a:rPr lang="de-DE" sz="2400" b="1" dirty="0" err="1">
                <a:latin typeface="Calibri" panose="020F0502020204030204" pitchFamily="34" charset="0"/>
                <a:sym typeface="Wingdings" pitchFamily="2" charset="2"/>
              </a:rPr>
              <a:t>optical</a:t>
            </a:r>
            <a:r>
              <a:rPr lang="de-DE" sz="2400" b="1" dirty="0">
                <a:latin typeface="Calibri" panose="020F0502020204030204" pitchFamily="34" charset="0"/>
                <a:sym typeface="Wingdings" pitchFamily="2" charset="2"/>
              </a:rPr>
              <a:t>) potential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98268"/>
              </p:ext>
            </p:extLst>
          </p:nvPr>
        </p:nvGraphicFramePr>
        <p:xfrm>
          <a:off x="5580112" y="4725144"/>
          <a:ext cx="2493936" cy="110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5" name="Equation" r:id="rId6" imgW="1434960" imgH="634680" progId="Equation.DSMT4">
                  <p:embed/>
                </p:oleObj>
              </mc:Choice>
              <mc:Fallback>
                <p:oleObj name="Equation" r:id="rId6" imgW="1434960" imgH="634680" progId="Equation.DSMT4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80112" y="4725144"/>
                        <a:ext cx="2493936" cy="11035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4762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51520" y="5733256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…</a:t>
            </a:r>
            <a:r>
              <a:rPr lang="de-DE" sz="1600" dirty="0" err="1"/>
              <a:t>see</a:t>
            </a:r>
            <a:r>
              <a:rPr lang="de-DE" sz="1600" dirty="0"/>
              <a:t> e.g.: </a:t>
            </a:r>
          </a:p>
          <a:p>
            <a:pPr algn="ctr"/>
            <a:r>
              <a:rPr lang="de-DE" sz="1600" dirty="0"/>
              <a:t>E. </a:t>
            </a:r>
            <a:r>
              <a:rPr lang="de-DE" sz="1600" dirty="0" err="1"/>
              <a:t>Oset</a:t>
            </a:r>
            <a:r>
              <a:rPr lang="de-DE" sz="1600" dirty="0"/>
              <a:t>, L.L. </a:t>
            </a:r>
            <a:r>
              <a:rPr lang="de-DE" sz="1600" dirty="0" err="1"/>
              <a:t>Salcedo</a:t>
            </a:r>
            <a:r>
              <a:rPr lang="de-DE" sz="1600" dirty="0"/>
              <a:t>, NPA 468 (1987) 631; G.E. Brown, W. Weise, Phys. </a:t>
            </a:r>
            <a:r>
              <a:rPr lang="de-DE" sz="1600" dirty="0" err="1"/>
              <a:t>Rept</a:t>
            </a:r>
            <a:r>
              <a:rPr lang="de-DE" sz="1600" dirty="0"/>
              <a:t>. 22 (1975) 279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139952" y="184482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+</a:t>
            </a:r>
          </a:p>
        </p:txBody>
      </p:sp>
      <p:pic>
        <p:nvPicPr>
          <p:cNvPr id="106515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62938"/>
            <a:ext cx="2880320" cy="2897263"/>
          </a:xfrm>
          <a:prstGeom prst="rect">
            <a:avLst/>
          </a:prstGeom>
          <a:noFill/>
          <a:ln w="47625">
            <a:solidFill>
              <a:srgbClr val="A7D97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6516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908" y="977413"/>
            <a:ext cx="2857500" cy="2883477"/>
          </a:xfrm>
          <a:prstGeom prst="rect">
            <a:avLst/>
          </a:prstGeom>
          <a:noFill/>
          <a:ln w="476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96F2124-5AEA-4011-8357-26B677381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249A235-F0C5-402B-8EB9-EEDBD3A1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962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34EA3A4F-CCCA-46C0-9CE7-4E3BFAF66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28960"/>
            <a:ext cx="4934622" cy="3376800"/>
          </a:xfrm>
          <a:prstGeom prst="rect">
            <a:avLst/>
          </a:prstGeom>
          <a:ln w="50800">
            <a:solidFill>
              <a:srgbClr val="FFC000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3759660-4470-4C51-97D1-335FE2020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874" y="2639345"/>
            <a:ext cx="4934622" cy="3376800"/>
          </a:xfrm>
          <a:prstGeom prst="rect">
            <a:avLst/>
          </a:prstGeom>
          <a:ln w="47625">
            <a:solidFill>
              <a:srgbClr val="00B050"/>
            </a:solidFill>
          </a:ln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067BFF9-4986-4EE2-8159-3A5D7000F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D3F03D2-2264-449A-B17B-CB2350B2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14</a:t>
            </a:fld>
            <a:endParaRPr lang="de-DE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FC91991F-8A04-4387-BF65-DB5E4AAB2B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926960"/>
              </p:ext>
            </p:extLst>
          </p:nvPr>
        </p:nvGraphicFramePr>
        <p:xfrm>
          <a:off x="5707711" y="3561750"/>
          <a:ext cx="2851489" cy="489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4" name="Equation" r:id="rId6" imgW="2590560" imgH="444240" progId="Equation.DSMT4">
                  <p:embed/>
                </p:oleObj>
              </mc:Choice>
              <mc:Fallback>
                <p:oleObj name="Equation" r:id="rId6" imgW="2590560" imgH="444240" progId="Equation.DSMT4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07711" y="3561750"/>
                        <a:ext cx="2851489" cy="48922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47625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B4E158B5-8C2A-4F0D-8C5D-55933D6DAE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682632"/>
              </p:ext>
            </p:extLst>
          </p:nvPr>
        </p:nvGraphicFramePr>
        <p:xfrm>
          <a:off x="1691680" y="898122"/>
          <a:ext cx="2665557" cy="646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5" name="Equation" r:id="rId8" imgW="1625400" imgH="393480" progId="Equation.DSMT4">
                  <p:embed/>
                </p:oleObj>
              </mc:Choice>
              <mc:Fallback>
                <p:oleObj name="Equation" r:id="rId8" imgW="1625400" imgH="393480" progId="Equation.DSMT4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91680" y="898122"/>
                        <a:ext cx="2665557" cy="64654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47625"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6960F479-D9D1-4178-8159-575527392640}"/>
              </a:ext>
            </a:extLst>
          </p:cNvPr>
          <p:cNvSpPr txBox="1"/>
          <p:nvPr/>
        </p:nvSpPr>
        <p:spPr>
          <a:xfrm>
            <a:off x="5580112" y="332656"/>
            <a:ext cx="3106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Symbol" panose="05050102010706020507" pitchFamily="18" charset="2"/>
              </a:rPr>
              <a:t>D</a:t>
            </a:r>
            <a:r>
              <a:rPr lang="de-DE" sz="2400" b="1" dirty="0"/>
              <a:t> In-Medium Self-Energy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C68C14B-C9AF-47D9-AC15-FB5382759476}"/>
              </a:ext>
            </a:extLst>
          </p:cNvPr>
          <p:cNvSpPr txBox="1"/>
          <p:nvPr/>
        </p:nvSpPr>
        <p:spPr>
          <a:xfrm>
            <a:off x="35496" y="4471952"/>
            <a:ext cx="3888431" cy="1477328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Conclusion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:</a:t>
            </a:r>
          </a:p>
          <a:p>
            <a:pPr algn="ctr"/>
            <a:endParaRPr lang="de-DE" b="1" dirty="0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Width: 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weak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dependence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 on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Symbol" panose="05050102010706020507" pitchFamily="18" charset="2"/>
              </a:rPr>
              <a:t>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  <a:latin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+mj-lt"/>
              </a:rPr>
              <a:t>Shift : strong 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+mj-lt"/>
              </a:rPr>
              <a:t>dependence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+mj-lt"/>
              </a:rPr>
              <a:t> on 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Symbol" panose="05050102010706020507" pitchFamily="18" charset="2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50720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08412"/>
            <a:ext cx="7704856" cy="53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mit Pfeil 3"/>
          <p:cNvCxnSpPr/>
          <p:nvPr/>
        </p:nvCxnSpPr>
        <p:spPr bwMode="auto">
          <a:xfrm flipH="1">
            <a:off x="4543536" y="1988840"/>
            <a:ext cx="432048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683568" y="4462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latin typeface="Comic Sans MS" pitchFamily="66" charset="0"/>
              </a:rPr>
              <a:t>Inclusive </a:t>
            </a:r>
            <a:r>
              <a:rPr lang="de-DE" sz="2800" b="1" baseline="30000" dirty="0">
                <a:latin typeface="Comic Sans MS" pitchFamily="66" charset="0"/>
              </a:rPr>
              <a:t>12</a:t>
            </a:r>
            <a:r>
              <a:rPr lang="de-DE" sz="2800" b="1" dirty="0">
                <a:latin typeface="Comic Sans MS" pitchFamily="66" charset="0"/>
              </a:rPr>
              <a:t>C(</a:t>
            </a:r>
            <a:r>
              <a:rPr lang="de-DE" sz="2800" b="1" dirty="0" err="1">
                <a:latin typeface="Comic Sans MS" pitchFamily="66" charset="0"/>
              </a:rPr>
              <a:t>p,n</a:t>
            </a:r>
            <a:r>
              <a:rPr lang="de-DE" sz="2800" b="1" dirty="0">
                <a:latin typeface="Comic Sans MS" pitchFamily="66" charset="0"/>
              </a:rPr>
              <a:t>)-</a:t>
            </a:r>
            <a:r>
              <a:rPr lang="de-DE" sz="2800" b="1" dirty="0" err="1">
                <a:latin typeface="Comic Sans MS" pitchFamily="66" charset="0"/>
              </a:rPr>
              <a:t>reaction</a:t>
            </a:r>
            <a:r>
              <a:rPr lang="de-DE" sz="2800" b="1" dirty="0">
                <a:latin typeface="Comic Sans MS" pitchFamily="66" charset="0"/>
              </a:rPr>
              <a:t> @SATURNE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837" y="851087"/>
            <a:ext cx="43243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EF28947-9C3D-4F2F-B2B2-ABB197F0B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29D7588-99A4-4A70-87C3-648DC4C2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35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2DAD2F08-892A-46FE-A5B8-8C77558E0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980728"/>
            <a:ext cx="6397657" cy="509092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79512" y="118954"/>
            <a:ext cx="8784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" b="1" dirty="0">
                <a:latin typeface="Comic Sans MS" pitchFamily="66" charset="0"/>
              </a:rPr>
              <a:t>The </a:t>
            </a:r>
            <a:r>
              <a:rPr lang="de-DE" sz="2500" b="1" dirty="0" err="1">
                <a:latin typeface="Comic Sans MS" pitchFamily="66" charset="0"/>
              </a:rPr>
              <a:t>origin</a:t>
            </a:r>
            <a:r>
              <a:rPr lang="de-DE" sz="2500" b="1" dirty="0">
                <a:latin typeface="Comic Sans MS" pitchFamily="66" charset="0"/>
              </a:rPr>
              <a:t> of the </a:t>
            </a:r>
            <a:r>
              <a:rPr lang="de-DE" sz="2500" b="1" dirty="0" err="1">
                <a:latin typeface="Comic Sans MS" pitchFamily="66" charset="0"/>
              </a:rPr>
              <a:t>apparent</a:t>
            </a:r>
            <a:r>
              <a:rPr lang="de-DE" sz="2500" b="1" dirty="0">
                <a:latin typeface="Comic Sans MS" pitchFamily="66" charset="0"/>
              </a:rPr>
              <a:t> </a:t>
            </a:r>
            <a:r>
              <a:rPr lang="de-DE" sz="2500" b="1" dirty="0" err="1">
                <a:latin typeface="Comic Sans MS" pitchFamily="66" charset="0"/>
              </a:rPr>
              <a:t>mass</a:t>
            </a:r>
            <a:r>
              <a:rPr lang="de-DE" sz="2500" b="1" dirty="0">
                <a:latin typeface="Comic Sans MS" pitchFamily="66" charset="0"/>
              </a:rPr>
              <a:t> </a:t>
            </a:r>
            <a:r>
              <a:rPr lang="de-DE" sz="2500" b="1" dirty="0" err="1">
                <a:latin typeface="Comic Sans MS" pitchFamily="66" charset="0"/>
              </a:rPr>
              <a:t>shift</a:t>
            </a:r>
            <a:r>
              <a:rPr lang="de-DE" sz="2500" b="1" dirty="0">
                <a:latin typeface="Comic Sans MS" pitchFamily="66" charset="0"/>
              </a:rPr>
              <a:t> in </a:t>
            </a:r>
            <a:r>
              <a:rPr lang="de-DE" sz="2500" b="1" dirty="0" err="1">
                <a:latin typeface="Comic Sans MS" pitchFamily="66" charset="0"/>
              </a:rPr>
              <a:t>stable</a:t>
            </a:r>
            <a:r>
              <a:rPr lang="de-DE" sz="2500" b="1" dirty="0">
                <a:latin typeface="Comic Sans MS" pitchFamily="66" charset="0"/>
              </a:rPr>
              <a:t> </a:t>
            </a:r>
            <a:r>
              <a:rPr lang="de-DE" sz="2500" b="1" dirty="0" err="1">
                <a:latin typeface="Comic Sans MS" pitchFamily="66" charset="0"/>
              </a:rPr>
              <a:t>nuclei</a:t>
            </a:r>
            <a:r>
              <a:rPr lang="de-DE" sz="2500" b="1" dirty="0">
                <a:latin typeface="Comic Sans MS" pitchFamily="66" charset="0"/>
              </a:rPr>
              <a:t>…</a:t>
            </a:r>
          </a:p>
          <a:p>
            <a:pPr algn="ctr"/>
            <a:r>
              <a:rPr lang="de-DE" sz="2500" b="1" dirty="0">
                <a:latin typeface="Comic Sans MS" pitchFamily="66" charset="0"/>
              </a:rPr>
              <a:t>…a </a:t>
            </a:r>
            <a:r>
              <a:rPr lang="de-DE" sz="2500" b="1" dirty="0" err="1">
                <a:latin typeface="Comic Sans MS" pitchFamily="66" charset="0"/>
              </a:rPr>
              <a:t>combination</a:t>
            </a:r>
            <a:r>
              <a:rPr lang="de-DE" sz="2500" b="1" dirty="0">
                <a:latin typeface="Comic Sans MS" pitchFamily="66" charset="0"/>
              </a:rPr>
              <a:t> of medium and </a:t>
            </a:r>
            <a:r>
              <a:rPr lang="de-DE" sz="2500" b="1" dirty="0" err="1">
                <a:latin typeface="Comic Sans MS" pitchFamily="66" charset="0"/>
              </a:rPr>
              <a:t>reaction</a:t>
            </a:r>
            <a:r>
              <a:rPr lang="de-DE" sz="2500" b="1" dirty="0">
                <a:latin typeface="Comic Sans MS" pitchFamily="66" charset="0"/>
              </a:rPr>
              <a:t> </a:t>
            </a:r>
            <a:r>
              <a:rPr lang="de-DE" sz="2500" b="1" dirty="0" err="1">
                <a:latin typeface="Comic Sans MS" pitchFamily="66" charset="0"/>
              </a:rPr>
              <a:t>effects</a:t>
            </a:r>
            <a:r>
              <a:rPr lang="de-DE" sz="2500" b="1" dirty="0">
                <a:latin typeface="Comic Sans MS" pitchFamily="66" charset="0"/>
              </a:rPr>
              <a:t>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216447" y="6021288"/>
            <a:ext cx="47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T. </a:t>
            </a:r>
            <a:r>
              <a:rPr lang="de-DE" b="1" dirty="0" err="1"/>
              <a:t>Udagawa</a:t>
            </a:r>
            <a:r>
              <a:rPr lang="de-DE" b="1" dirty="0"/>
              <a:t> et al. PRC 49:3162 (1994)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EB9AB77-A98E-4C08-9BFB-532E4EAF3FB0}"/>
              </a:ext>
            </a:extLst>
          </p:cNvPr>
          <p:cNvSpPr/>
          <p:nvPr/>
        </p:nvSpPr>
        <p:spPr bwMode="auto">
          <a:xfrm>
            <a:off x="4545496" y="2067474"/>
            <a:ext cx="432048" cy="2016224"/>
          </a:xfrm>
          <a:prstGeom prst="rect">
            <a:avLst/>
          </a:prstGeom>
          <a:solidFill>
            <a:srgbClr val="C00000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9CBF543A-868D-4E6A-9266-120689830407}"/>
              </a:ext>
            </a:extLst>
          </p:cNvPr>
          <p:cNvCxnSpPr/>
          <p:nvPr/>
        </p:nvCxnSpPr>
        <p:spPr bwMode="auto">
          <a:xfrm flipH="1">
            <a:off x="4565374" y="1940702"/>
            <a:ext cx="432048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6ED0A353-7823-4003-A6C4-176B998CD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91CFB430-783A-42DA-8694-4826AF7B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04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45159"/>
            <a:ext cx="8229600" cy="1139825"/>
          </a:xfrm>
        </p:spPr>
        <p:txBody>
          <a:bodyPr/>
          <a:lstStyle/>
          <a:p>
            <a:r>
              <a:rPr lang="de-DE" dirty="0" err="1"/>
              <a:t>Nuclear</a:t>
            </a:r>
            <a:r>
              <a:rPr lang="de-DE" dirty="0"/>
              <a:t> Response </a:t>
            </a:r>
            <a:r>
              <a:rPr lang="de-DE" dirty="0" err="1"/>
              <a:t>Functions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E04548A-94A6-4F26-B0D6-BB015E695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363950-6D65-4EE0-84AE-2AA4A66B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196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66" y="836712"/>
            <a:ext cx="8441906" cy="1468909"/>
          </a:xfrm>
          <a:prstGeom prst="rect">
            <a:avLst/>
          </a:prstGeom>
          <a:noFill/>
          <a:ln w="603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78566" y="44624"/>
            <a:ext cx="8585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err="1">
                <a:latin typeface="Comic Sans MS" pitchFamily="66" charset="0"/>
              </a:rPr>
              <a:t>Resonance</a:t>
            </a:r>
            <a:r>
              <a:rPr lang="de-DE" sz="2600" b="1" dirty="0">
                <a:latin typeface="Comic Sans MS" pitchFamily="66" charset="0"/>
              </a:rPr>
              <a:t> </a:t>
            </a:r>
            <a:r>
              <a:rPr lang="de-DE" sz="2600" b="1" dirty="0" err="1">
                <a:latin typeface="Comic Sans MS" pitchFamily="66" charset="0"/>
              </a:rPr>
              <a:t>Excitation</a:t>
            </a:r>
            <a:r>
              <a:rPr lang="de-DE" sz="2600" b="1" dirty="0">
                <a:latin typeface="Comic Sans MS" pitchFamily="66" charset="0"/>
              </a:rPr>
              <a:t> in Nuclei: „N*RPA“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8515350" cy="3276600"/>
          </a:xfrm>
          <a:prstGeom prst="rect">
            <a:avLst/>
          </a:prstGeom>
          <a:noFill/>
          <a:ln w="60325">
            <a:solidFill>
              <a:srgbClr val="A7D97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5B90662-9A2A-4070-BF6E-D0E7985FB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204C0A4-1BDC-46A4-B479-590CB2CA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85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819650" cy="3752850"/>
          </a:xfrm>
          <a:prstGeom prst="rect">
            <a:avLst/>
          </a:prstGeom>
          <a:noFill/>
          <a:ln w="47625">
            <a:solidFill>
              <a:srgbClr val="C4E59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4937760" cy="3583305"/>
          </a:xfrm>
          <a:prstGeom prst="rect">
            <a:avLst/>
          </a:prstGeom>
          <a:noFill/>
          <a:ln w="476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826860"/>
              </p:ext>
            </p:extLst>
          </p:nvPr>
        </p:nvGraphicFramePr>
        <p:xfrm>
          <a:off x="6084168" y="4509120"/>
          <a:ext cx="2198139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79" name="Equation" r:id="rId6" imgW="1473120" imgH="241200" progId="Equation.DSMT4">
                  <p:embed/>
                </p:oleObj>
              </mc:Choice>
              <mc:Fallback>
                <p:oleObj name="Equation" r:id="rId6" imgW="14731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84168" y="4509120"/>
                        <a:ext cx="2198139" cy="360040"/>
                      </a:xfrm>
                      <a:prstGeom prst="rect">
                        <a:avLst/>
                      </a:prstGeom>
                      <a:ln w="22225"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464511"/>
              </p:ext>
            </p:extLst>
          </p:nvPr>
        </p:nvGraphicFramePr>
        <p:xfrm>
          <a:off x="1979712" y="1484462"/>
          <a:ext cx="214153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80" name="Equation" r:id="rId8" imgW="1434960" imgH="241200" progId="Equation.DSMT4">
                  <p:embed/>
                </p:oleObj>
              </mc:Choice>
              <mc:Fallback>
                <p:oleObj name="Equation" r:id="rId8" imgW="1434960" imgH="241200" progId="Equation.DSMT4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484462"/>
                        <a:ext cx="2141538" cy="360362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1403648" y="4653136"/>
            <a:ext cx="2520280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Calibri" panose="020F0502020204030204" pitchFamily="34" charset="0"/>
              </a:rPr>
              <a:t>N*RPA: </a:t>
            </a:r>
          </a:p>
          <a:p>
            <a:pPr algn="ctr"/>
            <a:r>
              <a:rPr lang="de-DE" sz="2400" b="1" dirty="0">
                <a:latin typeface="Calibri" panose="020F0502020204030204" pitchFamily="34" charset="0"/>
              </a:rPr>
              <a:t>Z</a:t>
            </a:r>
            <a:r>
              <a:rPr lang="de-DE" sz="2400" b="1" dirty="0">
                <a:latin typeface="Calibri" panose="020F0502020204030204" pitchFamily="34" charset="0"/>
                <a:sym typeface="Wingdings" panose="05000000000000000000" pitchFamily="2" charset="2"/>
              </a:rPr>
              <a:t>Z+1</a:t>
            </a:r>
            <a:r>
              <a:rPr lang="de-DE" sz="2400" b="1" dirty="0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de-DE" sz="2400" b="1" baseline="30000" dirty="0">
                <a:latin typeface="Calibri" panose="020F0502020204030204" pitchFamily="34" charset="0"/>
              </a:rPr>
              <a:t>124</a:t>
            </a:r>
            <a:r>
              <a:rPr lang="de-DE" sz="2400" b="1" dirty="0">
                <a:latin typeface="Calibri" panose="020F0502020204030204" pitchFamily="34" charset="0"/>
              </a:rPr>
              <a:t>Sn </a:t>
            </a:r>
            <a:r>
              <a:rPr lang="de-DE" sz="2400" b="1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2400" b="1" baseline="30000" dirty="0">
                <a:latin typeface="Calibri" panose="020F0502020204030204" pitchFamily="34" charset="0"/>
                <a:sym typeface="Wingdings" panose="05000000000000000000" pitchFamily="2" charset="2"/>
              </a:rPr>
              <a:t>124</a:t>
            </a:r>
            <a:r>
              <a:rPr lang="de-DE" sz="2400" b="1" dirty="0">
                <a:latin typeface="Calibri" panose="020F0502020204030204" pitchFamily="34" charset="0"/>
                <a:sym typeface="Wingdings" panose="05000000000000000000" pitchFamily="2" charset="2"/>
              </a:rPr>
              <a:t>Sb</a:t>
            </a:r>
          </a:p>
          <a:p>
            <a:pPr algn="ctr"/>
            <a:r>
              <a:rPr lang="de-DE" sz="2400" b="1" dirty="0">
                <a:latin typeface="Calibri" panose="020F0502020204030204" pitchFamily="34" charset="0"/>
                <a:sym typeface="Wingdings" panose="05000000000000000000" pitchFamily="2" charset="2"/>
              </a:rPr>
              <a:t>(q=400MeV/c)</a:t>
            </a:r>
            <a:r>
              <a:rPr lang="de-DE" sz="24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07116" y="116632"/>
            <a:ext cx="2520280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Calibri" panose="020F0502020204030204" pitchFamily="34" charset="0"/>
              </a:rPr>
              <a:t>N*RPA:</a:t>
            </a:r>
          </a:p>
          <a:p>
            <a:pPr algn="ctr"/>
            <a:r>
              <a:rPr lang="de-DE" sz="2400" b="1" dirty="0">
                <a:latin typeface="Calibri" panose="020F0502020204030204" pitchFamily="34" charset="0"/>
              </a:rPr>
              <a:t> Z</a:t>
            </a:r>
            <a:r>
              <a:rPr lang="de-DE" sz="2400" b="1" dirty="0">
                <a:latin typeface="Calibri" panose="020F0502020204030204" pitchFamily="34" charset="0"/>
                <a:sym typeface="Wingdings" panose="05000000000000000000" pitchFamily="2" charset="2"/>
              </a:rPr>
              <a:t>Z-1</a:t>
            </a:r>
            <a:r>
              <a:rPr lang="de-DE" sz="2400" b="1" dirty="0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de-DE" sz="2400" b="1" baseline="30000" dirty="0">
                <a:latin typeface="Calibri" panose="020F0502020204030204" pitchFamily="34" charset="0"/>
              </a:rPr>
              <a:t>124</a:t>
            </a:r>
            <a:r>
              <a:rPr lang="de-DE" sz="2400" b="1" dirty="0">
                <a:latin typeface="Calibri" panose="020F0502020204030204" pitchFamily="34" charset="0"/>
              </a:rPr>
              <a:t>Sn </a:t>
            </a:r>
            <a:r>
              <a:rPr lang="de-DE" sz="2400" b="1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2400" b="1" baseline="30000" dirty="0">
                <a:latin typeface="Calibri" panose="020F0502020204030204" pitchFamily="34" charset="0"/>
                <a:sym typeface="Wingdings" panose="05000000000000000000" pitchFamily="2" charset="2"/>
              </a:rPr>
              <a:t>124</a:t>
            </a:r>
            <a:r>
              <a:rPr lang="de-DE" sz="2400" b="1" dirty="0">
                <a:latin typeface="Calibri" panose="020F0502020204030204" pitchFamily="34" charset="0"/>
                <a:sym typeface="Wingdings" panose="05000000000000000000" pitchFamily="2" charset="2"/>
              </a:rPr>
              <a:t>In</a:t>
            </a:r>
          </a:p>
          <a:p>
            <a:pPr algn="ctr"/>
            <a:r>
              <a:rPr lang="de-DE" sz="2400" b="1" dirty="0">
                <a:latin typeface="Calibri" panose="020F0502020204030204" pitchFamily="34" charset="0"/>
                <a:sym typeface="Wingdings" panose="05000000000000000000" pitchFamily="2" charset="2"/>
              </a:rPr>
              <a:t>(q=400MeV/c)</a:t>
            </a:r>
            <a:r>
              <a:rPr lang="de-DE" sz="2400" b="1" dirty="0">
                <a:latin typeface="Calibri" panose="020F0502020204030204" pitchFamily="34" charset="0"/>
              </a:rPr>
              <a:t> </a:t>
            </a:r>
          </a:p>
        </p:txBody>
      </p:sp>
      <p:cxnSp>
        <p:nvCxnSpPr>
          <p:cNvPr id="10" name="Gerade Verbindung 9"/>
          <p:cNvCxnSpPr/>
          <p:nvPr/>
        </p:nvCxnSpPr>
        <p:spPr bwMode="auto">
          <a:xfrm flipV="1">
            <a:off x="2051720" y="2492896"/>
            <a:ext cx="36004" cy="805404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 Verbindung mit Pfeil 13"/>
          <p:cNvCxnSpPr/>
          <p:nvPr/>
        </p:nvCxnSpPr>
        <p:spPr bwMode="auto">
          <a:xfrm>
            <a:off x="2101111" y="2510474"/>
            <a:ext cx="346653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572031"/>
              </p:ext>
            </p:extLst>
          </p:nvPr>
        </p:nvGraphicFramePr>
        <p:xfrm>
          <a:off x="1979712" y="2007567"/>
          <a:ext cx="966788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81" name="Equation" r:id="rId10" imgW="647640" imgH="228600" progId="Equation.DSMT4">
                  <p:embed/>
                </p:oleObj>
              </mc:Choice>
              <mc:Fallback>
                <p:oleObj name="Equation" r:id="rId10" imgW="647640" imgH="228600" progId="Equation.DSMT4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007567"/>
                        <a:ext cx="966788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745652"/>
              </p:ext>
            </p:extLst>
          </p:nvPr>
        </p:nvGraphicFramePr>
        <p:xfrm>
          <a:off x="5724128" y="5031904"/>
          <a:ext cx="966787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82" name="Equation" r:id="rId12" imgW="647640" imgH="228600" progId="Equation.DSMT4">
                  <p:embed/>
                </p:oleObj>
              </mc:Choice>
              <mc:Fallback>
                <p:oleObj name="Equation" r:id="rId12" imgW="647640" imgH="228600" progId="Equation.DSMT4">
                  <p:embed/>
                  <p:pic>
                    <p:nvPicPr>
                      <p:cNvPr id="0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5031904"/>
                        <a:ext cx="966787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58457"/>
              </p:ext>
            </p:extLst>
          </p:nvPr>
        </p:nvGraphicFramePr>
        <p:xfrm>
          <a:off x="1403648" y="351383"/>
          <a:ext cx="19526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83" name="Equation" r:id="rId14" imgW="1307880" imgH="228600" progId="Equation.DSMT4">
                  <p:embed/>
                </p:oleObj>
              </mc:Choice>
              <mc:Fallback>
                <p:oleObj name="Equation" r:id="rId14" imgW="1307880" imgH="228600" progId="Equation.DSMT4">
                  <p:embed/>
                  <p:pic>
                    <p:nvPicPr>
                      <p:cNvPr id="0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51383"/>
                        <a:ext cx="195262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2842"/>
              </p:ext>
            </p:extLst>
          </p:nvPr>
        </p:nvGraphicFramePr>
        <p:xfrm>
          <a:off x="5076056" y="2943671"/>
          <a:ext cx="19526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84" name="Equation" r:id="rId16" imgW="1307880" imgH="228600" progId="Equation.DSMT4">
                  <p:embed/>
                </p:oleObj>
              </mc:Choice>
              <mc:Fallback>
                <p:oleObj name="Equation" r:id="rId16" imgW="1307880" imgH="228600" progId="Equation.DSMT4">
                  <p:embed/>
                  <p:pic>
                    <p:nvPicPr>
                      <p:cNvPr id="0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943671"/>
                        <a:ext cx="195262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4725" name="Picture 3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4054"/>
            <a:ext cx="959549" cy="68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26" name="Picture 3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544552"/>
            <a:ext cx="100811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2CB188-9361-40C7-8C52-F74D50BA1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1EABED-7C07-4EC1-9C59-8AB0AED79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19</a:t>
            </a:fld>
            <a:endParaRPr lang="de-DE"/>
          </a:p>
        </p:txBody>
      </p:sp>
      <p:cxnSp>
        <p:nvCxnSpPr>
          <p:cNvPr id="19" name="Gerade Verbindung 9">
            <a:extLst>
              <a:ext uri="{FF2B5EF4-FFF2-40B4-BE49-F238E27FC236}">
                <a16:creationId xmlns:a16="http://schemas.microsoft.com/office/drawing/2014/main" id="{4A5D3D08-FF0D-4EAF-9169-5B91D7D4C81B}"/>
              </a:ext>
            </a:extLst>
          </p:cNvPr>
          <p:cNvCxnSpPr>
            <a:cxnSpLocks/>
          </p:cNvCxnSpPr>
          <p:nvPr/>
        </p:nvCxnSpPr>
        <p:spPr bwMode="auto">
          <a:xfrm flipV="1">
            <a:off x="5904148" y="5331209"/>
            <a:ext cx="0" cy="478012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141FD52D-4ABB-40C4-91EC-D7ED530A8A56}"/>
              </a:ext>
            </a:extLst>
          </p:cNvPr>
          <p:cNvCxnSpPr/>
          <p:nvPr/>
        </p:nvCxnSpPr>
        <p:spPr bwMode="auto">
          <a:xfrm>
            <a:off x="5904148" y="5331209"/>
            <a:ext cx="346653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5379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2" y="332656"/>
            <a:ext cx="87129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800" b="1" dirty="0">
              <a:latin typeface="Calibri" panose="020F0502020204030204" pitchFamily="34" charset="0"/>
            </a:endParaRPr>
          </a:p>
          <a:p>
            <a:pPr algn="ctr"/>
            <a:r>
              <a:rPr lang="de-DE" sz="2800" b="1" dirty="0">
                <a:latin typeface="Calibri" panose="020F0502020204030204" pitchFamily="34" charset="0"/>
              </a:rPr>
              <a:t>Agenda:</a:t>
            </a:r>
          </a:p>
          <a:p>
            <a:endParaRPr lang="de-DE" sz="2800" b="1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500" b="1" dirty="0" err="1">
                <a:latin typeface="Calibri" panose="020F0502020204030204" pitchFamily="34" charset="0"/>
              </a:rPr>
              <a:t>Resonance</a:t>
            </a:r>
            <a:r>
              <a:rPr lang="de-DE" sz="2500" b="1" dirty="0">
                <a:latin typeface="Calibri" panose="020F0502020204030204" pitchFamily="34" charset="0"/>
              </a:rPr>
              <a:t> </a:t>
            </a:r>
            <a:r>
              <a:rPr lang="de-DE" sz="2500" b="1" dirty="0" err="1">
                <a:latin typeface="Calibri" panose="020F0502020204030204" pitchFamily="34" charset="0"/>
              </a:rPr>
              <a:t>excitation</a:t>
            </a:r>
            <a:r>
              <a:rPr lang="de-DE" sz="2500" b="1" dirty="0">
                <a:latin typeface="Calibri" panose="020F0502020204030204" pitchFamily="34" charset="0"/>
              </a:rPr>
              <a:t> in </a:t>
            </a:r>
            <a:r>
              <a:rPr lang="de-DE" sz="2500" b="1" dirty="0" err="1">
                <a:latin typeface="Calibri" panose="020F0502020204030204" pitchFamily="34" charset="0"/>
              </a:rPr>
              <a:t>nucleus-nucleus</a:t>
            </a:r>
            <a:r>
              <a:rPr lang="de-DE" sz="2500" b="1" dirty="0">
                <a:latin typeface="Calibri" panose="020F0502020204030204" pitchFamily="34" charset="0"/>
              </a:rPr>
              <a:t> </a:t>
            </a:r>
            <a:r>
              <a:rPr lang="de-DE" sz="2500" b="1" dirty="0" err="1">
                <a:latin typeface="Calibri" panose="020F0502020204030204" pitchFamily="34" charset="0"/>
              </a:rPr>
              <a:t>reactions</a:t>
            </a:r>
            <a:endParaRPr lang="de-DE" sz="2500" b="1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500" b="1" dirty="0">
                <a:latin typeface="Calibri" panose="020F0502020204030204" pitchFamily="34" charset="0"/>
              </a:rPr>
              <a:t>The </a:t>
            </a:r>
            <a:r>
              <a:rPr lang="de-DE" sz="2500" b="1" dirty="0" err="1">
                <a:latin typeface="Calibri" panose="020F0502020204030204" pitchFamily="34" charset="0"/>
              </a:rPr>
              <a:t>excited</a:t>
            </a:r>
            <a:r>
              <a:rPr lang="de-DE" sz="2500" b="1" dirty="0">
                <a:latin typeface="Calibri" panose="020F0502020204030204" pitchFamily="34" charset="0"/>
              </a:rPr>
              <a:t> </a:t>
            </a:r>
            <a:r>
              <a:rPr lang="de-DE" sz="2500" b="1" dirty="0" err="1">
                <a:latin typeface="Calibri" panose="020F0502020204030204" pitchFamily="34" charset="0"/>
              </a:rPr>
              <a:t>nucleon</a:t>
            </a:r>
            <a:r>
              <a:rPr lang="de-DE" sz="2500" b="1" dirty="0">
                <a:latin typeface="Calibri" panose="020F0502020204030204" pitchFamily="34" charset="0"/>
              </a:rPr>
              <a:t> in </a:t>
            </a:r>
            <a:r>
              <a:rPr lang="de-DE" sz="2500" b="1" dirty="0" err="1">
                <a:latin typeface="Calibri" panose="020F0502020204030204" pitchFamily="34" charset="0"/>
              </a:rPr>
              <a:t>nuclei</a:t>
            </a:r>
            <a:r>
              <a:rPr lang="de-DE" sz="2500" b="1" dirty="0">
                <a:latin typeface="Calibri" panose="020F0502020204030204" pitchFamily="34" charset="0"/>
              </a:rPr>
              <a:t>: </a:t>
            </a:r>
            <a:r>
              <a:rPr lang="de-DE" sz="2800" b="1" dirty="0">
                <a:latin typeface="Calibri" panose="020F0502020204030204" pitchFamily="34" charset="0"/>
              </a:rPr>
              <a:t>N</a:t>
            </a:r>
            <a:r>
              <a:rPr lang="de-DE" sz="2800" b="1" baseline="30000" dirty="0">
                <a:latin typeface="Calibri" panose="020F0502020204030204" pitchFamily="34" charset="0"/>
              </a:rPr>
              <a:t>*</a:t>
            </a:r>
            <a:r>
              <a:rPr lang="de-DE" sz="2500" b="1" dirty="0">
                <a:latin typeface="Calibri" panose="020F0502020204030204" pitchFamily="34" charset="0"/>
              </a:rPr>
              <a:t>N</a:t>
            </a:r>
            <a:r>
              <a:rPr lang="de-DE" sz="2500" b="1" baseline="30000" dirty="0">
                <a:latin typeface="Calibri" panose="020F0502020204030204" pitchFamily="34" charset="0"/>
              </a:rPr>
              <a:t>-1 </a:t>
            </a:r>
            <a:r>
              <a:rPr lang="de-DE" sz="2500" b="1" dirty="0" err="1">
                <a:latin typeface="Calibri" panose="020F0502020204030204" pitchFamily="34" charset="0"/>
              </a:rPr>
              <a:t>modes</a:t>
            </a:r>
            <a:r>
              <a:rPr lang="de-DE" sz="2500" b="1" dirty="0">
                <a:latin typeface="Calibri" panose="020F0502020204030204" pitchFamily="34" charset="0"/>
              </a:rPr>
              <a:t> of </a:t>
            </a:r>
            <a:r>
              <a:rPr lang="de-DE" sz="2500" b="1" dirty="0" err="1">
                <a:latin typeface="Calibri" panose="020F0502020204030204" pitchFamily="34" charset="0"/>
              </a:rPr>
              <a:t>excitation</a:t>
            </a:r>
            <a:r>
              <a:rPr lang="de-DE" sz="2500" b="1" dirty="0"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500" b="1" dirty="0" err="1">
                <a:latin typeface="Calibri" panose="020F0502020204030204" pitchFamily="34" charset="0"/>
              </a:rPr>
              <a:t>Nuclear</a:t>
            </a:r>
            <a:r>
              <a:rPr lang="de-DE" sz="2500" b="1" dirty="0">
                <a:latin typeface="Calibri" panose="020F0502020204030204" pitchFamily="34" charset="0"/>
              </a:rPr>
              <a:t> </a:t>
            </a:r>
            <a:r>
              <a:rPr lang="de-DE" sz="2500" b="1" dirty="0" err="1">
                <a:latin typeface="Calibri" panose="020F0502020204030204" pitchFamily="34" charset="0"/>
              </a:rPr>
              <a:t>response</a:t>
            </a:r>
            <a:r>
              <a:rPr lang="de-DE" sz="2500" b="1" dirty="0">
                <a:latin typeface="Calibri" panose="020F0502020204030204" pitchFamily="34" charset="0"/>
              </a:rPr>
              <a:t> </a:t>
            </a:r>
            <a:r>
              <a:rPr lang="de-DE" sz="2500" b="1" dirty="0" err="1">
                <a:latin typeface="Calibri" panose="020F0502020204030204" pitchFamily="34" charset="0"/>
              </a:rPr>
              <a:t>functions</a:t>
            </a:r>
            <a:r>
              <a:rPr lang="de-DE" sz="2500" b="1" dirty="0">
                <a:latin typeface="Calibri" panose="020F0502020204030204" pitchFamily="34" charset="0"/>
              </a:rPr>
              <a:t> </a:t>
            </a:r>
            <a:r>
              <a:rPr lang="de-DE" sz="2500" b="1" dirty="0" err="1">
                <a:latin typeface="Calibri" panose="020F0502020204030204" pitchFamily="34" charset="0"/>
              </a:rPr>
              <a:t>with</a:t>
            </a:r>
            <a:r>
              <a:rPr lang="de-DE" sz="2500" b="1" dirty="0">
                <a:latin typeface="Calibri" panose="020F0502020204030204" pitchFamily="34" charset="0"/>
              </a:rPr>
              <a:t> resonances: N*RPA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500" b="1" dirty="0" err="1">
                <a:latin typeface="Calibri" panose="020F0502020204030204" pitchFamily="34" charset="0"/>
              </a:rPr>
              <a:t>Astrophysics</a:t>
            </a:r>
            <a:r>
              <a:rPr lang="de-DE" sz="2500" b="1" dirty="0">
                <a:latin typeface="Calibri" panose="020F0502020204030204" pitchFamily="34" charset="0"/>
              </a:rPr>
              <a:t>: „</a:t>
            </a:r>
            <a:r>
              <a:rPr lang="de-DE" sz="2500" b="1" dirty="0" err="1">
                <a:latin typeface="Calibri" panose="020F0502020204030204" pitchFamily="34" charset="0"/>
              </a:rPr>
              <a:t>resonance</a:t>
            </a:r>
            <a:r>
              <a:rPr lang="de-DE" sz="2500" b="1" dirty="0">
                <a:latin typeface="Calibri" panose="020F0502020204030204" pitchFamily="34" charset="0"/>
              </a:rPr>
              <a:t> puzzle“ in neutron stars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500" b="1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b="1" dirty="0">
              <a:latin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7D2F98-6555-419E-B7EE-E52B13C7F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A39358-93CA-4A85-AB8A-A14676AE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449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06" y="1406032"/>
            <a:ext cx="7202789" cy="4471240"/>
          </a:xfrm>
          <a:prstGeom prst="rect">
            <a:avLst/>
          </a:prstGeom>
          <a:noFill/>
          <a:ln w="603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67544" y="11663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>
                <a:latin typeface="Calibri" panose="020F0502020204030204" pitchFamily="34" charset="0"/>
              </a:rPr>
              <a:t>Delta-</a:t>
            </a:r>
            <a:r>
              <a:rPr lang="de-DE" sz="2600" b="1" dirty="0" err="1">
                <a:latin typeface="Calibri" panose="020F0502020204030204" pitchFamily="34" charset="0"/>
              </a:rPr>
              <a:t>Resonance</a:t>
            </a:r>
            <a:r>
              <a:rPr lang="de-DE" sz="2600" b="1" dirty="0">
                <a:latin typeface="Calibri" panose="020F0502020204030204" pitchFamily="34" charset="0"/>
              </a:rPr>
              <a:t> </a:t>
            </a:r>
            <a:r>
              <a:rPr lang="de-DE" sz="2600" b="1" dirty="0" err="1">
                <a:latin typeface="Calibri" panose="020F0502020204030204" pitchFamily="34" charset="0"/>
              </a:rPr>
              <a:t>Excitation</a:t>
            </a:r>
            <a:r>
              <a:rPr lang="de-DE" sz="2600" b="1" dirty="0">
                <a:latin typeface="Calibri" panose="020F0502020204030204" pitchFamily="34" charset="0"/>
              </a:rPr>
              <a:t> in</a:t>
            </a:r>
            <a:br>
              <a:rPr lang="de-DE" sz="2600" b="1" dirty="0">
                <a:latin typeface="Calibri" panose="020F0502020204030204" pitchFamily="34" charset="0"/>
              </a:rPr>
            </a:br>
            <a:r>
              <a:rPr lang="de-DE" sz="2600" b="1" dirty="0">
                <a:latin typeface="Calibri" panose="020F0502020204030204" pitchFamily="34" charset="0"/>
              </a:rPr>
              <a:t>Inclusive </a:t>
            </a:r>
            <a:r>
              <a:rPr lang="de-DE" sz="2400" b="1" dirty="0">
                <a:latin typeface="Calibri" panose="020F0502020204030204" pitchFamily="34" charset="0"/>
              </a:rPr>
              <a:t>(</a:t>
            </a:r>
            <a:r>
              <a:rPr lang="de-DE" sz="2400" b="1" dirty="0" err="1">
                <a:latin typeface="Calibri" panose="020F0502020204030204" pitchFamily="34" charset="0"/>
              </a:rPr>
              <a:t>e,e</a:t>
            </a:r>
            <a:r>
              <a:rPr lang="de-DE" sz="2400" b="1" dirty="0">
                <a:latin typeface="Calibri" panose="020F0502020204030204" pitchFamily="34" charset="0"/>
              </a:rPr>
              <a:t>‘)</a:t>
            </a:r>
            <a:r>
              <a:rPr lang="de-DE" sz="2600" b="1" dirty="0">
                <a:latin typeface="Calibri" panose="020F0502020204030204" pitchFamily="34" charset="0"/>
              </a:rPr>
              <a:t> </a:t>
            </a:r>
            <a:r>
              <a:rPr lang="de-DE" sz="2600" b="1" dirty="0" err="1">
                <a:latin typeface="Calibri" panose="020F0502020204030204" pitchFamily="34" charset="0"/>
              </a:rPr>
              <a:t>Scattering</a:t>
            </a:r>
            <a:endParaRPr lang="de-DE" sz="2600" b="1" dirty="0">
              <a:latin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3493D2-CA24-4B9F-AB72-54EECE4B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E07903-24CE-4F72-A626-D0256035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602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59CA9D-2294-4B16-B729-3C99E5F9F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5079"/>
            <a:ext cx="8229600" cy="1139825"/>
          </a:xfrm>
        </p:spPr>
        <p:txBody>
          <a:bodyPr/>
          <a:lstStyle/>
          <a:p>
            <a:r>
              <a:rPr lang="de-DE" dirty="0"/>
              <a:t>Decay </a:t>
            </a:r>
            <a:r>
              <a:rPr lang="de-DE" dirty="0" err="1"/>
              <a:t>Spectroscopy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30A6DF5-68BE-46AA-9186-C35A6638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104D06-3DD1-48E4-B00A-2B5AAC3A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21</a:t>
            </a:fld>
            <a:endParaRPr lang="de-DE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E379ACDD-B745-4E3C-B861-009E313CF5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706075"/>
              </p:ext>
            </p:extLst>
          </p:nvPr>
        </p:nvGraphicFramePr>
        <p:xfrm>
          <a:off x="3498940" y="3001483"/>
          <a:ext cx="2218128" cy="2812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8" name="Equation" r:id="rId4" imgW="1866600" imgH="1790640" progId="Equation.DSMT4">
                  <p:embed/>
                </p:oleObj>
              </mc:Choice>
              <mc:Fallback>
                <p:oleObj name="Equation" r:id="rId4" imgW="1866600" imgH="1790640" progId="Equation.DSMT4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8940" y="3001483"/>
                        <a:ext cx="2218128" cy="281297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47625">
                        <a:solidFill>
                          <a:srgbClr val="92D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09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767805"/>
            <a:ext cx="8172450" cy="4181475"/>
          </a:xfrm>
          <a:prstGeom prst="rect">
            <a:avLst/>
          </a:prstGeom>
          <a:noFill/>
          <a:ln w="603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85775" y="188640"/>
            <a:ext cx="81724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err="1">
                <a:latin typeface="Comic Sans MS" panose="030F0702030302020204" pitchFamily="66" charset="0"/>
              </a:rPr>
              <a:t>Exclusive</a:t>
            </a:r>
            <a:r>
              <a:rPr lang="de-DE" sz="2600" b="1" dirty="0">
                <a:latin typeface="Comic Sans MS" panose="030F0702030302020204" pitchFamily="66" charset="0"/>
              </a:rPr>
              <a:t> </a:t>
            </a:r>
            <a:r>
              <a:rPr lang="de-DE" sz="2600" b="1" dirty="0" err="1">
                <a:latin typeface="Comic Sans MS" panose="030F0702030302020204" pitchFamily="66" charset="0"/>
              </a:rPr>
              <a:t>Reactions</a:t>
            </a:r>
            <a:r>
              <a:rPr lang="de-DE" sz="2600" b="1" dirty="0"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de-DE" sz="2600" b="1" dirty="0" err="1">
                <a:latin typeface="Comic Sans MS" panose="030F0702030302020204" pitchFamily="66" charset="0"/>
              </a:rPr>
              <a:t>Resonance</a:t>
            </a:r>
            <a:r>
              <a:rPr lang="de-DE" sz="2600" b="1" dirty="0">
                <a:latin typeface="Comic Sans MS" panose="030F0702030302020204" pitchFamily="66" charset="0"/>
              </a:rPr>
              <a:t> </a:t>
            </a:r>
            <a:r>
              <a:rPr lang="de-DE" sz="2600" b="1" dirty="0" err="1">
                <a:latin typeface="Comic Sans MS" panose="030F0702030302020204" pitchFamily="66" charset="0"/>
              </a:rPr>
              <a:t>Excitation</a:t>
            </a:r>
            <a:r>
              <a:rPr lang="de-DE" sz="2600" b="1" dirty="0">
                <a:latin typeface="Comic Sans MS" panose="030F0702030302020204" pitchFamily="66" charset="0"/>
              </a:rPr>
              <a:t> and Meson </a:t>
            </a:r>
            <a:r>
              <a:rPr lang="de-DE" sz="2600" b="1" dirty="0" err="1">
                <a:latin typeface="Comic Sans MS" panose="030F0702030302020204" pitchFamily="66" charset="0"/>
              </a:rPr>
              <a:t>Production</a:t>
            </a:r>
            <a:r>
              <a:rPr lang="de-DE" sz="2600" b="1" dirty="0">
                <a:latin typeface="Comic Sans MS" panose="030F0702030302020204" pitchFamily="66" charset="0"/>
              </a:rPr>
              <a:t> in Ion-Ion </a:t>
            </a:r>
            <a:r>
              <a:rPr lang="de-DE" sz="2600" b="1" dirty="0" err="1">
                <a:latin typeface="Comic Sans MS" panose="030F0702030302020204" pitchFamily="66" charset="0"/>
              </a:rPr>
              <a:t>Collisions</a:t>
            </a:r>
            <a:endParaRPr lang="de-DE" sz="2600" b="1" dirty="0">
              <a:latin typeface="Comic Sans MS" panose="030F0702030302020204" pitchFamily="66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1DD0178-5CC3-4221-8697-318A5FFA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F7B3AA-3CC2-44F4-9EE5-243A8DD5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485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965186" cy="370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928191" cy="370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0" y="99789"/>
            <a:ext cx="90364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err="1">
                <a:latin typeface="Comic Sans MS" pitchFamily="66" charset="0"/>
              </a:rPr>
              <a:t>Exclusive</a:t>
            </a:r>
            <a:r>
              <a:rPr lang="de-DE" sz="2400" b="1" dirty="0">
                <a:latin typeface="Comic Sans MS" pitchFamily="66" charset="0"/>
              </a:rPr>
              <a:t> </a:t>
            </a:r>
            <a:r>
              <a:rPr lang="de-DE" sz="2400" b="1" dirty="0" err="1">
                <a:latin typeface="Comic Sans MS" pitchFamily="66" charset="0"/>
              </a:rPr>
              <a:t>reaction</a:t>
            </a:r>
            <a:r>
              <a:rPr lang="de-DE" sz="2400" b="1" dirty="0">
                <a:latin typeface="Comic Sans MS" pitchFamily="66" charset="0"/>
              </a:rPr>
              <a:t>: Single-Pion Decay </a:t>
            </a:r>
            <a:r>
              <a:rPr lang="de-DE" sz="2400" b="1" dirty="0" err="1">
                <a:latin typeface="Comic Sans MS" pitchFamily="66" charset="0"/>
              </a:rPr>
              <a:t>Spectroscopy</a:t>
            </a:r>
            <a:endParaRPr lang="de-DE" sz="2400" b="1" dirty="0">
              <a:latin typeface="Comic Sans MS" pitchFamily="66" charset="0"/>
            </a:endParaRPr>
          </a:p>
          <a:p>
            <a:pPr marL="1828800" lvl="3" indent="-457200">
              <a:buFont typeface="Arial" pitchFamily="34" charset="0"/>
              <a:buChar char="•"/>
            </a:pP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2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de-DE" sz="2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reaction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 at KEK,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de-DE" sz="2200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lab</a:t>
            </a:r>
            <a:r>
              <a:rPr lang="de-DE" sz="22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=  830Mev on </a:t>
            </a:r>
            <a:r>
              <a:rPr lang="de-DE" sz="2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2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He,</a:t>
            </a:r>
            <a:r>
              <a:rPr lang="de-DE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reaction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Saturne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de-DE" sz="2200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lab</a:t>
            </a:r>
            <a:r>
              <a:rPr lang="de-DE" sz="22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=  2GeV on </a:t>
            </a:r>
            <a:r>
              <a:rPr lang="de-DE" sz="2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C 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071599" y="6139678"/>
            <a:ext cx="509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Theory</a:t>
            </a:r>
            <a:r>
              <a:rPr lang="de-DE" b="1" dirty="0"/>
              <a:t>: S. Das, PRC 66:014604 (2002)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23" y="1384312"/>
            <a:ext cx="1750033" cy="45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982" y="1412776"/>
            <a:ext cx="1877378" cy="4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928713" y="5589240"/>
            <a:ext cx="2805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/>
              <a:t>FANCY@KEK 88% of 4</a:t>
            </a:r>
            <a:r>
              <a:rPr lang="de-DE" b="1" dirty="0">
                <a:latin typeface="Symbol" pitchFamily="18" charset="2"/>
              </a:rPr>
              <a:t>p</a:t>
            </a:r>
          </a:p>
        </p:txBody>
      </p:sp>
      <p:sp>
        <p:nvSpPr>
          <p:cNvPr id="9" name="Rechteck 8"/>
          <p:cNvSpPr/>
          <p:nvPr/>
        </p:nvSpPr>
        <p:spPr>
          <a:xfrm>
            <a:off x="4785981" y="5589240"/>
            <a:ext cx="3961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/>
              <a:t>DIOGENE@SATURNE ~100% of 4</a:t>
            </a:r>
            <a:r>
              <a:rPr lang="de-DE" b="1">
                <a:latin typeface="Symbol" pitchFamily="18" charset="2"/>
              </a:rPr>
              <a:t>p</a:t>
            </a:r>
            <a:endParaRPr lang="de-DE" b="1" dirty="0">
              <a:latin typeface="Symbol" pitchFamily="18" charset="2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95536" y="5877272"/>
            <a:ext cx="4104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400" b="1" dirty="0"/>
              <a:t>J. Chiba </a:t>
            </a:r>
            <a:r>
              <a:rPr lang="nb-NO" sz="1400" b="1" i="1" dirty="0"/>
              <a:t>et al.</a:t>
            </a:r>
            <a:r>
              <a:rPr lang="nb-NO" sz="1400" b="1" dirty="0"/>
              <a:t>, Phys. Rev. Lett. 67, 1982 (1991)</a:t>
            </a:r>
            <a:endParaRPr lang="de-DE" sz="1400" b="1" dirty="0"/>
          </a:p>
        </p:txBody>
      </p:sp>
      <p:sp>
        <p:nvSpPr>
          <p:cNvPr id="6" name="Rechteck 5"/>
          <p:cNvSpPr/>
          <p:nvPr/>
        </p:nvSpPr>
        <p:spPr>
          <a:xfrm>
            <a:off x="4839222" y="5920816"/>
            <a:ext cx="4201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="1" dirty="0"/>
              <a:t>T. Hennino </a:t>
            </a:r>
            <a:r>
              <a:rPr lang="nb-NO" sz="1400" b="1" i="1" dirty="0"/>
              <a:t>et al.</a:t>
            </a:r>
            <a:r>
              <a:rPr lang="nb-NO" sz="1400" b="1" dirty="0"/>
              <a:t>, Phys. Lett. B 283, 42 (1992)</a:t>
            </a:r>
            <a:endParaRPr lang="de-DE" sz="1400" b="1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7D35213-8429-4C03-8618-C6742C29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0C4F496-A726-403C-8753-2A8E383B7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193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52" y="908720"/>
            <a:ext cx="7785004" cy="3929129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4185496" cy="112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399" y="4941168"/>
            <a:ext cx="4070089" cy="112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39552" y="4462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Decay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Spectroscopy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of Higher Resonances in A+A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Collisions</a:t>
            </a:r>
            <a:endParaRPr lang="de-D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(Single and) Double-pion Decay </a:t>
            </a:r>
            <a:r>
              <a:rPr lang="de-DE" sz="24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Spectroscopy</a:t>
            </a:r>
            <a:endParaRPr lang="de-DE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67" y="6152728"/>
            <a:ext cx="3171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8B00076-4FC4-4241-A5E8-DE0C5676C2DC}"/>
              </a:ext>
            </a:extLst>
          </p:cNvPr>
          <p:cNvSpPr/>
          <p:nvPr/>
        </p:nvSpPr>
        <p:spPr>
          <a:xfrm>
            <a:off x="2078152" y="980728"/>
            <a:ext cx="5086136" cy="369332"/>
          </a:xfrm>
          <a:prstGeom prst="rect">
            <a:avLst/>
          </a:prstGeom>
          <a:solidFill>
            <a:srgbClr val="92D050">
              <a:alpha val="89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de-DE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de-DE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C+</a:t>
            </a:r>
            <a:r>
              <a:rPr lang="de-DE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de-DE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@ </a:t>
            </a:r>
            <a:r>
              <a:rPr lang="de-DE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de-DE" b="1" baseline="-250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</a:t>
            </a:r>
            <a:r>
              <a:rPr lang="de-DE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=4.2 </a:t>
            </a:r>
            <a:r>
              <a:rPr lang="de-DE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GeV</a:t>
            </a:r>
            <a:r>
              <a:rPr lang="de-DE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/c, </a:t>
            </a:r>
            <a:r>
              <a:rPr lang="de-DE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Synchro-Phasetron</a:t>
            </a:r>
            <a:r>
              <a:rPr lang="de-DE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581D05-BB88-40E5-9EC3-BA1AADB9B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9EB48B-94A8-4246-ACBD-65B665CE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81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85119"/>
            <a:ext cx="8229600" cy="1139825"/>
          </a:xfrm>
        </p:spPr>
        <p:txBody>
          <a:bodyPr/>
          <a:lstStyle/>
          <a:p>
            <a:r>
              <a:rPr lang="de-DE" dirty="0"/>
              <a:t>N* Resonances </a:t>
            </a:r>
            <a:br>
              <a:rPr lang="de-DE" dirty="0"/>
            </a:br>
            <a:r>
              <a:rPr lang="de-DE" dirty="0"/>
              <a:t>in </a:t>
            </a:r>
            <a:br>
              <a:rPr lang="de-DE" dirty="0"/>
            </a:br>
            <a:r>
              <a:rPr lang="de-DE" dirty="0"/>
              <a:t>Neutron Stars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F878286-8E3F-4D64-A5EF-B825D5869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F7AE59-1FAA-4602-AB74-CC2E1751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815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59632" y="446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latin typeface="Symbol" panose="05050102010706020507" pitchFamily="18" charset="2"/>
              </a:rPr>
              <a:t>D</a:t>
            </a:r>
            <a:r>
              <a:rPr lang="de-DE" sz="2400" b="1" dirty="0" err="1"/>
              <a:t>‘s</a:t>
            </a:r>
            <a:r>
              <a:rPr lang="de-DE" sz="2400" b="1" dirty="0"/>
              <a:t> in Neutron Stars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907" y="764704"/>
            <a:ext cx="4290186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843808" y="5713511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Schürhoff, </a:t>
            </a:r>
            <a:r>
              <a:rPr lang="de-DE" sz="1400" b="1" dirty="0" err="1"/>
              <a:t>Schramm,Dexheimer</a:t>
            </a:r>
            <a:r>
              <a:rPr lang="de-DE" sz="1400" b="1" dirty="0"/>
              <a:t>, 2010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1D7ABC-7878-4013-93DB-25E46611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CC233D-7084-4C5D-8EB0-F4648B0AB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914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C83CC39-99F8-4B1C-AC1C-ECD575266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1F0D0D6-6A0E-4E07-914D-5F5644B4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27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F458D6E-9F2A-423A-96E4-A62843179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115" y="1077926"/>
            <a:ext cx="6597769" cy="470214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100DA3D-2C3A-45C8-B26D-7206103B5F27}"/>
              </a:ext>
            </a:extLst>
          </p:cNvPr>
          <p:cNvSpPr/>
          <p:nvPr/>
        </p:nvSpPr>
        <p:spPr>
          <a:xfrm>
            <a:off x="2548136" y="5909677"/>
            <a:ext cx="4040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rgbClr val="131413"/>
                </a:solidFill>
                <a:latin typeface="CMR9"/>
              </a:rPr>
              <a:t>A. Drago et al. Eur. Phys. J. A (2016) </a:t>
            </a:r>
            <a:r>
              <a:rPr lang="de-DE" b="1" dirty="0">
                <a:solidFill>
                  <a:srgbClr val="131413"/>
                </a:solidFill>
                <a:latin typeface="CMBX9"/>
              </a:rPr>
              <a:t>52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28F1E3E-C6F1-4061-9F1A-31F54585A37D}"/>
              </a:ext>
            </a:extLst>
          </p:cNvPr>
          <p:cNvSpPr txBox="1"/>
          <p:nvPr/>
        </p:nvSpPr>
        <p:spPr>
          <a:xfrm>
            <a:off x="1187624" y="332656"/>
            <a:ext cx="6984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/>
              <a:t>Resonances</a:t>
            </a:r>
            <a:r>
              <a:rPr lang="de-DE" sz="2200" b="1" dirty="0"/>
              <a:t> and Hyperons in Neutron Star Matter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AFF6A7E-B44C-446C-AE9E-EDBBE40F1841}"/>
              </a:ext>
            </a:extLst>
          </p:cNvPr>
          <p:cNvSpPr/>
          <p:nvPr/>
        </p:nvSpPr>
        <p:spPr bwMode="auto">
          <a:xfrm>
            <a:off x="2267744" y="3861048"/>
            <a:ext cx="2304256" cy="504056"/>
          </a:xfrm>
          <a:prstGeom prst="ellipse">
            <a:avLst/>
          </a:prstGeom>
          <a:solidFill>
            <a:srgbClr val="FFFF00">
              <a:alpha val="4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EDC5E26-E932-4AE5-82AA-DF0F65F4A91E}"/>
              </a:ext>
            </a:extLst>
          </p:cNvPr>
          <p:cNvSpPr/>
          <p:nvPr/>
        </p:nvSpPr>
        <p:spPr bwMode="auto">
          <a:xfrm>
            <a:off x="4499992" y="2492896"/>
            <a:ext cx="504056" cy="504056"/>
          </a:xfrm>
          <a:prstGeom prst="ellipse">
            <a:avLst/>
          </a:prstGeom>
          <a:solidFill>
            <a:srgbClr val="FF0000">
              <a:alpha val="4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3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042988"/>
            <a:ext cx="7258050" cy="4772025"/>
          </a:xfrm>
          <a:prstGeom prst="rect">
            <a:avLst/>
          </a:prstGeom>
          <a:noFill/>
          <a:ln w="476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Gerade Verbindung 4"/>
          <p:cNvCxnSpPr/>
          <p:nvPr/>
        </p:nvCxnSpPr>
        <p:spPr>
          <a:xfrm>
            <a:off x="1403648" y="2420888"/>
            <a:ext cx="5760640" cy="0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7215984" y="230275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C00000"/>
                </a:solidFill>
              </a:rPr>
              <a:t>M=1.97M</a:t>
            </a:r>
            <a:r>
              <a:rPr lang="de-DE" sz="1200" b="1" baseline="-25000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192913" y="202575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accent4">
                    <a:lumMod val="10000"/>
                  </a:schemeClr>
                </a:solidFill>
              </a:rPr>
              <a:t>M=2.10M</a:t>
            </a:r>
            <a:r>
              <a:rPr lang="de-DE" sz="1200" b="1" baseline="-25000" dirty="0">
                <a:solidFill>
                  <a:schemeClr val="accent4">
                    <a:lumMod val="10000"/>
                  </a:schemeClr>
                </a:solidFill>
              </a:rPr>
              <a:t>o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1403648" y="2262236"/>
            <a:ext cx="5760640" cy="0"/>
          </a:xfrm>
          <a:prstGeom prst="line">
            <a:avLst/>
          </a:prstGeom>
          <a:ln w="603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78" y="4005064"/>
            <a:ext cx="2592288" cy="81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87" y="2780928"/>
            <a:ext cx="2941874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043608" y="4462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/>
              <a:t>Mass</a:t>
            </a:r>
            <a:r>
              <a:rPr lang="de-DE" sz="2400" b="1" dirty="0"/>
              <a:t>-Radius Relation for a Neutron Star „</a:t>
            </a:r>
            <a:r>
              <a:rPr lang="de-DE" sz="2000" b="1" dirty="0" err="1"/>
              <a:t>Driving</a:t>
            </a:r>
            <a:r>
              <a:rPr lang="de-DE" sz="2000" b="1" dirty="0"/>
              <a:t> </a:t>
            </a:r>
            <a:r>
              <a:rPr lang="de-DE" sz="2000" b="1" dirty="0" err="1"/>
              <a:t>up</a:t>
            </a:r>
            <a:r>
              <a:rPr lang="de-DE" sz="2000" b="1" dirty="0"/>
              <a:t> </a:t>
            </a:r>
            <a:r>
              <a:rPr lang="de-DE" sz="2000" b="1" dirty="0" err="1"/>
              <a:t>the</a:t>
            </a:r>
            <a:r>
              <a:rPr lang="de-DE" sz="2000" b="1" dirty="0"/>
              <a:t> </a:t>
            </a:r>
            <a:r>
              <a:rPr lang="de-DE" sz="2000" b="1" dirty="0" err="1"/>
              <a:t>mass</a:t>
            </a:r>
            <a:r>
              <a:rPr lang="de-DE" sz="2000" b="1" dirty="0"/>
              <a:t> </a:t>
            </a:r>
            <a:r>
              <a:rPr lang="de-DE" sz="2000" b="1" dirty="0" err="1"/>
              <a:t>by</a:t>
            </a:r>
            <a:r>
              <a:rPr lang="de-DE" sz="2000" b="1" dirty="0"/>
              <a:t> </a:t>
            </a:r>
            <a:r>
              <a:rPr lang="de-DE" sz="2000" b="1" i="1" dirty="0"/>
              <a:t>Vector Repulsion</a:t>
            </a:r>
            <a:r>
              <a:rPr lang="de-DE" sz="2000" b="1" dirty="0"/>
              <a:t>“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1E5F881-7720-4680-978A-BA36D887A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D3187-B3E2-4114-BB9D-95EAB998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28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E4F6415-D217-42F7-AEF0-7788289FA959}"/>
              </a:ext>
            </a:extLst>
          </p:cNvPr>
          <p:cNvSpPr txBox="1"/>
          <p:nvPr/>
        </p:nvSpPr>
        <p:spPr>
          <a:xfrm>
            <a:off x="2987824" y="594928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J. Wilhelm, H.L, EPJ </a:t>
            </a:r>
            <a:r>
              <a:rPr lang="de-DE" sz="1600" b="1" dirty="0" err="1"/>
              <a:t>WoC</a:t>
            </a:r>
            <a:r>
              <a:rPr lang="de-DE" sz="1600" b="1" dirty="0"/>
              <a:t> 107</a:t>
            </a:r>
          </a:p>
        </p:txBody>
      </p:sp>
    </p:spTree>
    <p:extLst>
      <p:ext uri="{BB962C8B-B14F-4D97-AF65-F5344CB8AC3E}">
        <p14:creationId xmlns:p14="http://schemas.microsoft.com/office/powerpoint/2010/main" val="2237556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26CBE58-65CE-4801-8011-FE1B2758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4D5ADB9-B907-4C2E-9D3E-C31C648D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29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599446A-9BEA-4EB0-84E0-4D42B1F97FFE}"/>
              </a:ext>
            </a:extLst>
          </p:cNvPr>
          <p:cNvSpPr txBox="1"/>
          <p:nvPr/>
        </p:nvSpPr>
        <p:spPr>
          <a:xfrm>
            <a:off x="1187624" y="332656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/>
              <a:t>Resonances</a:t>
            </a:r>
            <a:r>
              <a:rPr lang="de-DE" sz="2200" b="1" dirty="0"/>
              <a:t> and Hyperons in Neutron Star Matter</a:t>
            </a:r>
          </a:p>
          <a:p>
            <a:pPr algn="ctr"/>
            <a:r>
              <a:rPr lang="de-DE" sz="2200" b="1" dirty="0"/>
              <a:t>Maximum </a:t>
            </a:r>
            <a:r>
              <a:rPr lang="de-DE" sz="2200" b="1" dirty="0" err="1"/>
              <a:t>Mass</a:t>
            </a:r>
            <a:r>
              <a:rPr lang="de-DE" sz="2200" b="1" dirty="0"/>
              <a:t> of a Neutron Star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690AB0F-D216-4EED-B423-94AA4F65F7AF}"/>
              </a:ext>
            </a:extLst>
          </p:cNvPr>
          <p:cNvSpPr txBox="1"/>
          <p:nvPr/>
        </p:nvSpPr>
        <p:spPr>
          <a:xfrm>
            <a:off x="251520" y="5302741"/>
            <a:ext cx="8435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…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200" b="1" dirty="0"/>
              <a:t> </a:t>
            </a:r>
            <a:r>
              <a:rPr lang="de-DE" sz="2200" b="1" dirty="0">
                <a:latin typeface="Symbol" panose="05050102010706020507" pitchFamily="18" charset="2"/>
              </a:rPr>
              <a:t>w-D</a:t>
            </a:r>
            <a:r>
              <a:rPr lang="de-DE" sz="2200" b="1" dirty="0"/>
              <a:t>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vector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meson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coupling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constant</a:t>
            </a:r>
            <a:endParaRPr lang="de-DE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9F67FB5-81E6-448B-9994-DBEE401B8018}"/>
              </a:ext>
            </a:extLst>
          </p:cNvPr>
          <p:cNvSpPr/>
          <p:nvPr/>
        </p:nvSpPr>
        <p:spPr>
          <a:xfrm>
            <a:off x="2123728" y="5909677"/>
            <a:ext cx="4976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rgbClr val="131413"/>
                </a:solidFill>
                <a:latin typeface="+mj-lt"/>
              </a:rPr>
              <a:t>A. Drago et al. Phys. Rev. C 9: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065809</a:t>
            </a:r>
            <a:r>
              <a:rPr lang="de-DE" dirty="0">
                <a:solidFill>
                  <a:srgbClr val="131413"/>
                </a:solidFill>
                <a:latin typeface="+mj-lt"/>
              </a:rPr>
              <a:t> (2014)</a:t>
            </a:r>
            <a:endParaRPr lang="de-DE" dirty="0">
              <a:latin typeface="+mj-lt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3704CAA-3CF7-4243-9205-9DC78031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150" y="1628800"/>
            <a:ext cx="5961698" cy="33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8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45159"/>
            <a:ext cx="8229600" cy="1139825"/>
          </a:xfrm>
        </p:spPr>
        <p:txBody>
          <a:bodyPr/>
          <a:lstStyle/>
          <a:p>
            <a:r>
              <a:rPr lang="de-DE" dirty="0"/>
              <a:t>N* </a:t>
            </a:r>
            <a:r>
              <a:rPr lang="de-DE" dirty="0" err="1"/>
              <a:t>Resonance</a:t>
            </a:r>
            <a:r>
              <a:rPr lang="de-DE" dirty="0"/>
              <a:t> </a:t>
            </a:r>
            <a:r>
              <a:rPr lang="de-DE" dirty="0" err="1"/>
              <a:t>Spectroscopy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E04548A-94A6-4F26-B0D6-BB015E695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363950-6D65-4EE0-84AE-2AA4A66B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869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16632"/>
            <a:ext cx="8856984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>
                <a:latin typeface="Calibri" panose="020F0502020204030204" pitchFamily="34" charset="0"/>
              </a:rPr>
              <a:t>Summary and Outlook</a:t>
            </a:r>
          </a:p>
          <a:p>
            <a:pPr algn="ctr"/>
            <a:endParaRPr lang="de-DE" sz="2600" b="1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500" b="1" dirty="0">
                <a:latin typeface="Calibri" panose="020F0502020204030204" pitchFamily="34" charset="0"/>
              </a:rPr>
              <a:t>Resonances </a:t>
            </a:r>
            <a:r>
              <a:rPr lang="de-DE" sz="2500" b="1" dirty="0" err="1">
                <a:latin typeface="Calibri" panose="020F0502020204030204" pitchFamily="34" charset="0"/>
              </a:rPr>
              <a:t>as</a:t>
            </a:r>
            <a:r>
              <a:rPr lang="de-DE" sz="2500" b="1" dirty="0">
                <a:latin typeface="Calibri" panose="020F0502020204030204" pitchFamily="34" charset="0"/>
              </a:rPr>
              <a:t> </a:t>
            </a:r>
            <a:r>
              <a:rPr lang="de-DE" sz="2500" b="1" dirty="0" err="1">
                <a:latin typeface="Calibri" panose="020F0502020204030204" pitchFamily="34" charset="0"/>
              </a:rPr>
              <a:t>nuclear</a:t>
            </a:r>
            <a:r>
              <a:rPr lang="de-DE" sz="2500" b="1" dirty="0">
                <a:latin typeface="Calibri" panose="020F0502020204030204" pitchFamily="34" charset="0"/>
              </a:rPr>
              <a:t> </a:t>
            </a:r>
            <a:r>
              <a:rPr lang="de-DE" sz="2500" b="1" dirty="0" err="1">
                <a:latin typeface="Calibri" panose="020F0502020204030204" pitchFamily="34" charset="0"/>
              </a:rPr>
              <a:t>structure</a:t>
            </a:r>
            <a:r>
              <a:rPr lang="de-DE" sz="2500" b="1" dirty="0">
                <a:latin typeface="Calibri" panose="020F0502020204030204" pitchFamily="34" charset="0"/>
              </a:rPr>
              <a:t> </a:t>
            </a:r>
            <a:r>
              <a:rPr lang="de-DE" sz="2500" b="1" dirty="0" err="1">
                <a:latin typeface="Calibri" panose="020F0502020204030204" pitchFamily="34" charset="0"/>
              </a:rPr>
              <a:t>probes</a:t>
            </a:r>
            <a:r>
              <a:rPr lang="de-DE" sz="2500" b="1" dirty="0">
                <a:latin typeface="Calibri" panose="020F0502020204030204" pitchFamily="34" charset="0"/>
              </a:rPr>
              <a:t>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500" b="1" dirty="0">
                <a:latin typeface="Calibri" panose="020F0502020204030204" pitchFamily="34" charset="0"/>
              </a:rPr>
              <a:t>Resonances and </a:t>
            </a:r>
            <a:r>
              <a:rPr lang="de-DE" sz="2500" b="1" dirty="0" err="1">
                <a:latin typeface="Calibri" panose="020F0502020204030204" pitchFamily="34" charset="0"/>
              </a:rPr>
              <a:t>nuclear</a:t>
            </a:r>
            <a:r>
              <a:rPr lang="de-DE" sz="2500" b="1" dirty="0">
                <a:latin typeface="Calibri" panose="020F0502020204030204" pitchFamily="34" charset="0"/>
              </a:rPr>
              <a:t> </a:t>
            </a:r>
            <a:r>
              <a:rPr lang="de-DE" sz="2500" b="1" dirty="0" err="1">
                <a:latin typeface="Calibri" panose="020F0502020204030204" pitchFamily="34" charset="0"/>
              </a:rPr>
              <a:t>isospin</a:t>
            </a:r>
            <a:r>
              <a:rPr lang="de-DE" sz="2500" b="1" dirty="0">
                <a:latin typeface="Calibri" panose="020F0502020204030204" pitchFamily="34" charset="0"/>
              </a:rPr>
              <a:t> </a:t>
            </a:r>
            <a:r>
              <a:rPr lang="de-DE" sz="2500" b="1" dirty="0" err="1">
                <a:latin typeface="Calibri" panose="020F0502020204030204" pitchFamily="34" charset="0"/>
              </a:rPr>
              <a:t>dynamics</a:t>
            </a:r>
            <a:endParaRPr lang="de-DE" sz="2500" b="1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500" b="1" dirty="0">
                <a:latin typeface="Calibri" panose="020F0502020204030204" pitchFamily="34" charset="0"/>
              </a:rPr>
              <a:t>Resonances and </a:t>
            </a:r>
            <a:r>
              <a:rPr lang="de-DE" sz="2500" b="1" dirty="0" err="1">
                <a:latin typeface="Calibri" panose="020F0502020204030204" pitchFamily="34" charset="0"/>
              </a:rPr>
              <a:t>nuclear</a:t>
            </a:r>
            <a:r>
              <a:rPr lang="de-DE" sz="2500" b="1" dirty="0">
                <a:latin typeface="Calibri" panose="020F0502020204030204" pitchFamily="34" charset="0"/>
              </a:rPr>
              <a:t> </a:t>
            </a:r>
            <a:r>
              <a:rPr lang="de-DE" sz="2500" b="1" dirty="0" err="1">
                <a:latin typeface="Calibri" panose="020F0502020204030204" pitchFamily="34" charset="0"/>
              </a:rPr>
              <a:t>response</a:t>
            </a:r>
            <a:r>
              <a:rPr lang="de-DE" sz="2500" b="1" dirty="0">
                <a:latin typeface="Calibri" panose="020F0502020204030204" pitchFamily="34" charset="0"/>
              </a:rPr>
              <a:t> </a:t>
            </a:r>
            <a:r>
              <a:rPr lang="de-DE" sz="2500" b="1" dirty="0" err="1">
                <a:latin typeface="Calibri" panose="020F0502020204030204" pitchFamily="34" charset="0"/>
              </a:rPr>
              <a:t>functions</a:t>
            </a:r>
            <a:endParaRPr lang="de-DE" sz="2500" b="1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500" b="1" dirty="0" err="1">
                <a:latin typeface="Calibri" panose="020F0502020204030204" pitchFamily="34" charset="0"/>
              </a:rPr>
              <a:t>Resonance</a:t>
            </a:r>
            <a:r>
              <a:rPr lang="de-DE" sz="2500" b="1" dirty="0">
                <a:latin typeface="Calibri" panose="020F0502020204030204" pitchFamily="34" charset="0"/>
              </a:rPr>
              <a:t> </a:t>
            </a:r>
            <a:r>
              <a:rPr lang="de-DE" sz="2500" b="1" dirty="0" err="1">
                <a:latin typeface="Calibri" panose="020F0502020204030204" pitchFamily="34" charset="0"/>
              </a:rPr>
              <a:t>tagging</a:t>
            </a:r>
            <a:r>
              <a:rPr lang="de-DE" sz="2500" b="1" dirty="0">
                <a:latin typeface="Calibri" panose="020F0502020204030204" pitchFamily="34" charset="0"/>
              </a:rPr>
              <a:t>  </a:t>
            </a:r>
            <a:r>
              <a:rPr lang="de-DE" sz="2500" b="1" dirty="0" err="1">
                <a:latin typeface="Calibri" panose="020F0502020204030204" pitchFamily="34" charset="0"/>
              </a:rPr>
              <a:t>by</a:t>
            </a:r>
            <a:r>
              <a:rPr lang="de-DE" sz="2500" b="1" dirty="0">
                <a:latin typeface="Calibri" panose="020F0502020204030204" pitchFamily="34" charset="0"/>
              </a:rPr>
              <a:t> </a:t>
            </a:r>
            <a:r>
              <a:rPr lang="de-DE" sz="2500" b="1" dirty="0" err="1">
                <a:latin typeface="Calibri" panose="020F0502020204030204" pitchFamily="34" charset="0"/>
              </a:rPr>
              <a:t>decay</a:t>
            </a:r>
            <a:r>
              <a:rPr lang="de-DE" sz="2500" b="1" dirty="0">
                <a:latin typeface="Calibri" panose="020F0502020204030204" pitchFamily="34" charset="0"/>
              </a:rPr>
              <a:t> </a:t>
            </a:r>
            <a:r>
              <a:rPr lang="de-DE" sz="2500" b="1" dirty="0" err="1">
                <a:latin typeface="Calibri" panose="020F0502020204030204" pitchFamily="34" charset="0"/>
              </a:rPr>
              <a:t>spectroscopy</a:t>
            </a:r>
            <a:r>
              <a:rPr lang="de-DE" sz="2500" b="1" dirty="0"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500" b="1" dirty="0" err="1">
                <a:latin typeface="Calibri" panose="020F0502020204030204" pitchFamily="34" charset="0"/>
              </a:rPr>
              <a:t>Resonances</a:t>
            </a:r>
            <a:r>
              <a:rPr lang="de-DE" sz="2500" b="1" dirty="0">
                <a:latin typeface="Calibri" panose="020F0502020204030204" pitchFamily="34" charset="0"/>
              </a:rPr>
              <a:t> </a:t>
            </a:r>
            <a:r>
              <a:rPr lang="de-DE" sz="2500" b="1" dirty="0" err="1">
                <a:latin typeface="Calibri" panose="020F0502020204030204" pitchFamily="34" charset="0"/>
              </a:rPr>
              <a:t>beyond</a:t>
            </a:r>
            <a:r>
              <a:rPr lang="de-DE" sz="2500" b="1" dirty="0">
                <a:latin typeface="Calibri" panose="020F0502020204030204" pitchFamily="34" charset="0"/>
              </a:rPr>
              <a:t> </a:t>
            </a:r>
            <a:r>
              <a:rPr lang="de-DE" sz="2500" b="1" dirty="0">
                <a:latin typeface="Symbol" panose="05050102010706020507" pitchFamily="18" charset="2"/>
              </a:rPr>
              <a:t>D</a:t>
            </a:r>
            <a:r>
              <a:rPr lang="de-DE" sz="2500" b="1" dirty="0">
                <a:latin typeface="Calibri" panose="020F0502020204030204" pitchFamily="34" charset="0"/>
              </a:rPr>
              <a:t>(1232)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500" b="1" dirty="0" err="1">
                <a:latin typeface="Calibri" panose="020F0502020204030204" pitchFamily="34" charset="0"/>
              </a:rPr>
              <a:t>Resonance</a:t>
            </a:r>
            <a:r>
              <a:rPr lang="de-DE" sz="2500" b="1" dirty="0">
                <a:latin typeface="Calibri" panose="020F0502020204030204" pitchFamily="34" charset="0"/>
              </a:rPr>
              <a:t> „puzzle“ in neutron stars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1560" y="5251847"/>
            <a:ext cx="7848872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>
                <a:latin typeface="Calibri" panose="020F0502020204030204" pitchFamily="34" charset="0"/>
              </a:rPr>
              <a:t>Credits</a:t>
            </a:r>
            <a:r>
              <a:rPr lang="de-DE" sz="2200" b="1" dirty="0">
                <a:latin typeface="Calibri" panose="020F0502020204030204" pitchFamily="34" charset="0"/>
              </a:rPr>
              <a:t> </a:t>
            </a:r>
            <a:r>
              <a:rPr lang="de-DE" sz="2200" b="1" dirty="0" err="1">
                <a:latin typeface="Calibri" panose="020F0502020204030204" pitchFamily="34" charset="0"/>
              </a:rPr>
              <a:t>to</a:t>
            </a:r>
            <a:r>
              <a:rPr lang="de-DE" sz="2200" b="1" dirty="0">
                <a:latin typeface="Calibri" panose="020F0502020204030204" pitchFamily="34" charset="0"/>
              </a:rPr>
              <a:t> Andreas </a:t>
            </a:r>
            <a:r>
              <a:rPr lang="de-DE" sz="2200" b="1" dirty="0" err="1">
                <a:latin typeface="Calibri" panose="020F0502020204030204" pitchFamily="34" charset="0"/>
              </a:rPr>
              <a:t>Fedoseew</a:t>
            </a:r>
            <a:r>
              <a:rPr lang="de-DE" sz="2200" b="1" dirty="0">
                <a:latin typeface="Calibri" panose="020F0502020204030204" pitchFamily="34" charset="0"/>
              </a:rPr>
              <a:t> and Isaac </a:t>
            </a:r>
            <a:r>
              <a:rPr lang="de-DE" sz="2200" b="1" dirty="0" err="1">
                <a:latin typeface="Calibri" panose="020F0502020204030204" pitchFamily="34" charset="0"/>
              </a:rPr>
              <a:t>Vidana</a:t>
            </a:r>
            <a:endParaRPr lang="de-DE" sz="2200" b="1" dirty="0">
              <a:latin typeface="Calibri" panose="020F0502020204030204" pitchFamily="34" charset="0"/>
            </a:endParaRPr>
          </a:p>
          <a:p>
            <a:pPr algn="ctr"/>
            <a:r>
              <a:rPr lang="de-DE" sz="2200" b="1" dirty="0">
                <a:latin typeface="Calibri" panose="020F0502020204030204" pitchFamily="34" charset="0"/>
              </a:rPr>
              <a:t>…supported </a:t>
            </a:r>
            <a:r>
              <a:rPr lang="de-DE" sz="2200" b="1" dirty="0" err="1">
                <a:latin typeface="Calibri" panose="020F0502020204030204" pitchFamily="34" charset="0"/>
              </a:rPr>
              <a:t>by</a:t>
            </a:r>
            <a:endParaRPr lang="de-DE" sz="2200" b="1" dirty="0">
              <a:latin typeface="Calibri" panose="020F0502020204030204" pitchFamily="34" charset="0"/>
            </a:endParaRPr>
          </a:p>
          <a:p>
            <a:pPr algn="ctr"/>
            <a:r>
              <a:rPr lang="de-DE" sz="2200" b="1" dirty="0">
                <a:latin typeface="Calibri" panose="020F0502020204030204" pitchFamily="34" charset="0"/>
              </a:rPr>
              <a:t>DFG, GSI, HIC for FAIR, BMBF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268E71-1CFB-4BB9-B473-35004581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4E7EEB-3211-4A56-B4F1-B4C82612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466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D3262-7A8A-43F5-8BDF-D666BE3A5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Backup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2343A38-60D6-40C8-9F18-822FBA14D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E537DF-6AB9-4352-AD76-92D8ACCA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035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0962" y="44624"/>
            <a:ext cx="85415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latin typeface="Calibri" panose="020F0502020204030204" pitchFamily="34" charset="0"/>
              </a:rPr>
              <a:t>QCD Wave </a:t>
            </a:r>
            <a:r>
              <a:rPr lang="de-DE" sz="2800" b="1" dirty="0" err="1">
                <a:latin typeface="Calibri" panose="020F0502020204030204" pitchFamily="34" charset="0"/>
              </a:rPr>
              <a:t>Function</a:t>
            </a:r>
            <a:r>
              <a:rPr lang="de-DE" sz="2800" b="1" dirty="0">
                <a:latin typeface="Calibri" panose="020F0502020204030204" pitchFamily="34" charset="0"/>
              </a:rPr>
              <a:t> of a </a:t>
            </a:r>
            <a:r>
              <a:rPr lang="de-DE" sz="2800" b="1" dirty="0" err="1">
                <a:latin typeface="Calibri" panose="020F0502020204030204" pitchFamily="34" charset="0"/>
              </a:rPr>
              <a:t>Resonance</a:t>
            </a:r>
            <a:endParaRPr lang="de-DE" sz="2800" b="1" dirty="0">
              <a:latin typeface="Calibri" panose="020F0502020204030204" pitchFamily="34" charset="0"/>
            </a:endParaRPr>
          </a:p>
          <a:p>
            <a:pPr algn="ctr"/>
            <a:endParaRPr lang="de-DE" sz="2200" b="1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>
                <a:latin typeface="Calibri" panose="020F0502020204030204" pitchFamily="34" charset="0"/>
              </a:rPr>
              <a:t>hadronic</a:t>
            </a:r>
            <a:r>
              <a:rPr lang="de-DE" sz="2400" b="1" dirty="0">
                <a:latin typeface="Calibri" panose="020F0502020204030204" pitchFamily="34" charset="0"/>
              </a:rPr>
              <a:t> (</a:t>
            </a:r>
            <a:r>
              <a:rPr lang="de-DE" sz="2400" b="1" i="1" dirty="0">
                <a:latin typeface="Calibri" panose="020F0502020204030204" pitchFamily="34" charset="0"/>
              </a:rPr>
              <a:t>soft </a:t>
            </a:r>
            <a:r>
              <a:rPr lang="de-DE" sz="2400" b="1" i="1" dirty="0" err="1">
                <a:latin typeface="Calibri" panose="020F0502020204030204" pitchFamily="34" charset="0"/>
              </a:rPr>
              <a:t>scale</a:t>
            </a:r>
            <a:r>
              <a:rPr lang="de-DE" sz="2400" b="1" dirty="0">
                <a:latin typeface="Calibri" panose="020F0502020204030204" pitchFamily="34" charset="0"/>
              </a:rPr>
              <a:t>) </a:t>
            </a:r>
            <a:r>
              <a:rPr lang="de-DE" sz="2400" b="1" i="1" dirty="0" err="1">
                <a:latin typeface="Calibri" panose="020F0502020204030204" pitchFamily="34" charset="0"/>
              </a:rPr>
              <a:t>molecular</a:t>
            </a:r>
            <a:r>
              <a:rPr lang="de-DE" sz="2400" b="1" i="1" dirty="0">
                <a:latin typeface="Calibri" panose="020F0502020204030204" pitchFamily="34" charset="0"/>
              </a:rPr>
              <a:t>-type</a:t>
            </a:r>
            <a:r>
              <a:rPr lang="de-DE" sz="2400" b="1" dirty="0">
                <a:latin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</a:rPr>
              <a:t>components</a:t>
            </a:r>
            <a:r>
              <a:rPr lang="de-DE" sz="2400" b="1" dirty="0">
                <a:latin typeface="Calibri" panose="020F0502020204030204" pitchFamily="34" charset="0"/>
              </a:rPr>
              <a:t> |</a:t>
            </a:r>
            <a:r>
              <a:rPr lang="de-DE" sz="2400" b="1" dirty="0" err="1">
                <a:latin typeface="Calibri" panose="020F0502020204030204" pitchFamily="34" charset="0"/>
              </a:rPr>
              <a:t>N</a:t>
            </a:r>
            <a:r>
              <a:rPr lang="de-DE" sz="2400" b="1" baseline="-25000" dirty="0" err="1">
                <a:latin typeface="Calibri" panose="020F0502020204030204" pitchFamily="34" charset="0"/>
              </a:rPr>
              <a:t>s</a:t>
            </a:r>
            <a:r>
              <a:rPr lang="de-DE" sz="2400" b="1" dirty="0">
                <a:latin typeface="Calibri" panose="020F0502020204030204" pitchFamily="34" charset="0"/>
              </a:rPr>
              <a:t>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Calibri" panose="020F0502020204030204" pitchFamily="34" charset="0"/>
              </a:rPr>
              <a:t>QCD (</a:t>
            </a:r>
            <a:r>
              <a:rPr lang="de-DE" sz="2400" b="1" i="1" dirty="0" err="1">
                <a:latin typeface="Calibri" panose="020F0502020204030204" pitchFamily="34" charset="0"/>
              </a:rPr>
              <a:t>hard</a:t>
            </a:r>
            <a:r>
              <a:rPr lang="de-DE" sz="2400" b="1" i="1" dirty="0">
                <a:latin typeface="Calibri" panose="020F0502020204030204" pitchFamily="34" charset="0"/>
              </a:rPr>
              <a:t> </a:t>
            </a:r>
            <a:r>
              <a:rPr lang="de-DE" sz="2400" b="1" i="1" dirty="0" err="1">
                <a:latin typeface="Calibri" panose="020F0502020204030204" pitchFamily="34" charset="0"/>
              </a:rPr>
              <a:t>scale</a:t>
            </a:r>
            <a:r>
              <a:rPr lang="de-DE" sz="2400" b="1" dirty="0">
                <a:latin typeface="Calibri" panose="020F0502020204030204" pitchFamily="34" charset="0"/>
              </a:rPr>
              <a:t>) </a:t>
            </a:r>
            <a:r>
              <a:rPr lang="de-DE" sz="2400" b="1" dirty="0" err="1">
                <a:latin typeface="Calibri" panose="020F0502020204030204" pitchFamily="34" charset="0"/>
              </a:rPr>
              <a:t>confined</a:t>
            </a:r>
            <a:r>
              <a:rPr lang="de-DE" sz="2400" b="1" dirty="0">
                <a:latin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</a:rPr>
              <a:t>components</a:t>
            </a:r>
            <a:r>
              <a:rPr lang="de-DE" sz="2400" b="1" dirty="0">
                <a:latin typeface="Calibri" panose="020F0502020204030204" pitchFamily="34" charset="0"/>
              </a:rPr>
              <a:t> |</a:t>
            </a:r>
            <a:r>
              <a:rPr lang="de-DE" sz="2400" b="1" dirty="0" err="1">
                <a:latin typeface="Calibri" panose="020F0502020204030204" pitchFamily="34" charset="0"/>
              </a:rPr>
              <a:t>N</a:t>
            </a:r>
            <a:r>
              <a:rPr lang="de-DE" sz="2400" b="1" baseline="-25000" dirty="0" err="1">
                <a:latin typeface="Calibri" panose="020F0502020204030204" pitchFamily="34" charset="0"/>
              </a:rPr>
              <a:t>h</a:t>
            </a:r>
            <a:r>
              <a:rPr lang="de-DE" sz="2400" b="1" dirty="0">
                <a:latin typeface="Calibri" panose="020F0502020204030204" pitchFamily="34" charset="0"/>
              </a:rPr>
              <a:t>&gt;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4" y="2420888"/>
            <a:ext cx="8162925" cy="2905125"/>
          </a:xfrm>
          <a:prstGeom prst="rect">
            <a:avLst/>
          </a:prstGeom>
          <a:noFill/>
          <a:ln w="476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Gerade Verbindung mit Pfeil 3"/>
          <p:cNvCxnSpPr>
            <a:cxnSpLocks/>
          </p:cNvCxnSpPr>
          <p:nvPr/>
        </p:nvCxnSpPr>
        <p:spPr bwMode="auto">
          <a:xfrm>
            <a:off x="1907704" y="5373216"/>
            <a:ext cx="0" cy="720080"/>
          </a:xfrm>
          <a:prstGeom prst="straightConnector1">
            <a:avLst/>
          </a:prstGeom>
          <a:solidFill>
            <a:schemeClr val="accent1"/>
          </a:solidFill>
          <a:ln w="13652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Gerade Verbindung mit Pfeil 7"/>
          <p:cNvCxnSpPr>
            <a:cxnSpLocks/>
          </p:cNvCxnSpPr>
          <p:nvPr/>
        </p:nvCxnSpPr>
        <p:spPr bwMode="auto">
          <a:xfrm>
            <a:off x="6804248" y="5373216"/>
            <a:ext cx="0" cy="720080"/>
          </a:xfrm>
          <a:prstGeom prst="straightConnector1">
            <a:avLst/>
          </a:prstGeom>
          <a:solidFill>
            <a:schemeClr val="accent1"/>
          </a:solidFill>
          <a:ln w="136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feld 5"/>
          <p:cNvSpPr txBox="1"/>
          <p:nvPr/>
        </p:nvSpPr>
        <p:spPr>
          <a:xfrm>
            <a:off x="107504" y="6021288"/>
            <a:ext cx="401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Strong Medium </a:t>
            </a:r>
            <a:r>
              <a:rPr lang="de-DE" sz="2000" b="1" dirty="0" err="1"/>
              <a:t>Dependence</a:t>
            </a:r>
            <a:endParaRPr lang="de-DE" sz="2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860032" y="6021288"/>
            <a:ext cx="3902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/>
              <a:t>Weak</a:t>
            </a:r>
            <a:r>
              <a:rPr lang="de-DE" sz="2000" b="1" dirty="0"/>
              <a:t>  Medium </a:t>
            </a:r>
            <a:r>
              <a:rPr lang="de-DE" sz="2000" b="1" dirty="0" err="1"/>
              <a:t>Dependence</a:t>
            </a:r>
            <a:endParaRPr lang="de-DE" sz="2000" b="1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/>
          </p:nvPr>
        </p:nvGraphicFramePr>
        <p:xfrm>
          <a:off x="1321594" y="1772816"/>
          <a:ext cx="650081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2" name="Equation" r:id="rId5" imgW="3632040" imgH="279360" progId="Equation.DSMT4">
                  <p:embed/>
                </p:oleObj>
              </mc:Choice>
              <mc:Fallback>
                <p:oleObj name="Equation" r:id="rId5" imgW="3632040" imgH="279360" progId="Equation.DSMT4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1594" y="1772816"/>
                        <a:ext cx="6500812" cy="5000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47625"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F61BBF-32D2-4EA7-A331-7F6F32F41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C256330B-2366-4894-BD49-17246E0B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711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9B47E-4157-40E6-8312-01B157388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97087"/>
            <a:ext cx="8229600" cy="1139825"/>
          </a:xfrm>
        </p:spPr>
        <p:txBody>
          <a:bodyPr/>
          <a:lstStyle/>
          <a:p>
            <a:r>
              <a:rPr lang="de-DE" dirty="0"/>
              <a:t>N* </a:t>
            </a:r>
            <a:r>
              <a:rPr lang="de-DE" dirty="0" err="1"/>
              <a:t>Resonances</a:t>
            </a:r>
            <a:r>
              <a:rPr lang="de-DE" dirty="0"/>
              <a:t> and Neutrino-Nucleus Interactions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4EA818C-E321-47C1-AF14-6D7E98B7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A326F6-0D4E-476E-92A8-EFF1DD5F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479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800" y="1988839"/>
            <a:ext cx="6135544" cy="4628381"/>
          </a:xfrm>
          <a:prstGeom prst="rect">
            <a:avLst/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 bwMode="auto">
          <a:xfrm>
            <a:off x="4600572" y="3429000"/>
            <a:ext cx="576064" cy="432048"/>
          </a:xfrm>
          <a:prstGeom prst="rect">
            <a:avLst/>
          </a:pr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2843808" y="4221088"/>
            <a:ext cx="648072" cy="432048"/>
          </a:xfrm>
          <a:prstGeom prst="rect">
            <a:avLst/>
          </a:pr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6300192" y="2543132"/>
            <a:ext cx="576064" cy="432048"/>
          </a:xfrm>
          <a:prstGeom prst="rect">
            <a:avLst/>
          </a:pr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2975046" y="4941168"/>
            <a:ext cx="2677074" cy="432048"/>
          </a:xfrm>
          <a:prstGeom prst="rect">
            <a:avLst/>
          </a:pr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3635896" y="5805264"/>
            <a:ext cx="2664296" cy="432048"/>
          </a:xfrm>
          <a:prstGeom prst="rect">
            <a:avLst/>
          </a:pr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3528" y="44624"/>
            <a:ext cx="84969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latin typeface="Comic Sans MS" pitchFamily="66" charset="0"/>
              </a:rPr>
              <a:t>Neutrino-Nucleus Cross </a:t>
            </a:r>
            <a:r>
              <a:rPr lang="de-DE" sz="2800" b="1" dirty="0" err="1">
                <a:latin typeface="Comic Sans MS" pitchFamily="66" charset="0"/>
              </a:rPr>
              <a:t>Sections</a:t>
            </a:r>
            <a:r>
              <a:rPr lang="de-DE" sz="2800" b="1" dirty="0">
                <a:latin typeface="Comic Sans MS" pitchFamily="66" charset="0"/>
              </a:rPr>
              <a:t> and </a:t>
            </a:r>
          </a:p>
          <a:p>
            <a:pPr algn="ctr"/>
            <a:r>
              <a:rPr lang="de-DE" sz="2800" b="1" dirty="0">
                <a:latin typeface="Comic Sans MS" pitchFamily="66" charset="0"/>
              </a:rPr>
              <a:t>N</a:t>
            </a:r>
            <a:r>
              <a:rPr lang="de-DE" sz="3200" b="1" dirty="0">
                <a:latin typeface="Symbol" pitchFamily="18" charset="2"/>
              </a:rPr>
              <a:t>D</a:t>
            </a:r>
            <a:r>
              <a:rPr lang="de-DE" sz="2800" b="1" dirty="0">
                <a:latin typeface="Comic Sans MS" pitchFamily="66" charset="0"/>
              </a:rPr>
              <a:t>-Response </a:t>
            </a:r>
            <a:r>
              <a:rPr lang="de-DE" sz="2800" b="1" dirty="0" err="1">
                <a:latin typeface="Comic Sans MS" pitchFamily="66" charset="0"/>
              </a:rPr>
              <a:t>Functions</a:t>
            </a:r>
            <a:r>
              <a:rPr lang="de-DE" sz="2800" b="1" dirty="0">
                <a:latin typeface="Comic Sans MS" pitchFamily="66" charset="0"/>
              </a:rPr>
              <a:t>: </a:t>
            </a:r>
          </a:p>
          <a:p>
            <a:pPr algn="ctr"/>
            <a:r>
              <a:rPr lang="de-DE" sz="2800" b="1" dirty="0">
                <a:latin typeface="Symbol" pitchFamily="18" charset="2"/>
              </a:rPr>
              <a:t>n</a:t>
            </a:r>
            <a:r>
              <a:rPr lang="de-DE" sz="2800" b="1" baseline="-25000" dirty="0">
                <a:latin typeface="Calibri"/>
                <a:cs typeface="Calibri"/>
              </a:rPr>
              <a:t>ℓ</a:t>
            </a:r>
            <a:r>
              <a:rPr lang="de-DE" sz="2800" b="1" dirty="0">
                <a:latin typeface="Comic Sans MS" pitchFamily="66" charset="0"/>
              </a:rPr>
              <a:t>+</a:t>
            </a:r>
            <a:r>
              <a:rPr lang="de-DE" sz="2800" b="1" dirty="0" err="1">
                <a:latin typeface="Comic Sans MS" pitchFamily="66" charset="0"/>
              </a:rPr>
              <a:t>N</a:t>
            </a:r>
            <a:r>
              <a:rPr lang="de-DE" sz="2800" b="1" dirty="0" err="1">
                <a:latin typeface="Comic Sans MS" pitchFamily="66" charset="0"/>
                <a:sym typeface="Wingdings" pitchFamily="2" charset="2"/>
              </a:rPr>
              <a:t></a:t>
            </a:r>
            <a:r>
              <a:rPr lang="de-DE" sz="3000" b="1" dirty="0" err="1">
                <a:latin typeface="Symbol" pitchFamily="18" charset="2"/>
                <a:sym typeface="Wingdings" pitchFamily="2" charset="2"/>
              </a:rPr>
              <a:t>D</a:t>
            </a:r>
            <a:r>
              <a:rPr lang="de-DE" sz="2800" b="1" dirty="0" err="1">
                <a:latin typeface="Comic Sans MS" pitchFamily="66" charset="0"/>
                <a:sym typeface="Wingdings" pitchFamily="2" charset="2"/>
              </a:rPr>
              <a:t>N+</a:t>
            </a:r>
            <a:r>
              <a:rPr lang="de-DE" sz="2800" b="1" dirty="0" err="1">
                <a:latin typeface="Symbol" pitchFamily="18" charset="2"/>
                <a:sym typeface="Wingdings" pitchFamily="2" charset="2"/>
              </a:rPr>
              <a:t>p</a:t>
            </a:r>
            <a:r>
              <a:rPr lang="de-DE" sz="2800" b="1" dirty="0">
                <a:latin typeface="Symbol" pitchFamily="18" charset="2"/>
                <a:sym typeface="Wingdings" pitchFamily="2" charset="2"/>
              </a:rPr>
              <a:t>  </a:t>
            </a:r>
            <a:r>
              <a:rPr lang="de-DE" sz="2800" b="1" dirty="0" err="1">
                <a:latin typeface="Comic Sans MS" pitchFamily="66" charset="0"/>
                <a:sym typeface="Wingdings" pitchFamily="2" charset="2"/>
              </a:rPr>
              <a:t>Reactions</a:t>
            </a:r>
            <a:endParaRPr lang="de-DE" sz="2800" b="1" dirty="0">
              <a:latin typeface="Comic Sans MS" pitchFamily="66" charset="0"/>
            </a:endParaRPr>
          </a:p>
          <a:p>
            <a:pPr algn="ctr"/>
            <a:endParaRPr lang="de-DE" sz="2800" b="1" dirty="0">
              <a:latin typeface="Comic Sans MS" pitchFamily="66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42360E7-14E3-47D4-809A-57C7A2A0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2DA2E6-4167-46C1-B16A-224E278F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276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643"/>
            <a:ext cx="4680520" cy="354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004048" y="260648"/>
            <a:ext cx="34563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err="1">
                <a:latin typeface="Comic Sans MS" panose="030F0702030302020204" pitchFamily="66" charset="0"/>
              </a:rPr>
              <a:t>Inclusive</a:t>
            </a:r>
            <a:r>
              <a:rPr lang="de-DE" sz="2600" b="1" dirty="0">
                <a:latin typeface="Comic Sans MS" panose="030F0702030302020204" pitchFamily="66" charset="0"/>
              </a:rPr>
              <a:t> CC </a:t>
            </a:r>
            <a:r>
              <a:rPr lang="de-DE" sz="2600" b="1" dirty="0" err="1">
                <a:latin typeface="Comic Sans MS" panose="030F0702030302020204" pitchFamily="66" charset="0"/>
              </a:rPr>
              <a:t>cross</a:t>
            </a:r>
            <a:r>
              <a:rPr lang="de-DE" sz="2600" b="1" dirty="0">
                <a:latin typeface="Comic Sans MS" panose="030F0702030302020204" pitchFamily="66" charset="0"/>
              </a:rPr>
              <a:t> </a:t>
            </a:r>
            <a:r>
              <a:rPr lang="de-DE" sz="2600" b="1" dirty="0" err="1">
                <a:latin typeface="Comic Sans MS" panose="030F0702030302020204" pitchFamily="66" charset="0"/>
              </a:rPr>
              <a:t>section</a:t>
            </a:r>
            <a:endParaRPr lang="de-DE" sz="2600" b="1" dirty="0">
              <a:latin typeface="Comic Sans MS" panose="030F0702030302020204" pitchFamily="66" charset="0"/>
            </a:endParaRPr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519686" cy="57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475656" y="5301208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Gießen</a:t>
            </a:r>
          </a:p>
          <a:p>
            <a:pPr algn="ctr"/>
            <a:r>
              <a:rPr lang="de-DE" sz="2200" b="1" dirty="0"/>
              <a:t>„N-</a:t>
            </a:r>
            <a:r>
              <a:rPr lang="de-DE" sz="2200" b="1" dirty="0">
                <a:latin typeface="Symbol" panose="05050102010706020507" pitchFamily="18" charset="2"/>
              </a:rPr>
              <a:t>D</a:t>
            </a:r>
            <a:r>
              <a:rPr lang="de-DE" sz="2200" b="1" dirty="0"/>
              <a:t> RPA“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84097"/>
            <a:ext cx="5277912" cy="332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A9504DC-D7DA-470E-B3F6-8CE03EEF2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4A9091-F48E-4A2F-87D8-8C172057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886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A8C9D13-A725-4A16-AE24-37B6BCE12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1509F78-067D-4243-821E-C80EDCA0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4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21CBC9A-4BC5-4DF5-B6DA-A17B8285617A}"/>
              </a:ext>
            </a:extLst>
          </p:cNvPr>
          <p:cNvSpPr txBox="1"/>
          <p:nvPr/>
        </p:nvSpPr>
        <p:spPr>
          <a:xfrm>
            <a:off x="1043608" y="332656"/>
            <a:ext cx="69847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err="1"/>
              <a:t>Nucleon</a:t>
            </a:r>
            <a:r>
              <a:rPr lang="de-DE" sz="2600" b="1" dirty="0"/>
              <a:t> </a:t>
            </a:r>
            <a:r>
              <a:rPr lang="de-DE" sz="2600" b="1" dirty="0" err="1"/>
              <a:t>Resonances</a:t>
            </a:r>
            <a:r>
              <a:rPr lang="de-DE" sz="2600" b="1" dirty="0"/>
              <a:t> in </a:t>
            </a:r>
            <a:r>
              <a:rPr lang="de-DE" sz="2600" b="1" dirty="0" err="1">
                <a:latin typeface="Symbol" panose="05050102010706020507" pitchFamily="18" charset="2"/>
              </a:rPr>
              <a:t>p</a:t>
            </a:r>
            <a:r>
              <a:rPr lang="de-DE" sz="2600" b="1" dirty="0" err="1"/>
              <a:t>N</a:t>
            </a:r>
            <a:r>
              <a:rPr lang="de-DE" sz="2600" b="1" dirty="0"/>
              <a:t> </a:t>
            </a:r>
            <a:r>
              <a:rPr lang="de-DE" sz="2600" b="1" dirty="0" err="1"/>
              <a:t>Scattering</a:t>
            </a:r>
            <a:endParaRPr lang="de-DE" sz="2600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84A399-7562-4D8E-98ED-C1B4971A1846}"/>
              </a:ext>
            </a:extLst>
          </p:cNvPr>
          <p:cNvSpPr txBox="1"/>
          <p:nvPr/>
        </p:nvSpPr>
        <p:spPr>
          <a:xfrm>
            <a:off x="1115616" y="5487615"/>
            <a:ext cx="6984776" cy="707886"/>
          </a:xfrm>
          <a:prstGeom prst="rect">
            <a:avLst/>
          </a:prstGeom>
          <a:noFill/>
          <a:ln w="952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…</a:t>
            </a:r>
            <a:r>
              <a:rPr lang="de-DE" sz="2000" b="1" dirty="0" err="1"/>
              <a:t>see</a:t>
            </a:r>
            <a:r>
              <a:rPr lang="de-DE" sz="2000" b="1" dirty="0"/>
              <a:t> e.g. </a:t>
            </a:r>
            <a:r>
              <a:rPr lang="de-DE" sz="2000" b="1" dirty="0" err="1"/>
              <a:t>the</a:t>
            </a:r>
            <a:r>
              <a:rPr lang="de-DE" sz="2000" b="1" dirty="0"/>
              <a:t> </a:t>
            </a:r>
            <a:r>
              <a:rPr lang="de-DE" sz="2000" b="1" dirty="0" err="1"/>
              <a:t>Giessen</a:t>
            </a:r>
            <a:r>
              <a:rPr lang="de-DE" sz="2000" b="1" dirty="0"/>
              <a:t> </a:t>
            </a:r>
            <a:r>
              <a:rPr lang="de-DE" sz="2000" b="1" dirty="0" err="1"/>
              <a:t>Coupled</a:t>
            </a:r>
            <a:r>
              <a:rPr lang="de-DE" sz="2000" b="1" dirty="0"/>
              <a:t> Channels Model (</a:t>
            </a:r>
            <a:r>
              <a:rPr lang="de-DE" sz="2000" b="1" dirty="0" err="1"/>
              <a:t>GiM</a:t>
            </a:r>
            <a:r>
              <a:rPr lang="de-DE" sz="2000" b="1" dirty="0"/>
              <a:t>)</a:t>
            </a:r>
          </a:p>
          <a:p>
            <a:pPr algn="ctr"/>
            <a:r>
              <a:rPr lang="de-DE" b="1" dirty="0"/>
              <a:t>(V. </a:t>
            </a:r>
            <a:r>
              <a:rPr lang="de-DE" b="1" dirty="0" err="1"/>
              <a:t>Shklyar</a:t>
            </a:r>
            <a:r>
              <a:rPr lang="de-DE" b="1" dirty="0"/>
              <a:t>, </a:t>
            </a:r>
            <a:r>
              <a:rPr lang="de-DE" b="1" dirty="0" err="1"/>
              <a:t>Xu</a:t>
            </a:r>
            <a:r>
              <a:rPr lang="de-DE" b="1" dirty="0"/>
              <a:t> Cao, H.L. et al.)</a:t>
            </a:r>
            <a:r>
              <a:rPr lang="de-DE" sz="2000" b="1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244E45A-AF55-4B3E-BBCA-CA5DEB624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249" y="908720"/>
            <a:ext cx="6245476" cy="4273827"/>
          </a:xfrm>
          <a:prstGeom prst="rect">
            <a:avLst/>
          </a:prstGeom>
          <a:ln w="34925">
            <a:solidFill>
              <a:srgbClr val="FFFF00"/>
            </a:solidFill>
          </a:ln>
        </p:spPr>
      </p:pic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4ABF113E-BCF8-4D50-AB8E-BF30E4F3C88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635896" y="1412776"/>
          <a:ext cx="2062931" cy="791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05" name="Equation" r:id="rId5" imgW="1320480" imgH="507960" progId="Equation.DSMT4">
                  <p:embed/>
                </p:oleObj>
              </mc:Choice>
              <mc:Fallback>
                <p:oleObj name="Equation" r:id="rId5" imgW="1320480" imgH="507960" progId="Equation.DSMT4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4ABF113E-BCF8-4D50-AB8E-BF30E4F3C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35896" y="1412776"/>
                        <a:ext cx="2062931" cy="791542"/>
                      </a:xfrm>
                      <a:prstGeom prst="rect">
                        <a:avLst/>
                      </a:prstGeom>
                      <a:ln w="22225"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E257D525-9A00-4BE8-9DB2-393B8E80BE57}"/>
              </a:ext>
            </a:extLst>
          </p:cNvPr>
          <p:cNvCxnSpPr/>
          <p:nvPr/>
        </p:nvCxnSpPr>
        <p:spPr bwMode="auto">
          <a:xfrm>
            <a:off x="3059832" y="4077072"/>
            <a:ext cx="0" cy="648072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C819B5F3-207A-4D8D-AE60-6EF42A4A72D8}"/>
              </a:ext>
            </a:extLst>
          </p:cNvPr>
          <p:cNvCxnSpPr/>
          <p:nvPr/>
        </p:nvCxnSpPr>
        <p:spPr bwMode="auto">
          <a:xfrm>
            <a:off x="4499992" y="4048668"/>
            <a:ext cx="0" cy="648072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04AC34C9-FFF3-45CA-8D06-8ADF472948B8}"/>
              </a:ext>
            </a:extLst>
          </p:cNvPr>
          <p:cNvCxnSpPr>
            <a:cxnSpLocks/>
            <a:stCxn id="19" idx="2"/>
          </p:cNvCxnSpPr>
          <p:nvPr/>
        </p:nvCxnSpPr>
        <p:spPr bwMode="auto">
          <a:xfrm flipH="1">
            <a:off x="5004048" y="3645024"/>
            <a:ext cx="32296" cy="1051716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C6E3B951-EDEA-4C0A-9E74-C2CDC554A7BB}"/>
              </a:ext>
            </a:extLst>
          </p:cNvPr>
          <p:cNvCxnSpPr>
            <a:cxnSpLocks/>
          </p:cNvCxnSpPr>
          <p:nvPr/>
        </p:nvCxnSpPr>
        <p:spPr bwMode="auto">
          <a:xfrm>
            <a:off x="6019800" y="3279080"/>
            <a:ext cx="0" cy="141766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6" name="Objekt 15">
            <a:extLst>
              <a:ext uri="{FF2B5EF4-FFF2-40B4-BE49-F238E27FC236}">
                <a16:creationId xmlns:a16="http://schemas.microsoft.com/office/drawing/2014/main" id="{6803F156-FB97-4020-B045-7BAD320237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1248" y="3728458"/>
          <a:ext cx="752983" cy="276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06" name="Equation" r:id="rId7" imgW="622080" imgH="228600" progId="Equation.DSMT4">
                  <p:embed/>
                </p:oleObj>
              </mc:Choice>
              <mc:Fallback>
                <p:oleObj name="Equation" r:id="rId7" imgW="622080" imgH="228600" progId="Equation.DSMT4">
                  <p:embed/>
                  <p:pic>
                    <p:nvPicPr>
                      <p:cNvPr id="16" name="Objekt 15">
                        <a:extLst>
                          <a:ext uri="{FF2B5EF4-FFF2-40B4-BE49-F238E27FC236}">
                            <a16:creationId xmlns:a16="http://schemas.microsoft.com/office/drawing/2014/main" id="{6803F156-FB97-4020-B045-7BAD320237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01248" y="3728458"/>
                        <a:ext cx="752983" cy="276606"/>
                      </a:xfrm>
                      <a:prstGeom prst="rect">
                        <a:avLst/>
                      </a:prstGeom>
                      <a:ln w="22225">
                        <a:solidFill>
                          <a:srgbClr val="92D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>
            <a:extLst>
              <a:ext uri="{FF2B5EF4-FFF2-40B4-BE49-F238E27FC236}">
                <a16:creationId xmlns:a16="http://schemas.microsoft.com/office/drawing/2014/main" id="{CA86EEB7-C5B0-4F78-9352-7D6ACE13CE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22566" y="3717032"/>
          <a:ext cx="737466" cy="277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07" name="Equation" r:id="rId9" imgW="609480" imgH="228600" progId="Equation.DSMT4">
                  <p:embed/>
                </p:oleObj>
              </mc:Choice>
              <mc:Fallback>
                <p:oleObj name="Equation" r:id="rId9" imgW="609480" imgH="228600" progId="Equation.DSMT4">
                  <p:embed/>
                  <p:pic>
                    <p:nvPicPr>
                      <p:cNvPr id="17" name="Objekt 16">
                        <a:extLst>
                          <a:ext uri="{FF2B5EF4-FFF2-40B4-BE49-F238E27FC236}">
                            <a16:creationId xmlns:a16="http://schemas.microsoft.com/office/drawing/2014/main" id="{CA86EEB7-C5B0-4F78-9352-7D6ACE13C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22566" y="3717032"/>
                        <a:ext cx="737466" cy="277091"/>
                      </a:xfrm>
                      <a:prstGeom prst="rect">
                        <a:avLst/>
                      </a:prstGeom>
                      <a:ln w="22225">
                        <a:solidFill>
                          <a:srgbClr val="92D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>
            <a:extLst>
              <a:ext uri="{FF2B5EF4-FFF2-40B4-BE49-F238E27FC236}">
                <a16:creationId xmlns:a16="http://schemas.microsoft.com/office/drawing/2014/main" id="{EE8C11D5-F3F5-470C-BF2E-DF948D56CF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3367933"/>
          <a:ext cx="1538288" cy="277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08" name="Equation" r:id="rId11" imgW="1269720" imgH="228600" progId="Equation.DSMT4">
                  <p:embed/>
                </p:oleObj>
              </mc:Choice>
              <mc:Fallback>
                <p:oleObj name="Equation" r:id="rId11" imgW="1269720" imgH="228600" progId="Equation.DSMT4">
                  <p:embed/>
                  <p:pic>
                    <p:nvPicPr>
                      <p:cNvPr id="19" name="Objekt 18">
                        <a:extLst>
                          <a:ext uri="{FF2B5EF4-FFF2-40B4-BE49-F238E27FC236}">
                            <a16:creationId xmlns:a16="http://schemas.microsoft.com/office/drawing/2014/main" id="{EE8C11D5-F3F5-470C-BF2E-DF948D56CF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67200" y="3367933"/>
                        <a:ext cx="1538288" cy="277091"/>
                      </a:xfrm>
                      <a:prstGeom prst="rect">
                        <a:avLst/>
                      </a:prstGeom>
                      <a:ln w="22225">
                        <a:solidFill>
                          <a:srgbClr val="92D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>
            <a:extLst>
              <a:ext uri="{FF2B5EF4-FFF2-40B4-BE49-F238E27FC236}">
                <a16:creationId xmlns:a16="http://schemas.microsoft.com/office/drawing/2014/main" id="{C9023D86-494C-422E-9141-B042B70F4A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8104" y="3002855"/>
          <a:ext cx="161448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09" name="Equation" r:id="rId13" imgW="1333440" imgH="228600" progId="Equation.DSMT4">
                  <p:embed/>
                </p:oleObj>
              </mc:Choice>
              <mc:Fallback>
                <p:oleObj name="Equation" r:id="rId13" imgW="1333440" imgH="228600" progId="Equation.DSMT4">
                  <p:embed/>
                  <p:pic>
                    <p:nvPicPr>
                      <p:cNvPr id="21" name="Objekt 20">
                        <a:extLst>
                          <a:ext uri="{FF2B5EF4-FFF2-40B4-BE49-F238E27FC236}">
                            <a16:creationId xmlns:a16="http://schemas.microsoft.com/office/drawing/2014/main" id="{C9023D86-494C-422E-9141-B042B70F4A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08104" y="3002855"/>
                        <a:ext cx="1614488" cy="276225"/>
                      </a:xfrm>
                      <a:prstGeom prst="rect">
                        <a:avLst/>
                      </a:prstGeom>
                      <a:ln w="22225">
                        <a:solidFill>
                          <a:srgbClr val="92D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0BC5A43-E838-4689-A9C6-03F36F5282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959387"/>
              </p:ext>
            </p:extLst>
          </p:nvPr>
        </p:nvGraphicFramePr>
        <p:xfrm>
          <a:off x="3728650" y="5285132"/>
          <a:ext cx="1779454" cy="42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10" name="Equation" r:id="rId15" imgW="1104840" imgH="266400" progId="Equation.DSMT4">
                  <p:embed/>
                </p:oleObj>
              </mc:Choice>
              <mc:Fallback>
                <p:oleObj name="Equation" r:id="rId15" imgW="11048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28650" y="5285132"/>
                        <a:ext cx="1779454" cy="429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470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45159"/>
            <a:ext cx="8229600" cy="1139825"/>
          </a:xfrm>
        </p:spPr>
        <p:txBody>
          <a:bodyPr/>
          <a:lstStyle/>
          <a:p>
            <a:r>
              <a:rPr lang="de-DE" dirty="0" err="1"/>
              <a:t>Evidence</a:t>
            </a:r>
            <a:r>
              <a:rPr lang="de-DE" dirty="0"/>
              <a:t> for </a:t>
            </a:r>
            <a:r>
              <a:rPr lang="de-DE" dirty="0" err="1"/>
              <a:t>Resonances</a:t>
            </a:r>
            <a:r>
              <a:rPr lang="de-DE" dirty="0"/>
              <a:t> in Nuclei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E04548A-94A6-4F26-B0D6-BB015E695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363950-6D65-4EE0-84AE-2AA4A66B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66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5976664" cy="4153016"/>
          </a:xfrm>
          <a:prstGeom prst="rect">
            <a:avLst/>
          </a:prstGeom>
          <a:noFill/>
          <a:ln w="476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804297" y="116632"/>
            <a:ext cx="7584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latin typeface="Symbol" panose="05050102010706020507" pitchFamily="18" charset="2"/>
              </a:rPr>
              <a:t>D</a:t>
            </a:r>
            <a:r>
              <a:rPr lang="de-DE" sz="2400" b="1" dirty="0">
                <a:latin typeface="Comic Sans MS" panose="030F0702030302020204" pitchFamily="66" charset="0"/>
              </a:rPr>
              <a:t>-</a:t>
            </a:r>
            <a:r>
              <a:rPr lang="de-DE" sz="2400" b="1" dirty="0" err="1">
                <a:latin typeface="Comic Sans MS" panose="030F0702030302020204" pitchFamily="66" charset="0"/>
              </a:rPr>
              <a:t>Resonance</a:t>
            </a:r>
            <a:r>
              <a:rPr lang="de-DE" sz="2400" b="1" dirty="0">
                <a:latin typeface="Comic Sans MS" panose="030F0702030302020204" pitchFamily="66" charset="0"/>
              </a:rPr>
              <a:t> and </a:t>
            </a:r>
            <a:r>
              <a:rPr lang="de-DE" sz="2400" b="1" dirty="0" err="1">
                <a:latin typeface="Comic Sans MS" panose="030F0702030302020204" pitchFamily="66" charset="0"/>
              </a:rPr>
              <a:t>Nuclear</a:t>
            </a:r>
            <a:r>
              <a:rPr lang="de-DE" sz="2400" b="1" dirty="0">
                <a:latin typeface="Comic Sans MS" panose="030F0702030302020204" pitchFamily="66" charset="0"/>
              </a:rPr>
              <a:t> Matter Binding </a:t>
            </a:r>
            <a:r>
              <a:rPr lang="de-DE" sz="2400" b="1" dirty="0" err="1">
                <a:latin typeface="Comic Sans MS" panose="030F0702030302020204" pitchFamily="66" charset="0"/>
              </a:rPr>
              <a:t>Energy</a:t>
            </a:r>
            <a:r>
              <a:rPr lang="de-DE" b="1" dirty="0">
                <a:latin typeface="Comic Sans MS" panose="030F0702030302020204" pitchFamily="66" charset="0"/>
              </a:rPr>
              <a:t> </a:t>
            </a:r>
            <a:endParaRPr lang="de-DE" dirty="0"/>
          </a:p>
        </p:txBody>
      </p:sp>
      <p:cxnSp>
        <p:nvCxnSpPr>
          <p:cNvPr id="6" name="Gerade Verbindung mit Pfeil 5"/>
          <p:cNvCxnSpPr>
            <a:cxnSpLocks/>
          </p:cNvCxnSpPr>
          <p:nvPr/>
        </p:nvCxnSpPr>
        <p:spPr bwMode="auto">
          <a:xfrm flipH="1">
            <a:off x="3419872" y="2204864"/>
            <a:ext cx="2448273" cy="311244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317304"/>
            <a:ext cx="1104900" cy="1000125"/>
          </a:xfrm>
          <a:prstGeom prst="rect">
            <a:avLst/>
          </a:prstGeom>
          <a:noFill/>
          <a:ln w="476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057280" y="5538120"/>
            <a:ext cx="249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latin typeface="Symbol" panose="05050102010706020507" pitchFamily="18" charset="2"/>
              </a:rPr>
              <a:t>c</a:t>
            </a:r>
            <a:r>
              <a:rPr lang="de-DE" b="1" dirty="0" err="1"/>
              <a:t>EFT</a:t>
            </a:r>
            <a:r>
              <a:rPr lang="de-DE" b="1" dirty="0"/>
              <a:t> 3-body Force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A32EE6-F049-4CF8-8CD4-897878E2A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D7CCB9-A0CF-4C6C-9437-5DB22378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6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67544" y="4462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Symbol" panose="05050102010706020507" pitchFamily="18" charset="2"/>
              </a:rPr>
              <a:t>D</a:t>
            </a:r>
            <a:r>
              <a:rPr lang="de-DE" sz="2400" b="1" dirty="0">
                <a:latin typeface="Comic Sans MS" panose="030F0702030302020204" pitchFamily="66" charset="0"/>
              </a:rPr>
              <a:t>-</a:t>
            </a:r>
            <a:r>
              <a:rPr lang="de-DE" sz="2400" b="1" dirty="0" err="1">
                <a:latin typeface="Comic Sans MS" panose="030F0702030302020204" pitchFamily="66" charset="0"/>
              </a:rPr>
              <a:t>Resonance</a:t>
            </a:r>
            <a:r>
              <a:rPr lang="de-DE" sz="2400" b="1" dirty="0">
                <a:latin typeface="Comic Sans MS" panose="030F0702030302020204" pitchFamily="66" charset="0"/>
              </a:rPr>
              <a:t> and </a:t>
            </a:r>
            <a:r>
              <a:rPr lang="de-DE" sz="2400" b="1" dirty="0" err="1">
                <a:latin typeface="Comic Sans MS" panose="030F0702030302020204" pitchFamily="66" charset="0"/>
              </a:rPr>
              <a:t>the</a:t>
            </a:r>
            <a:r>
              <a:rPr lang="de-DE" sz="2400" b="1" dirty="0">
                <a:latin typeface="Comic Sans MS" panose="030F0702030302020204" pitchFamily="66" charset="0"/>
              </a:rPr>
              <a:t> GT-Quenching Problem: 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5144954" cy="2316412"/>
          </a:xfrm>
          <a:prstGeom prst="rect">
            <a:avLst/>
          </a:prstGeom>
          <a:noFill/>
          <a:ln w="603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64" y="737381"/>
            <a:ext cx="2618473" cy="2333856"/>
          </a:xfrm>
          <a:prstGeom prst="rect">
            <a:avLst/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4E41E8A-4EA4-4274-8AE7-777492CF4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B9EC21C-0A32-48C3-AB06-7CA1B3ED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7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1D0FD24-B967-4160-8803-8C2C7012B51D}"/>
              </a:ext>
            </a:extLst>
          </p:cNvPr>
          <p:cNvSpPr/>
          <p:nvPr/>
        </p:nvSpPr>
        <p:spPr>
          <a:xfrm>
            <a:off x="1979712" y="3275692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latin typeface="Comic Sans MS" panose="030F0702030302020204" pitchFamily="66" charset="0"/>
              </a:rPr>
              <a:t>~50% of </a:t>
            </a:r>
            <a:r>
              <a:rPr lang="de-DE" b="1" dirty="0" err="1">
                <a:latin typeface="Comic Sans MS" panose="030F0702030302020204" pitchFamily="66" charset="0"/>
              </a:rPr>
              <a:t>the</a:t>
            </a:r>
            <a:r>
              <a:rPr lang="de-DE" b="1" dirty="0">
                <a:latin typeface="Comic Sans MS" panose="030F0702030302020204" pitchFamily="66" charset="0"/>
              </a:rPr>
              <a:t> </a:t>
            </a:r>
            <a:r>
              <a:rPr lang="de-DE" b="1" i="1" dirty="0">
                <a:latin typeface="Comic Sans MS" panose="030F0702030302020204" pitchFamily="66" charset="0"/>
              </a:rPr>
              <a:t>Ikeda </a:t>
            </a:r>
            <a:r>
              <a:rPr lang="de-DE" b="1" i="1" dirty="0" err="1">
                <a:latin typeface="Comic Sans MS" panose="030F0702030302020204" pitchFamily="66" charset="0"/>
              </a:rPr>
              <a:t>Sum</a:t>
            </a:r>
            <a:r>
              <a:rPr lang="de-DE" b="1" i="1" dirty="0">
                <a:latin typeface="Comic Sans MS" panose="030F0702030302020204" pitchFamily="66" charset="0"/>
              </a:rPr>
              <a:t> Rule </a:t>
            </a:r>
            <a:r>
              <a:rPr lang="de-DE" b="1" dirty="0" err="1">
                <a:latin typeface="Comic Sans MS" panose="030F0702030302020204" pitchFamily="66" charset="0"/>
              </a:rPr>
              <a:t>is</a:t>
            </a:r>
            <a:r>
              <a:rPr lang="de-DE" b="1" dirty="0">
                <a:latin typeface="Comic Sans MS" panose="030F0702030302020204" pitchFamily="66" charset="0"/>
              </a:rPr>
              <a:t> </a:t>
            </a:r>
            <a:r>
              <a:rPr lang="de-DE" b="1" dirty="0" err="1">
                <a:latin typeface="Comic Sans MS" panose="030F0702030302020204" pitchFamily="66" charset="0"/>
              </a:rPr>
              <a:t>missing</a:t>
            </a:r>
            <a:endParaRPr lang="de-DE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53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864" y="1340768"/>
            <a:ext cx="8229600" cy="1139825"/>
          </a:xfrm>
        </p:spPr>
        <p:txBody>
          <a:bodyPr/>
          <a:lstStyle/>
          <a:p>
            <a:r>
              <a:rPr lang="de-DE" b="1" dirty="0" err="1">
                <a:latin typeface="Calibri" panose="020F0502020204030204" pitchFamily="34" charset="0"/>
              </a:rPr>
              <a:t>Resonance</a:t>
            </a:r>
            <a:r>
              <a:rPr lang="de-DE" b="1" dirty="0">
                <a:latin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</a:rPr>
              <a:t>Excitation</a:t>
            </a:r>
            <a:r>
              <a:rPr lang="de-DE" b="1" dirty="0">
                <a:latin typeface="Calibri" panose="020F0502020204030204" pitchFamily="34" charset="0"/>
              </a:rPr>
              <a:t> in</a:t>
            </a:r>
            <a:br>
              <a:rPr lang="de-DE" b="1" dirty="0">
                <a:latin typeface="Calibri" panose="020F0502020204030204" pitchFamily="34" charset="0"/>
              </a:rPr>
            </a:br>
            <a:r>
              <a:rPr lang="de-DE" b="1" dirty="0">
                <a:latin typeface="Calibri" panose="020F0502020204030204" pitchFamily="34" charset="0"/>
              </a:rPr>
              <a:t>Nucleus-Nucleus </a:t>
            </a:r>
            <a:r>
              <a:rPr lang="de-DE" b="1" dirty="0" err="1">
                <a:latin typeface="Calibri" panose="020F0502020204030204" pitchFamily="34" charset="0"/>
              </a:rPr>
              <a:t>Reactions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F0772D-9DB4-44D1-8403-F69037A5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H. Lenske, WASA@FAIR 2017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615630-2521-4DE5-B65E-11026A50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8B91-F024-4235-8526-273AB1C5B361}" type="slidenum">
              <a:rPr lang="de-DE" smtClean="0"/>
              <a:t>8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F97686B-738E-4BA0-BCA6-4696D80C86AD}"/>
              </a:ext>
            </a:extLst>
          </p:cNvPr>
          <p:cNvSpPr txBox="1"/>
          <p:nvPr/>
        </p:nvSpPr>
        <p:spPr>
          <a:xfrm>
            <a:off x="755576" y="3284984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…</a:t>
            </a:r>
            <a:r>
              <a:rPr lang="de-DE" sz="2400" b="1" dirty="0" err="1"/>
              <a:t>SATURNE@Saclay</a:t>
            </a:r>
            <a:r>
              <a:rPr lang="de-DE" sz="2400" b="1" dirty="0"/>
              <a:t>  </a:t>
            </a:r>
          </a:p>
          <a:p>
            <a:pPr algn="ctr"/>
            <a:r>
              <a:rPr lang="de-DE" sz="2400" b="1" dirty="0"/>
              <a:t>and </a:t>
            </a:r>
          </a:p>
          <a:p>
            <a:pPr algn="ctr"/>
            <a:r>
              <a:rPr lang="de-DE" sz="2400" b="1" dirty="0" err="1"/>
              <a:t>Synchro-Phasetron@Dubna</a:t>
            </a:r>
            <a:r>
              <a:rPr lang="de-DE" sz="2400" b="1" dirty="0"/>
              <a:t> </a:t>
            </a:r>
          </a:p>
          <a:p>
            <a:pPr algn="ctr"/>
            <a:r>
              <a:rPr lang="de-DE" sz="2400" b="1" dirty="0"/>
              <a:t>(1980ties and 1990ties)</a:t>
            </a:r>
          </a:p>
        </p:txBody>
      </p:sp>
    </p:spTree>
    <p:extLst>
      <p:ext uri="{BB962C8B-B14F-4D97-AF65-F5344CB8AC3E}">
        <p14:creationId xmlns:p14="http://schemas.microsoft.com/office/powerpoint/2010/main" val="275883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136"/>
          <p:cNvSpPr txBox="1">
            <a:spLocks noChangeArrowheads="1"/>
          </p:cNvSpPr>
          <p:nvPr/>
        </p:nvSpPr>
        <p:spPr bwMode="auto">
          <a:xfrm>
            <a:off x="1170894" y="-27384"/>
            <a:ext cx="68384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Wingdings 3" pitchFamily="82" charset="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Wingdings 3" pitchFamily="82" charset="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Wingdings 3" pitchFamily="82" charset="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Wingdings 3" pitchFamily="82" charset="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Wingdings 3" pitchFamily="8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Wingdings 3" pitchFamily="8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Wingdings 3" pitchFamily="8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Wingdings 3" pitchFamily="8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Wingdings 3" pitchFamily="82" charset="2"/>
              </a:defRPr>
            </a:lvl9pPr>
          </a:lstStyle>
          <a:p>
            <a:pPr algn="ctr" eaLnBrk="1" hangingPunct="1"/>
            <a:r>
              <a:rPr lang="es-ES_tradnl" altLang="de-DE" sz="2800" b="1" dirty="0">
                <a:latin typeface="Calibri" panose="020F0502020204030204" pitchFamily="34" charset="0"/>
              </a:rPr>
              <a:t> </a:t>
            </a:r>
            <a:r>
              <a:rPr lang="es-ES_tradnl" altLang="de-DE" sz="2500" b="1" dirty="0">
                <a:latin typeface="Calibri" panose="020F0502020204030204" pitchFamily="34" charset="0"/>
              </a:rPr>
              <a:t>Nucleon Resonances in Nuclei at the FRS@1AGeV</a:t>
            </a:r>
            <a:endParaRPr lang="en-GB" altLang="de-DE" sz="2500" b="1" dirty="0">
              <a:latin typeface="Calibri" panose="020F050202020403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35" y="1124744"/>
            <a:ext cx="6547330" cy="5184576"/>
          </a:xfrm>
          <a:prstGeom prst="rect">
            <a:avLst/>
          </a:prstGeom>
          <a:noFill/>
          <a:ln w="476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051720" y="637203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Data: J. Benlliure and  </a:t>
            </a:r>
            <a:r>
              <a:rPr lang="de-DE" dirty="0" err="1"/>
              <a:t>the</a:t>
            </a:r>
            <a:r>
              <a:rPr lang="de-DE" dirty="0"/>
              <a:t> S363 </a:t>
            </a:r>
            <a:r>
              <a:rPr lang="de-DE" dirty="0" err="1"/>
              <a:t>collaboration</a:t>
            </a:r>
            <a:endParaRPr lang="de-DE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815296"/>
              </p:ext>
            </p:extLst>
          </p:nvPr>
        </p:nvGraphicFramePr>
        <p:xfrm>
          <a:off x="2489973" y="654050"/>
          <a:ext cx="2082027" cy="398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46" name="Equation" r:id="rId5" imgW="1193760" imgH="228600" progId="Equation.DSMT4">
                  <p:embed/>
                </p:oleObj>
              </mc:Choice>
              <mc:Fallback>
                <p:oleObj name="Equation" r:id="rId5" imgW="1193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9973" y="654050"/>
                        <a:ext cx="2082027" cy="39868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852884"/>
              </p:ext>
            </p:extLst>
          </p:nvPr>
        </p:nvGraphicFramePr>
        <p:xfrm>
          <a:off x="5208612" y="692150"/>
          <a:ext cx="21717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47" name="Equation" r:id="rId7" imgW="1244520" imgH="228600" progId="Equation.DSMT4">
                  <p:embed/>
                </p:oleObj>
              </mc:Choice>
              <mc:Fallback>
                <p:oleObj name="Equation" r:id="rId7" imgW="1244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612" y="692150"/>
                        <a:ext cx="2171700" cy="3984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404446"/>
              </p:ext>
            </p:extLst>
          </p:nvPr>
        </p:nvGraphicFramePr>
        <p:xfrm>
          <a:off x="312738" y="1646238"/>
          <a:ext cx="6302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48" name="Equation" r:id="rId9" imgW="444240" imgH="698400" progId="Equation.DSMT4">
                  <p:embed/>
                </p:oleObj>
              </mc:Choice>
              <mc:Fallback>
                <p:oleObj name="Equation" r:id="rId9" imgW="44424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2738" y="1646238"/>
                        <a:ext cx="630237" cy="990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4925"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154432"/>
              </p:ext>
            </p:extLst>
          </p:nvPr>
        </p:nvGraphicFramePr>
        <p:xfrm>
          <a:off x="8190234" y="1703695"/>
          <a:ext cx="63023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49" name="Equation" r:id="rId11" imgW="444240" imgH="736560" progId="Equation.DSMT4">
                  <p:embed/>
                </p:oleObj>
              </mc:Choice>
              <mc:Fallback>
                <p:oleObj name="Equation" r:id="rId11" imgW="4442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0234" y="1703695"/>
                        <a:ext cx="630238" cy="10445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4925"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79512" y="1196752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/>
              <a:t>Projectile</a:t>
            </a:r>
            <a:r>
              <a:rPr lang="de-DE" sz="1400" b="1" dirty="0"/>
              <a:t>:</a:t>
            </a: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22952"/>
              </p:ext>
            </p:extLst>
          </p:nvPr>
        </p:nvGraphicFramePr>
        <p:xfrm>
          <a:off x="291126" y="3266752"/>
          <a:ext cx="63023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50" name="Equation" r:id="rId13" imgW="444240" imgH="736560" progId="Equation.DSMT4">
                  <p:embed/>
                </p:oleObj>
              </mc:Choice>
              <mc:Fallback>
                <p:oleObj name="Equation" r:id="rId13" imgW="4442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26" y="3266752"/>
                        <a:ext cx="630238" cy="10445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4925">
                        <a:solidFill>
                          <a:srgbClr val="92D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128485"/>
              </p:ext>
            </p:extLst>
          </p:nvPr>
        </p:nvGraphicFramePr>
        <p:xfrm>
          <a:off x="8239125" y="3375025"/>
          <a:ext cx="6302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51" name="Equation" r:id="rId15" imgW="444240" imgH="698400" progId="Equation.DSMT4">
                  <p:embed/>
                </p:oleObj>
              </mc:Choice>
              <mc:Fallback>
                <p:oleObj name="Equation" r:id="rId15" imgW="4442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5" y="3375025"/>
                        <a:ext cx="630238" cy="990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4925">
                        <a:solidFill>
                          <a:srgbClr val="92D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8028384" y="1268760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/>
              <a:t>Projectile</a:t>
            </a:r>
            <a:r>
              <a:rPr lang="de-DE" sz="1400" b="1" dirty="0"/>
              <a:t>: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51520" y="2852936"/>
            <a:ext cx="777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Target: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187224" y="2977207"/>
            <a:ext cx="777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Target:</a:t>
            </a:r>
          </a:p>
        </p:txBody>
      </p:sp>
    </p:spTree>
    <p:extLst>
      <p:ext uri="{BB962C8B-B14F-4D97-AF65-F5344CB8AC3E}">
        <p14:creationId xmlns:p14="http://schemas.microsoft.com/office/powerpoint/2010/main" val="4294605920"/>
      </p:ext>
    </p:extLst>
  </p:cSld>
  <p:clrMapOvr>
    <a:masterClrMapping/>
  </p:clrMapOvr>
</p:sld>
</file>

<file path=ppt/theme/theme1.xml><?xml version="1.0" encoding="utf-8"?>
<a:theme xmlns:a="http://schemas.openxmlformats.org/drawingml/2006/main" name="WasserW">
  <a:themeElements>
    <a:clrScheme name="Kleine Wasserwellen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Kleine Wasserwell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Kleine Wasserwellen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eine Wasserwellen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eine Wasserwellen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eine Wasserwellen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eine Wasserwellen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eine Wasserwellen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eine Wasserwellen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eine Wasserwellen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leine Wasserwellen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WasserW</Template>
  <TotalTime>0</TotalTime>
  <Words>1108</Words>
  <Application>Microsoft Office PowerPoint</Application>
  <PresentationFormat>Bildschirmpräsentation (4:3)</PresentationFormat>
  <Paragraphs>222</Paragraphs>
  <Slides>35</Slides>
  <Notes>35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35</vt:i4>
      </vt:variant>
    </vt:vector>
  </HeadingPairs>
  <TitlesOfParts>
    <vt:vector size="46" baseType="lpstr">
      <vt:lpstr>Arial</vt:lpstr>
      <vt:lpstr>Calibri</vt:lpstr>
      <vt:lpstr>CMBX9</vt:lpstr>
      <vt:lpstr>CMR9</vt:lpstr>
      <vt:lpstr>Comic Sans MS</vt:lpstr>
      <vt:lpstr>Symbol</vt:lpstr>
      <vt:lpstr>Times New Roman</vt:lpstr>
      <vt:lpstr>Wingdings</vt:lpstr>
      <vt:lpstr>WasserW</vt:lpstr>
      <vt:lpstr>Equation</vt:lpstr>
      <vt:lpstr>MathType 6.0 Equation</vt:lpstr>
      <vt:lpstr>Baryon Resonances in Nuclear Matter and Neutron Stars </vt:lpstr>
      <vt:lpstr>PowerPoint-Präsentation</vt:lpstr>
      <vt:lpstr>N* Resonance Spectroscopy</vt:lpstr>
      <vt:lpstr>PowerPoint-Präsentation</vt:lpstr>
      <vt:lpstr>Evidence for Resonances in Nuclei</vt:lpstr>
      <vt:lpstr>PowerPoint-Präsentation</vt:lpstr>
      <vt:lpstr>PowerPoint-Präsentation</vt:lpstr>
      <vt:lpstr>Resonance Excitation in Nucleus-Nucleus Reactions</vt:lpstr>
      <vt:lpstr>PowerPoint-Präsentation</vt:lpstr>
      <vt:lpstr>PowerPoint-Präsentation</vt:lpstr>
      <vt:lpstr>PowerPoint-Präsentation</vt:lpstr>
      <vt:lpstr>Resonances in Nuclear Matter</vt:lpstr>
      <vt:lpstr>PowerPoint-Präsentation</vt:lpstr>
      <vt:lpstr>PowerPoint-Präsentation</vt:lpstr>
      <vt:lpstr>PowerPoint-Präsentation</vt:lpstr>
      <vt:lpstr>PowerPoint-Präsentation</vt:lpstr>
      <vt:lpstr>Nuclear Response Functions</vt:lpstr>
      <vt:lpstr>PowerPoint-Präsentation</vt:lpstr>
      <vt:lpstr>PowerPoint-Präsentation</vt:lpstr>
      <vt:lpstr>PowerPoint-Präsentation</vt:lpstr>
      <vt:lpstr>Decay Spectroscopy</vt:lpstr>
      <vt:lpstr>PowerPoint-Präsentation</vt:lpstr>
      <vt:lpstr>PowerPoint-Präsentation</vt:lpstr>
      <vt:lpstr>PowerPoint-Präsentation</vt:lpstr>
      <vt:lpstr>N* Resonances  in  Neutron Stars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Backup</vt:lpstr>
      <vt:lpstr>PowerPoint-Präsentation</vt:lpstr>
      <vt:lpstr>N* Resonances and Neutrino-Nucleus Interactions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Meson Production in Coherent Neutrino-Nucleus  Reactions</dc:title>
  <dc:creator>Horst Lenske</dc:creator>
  <cp:lastModifiedBy>Horst Lenske</cp:lastModifiedBy>
  <cp:revision>342</cp:revision>
  <dcterms:created xsi:type="dcterms:W3CDTF">2013-08-26T18:33:37Z</dcterms:created>
  <dcterms:modified xsi:type="dcterms:W3CDTF">2017-11-27T21:43:59Z</dcterms:modified>
</cp:coreProperties>
</file>