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6"/>
  </p:notesMasterIdLst>
  <p:sldIdLst>
    <p:sldId id="359" r:id="rId2"/>
    <p:sldId id="278" r:id="rId3"/>
    <p:sldId id="407" r:id="rId4"/>
    <p:sldId id="408" r:id="rId5"/>
    <p:sldId id="409" r:id="rId6"/>
    <p:sldId id="410" r:id="rId7"/>
    <p:sldId id="411" r:id="rId8"/>
    <p:sldId id="412" r:id="rId9"/>
    <p:sldId id="392" r:id="rId10"/>
    <p:sldId id="372" r:id="rId11"/>
    <p:sldId id="373" r:id="rId12"/>
    <p:sldId id="374" r:id="rId13"/>
    <p:sldId id="376" r:id="rId14"/>
    <p:sldId id="375" r:id="rId15"/>
    <p:sldId id="391" r:id="rId16"/>
    <p:sldId id="371" r:id="rId17"/>
    <p:sldId id="378" r:id="rId18"/>
    <p:sldId id="379" r:id="rId19"/>
    <p:sldId id="380" r:id="rId20"/>
    <p:sldId id="381" r:id="rId21"/>
    <p:sldId id="382" r:id="rId22"/>
    <p:sldId id="384" r:id="rId23"/>
    <p:sldId id="385" r:id="rId24"/>
    <p:sldId id="397" r:id="rId25"/>
    <p:sldId id="377" r:id="rId26"/>
    <p:sldId id="360" r:id="rId27"/>
    <p:sldId id="361" r:id="rId28"/>
    <p:sldId id="362" r:id="rId29"/>
    <p:sldId id="363" r:id="rId30"/>
    <p:sldId id="414" r:id="rId31"/>
    <p:sldId id="370" r:id="rId32"/>
    <p:sldId id="365" r:id="rId33"/>
    <p:sldId id="366" r:id="rId34"/>
    <p:sldId id="367" r:id="rId35"/>
    <p:sldId id="369" r:id="rId36"/>
    <p:sldId id="383" r:id="rId37"/>
    <p:sldId id="398" r:id="rId38"/>
    <p:sldId id="386" r:id="rId39"/>
    <p:sldId id="406" r:id="rId40"/>
    <p:sldId id="388" r:id="rId41"/>
    <p:sldId id="389" r:id="rId42"/>
    <p:sldId id="390" r:id="rId43"/>
    <p:sldId id="396" r:id="rId44"/>
    <p:sldId id="413" r:id="rId4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onsolas" panose="020B0609020204030204" pitchFamily="49" charset="0"/>
      <p:regular r:id="rId55"/>
      <p:bold r:id="rId56"/>
      <p:italic r:id="rId57"/>
      <p:boldItalic r:id="rId58"/>
    </p:embeddedFont>
    <p:embeddedFont>
      <p:font typeface="Arev Sans" panose="020B0603030804020204" pitchFamily="34" charset="0"/>
      <p:regular r:id="rId59"/>
    </p:embeddedFont>
    <p:embeddedFont>
      <p:font typeface="Cambria Math" panose="02040503050406030204" pitchFamily="18" charset="0"/>
      <p:regular r:id="rId60"/>
    </p:embeddedFont>
    <p:embeddedFont>
      <p:font typeface="Arial Unicode MS" panose="020B0604020202020204" pitchFamily="34" charset="-128"/>
      <p:regular r:id="rId61"/>
    </p:embeddedFont>
  </p:embeddedFontLst>
  <p:custDataLst>
    <p:tags r:id="rId6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3399"/>
    <a:srgbClr val="0000FF"/>
    <a:srgbClr val="FF33CC"/>
    <a:srgbClr val="FF3399"/>
    <a:srgbClr val="CC0000"/>
    <a:srgbClr val="008000"/>
    <a:srgbClr val="FF0066"/>
    <a:srgbClr val="3B8AB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5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14.12.2017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18957-8BAF-4DF6-A91A-C46006F5C5F7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8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18957-8BAF-4DF6-A91A-C46006F5C5F7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8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</a:t>
            </a: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(4)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>
                <a:solidFill>
                  <a:schemeClr val="bg1">
                    <a:lumMod val="50000"/>
                  </a:schemeClr>
                </a:solidFill>
              </a:rPr>
              <a:t>PANDA Lecture Week 2017</a:t>
            </a:r>
          </a:p>
          <a:p>
            <a:pPr algn="l"/>
            <a:r>
              <a:rPr lang="de-DE" sz="2400" i="1"/>
              <a:t>GSI, Dec 11 - 15</a:t>
            </a:r>
            <a:r>
              <a:rPr lang="de-DE" sz="2400" i="1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06933"/>
            <a:ext cx="2088232" cy="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Shape Variables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Sometimes signal and background differ in overall </a:t>
            </a:r>
            <a:br>
              <a:rPr lang="de-DE" smtClean="0"/>
            </a:br>
            <a:r>
              <a:rPr lang="de-DE" smtClean="0">
                <a:solidFill>
                  <a:srgbClr val="0000FF"/>
                </a:solidFill>
              </a:rPr>
              <a:t>event shape</a:t>
            </a:r>
          </a:p>
          <a:p>
            <a:endParaRPr lang="de-DE" smtClean="0">
              <a:solidFill>
                <a:srgbClr val="0000FF"/>
              </a:solidFill>
            </a:endParaRPr>
          </a:p>
          <a:p>
            <a:r>
              <a:rPr lang="de-DE" smtClean="0"/>
              <a:t>Useful Event Shape variables  (always computed in CMS) are</a:t>
            </a:r>
          </a:p>
          <a:p>
            <a:endParaRPr lang="de-DE"/>
          </a:p>
          <a:p>
            <a:pPr lvl="1"/>
            <a:r>
              <a:rPr lang="de-DE" smtClean="0"/>
              <a:t>Thrust</a:t>
            </a:r>
          </a:p>
          <a:p>
            <a:pPr marL="457200" lvl="1" indent="0">
              <a:buNone/>
            </a:pPr>
            <a:endParaRPr lang="de-DE" smtClean="0"/>
          </a:p>
          <a:p>
            <a:pPr lvl="1"/>
            <a:r>
              <a:rPr lang="de-DE" smtClean="0"/>
              <a:t>Sphericity</a:t>
            </a:r>
          </a:p>
          <a:p>
            <a:pPr lvl="1"/>
            <a:endParaRPr lang="de-DE"/>
          </a:p>
          <a:p>
            <a:pPr lvl="1"/>
            <a:r>
              <a:rPr lang="de-DE" smtClean="0"/>
              <a:t>(A)planarity</a:t>
            </a:r>
          </a:p>
          <a:p>
            <a:pPr lvl="1"/>
            <a:endParaRPr lang="de-DE"/>
          </a:p>
          <a:p>
            <a:pPr lvl="1"/>
            <a:r>
              <a:rPr lang="de-DE" smtClean="0"/>
              <a:t>Circularity</a:t>
            </a:r>
          </a:p>
          <a:p>
            <a:pPr lvl="1"/>
            <a:endParaRPr lang="de-DE"/>
          </a:p>
          <a:p>
            <a:pPr lvl="1"/>
            <a:r>
              <a:rPr lang="de-DE" smtClean="0"/>
              <a:t>Fox-Wolfram Moments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5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Thrust (- Vector)</a:t>
            </a:r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071546"/>
                <a:ext cx="7094592" cy="5286412"/>
              </a:xfrm>
            </p:spPr>
            <p:txBody>
              <a:bodyPr/>
              <a:lstStyle/>
              <a:p>
                <a:pPr defTabSz="412750"/>
                <a:r>
                  <a:rPr lang="de-DE" dirty="0" err="1" smtClean="0"/>
                  <a:t>Thrust-axis</a:t>
                </a:r>
                <a:r>
                  <a:rPr lang="de-DE" dirty="0" smtClean="0"/>
                  <a:t> = "Jet </a:t>
                </a:r>
                <a:r>
                  <a:rPr lang="de-DE" dirty="0" err="1" smtClean="0"/>
                  <a:t>direction</a:t>
                </a:r>
                <a:r>
                  <a:rPr lang="de-DE" dirty="0" smtClean="0"/>
                  <a:t>"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 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𝑇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de-DE" sz="2400" b="0" dirty="0" smtClean="0">
                    <a:solidFill>
                      <a:srgbClr val="0000FF"/>
                    </a:solidFill>
                  </a:rPr>
                  <a:t/>
                </a:r>
                <a:br>
                  <a:rPr lang="de-DE" sz="2400" b="0" dirty="0" smtClean="0">
                    <a:solidFill>
                      <a:srgbClr val="0000FF"/>
                    </a:solidFill>
                  </a:rPr>
                </a:br>
                <a:r>
                  <a:rPr lang="de-DE" sz="2400" b="0" dirty="0" smtClean="0">
                    <a:solidFill>
                      <a:srgbClr val="0000FF"/>
                    </a:solidFill>
                  </a:rPr>
                  <a:t/>
                </a:r>
                <a:br>
                  <a:rPr lang="de-DE" sz="2400" b="0" dirty="0" smtClean="0">
                    <a:solidFill>
                      <a:srgbClr val="0000FF"/>
                    </a:solidFill>
                  </a:rPr>
                </a:b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thrust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axis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de-DE" sz="2400" b="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b="0" dirty="0" err="1" smtClean="0"/>
                  <a:t>and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de-DE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071546"/>
                <a:ext cx="7094592" cy="5286412"/>
              </a:xfrm>
              <a:blipFill rotWithShape="1">
                <a:blip r:embed="rId2"/>
                <a:stretch>
                  <a:fillRect l="-773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6948264" y="1124744"/>
            <a:ext cx="1379766" cy="1944216"/>
            <a:chOff x="6986819" y="1052736"/>
            <a:chExt cx="1584176" cy="2232248"/>
          </a:xfrm>
        </p:grpSpPr>
        <p:sp>
          <p:nvSpPr>
            <p:cNvPr id="23" name="Rechteck 22"/>
            <p:cNvSpPr/>
            <p:nvPr/>
          </p:nvSpPr>
          <p:spPr>
            <a:xfrm>
              <a:off x="6986819" y="1052736"/>
              <a:ext cx="1584176" cy="2232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 rot="20988021">
              <a:off x="7089125" y="1304543"/>
              <a:ext cx="1372411" cy="1736576"/>
              <a:chOff x="6321152" y="1412776"/>
              <a:chExt cx="1707232" cy="2160240"/>
            </a:xfrm>
          </p:grpSpPr>
          <p:cxnSp>
            <p:nvCxnSpPr>
              <p:cNvPr id="8" name="Gerade Verbindung mit Pfeil 7"/>
              <p:cNvCxnSpPr/>
              <p:nvPr/>
            </p:nvCxnSpPr>
            <p:spPr>
              <a:xfrm flipV="1">
                <a:off x="7176864" y="1556792"/>
                <a:ext cx="72008" cy="936104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mit Pfeil 8"/>
              <p:cNvCxnSpPr/>
              <p:nvPr/>
            </p:nvCxnSpPr>
            <p:spPr>
              <a:xfrm flipV="1">
                <a:off x="7164288" y="1412776"/>
                <a:ext cx="720080" cy="108012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>
              <a:xfrm flipV="1">
                <a:off x="7172672" y="1836440"/>
                <a:ext cx="855712" cy="656456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 rot="10800000" flipV="1">
                <a:off x="7100664" y="2492896"/>
                <a:ext cx="72008" cy="936104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 rot="10800000" flipV="1">
                <a:off x="6452592" y="2492896"/>
                <a:ext cx="720080" cy="108012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 rot="10800000" flipV="1">
                <a:off x="6321152" y="2492896"/>
                <a:ext cx="855712" cy="656456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Gerade Verbindung mit Pfeil 21"/>
            <p:cNvCxnSpPr/>
            <p:nvPr/>
          </p:nvCxnSpPr>
          <p:spPr>
            <a:xfrm flipV="1">
              <a:off x="7485202" y="1636798"/>
              <a:ext cx="465725" cy="107146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D:\work\vorlesung\2017Jul_ComputingWorkshopThailand\fig\thr_plot_2phi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2"/>
          <a:stretch/>
        </p:blipFill>
        <p:spPr bwMode="auto">
          <a:xfrm>
            <a:off x="179512" y="3557869"/>
            <a:ext cx="2880000" cy="27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vorlesung\2017Jul_ComputingWorkshopThailand\fig\thr_plot_8pi1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r="33120"/>
          <a:stretch/>
        </p:blipFill>
        <p:spPr bwMode="auto">
          <a:xfrm>
            <a:off x="3203848" y="3557869"/>
            <a:ext cx="2880000" cy="27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work\vorlesung\2017Jul_ComputingWorkshopThailand\fig\thrust_overla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99" y="3575927"/>
            <a:ext cx="2851337" cy="27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5292080" y="2852936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9900"/>
                </a:solidFill>
              </a:rPr>
              <a:t>isotropic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jet-like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Sphericity - (A)planarity - Circularity</a:t>
            </a:r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dirty="0" smtClean="0"/>
                  <a:t>Base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sphericity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FF"/>
                    </a:solidFill>
                  </a:rPr>
                  <a:t>tensor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p>
                    </m:sSup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e-DE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  <m:r>
                              <a:rPr lang="de-DE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de-DE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e-DE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de-DE" dirty="0" smtClean="0">
                    <a:solidFill>
                      <a:srgbClr val="0000FF"/>
                    </a:solidFill>
                  </a:rPr>
                  <a:t/>
                </a:r>
                <a:br>
                  <a:rPr lang="de-DE" dirty="0" smtClean="0">
                    <a:solidFill>
                      <a:srgbClr val="0000FF"/>
                    </a:solidFill>
                  </a:rPr>
                </a:b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=1,2,3</m:t>
                    </m:r>
                  </m:oMath>
                </a14:m>
                <a:r>
                  <a:rPr lang="de-DE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eigenvalues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de-DE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  </m:t>
                        </m:r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de-DE" sz="24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1795463" algn="l"/>
                    <a:tab pos="4214813" algn="l"/>
                  </a:tabLst>
                </a:pPr>
                <a:r>
                  <a:rPr lang="de-DE" dirty="0" err="1"/>
                  <a:t>Sphericity</a:t>
                </a:r>
                <a:r>
                  <a:rPr lang="de-DE" dirty="0"/>
                  <a:t> </a:t>
                </a:r>
                <a:r>
                  <a:rPr lang="de-DE" dirty="0" smtClean="0"/>
                  <a:t>	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00FF"/>
                    </a:solidFill>
                  </a:rPr>
                  <a:t> 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𝑆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de-DE" dirty="0" smtClean="0">
                  <a:solidFill>
                    <a:srgbClr val="009900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1795463" algn="l"/>
                    <a:tab pos="4214813" algn="l"/>
                  </a:tabLst>
                </a:pPr>
                <a:r>
                  <a:rPr lang="de-DE" dirty="0" err="1" smtClean="0"/>
                  <a:t>Aplanarity</a:t>
                </a:r>
                <a:r>
                  <a:rPr lang="de-DE" dirty="0" smtClean="0"/>
                  <a:t> 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1795463" algn="l"/>
                    <a:tab pos="4214813" algn="l"/>
                  </a:tabLst>
                </a:pPr>
                <a:r>
                  <a:rPr lang="de-DE" dirty="0" err="1" smtClean="0"/>
                  <a:t>Planarity</a:t>
                </a:r>
                <a:r>
                  <a:rPr lang="de-DE" dirty="0" smtClean="0"/>
                  <a:t> 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𝑃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𝑃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1795463" algn="l"/>
                    <a:tab pos="4214813" algn="l"/>
                  </a:tabLst>
                </a:pPr>
                <a:r>
                  <a:rPr lang="de-DE" dirty="0" err="1" smtClean="0"/>
                  <a:t>Circularity</a:t>
                </a:r>
                <a:r>
                  <a:rPr lang="de-DE" dirty="0" smtClean="0"/>
                  <a:t> 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>
                    <a:solidFill>
                      <a:srgbClr val="0000FF"/>
                    </a:solidFill>
                  </a:rPr>
                  <a:t> 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	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de-DE" sz="2400" dirty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5018088" algn="l"/>
                  </a:tabLst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20273" y="3501008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9900"/>
                </a:solidFill>
              </a:rPr>
              <a:t>isotropic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jet-like</a:t>
            </a:r>
            <a:endParaRPr lang="de-DE" sz="140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20272" y="4157423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9900"/>
                </a:solidFill>
              </a:rPr>
              <a:t>isotropic</a:t>
            </a:r>
          </a:p>
          <a:p>
            <a:r>
              <a:rPr lang="de-DE" sz="1400" smtClean="0">
                <a:solidFill>
                  <a:srgbClr val="FF0000"/>
                </a:solidFill>
              </a:rPr>
              <a:t>planar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Fox-Wolfram Moments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1071546"/>
                <a:ext cx="8678768" cy="528641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de-DE" smtClean="0"/>
                  <a:t>Fox-Wolfram Moments are defined by</a:t>
                </a:r>
                <a:br>
                  <a:rPr lang="de-DE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∙|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𝑣𝑖𝑠</m:t>
                                </m:r>
                              </m:sub>
                              <m:sup>
                                <m:r>
                                  <a:rPr lang="de-DE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de-DE" sz="2400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mtClean="0"/>
                  <a:t/>
                </a:r>
                <a:br>
                  <a:rPr lang="de-DE" smtClean="0"/>
                </a:br>
                <a:r>
                  <a:rPr lang="de-DE" smtClean="0"/>
                  <a:t>with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DE" smtClean="0"/>
                  <a:t>= opening angle of particles </a:t>
                </a:r>
                <a:r>
                  <a:rPr lang="de-DE" i="1" smtClean="0"/>
                  <a:t>i,j</a:t>
                </a:r>
                <a:endParaRPr lang="de-DE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𝑣𝑖𝑠</m:t>
                        </m:r>
                      </m:sub>
                    </m:sSub>
                  </m:oMath>
                </a14:m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= visible energy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de-DE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400" smtClean="0"/>
                  <a:t> </a:t>
                </a:r>
                <a:r>
                  <a:rPr lang="de-DE" smtClean="0"/>
                  <a:t>= Legendre polynomials</a:t>
                </a:r>
              </a:p>
              <a:p>
                <a:r>
                  <a:rPr lang="de-DE" smtClean="0"/>
                  <a:t>Balanced events: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de-DE" sz="2400" smtClean="0">
                  <a:solidFill>
                    <a:srgbClr val="0000FF"/>
                  </a:solidFill>
                </a:endParaRPr>
              </a:p>
              <a:p>
                <a:r>
                  <a:rPr lang="de-DE" smtClean="0"/>
                  <a:t>Jet-like events: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de-DE" sz="2400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for </a:t>
                </a:r>
                <a:r>
                  <a:rPr lang="de-DE" smtClean="0">
                    <a:solidFill>
                      <a:srgbClr val="0000FF"/>
                    </a:solidFill>
                  </a:rPr>
                  <a:t>l=even</a:t>
                </a:r>
                <a:r>
                  <a:rPr lang="de-DE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4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de-DE"/>
                  <a:t> </a:t>
                </a:r>
                <a:r>
                  <a:rPr lang="de-DE" smtClean="0"/>
                  <a:t>for </a:t>
                </a:r>
                <a:r>
                  <a:rPr lang="de-DE" smtClean="0">
                    <a:solidFill>
                      <a:srgbClr val="0000FF"/>
                    </a:solidFill>
                  </a:rPr>
                  <a:t>l=odd</a:t>
                </a:r>
              </a:p>
              <a:p>
                <a:pPr lvl="1">
                  <a:lnSpc>
                    <a:spcPct val="150000"/>
                  </a:lnSpc>
                </a:pPr>
                <a:endParaRPr lang="de-DE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1071546"/>
                <a:ext cx="8678768" cy="5286412"/>
              </a:xfrm>
              <a:blipFill rotWithShape="1">
                <a:blip r:embed="rId2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435280" cy="582594"/>
          </a:xfrm>
        </p:spPr>
        <p:txBody>
          <a:bodyPr/>
          <a:lstStyle/>
          <a:p>
            <a:r>
              <a:rPr lang="de-DE" sz="2800"/>
              <a:t>Sphericity - (A)planarity - </a:t>
            </a:r>
            <a:r>
              <a:rPr lang="de-DE" sz="2800" smtClean="0"/>
              <a:t>Circularity - Fox Wolfram Mom</a:t>
            </a: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2050" name="Picture 2" descr="D:\work\vorlesung\2017Jul_ComputingWorkshopThailand\fig\eventshape_overl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883"/>
            <a:ext cx="8430407" cy="54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(Shape) Variables in PandaROOT/Rho 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Class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PndEventShape</a:t>
            </a:r>
            <a:r>
              <a:rPr lang="de-DE" smtClean="0"/>
              <a:t> offers many variables</a:t>
            </a:r>
          </a:p>
          <a:p>
            <a:pPr marL="0" indent="0">
              <a:buNone/>
            </a:pPr>
            <a:endParaRPr lang="de-DE" sz="2400" smtClean="0"/>
          </a:p>
          <a:p>
            <a:pPr>
              <a:spcBef>
                <a:spcPts val="1200"/>
              </a:spcBef>
            </a:pPr>
            <a:r>
              <a:rPr lang="de-DE" sz="1500" smtClean="0">
                <a:solidFill>
                  <a:srgbClr val="CC3399"/>
                </a:solidFill>
              </a:rPr>
              <a:t>Global multiplictities: </a:t>
            </a:r>
            <a:r>
              <a:rPr lang="de-DE" sz="1500" smtClean="0"/>
              <a:t>NParticles, NCharged, NNeutral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Event shape variables</a:t>
            </a:r>
          </a:p>
          <a:p>
            <a:pPr lvl="1"/>
            <a:r>
              <a:rPr lang="de-DE" sz="1500" smtClean="0"/>
              <a:t>Sphericity, Planarity, Aplanarity, Circularity, Thrust, ThrustVector</a:t>
            </a:r>
          </a:p>
          <a:p>
            <a:pPr lvl="1"/>
            <a:r>
              <a:rPr lang="de-DE" sz="1500" smtClean="0"/>
              <a:t>FoxWolfMomH(order), FoxWolfMomR(order)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Minimum/maximum energy and (transverse) momentum </a:t>
            </a:r>
            <a:r>
              <a:rPr lang="de-DE" sz="1500" smtClean="0">
                <a:solidFill>
                  <a:srgbClr val="008000"/>
                </a:solidFill>
              </a:rPr>
              <a:t>(lab, cms) </a:t>
            </a:r>
          </a:p>
          <a:p>
            <a:pPr lvl="1"/>
            <a:r>
              <a:rPr lang="de-DE" sz="1500"/>
              <a:t>P</a:t>
            </a:r>
            <a:r>
              <a:rPr lang="de-DE" sz="1500" smtClean="0"/>
              <a:t>maxLab/Cms, PminLab/Cms, EmaxNeutLab/Cms, PmaxChrgLab/Cms,...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(Transverse) momentum and energy sums </a:t>
            </a:r>
            <a:r>
              <a:rPr lang="de-DE" sz="1500" smtClean="0">
                <a:solidFill>
                  <a:srgbClr val="008000"/>
                </a:solidFill>
              </a:rPr>
              <a:t>(lab, cms)</a:t>
            </a:r>
            <a:endParaRPr lang="de-DE" sz="1500">
              <a:solidFill>
                <a:srgbClr val="008000"/>
              </a:solidFill>
            </a:endParaRPr>
          </a:p>
          <a:p>
            <a:pPr lvl="1"/>
            <a:r>
              <a:rPr lang="de-DE" sz="1500" smtClean="0"/>
              <a:t>PtSumLab, NeutESumLab/Cms, ChrgPSumLab/Cms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Multiplicities with (transv.) min/max momentum/energy </a:t>
            </a:r>
            <a:r>
              <a:rPr lang="de-DE" sz="1500" smtClean="0">
                <a:solidFill>
                  <a:srgbClr val="008000"/>
                </a:solidFill>
              </a:rPr>
              <a:t>(lab, cms)</a:t>
            </a:r>
          </a:p>
          <a:p>
            <a:pPr lvl="1"/>
            <a:r>
              <a:rPr lang="de-DE" sz="1500" smtClean="0"/>
              <a:t>MultPminLab/Cms, MultPmaxLab/Cms, MultPtminLab/Cms, MultPtmaxLab/Cms</a:t>
            </a:r>
          </a:p>
          <a:p>
            <a:pPr lvl="1"/>
            <a:r>
              <a:rPr lang="de-DE" sz="1500" smtClean="0"/>
              <a:t>MultChrgPminLab/Cms, MultChrgPmaxLab/Cms, MultNeutEminLab/Cms</a:t>
            </a:r>
          </a:p>
          <a:p>
            <a:pPr>
              <a:spcBef>
                <a:spcPts val="800"/>
              </a:spcBef>
            </a:pPr>
            <a:r>
              <a:rPr lang="de-DE" sz="1500" smtClean="0">
                <a:solidFill>
                  <a:srgbClr val="CC3399"/>
                </a:solidFill>
              </a:rPr>
              <a:t>PID multiplicities with minimum probability and momentum</a:t>
            </a:r>
            <a:r>
              <a:rPr lang="de-DE" sz="1500" smtClean="0"/>
              <a:t> </a:t>
            </a:r>
            <a:r>
              <a:rPr lang="de-DE" sz="1500" smtClean="0">
                <a:solidFill>
                  <a:srgbClr val="008000"/>
                </a:solidFill>
              </a:rPr>
              <a:t>(lab, cms)</a:t>
            </a:r>
          </a:p>
          <a:p>
            <a:pPr lvl="1"/>
            <a:r>
              <a:rPr lang="de-DE" sz="1500" smtClean="0"/>
              <a:t>MultElectronPminCms, MultMuonPminCms,....</a:t>
            </a:r>
          </a:p>
          <a:p>
            <a:pPr>
              <a:spcBef>
                <a:spcPts val="800"/>
              </a:spcBef>
            </a:pPr>
            <a:r>
              <a:rPr lang="de-DE" sz="1500">
                <a:solidFill>
                  <a:srgbClr val="CC3399"/>
                </a:solidFill>
              </a:rPr>
              <a:t>(</a:t>
            </a:r>
            <a:r>
              <a:rPr lang="de-DE" sz="1500" smtClean="0">
                <a:solidFill>
                  <a:srgbClr val="CC3399"/>
                </a:solidFill>
              </a:rPr>
              <a:t>Transv.) momentum </a:t>
            </a:r>
            <a:r>
              <a:rPr lang="de-DE" sz="1500">
                <a:solidFill>
                  <a:srgbClr val="CC3399"/>
                </a:solidFill>
              </a:rPr>
              <a:t>and energy </a:t>
            </a:r>
            <a:r>
              <a:rPr lang="de-DE" sz="1500" smtClean="0">
                <a:solidFill>
                  <a:srgbClr val="CC3399"/>
                </a:solidFill>
              </a:rPr>
              <a:t>sums with min momentum/energy</a:t>
            </a:r>
            <a:r>
              <a:rPr lang="de-DE" sz="1500">
                <a:solidFill>
                  <a:srgbClr val="CC3399"/>
                </a:solidFill>
              </a:rPr>
              <a:t> </a:t>
            </a:r>
            <a:r>
              <a:rPr lang="de-DE" sz="1500">
                <a:solidFill>
                  <a:srgbClr val="008000"/>
                </a:solidFill>
              </a:rPr>
              <a:t>(lab, cms)</a:t>
            </a:r>
            <a:endParaRPr lang="de-DE" sz="1500" smtClean="0">
              <a:solidFill>
                <a:srgbClr val="008000"/>
              </a:solidFill>
            </a:endParaRPr>
          </a:p>
          <a:p>
            <a:pPr lvl="1"/>
            <a:r>
              <a:rPr lang="de-DE" sz="1500" smtClean="0"/>
              <a:t>SumPminLab/Cms, SumNeutEminLab/Cms,...</a:t>
            </a:r>
            <a:endParaRPr lang="de-DE" sz="1500"/>
          </a:p>
          <a:p>
            <a:endParaRPr lang="de-DE" sz="1500" smtClean="0"/>
          </a:p>
          <a:p>
            <a:endParaRPr lang="de-DE" sz="1500"/>
          </a:p>
          <a:p>
            <a:endParaRPr lang="de-DE" sz="1500" smtClean="0"/>
          </a:p>
          <a:p>
            <a:pPr marL="0" indent="0">
              <a:buNone/>
            </a:pPr>
            <a:endParaRPr lang="de-DE" sz="15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7544" y="1447179"/>
            <a:ext cx="8280920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PndEventShape(RhoCandList </a:t>
            </a:r>
            <a:r>
              <a:rPr lang="de-DE" sz="12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&amp;all,</a:t>
            </a:r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TLorentzVector </a:t>
            </a:r>
            <a:r>
              <a:rPr lang="de-DE" sz="12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pbp_sys,</a:t>
            </a:r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 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neutMinE=0,</a:t>
            </a: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double </a:t>
            </a:r>
            <a:r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chrgMinP=0</a:t>
            </a:r>
            <a:r>
              <a:rPr lang="de-DE" sz="12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de-DE" sz="12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6308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SPECIAL KINEMATICS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9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Special Kinematics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Some signal reactions exhibt </a:t>
                </a:r>
                <a:r>
                  <a:rPr lang="de-DE" smtClean="0">
                    <a:solidFill>
                      <a:srgbClr val="0000FF"/>
                    </a:solidFill>
                  </a:rPr>
                  <a:t>special properties </a:t>
                </a:r>
                <a:r>
                  <a:rPr lang="de-DE" smtClean="0"/>
                  <a:t>for selection</a:t>
                </a:r>
              </a:p>
              <a:p>
                <a:endParaRPr lang="de-DE"/>
              </a:p>
              <a:p>
                <a:r>
                  <a:rPr lang="de-DE" smtClean="0"/>
                  <a:t>Prominent cases are</a:t>
                </a:r>
              </a:p>
              <a:p>
                <a:pPr lvl="1"/>
                <a:endParaRPr lang="de-DE" smtClean="0"/>
              </a:p>
              <a:p>
                <a:pPr lvl="1"/>
                <a:r>
                  <a:rPr lang="de-DE" smtClean="0">
                    <a:solidFill>
                      <a:srgbClr val="0000FF"/>
                    </a:solidFill>
                  </a:rPr>
                  <a:t>Double resonance production </a:t>
                </a:r>
                <a:r>
                  <a:rPr lang="de-DE" smtClean="0"/>
                  <a:t>close to threshold</a:t>
                </a:r>
                <a:br>
                  <a:rPr lang="de-DE" smtClean="0"/>
                </a:br>
                <a:r>
                  <a:rPr lang="de-DE" smtClean="0"/>
                  <a:t>Examples: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</a:rPr>
                      <m:t>𝑝</m:t>
                    </m:r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de-DE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</a:rPr>
                      <m:t>𝑝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de-DE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</a:rPr>
                      <m:t>𝑝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de-DE" smtClean="0"/>
                  <a:t>, ...</a:t>
                </a:r>
              </a:p>
              <a:p>
                <a:pPr lvl="1"/>
                <a:endParaRPr lang="de-DE"/>
              </a:p>
              <a:p>
                <a:pPr marL="457200" lvl="1" indent="0">
                  <a:buNone/>
                </a:pPr>
                <a:endParaRPr lang="de-DE"/>
              </a:p>
              <a:p>
                <a:pPr lvl="1"/>
                <a:r>
                  <a:rPr lang="de-DE" smtClean="0">
                    <a:solidFill>
                      <a:srgbClr val="0000FF"/>
                    </a:solidFill>
                  </a:rPr>
                  <a:t>Cascaded decays </a:t>
                </a:r>
                <a:r>
                  <a:rPr lang="de-DE" smtClean="0"/>
                  <a:t>with low momentum particle emission</a:t>
                </a:r>
                <a:br>
                  <a:rPr lang="de-DE" smtClean="0"/>
                </a:br>
                <a:r>
                  <a:rPr lang="de-DE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∗+</m:t>
                        </m:r>
                      </m:sup>
                    </m:s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/>
                  <a:t>,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∗+</m:t>
                        </m:r>
                      </m:sup>
                    </m:sSub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b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40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type m:val="lin"/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den>
                    </m:f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de-DE" sz="240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Double Resonance Production at Threshold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908720"/>
                <a:ext cx="8572560" cy="528641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800" smtClean="0">
                    <a:solidFill>
                      <a:srgbClr val="0000FF"/>
                    </a:solidFill>
                  </a:rPr>
                  <a:t>Fixed</a:t>
                </a:r>
                <a:r>
                  <a:rPr lang="de-DE" sz="1800" smtClean="0"/>
                  <a:t> and known </a:t>
                </a:r>
                <a:r>
                  <a:rPr lang="de-DE" sz="1800" smtClean="0">
                    <a:solidFill>
                      <a:srgbClr val="0000FF"/>
                    </a:solidFill>
                  </a:rPr>
                  <a:t>E</a:t>
                </a:r>
                <a:r>
                  <a:rPr lang="de-DE" sz="1800" baseline="-25000" smtClean="0">
                    <a:solidFill>
                      <a:srgbClr val="0000FF"/>
                    </a:solidFill>
                  </a:rPr>
                  <a:t>cm</a:t>
                </a:r>
                <a:r>
                  <a:rPr lang="de-DE" sz="1800" smtClean="0"/>
                  <a:t/>
                </a:r>
                <a:br>
                  <a:rPr lang="de-DE" sz="1800" smtClean="0"/>
                </a:br>
                <a:r>
                  <a:rPr lang="de-DE" sz="1800" smtClean="0">
                    <a:latin typeface="Arial"/>
                    <a:cs typeface="Arial"/>
                  </a:rPr>
                  <a:t>→ </a:t>
                </a:r>
                <a:r>
                  <a:rPr lang="de-DE" sz="1800" smtClean="0"/>
                  <a:t>resolution of invariant mass correlates with missing mass</a:t>
                </a:r>
                <a:br>
                  <a:rPr lang="de-DE" sz="180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miss</m:t>
                        </m:r>
                      </m:sub>
                    </m:sSub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de-DE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rec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de-DE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e-DE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e-DE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de-DE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rec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de-DE" sz="1400" smtClean="0"/>
              </a:p>
              <a:p>
                <a:r>
                  <a:rPr lang="de-DE" sz="1800" smtClean="0"/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de-DE" sz="1800" smtClean="0">
                    <a:solidFill>
                      <a:srgbClr val="0000FF"/>
                    </a:solidFill>
                  </a:rPr>
                  <a:t> </a:t>
                </a:r>
                <a:r>
                  <a:rPr lang="de-DE" sz="1800" smtClean="0">
                    <a:solidFill>
                      <a:schemeClr val="tx1"/>
                    </a:solidFill>
                  </a:rPr>
                  <a:t>@ E</a:t>
                </a:r>
                <a:r>
                  <a:rPr lang="de-DE" sz="1800" baseline="-25000" smtClean="0">
                    <a:solidFill>
                      <a:schemeClr val="tx1"/>
                    </a:solidFill>
                  </a:rPr>
                  <a:t>cm</a:t>
                </a:r>
                <a:r>
                  <a:rPr lang="de-DE" sz="1800" smtClean="0">
                    <a:solidFill>
                      <a:schemeClr val="tx1"/>
                    </a:solidFill>
                  </a:rPr>
                  <a:t> = 3.75 GeV</a:t>
                </a:r>
                <a:endParaRPr lang="de-DE" sz="1800" smtClean="0"/>
              </a:p>
              <a:p>
                <a:pPr lvl="1"/>
                <a:r>
                  <a:rPr lang="de-DE" sz="1800"/>
                  <a:t>invariant mass and missing mass </a:t>
                </a:r>
                <a:r>
                  <a:rPr lang="de-DE" sz="1800">
                    <a:solidFill>
                      <a:srgbClr val="0000FF"/>
                    </a:solidFill>
                  </a:rPr>
                  <a:t>resolution about 24 </a:t>
                </a:r>
                <a:r>
                  <a:rPr lang="de-DE" sz="1800" smtClean="0">
                    <a:solidFill>
                      <a:srgbClr val="0000FF"/>
                    </a:solidFill>
                  </a:rPr>
                  <a:t>MeV</a:t>
                </a:r>
              </a:p>
              <a:p>
                <a:pPr lvl="1"/>
                <a:r>
                  <a:rPr lang="de-DE" sz="1800" smtClean="0"/>
                  <a:t>but </a:t>
                </a:r>
                <a:r>
                  <a:rPr lang="de-DE" sz="1800"/>
                  <a:t>very </a:t>
                </a:r>
                <a:r>
                  <a:rPr lang="de-DE" sz="1800">
                    <a:solidFill>
                      <a:srgbClr val="009900"/>
                    </a:solidFill>
                  </a:rPr>
                  <a:t>narrow </a:t>
                </a:r>
                <a:r>
                  <a:rPr lang="de-DE" sz="1800" smtClean="0">
                    <a:solidFill>
                      <a:srgbClr val="009900"/>
                    </a:solidFill>
                  </a:rPr>
                  <a:t>correlation ellipsis </a:t>
                </a:r>
                <a:endParaRPr lang="de-DE" sz="1800">
                  <a:solidFill>
                    <a:srgbClr val="009900"/>
                  </a:solidFill>
                </a:endParaRPr>
              </a:p>
              <a:p>
                <a:endParaRPr lang="de-DE" sz="18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908720"/>
                <a:ext cx="8572560" cy="5286412"/>
              </a:xfrm>
              <a:blipFill rotWithShape="1">
                <a:blip r:embed="rId2"/>
                <a:stretch>
                  <a:fillRect l="-498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074" name="Picture 2" descr="D:\work\vorlesung\2017Jul_ComputingWorkshopThailand\fig\D0D0_2_correlated_masses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" y="3573016"/>
            <a:ext cx="91027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67544" y="5157192"/>
            <a:ext cx="14819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00FF"/>
                </a:solidFill>
              </a:rPr>
              <a:t> </a:t>
            </a:r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</a:rPr>
              <a:t>inv</a:t>
            </a:r>
            <a:r>
              <a:rPr lang="de-DE" sz="1400" smtClean="0">
                <a:solidFill>
                  <a:srgbClr val="0000FF"/>
                </a:solidFill>
              </a:rPr>
              <a:t> = 23 MeV</a:t>
            </a:r>
            <a:endParaRPr lang="de-DE" sz="1400">
              <a:solidFill>
                <a:srgbClr val="0000FF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1475656" y="4077072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491880" y="5157192"/>
            <a:ext cx="15392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00FF"/>
                </a:solidFill>
              </a:rPr>
              <a:t> </a:t>
            </a:r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</a:rPr>
              <a:t>mm</a:t>
            </a:r>
            <a:r>
              <a:rPr lang="de-DE" sz="1400" smtClean="0">
                <a:solidFill>
                  <a:srgbClr val="0000FF"/>
                </a:solidFill>
              </a:rPr>
              <a:t> = 24 MeV</a:t>
            </a:r>
            <a:endParaRPr lang="de-DE" sz="1400">
              <a:solidFill>
                <a:srgbClr val="0000FF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499992" y="4077072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ihandform 10"/>
          <p:cNvSpPr/>
          <p:nvPr/>
        </p:nvSpPr>
        <p:spPr>
          <a:xfrm>
            <a:off x="5220072" y="3140968"/>
            <a:ext cx="2107580" cy="1343693"/>
          </a:xfrm>
          <a:custGeom>
            <a:avLst/>
            <a:gdLst>
              <a:gd name="connsiteX0" fmla="*/ 0 w 1996068"/>
              <a:gd name="connsiteY0" fmla="*/ 110748 h 1437743"/>
              <a:gd name="connsiteX1" fmla="*/ 892097 w 1996068"/>
              <a:gd name="connsiteY1" fmla="*/ 133050 h 1437743"/>
              <a:gd name="connsiteX2" fmla="*/ 1996068 w 1996068"/>
              <a:gd name="connsiteY2" fmla="*/ 1437743 h 1437743"/>
              <a:gd name="connsiteX0" fmla="*/ 0 w 2107580"/>
              <a:gd name="connsiteY0" fmla="*/ 69863 h 1492878"/>
              <a:gd name="connsiteX1" fmla="*/ 1003609 w 2107580"/>
              <a:gd name="connsiteY1" fmla="*/ 188185 h 1492878"/>
              <a:gd name="connsiteX2" fmla="*/ 2107580 w 2107580"/>
              <a:gd name="connsiteY2" fmla="*/ 1492878 h 1492878"/>
              <a:gd name="connsiteX0" fmla="*/ 0 w 2107580"/>
              <a:gd name="connsiteY0" fmla="*/ 35642 h 1458657"/>
              <a:gd name="connsiteX1" fmla="*/ 1003609 w 2107580"/>
              <a:gd name="connsiteY1" fmla="*/ 153964 h 1458657"/>
              <a:gd name="connsiteX2" fmla="*/ 2107580 w 2107580"/>
              <a:gd name="connsiteY2" fmla="*/ 1458657 h 1458657"/>
              <a:gd name="connsiteX0" fmla="*/ 0 w 2107580"/>
              <a:gd name="connsiteY0" fmla="*/ 23253 h 1446268"/>
              <a:gd name="connsiteX1" fmla="*/ 1003609 w 2107580"/>
              <a:gd name="connsiteY1" fmla="*/ 141575 h 1446268"/>
              <a:gd name="connsiteX2" fmla="*/ 2107580 w 2107580"/>
              <a:gd name="connsiteY2" fmla="*/ 1446268 h 14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46268">
                <a:moveTo>
                  <a:pt x="0" y="23253"/>
                </a:moveTo>
                <a:cubicBezTo>
                  <a:pt x="424675" y="7838"/>
                  <a:pt x="630043" y="-59588"/>
                  <a:pt x="1003609" y="141575"/>
                </a:cubicBezTo>
                <a:cubicBezTo>
                  <a:pt x="1377175" y="342738"/>
                  <a:pt x="1721933" y="904504"/>
                  <a:pt x="2107580" y="1446268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Beam Energy Substituted Mass m</a:t>
            </a:r>
            <a:r>
              <a:rPr lang="de-DE" baseline="-25000" smtClean="0"/>
              <a:t>ES</a:t>
            </a:r>
            <a:endParaRPr lang="de-DE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5720" y="950900"/>
                <a:ext cx="8572560" cy="5286412"/>
              </a:xfrm>
            </p:spPr>
            <p:txBody>
              <a:bodyPr/>
              <a:lstStyle/>
              <a:p>
                <a:r>
                  <a:rPr lang="de-DE" smtClean="0"/>
                  <a:t>In case of resonance - anti-resonance production (like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𝐷</m:t>
                    </m:r>
                    <m:acc>
                      <m:accPr>
                        <m:chr m:val="̅"/>
                        <m:ctrlPr>
                          <a:rPr lang="de-DE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de-DE" smtClean="0"/>
                  <a:t>)</a:t>
                </a:r>
                <a:br>
                  <a:rPr lang="de-DE" smtClean="0"/>
                </a:br>
                <a:r>
                  <a:rPr lang="de-DE" smtClean="0">
                    <a:latin typeface="Arial"/>
                    <a:cs typeface="Arial"/>
                  </a:rPr>
                  <a:t>→ </a:t>
                </a:r>
                <a:r>
                  <a:rPr lang="de-DE" smtClean="0"/>
                  <a:t>can </a:t>
                </a:r>
                <a:r>
                  <a:rPr lang="de-DE" smtClean="0">
                    <a:solidFill>
                      <a:srgbClr val="0000FF"/>
                    </a:solidFill>
                  </a:rPr>
                  <a:t>infer the resonance's energy </a:t>
                </a:r>
                <a:r>
                  <a:rPr lang="de-DE" smtClean="0"/>
                  <a:t>from the beam energy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mtClean="0"/>
                  <a:t>So called </a:t>
                </a:r>
                <a:r>
                  <a:rPr lang="de-DE" smtClean="0">
                    <a:solidFill>
                      <a:srgbClr val="0000FF"/>
                    </a:solidFill>
                  </a:rPr>
                  <a:t>energy-subsituted mass </a:t>
                </a:r>
                <a:r>
                  <a:rPr lang="de-DE" smtClean="0"/>
                  <a:t>is </a:t>
                </a:r>
                <a:r>
                  <a:rPr lang="de-DE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(* = in cm-frame) </a:t>
                </a:r>
                <a:endParaRPr lang="de-DE" i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ES</m:t>
                        </m:r>
                      </m:sub>
                    </m:sSub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de-DE" i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cm</m:t>
                                        </m:r>
                                      </m:sub>
                                      <m:sup>
                                        <m:r>
                                          <a:rPr lang="de-DE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rec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de-DE" smtClean="0"/>
                  <a:t> , combined with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DE" i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cm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rec</m:t>
                        </m:r>
                      </m:sub>
                    </m:sSub>
                  </m:oMath>
                </a14:m>
                <a:endParaRPr lang="de-DE" b="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de-DE" smtClean="0">
                    <a:solidFill>
                      <a:srgbClr val="008000"/>
                    </a:solidFill>
                  </a:rPr>
                  <a:t>Much better S:N and thus relative error!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20" y="950900"/>
                <a:ext cx="8572560" cy="5286412"/>
              </a:xfrm>
              <a:blipFill rotWithShape="1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026" name="Picture 2" descr="D:\work\vorlesung\2017Jul_ComputingWorkshopThailand\fig\D0D0_2_correlated_masses_2_mb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" y="3645024"/>
            <a:ext cx="91027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64907" y="5395518"/>
            <a:ext cx="15552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el-GR" sz="1200" baseline="-25000" smtClean="0">
                <a:solidFill>
                  <a:srgbClr val="0000FF"/>
                </a:solidFill>
                <a:latin typeface="Arev Sans"/>
                <a:ea typeface="Arev Sans"/>
              </a:rPr>
              <a:t>Δ</a:t>
            </a:r>
            <a:r>
              <a:rPr lang="de-DE" sz="1200" baseline="-25000" smtClean="0">
                <a:solidFill>
                  <a:srgbClr val="0000FF"/>
                </a:solidFill>
                <a:latin typeface="Arev Sans"/>
                <a:ea typeface="Arev Sans"/>
              </a:rPr>
              <a:t>E</a:t>
            </a:r>
            <a:r>
              <a:rPr lang="de-DE" sz="1200" smtClean="0">
                <a:solidFill>
                  <a:srgbClr val="0000FF"/>
                </a:solidFill>
              </a:rPr>
              <a:t> = 24 MeV</a:t>
            </a:r>
          </a:p>
          <a:p>
            <a:r>
              <a:rPr lang="de-DE" sz="1200" smtClean="0">
                <a:solidFill>
                  <a:srgbClr val="0000FF"/>
                </a:solidFill>
              </a:rPr>
              <a:t>N = 12200 </a:t>
            </a:r>
            <a:r>
              <a:rPr lang="de-DE" sz="1200" smtClean="0">
                <a:solidFill>
                  <a:srgbClr val="0000FF"/>
                </a:solidFill>
                <a:latin typeface="Arev Sans"/>
                <a:ea typeface="Arev Sans"/>
              </a:rPr>
              <a:t>±</a:t>
            </a:r>
            <a:r>
              <a:rPr lang="de-DE" sz="1200" smtClean="0">
                <a:solidFill>
                  <a:srgbClr val="0000FF"/>
                </a:solidFill>
              </a:rPr>
              <a:t> 427</a:t>
            </a:r>
            <a:endParaRPr lang="de-DE" sz="1200">
              <a:solidFill>
                <a:srgbClr val="0000FF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453354" y="4315398"/>
            <a:ext cx="864096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816966" y="5085184"/>
            <a:ext cx="1555234" cy="4616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de-DE" sz="1200" baseline="-25000" smtClean="0">
                <a:solidFill>
                  <a:srgbClr val="0000FF"/>
                </a:solidFill>
                <a:latin typeface="Arev Sans"/>
                <a:ea typeface="Arev Sans"/>
              </a:rPr>
              <a:t>ES</a:t>
            </a:r>
            <a:r>
              <a:rPr lang="de-DE" sz="1200" smtClean="0">
                <a:solidFill>
                  <a:srgbClr val="0000FF"/>
                </a:solidFill>
              </a:rPr>
              <a:t> = 2 MeV</a:t>
            </a:r>
          </a:p>
          <a:p>
            <a:r>
              <a:rPr lang="de-DE" sz="1200">
                <a:solidFill>
                  <a:srgbClr val="0000FF"/>
                </a:solidFill>
              </a:rPr>
              <a:t>N = </a:t>
            </a:r>
            <a:r>
              <a:rPr lang="de-DE" sz="1200" smtClean="0">
                <a:solidFill>
                  <a:srgbClr val="0000FF"/>
                </a:solidFill>
              </a:rPr>
              <a:t>12703 </a:t>
            </a:r>
            <a:r>
              <a:rPr lang="de-DE" sz="1200">
                <a:solidFill>
                  <a:srgbClr val="0000FF"/>
                </a:solidFill>
                <a:latin typeface="Arev Sans"/>
                <a:ea typeface="Arev Sans"/>
              </a:rPr>
              <a:t>±</a:t>
            </a:r>
            <a:r>
              <a:rPr lang="de-DE" sz="1200">
                <a:solidFill>
                  <a:srgbClr val="0000FF"/>
                </a:solidFill>
              </a:rPr>
              <a:t> </a:t>
            </a:r>
            <a:r>
              <a:rPr lang="de-DE" sz="1200" smtClean="0">
                <a:solidFill>
                  <a:srgbClr val="0000FF"/>
                </a:solidFill>
              </a:rPr>
              <a:t>139</a:t>
            </a:r>
            <a:endParaRPr lang="de-DE" sz="1200">
              <a:solidFill>
                <a:srgbClr val="0000FF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142907" y="4265096"/>
            <a:ext cx="221181" cy="858643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79512" y="1071546"/>
            <a:ext cx="8678768" cy="5286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dirty="0"/>
              <a:t>Event </a:t>
            </a:r>
            <a:r>
              <a:rPr lang="de-DE" sz="2300" dirty="0" err="1"/>
              <a:t>Filtering</a:t>
            </a:r>
            <a:r>
              <a:rPr lang="de-DE" sz="2300" dirty="0"/>
              <a:t> (</a:t>
            </a:r>
            <a:r>
              <a:rPr lang="de-DE" sz="2300" i="1" dirty="0" err="1">
                <a:solidFill>
                  <a:srgbClr val="FF0066"/>
                </a:solidFill>
              </a:rPr>
              <a:t>FairFilteredPrimaryGenerator</a:t>
            </a:r>
            <a:r>
              <a:rPr lang="de-DE" sz="23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2300" dirty="0" err="1" smtClean="0"/>
              <a:t>Useful</a:t>
            </a:r>
            <a:r>
              <a:rPr lang="de-DE" sz="2300" dirty="0" smtClean="0"/>
              <a:t> Event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Kinematic</a:t>
            </a:r>
            <a:r>
              <a:rPr lang="de-DE" sz="2300" dirty="0" smtClean="0"/>
              <a:t> Variables (</a:t>
            </a:r>
            <a:r>
              <a:rPr lang="de-DE" sz="2300" i="1" dirty="0" err="1" smtClean="0">
                <a:solidFill>
                  <a:srgbClr val="FF0066"/>
                </a:solidFill>
              </a:rPr>
              <a:t>PndEventShape</a:t>
            </a:r>
            <a:r>
              <a:rPr lang="de-DE" sz="23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dirty="0" err="1" smtClean="0"/>
              <a:t>Creating</a:t>
            </a:r>
            <a:r>
              <a:rPr lang="de-DE" sz="2300" dirty="0" smtClean="0"/>
              <a:t> Output</a:t>
            </a:r>
          </a:p>
          <a:p>
            <a:pPr lvl="1"/>
            <a:r>
              <a:rPr lang="de-DE" sz="2300" dirty="0" err="1" smtClean="0"/>
              <a:t>Simplified</a:t>
            </a:r>
            <a:r>
              <a:rPr lang="de-DE" sz="2300" dirty="0" smtClean="0"/>
              <a:t> N-</a:t>
            </a:r>
            <a:r>
              <a:rPr lang="de-DE" sz="2300" dirty="0" err="1" smtClean="0"/>
              <a:t>Tuple</a:t>
            </a:r>
            <a:r>
              <a:rPr lang="de-DE" sz="2300" dirty="0" smtClean="0"/>
              <a:t> </a:t>
            </a:r>
            <a:r>
              <a:rPr lang="de-DE" sz="2300" dirty="0" err="1" smtClean="0"/>
              <a:t>output</a:t>
            </a:r>
            <a:r>
              <a:rPr lang="de-DE" sz="2300" dirty="0" smtClean="0"/>
              <a:t> (</a:t>
            </a:r>
            <a:r>
              <a:rPr lang="de-DE" sz="2300" i="1" dirty="0" err="1" smtClean="0">
                <a:solidFill>
                  <a:srgbClr val="FF0066"/>
                </a:solidFill>
              </a:rPr>
              <a:t>RhoTuple</a:t>
            </a:r>
            <a:r>
              <a:rPr lang="de-DE" sz="2300" dirty="0" smtClean="0"/>
              <a:t>)</a:t>
            </a:r>
          </a:p>
          <a:p>
            <a:pPr lvl="1"/>
            <a:r>
              <a:rPr lang="de-DE" sz="2300" dirty="0" smtClean="0"/>
              <a:t>QA-Tools (</a:t>
            </a:r>
            <a:r>
              <a:rPr lang="de-DE" sz="2300" i="1" dirty="0" err="1" smtClean="0">
                <a:solidFill>
                  <a:srgbClr val="FF0066"/>
                </a:solidFill>
              </a:rPr>
              <a:t>PndRhoTupleQA</a:t>
            </a:r>
            <a:r>
              <a:rPr lang="de-DE" sz="2300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de-DE" sz="2300" dirty="0" err="1" smtClean="0"/>
              <a:t>Simplified</a:t>
            </a:r>
            <a:r>
              <a:rPr lang="de-DE" sz="2300" dirty="0" smtClean="0"/>
              <a:t> Analysis Tools</a:t>
            </a:r>
          </a:p>
          <a:p>
            <a:pPr lvl="1">
              <a:lnSpc>
                <a:spcPct val="150000"/>
              </a:lnSpc>
            </a:pPr>
            <a:r>
              <a:rPr lang="de-DE" sz="2300" dirty="0" smtClean="0"/>
              <a:t>Quick Analysis Tools</a:t>
            </a:r>
            <a:r>
              <a:rPr lang="de-DE" sz="2300" dirty="0"/>
              <a:t> </a:t>
            </a:r>
            <a:r>
              <a:rPr lang="de-DE" sz="2300" dirty="0" smtClean="0"/>
              <a:t>(</a:t>
            </a:r>
            <a:r>
              <a:rPr lang="de-DE" sz="2300" i="1" dirty="0" smtClean="0">
                <a:solidFill>
                  <a:srgbClr val="FF0066"/>
                </a:solidFill>
              </a:rPr>
              <a:t>quick(</a:t>
            </a:r>
            <a:r>
              <a:rPr lang="de-DE" sz="2300" i="1" dirty="0" err="1" smtClean="0">
                <a:solidFill>
                  <a:srgbClr val="FF0066"/>
                </a:solidFill>
              </a:rPr>
              <a:t>fsim</a:t>
            </a:r>
            <a:r>
              <a:rPr lang="de-DE" sz="2300" i="1" dirty="0" smtClean="0">
                <a:solidFill>
                  <a:srgbClr val="FF0066"/>
                </a:solidFill>
              </a:rPr>
              <a:t>)</a:t>
            </a:r>
            <a:r>
              <a:rPr lang="de-DE" sz="2300" i="1" dirty="0" err="1" smtClean="0">
                <a:solidFill>
                  <a:srgbClr val="FF0066"/>
                </a:solidFill>
              </a:rPr>
              <a:t>ana.C</a:t>
            </a:r>
            <a:r>
              <a:rPr lang="de-DE" sz="23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dirty="0" smtClean="0"/>
              <a:t>Multi </a:t>
            </a:r>
            <a:r>
              <a:rPr lang="de-DE" sz="2300" dirty="0" err="1" smtClean="0"/>
              <a:t>Variate</a:t>
            </a:r>
            <a:r>
              <a:rPr lang="de-DE" sz="2300" dirty="0" smtClean="0"/>
              <a:t> Analysis (</a:t>
            </a:r>
            <a:r>
              <a:rPr lang="de-DE" sz="2300" i="1" dirty="0" err="1" smtClean="0">
                <a:solidFill>
                  <a:srgbClr val="FF0066"/>
                </a:solidFill>
              </a:rPr>
              <a:t>TMVATrainer</a:t>
            </a:r>
            <a:r>
              <a:rPr lang="de-DE" sz="2300" i="1" dirty="0" smtClean="0"/>
              <a:t>/</a:t>
            </a:r>
            <a:r>
              <a:rPr lang="de-DE" sz="2300" i="1" dirty="0" err="1" smtClean="0">
                <a:solidFill>
                  <a:srgbClr val="FF0066"/>
                </a:solidFill>
              </a:rPr>
              <a:t>TMVATester</a:t>
            </a:r>
            <a:r>
              <a:rPr lang="de-DE" sz="2300" dirty="0" smtClean="0"/>
              <a:t>) </a:t>
            </a:r>
          </a:p>
          <a:p>
            <a:endParaRPr lang="de-DE" sz="2300" dirty="0" smtClean="0"/>
          </a:p>
          <a:p>
            <a:endParaRPr lang="de-DE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Double Resonance Production at Threshold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78768" cy="5286412"/>
          </a:xfrm>
        </p:spPr>
        <p:txBody>
          <a:bodyPr/>
          <a:lstStyle/>
          <a:p>
            <a:r>
              <a:rPr lang="de-DE" smtClean="0"/>
              <a:t>Very similar result by using m</a:t>
            </a:r>
            <a:r>
              <a:rPr lang="de-DE" baseline="-25000" smtClean="0"/>
              <a:t>inv</a:t>
            </a:r>
            <a:r>
              <a:rPr lang="de-DE" smtClean="0"/>
              <a:t> and m</a:t>
            </a:r>
            <a:r>
              <a:rPr lang="de-DE" baseline="-25000" smtClean="0"/>
              <a:t>miss</a:t>
            </a:r>
            <a:r>
              <a:rPr lang="de-DE" smtClean="0"/>
              <a:t> directly</a:t>
            </a:r>
          </a:p>
          <a:p>
            <a:r>
              <a:rPr lang="de-DE" smtClean="0"/>
              <a:t>Works also for R</a:t>
            </a:r>
            <a:r>
              <a:rPr lang="de-DE" smtClean="0">
                <a:latin typeface="Arev Sans"/>
                <a:ea typeface="Arev Sans"/>
              </a:rPr>
              <a:t></a:t>
            </a:r>
            <a:r>
              <a:rPr lang="de-DE" smtClean="0"/>
              <a:t>' production (e.g. D</a:t>
            </a:r>
            <a:r>
              <a:rPr lang="de-DE">
                <a:latin typeface="Arev Sans"/>
                <a:ea typeface="Arev Sans"/>
              </a:rPr>
              <a:t></a:t>
            </a:r>
            <a:r>
              <a:rPr lang="de-DE" smtClean="0"/>
              <a:t>*) with different masses</a:t>
            </a:r>
          </a:p>
          <a:p>
            <a:r>
              <a:rPr lang="de-DE" smtClean="0"/>
              <a:t>Plot difference vs. sum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(or for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  <a:latin typeface="Arev Sans"/>
                <a:ea typeface="Arev Sans"/>
              </a:rPr>
              <a:t>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sum/2; peaks at corr. mass)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2050" name="Picture 2" descr="D:\work\vorlesung\2017Jul_ComputingWorkshopThailand\fig\D0D0_2_correlated_masses_3_sumvsd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4099"/>
            <a:ext cx="7034857" cy="33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757276" y="4364267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  <a:latin typeface="Arev Sans"/>
                <a:ea typeface="Arev Sans"/>
              </a:rPr>
              <a:t>sum</a:t>
            </a:r>
            <a:r>
              <a:rPr lang="de-DE" sz="1400" smtClean="0">
                <a:solidFill>
                  <a:srgbClr val="0000FF"/>
                </a:solidFill>
              </a:rPr>
              <a:t> =2 MeV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6970116" y="3544179"/>
            <a:ext cx="221181" cy="858643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3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Double Resonance Production at Threshold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678768" cy="5286412"/>
          </a:xfrm>
        </p:spPr>
        <p:txBody>
          <a:bodyPr/>
          <a:lstStyle/>
          <a:p>
            <a:r>
              <a:rPr lang="de-DE" smtClean="0"/>
              <a:t>Very similar result by using m</a:t>
            </a:r>
            <a:r>
              <a:rPr lang="de-DE" baseline="-25000" smtClean="0"/>
              <a:t>inv</a:t>
            </a:r>
            <a:r>
              <a:rPr lang="de-DE" smtClean="0"/>
              <a:t> and m</a:t>
            </a:r>
            <a:r>
              <a:rPr lang="de-DE" baseline="-25000" smtClean="0"/>
              <a:t>miss</a:t>
            </a:r>
            <a:r>
              <a:rPr lang="de-DE" smtClean="0"/>
              <a:t> directly</a:t>
            </a:r>
          </a:p>
          <a:p>
            <a:r>
              <a:rPr lang="de-DE" smtClean="0"/>
              <a:t>Works also for R</a:t>
            </a:r>
            <a:r>
              <a:rPr lang="de-DE" smtClean="0">
                <a:latin typeface="Arev Sans"/>
                <a:ea typeface="Arev Sans"/>
              </a:rPr>
              <a:t></a:t>
            </a:r>
            <a:r>
              <a:rPr lang="de-DE" smtClean="0"/>
              <a:t>' production (e.g. D</a:t>
            </a:r>
            <a:r>
              <a:rPr lang="de-DE">
                <a:latin typeface="Arev Sans"/>
                <a:ea typeface="Arev Sans"/>
              </a:rPr>
              <a:t></a:t>
            </a:r>
            <a:r>
              <a:rPr lang="de-DE" smtClean="0"/>
              <a:t>*) with different masses</a:t>
            </a:r>
          </a:p>
          <a:p>
            <a:r>
              <a:rPr lang="de-DE" smtClean="0"/>
              <a:t>Plot difference vs. sum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(or for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  <a:latin typeface="Arev Sans"/>
                <a:ea typeface="Arev Sans"/>
              </a:rPr>
              <a:t>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sum/2; peaks at corr. mass)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3074" name="Picture 2" descr="D:\work\vorlesung\2017Jul_ComputingWorkshopThailand\fig\LcLc_correlated_masses_3_sumvsd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4504"/>
            <a:ext cx="7034006" cy="33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757276" y="4364672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smtClean="0">
                <a:solidFill>
                  <a:srgbClr val="0000FF"/>
                </a:solidFill>
              </a:rPr>
              <a:t>σ</a:t>
            </a:r>
            <a:r>
              <a:rPr lang="de-DE" sz="1400" baseline="-25000" smtClean="0">
                <a:solidFill>
                  <a:srgbClr val="0000FF"/>
                </a:solidFill>
                <a:latin typeface="Arev Sans"/>
                <a:ea typeface="Arev Sans"/>
              </a:rPr>
              <a:t>sum</a:t>
            </a:r>
            <a:r>
              <a:rPr lang="de-DE" sz="1400" smtClean="0">
                <a:solidFill>
                  <a:srgbClr val="0000FF"/>
                </a:solidFill>
              </a:rPr>
              <a:t> =2 MeV</a:t>
            </a:r>
            <a:endParaRPr lang="de-DE" sz="1400">
              <a:solidFill>
                <a:srgbClr val="0000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6970116" y="3544584"/>
            <a:ext cx="221181" cy="858643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080128" y="2392456"/>
                <a:ext cx="4827860" cy="369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smtClean="0">
                    <a:solidFill>
                      <a:srgbClr val="0000FF"/>
                    </a:solidFill>
                  </a:rPr>
                  <a:t>Also works for other cases like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𝛬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𝛬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endParaRPr lang="de-DE" i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28" y="2392456"/>
                <a:ext cx="4827860" cy="369973"/>
              </a:xfrm>
              <a:prstGeom prst="rect">
                <a:avLst/>
              </a:prstGeom>
              <a:blipFill rotWithShape="1">
                <a:blip r:embed="rId3"/>
                <a:stretch>
                  <a:fillRect l="-101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4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ork\vorlesung\2017Jul_ComputingWorkshopThailand\fig\Dst_massdiff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28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Cascaded Decays with Slow Particles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Consider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</a:rPr>
                          <m:t>∗+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de-DE" sz="2400" smtClean="0"/>
              </a:p>
              <a:p>
                <a:pPr lvl="1"/>
                <a:r>
                  <a:rPr lang="de-DE" smtClean="0"/>
                  <a:t>Experimental </a:t>
                </a:r>
                <a:r>
                  <a:rPr lang="de-DE" smtClean="0">
                    <a:solidFill>
                      <a:srgbClr val="0000FF"/>
                    </a:solidFill>
                  </a:rPr>
                  <a:t>resolution of </a:t>
                </a:r>
                <a:r>
                  <a:rPr lang="de-DE" i="1" smtClean="0">
                    <a:solidFill>
                      <a:srgbClr val="0000FF"/>
                    </a:solidFill>
                  </a:rPr>
                  <a:t>D</a:t>
                </a:r>
                <a:r>
                  <a:rPr lang="de-DE" i="1" baseline="30000" smtClean="0">
                    <a:solidFill>
                      <a:srgbClr val="0000FF"/>
                    </a:solidFill>
                  </a:rPr>
                  <a:t>*+</a:t>
                </a:r>
                <a:r>
                  <a:rPr lang="de-DE" smtClean="0">
                    <a:solidFill>
                      <a:srgbClr val="0000FF"/>
                    </a:solidFill>
                  </a:rPr>
                  <a:t> dominated by that of </a:t>
                </a:r>
                <a:r>
                  <a:rPr lang="de-DE" i="1" smtClean="0">
                    <a:solidFill>
                      <a:srgbClr val="0000FF"/>
                    </a:solidFill>
                  </a:rPr>
                  <a:t>D</a:t>
                </a:r>
                <a:r>
                  <a:rPr lang="de-DE" i="1" baseline="30000" smtClean="0">
                    <a:solidFill>
                      <a:srgbClr val="0000FF"/>
                    </a:solidFill>
                  </a:rPr>
                  <a:t>0 </a:t>
                </a:r>
                <a:r>
                  <a:rPr lang="de-DE" smtClean="0"/>
                  <a:t>due to combinatoric reconstruction</a:t>
                </a:r>
              </a:p>
              <a:p>
                <a:pPr lvl="1"/>
                <a:r>
                  <a:rPr lang="de-DE" smtClean="0"/>
                  <a:t>Strong correlation between mass distributions</a:t>
                </a:r>
              </a:p>
              <a:p>
                <a:pPr lvl="2"/>
                <a:r>
                  <a:rPr lang="de-DE" smtClean="0"/>
                  <a:t>very </a:t>
                </a:r>
                <a:r>
                  <a:rPr lang="de-DE" smtClean="0">
                    <a:solidFill>
                      <a:srgbClr val="008000"/>
                    </a:solidFill>
                  </a:rPr>
                  <a:t>narrow correlation ellipsis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r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99592" y="4453897"/>
            <a:ext cx="12891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de-DE" sz="1200" baseline="-25000" smtClean="0">
                <a:solidFill>
                  <a:srgbClr val="0000FF"/>
                </a:solidFill>
                <a:ea typeface="Arev Sans"/>
              </a:rPr>
              <a:t>D*</a:t>
            </a:r>
            <a:r>
              <a:rPr lang="de-DE" sz="1200" smtClean="0">
                <a:solidFill>
                  <a:srgbClr val="0000FF"/>
                </a:solidFill>
                <a:latin typeface="Arev Sans"/>
                <a:ea typeface="Arev Sans"/>
              </a:rPr>
              <a:t> </a:t>
            </a:r>
            <a:r>
              <a:rPr lang="de-DE" sz="1200" smtClean="0">
                <a:solidFill>
                  <a:srgbClr val="0000FF"/>
                </a:solidFill>
              </a:rPr>
              <a:t> = 32 MeV</a:t>
            </a:r>
          </a:p>
        </p:txBody>
      </p:sp>
      <p:cxnSp>
        <p:nvCxnSpPr>
          <p:cNvPr id="9" name="Gerade Verbindung mit Pfeil 8"/>
          <p:cNvCxnSpPr>
            <a:stCxn id="8" idx="2"/>
          </p:cNvCxnSpPr>
          <p:nvPr/>
        </p:nvCxnSpPr>
        <p:spPr>
          <a:xfrm>
            <a:off x="1544160" y="4730896"/>
            <a:ext cx="651576" cy="5703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194139" y="5528265"/>
            <a:ext cx="12234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smtClean="0">
                <a:solidFill>
                  <a:srgbClr val="0000FF"/>
                </a:solidFill>
              </a:rPr>
              <a:t>σ</a:t>
            </a:r>
            <a:r>
              <a:rPr lang="de-DE" sz="1200" baseline="-25000" smtClean="0">
                <a:solidFill>
                  <a:srgbClr val="0000FF"/>
                </a:solidFill>
                <a:ea typeface="Arev Sans"/>
              </a:rPr>
              <a:t>D</a:t>
            </a:r>
            <a:r>
              <a:rPr lang="de-DE" sz="1200" smtClean="0">
                <a:solidFill>
                  <a:srgbClr val="0000FF"/>
                </a:solidFill>
                <a:latin typeface="Arev Sans"/>
                <a:ea typeface="Arev Sans"/>
              </a:rPr>
              <a:t> </a:t>
            </a:r>
            <a:r>
              <a:rPr lang="de-DE" sz="1200" smtClean="0">
                <a:solidFill>
                  <a:srgbClr val="0000FF"/>
                </a:solidFill>
              </a:rPr>
              <a:t> = 24 MeV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5004048" y="4077072"/>
            <a:ext cx="468052" cy="13681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5218770" y="2708920"/>
            <a:ext cx="2377565" cy="1883476"/>
          </a:xfrm>
          <a:custGeom>
            <a:avLst/>
            <a:gdLst>
              <a:gd name="connsiteX0" fmla="*/ 0 w 1996068"/>
              <a:gd name="connsiteY0" fmla="*/ 110748 h 1437743"/>
              <a:gd name="connsiteX1" fmla="*/ 892097 w 1996068"/>
              <a:gd name="connsiteY1" fmla="*/ 133050 h 1437743"/>
              <a:gd name="connsiteX2" fmla="*/ 1996068 w 1996068"/>
              <a:gd name="connsiteY2" fmla="*/ 1437743 h 1437743"/>
              <a:gd name="connsiteX0" fmla="*/ 0 w 2107580"/>
              <a:gd name="connsiteY0" fmla="*/ 69863 h 1492878"/>
              <a:gd name="connsiteX1" fmla="*/ 1003609 w 2107580"/>
              <a:gd name="connsiteY1" fmla="*/ 188185 h 1492878"/>
              <a:gd name="connsiteX2" fmla="*/ 2107580 w 2107580"/>
              <a:gd name="connsiteY2" fmla="*/ 1492878 h 1492878"/>
              <a:gd name="connsiteX0" fmla="*/ 0 w 2107580"/>
              <a:gd name="connsiteY0" fmla="*/ 35642 h 1458657"/>
              <a:gd name="connsiteX1" fmla="*/ 1003609 w 2107580"/>
              <a:gd name="connsiteY1" fmla="*/ 153964 h 1458657"/>
              <a:gd name="connsiteX2" fmla="*/ 2107580 w 2107580"/>
              <a:gd name="connsiteY2" fmla="*/ 1458657 h 1458657"/>
              <a:gd name="connsiteX0" fmla="*/ 0 w 2107580"/>
              <a:gd name="connsiteY0" fmla="*/ 23253 h 1446268"/>
              <a:gd name="connsiteX1" fmla="*/ 1003609 w 2107580"/>
              <a:gd name="connsiteY1" fmla="*/ 141575 h 1446268"/>
              <a:gd name="connsiteX2" fmla="*/ 2107580 w 2107580"/>
              <a:gd name="connsiteY2" fmla="*/ 1446268 h 14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46268">
                <a:moveTo>
                  <a:pt x="0" y="23253"/>
                </a:moveTo>
                <a:cubicBezTo>
                  <a:pt x="424675" y="7838"/>
                  <a:pt x="630043" y="-59588"/>
                  <a:pt x="1003609" y="141575"/>
                </a:cubicBezTo>
                <a:cubicBezTo>
                  <a:pt x="1377175" y="342738"/>
                  <a:pt x="1721933" y="904504"/>
                  <a:pt x="2107580" y="1446268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28933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Cascaded Decays with Slow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Good quantity is the </a:t>
                </a:r>
                <a:r>
                  <a:rPr lang="de-DE" smtClean="0">
                    <a:solidFill>
                      <a:srgbClr val="0000FF"/>
                    </a:solidFill>
                  </a:rPr>
                  <a:t>mass difference m(D*) - m(D)</a:t>
                </a:r>
              </a:p>
              <a:p>
                <a:r>
                  <a:rPr lang="de-DE" smtClean="0"/>
                  <a:t>Close to threshold (small nominal difference)</a:t>
                </a:r>
              </a:p>
              <a:p>
                <a:r>
                  <a:rPr lang="de-DE" smtClean="0">
                    <a:solidFill>
                      <a:srgbClr val="0000FF"/>
                    </a:solidFill>
                  </a:rPr>
                  <a:t>Very narrow </a:t>
                </a:r>
                <a:r>
                  <a:rPr lang="de-DE" smtClean="0"/>
                  <a:t>structure to be selected on</a:t>
                </a:r>
              </a:p>
              <a:p>
                <a:r>
                  <a:rPr lang="de-DE" smtClean="0">
                    <a:solidFill>
                      <a:srgbClr val="008000"/>
                    </a:solidFill>
                  </a:rPr>
                  <a:t>Much better S:N and rel. error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before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679</m:t>
                        </m:r>
                      </m:num>
                      <m:den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8980</m:t>
                        </m:r>
                      </m:den>
                    </m:f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=7.5%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lang="de-DE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de-DE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after</m:t>
                        </m:r>
                      </m:sub>
                    </m:sSub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7311</m:t>
                        </m:r>
                      </m:den>
                    </m:f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de-DE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87706" y="5013176"/>
            <a:ext cx="19912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FF"/>
                </a:solidFill>
              </a:rPr>
              <a:t>σ</a:t>
            </a:r>
            <a:r>
              <a:rPr lang="de-DE" sz="1400" baseline="-25000" dirty="0" err="1" smtClean="0">
                <a:solidFill>
                  <a:srgbClr val="0000FF"/>
                </a:solidFill>
                <a:latin typeface="Arev Sans"/>
                <a:ea typeface="Arev Sans"/>
              </a:rPr>
              <a:t>dif</a:t>
            </a:r>
            <a:r>
              <a:rPr lang="de-DE" sz="1400" dirty="0" smtClean="0">
                <a:solidFill>
                  <a:srgbClr val="0000FF"/>
                </a:solidFill>
              </a:rPr>
              <a:t> = 0.4 – 0.9 </a:t>
            </a:r>
            <a:r>
              <a:rPr lang="de-DE" sz="1400" dirty="0" err="1" smtClean="0">
                <a:solidFill>
                  <a:srgbClr val="0000FF"/>
                </a:solidFill>
              </a:rPr>
              <a:t>MeV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1963770" y="4068669"/>
            <a:ext cx="221181" cy="944507"/>
          </a:xfrm>
          <a:custGeom>
            <a:avLst/>
            <a:gdLst>
              <a:gd name="connsiteX0" fmla="*/ 0 w 267629"/>
              <a:gd name="connsiteY0" fmla="*/ 868605 h 868605"/>
              <a:gd name="connsiteX1" fmla="*/ 55756 w 267629"/>
              <a:gd name="connsiteY1" fmla="*/ 121474 h 868605"/>
              <a:gd name="connsiteX2" fmla="*/ 267629 w 267629"/>
              <a:gd name="connsiteY2" fmla="*/ 9962 h 868605"/>
              <a:gd name="connsiteX0" fmla="*/ 0 w 267629"/>
              <a:gd name="connsiteY0" fmla="*/ 861039 h 861039"/>
              <a:gd name="connsiteX1" fmla="*/ 55756 w 267629"/>
              <a:gd name="connsiteY1" fmla="*/ 191967 h 861039"/>
              <a:gd name="connsiteX2" fmla="*/ 267629 w 267629"/>
              <a:gd name="connsiteY2" fmla="*/ 2396 h 861039"/>
              <a:gd name="connsiteX0" fmla="*/ 0 w 267629"/>
              <a:gd name="connsiteY0" fmla="*/ 889066 h 889066"/>
              <a:gd name="connsiteX1" fmla="*/ 55756 w 267629"/>
              <a:gd name="connsiteY1" fmla="*/ 219994 h 889066"/>
              <a:gd name="connsiteX2" fmla="*/ 267629 w 267629"/>
              <a:gd name="connsiteY2" fmla="*/ 30423 h 889066"/>
              <a:gd name="connsiteX0" fmla="*/ 0 w 267629"/>
              <a:gd name="connsiteY0" fmla="*/ 858643 h 858643"/>
              <a:gd name="connsiteX1" fmla="*/ 55756 w 267629"/>
              <a:gd name="connsiteY1" fmla="*/ 189571 h 858643"/>
              <a:gd name="connsiteX2" fmla="*/ 267629 w 267629"/>
              <a:gd name="connsiteY2" fmla="*/ 0 h 8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629" h="858643">
                <a:moveTo>
                  <a:pt x="0" y="858643"/>
                </a:moveTo>
                <a:cubicBezTo>
                  <a:pt x="5575" y="556631"/>
                  <a:pt x="11151" y="332678"/>
                  <a:pt x="55756" y="189571"/>
                </a:cubicBezTo>
                <a:cubicBezTo>
                  <a:pt x="100361" y="46464"/>
                  <a:pt x="116530" y="73412"/>
                  <a:pt x="267629" y="0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vorlesung\2017Jul_ComputingWorkshopThailand\fig\Chic_massdi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95878"/>
            <a:ext cx="5035046" cy="36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5796136" y="2729331"/>
            <a:ext cx="1440160" cy="157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Cascaded Decays with Slow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de-DE" smtClean="0"/>
                  <a:t>Another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de-DE" sz="2400" i="1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type m:val="lin"/>
                        <m:ctrlP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de-DE" sz="2400" i="1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40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de-DE" sz="2400" b="0" i="1" smtClean="0">
                                <a:solidFill>
                                  <a:srgbClr val="0099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sz="2400" b="0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de-DE" sz="2400" i="1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400" i="1">
                        <a:solidFill>
                          <a:srgbClr val="0099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mtClean="0">
                    <a:solidFill>
                      <a:srgbClr val="009900"/>
                    </a:solidFill>
                  </a:rPr>
                  <a:t>  </a:t>
                </a:r>
              </a:p>
              <a:p>
                <a:pPr marL="342900" lvl="1" indent="-3429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de-DE" smtClean="0"/>
                  <a:t>Compare mass </a:t>
                </a:r>
                <a:r>
                  <a:rPr lang="de-DE" smtClean="0">
                    <a:solidFill>
                      <a:srgbClr val="CC3399"/>
                    </a:solidFill>
                  </a:rPr>
                  <a:t>m(</a:t>
                </a:r>
                <a:r>
                  <a:rPr lang="el-GR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+</a:t>
                </a:r>
                <a:r>
                  <a:rPr lang="el-GR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-</a:t>
                </a:r>
                <a:r>
                  <a:rPr lang="el-GR" smtClean="0">
                    <a:solidFill>
                      <a:srgbClr val="CC3399"/>
                    </a:solidFill>
                    <a:latin typeface="Arev Sans"/>
                    <a:ea typeface="Arev Sans"/>
                  </a:rPr>
                  <a:t>γ</a:t>
                </a:r>
                <a:r>
                  <a:rPr lang="de-DE" smtClean="0">
                    <a:solidFill>
                      <a:srgbClr val="CC3399"/>
                    </a:solidFill>
                  </a:rPr>
                  <a:t>)</a:t>
                </a:r>
                <a:r>
                  <a:rPr lang="de-DE" smtClean="0">
                    <a:solidFill>
                      <a:srgbClr val="FF33CC"/>
                    </a:solidFill>
                  </a:rPr>
                  <a:t> </a:t>
                </a:r>
                <a:r>
                  <a:rPr lang="de-DE" smtClean="0"/>
                  <a:t>with </a:t>
                </a:r>
                <a:r>
                  <a:rPr lang="de-DE" smtClean="0">
                    <a:solidFill>
                      <a:srgbClr val="0000FF"/>
                    </a:solidFill>
                  </a:rPr>
                  <a:t>m(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>
                    <a:solidFill>
                      <a:srgbClr val="0000FF"/>
                    </a:solidFill>
                    <a:latin typeface="Arev Sans"/>
                    <a:ea typeface="Arev Sans"/>
                  </a:rPr>
                  <a:t>+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>
                    <a:solidFill>
                      <a:srgbClr val="0000FF"/>
                    </a:solidFill>
                    <a:latin typeface="Arev Sans"/>
                    <a:ea typeface="Arev Sans"/>
                  </a:rPr>
                  <a:t>-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γ</a:t>
                </a:r>
                <a:r>
                  <a:rPr lang="de-DE" smtClean="0">
                    <a:solidFill>
                      <a:srgbClr val="0000FF"/>
                    </a:solidFill>
                  </a:rPr>
                  <a:t>) - m(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>
                    <a:solidFill>
                      <a:srgbClr val="0000FF"/>
                    </a:solidFill>
                    <a:latin typeface="Arev Sans"/>
                    <a:ea typeface="Arev Sans"/>
                  </a:rPr>
                  <a:t>+</a:t>
                </a:r>
                <a:r>
                  <a:rPr lang="el-GR">
                    <a:solidFill>
                      <a:srgbClr val="0000FF"/>
                    </a:solidFill>
                    <a:latin typeface="Arev Sans"/>
                    <a:ea typeface="Arev Sans"/>
                  </a:rPr>
                  <a:t>μ</a:t>
                </a:r>
                <a:r>
                  <a:rPr lang="de-DE" baseline="30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-</a:t>
                </a:r>
                <a:r>
                  <a:rPr lang="de-DE" smtClean="0">
                    <a:solidFill>
                      <a:srgbClr val="0000FF"/>
                    </a:solidFill>
                  </a:rPr>
                  <a:t>) + m</a:t>
                </a:r>
                <a:r>
                  <a:rPr lang="de-DE" baseline="-25000" smtClean="0">
                    <a:solidFill>
                      <a:srgbClr val="0000FF"/>
                    </a:solidFill>
                  </a:rPr>
                  <a:t>J/</a:t>
                </a:r>
                <a:r>
                  <a:rPr lang="el-GR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ψ</a:t>
                </a:r>
                <a:r>
                  <a:rPr lang="de-DE" baseline="-25000" smtClean="0">
                    <a:solidFill>
                      <a:srgbClr val="0000FF"/>
                    </a:solidFill>
                  </a:rPr>
                  <a:t>,PDG</a:t>
                </a:r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342900" lvl="1" indent="-3429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de-DE" smtClean="0"/>
                  <a:t>Resolution </a:t>
                </a:r>
                <a:r>
                  <a:rPr lang="de-DE" smtClean="0">
                    <a:solidFill>
                      <a:srgbClr val="0000FF"/>
                    </a:solidFill>
                  </a:rPr>
                  <a:t>better by factor 4</a:t>
                </a:r>
                <a:endParaRPr lang="de-DE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40" t="-108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2050" name="Picture 2" descr="D:\work\vorlesung\2017Jul_ComputingWorkshopThailand\fig\Chic1_2dpl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4" y="2742322"/>
            <a:ext cx="3968330" cy="34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>
            <a:off x="6513460" y="2348880"/>
            <a:ext cx="38760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164288" y="3461716"/>
            <a:ext cx="1656184" cy="2946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164288" y="5099987"/>
            <a:ext cx="1656184" cy="201221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3858075" y="1916832"/>
            <a:ext cx="2442117" cy="3233854"/>
          </a:xfrm>
          <a:custGeom>
            <a:avLst/>
            <a:gdLst>
              <a:gd name="connsiteX0" fmla="*/ 0 w 2442117"/>
              <a:gd name="connsiteY0" fmla="*/ 0 h 3233854"/>
              <a:gd name="connsiteX1" fmla="*/ 1538868 w 2442117"/>
              <a:gd name="connsiteY1" fmla="*/ 735980 h 3233854"/>
              <a:gd name="connsiteX2" fmla="*/ 2442117 w 2442117"/>
              <a:gd name="connsiteY2" fmla="*/ 3233854 h 323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117" h="3233854">
                <a:moveTo>
                  <a:pt x="0" y="0"/>
                </a:moveTo>
                <a:cubicBezTo>
                  <a:pt x="565924" y="98502"/>
                  <a:pt x="1131849" y="197004"/>
                  <a:pt x="1538868" y="735980"/>
                </a:cubicBezTo>
                <a:cubicBezTo>
                  <a:pt x="1945887" y="1274956"/>
                  <a:pt x="2194002" y="2254405"/>
                  <a:pt x="2442117" y="3233854"/>
                </a:cubicBezTo>
              </a:path>
            </a:pathLst>
          </a:cu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eschweifte Klammer links 25"/>
          <p:cNvSpPr/>
          <p:nvPr/>
        </p:nvSpPr>
        <p:spPr>
          <a:xfrm rot="16200000">
            <a:off x="6408204" y="152637"/>
            <a:ext cx="288032" cy="3816424"/>
          </a:xfrm>
          <a:prstGeom prst="leftBrace">
            <a:avLst>
              <a:gd name="adj1" fmla="val 787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755576" y="2636912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Correlation between masses</a:t>
            </a:r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CREATING OUTPUT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TTrees with RhoTuple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Creating </a:t>
            </a:r>
            <a:r>
              <a:rPr lang="de-DE" smtClean="0">
                <a:solidFill>
                  <a:srgbClr val="CC0099"/>
                </a:solidFill>
              </a:rPr>
              <a:t>TTree</a:t>
            </a:r>
            <a:r>
              <a:rPr lang="de-DE" smtClean="0"/>
              <a:t> output </a:t>
            </a:r>
            <a:r>
              <a:rPr lang="de-DE" smtClean="0">
                <a:solidFill>
                  <a:srgbClr val="CC0099"/>
                </a:solidFill>
              </a:rPr>
              <a:t>without overhead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8320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ev",    (Float_t)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evnumber    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cand",  (Float_t)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j                  ); 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basic information about J/psi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ntp-&gt;Column("jpsim", (Float_t) jpsi[j]-&gt;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M()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ntp-&gt;Column("jpsip", (Float_t) jpsi[j]-&gt;P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()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ntp-&gt;Column("jpsipt",(Float_t) jpsi[j]-&gt;P4().Pt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()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      ntp-&gt;Column("jpsiE", (Float_t) jpsi[j]-&gt;E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()       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     ....</a:t>
            </a:r>
            <a:endParaRPr lang="de-DE" sz="1400">
              <a:latin typeface="Consolas" pitchFamily="49" charset="0"/>
            </a:endParaRP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</a:t>
            </a:r>
            <a:r>
              <a:rPr lang="de-DE" sz="1400" b="1" smtClean="0">
                <a:solidFill>
                  <a:srgbClr val="0000FF"/>
                </a:solidFill>
                <a:latin typeface="Consolas" pitchFamily="49" charset="0"/>
              </a:rPr>
              <a:t>ntp-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&gt;DumpData();</a:t>
            </a:r>
          </a:p>
          <a:p>
            <a:r>
              <a:rPr lang="de-DE" sz="1400">
                <a:latin typeface="Consolas" pitchFamily="49" charset="0"/>
              </a:rPr>
              <a:t>    }  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// ... end of macro ...</a:t>
            </a:r>
          </a:p>
          <a:p>
            <a:r>
              <a:rPr lang="de-DE" sz="1400">
                <a:latin typeface="Consolas" pitchFamily="49" charset="0"/>
              </a:rPr>
              <a:t>  TFile *f=new TFile("ntp.root","RECREATE");</a:t>
            </a: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ntp-&gt;GetInternalTree()-&gt;Write();</a:t>
            </a:r>
          </a:p>
          <a:p>
            <a:r>
              <a:rPr lang="de-DE" sz="1400">
                <a:latin typeface="Consolas" pitchFamily="49" charset="0"/>
              </a:rPr>
              <a:t>  f-&gt;Close();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660232" y="3320988"/>
            <a:ext cx="2304256" cy="651850"/>
          </a:xfrm>
          <a:prstGeom prst="wedgeRectCallout">
            <a:avLst>
              <a:gd name="adj1" fmla="val -121303"/>
              <a:gd name="adj2" fmla="val -667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Just create new branches on the fly!</a:t>
            </a:r>
            <a:endParaRPr lang="de-DE" sz="160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10" name="Rechteckige Legende 9"/>
          <p:cNvSpPr/>
          <p:nvPr/>
        </p:nvSpPr>
        <p:spPr>
          <a:xfrm>
            <a:off x="4788024" y="4941168"/>
            <a:ext cx="2304256" cy="576064"/>
          </a:xfrm>
          <a:prstGeom prst="wedgeRectCallout">
            <a:avLst>
              <a:gd name="adj1" fmla="val -130014"/>
              <a:gd name="adj2" fmla="val -481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Actually write out what is currently set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065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PndRhoTupleQA - TTree made simple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/>
          <a:lstStyle/>
          <a:p>
            <a:r>
              <a:rPr lang="de-DE" smtClean="0"/>
              <a:t>Provides </a:t>
            </a:r>
            <a:r>
              <a:rPr lang="de-DE" smtClean="0">
                <a:solidFill>
                  <a:srgbClr val="CC0099"/>
                </a:solidFill>
              </a:rPr>
              <a:t>QA functions for persisting values in TTree</a:t>
            </a:r>
            <a:endParaRPr lang="de-DE">
              <a:solidFill>
                <a:srgbClr val="CC00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412776"/>
            <a:ext cx="8064896" cy="489364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*** QA for candidates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qaCand</a:t>
            </a:r>
            <a:r>
              <a:rPr lang="de-DE" sz="1200">
                <a:latin typeface="Consolas" pitchFamily="49" charset="0"/>
              </a:rPr>
              <a:t>(TString pre, RhoCandidate *cc, RhoTuple *n, bool skip=false);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qaP4</a:t>
            </a:r>
            <a:r>
              <a:rPr lang="de-DE" sz="1200">
                <a:latin typeface="Consolas" pitchFamily="49" charset="0"/>
              </a:rPr>
              <a:t>(TString pre, TLorentzVector c, RhoTuple *n, bool skip=false);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qaP4Cms</a:t>
            </a:r>
            <a:r>
              <a:rPr lang="de-DE" sz="1200">
                <a:latin typeface="Consolas" pitchFamily="49" charset="0"/>
              </a:rPr>
              <a:t>(TString pre, TLorentzVector c, RhoTuple *n, bool skip=false);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qaP4Cov</a:t>
            </a:r>
            <a:r>
              <a:rPr lang="de-DE" sz="1200">
                <a:latin typeface="Consolas" pitchFamily="49" charset="0"/>
              </a:rPr>
              <a:t>(TString pre, RhoCandidate *c, RhoTuple *n, bool skip=false);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for </a:t>
            </a:r>
            <a:r>
              <a:rPr lang="de-DE" sz="1200" smtClean="0">
                <a:solidFill>
                  <a:srgbClr val="008000"/>
                </a:solidFill>
                <a:latin typeface="Consolas" pitchFamily="49" charset="0"/>
              </a:rPr>
              <a:t>composites </a:t>
            </a:r>
            <a:endParaRPr lang="de-DE" sz="120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 b="1">
                <a:solidFill>
                  <a:srgbClr val="CC0099"/>
                </a:solidFill>
                <a:latin typeface="Consolas" pitchFamily="49" charset="0"/>
              </a:rPr>
              <a:t>qaComp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qaKs0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qaPi0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of event shape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qaEventShape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qaEventShapeShort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for parts of eventshape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qaESPidMult</a:t>
            </a:r>
            <a:r>
              <a:rPr lang="de-DE" sz="1200">
                <a:latin typeface="Consolas" pitchFamily="49" charset="0"/>
              </a:rPr>
              <a:t>(TString pre, PndEventShape *evsh, double prob, double pmin,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qaESMult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qaESSum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qaESMinMax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qaESEventVars</a:t>
            </a:r>
            <a:r>
              <a:rPr lang="de-DE" sz="1200">
                <a:latin typeface="Consolas" pitchFamily="49" charset="0"/>
              </a:rPr>
              <a:t>(TString pre, PndEventShape *evsh, RhoTuple *n);</a:t>
            </a:r>
          </a:p>
          <a:p>
            <a:endParaRPr lang="de-DE" sz="12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200">
                <a:solidFill>
                  <a:srgbClr val="008000"/>
                </a:solidFill>
                <a:latin typeface="Consolas" pitchFamily="49" charset="0"/>
              </a:rPr>
              <a:t>// *** QA track, vtx, PID, decay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qaVtx</a:t>
            </a:r>
            <a:r>
              <a:rPr lang="de-DE" sz="1200">
                <a:latin typeface="Consolas" pitchFamily="49" charset="0"/>
              </a:rPr>
              <a:t>(TString pre, RhoCandidate *c, RhoTuple *n);</a:t>
            </a:r>
          </a:p>
          <a:p>
            <a:r>
              <a:rPr lang="de-DE" sz="1200">
                <a:latin typeface="Consolas" pitchFamily="49" charset="0"/>
              </a:rPr>
              <a:t>void </a:t>
            </a:r>
            <a:r>
              <a:rPr lang="de-DE" sz="1200">
                <a:solidFill>
                  <a:srgbClr val="0000FF"/>
                </a:solidFill>
                <a:latin typeface="Consolas" pitchFamily="49" charset="0"/>
              </a:rPr>
              <a:t>qaPoca</a:t>
            </a:r>
            <a:r>
              <a:rPr lang="de-DE" sz="1200">
                <a:latin typeface="Consolas" pitchFamily="49" charset="0"/>
              </a:rPr>
              <a:t>(TString pre, RhoCandidate *c, RhoTuple *n</a:t>
            </a:r>
            <a:r>
              <a:rPr lang="de-DE" sz="1200" smtClean="0">
                <a:latin typeface="Consolas" pitchFamily="49" charset="0"/>
              </a:rPr>
              <a:t>);</a:t>
            </a:r>
          </a:p>
          <a:p>
            <a:r>
              <a:rPr lang="de-DE" sz="1200" smtClean="0">
                <a:solidFill>
                  <a:srgbClr val="3333FF"/>
                </a:solidFill>
                <a:latin typeface="Consolas" pitchFamily="49" charset="0"/>
              </a:rPr>
              <a:t>....</a:t>
            </a:r>
            <a:endParaRPr lang="de-DE" sz="1200">
              <a:solidFill>
                <a:srgbClr val="3333FF"/>
              </a:solidFill>
              <a:latin typeface="Consolas" pitchFamily="49" charset="0"/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5436096" y="2420888"/>
            <a:ext cx="2880320" cy="792088"/>
          </a:xfrm>
          <a:prstGeom prst="wedgeRectCallout">
            <a:avLst>
              <a:gd name="adj1" fmla="val -182289"/>
              <a:gd name="adj2" fmla="val 20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Very handy function</a:t>
            </a:r>
          </a:p>
          <a:p>
            <a:pPr algn="ctr"/>
            <a:r>
              <a:rPr lang="en-US" sz="1600"/>
              <a:t>to store composite info!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2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PndRhoTupleQA - </a:t>
            </a:r>
            <a:r>
              <a:rPr lang="de-DE" smtClean="0"/>
              <a:t>Application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situ it might look like this: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  double pbarmom = 15.0;</a:t>
            </a:r>
          </a:p>
          <a:p>
            <a:r>
              <a:rPr lang="de-DE" sz="1400">
                <a:latin typeface="Consolas" pitchFamily="49" charset="0"/>
              </a:rPr>
              <a:t>  PndAnalysis *ana = new PndAnalysis();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PndRhoTupleQA qa(ana, pbarmom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ntp-&gt;Column("ev",    (Float_t)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evnumber );</a:t>
            </a:r>
            <a:endParaRPr lang="de-DE" sz="1400">
              <a:solidFill>
                <a:srgbClr val="CC0099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ntp-&gt;Column("cand",  (Float_t)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j        ); </a:t>
            </a:r>
            <a:endParaRPr lang="de-DE" sz="1400">
              <a:solidFill>
                <a:srgbClr val="CC0099"/>
              </a:solidFill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all information about composite J/psi, 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// **** including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info about daughters, 2-body quantities and MC truth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qa.qaComp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("x",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jpsi[j],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ntp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and fill ntuple</a:t>
            </a:r>
          </a:p>
          <a:p>
            <a:r>
              <a:rPr lang="de-DE" sz="1400">
                <a:latin typeface="Consolas" pitchFamily="49" charset="0"/>
              </a:rPr>
              <a:t>       ntp-&gt;DumpData();</a:t>
            </a:r>
          </a:p>
          <a:p>
            <a:r>
              <a:rPr lang="de-DE" sz="1400">
                <a:latin typeface="Consolas" pitchFamily="49" charset="0"/>
              </a:rPr>
              <a:t>    }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3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PndRhoTupleQA - </a:t>
            </a:r>
            <a:r>
              <a:rPr lang="de-DE" smtClean="0"/>
              <a:t>Application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situ it might look like this: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  double pbarmom = 15.0;</a:t>
            </a:r>
          </a:p>
          <a:p>
            <a:r>
              <a:rPr lang="de-DE" sz="1400">
                <a:latin typeface="Consolas" pitchFamily="49" charset="0"/>
              </a:rPr>
              <a:t>  PndAnalysis *ana = new PndAnalysis();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PndRhoTupleQA qa(ana, pbarmom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ntp-&gt;Column("ev",    (Float_t) evnumber,           -999.0f);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ntp-&gt;Column("cand",  (Float_t) j,                  -999.0f);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all information about composite J/psi, 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// **** including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info about daughters, 2-body quantities and MC truth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qa.qaComp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("x",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jpsi[j],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ntp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and fill ntuple</a:t>
            </a:r>
          </a:p>
          <a:p>
            <a:r>
              <a:rPr lang="de-DE" sz="1400">
                <a:latin typeface="Consolas" pitchFamily="49" charset="0"/>
              </a:rPr>
              <a:t>       ntp-&gt;DumpData();</a:t>
            </a:r>
          </a:p>
          <a:p>
            <a:r>
              <a:rPr lang="de-DE" sz="1400">
                <a:latin typeface="Consolas" pitchFamily="49" charset="0"/>
              </a:rPr>
              <a:t>    }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1547664" y="980728"/>
            <a:ext cx="5688632" cy="3528392"/>
          </a:xfrm>
          <a:prstGeom prst="wedgeRectCallout">
            <a:avLst>
              <a:gd name="adj1" fmla="val -40096"/>
              <a:gd name="adj2" fmla="val 638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mtClean="0"/>
              <a:t>This creates branches:</a:t>
            </a:r>
          </a:p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9516"/>
          <a:stretch/>
        </p:blipFill>
        <p:spPr>
          <a:xfrm>
            <a:off x="1619673" y="1374635"/>
            <a:ext cx="5416748" cy="30323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669102" y="139019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355947" y="3993913"/>
            <a:ext cx="576064" cy="40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0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EVENT FILTERING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1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PndRhoTupleQA - </a:t>
            </a:r>
            <a:r>
              <a:rPr lang="de-DE" smtClean="0"/>
              <a:t>Application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 situ it might look like this: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1556792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  double pbarmom = 15.0;</a:t>
            </a:r>
          </a:p>
          <a:p>
            <a:r>
              <a:rPr lang="de-DE" sz="1400">
                <a:latin typeface="Consolas" pitchFamily="49" charset="0"/>
              </a:rPr>
              <a:t>  PndAnalysis *ana = new PndAnalysis();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PndRhoTupleQA qa(ana, pbarmom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);</a:t>
            </a:r>
            <a:endParaRPr lang="de-DE" sz="140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RhoTuple *ntp  = new RhoTuple("ntp","J/psi analysis");</a:t>
            </a:r>
          </a:p>
          <a:p>
            <a:r>
              <a:rPr lang="de-DE" sz="1400">
                <a:latin typeface="Consolas" pitchFamily="49" charset="0"/>
              </a:rPr>
              <a:t>  ...</a:t>
            </a:r>
          </a:p>
          <a:p>
            <a:r>
              <a:rPr lang="de-DE" sz="1400">
                <a:latin typeface="Consolas" pitchFamily="49" charset="0"/>
              </a:rPr>
              <a:t>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... in event loop ...</a:t>
            </a:r>
          </a:p>
          <a:p>
            <a:r>
              <a:rPr lang="de-DE" sz="1400">
                <a:latin typeface="Consolas" pitchFamily="49" charset="0"/>
              </a:rPr>
              <a:t>    for (j=0;j&lt;jpsi.GetLength();++j) </a:t>
            </a:r>
          </a:p>
          <a:p>
            <a:r>
              <a:rPr lang="de-DE" sz="1400">
                <a:latin typeface="Consolas" pitchFamily="49" charset="0"/>
              </a:rPr>
              <a:t>    {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store event number and candidate number in current event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ntp-&gt;Column("ev",    (Float_t) evnumber,           -999.0f);</a:t>
            </a:r>
          </a:p>
          <a:p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      ntp-&gt;Column("cand",  (Float_t) j,                  -999.0f);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      // *** all information about composite J/psi, </a:t>
            </a:r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// **** including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info about daughters, 2-body quantities and MC truth </a:t>
            </a: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qa.qaComp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("x",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jpsi[j],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ntp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);</a:t>
            </a:r>
          </a:p>
          <a:p>
            <a:endParaRPr lang="de-DE" sz="140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*** and fill ntuple</a:t>
            </a:r>
          </a:p>
          <a:p>
            <a:r>
              <a:rPr lang="de-DE" sz="1400">
                <a:latin typeface="Consolas" pitchFamily="49" charset="0"/>
              </a:rPr>
              <a:t>       ntp-&gt;DumpData();</a:t>
            </a:r>
          </a:p>
          <a:p>
            <a:r>
              <a:rPr lang="de-DE" sz="1400">
                <a:latin typeface="Consolas" pitchFamily="49" charset="0"/>
              </a:rPr>
              <a:t>    } </a:t>
            </a:r>
            <a:endParaRPr lang="de-DE" sz="1400" smtClean="0">
              <a:latin typeface="Consolas" pitchFamily="49" charset="0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1547664" y="980728"/>
            <a:ext cx="5688632" cy="3528392"/>
          </a:xfrm>
          <a:prstGeom prst="wedgeRectCallout">
            <a:avLst>
              <a:gd name="adj1" fmla="val -40096"/>
              <a:gd name="adj2" fmla="val 638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mtClean="0"/>
              <a:t>This creates branches:</a:t>
            </a:r>
          </a:p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9516"/>
          <a:stretch/>
        </p:blipFill>
        <p:spPr>
          <a:xfrm>
            <a:off x="1619673" y="1374635"/>
            <a:ext cx="5416748" cy="30323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669102" y="139019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355947" y="3993913"/>
            <a:ext cx="576064" cy="40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2393950" y="1390650"/>
            <a:ext cx="2343150" cy="2984500"/>
          </a:xfrm>
          <a:custGeom>
            <a:avLst/>
            <a:gdLst>
              <a:gd name="connsiteX0" fmla="*/ 69850 w 2343150"/>
              <a:gd name="connsiteY0" fmla="*/ 2597150 h 2984500"/>
              <a:gd name="connsiteX1" fmla="*/ 781050 w 2343150"/>
              <a:gd name="connsiteY1" fmla="*/ 2597150 h 2984500"/>
              <a:gd name="connsiteX2" fmla="*/ 781050 w 2343150"/>
              <a:gd name="connsiteY2" fmla="*/ 0 h 2984500"/>
              <a:gd name="connsiteX3" fmla="*/ 2343150 w 2343150"/>
              <a:gd name="connsiteY3" fmla="*/ 0 h 2984500"/>
              <a:gd name="connsiteX4" fmla="*/ 2343150 w 2343150"/>
              <a:gd name="connsiteY4" fmla="*/ 2787650 h 2984500"/>
              <a:gd name="connsiteX5" fmla="*/ 1524000 w 2343150"/>
              <a:gd name="connsiteY5" fmla="*/ 2787650 h 2984500"/>
              <a:gd name="connsiteX6" fmla="*/ 1524000 w 2343150"/>
              <a:gd name="connsiteY6" fmla="*/ 2984500 h 2984500"/>
              <a:gd name="connsiteX7" fmla="*/ 0 w 2343150"/>
              <a:gd name="connsiteY7" fmla="*/ 2984500 h 2984500"/>
              <a:gd name="connsiteX8" fmla="*/ 0 w 2343150"/>
              <a:gd name="connsiteY8" fmla="*/ 2590800 h 2984500"/>
              <a:gd name="connsiteX9" fmla="*/ 158750 w 2343150"/>
              <a:gd name="connsiteY9" fmla="*/ 25908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3150" h="2984500">
                <a:moveTo>
                  <a:pt x="69850" y="2597150"/>
                </a:moveTo>
                <a:lnTo>
                  <a:pt x="781050" y="2597150"/>
                </a:lnTo>
                <a:lnTo>
                  <a:pt x="781050" y="0"/>
                </a:lnTo>
                <a:lnTo>
                  <a:pt x="2343150" y="0"/>
                </a:lnTo>
                <a:lnTo>
                  <a:pt x="2343150" y="2787650"/>
                </a:lnTo>
                <a:lnTo>
                  <a:pt x="1524000" y="2787650"/>
                </a:lnTo>
                <a:lnTo>
                  <a:pt x="1524000" y="2984500"/>
                </a:lnTo>
                <a:lnTo>
                  <a:pt x="0" y="2984500"/>
                </a:lnTo>
                <a:lnTo>
                  <a:pt x="0" y="2590800"/>
                </a:lnTo>
                <a:lnTo>
                  <a:pt x="158750" y="25908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455905" y="1104999"/>
            <a:ext cx="1844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infos about daugther 0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QUICK ANALYSIS TOOLS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7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Analysis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Based on </a:t>
            </a:r>
            <a:r>
              <a:rPr lang="de-DE" smtClean="0">
                <a:solidFill>
                  <a:srgbClr val="FF0066"/>
                </a:solidFill>
              </a:rPr>
              <a:t>PndSimpleCombiner </a:t>
            </a:r>
            <a:r>
              <a:rPr lang="de-DE" smtClean="0"/>
              <a:t>&amp; </a:t>
            </a:r>
            <a:r>
              <a:rPr lang="de-DE" smtClean="0">
                <a:solidFill>
                  <a:srgbClr val="FF0066"/>
                </a:solidFill>
              </a:rPr>
              <a:t>PndSimpleCombinerTask</a:t>
            </a:r>
          </a:p>
          <a:p>
            <a:pPr lvl="1"/>
            <a:r>
              <a:rPr lang="de-DE" sz="2000" smtClean="0"/>
              <a:t>very simple and compact analysis approach</a:t>
            </a:r>
          </a:p>
          <a:p>
            <a:pPr lvl="1"/>
            <a:r>
              <a:rPr lang="de-DE" sz="2000" smtClean="0"/>
              <a:t>runs analysis in FairTask (more reliable)</a:t>
            </a:r>
            <a:endParaRPr lang="de-DE" sz="1200" smtClean="0"/>
          </a:p>
          <a:p>
            <a:r>
              <a:rPr lang="de-DE" smtClean="0"/>
              <a:t>Reco e.g. of mode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</a:rPr>
              <a:t>' → J/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</a:rPr>
              <a:t> (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→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</a:rPr>
              <a:t>) 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 smtClean="0">
                <a:solidFill>
                  <a:srgbClr val="0000FF"/>
                </a:solidFill>
              </a:rPr>
              <a:t/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/>
              <a:t>incl. vertex and 4C fit can be done by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(tutorials/analysis):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7544" y="2980109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onsolas" pitchFamily="49" charset="0"/>
              </a:rPr>
              <a:t>root</a:t>
            </a:r>
            <a:r>
              <a:rPr lang="de-DE" sz="1400" dirty="0" smtClean="0">
                <a:latin typeface="Consolas" pitchFamily="49" charset="0"/>
              </a:rPr>
              <a:t> </a:t>
            </a:r>
            <a:r>
              <a:rPr lang="de-DE" sz="1400" dirty="0">
                <a:latin typeface="Consolas" pitchFamily="49" charset="0"/>
              </a:rPr>
              <a:t>-l -b -q </a:t>
            </a:r>
            <a:r>
              <a:rPr lang="de-DE" sz="1400" dirty="0" smtClean="0">
                <a:latin typeface="Consolas" pitchFamily="49" charset="0"/>
              </a:rPr>
              <a:t>'</a:t>
            </a:r>
            <a:r>
              <a:rPr lang="de-DE" sz="1400" b="1" dirty="0" err="1" smtClean="0">
                <a:solidFill>
                  <a:srgbClr val="0000FF"/>
                </a:solidFill>
                <a:latin typeface="Consolas" pitchFamily="49" charset="0"/>
              </a:rPr>
              <a:t>quickana.C</a:t>
            </a:r>
            <a:r>
              <a:rPr lang="de-DE" sz="1400" dirty="0" smtClean="0">
                <a:latin typeface="Consolas" pitchFamily="49" charset="0"/>
              </a:rPr>
              <a:t>(</a:t>
            </a:r>
          </a:p>
          <a:p>
            <a:r>
              <a:rPr lang="de-DE" sz="1400" dirty="0"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    „</a:t>
            </a:r>
            <a:r>
              <a:rPr lang="de-DE" sz="1400" dirty="0" err="1" smtClean="0">
                <a:latin typeface="Consolas" pitchFamily="49" charset="0"/>
              </a:rPr>
              <a:t>signal_pid.root</a:t>
            </a:r>
            <a:r>
              <a:rPr lang="de-DE" sz="1400" smtClean="0">
                <a:latin typeface="Consolas" pitchFamily="49" charset="0"/>
              </a:rPr>
              <a:t>",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input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file</a:t>
            </a:r>
            <a:endParaRPr lang="de-DE" sz="1400" dirty="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 dirty="0"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     6.232</a:t>
            </a:r>
            <a:r>
              <a:rPr lang="de-DE" sz="1400" smtClean="0">
                <a:latin typeface="Consolas" pitchFamily="49" charset="0"/>
              </a:rPr>
              <a:t>,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p [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GeV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/c]</a:t>
            </a:r>
          </a:p>
          <a:p>
            <a:r>
              <a:rPr lang="de-DE" sz="1400" dirty="0" smtClean="0">
                <a:latin typeface="Consolas" pitchFamily="49" charset="0"/>
              </a:rPr>
              <a:t>     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J/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-&gt;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-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; </a:t>
            </a:r>
            <a:r>
              <a:rPr lang="de-DE" sz="1400" dirty="0" err="1" smtClean="0">
                <a:solidFill>
                  <a:srgbClr val="CC0099"/>
                </a:solidFill>
                <a:latin typeface="Consolas" pitchFamily="49" charset="0"/>
              </a:rPr>
              <a:t>pbarpSystem</a:t>
            </a:r>
            <a:r>
              <a:rPr lang="de-DE" sz="1400" dirty="0" smtClean="0">
                <a:solidFill>
                  <a:srgbClr val="CC0099"/>
                </a:solidFill>
                <a:latin typeface="Consolas" pitchFamily="49" charset="0"/>
              </a:rPr>
              <a:t>-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&gt;J/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400" dirty="0" err="1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400" dirty="0">
                <a:solidFill>
                  <a:srgbClr val="CC0099"/>
                </a:solidFill>
                <a:latin typeface="Consolas" pitchFamily="49" charset="0"/>
              </a:rPr>
              <a:t>-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 smtClean="0">
                <a:latin typeface="Consolas" pitchFamily="49" charset="0"/>
              </a:rPr>
              <a:t>,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decay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tree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reco</a:t>
            </a:r>
            <a:endParaRPr lang="de-DE" sz="1400" dirty="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 dirty="0">
                <a:latin typeface="Consolas" pitchFamily="49" charset="0"/>
              </a:rPr>
              <a:t> </a:t>
            </a:r>
            <a:r>
              <a:rPr lang="de-DE" sz="1400" dirty="0" smtClean="0">
                <a:latin typeface="Consolas" pitchFamily="49" charset="0"/>
              </a:rPr>
              <a:t>     0</a:t>
            </a:r>
            <a:r>
              <a:rPr lang="de-DE" sz="1400" smtClean="0">
                <a:latin typeface="Consolas" pitchFamily="49" charset="0"/>
              </a:rPr>
              <a:t>,    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#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events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(0=all)  </a:t>
            </a:r>
          </a:p>
          <a:p>
            <a:r>
              <a:rPr lang="de-DE" sz="1400" dirty="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"fit4c&lt;100:fitvtx:mwin(J/psi)=0.8:pidmu=Tight"</a:t>
            </a:r>
            <a:r>
              <a:rPr lang="de-DE" sz="1400" smtClean="0">
                <a:latin typeface="Consolas" pitchFamily="49" charset="0"/>
              </a:rPr>
              <a:t>)' 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some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parameters</a:t>
            </a:r>
            <a:endParaRPr lang="de-DE" sz="1400" dirty="0" smtClean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4765501"/>
            <a:ext cx="8261918" cy="161582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latin typeface="Consolas" pitchFamily="49" charset="0"/>
              </a:rPr>
              <a:t>Attaching</a:t>
            </a:r>
            <a:r>
              <a:rPr lang="de-DE" sz="1100" dirty="0" smtClean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file</a:t>
            </a:r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b="1" dirty="0" err="1" smtClean="0">
                <a:solidFill>
                  <a:srgbClr val="0000FF"/>
                </a:solidFill>
                <a:latin typeface="Consolas" pitchFamily="49" charset="0"/>
              </a:rPr>
              <a:t>signal_pid_ana.root</a:t>
            </a:r>
            <a:r>
              <a:rPr lang="de-DE" sz="1100" dirty="0" smtClean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as</a:t>
            </a:r>
            <a:r>
              <a:rPr lang="de-DE" sz="1100" dirty="0">
                <a:latin typeface="Consolas" pitchFamily="49" charset="0"/>
              </a:rPr>
              <a:t> _file0...</a:t>
            </a:r>
          </a:p>
          <a:p>
            <a:r>
              <a:rPr lang="de-DE" sz="1100" dirty="0" err="1">
                <a:latin typeface="Consolas" pitchFamily="49" charset="0"/>
              </a:rPr>
              <a:t>root</a:t>
            </a:r>
            <a:r>
              <a:rPr lang="de-DE" sz="1100" dirty="0">
                <a:latin typeface="Consolas" pitchFamily="49" charset="0"/>
              </a:rPr>
              <a:t> [1] .</a:t>
            </a:r>
            <a:r>
              <a:rPr lang="de-DE" sz="1100" dirty="0" err="1">
                <a:latin typeface="Consolas" pitchFamily="49" charset="0"/>
              </a:rPr>
              <a:t>ls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 err="1">
                <a:latin typeface="Consolas" pitchFamily="49" charset="0"/>
              </a:rPr>
              <a:t>TFile</a:t>
            </a:r>
            <a:r>
              <a:rPr lang="de-DE" sz="1100" dirty="0">
                <a:latin typeface="Consolas" pitchFamily="49" charset="0"/>
              </a:rPr>
              <a:t>**         </a:t>
            </a:r>
            <a:r>
              <a:rPr lang="de-DE" sz="1100" dirty="0" err="1" smtClean="0">
                <a:latin typeface="Consolas" pitchFamily="49" charset="0"/>
              </a:rPr>
              <a:t>signal_pid_ana.root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TFile</a:t>
            </a:r>
            <a:r>
              <a:rPr lang="de-DE" sz="1100" dirty="0">
                <a:latin typeface="Consolas" pitchFamily="49" charset="0"/>
              </a:rPr>
              <a:t>*         </a:t>
            </a:r>
            <a:r>
              <a:rPr lang="de-DE" sz="1100" dirty="0" err="1" smtClean="0">
                <a:latin typeface="Consolas" pitchFamily="49" charset="0"/>
              </a:rPr>
              <a:t>signal_pid_ana.root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>
                <a:latin typeface="Consolas" pitchFamily="49" charset="0"/>
              </a:rPr>
              <a:t>  KEY: </a:t>
            </a:r>
            <a:r>
              <a:rPr lang="de-DE" sz="1100" dirty="0" err="1">
                <a:latin typeface="Consolas" pitchFamily="49" charset="0"/>
              </a:rPr>
              <a:t>TFolder</a:t>
            </a:r>
            <a:r>
              <a:rPr lang="de-DE" sz="1100" dirty="0">
                <a:latin typeface="Consolas" pitchFamily="49" charset="0"/>
              </a:rPr>
              <a:t>  cbmout;1        Main Output Folder</a:t>
            </a:r>
          </a:p>
          <a:p>
            <a:r>
              <a:rPr lang="de-DE" sz="1100" dirty="0">
                <a:latin typeface="Consolas" pitchFamily="49" charset="0"/>
              </a:rPr>
              <a:t>  KEY: </a:t>
            </a:r>
            <a:r>
              <a:rPr lang="de-DE" sz="1100" dirty="0" err="1">
                <a:latin typeface="Consolas" pitchFamily="49" charset="0"/>
              </a:rPr>
              <a:t>TList</a:t>
            </a:r>
            <a:r>
              <a:rPr lang="de-DE" sz="1100" dirty="0">
                <a:latin typeface="Consolas" pitchFamily="49" charset="0"/>
              </a:rPr>
              <a:t>    BranchList;1    </a:t>
            </a:r>
            <a:r>
              <a:rPr lang="de-DE" sz="1100" dirty="0" err="1">
                <a:latin typeface="Consolas" pitchFamily="49" charset="0"/>
              </a:rPr>
              <a:t>Doubly</a:t>
            </a:r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linked</a:t>
            </a:r>
            <a:r>
              <a:rPr lang="de-DE" sz="1100" dirty="0">
                <a:latin typeface="Consolas" pitchFamily="49" charset="0"/>
              </a:rPr>
              <a:t> </a:t>
            </a:r>
            <a:r>
              <a:rPr lang="de-DE" sz="1100" dirty="0" err="1">
                <a:latin typeface="Consolas" pitchFamily="49" charset="0"/>
              </a:rPr>
              <a:t>list</a:t>
            </a:r>
            <a:endParaRPr lang="de-DE" sz="1100" dirty="0">
              <a:latin typeface="Consolas" pitchFamily="49" charset="0"/>
            </a:endParaRPr>
          </a:p>
          <a:p>
            <a:r>
              <a:rPr lang="de-DE" sz="1100" dirty="0">
                <a:latin typeface="Consolas" pitchFamily="49" charset="0"/>
              </a:rPr>
              <a:t>  KEY: </a:t>
            </a:r>
            <a:r>
              <a:rPr lang="de-DE" sz="1100" dirty="0" err="1">
                <a:latin typeface="Consolas" pitchFamily="49" charset="0"/>
              </a:rPr>
              <a:t>FairFileHeader</a:t>
            </a:r>
            <a:r>
              <a:rPr lang="de-DE" sz="1100" dirty="0">
                <a:latin typeface="Consolas" pitchFamily="49" charset="0"/>
              </a:rPr>
              <a:t>   FileHeader;1</a:t>
            </a:r>
          </a:p>
          <a:p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KEY: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TTree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  ntp0;1  J/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-&gt;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mu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-</a:t>
            </a:r>
          </a:p>
          <a:p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KEY: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TTree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   ntp1;1 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pbarpSystem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-&gt;J/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psi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100" b="1" dirty="0" err="1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100" b="1" dirty="0">
                <a:solidFill>
                  <a:srgbClr val="CC0099"/>
                </a:solidFill>
                <a:latin typeface="Consolas" pitchFamily="49" charset="0"/>
              </a:rPr>
              <a:t>+ </a:t>
            </a:r>
            <a:r>
              <a:rPr lang="de-DE" sz="1100" b="1" dirty="0" err="1" smtClean="0">
                <a:solidFill>
                  <a:srgbClr val="CC0099"/>
                </a:solidFill>
                <a:latin typeface="Consolas" pitchFamily="49" charset="0"/>
              </a:rPr>
              <a:t>pi</a:t>
            </a:r>
            <a:r>
              <a:rPr lang="de-DE" sz="1100" b="1" dirty="0" smtClean="0">
                <a:solidFill>
                  <a:srgbClr val="CC0099"/>
                </a:solidFill>
                <a:latin typeface="Consolas" pitchFamily="49" charset="0"/>
              </a:rPr>
              <a:t>-</a:t>
            </a:r>
            <a:endParaRPr lang="de-DE" sz="1100" b="1" dirty="0">
              <a:solidFill>
                <a:srgbClr val="CC0099"/>
              </a:solidFill>
              <a:latin typeface="Consolas" pitchFamily="49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052381" y="4448964"/>
            <a:ext cx="576064" cy="25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Analysis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Based on </a:t>
            </a:r>
            <a:r>
              <a:rPr lang="de-DE">
                <a:solidFill>
                  <a:srgbClr val="FF0066"/>
                </a:solidFill>
              </a:rPr>
              <a:t>PndSimpleCombiner </a:t>
            </a:r>
            <a:r>
              <a:rPr lang="de-DE"/>
              <a:t>&amp; </a:t>
            </a:r>
            <a:r>
              <a:rPr lang="de-DE">
                <a:solidFill>
                  <a:srgbClr val="FF0066"/>
                </a:solidFill>
              </a:rPr>
              <a:t>PndSimpleCombinerTask</a:t>
            </a:r>
          </a:p>
          <a:p>
            <a:pPr lvl="1"/>
            <a:r>
              <a:rPr lang="de-DE"/>
              <a:t>very simple and compact analysis approach</a:t>
            </a:r>
          </a:p>
          <a:p>
            <a:pPr lvl="1"/>
            <a:r>
              <a:rPr lang="de-DE"/>
              <a:t>runs analysis in FairTask (more stable)</a:t>
            </a:r>
            <a:endParaRPr lang="de-DE" sz="1200"/>
          </a:p>
          <a:p>
            <a:r>
              <a:rPr lang="de-DE"/>
              <a:t>Reco e.g. of mode 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' → J/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 (→ 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μ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>
                <a:solidFill>
                  <a:srgbClr val="0000FF"/>
                </a:solidFill>
                <a:latin typeface="Arev Sans"/>
                <a:ea typeface="Arev Sans"/>
              </a:rPr>
              <a:t>) 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+</a:t>
            </a:r>
            <a:r>
              <a:rPr lang="el-GR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>
                <a:solidFill>
                  <a:srgbClr val="0000FF"/>
                </a:solidFill>
                <a:latin typeface="Arev Sans"/>
                <a:ea typeface="Arev Sans"/>
              </a:rPr>
              <a:t>−</a:t>
            </a:r>
            <a:r>
              <a:rPr lang="de-DE">
                <a:solidFill>
                  <a:srgbClr val="0000FF"/>
                </a:solidFill>
              </a:rPr>
              <a:t/>
            </a:r>
            <a:br>
              <a:rPr lang="de-DE">
                <a:solidFill>
                  <a:srgbClr val="0000FF"/>
                </a:solidFill>
              </a:rPr>
            </a:br>
            <a:r>
              <a:rPr lang="de-DE"/>
              <a:t>incl. vertex and 4C fit can be done by </a:t>
            </a:r>
            <a:r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t>(tutorials/analysis):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7544" y="2980109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root -l -b -q '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quickana.C</a:t>
            </a:r>
            <a:r>
              <a:rPr lang="de-DE" sz="1400">
                <a:latin typeface="Consolas" pitchFamily="49" charset="0"/>
              </a:rPr>
              <a:t>(</a:t>
            </a:r>
          </a:p>
          <a:p>
            <a:r>
              <a:rPr lang="de-DE" sz="1400">
                <a:latin typeface="Consolas" pitchFamily="49" charset="0"/>
              </a:rPr>
              <a:t>     „signal_pid.root",               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input file</a:t>
            </a:r>
          </a:p>
          <a:p>
            <a:r>
              <a:rPr lang="de-DE" sz="1400">
                <a:latin typeface="Consolas" pitchFamily="49" charset="0"/>
              </a:rPr>
              <a:t>      6.232,                          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p [GeV/c]</a:t>
            </a:r>
          </a:p>
          <a:p>
            <a:r>
              <a:rPr lang="de-DE" sz="1400">
                <a:latin typeface="Consolas" pitchFamily="49" charset="0"/>
              </a:rPr>
              <a:t>     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"J/psi-&gt;mu+ mu-; pbarpSystem-&gt;J/psi pi+ pi-"</a:t>
            </a:r>
            <a:r>
              <a:rPr lang="de-DE" sz="1400">
                <a:latin typeface="Consolas" pitchFamily="49" charset="0"/>
              </a:rPr>
              <a:t>,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decay tree reco</a:t>
            </a:r>
          </a:p>
          <a:p>
            <a:r>
              <a:rPr lang="de-DE" sz="1400">
                <a:latin typeface="Consolas" pitchFamily="49" charset="0"/>
              </a:rPr>
              <a:t>      0,                              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#events (0=all)  </a:t>
            </a:r>
          </a:p>
          <a:p>
            <a:r>
              <a:rPr lang="de-DE" sz="1400">
                <a:latin typeface="Consolas" pitchFamily="49" charset="0"/>
              </a:rPr>
              <a:t>     "fit4c:fitvtx:mwin(J/psi)=0.8"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)'              </a:t>
            </a:r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// some parameters</a:t>
            </a:r>
            <a:endParaRPr lang="de-DE" sz="1400" dirty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67544" y="4765501"/>
            <a:ext cx="8261918" cy="161582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100" smtClean="0">
                <a:latin typeface="Consolas" pitchFamily="49" charset="0"/>
              </a:rPr>
              <a:t>Attaching </a:t>
            </a:r>
            <a:r>
              <a:rPr lang="de-DE" sz="1100">
                <a:latin typeface="Consolas" pitchFamily="49" charset="0"/>
              </a:rPr>
              <a:t>file pid_complete_ana.root as _file0...</a:t>
            </a:r>
          </a:p>
          <a:p>
            <a:r>
              <a:rPr lang="de-DE" sz="1100">
                <a:latin typeface="Consolas" pitchFamily="49" charset="0"/>
              </a:rPr>
              <a:t>root [1] .ls</a:t>
            </a:r>
          </a:p>
          <a:p>
            <a:r>
              <a:rPr lang="de-DE" sz="1100">
                <a:latin typeface="Consolas" pitchFamily="49" charset="0"/>
              </a:rPr>
              <a:t>TFile**         pid_complete_ana.root</a:t>
            </a:r>
          </a:p>
          <a:p>
            <a:r>
              <a:rPr lang="de-DE" sz="1100">
                <a:latin typeface="Consolas" pitchFamily="49" charset="0"/>
              </a:rPr>
              <a:t> TFile*         pid_complete_ana.root</a:t>
            </a:r>
          </a:p>
          <a:p>
            <a:r>
              <a:rPr lang="de-DE" sz="1100">
                <a:latin typeface="Consolas" pitchFamily="49" charset="0"/>
              </a:rPr>
              <a:t>  KEY: TFolder  cbmout;1        Main Output Folder</a:t>
            </a:r>
          </a:p>
          <a:p>
            <a:r>
              <a:rPr lang="de-DE" sz="1100">
                <a:latin typeface="Consolas" pitchFamily="49" charset="0"/>
              </a:rPr>
              <a:t>  KEY: TList    BranchList;1    Doubly linked list</a:t>
            </a:r>
          </a:p>
          <a:p>
            <a:r>
              <a:rPr lang="de-DE" sz="1100">
                <a:latin typeface="Consolas" pitchFamily="49" charset="0"/>
              </a:rPr>
              <a:t>  KEY: FairFileHeader   FileHeader;1</a:t>
            </a:r>
          </a:p>
          <a:p>
            <a:r>
              <a:rPr lang="de-DE" sz="1100" b="1">
                <a:solidFill>
                  <a:srgbClr val="0000FF"/>
                </a:solidFill>
                <a:latin typeface="Consolas" pitchFamily="49" charset="0"/>
              </a:rPr>
              <a:t>  </a:t>
            </a:r>
            <a:r>
              <a:rPr lang="de-DE" sz="1100" b="1">
                <a:solidFill>
                  <a:srgbClr val="CC0099"/>
                </a:solidFill>
                <a:latin typeface="Consolas" pitchFamily="49" charset="0"/>
              </a:rPr>
              <a:t>KEY: TTree    ntp0;1  J/psi-&gt;mu+ mu-</a:t>
            </a:r>
          </a:p>
          <a:p>
            <a:r>
              <a:rPr lang="de-DE" sz="1100" b="1">
                <a:solidFill>
                  <a:srgbClr val="CC0099"/>
                </a:solidFill>
                <a:latin typeface="Consolas" pitchFamily="49" charset="0"/>
              </a:rPr>
              <a:t>  KEY: TTree    ntp1;1  pbarpSystem-&gt;J/psi pi+ </a:t>
            </a:r>
            <a:r>
              <a:rPr lang="de-DE" sz="1100" b="1" smtClean="0">
                <a:solidFill>
                  <a:srgbClr val="CC0099"/>
                </a:solidFill>
                <a:latin typeface="Consolas" pitchFamily="49" charset="0"/>
              </a:rPr>
              <a:t>pi-</a:t>
            </a:r>
            <a:endParaRPr lang="de-DE" sz="1100" b="1">
              <a:solidFill>
                <a:srgbClr val="CC0099"/>
              </a:solidFill>
              <a:latin typeface="Consolas" pitchFamily="49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052381" y="4365104"/>
            <a:ext cx="576064" cy="276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1350430" y="692696"/>
            <a:ext cx="7366691" cy="4968552"/>
            <a:chOff x="1350430" y="920009"/>
            <a:chExt cx="7366691" cy="4968552"/>
          </a:xfrm>
        </p:grpSpPr>
        <p:sp>
          <p:nvSpPr>
            <p:cNvPr id="13" name="Rechteckige Legende 12"/>
            <p:cNvSpPr/>
            <p:nvPr/>
          </p:nvSpPr>
          <p:spPr>
            <a:xfrm>
              <a:off x="1350430" y="920009"/>
              <a:ext cx="7366691" cy="4968552"/>
            </a:xfrm>
            <a:prstGeom prst="wedgeRectCallout">
              <a:avLst>
                <a:gd name="adj1" fmla="val -39989"/>
                <a:gd name="adj2" fmla="val 5977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0" t="4230" r="21896" b="12644"/>
            <a:stretch/>
          </p:blipFill>
          <p:spPr bwMode="auto">
            <a:xfrm>
              <a:off x="1381771" y="960146"/>
              <a:ext cx="7301483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Analysis Parameters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de-DE" sz="1200">
                <a:solidFill>
                  <a:srgbClr val="00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://panda-wiki.gsi.de/foswiki/bin/view/Computing/PandaRootRhoTutorial#A_5._Quick_analysis</a:t>
            </a:r>
            <a:endParaRPr lang="de-DE" sz="160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600">
              <a:solidFill>
                <a:srgbClr val="0099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14222" r="9197" b="9080"/>
          <a:stretch/>
        </p:blipFill>
        <p:spPr bwMode="auto">
          <a:xfrm>
            <a:off x="107504" y="1196752"/>
            <a:ext cx="89095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294049" y="1556792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fitting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938118" y="212356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mass cuts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60974" y="2852936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energy/momentum cut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40352" y="3717032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PID control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365249" y="5633870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00FF"/>
                </a:solidFill>
              </a:rPr>
              <a:t>output  control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11" name="Geschweifte Klammer rechts 10"/>
          <p:cNvSpPr/>
          <p:nvPr/>
        </p:nvSpPr>
        <p:spPr>
          <a:xfrm>
            <a:off x="7938118" y="1556792"/>
            <a:ext cx="162274" cy="369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" name="Geschweifte Klammer rechts 11"/>
          <p:cNvSpPr/>
          <p:nvPr/>
        </p:nvSpPr>
        <p:spPr>
          <a:xfrm>
            <a:off x="7814430" y="1988840"/>
            <a:ext cx="12368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6" name="Geschweifte Klammer rechts 15"/>
          <p:cNvSpPr/>
          <p:nvPr/>
        </p:nvSpPr>
        <p:spPr>
          <a:xfrm>
            <a:off x="6516216" y="2852936"/>
            <a:ext cx="143274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7" name="Geschweifte Klammer rechts 16"/>
          <p:cNvSpPr/>
          <p:nvPr/>
        </p:nvSpPr>
        <p:spPr>
          <a:xfrm>
            <a:off x="7439327" y="3356992"/>
            <a:ext cx="229017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8" name="Geschweifte Klammer rechts 17"/>
          <p:cNvSpPr/>
          <p:nvPr/>
        </p:nvSpPr>
        <p:spPr>
          <a:xfrm>
            <a:off x="7092280" y="5373216"/>
            <a:ext cx="216024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653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Quick </a:t>
            </a:r>
            <a:r>
              <a:rPr lang="de-DE" smtClean="0">
                <a:solidFill>
                  <a:srgbClr val="FFFF00"/>
                </a:solidFill>
              </a:rPr>
              <a:t>Fast </a:t>
            </a:r>
            <a:r>
              <a:rPr lang="de-DE" smtClean="0"/>
              <a:t>Simulation &amp; Analysis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S</a:t>
            </a:r>
            <a:r>
              <a:rPr lang="de-DE" smtClean="0"/>
              <a:t>ame channel with Fast Sim → no simulation stage needed!</a:t>
            </a:r>
          </a:p>
          <a:p>
            <a:pPr lvl="1">
              <a:buFont typeface="Arev Sans" panose="020B0603030804020204" pitchFamily="34" charset="0"/>
              <a:buChar char="⇒"/>
            </a:pPr>
            <a:r>
              <a:rPr lang="de-DE" smtClean="0">
                <a:solidFill>
                  <a:srgbClr val="0000FF"/>
                </a:solidFill>
              </a:rPr>
              <a:t>Events are generated on-the-fly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67544" y="1901150"/>
            <a:ext cx="8261918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root </a:t>
            </a:r>
            <a:r>
              <a:rPr lang="de-DE" sz="1400">
                <a:latin typeface="Consolas" pitchFamily="49" charset="0"/>
              </a:rPr>
              <a:t>-l -b -q </a:t>
            </a:r>
            <a:r>
              <a:rPr lang="de-DE" sz="1400" smtClean="0">
                <a:latin typeface="Consolas" pitchFamily="49" charset="0"/>
              </a:rPr>
              <a:t>'</a:t>
            </a:r>
            <a:r>
              <a:rPr lang="de-DE" sz="1400" b="1" smtClean="0">
                <a:solidFill>
                  <a:srgbClr val="0000FF"/>
                </a:solidFill>
                <a:latin typeface="Consolas" pitchFamily="49" charset="0"/>
              </a:rPr>
              <a:t>quickfsimana.C</a:t>
            </a:r>
            <a:r>
              <a:rPr lang="de-DE" sz="1400" smtClean="0">
                <a:latin typeface="Consolas" pitchFamily="49" charset="0"/>
              </a:rPr>
              <a:t>(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"</a:t>
            </a:r>
            <a:r>
              <a:rPr lang="de-DE" sz="1400">
                <a:latin typeface="Consolas" pitchFamily="49" charset="0"/>
              </a:rPr>
              <a:t>jpsi</a:t>
            </a:r>
            <a:r>
              <a:rPr lang="de-DE" sz="1400" smtClean="0">
                <a:latin typeface="Consolas" pitchFamily="49" charset="0"/>
              </a:rPr>
              <a:t>",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output prefix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pp_Jpsi2pi_Jpsi_mumu.dec",</a:t>
            </a:r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generator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6.232, 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p [GeV/c]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"</a:t>
            </a:r>
            <a:r>
              <a:rPr lang="de-DE" sz="1400">
                <a:solidFill>
                  <a:srgbClr val="CC0099"/>
                </a:solidFill>
                <a:latin typeface="Consolas" pitchFamily="49" charset="0"/>
              </a:rPr>
              <a:t>J/psi -&gt; mu+ mu-; pbarpSystem -&gt; J/psi pi+ pi-", </a:t>
            </a:r>
            <a:r>
              <a:rPr lang="de-DE" sz="1400" smtClean="0">
                <a:solidFill>
                  <a:srgbClr val="CC0099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decay tree reco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    1000</a:t>
            </a:r>
            <a:r>
              <a:rPr lang="de-DE" sz="1400">
                <a:latin typeface="Consolas" pitchFamily="49" charset="0"/>
              </a:rPr>
              <a:t>, </a:t>
            </a:r>
            <a:r>
              <a:rPr lang="de-DE" sz="1400" smtClean="0">
                <a:latin typeface="Consolas" pitchFamily="49" charset="0"/>
              </a:rPr>
              <a:t>                     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# events generated</a:t>
            </a:r>
          </a:p>
          <a:p>
            <a:r>
              <a:rPr lang="de-DE" sz="1400" smtClean="0"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"fit4c&lt;100:fitvtx:mwin=0.8:pidmu=Tight"</a:t>
            </a:r>
            <a:r>
              <a:rPr lang="de-DE" sz="1400" smtClean="0">
                <a:latin typeface="Consolas" pitchFamily="49" charset="0"/>
              </a:rPr>
              <a:t>,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parameters</a:t>
            </a:r>
          </a:p>
          <a:p>
            <a:r>
              <a:rPr lang="de-DE" sz="1400" smtClean="0">
                <a:latin typeface="Consolas" pitchFamily="49" charset="0"/>
              </a:rPr>
              <a:t>      0, 1, 23 )'   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no software trigger, #run=1, #mode=23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7544" y="4277414"/>
            <a:ext cx="8261918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>
                <a:latin typeface="Consolas" pitchFamily="49" charset="0"/>
              </a:rPr>
              <a:t>TFile**        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jpsi_0_ana.root</a:t>
            </a:r>
          </a:p>
          <a:p>
            <a:r>
              <a:rPr lang="de-DE" sz="1400">
                <a:latin typeface="Consolas" pitchFamily="49" charset="0"/>
              </a:rPr>
              <a:t> TFile*         </a:t>
            </a:r>
            <a:r>
              <a:rPr lang="de-DE" sz="1400" b="1">
                <a:solidFill>
                  <a:srgbClr val="0000FF"/>
                </a:solidFill>
                <a:latin typeface="Consolas" pitchFamily="49" charset="0"/>
              </a:rPr>
              <a:t>jpsi_0_ana.root</a:t>
            </a:r>
          </a:p>
          <a:p>
            <a:r>
              <a:rPr lang="de-DE" sz="1400">
                <a:latin typeface="Consolas" pitchFamily="49" charset="0"/>
              </a:rPr>
              <a:t>  KEY: TFolder  cbmroot;1       Main Folder</a:t>
            </a:r>
          </a:p>
          <a:p>
            <a:r>
              <a:rPr lang="de-DE" sz="1400">
                <a:latin typeface="Consolas" pitchFamily="49" charset="0"/>
              </a:rPr>
              <a:t>  KEY: TList    BranchList;1    Doubly linked list</a:t>
            </a:r>
          </a:p>
          <a:p>
            <a:r>
              <a:rPr lang="de-DE" sz="1400">
                <a:latin typeface="Consolas" pitchFamily="49" charset="0"/>
              </a:rPr>
              <a:t>  KEY: FairFileHeader   FileHeader;1</a:t>
            </a:r>
          </a:p>
          <a:p>
            <a:r>
              <a:rPr lang="de-DE" sz="1400" b="1">
                <a:solidFill>
                  <a:srgbClr val="CC0099"/>
                </a:solidFill>
                <a:latin typeface="Consolas" pitchFamily="49" charset="0"/>
              </a:rPr>
              <a:t>  KEY: TTree    ntp0;1  J/psi -&gt; mu+ mu-</a:t>
            </a:r>
          </a:p>
          <a:p>
            <a:r>
              <a:rPr lang="de-DE" sz="1400" b="1">
                <a:solidFill>
                  <a:srgbClr val="CC0099"/>
                </a:solidFill>
                <a:latin typeface="Consolas" pitchFamily="49" charset="0"/>
              </a:rPr>
              <a:t>  KEY: TTree    ntp1;1  pbarpSystem -&gt; J/psi pi+ pi-</a:t>
            </a:r>
          </a:p>
          <a:p>
            <a:r>
              <a:rPr lang="de-DE" sz="1400">
                <a:latin typeface="Consolas" pitchFamily="49" charset="0"/>
              </a:rPr>
              <a:t>  KEY: TTree    cbmsim;1        /cbmroot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091727" y="3845366"/>
            <a:ext cx="576064" cy="276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4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Quick Fast Simulation &amp; Analysis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CC3399"/>
                </a:solidFill>
              </a:rPr>
              <a:t>Generator configuration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'xyz.dec[:iniRes]'	</a:t>
            </a:r>
            <a:r>
              <a:rPr lang="de-DE" sz="1800" smtClean="0"/>
              <a:t>: decay file w/ optional initial resonance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'DPM[1/2]'	</a:t>
            </a:r>
            <a:r>
              <a:rPr lang="de-DE" sz="1800" smtClean="0"/>
              <a:t>: DPM; option 1 = inel. + el., 2 = el. only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'FTF[1]'	</a:t>
            </a:r>
            <a:r>
              <a:rPr lang="de-DE" sz="1800" smtClean="0"/>
              <a:t>: FTF; option 1 = inel. + elastic</a:t>
            </a:r>
          </a:p>
          <a:p>
            <a:pPr marL="623888" lvl="1" indent="-166688">
              <a:tabLst>
                <a:tab pos="2954338" algn="l"/>
              </a:tabLst>
            </a:pP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'BOX:type(pdg,mult</a:t>
            </a:r>
            <a:r>
              <a:rPr lang="de-DE" sz="18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):p(min,max):[c]tht(min,max):phi(min,max</a:t>
            </a:r>
            <a:r>
              <a:rPr lang="de-DE" sz="18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)'</a:t>
            </a:r>
          </a:p>
          <a:p>
            <a:pPr marL="1023938" lvl="2" indent="-166688"/>
            <a:r>
              <a:rPr lang="de-DE" smtClean="0">
                <a:cs typeface="Consolas" panose="020B0609020204030204" pitchFamily="49" charset="0"/>
              </a:rPr>
              <a:t>Configure species/multiplicity and one or multiple kin. ranges</a:t>
            </a:r>
            <a:endParaRPr lang="de-DE">
              <a:cs typeface="Consolas" panose="020B0609020204030204" pitchFamily="49" charset="0"/>
            </a:endParaRPr>
          </a:p>
          <a:p>
            <a:pPr marL="223838" indent="-166688">
              <a:spcBef>
                <a:spcPts val="1200"/>
              </a:spcBef>
            </a:pPr>
            <a:r>
              <a:rPr lang="de-DE" smtClean="0">
                <a:solidFill>
                  <a:srgbClr val="CC3399"/>
                </a:solidFill>
                <a:cs typeface="Consolas" panose="020B0609020204030204" pitchFamily="49" charset="0"/>
              </a:rPr>
              <a:t>Decay pattern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(names as in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TDatabasePDG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) </a:t>
            </a:r>
          </a:p>
          <a:p>
            <a:pPr marL="623888" lvl="1" indent="-166688"/>
            <a:r>
              <a:rPr lang="de-DE" smtClean="0">
                <a:cs typeface="Consolas" panose="020B0609020204030204" pitchFamily="49" charset="0"/>
              </a:rPr>
              <a:t>Bottom up definition </a:t>
            </a:r>
            <a:r>
              <a:rPr lang="de-DE" smtClean="0">
                <a:latin typeface="Arial"/>
                <a:cs typeface="Arial"/>
              </a:rPr>
              <a:t>→</a:t>
            </a:r>
            <a:r>
              <a:rPr lang="de-DE" smtClean="0">
                <a:cs typeface="Consolas" panose="020B0609020204030204" pitchFamily="49" charset="0"/>
              </a:rPr>
              <a:t> last decay step first </a:t>
            </a:r>
          </a:p>
          <a:p>
            <a:pPr marL="1023938" lvl="2" indent="-166688"/>
            <a:r>
              <a:rPr lang="de-DE" smtClean="0">
                <a:cs typeface="Consolas" panose="020B0609020204030204" pitchFamily="49" charset="0"/>
              </a:rPr>
              <a:t>Wrong  : </a:t>
            </a:r>
            <a:r>
              <a:rPr lang="de-DE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"D_s+ -&gt; </a:t>
            </a:r>
            <a:r>
              <a:rPr lang="de-DE" b="1" i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phi</a:t>
            </a:r>
            <a:r>
              <a:rPr lang="de-DE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pi+; phi -&gt; K+ K-"</a:t>
            </a:r>
          </a:p>
          <a:p>
            <a:pPr marL="1023938" lvl="2" indent="-166688"/>
            <a:r>
              <a:rPr lang="de-DE" smtClean="0">
                <a:cs typeface="Consolas" panose="020B0609020204030204" pitchFamily="49" charset="0"/>
              </a:rPr>
              <a:t>Correct: </a:t>
            </a:r>
            <a:r>
              <a:rPr lang="de-DE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"phi -&gt; K+ K-; D_s+ -&gt; phi pi+"</a:t>
            </a:r>
          </a:p>
          <a:p>
            <a:pPr marL="623888" lvl="1" indent="-166688"/>
            <a:r>
              <a:rPr lang="de-DE">
                <a:cs typeface="Consolas" panose="020B0609020204030204" pitchFamily="49" charset="0"/>
              </a:rPr>
              <a:t>Suppress automatic charged conjugate with </a:t>
            </a:r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'nocc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  <a:p>
            <a:pPr marL="1023938" lvl="2" indent="-166688"/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"D_s+ -&gt; phi pi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nocc"</a:t>
            </a:r>
            <a:r>
              <a:rPr lang="de-DE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(only reconstructs D</a:t>
            </a:r>
            <a:r>
              <a:rPr lang="de-DE" baseline="-25000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s</a:t>
            </a:r>
            <a:r>
              <a:rPr lang="de-DE" baseline="30000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+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)</a:t>
            </a:r>
          </a:p>
          <a:p>
            <a:pPr marL="223838" indent="-166688">
              <a:spcBef>
                <a:spcPts val="1200"/>
              </a:spcBef>
            </a:pPr>
            <a:r>
              <a:rPr lang="de-DE" smtClean="0">
                <a:solidFill>
                  <a:srgbClr val="CC3399"/>
                </a:solidFill>
                <a:cs typeface="Consolas" panose="020B0609020204030204" pitchFamily="49" charset="0"/>
              </a:rPr>
              <a:t>Parameters</a:t>
            </a:r>
          </a:p>
          <a:p>
            <a:pPr marL="623888" lvl="1" indent="-166688"/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  <a:cs typeface="Consolas" panose="020B0609020204030204" pitchFamily="49" charset="0"/>
              </a:rPr>
              <a:t>as shown for Quick Analysis</a:t>
            </a:r>
            <a:endParaRPr lang="de-DE">
              <a:solidFill>
                <a:schemeClr val="tx1">
                  <a:lumMod val="50000"/>
                  <a:lumOff val="50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1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Quick Fast Simulation &amp; </a:t>
            </a:r>
            <a:r>
              <a:rPr lang="de-DE" smtClean="0"/>
              <a:t>Analysis - Examples</a:t>
            </a:r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547608"/>
              </p:ext>
            </p:extLst>
          </p:nvPr>
        </p:nvGraphicFramePr>
        <p:xfrm>
          <a:off x="285750" y="1071563"/>
          <a:ext cx="85725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962"/>
                <a:gridCol w="1584176"/>
                <a:gridCol w="2088232"/>
                <a:gridCol w="320613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Generator</a:t>
                      </a:r>
                      <a:endParaRPr lang="de-DE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sz="1600" smtClean="0"/>
                        <a:t>Decay pattern</a:t>
                      </a:r>
                      <a:endParaRPr lang="de-DE" sz="16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Parameters</a:t>
                      </a:r>
                      <a:endParaRPr lang="de-DE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mysignal.dec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J/psi -&gt; e+ e-; pbp -&gt; J/psi</a:t>
                      </a:r>
                      <a:r>
                        <a:rPr lang="de-DE" sz="1400" baseline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pi+ pi-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fit4c:mwin=0.3:qamc:qaevtshape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signal events; do 4C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fit; apply mass window; store MC and event shape info in addition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DPM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J/psi -&gt; e+ e-; pbp -&gt; J/psi</a:t>
                      </a:r>
                      <a:r>
                        <a:rPr lang="de-DE" sz="1400" baseline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pi+ pi-</a:t>
                      </a:r>
                      <a:endParaRPr lang="de-DE" sz="140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fit4c:mwin=0.3:qamc:qaevtshape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create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background events applying the same analysis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5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mysignal.dec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persist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only 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run/stores FastSim output (PndPidCandidates) for signal events; no analysis reco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FTF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de-DE" sz="1400" b="1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nevt</a:t>
                      </a:r>
                      <a:endParaRPr lang="de-DE" sz="1400" kern="1200">
                        <a:solidFill>
                          <a:srgbClr val="0000FF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stores only TTree with event variables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for FTF background</a:t>
                      </a:r>
                      <a:endParaRPr lang="de-DE" sz="140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box:type[13,1]:p[2]:tht[0,60]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qapart:!neut:!mc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single muons</a:t>
                      </a:r>
                      <a:r>
                        <a:rPr lang="de-DE" sz="1400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p = 2 GeV/c, 0° &lt; tht &lt; 60°; QA info for charged particles only</a:t>
                      </a:r>
                      <a:endParaRPr lang="de-DE" sz="14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mysignal.dec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K_S0 -&gt; pi+</a:t>
                      </a:r>
                      <a:r>
                        <a:rPr lang="de-DE" sz="1400" baseline="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pi-; D0 -&gt; K_S0 K+ K-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rgbClr val="0000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fitvtx:mwin(K_S0)=0.1:!ntp0</a:t>
                      </a:r>
                      <a:endParaRPr lang="de-DE" sz="140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sz="140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vertex fit; 0.1</a:t>
                      </a:r>
                      <a:r>
                        <a:rPr lang="de-DE" sz="1400" baseline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GeV mass wind. K_S; no mass wind. D0; suppress K_S0 ntuple output</a:t>
                      </a:r>
                      <a:endParaRPr lang="de-DE" sz="14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 Variate Analysis with TMVA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ROOT </a:t>
            </a:r>
            <a:r>
              <a:rPr lang="de-DE" dirty="0" err="1" smtClean="0"/>
              <a:t>output</a:t>
            </a:r>
            <a:endParaRPr lang="de-DE" dirty="0" smtClean="0"/>
          </a:p>
          <a:p>
            <a:pPr lvl="1"/>
            <a:r>
              <a:rPr lang="de-DE" dirty="0" smtClean="0"/>
              <a:t>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discriminate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 err="1" smtClean="0"/>
              <a:t>Either</a:t>
            </a:r>
            <a:r>
              <a:rPr lang="de-DE" dirty="0" smtClean="0"/>
              <a:t> do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inspecting</a:t>
            </a:r>
            <a:r>
              <a:rPr lang="de-DE" dirty="0" smtClean="0"/>
              <a:t> variables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automatic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tool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after </a:t>
            </a:r>
            <a:r>
              <a:rPr lang="de-DE" dirty="0" err="1"/>
              <a:t>indentification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potential </a:t>
            </a:r>
            <a:r>
              <a:rPr lang="de-DE" dirty="0" err="1"/>
              <a:t>good</a:t>
            </a:r>
            <a:r>
              <a:rPr lang="de-DE" dirty="0"/>
              <a:t> variables</a:t>
            </a:r>
            <a:r>
              <a:rPr lang="de-DE" dirty="0" smtClean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rgbClr val="0000FF"/>
                </a:solidFill>
                <a:latin typeface="Arev Sans"/>
                <a:ea typeface="Arev Sans"/>
              </a:rPr>
              <a:t>⇒ </a:t>
            </a:r>
            <a:r>
              <a:rPr lang="de-DE" b="1" dirty="0" smtClean="0">
                <a:solidFill>
                  <a:srgbClr val="0000FF"/>
                </a:solidFill>
              </a:rPr>
              <a:t>TMVA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= </a:t>
            </a:r>
            <a:r>
              <a:rPr lang="de-DE" dirty="0" smtClean="0">
                <a:solidFill>
                  <a:srgbClr val="0000FF"/>
                </a:solidFill>
              </a:rPr>
              <a:t>ROOT </a:t>
            </a:r>
            <a:r>
              <a:rPr lang="de-DE" dirty="0">
                <a:solidFill>
                  <a:srgbClr val="0000FF"/>
                </a:solidFill>
              </a:rPr>
              <a:t>Multi </a:t>
            </a:r>
            <a:r>
              <a:rPr lang="de-DE" dirty="0" err="1">
                <a:solidFill>
                  <a:srgbClr val="0000FF"/>
                </a:solidFill>
              </a:rPr>
              <a:t>Variate</a:t>
            </a:r>
            <a:r>
              <a:rPr lang="de-DE" dirty="0">
                <a:solidFill>
                  <a:srgbClr val="0000FF"/>
                </a:solidFill>
              </a:rPr>
              <a:t> Analysis </a:t>
            </a:r>
            <a:r>
              <a:rPr lang="de-DE" dirty="0" err="1" smtClean="0">
                <a:solidFill>
                  <a:srgbClr val="0000FF"/>
                </a:solidFill>
              </a:rPr>
              <a:t>Toolset</a:t>
            </a:r>
            <a:r>
              <a:rPr lang="de-DE" dirty="0">
                <a:solidFill>
                  <a:srgbClr val="0000FF"/>
                </a:solidFill>
              </a:rPr>
              <a:t/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 smtClean="0"/>
              <a:t>   </a:t>
            </a:r>
            <a:r>
              <a:rPr lang="de-D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[https</a:t>
            </a:r>
            <a:r>
              <a:rPr lang="de-D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de-DE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root.cern.ch/tmva]</a:t>
            </a:r>
            <a:endParaRPr lang="de-DE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dirty="0" smtClean="0">
                <a:cs typeface="Consolas" panose="020B0609020204030204" pitchFamily="49" charset="0"/>
              </a:rPr>
              <a:t>Simple </a:t>
            </a:r>
            <a:r>
              <a:rPr lang="de-DE" err="1" smtClean="0">
                <a:cs typeface="Consolas" panose="020B0609020204030204" pitchFamily="49" charset="0"/>
              </a:rPr>
              <a:t>demo</a:t>
            </a:r>
            <a:r>
              <a:rPr lang="de-DE" smtClean="0">
                <a:cs typeface="Consolas" panose="020B0609020204030204" pitchFamily="49" charset="0"/>
              </a:rPr>
              <a:t> available:</a:t>
            </a:r>
            <a:br>
              <a:rPr lang="de-DE" smtClean="0"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TMVATrainer.C, TMVATrainer_608.C, </a:t>
            </a:r>
            <a:r>
              <a:rPr lang="de-DE" dirty="0" err="1" smtClean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TMVATester.C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DE" dirty="0" err="1" smtClean="0">
                <a:cs typeface="Consolas" panose="020B0609020204030204" pitchFamily="49" charset="0"/>
              </a:rPr>
              <a:t>allow</a:t>
            </a:r>
            <a:r>
              <a:rPr lang="de-DE" dirty="0" smtClean="0">
                <a:cs typeface="Consolas" panose="020B0609020204030204" pitchFamily="49" charset="0"/>
              </a:rPr>
              <a:t> </a:t>
            </a:r>
            <a:r>
              <a:rPr lang="de-DE" dirty="0" err="1" smtClean="0">
                <a:cs typeface="Consolas" panose="020B0609020204030204" pitchFamily="49" charset="0"/>
              </a:rPr>
              <a:t>to</a:t>
            </a:r>
            <a:r>
              <a:rPr lang="de-DE" dirty="0" smtClean="0">
                <a:cs typeface="Consolas" panose="020B0609020204030204" pitchFamily="49" charset="0"/>
              </a:rPr>
              <a:t> </a:t>
            </a:r>
            <a:r>
              <a:rPr lang="de-DE" dirty="0" err="1" smtClean="0">
                <a:cs typeface="Consolas" panose="020B0609020204030204" pitchFamily="49" charset="0"/>
              </a:rPr>
              <a:t>test</a:t>
            </a:r>
            <a:endParaRPr lang="de-DE" dirty="0" smtClean="0">
              <a:cs typeface="Consolas" panose="020B0609020204030204" pitchFamily="49" charset="0"/>
            </a:endParaRPr>
          </a:p>
          <a:p>
            <a:pPr lvl="1"/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Boosted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Decision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Trees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(BDT)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Multi Layer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Perceptron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(MLP)</a:t>
            </a:r>
          </a:p>
          <a:p>
            <a:pPr lvl="1"/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Conventional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Likelihood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 Methode (</a:t>
            </a:r>
            <a:r>
              <a:rPr lang="de-DE" dirty="0" err="1" smtClean="0">
                <a:solidFill>
                  <a:srgbClr val="0000FF"/>
                </a:solidFill>
                <a:cs typeface="Consolas" panose="020B0609020204030204" pitchFamily="49" charset="0"/>
              </a:rPr>
              <a:t>Likelihood</a:t>
            </a:r>
            <a:r>
              <a:rPr lang="de-DE" dirty="0" smtClean="0">
                <a:solidFill>
                  <a:srgbClr val="0000FF"/>
                </a:solidFill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8" name="Rechteckige Legende 7"/>
          <p:cNvSpPr/>
          <p:nvPr/>
        </p:nvSpPr>
        <p:spPr>
          <a:xfrm>
            <a:off x="6516216" y="3296610"/>
            <a:ext cx="2304256" cy="651850"/>
          </a:xfrm>
          <a:prstGeom prst="wedgeRectCallout">
            <a:avLst>
              <a:gd name="adj1" fmla="val -117431"/>
              <a:gd name="adj2" fmla="val 854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Interface change in</a:t>
            </a:r>
          </a:p>
          <a:p>
            <a:pPr algn="ctr"/>
            <a:r>
              <a:rPr lang="de-DE" sz="1600" smtClean="0"/>
              <a:t>ROOT Ver. &gt; 6.08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5884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ork\vorlesung\2017Jul_ComputingWorkshopThailand\fig\TMVA_demodata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6" y="2276872"/>
            <a:ext cx="8406306" cy="40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 Variate Analysis with TMVA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50900"/>
            <a:ext cx="8572560" cy="5286412"/>
          </a:xfrm>
        </p:spPr>
        <p:txBody>
          <a:bodyPr/>
          <a:lstStyle/>
          <a:p>
            <a:r>
              <a:rPr lang="de-DE" smtClean="0"/>
              <a:t>For demonstration, need some test data; create with</a:t>
            </a:r>
          </a:p>
          <a:p>
            <a:endParaRPr lang="de-DE"/>
          </a:p>
          <a:p>
            <a:endParaRPr lang="de-DE" smtClean="0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1393031"/>
            <a:ext cx="826191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onsolas" pitchFamily="49" charset="0"/>
              </a:rPr>
              <a:t>tutorials</a:t>
            </a:r>
            <a:r>
              <a:rPr lang="de-DE" sz="1400" dirty="0" smtClean="0">
                <a:latin typeface="Consolas" pitchFamily="49" charset="0"/>
              </a:rPr>
              <a:t>/thailand2017&gt; </a:t>
            </a:r>
            <a:r>
              <a:rPr lang="de-DE" sz="1400" dirty="0" err="1" smtClean="0">
                <a:latin typeface="Consolas" pitchFamily="49" charset="0"/>
              </a:rPr>
              <a:t>root</a:t>
            </a:r>
            <a:r>
              <a:rPr lang="de-DE" sz="1400" dirty="0" smtClean="0">
                <a:latin typeface="Consolas" pitchFamily="49" charset="0"/>
              </a:rPr>
              <a:t> -l -b -q </a:t>
            </a:r>
            <a:r>
              <a:rPr lang="de-DE" sz="1400" dirty="0" err="1" smtClean="0">
                <a:solidFill>
                  <a:srgbClr val="0000FF"/>
                </a:solidFill>
                <a:latin typeface="Consolas" pitchFamily="49" charset="0"/>
              </a:rPr>
              <a:t>makeTMVADemoData.C</a:t>
            </a:r>
            <a:r>
              <a:rPr lang="de-DE" sz="1400" dirty="0" smtClean="0">
                <a:solidFill>
                  <a:srgbClr val="0000FF"/>
                </a:solidFill>
                <a:latin typeface="Consolas" pitchFamily="49" charset="0"/>
              </a:rPr>
              <a:t>  </a:t>
            </a:r>
            <a:r>
              <a:rPr lang="de-DE" sz="1400" dirty="0" smtClean="0">
                <a:solidFill>
                  <a:srgbClr val="008000"/>
                </a:solidFill>
                <a:latin typeface="Consolas" pitchFamily="49" charset="0"/>
              </a:rPr>
              <a:t>// -&gt; </a:t>
            </a:r>
            <a:r>
              <a:rPr lang="de-DE" sz="1400" dirty="0" err="1" smtClean="0">
                <a:solidFill>
                  <a:srgbClr val="008000"/>
                </a:solidFill>
                <a:latin typeface="Consolas" pitchFamily="49" charset="0"/>
              </a:rPr>
              <a:t>demodata.root</a:t>
            </a:r>
            <a:endParaRPr lang="de-DE" sz="1400" dirty="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568" y="2420888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</a:rPr>
              <a:t>signal</a:t>
            </a:r>
          </a:p>
          <a:p>
            <a:r>
              <a:rPr lang="de-DE" sz="1400" smtClean="0">
                <a:solidFill>
                  <a:srgbClr val="C00000"/>
                </a:solidFill>
              </a:rPr>
              <a:t>bkg</a:t>
            </a:r>
            <a:endParaRPr lang="de-DE" sz="140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874" y="1799238"/>
            <a:ext cx="7804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latin typeface="Arial"/>
                <a:cs typeface="Arial"/>
              </a:rPr>
              <a:t>→</a:t>
            </a:r>
            <a:r>
              <a:rPr lang="de-DE" sz="1600" smtClean="0"/>
              <a:t> </a:t>
            </a:r>
            <a:r>
              <a:rPr lang="de-DE" sz="1600" smtClean="0">
                <a:solidFill>
                  <a:srgbClr val="CC3399"/>
                </a:solidFill>
              </a:rPr>
              <a:t>"mass" m </a:t>
            </a:r>
            <a:r>
              <a:rPr lang="de-DE" sz="1600" smtClean="0"/>
              <a:t>+ </a:t>
            </a:r>
            <a:r>
              <a:rPr lang="de-DE" sz="1600" smtClean="0">
                <a:solidFill>
                  <a:srgbClr val="3B8ABB"/>
                </a:solidFill>
              </a:rPr>
              <a:t>5 add. variables </a:t>
            </a: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(and flag 'signal' to distinguish classes)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79712" y="241159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CC3399"/>
                </a:solidFill>
              </a:rPr>
              <a:t>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63216" y="24301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v1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24301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v2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19402" y="243018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v3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906233" y="442569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v4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87361" y="443550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3B8ABB"/>
                </a:solidFill>
              </a:rPr>
              <a:t>v5</a:t>
            </a:r>
            <a:endParaRPr lang="de-DE">
              <a:solidFill>
                <a:srgbClr val="3B8ABB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37297" y="4417367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3B8ABB"/>
                </a:solidFill>
              </a:rPr>
              <a:t>v2:v4</a:t>
            </a:r>
            <a:r>
              <a:rPr lang="de-DE" sz="1400" smtClean="0">
                <a:solidFill>
                  <a:srgbClr val="3B8ABB"/>
                </a:solidFill>
              </a:rPr>
              <a:t> (correlation)</a:t>
            </a:r>
            <a:endParaRPr lang="de-DE" sz="1400">
              <a:solidFill>
                <a:srgbClr val="3B8ABB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997537" y="4437112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3B8ABB"/>
                </a:solidFill>
              </a:rPr>
              <a:t>v3:v5</a:t>
            </a:r>
            <a:r>
              <a:rPr lang="de-DE" sz="1400" smtClean="0">
                <a:solidFill>
                  <a:srgbClr val="3B8ABB"/>
                </a:solidFill>
              </a:rPr>
              <a:t> (correlation)</a:t>
            </a:r>
            <a:endParaRPr lang="de-DE" sz="1400">
              <a:solidFill>
                <a:srgbClr val="3B8A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Filtering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Usually </a:t>
                </a:r>
                <a14:m>
                  <m:oMath xmlns:m="http://schemas.openxmlformats.org/officeDocument/2006/math"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lang="de-DE" sz="2400" i="1" baseline="-25000" smtClean="0">
                        <a:solidFill>
                          <a:srgbClr val="0000FF"/>
                        </a:solidFill>
                        <a:latin typeface="Cambria Math"/>
                      </a:rPr>
                      <m:t>𝐵𝑎𝑐𝑘𝑔𝑟𝑜𝑢𝑛𝑑</m:t>
                    </m:r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≫</m:t>
                    </m:r>
                    <m:r>
                      <a:rPr lang="el-GR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  <m:r>
                      <a:rPr lang="de-DE" sz="2400" i="1" baseline="-25000" smtClean="0">
                        <a:solidFill>
                          <a:srgbClr val="0000FF"/>
                        </a:solidFill>
                        <a:latin typeface="Cambria Math"/>
                      </a:rPr>
                      <m:t>𝑆𝑖𝑔𝑛𝑎𝑙</m:t>
                    </m:r>
                    <m:r>
                      <a:rPr lang="de-DE" sz="240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mtClean="0"/>
                  <a:t>(e.g. </a:t>
                </a:r>
                <a:r>
                  <a:rPr lang="de-DE" smtClean="0">
                    <a:latin typeface="Arev Sans"/>
                    <a:ea typeface="Arev Sans"/>
                  </a:rPr>
                  <a:t>∼</a:t>
                </a:r>
                <a:r>
                  <a:rPr lang="de-DE" smtClean="0"/>
                  <a:t>mb vs. </a:t>
                </a:r>
                <a:r>
                  <a:rPr lang="de-DE" smtClean="0">
                    <a:latin typeface="Arev Sans"/>
                    <a:ea typeface="Arev Sans"/>
                  </a:rPr>
                  <a:t>∼n</a:t>
                </a:r>
                <a:r>
                  <a:rPr lang="de-DE" smtClean="0"/>
                  <a:t>b)</a:t>
                </a:r>
              </a:p>
              <a:p>
                <a:endParaRPr lang="de-DE" smtClean="0"/>
              </a:p>
              <a:p>
                <a:r>
                  <a:rPr lang="de-DE" smtClean="0"/>
                  <a:t>Since (full) simulation of reactions computational intensive:</a:t>
                </a:r>
                <a:br>
                  <a:rPr lang="de-DE" smtClean="0"/>
                </a:br>
                <a:endParaRPr lang="de-DE" smtClean="0"/>
              </a:p>
              <a:p>
                <a:pPr lvl="1"/>
                <a:r>
                  <a:rPr lang="de-DE" b="1" smtClean="0">
                    <a:solidFill>
                      <a:srgbClr val="009900"/>
                    </a:solidFill>
                  </a:rPr>
                  <a:t>Idea:</a:t>
                </a:r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>
                    <a:solidFill>
                      <a:srgbClr val="009900"/>
                    </a:solidFill>
                  </a:rPr>
                  <a:t>Reject events already at generator level </a:t>
                </a:r>
                <a:br>
                  <a:rPr lang="de-DE" smtClean="0">
                    <a:solidFill>
                      <a:srgbClr val="009900"/>
                    </a:solidFill>
                  </a:rPr>
                </a:br>
                <a:r>
                  <a:rPr lang="de-DE" smtClean="0">
                    <a:solidFill>
                      <a:srgbClr val="009900"/>
                    </a:solidFill>
                  </a:rPr>
                  <a:t>          likely being rejected at reco/analysis level</a:t>
                </a:r>
              </a:p>
              <a:p>
                <a:pPr lvl="1"/>
                <a:endParaRPr lang="de-DE" smtClean="0"/>
              </a:p>
              <a:p>
                <a:pPr lvl="1"/>
                <a:r>
                  <a:rPr lang="de-DE" smtClean="0"/>
                  <a:t>Saves a lot of computing power!</a:t>
                </a:r>
              </a:p>
              <a:p>
                <a:pPr lvl="1"/>
                <a:endParaRPr lang="de-DE" smtClean="0"/>
              </a:p>
              <a:p>
                <a:pPr lvl="1"/>
                <a:r>
                  <a:rPr lang="de-DE" b="1" smtClean="0">
                    <a:solidFill>
                      <a:srgbClr val="C00000"/>
                    </a:solidFill>
                  </a:rPr>
                  <a:t>Caveat</a:t>
                </a:r>
                <a:r>
                  <a:rPr lang="de-DE" smtClean="0">
                    <a:solidFill>
                      <a:srgbClr val="C00000"/>
                    </a:solidFill>
                  </a:rPr>
                  <a:t>: Due to missing secondaries, rejecting criteria </a:t>
                </a:r>
                <a:br>
                  <a:rPr lang="de-DE" smtClean="0">
                    <a:solidFill>
                      <a:srgbClr val="C00000"/>
                    </a:solidFill>
                  </a:rPr>
                </a:br>
                <a:r>
                  <a:rPr lang="de-DE" smtClean="0">
                    <a:solidFill>
                      <a:srgbClr val="C00000"/>
                    </a:solidFill>
                  </a:rPr>
                  <a:t>             must be chosen carefully</a:t>
                </a:r>
                <a:br>
                  <a:rPr lang="de-DE" smtClean="0">
                    <a:solidFill>
                      <a:srgbClr val="C00000"/>
                    </a:solidFill>
                  </a:rPr>
                </a:br>
                <a:endParaRPr lang="de-DE" smtClean="0">
                  <a:solidFill>
                    <a:srgbClr val="C00000"/>
                  </a:solidFill>
                </a:endParaRPr>
              </a:p>
              <a:p>
                <a:r>
                  <a:rPr lang="de-DE" smtClean="0"/>
                  <a:t>Comprehensive tutorial at</a:t>
                </a:r>
                <a:endParaRPr lang="de-DE" sz="140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de-DE" sz="1400" smtClean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de-DE" sz="1400" smtClean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https</a:t>
                </a:r>
                <a:r>
                  <a:rPr lang="de-DE" sz="140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://</a:t>
                </a:r>
                <a:r>
                  <a:rPr lang="de-DE" sz="1400" smtClean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panda-wiki.gsi.de/foswiki/bin/view/Computing/PandaRootEventFilterTutorial</a:t>
                </a:r>
                <a:endParaRPr lang="de-DE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 Variate Analysis with TMVA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Training of the classifier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(using 80% of data for training)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 smtClean="0"/>
              <a:t>Running the classifier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r>
              <a:rPr lang="de-DE"/>
              <a:t>P</a:t>
            </a:r>
            <a:r>
              <a:rPr lang="de-DE" smtClean="0"/>
              <a:t>lots </a:t>
            </a:r>
            <a:r>
              <a:rPr lang="de-DE" smtClean="0">
                <a:solidFill>
                  <a:srgbClr val="0000FF"/>
                </a:solidFill>
              </a:rPr>
              <a:t>classifier </a:t>
            </a:r>
            <a:r>
              <a:rPr lang="de-DE">
                <a:solidFill>
                  <a:srgbClr val="0000FF"/>
                </a:solidFill>
              </a:rPr>
              <a:t>output </a:t>
            </a:r>
            <a:r>
              <a:rPr lang="de-DE"/>
              <a:t>after </a:t>
            </a:r>
            <a:r>
              <a:rPr lang="de-DE" smtClean="0"/>
              <a:t>training, </a:t>
            </a:r>
            <a:r>
              <a:rPr lang="de-DE" smtClean="0">
                <a:solidFill>
                  <a:srgbClr val="0000FF"/>
                </a:solidFill>
              </a:rPr>
              <a:t>ROC curve* </a:t>
            </a:r>
            <a:r>
              <a:rPr lang="de-DE" smtClean="0"/>
              <a:t>and </a:t>
            </a:r>
            <a:r>
              <a:rPr lang="de-DE" smtClean="0">
                <a:solidFill>
                  <a:srgbClr val="0000FF"/>
                </a:solidFill>
              </a:rPr>
              <a:t>quality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>
                <a:solidFill>
                  <a:srgbClr val="0000FF"/>
                </a:solidFill>
              </a:rPr>
              <a:t/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(*Receiver output characteristics = quality figure for binary classifiers)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1537047"/>
            <a:ext cx="8261918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&gt; root -l -b -q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TMVATrainer.C</a:t>
            </a:r>
            <a:r>
              <a:rPr lang="de-DE" sz="1400" smtClean="0">
                <a:latin typeface="Consolas" pitchFamily="49" charset="0"/>
              </a:rPr>
              <a:t>("demodata.root",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the input ROOT file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latin typeface="Consolas" pitchFamily="49" charset="0"/>
              </a:rPr>
              <a:t>"ntp",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name of the TTree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latin typeface="Consolas" pitchFamily="49" charset="0"/>
              </a:rPr>
              <a:t>"signal&gt;0",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cut selection signal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"v1 v2 v3 v4 v5",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list of variables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"BDT",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BDT, MLP, LH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 </a:t>
            </a:r>
            <a:r>
              <a:rPr lang="de-DE" sz="1400" smtClean="0">
                <a:latin typeface="Consolas" pitchFamily="49" charset="0"/>
              </a:rPr>
              <a:t>"")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optional precut</a:t>
            </a:r>
            <a:endParaRPr lang="de-DE" sz="1400">
              <a:solidFill>
                <a:srgbClr val="008000"/>
              </a:solidFill>
              <a:latin typeface="Consolas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3556173"/>
            <a:ext cx="8261918" cy="116955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&gt; root -l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TMVATester.C</a:t>
            </a:r>
            <a:r>
              <a:rPr lang="de-DE" sz="1400" smtClean="0">
                <a:latin typeface="Consolas" pitchFamily="49" charset="0"/>
              </a:rPr>
              <a:t>("demodata.root",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the input ROOT file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latin typeface="Consolas" pitchFamily="49" charset="0"/>
              </a:rPr>
              <a:t>"ntp",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name of the TTree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latin typeface="Consolas" pitchFamily="49" charset="0"/>
              </a:rPr>
              <a:t>"signal&gt;0",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cut selection signal</a:t>
            </a:r>
          </a:p>
          <a:p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"weights/..BDT...xml",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weights file</a:t>
            </a:r>
          </a:p>
          <a:p>
            <a:r>
              <a:rPr lang="de-DE" sz="1400">
                <a:solidFill>
                  <a:srgbClr val="008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                            </a:t>
            </a:r>
            <a:r>
              <a:rPr lang="de-DE" sz="1400" smtClean="0">
                <a:latin typeface="Consolas" pitchFamily="49" charset="0"/>
              </a:rPr>
              <a:t>"")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          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// optional precut</a:t>
            </a:r>
            <a:endParaRPr lang="de-DE" sz="1400">
              <a:solidFill>
                <a:srgbClr val="0080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 Variate Analysis with TMVA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7912" y="836712"/>
            <a:ext cx="8572560" cy="5286412"/>
          </a:xfrm>
        </p:spPr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MLP</a:t>
            </a:r>
            <a:r>
              <a:rPr lang="de-DE" smtClean="0"/>
              <a:t> and </a:t>
            </a:r>
            <a:r>
              <a:rPr lang="de-DE" smtClean="0">
                <a:solidFill>
                  <a:srgbClr val="CC3399"/>
                </a:solidFill>
              </a:rPr>
              <a:t>BDT</a:t>
            </a:r>
            <a:r>
              <a:rPr lang="de-DE" smtClean="0"/>
              <a:t> classifier performance: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8" name="Picture 2" descr="D:\work\vorlesung\2017Jul_ComputingWorkshopThailand\fig\TMVA_2d_MLP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21" y="1412776"/>
            <a:ext cx="2656473" cy="25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work\vorlesung\2017Jul_ComputingWorkshopThailand\fig\TMVA_output_BDT_roc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5" y="3979882"/>
            <a:ext cx="5408587" cy="25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work\vorlesung\2017Jul_ComputingWorkshopThailand\fig\TMVA_output_MLP_roc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5" y="1366812"/>
            <a:ext cx="5408587" cy="25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work\vorlesung\2017Jul_ComputingWorkshopThailand\fig\TMVA_2d_BDT_2.gif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21" y="3988829"/>
            <a:ext cx="2669703" cy="25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9245" y="23395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00FF"/>
                </a:solidFill>
              </a:rPr>
              <a:t>MLP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496" y="4757082"/>
            <a:ext cx="71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CC3399"/>
                </a:solidFill>
              </a:rPr>
              <a:t>BDT</a:t>
            </a:r>
            <a:endParaRPr lang="de-DE" sz="200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5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00"/>
                </a:solidFill>
              </a:rPr>
              <a:t>Exercises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Suggestions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>
                <a:solidFill>
                  <a:prstClr val="black"/>
                </a:solidFill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>
                <a:solidFill>
                  <a:srgbClr val="FF0066"/>
                </a:solidFill>
              </a:rPr>
              <a:t>PandaRootRhoTutorial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Take a </a:t>
            </a:r>
            <a:r>
              <a:rPr lang="de-DE" dirty="0" err="1">
                <a:solidFill>
                  <a:prstClr val="black"/>
                </a:solidFill>
              </a:rPr>
              <a:t>look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err="1">
                <a:solidFill>
                  <a:prstClr val="black"/>
                </a:solidFill>
              </a:rPr>
              <a:t>to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Exercises: #10 - #12</a:t>
            </a:r>
            <a:endParaRPr lang="de-DE" dirty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endParaRPr lang="de-DE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/>
              <a:t>Try </a:t>
            </a:r>
            <a:r>
              <a:rPr lang="de-DE" smtClean="0"/>
              <a:t>event-filter </a:t>
            </a:r>
            <a:r>
              <a:rPr lang="de-DE" dirty="0"/>
              <a:t>in </a:t>
            </a:r>
            <a:r>
              <a:rPr lang="de-DE"/>
              <a:t>fast/</a:t>
            </a:r>
            <a:r>
              <a:rPr lang="de-DE" err="1"/>
              <a:t>full</a:t>
            </a:r>
            <a:r>
              <a:rPr lang="de-DE"/>
              <a:t> </a:t>
            </a:r>
            <a:r>
              <a:rPr lang="de-DE" smtClean="0"/>
              <a:t>sim. macros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Simulate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quickfsimana.C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Create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ROOT </a:t>
            </a:r>
            <a:r>
              <a:rPr lang="de-DE" dirty="0" err="1" smtClean="0"/>
              <a:t>files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hadd</a:t>
            </a:r>
            <a:endParaRPr lang="de-DE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Study different variables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Train different TMVA </a:t>
            </a:r>
            <a:r>
              <a:rPr lang="de-DE" dirty="0" err="1" smtClean="0"/>
              <a:t>classifiers</a:t>
            </a:r>
            <a:r>
              <a:rPr lang="de-DE" dirty="0" smtClean="0"/>
              <a:t> on </a:t>
            </a:r>
            <a:r>
              <a:rPr lang="de-DE" dirty="0" err="1" smtClean="0"/>
              <a:t>merged</a:t>
            </a:r>
            <a:r>
              <a:rPr lang="de-DE" dirty="0" smtClean="0"/>
              <a:t> ROOT </a:t>
            </a:r>
            <a:r>
              <a:rPr lang="de-DE" dirty="0" err="1" smtClean="0"/>
              <a:t>file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marL="0" lvl="0" indent="0">
              <a:buNone/>
            </a:pPr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lvl="0" indent="-177800"/>
            <a:r>
              <a:rPr lang="de-DE" sz="1400" b="1">
                <a:solidFill>
                  <a:prstClr val="black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FIRST setup environment: </a:t>
            </a:r>
            <a:r>
              <a:rPr lang="de-DE" sz="1400" b="1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source ~/workshop/build/PandaRoot_trunk.../config.sh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</a:p>
        </p:txBody>
      </p:sp>
    </p:spTree>
    <p:extLst>
      <p:ext uri="{BB962C8B-B14F-4D97-AF65-F5344CB8AC3E}">
        <p14:creationId xmlns:p14="http://schemas.microsoft.com/office/powerpoint/2010/main" val="3559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Filter Usage - (Selected) Filters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5446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1800" smtClean="0">
                <a:solidFill>
                  <a:srgbClr val="FF0066"/>
                </a:solidFill>
              </a:rPr>
              <a:t>FairEvtFilterOnSingleParticleCounts</a:t>
            </a:r>
          </a:p>
          <a:p>
            <a:pPr lvl="1"/>
            <a:r>
              <a:rPr lang="de-DE" sz="1600" smtClean="0"/>
              <a:t>AndMinMaxAllParticles (min</a:t>
            </a:r>
            <a:r>
              <a:rPr lang="de-DE" sz="1600"/>
              <a:t>, max)</a:t>
            </a:r>
          </a:p>
          <a:p>
            <a:pPr lvl="1"/>
            <a:r>
              <a:rPr lang="de-DE" sz="1600" smtClean="0"/>
              <a:t>AndMinMaxCharged (min, max, </a:t>
            </a:r>
            <a:r>
              <a:rPr lang="de-DE" sz="1600" smtClean="0">
                <a:solidFill>
                  <a:srgbClr val="0000FF"/>
                </a:solidFill>
              </a:rPr>
              <a:t>type</a:t>
            </a:r>
            <a:r>
              <a:rPr lang="de-DE" sz="1600" smtClean="0"/>
              <a:t>)</a:t>
            </a:r>
          </a:p>
          <a:p>
            <a:pPr marL="981075" lvl="2" indent="-177800"/>
            <a:r>
              <a:rPr lang="de-DE" sz="1400">
                <a:solidFill>
                  <a:srgbClr val="0000FF"/>
                </a:solidFill>
              </a:rPr>
              <a:t>t</a:t>
            </a:r>
            <a:r>
              <a:rPr lang="de-DE" sz="1400" smtClean="0">
                <a:solidFill>
                  <a:srgbClr val="0000FF"/>
                </a:solidFill>
              </a:rPr>
              <a:t>ype: FairEvtFilter::kPlus / kMinus / kCharged / kNeutral</a:t>
            </a:r>
          </a:p>
          <a:p>
            <a:pPr lvl="1"/>
            <a:r>
              <a:rPr lang="de-DE" sz="1600" smtClean="0"/>
              <a:t>AndMinMaxPdg (min, max, pdg1 [, pdg2, ..., pdg8])</a:t>
            </a:r>
          </a:p>
          <a:p>
            <a:pPr lvl="1"/>
            <a:r>
              <a:rPr lang="de-DE" sz="1600" smtClean="0"/>
              <a:t>AndPRange / AndPtRange / AndPzRange (min, max)</a:t>
            </a:r>
          </a:p>
          <a:p>
            <a:pPr lvl="1"/>
            <a:r>
              <a:rPr lang="de-DE" sz="1600" smtClean="0"/>
              <a:t>AndThetaRange / AndPhiRange (min, max)</a:t>
            </a:r>
          </a:p>
          <a:p>
            <a:pPr lvl="1"/>
            <a:r>
              <a:rPr lang="de-DE" sz="1600" smtClean="0"/>
              <a:t>AndVzRange / AndVRhoRange / AndRadiusRange (min, max)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1800">
                <a:solidFill>
                  <a:srgbClr val="FF0066"/>
                </a:solidFill>
              </a:rPr>
              <a:t>PndEvtFilterOnInvMassCounts</a:t>
            </a:r>
          </a:p>
          <a:p>
            <a:pPr lvl="1"/>
            <a:r>
              <a:rPr lang="de-DE" sz="1600" smtClean="0"/>
              <a:t>SetPdgCodesToCombine (pdg1, pdg2 [,pdg3, pdg4, pdg5])</a:t>
            </a:r>
          </a:p>
          <a:p>
            <a:pPr lvl="1"/>
            <a:r>
              <a:rPr lang="de-DE" sz="1600" smtClean="0"/>
              <a:t>SetMinMaxInvMass (m</a:t>
            </a:r>
            <a:r>
              <a:rPr lang="de-DE" sz="1600" baseline="-25000" smtClean="0"/>
              <a:t>min</a:t>
            </a:r>
            <a:r>
              <a:rPr lang="de-DE" sz="1600" smtClean="0"/>
              <a:t>, m</a:t>
            </a:r>
            <a:r>
              <a:rPr lang="de-DE" sz="1600" baseline="-25000" smtClean="0"/>
              <a:t>max</a:t>
            </a:r>
            <a:r>
              <a:rPr lang="de-DE" sz="1600" smtClean="0"/>
              <a:t>)</a:t>
            </a:r>
          </a:p>
          <a:p>
            <a:pPr lvl="1"/>
            <a:r>
              <a:rPr lang="de-DE" sz="1600" smtClean="0"/>
              <a:t>SetMinMaxCounts (min, max)</a:t>
            </a:r>
            <a:endParaRPr lang="de-DE" sz="16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1800" smtClean="0">
                <a:solidFill>
                  <a:srgbClr val="FF0066"/>
                </a:solidFill>
              </a:rPr>
              <a:t>FairFilteredPrimaryGenerator</a:t>
            </a:r>
            <a:r>
              <a:rPr lang="de-DE" sz="1800" smtClean="0">
                <a:solidFill>
                  <a:srgbClr val="0000FF"/>
                </a:solidFill>
              </a:rPr>
              <a:t> </a:t>
            </a:r>
            <a:r>
              <a:rPr lang="de-DE" sz="16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(allows logical combination of filters)</a:t>
            </a:r>
            <a:endParaRPr lang="de-DE" sz="1600" i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de-DE" sz="1600" smtClean="0"/>
              <a:t>AndFilter / AndNotFilter (filterName)</a:t>
            </a:r>
          </a:p>
          <a:p>
            <a:pPr lvl="1"/>
            <a:r>
              <a:rPr lang="de-DE" sz="1600" smtClean="0"/>
              <a:t>OrFilter / OrNotFilter </a:t>
            </a:r>
            <a:r>
              <a:rPr lang="de-DE" sz="1600"/>
              <a:t>(filterName)</a:t>
            </a:r>
          </a:p>
          <a:p>
            <a:pPr lvl="1"/>
            <a:r>
              <a:rPr lang="de-DE" sz="1600" smtClean="0"/>
              <a:t>AddVetoFilter (filterName) </a:t>
            </a:r>
            <a:r>
              <a:rPr lang="de-DE" sz="1600" i="1" smtClean="0">
                <a:solidFill>
                  <a:srgbClr val="0000FF"/>
                </a:solidFill>
              </a:rPr>
              <a:t>(has higher priority)</a:t>
            </a:r>
            <a:endParaRPr lang="de-DE" sz="1600" i="1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300192" y="1034152"/>
            <a:ext cx="242726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>
                <a:solidFill>
                  <a:srgbClr val="008000"/>
                </a:solidFill>
              </a:rPr>
              <a:t>E</a:t>
            </a:r>
            <a:r>
              <a:rPr lang="de-DE" sz="1400" smtClean="0">
                <a:solidFill>
                  <a:srgbClr val="008000"/>
                </a:solidFill>
              </a:rPr>
              <a:t>ach MinMax can also be</a:t>
            </a:r>
          </a:p>
          <a:p>
            <a:r>
              <a:rPr lang="de-DE" sz="1400" smtClean="0">
                <a:solidFill>
                  <a:srgbClr val="008000"/>
                </a:solidFill>
              </a:rPr>
              <a:t>Min or Max only, placing</a:t>
            </a:r>
          </a:p>
          <a:p>
            <a:r>
              <a:rPr lang="de-DE" sz="1400" smtClean="0">
                <a:solidFill>
                  <a:srgbClr val="008000"/>
                </a:solidFill>
              </a:rPr>
              <a:t>just one limit.</a:t>
            </a:r>
          </a:p>
        </p:txBody>
      </p:sp>
    </p:spTree>
    <p:extLst>
      <p:ext uri="{BB962C8B-B14F-4D97-AF65-F5344CB8AC3E}">
        <p14:creationId xmlns:p14="http://schemas.microsoft.com/office/powerpoint/2010/main" val="1792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Filter Usage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Event filter setup </a:t>
            </a:r>
            <a:r>
              <a:rPr lang="de-DE" smtClean="0">
                <a:solidFill>
                  <a:srgbClr val="0000FF"/>
                </a:solidFill>
              </a:rPr>
              <a:t>in simulation macro </a:t>
            </a:r>
            <a:r>
              <a:rPr lang="de-DE" smtClean="0"/>
              <a:t>(Full or Fast Simulation)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40654" y="1484784"/>
            <a:ext cx="8712968" cy="469359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3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FairFilteredPrimaryGenerator*</a:t>
            </a:r>
            <a:r>
              <a:rPr lang="de-DE" sz="13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primGen 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= new FairFilteredPrimaryGenerator();</a:t>
            </a:r>
          </a:p>
          <a:p>
            <a:endParaRPr lang="de-DE" sz="130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FairEvtFilterOnSingleParticleCounts</a:t>
            </a:r>
            <a:r>
              <a:rPr lang="de-DE" sz="13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chrgFilter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	= 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new FairEvtFilterOnSingleParticleCounts("chrgFilter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chrgFilter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AndMaxCharge(3, 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FairEvtFilter::kCharged);</a:t>
            </a:r>
          </a:p>
          <a:p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		 	 		</a:t>
            </a:r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FairEvtFilterOnSingleParticleCounts</a:t>
            </a:r>
            <a:r>
              <a:rPr lang="de-DE" sz="130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neutFilter </a:t>
            </a:r>
            <a:endParaRPr lang="de-DE" sz="1300" smtClean="0">
              <a:solidFill>
                <a:srgbClr val="CC33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FairEvtFilterOnSingleParticlesCounts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("neutFilter");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neutFilter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AndMaxCharge(6, 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FairEvtFilter::kNeutral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de-DE" sz="130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PndEvtFilterOnInvMassCounts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= new PndEvtFilterOnInvMassCounts("eeInvMFilter");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SetPdgCodesToCombine( 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11, -11);</a:t>
            </a:r>
            <a:endParaRPr lang="de-DE" sz="130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SetMinMaxInvMass( 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2.0, 4.0 </a:t>
            </a:r>
            <a:r>
              <a:rPr lang="de-DE" sz="130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SetMinCounts(1);</a:t>
            </a:r>
            <a:endParaRPr lang="de-DE" sz="130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AddVetoFilter(</a:t>
            </a:r>
            <a:r>
              <a:rPr lang="de-DE" sz="1300" smtClean="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chrgFilter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3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&gt;AndFilter(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neutFilter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de-DE" sz="13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&gt;AndFilter(</a:t>
            </a:r>
            <a:r>
              <a:rPr lang="de-DE" sz="1300">
                <a:solidFill>
                  <a:srgbClr val="CC33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eeInv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); 	</a:t>
            </a:r>
            <a:endParaRPr lang="de-DE" sz="13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DE" sz="13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DE" sz="13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primGen-</a:t>
            </a:r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&gt;SetFilterMaxTries(100000</a:t>
            </a:r>
            <a:r>
              <a:rPr lang="de-DE" sz="130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de-DE" sz="130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16216" y="1988840"/>
            <a:ext cx="1834156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less than 4 charged</a:t>
            </a:r>
            <a:endParaRPr lang="de-DE" sz="1300"/>
          </a:p>
        </p:txBody>
      </p:sp>
      <p:sp>
        <p:nvSpPr>
          <p:cNvPr id="10" name="Textfeld 9"/>
          <p:cNvSpPr txBox="1"/>
          <p:nvPr/>
        </p:nvSpPr>
        <p:spPr>
          <a:xfrm>
            <a:off x="6588224" y="3068960"/>
            <a:ext cx="1638847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at most 6 neutral</a:t>
            </a:r>
            <a:endParaRPr lang="de-DE" sz="1300"/>
          </a:p>
        </p:txBody>
      </p:sp>
      <p:sp>
        <p:nvSpPr>
          <p:cNvPr id="11" name="Textfeld 10"/>
          <p:cNvSpPr txBox="1"/>
          <p:nvPr/>
        </p:nvSpPr>
        <p:spPr>
          <a:xfrm>
            <a:off x="6372200" y="4149080"/>
            <a:ext cx="2116285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at least on e</a:t>
            </a:r>
            <a:r>
              <a:rPr lang="de-DE" sz="1300" baseline="30000" smtClean="0"/>
              <a:t>+</a:t>
            </a:r>
            <a:r>
              <a:rPr lang="de-DE" sz="1300" smtClean="0"/>
              <a:t>e</a:t>
            </a:r>
            <a:r>
              <a:rPr lang="de-DE" sz="1300" baseline="30000" smtClean="0"/>
              <a:t>-</a:t>
            </a:r>
            <a:r>
              <a:rPr lang="de-DE" sz="1300" smtClean="0"/>
              <a:t> cand.</a:t>
            </a:r>
          </a:p>
          <a:p>
            <a:r>
              <a:rPr lang="de-DE" sz="1300" smtClean="0"/>
              <a:t>with 2 &lt; m &lt; 4 GeV/c</a:t>
            </a:r>
            <a:r>
              <a:rPr lang="de-DE" sz="1300" baseline="30000" smtClean="0"/>
              <a:t>2</a:t>
            </a:r>
            <a:endParaRPr lang="de-DE" sz="1300" baseline="30000"/>
          </a:p>
        </p:txBody>
      </p:sp>
      <p:sp>
        <p:nvSpPr>
          <p:cNvPr id="12" name="Textfeld 11"/>
          <p:cNvSpPr txBox="1"/>
          <p:nvPr/>
        </p:nvSpPr>
        <p:spPr>
          <a:xfrm>
            <a:off x="3680060" y="5209455"/>
            <a:ext cx="2601994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Combine all with logical AND</a:t>
            </a:r>
            <a:endParaRPr lang="de-DE" sz="1300"/>
          </a:p>
        </p:txBody>
      </p:sp>
      <p:sp>
        <p:nvSpPr>
          <p:cNvPr id="13" name="Textfeld 12"/>
          <p:cNvSpPr txBox="1"/>
          <p:nvPr/>
        </p:nvSpPr>
        <p:spPr>
          <a:xfrm>
            <a:off x="3836611" y="5661248"/>
            <a:ext cx="3509294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Maximum tries before counted as failed</a:t>
            </a:r>
            <a:endParaRPr lang="de-DE" sz="1300"/>
          </a:p>
        </p:txBody>
      </p:sp>
      <p:sp>
        <p:nvSpPr>
          <p:cNvPr id="14" name="Textfeld 13"/>
          <p:cNvSpPr txBox="1"/>
          <p:nvPr/>
        </p:nvSpPr>
        <p:spPr>
          <a:xfrm>
            <a:off x="3659657" y="4797152"/>
            <a:ext cx="3379451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300" smtClean="0"/>
              <a:t>Vetos events with less than 4 charged</a:t>
            </a:r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1120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mtClean="0"/>
                  <a:t>Event Filter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3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710890" cy="52864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mtClean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𝜑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sz="2400" b="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2400" smtClean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de-DE" sz="1600" smtClean="0"/>
                  <a:t>Filter: </a:t>
                </a:r>
                <a:r>
                  <a:rPr lang="de-DE" sz="1600">
                    <a:solidFill>
                      <a:srgbClr val="0000FF"/>
                    </a:solidFill>
                  </a:rPr>
                  <a:t>N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+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N(t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−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KK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− m</a:t>
                </a:r>
                <a:r>
                  <a:rPr lang="el-GR" sz="1600" baseline="-25000" smtClean="0">
                    <a:solidFill>
                      <a:srgbClr val="0000FF"/>
                    </a:solidFill>
                  </a:rPr>
                  <a:t>φ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| &lt; 50MeV,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2K2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π</a:t>
                </a:r>
                <a:r>
                  <a:rPr lang="de-DE" sz="1600" baseline="-25000">
                    <a:solidFill>
                      <a:srgbClr val="0000FF"/>
                    </a:solidFill>
                  </a:rPr>
                  <a:t> </a:t>
                </a:r>
                <a:r>
                  <a:rPr lang="de-DE" sz="1600">
                    <a:solidFill>
                      <a:srgbClr val="0000FF"/>
                    </a:solidFill>
                  </a:rPr>
                  <a:t>− 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m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χ</a:t>
                </a:r>
                <a:r>
                  <a:rPr lang="de-DE" sz="1600" baseline="-25000" smtClean="0">
                    <a:solidFill>
                      <a:srgbClr val="0000FF"/>
                    </a:solidFill>
                    <a:ea typeface="Arev Sans"/>
                  </a:rPr>
                  <a:t>c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|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&lt; 300MeV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Unfiltered DPM: </a:t>
                </a:r>
                <a:r>
                  <a:rPr lang="de-DE" sz="1600" b="1" smtClean="0">
                    <a:solidFill>
                      <a:srgbClr val="008000"/>
                    </a:solidFill>
                  </a:rPr>
                  <a:t>1.1M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 ev; </a:t>
                </a:r>
                <a:r>
                  <a:rPr lang="de-DE" sz="1600">
                    <a:solidFill>
                      <a:srgbClr val="0000FF"/>
                    </a:solidFill>
                  </a:rPr>
                  <a:t>f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iltered DPM: </a:t>
                </a:r>
                <a:r>
                  <a:rPr lang="de-DE" sz="1600" b="1" smtClean="0">
                    <a:solidFill>
                      <a:srgbClr val="0000FF"/>
                    </a:solidFill>
                  </a:rPr>
                  <a:t>0.1M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 ev </a:t>
                </a:r>
                <a:r>
                  <a:rPr lang="de-DE" sz="1600" smtClean="0"/>
                  <a:t>(</a:t>
                </a: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/>
                  <a:t>11x less simulation!!)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710890" cy="5286412"/>
              </a:xfrm>
              <a:blipFill rotWithShape="1"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7" name="Picture 3" descr="D:\work\vorlesung\2017Jul_ComputingWorkshopThailand\fig\FilterExample_chic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304930" cy="47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6676" y="2941249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Signal</a:t>
            </a:r>
          </a:p>
          <a:p>
            <a:pPr algn="ctr"/>
            <a:r>
              <a:rPr lang="de-DE" smtClean="0"/>
              <a:t>MC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80462" y="5173497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Background</a:t>
            </a:r>
          </a:p>
          <a:p>
            <a:pPr algn="ctr"/>
            <a:r>
              <a:rPr lang="de-DE" smtClean="0"/>
              <a:t>(DPM)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smtClean="0"/>
                  <a:t>Event Filter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3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Lecture Week 2017 - GSI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7" name="Picture 3" descr="D:\work\vorlesung\2017Jul_ComputingWorkshopThailand\fig\FilterExample_ch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7304930" cy="47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6676" y="2941249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Signal</a:t>
            </a:r>
          </a:p>
          <a:p>
            <a:pPr algn="ctr"/>
            <a:r>
              <a:rPr lang="de-DE" smtClean="0"/>
              <a:t>MC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80462" y="5173497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Background</a:t>
            </a:r>
          </a:p>
          <a:p>
            <a:pPr algn="ctr"/>
            <a:r>
              <a:rPr lang="de-DE" smtClean="0"/>
              <a:t>(DPM)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051720" y="4797152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CC3399"/>
                </a:solidFill>
              </a:rPr>
              <a:t>well</a:t>
            </a:r>
          </a:p>
          <a:p>
            <a:r>
              <a:rPr lang="de-DE" sz="1600" smtClean="0">
                <a:solidFill>
                  <a:srgbClr val="CC3399"/>
                </a:solidFill>
              </a:rPr>
              <a:t>consistent!</a:t>
            </a:r>
            <a:endParaRPr lang="de-DE" sz="1600">
              <a:solidFill>
                <a:srgbClr val="CC339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95387" y="5013176"/>
            <a:ext cx="1368901" cy="58477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solidFill>
                  <a:srgbClr val="C00000"/>
                </a:solidFill>
              </a:rPr>
              <a:t>sub.-combs</a:t>
            </a:r>
          </a:p>
          <a:p>
            <a:pPr algn="ctr"/>
            <a:r>
              <a:rPr lang="de-DE" sz="1600" smtClean="0">
                <a:solidFill>
                  <a:srgbClr val="C00000"/>
                </a:solidFill>
              </a:rPr>
              <a:t>differ!</a:t>
            </a:r>
            <a:endParaRPr lang="de-DE" sz="1600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220072" y="4653136"/>
            <a:ext cx="5760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668344" y="4637151"/>
            <a:ext cx="5760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2"/>
              <p:cNvSpPr txBox="1">
                <a:spLocks/>
              </p:cNvSpPr>
              <p:nvPr/>
            </p:nvSpPr>
            <p:spPr>
              <a:xfrm>
                <a:off x="179512" y="836712"/>
                <a:ext cx="8710890" cy="5286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de-DE" smtClean="0"/>
                  <a:t>Reconstruct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2400" i="1" smtClean="0">
                                <a:solidFill>
                                  <a:srgbClr val="CC3399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𝜑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sz="2400" i="1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400">
                    <a:solidFill>
                      <a:srgbClr val="CC3399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 smtClean="0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de-DE" sz="2400" i="1" smtClean="0">
                        <a:solidFill>
                          <a:srgbClr val="CC3399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rgbClr val="CC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z="2400" smtClean="0">
                  <a:solidFill>
                    <a:srgbClr val="0000FF"/>
                  </a:solidFill>
                </a:endParaRPr>
              </a:p>
              <a:p>
                <a:pPr marL="0" indent="0">
                  <a:spcBef>
                    <a:spcPts val="1000"/>
                  </a:spcBef>
                  <a:buFont typeface="Arial" pitchFamily="34" charset="0"/>
                  <a:buNone/>
                </a:pPr>
                <a:r>
                  <a:rPr lang="de-DE" sz="1600" smtClean="0"/>
                  <a:t>Filter: </a:t>
                </a:r>
                <a:r>
                  <a:rPr lang="de-DE" sz="1600">
                    <a:solidFill>
                      <a:srgbClr val="0000FF"/>
                    </a:solidFill>
                  </a:rPr>
                  <a:t>N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+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N(t</a:t>
                </a:r>
                <a:r>
                  <a:rPr lang="de-DE" sz="1600" baseline="30000" smtClean="0">
                    <a:solidFill>
                      <a:srgbClr val="0000FF"/>
                    </a:solidFill>
                  </a:rPr>
                  <a:t>−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) ≥ 3,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KK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− m</a:t>
                </a:r>
                <a:r>
                  <a:rPr lang="el-GR" sz="1600" baseline="-25000" smtClean="0">
                    <a:solidFill>
                      <a:srgbClr val="0000FF"/>
                    </a:solidFill>
                  </a:rPr>
                  <a:t>φ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| &lt; 50MeV, |m</a:t>
                </a:r>
                <a:r>
                  <a:rPr lang="de-DE" sz="1600" baseline="-25000" smtClean="0">
                    <a:solidFill>
                      <a:srgbClr val="0000FF"/>
                    </a:solidFill>
                  </a:rPr>
                  <a:t>2K2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π</a:t>
                </a:r>
                <a:r>
                  <a:rPr lang="de-DE" sz="1600" baseline="-25000">
                    <a:solidFill>
                      <a:srgbClr val="0000FF"/>
                    </a:solidFill>
                  </a:rPr>
                  <a:t> </a:t>
                </a:r>
                <a:r>
                  <a:rPr lang="de-DE" sz="1600">
                    <a:solidFill>
                      <a:srgbClr val="0000FF"/>
                    </a:solidFill>
                  </a:rPr>
                  <a:t>− 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m</a:t>
                </a:r>
                <a:r>
                  <a:rPr lang="el-GR" sz="1600" baseline="-25000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χ</a:t>
                </a:r>
                <a:r>
                  <a:rPr lang="de-DE" sz="1600" baseline="-25000" smtClean="0">
                    <a:solidFill>
                      <a:srgbClr val="0000FF"/>
                    </a:solidFill>
                    <a:ea typeface="Arev Sans"/>
                  </a:rPr>
                  <a:t>c</a:t>
                </a:r>
                <a:r>
                  <a:rPr lang="de-DE" sz="1600" smtClean="0">
                    <a:solidFill>
                      <a:srgbClr val="0000FF"/>
                    </a:solidFill>
                    <a:ea typeface="Arev Sans"/>
                  </a:rPr>
                  <a:t>| 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&lt; 300MeV</a:t>
                </a:r>
              </a:p>
              <a:p>
                <a:pPr marL="0" indent="0">
                  <a:spcBef>
                    <a:spcPts val="1000"/>
                  </a:spcBef>
                  <a:buFont typeface="Arial" pitchFamily="34" charset="0"/>
                  <a:buNone/>
                </a:pP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Unfiltered DPM: </a:t>
                </a:r>
                <a:r>
                  <a:rPr lang="de-DE" sz="1600" b="1" smtClean="0">
                    <a:solidFill>
                      <a:srgbClr val="008000"/>
                    </a:solidFill>
                  </a:rPr>
                  <a:t>1.1M</a:t>
                </a:r>
                <a:r>
                  <a:rPr lang="de-DE" sz="1600" smtClean="0">
                    <a:solidFill>
                      <a:srgbClr val="008000"/>
                    </a:solidFill>
                  </a:rPr>
                  <a:t> ev; </a:t>
                </a:r>
                <a:r>
                  <a:rPr lang="de-DE" sz="1600">
                    <a:solidFill>
                      <a:srgbClr val="0000FF"/>
                    </a:solidFill>
                  </a:rPr>
                  <a:t>f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iltered DPM: </a:t>
                </a:r>
                <a:r>
                  <a:rPr lang="de-DE" sz="1600" b="1" smtClean="0">
                    <a:solidFill>
                      <a:srgbClr val="0000FF"/>
                    </a:solidFill>
                  </a:rPr>
                  <a:t>0.1M</a:t>
                </a:r>
                <a:r>
                  <a:rPr lang="de-DE" sz="1600" smtClean="0">
                    <a:solidFill>
                      <a:srgbClr val="0000FF"/>
                    </a:solidFill>
                  </a:rPr>
                  <a:t> ev </a:t>
                </a:r>
                <a:r>
                  <a:rPr lang="de-DE" sz="1600" smtClean="0"/>
                  <a:t>(</a:t>
                </a:r>
                <a:r>
                  <a:rPr lang="de-DE" sz="1600" smtClean="0">
                    <a:latin typeface="Arial"/>
                    <a:cs typeface="Arial"/>
                  </a:rPr>
                  <a:t>→ </a:t>
                </a:r>
                <a:r>
                  <a:rPr lang="de-DE" sz="1600" smtClean="0"/>
                  <a:t>11x less simulation!!)</a:t>
                </a:r>
              </a:p>
            </p:txBody>
          </p:sp>
        </mc:Choice>
        <mc:Fallback xmlns="">
          <p:sp>
            <p:nvSpPr>
              <p:cNvPr id="1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6712"/>
                <a:ext cx="8710890" cy="5286412"/>
              </a:xfrm>
              <a:prstGeom prst="rect">
                <a:avLst/>
              </a:prstGeom>
              <a:blipFill rotWithShape="1">
                <a:blip r:embed="rId4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EVENT SHAPE</a:t>
            </a:r>
            <a:br>
              <a:rPr lang="de-DE" sz="4400" b="1" smtClean="0"/>
            </a:br>
            <a:r>
              <a:rPr lang="de-DE" sz="4400" b="1" smtClean="0"/>
              <a:t>VARIABLES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3391</Words>
  <Application>Microsoft Office PowerPoint</Application>
  <PresentationFormat>Bildschirmpräsentation (4:3)</PresentationFormat>
  <Paragraphs>636</Paragraphs>
  <Slides>44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Arial</vt:lpstr>
      <vt:lpstr>Verdana</vt:lpstr>
      <vt:lpstr>Calibri</vt:lpstr>
      <vt:lpstr>Consolas</vt:lpstr>
      <vt:lpstr>Arev Sans</vt:lpstr>
      <vt:lpstr>Cambria Math</vt:lpstr>
      <vt:lpstr>Arial Unicode MS</vt:lpstr>
      <vt:lpstr>Larissa-Design</vt:lpstr>
      <vt:lpstr>Physics Analysis Concepts with PandaRoot (4)</vt:lpstr>
      <vt:lpstr>Topics</vt:lpstr>
      <vt:lpstr>EVENT FILTERING</vt:lpstr>
      <vt:lpstr>Event Filtering</vt:lpstr>
      <vt:lpstr>Event Filter Usage - (Selected) Filters</vt:lpstr>
      <vt:lpstr>Event Filter Usage</vt:lpstr>
      <vt:lpstr>Event Filter Example: 〖p ̅p→χ〗_c1 π^+ π^-</vt:lpstr>
      <vt:lpstr>Event Filter Example: 〖p ̅p→χ〗_c1 π^+ π^-</vt:lpstr>
      <vt:lpstr>EVENT SHAPE VARIABLES</vt:lpstr>
      <vt:lpstr>Event Shape Variables</vt:lpstr>
      <vt:lpstr>Thrust (- Vector)</vt:lpstr>
      <vt:lpstr>Sphericity - (A)planarity - Circularity</vt:lpstr>
      <vt:lpstr>Fox-Wolfram Moments</vt:lpstr>
      <vt:lpstr>Sphericity - (A)planarity - Circularity - Fox Wolfram Mom</vt:lpstr>
      <vt:lpstr>Event (Shape) Variables in PandaROOT/Rho </vt:lpstr>
      <vt:lpstr>SPECIAL KINEMATICS</vt:lpstr>
      <vt:lpstr>Special Kinematics</vt:lpstr>
      <vt:lpstr>Double Resonance Production at Threshold</vt:lpstr>
      <vt:lpstr>Beam Energy Substituted Mass mES</vt:lpstr>
      <vt:lpstr>Double Resonance Production at Threshold</vt:lpstr>
      <vt:lpstr>Double Resonance Production at Threshold</vt:lpstr>
      <vt:lpstr>Cascaded Decays with Slow Particles</vt:lpstr>
      <vt:lpstr>Cascaded Decays with Slow Particles</vt:lpstr>
      <vt:lpstr>Cascaded Decays with Slow Particles</vt:lpstr>
      <vt:lpstr>CREATING OUTPUT</vt:lpstr>
      <vt:lpstr>TTrees with RhoTuple</vt:lpstr>
      <vt:lpstr>PndRhoTupleQA - TTree made simple</vt:lpstr>
      <vt:lpstr>PndRhoTupleQA - Application</vt:lpstr>
      <vt:lpstr>PndRhoTupleQA - Application</vt:lpstr>
      <vt:lpstr>PndRhoTupleQA - Application</vt:lpstr>
      <vt:lpstr>QUICK ANALYSIS TOOLS</vt:lpstr>
      <vt:lpstr>Quick Analysis</vt:lpstr>
      <vt:lpstr>Quick Analysis</vt:lpstr>
      <vt:lpstr>Quick Analysis Parameters</vt:lpstr>
      <vt:lpstr>Quick Fast Simulation &amp; Analysis</vt:lpstr>
      <vt:lpstr>Quick Fast Simulation &amp; Analysis</vt:lpstr>
      <vt:lpstr>Quick Fast Simulation &amp; Analysis - Examples</vt:lpstr>
      <vt:lpstr>Multi Variate Analysis with TMVA</vt:lpstr>
      <vt:lpstr>Multi Variate Analysis with TMVA</vt:lpstr>
      <vt:lpstr>Multi Variate Analysis with TMVA</vt:lpstr>
      <vt:lpstr>Multi Variate Analysis with TMVA</vt:lpstr>
      <vt:lpstr>EXERCISES</vt:lpstr>
      <vt:lpstr>Exercises Suggestions</vt:lpstr>
      <vt:lpstr>Exercises Preparation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342</cp:revision>
  <dcterms:created xsi:type="dcterms:W3CDTF">2010-05-26T11:15:16Z</dcterms:created>
  <dcterms:modified xsi:type="dcterms:W3CDTF">2017-12-14T10:54:50Z</dcterms:modified>
</cp:coreProperties>
</file>