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5"/>
  </p:notesMasterIdLst>
  <p:sldIdLst>
    <p:sldId id="359" r:id="rId2"/>
    <p:sldId id="278" r:id="rId3"/>
    <p:sldId id="320" r:id="rId4"/>
    <p:sldId id="297" r:id="rId5"/>
    <p:sldId id="298" r:id="rId6"/>
    <p:sldId id="299" r:id="rId7"/>
    <p:sldId id="300" r:id="rId8"/>
    <p:sldId id="321" r:id="rId9"/>
    <p:sldId id="363" r:id="rId10"/>
    <p:sldId id="361" r:id="rId11"/>
    <p:sldId id="360" r:id="rId12"/>
    <p:sldId id="348" r:id="rId13"/>
    <p:sldId id="349" r:id="rId14"/>
    <p:sldId id="350" r:id="rId15"/>
    <p:sldId id="351" r:id="rId16"/>
    <p:sldId id="306" r:id="rId17"/>
    <p:sldId id="307" r:id="rId18"/>
    <p:sldId id="308" r:id="rId19"/>
    <p:sldId id="309" r:id="rId20"/>
    <p:sldId id="352" r:id="rId21"/>
    <p:sldId id="353" r:id="rId22"/>
    <p:sldId id="354" r:id="rId23"/>
    <p:sldId id="355" r:id="rId24"/>
    <p:sldId id="356" r:id="rId25"/>
    <p:sldId id="341" r:id="rId26"/>
    <p:sldId id="322" r:id="rId27"/>
    <p:sldId id="316" r:id="rId28"/>
    <p:sldId id="311" r:id="rId29"/>
    <p:sldId id="317" r:id="rId30"/>
    <p:sldId id="332" r:id="rId31"/>
    <p:sldId id="313" r:id="rId32"/>
    <p:sldId id="357" r:id="rId33"/>
    <p:sldId id="358" r:id="rId34"/>
    <p:sldId id="325" r:id="rId35"/>
    <p:sldId id="327" r:id="rId36"/>
    <p:sldId id="335" r:id="rId37"/>
    <p:sldId id="323" r:id="rId38"/>
    <p:sldId id="312" r:id="rId39"/>
    <p:sldId id="326" r:id="rId40"/>
    <p:sldId id="328" r:id="rId41"/>
    <p:sldId id="362" r:id="rId42"/>
    <p:sldId id="337" r:id="rId43"/>
    <p:sldId id="364" r:id="rId4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onsolas" panose="020B0609020204030204" pitchFamily="49" charset="0"/>
      <p:regular r:id="rId50"/>
      <p:bold r:id="rId51"/>
      <p:italic r:id="rId52"/>
      <p:boldItalic r:id="rId53"/>
    </p:embeddedFont>
    <p:embeddedFont>
      <p:font typeface="Arial Unicode MS" panose="020B0604020202020204" pitchFamily="34" charset="-128"/>
      <p:regular r:id="rId54"/>
    </p:embeddedFont>
    <p:embeddedFont>
      <p:font typeface="Verdana" panose="020B0604030504040204" pitchFamily="34" charset="0"/>
      <p:regular r:id="rId55"/>
      <p:bold r:id="rId56"/>
      <p:italic r:id="rId57"/>
      <p:boldItalic r:id="rId58"/>
    </p:embeddedFont>
    <p:embeddedFont>
      <p:font typeface="Arev Sans" panose="020B0603030804020204" pitchFamily="34" charset="0"/>
      <p:regular r:id="rId59"/>
    </p:embeddedFont>
  </p:embeddedFontLst>
  <p:custDataLst>
    <p:tags r:id="rId6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66"/>
    <a:srgbClr val="CC3399"/>
    <a:srgbClr val="009900"/>
    <a:srgbClr val="3B8ABB"/>
    <a:srgbClr val="FF6600"/>
    <a:srgbClr val="4D4D4D"/>
    <a:srgbClr val="0033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1" autoAdjust="0"/>
    <p:restoredTop sz="94857" autoAdjust="0"/>
  </p:normalViewPr>
  <p:slideViewPr>
    <p:cSldViewPr>
      <p:cViewPr varScale="1">
        <p:scale>
          <a:sx n="85" d="100"/>
          <a:sy n="85" d="100"/>
        </p:scale>
        <p:origin x="-159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0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E69B9-4E01-4040-A865-DB157AAB1D4A}" type="datetimeFigureOut">
              <a:rPr lang="de-DE" smtClean="0"/>
              <a:pPr/>
              <a:t>11.12.2017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18957-8BAF-4DF6-A91A-C46006F5C5F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98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149542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i="1">
                <a:latin typeface="+mj-lt"/>
              </a:defRPr>
            </a:lvl1pPr>
          </a:lstStyle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i="1">
                <a:latin typeface="+mj-lt"/>
              </a:defRPr>
            </a:lvl1pPr>
          </a:lstStyle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i="1">
                <a:latin typeface="+mj-lt"/>
              </a:defRPr>
            </a:lvl1pPr>
          </a:lstStyle>
          <a:p>
            <a:fld id="{598E9056-A25D-4D02-A1C2-8BDCB89255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6602"/>
            <a:ext cx="8229600" cy="582594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286412"/>
          </a:xfrm>
        </p:spPr>
        <p:txBody>
          <a:bodyPr/>
          <a:lstStyle>
            <a:lvl1pPr>
              <a:defRPr sz="2000"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71900" cy="365125"/>
          </a:xfrm>
        </p:spPr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1347782" cy="365125"/>
          </a:xfrm>
        </p:spPr>
        <p:txBody>
          <a:bodyPr/>
          <a:lstStyle/>
          <a:p>
            <a:fld id="{598E9056-A25D-4D02-A1C2-8BDCB892555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Abgerundetes Rechteck 6"/>
          <p:cNvSpPr/>
          <p:nvPr userDrawn="1"/>
        </p:nvSpPr>
        <p:spPr>
          <a:xfrm>
            <a:off x="-108520" y="142876"/>
            <a:ext cx="9073008" cy="64291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2" descr="gsi"/>
          <p:cNvPicPr>
            <a:picLocks noChangeAspect="1" noChangeArrowheads="1"/>
          </p:cNvPicPr>
          <p:nvPr userDrawn="1"/>
        </p:nvPicPr>
        <p:blipFill>
          <a:blip r:embed="rId2" cstate="print"/>
          <a:srcRect r="41136" b="61360"/>
          <a:stretch>
            <a:fillRect/>
          </a:stretch>
        </p:blipFill>
        <p:spPr bwMode="auto">
          <a:xfrm>
            <a:off x="8310563" y="6500050"/>
            <a:ext cx="719137" cy="252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8229600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98E9056-A25D-4D02-A1C2-8BDCB89255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tags" Target="../tags/tag8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15" Type="http://schemas.openxmlformats.org/officeDocument/2006/relationships/image" Target="../media/image13.png"/><Relationship Id="rId10" Type="http://schemas.openxmlformats.org/officeDocument/2006/relationships/tags" Target="../tags/tag16.xml"/><Relationship Id="rId19" Type="http://schemas.openxmlformats.org/officeDocument/2006/relationships/image" Target="../media/image17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3.png"/><Relationship Id="rId2" Type="http://schemas.openxmlformats.org/officeDocument/2006/relationships/tags" Target="../tags/tag18.xml"/><Relationship Id="rId16" Type="http://schemas.openxmlformats.org/officeDocument/2006/relationships/image" Target="../media/image22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image" Target="../media/image21.png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3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2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22.png"/><Relationship Id="rId5" Type="http://schemas.openxmlformats.org/officeDocument/2006/relationships/tags" Target="../tags/tag32.xml"/><Relationship Id="rId10" Type="http://schemas.openxmlformats.org/officeDocument/2006/relationships/image" Target="../media/image19.png"/><Relationship Id="rId4" Type="http://schemas.openxmlformats.org/officeDocument/2006/relationships/tags" Target="../tags/tag31.xml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26.png"/><Relationship Id="rId18" Type="http://schemas.openxmlformats.org/officeDocument/2006/relationships/image" Target="../media/image31.gif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19.png"/><Relationship Id="rId17" Type="http://schemas.openxmlformats.org/officeDocument/2006/relationships/image" Target="../media/image30.png"/><Relationship Id="rId2" Type="http://schemas.openxmlformats.org/officeDocument/2006/relationships/tags" Target="../tags/tag36.xml"/><Relationship Id="rId16" Type="http://schemas.openxmlformats.org/officeDocument/2006/relationships/image" Target="../media/image29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25.png"/><Relationship Id="rId5" Type="http://schemas.openxmlformats.org/officeDocument/2006/relationships/tags" Target="../tags/tag39.xml"/><Relationship Id="rId15" Type="http://schemas.openxmlformats.org/officeDocument/2006/relationships/image" Target="../media/image28.png"/><Relationship Id="rId10" Type="http://schemas.openxmlformats.org/officeDocument/2006/relationships/image" Target="../media/image20.png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tags" Target="../tags/tag68.xml"/><Relationship Id="rId39" Type="http://schemas.openxmlformats.org/officeDocument/2006/relationships/image" Target="../media/image10.png"/><Relationship Id="rId21" Type="http://schemas.openxmlformats.org/officeDocument/2006/relationships/tags" Target="../tags/tag63.xml"/><Relationship Id="rId34" Type="http://schemas.openxmlformats.org/officeDocument/2006/relationships/image" Target="../media/image37.png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29" Type="http://schemas.openxmlformats.org/officeDocument/2006/relationships/image" Target="../media/image32.png"/><Relationship Id="rId41" Type="http://schemas.openxmlformats.org/officeDocument/2006/relationships/image" Target="../media/image12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32" Type="http://schemas.openxmlformats.org/officeDocument/2006/relationships/image" Target="../media/image35.png"/><Relationship Id="rId37" Type="http://schemas.openxmlformats.org/officeDocument/2006/relationships/image" Target="../media/image30.png"/><Relationship Id="rId40" Type="http://schemas.openxmlformats.org/officeDocument/2006/relationships/image" Target="../media/image11.png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image" Target="../media/image26.png"/><Relationship Id="rId36" Type="http://schemas.openxmlformats.org/officeDocument/2006/relationships/image" Target="../media/image29.png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31" Type="http://schemas.openxmlformats.org/officeDocument/2006/relationships/image" Target="../media/image34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33" Type="http://schemas.openxmlformats.org/officeDocument/2006/relationships/image" Target="../media/image36.png"/><Relationship Id="rId38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tags" Target="../tags/tag71.xml"/><Relationship Id="rId7" Type="http://schemas.openxmlformats.org/officeDocument/2006/relationships/image" Target="../media/image42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4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dalitz_3pi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620688"/>
            <a:ext cx="3672408" cy="353544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932040" y="548680"/>
            <a:ext cx="4211960" cy="38884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630616" cy="1470025"/>
          </a:xfrm>
        </p:spPr>
        <p:txBody>
          <a:bodyPr/>
          <a:lstStyle/>
          <a:p>
            <a:pPr algn="r"/>
            <a:r>
              <a:rPr lang="en-US" sz="4400" b="1" smtClean="0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  <a:t>Physics Analysis Concepts</a:t>
            </a:r>
            <a:br>
              <a:rPr lang="en-US" sz="4400" b="1" smtClean="0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en-US" sz="4400" b="1" smtClean="0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  <a:t>with PandaRoot (2)</a:t>
            </a:r>
            <a:endParaRPr lang="de-DE" sz="4400" b="1">
              <a:solidFill>
                <a:srgbClr val="3B8ABB"/>
              </a:solidFill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3429000"/>
            <a:ext cx="6400800" cy="2880320"/>
          </a:xfrm>
        </p:spPr>
        <p:txBody>
          <a:bodyPr>
            <a:noAutofit/>
          </a:bodyPr>
          <a:lstStyle/>
          <a:p>
            <a:pPr algn="l"/>
            <a:endParaRPr lang="de-DE" sz="2400" b="1" i="1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de-DE" sz="2400" b="1" i="1">
                <a:solidFill>
                  <a:schemeClr val="bg1">
                    <a:lumMod val="50000"/>
                  </a:schemeClr>
                </a:solidFill>
              </a:rPr>
              <a:t>PANDA Lecture Week 2017</a:t>
            </a:r>
          </a:p>
          <a:p>
            <a:pPr algn="l"/>
            <a:r>
              <a:rPr lang="de-DE" sz="2400" i="1"/>
              <a:t>GSI, Dec 11 - 15</a:t>
            </a:r>
            <a:r>
              <a:rPr lang="de-DE" sz="2400" i="1">
                <a:solidFill>
                  <a:schemeClr val="bg1">
                    <a:lumMod val="50000"/>
                  </a:schemeClr>
                </a:solidFill>
              </a:rPr>
              <a:t>, 2017</a:t>
            </a:r>
          </a:p>
          <a:p>
            <a:pPr algn="l"/>
            <a:r>
              <a:rPr lang="de-DE" sz="2400" smtClean="0">
                <a:solidFill>
                  <a:schemeClr val="bg2"/>
                </a:solidFill>
              </a:rPr>
              <a:t>	</a:t>
            </a:r>
            <a:br>
              <a:rPr lang="de-DE" sz="2400" smtClean="0">
                <a:solidFill>
                  <a:schemeClr val="bg2"/>
                </a:solidFill>
              </a:rPr>
            </a:br>
            <a:r>
              <a:rPr lang="de-DE" b="1" smtClean="0">
                <a:solidFill>
                  <a:srgbClr val="3B8ABB"/>
                </a:solidFill>
              </a:rPr>
              <a:t>Klaus Götzen</a:t>
            </a:r>
            <a:r>
              <a:rPr lang="de-DE" smtClean="0">
                <a:solidFill>
                  <a:srgbClr val="3B8ABB"/>
                </a:solidFill>
              </a:rPr>
              <a:t/>
            </a:r>
            <a:br>
              <a:rPr lang="de-DE" smtClean="0">
                <a:solidFill>
                  <a:srgbClr val="3B8ABB"/>
                </a:solidFill>
              </a:rPr>
            </a:br>
            <a:r>
              <a:rPr lang="de-DE" smtClean="0">
                <a:solidFill>
                  <a:srgbClr val="3B8ABB"/>
                </a:solidFill>
              </a:rPr>
              <a:t>GSI Darmstadt </a:t>
            </a:r>
          </a:p>
          <a:p>
            <a:pPr algn="l"/>
            <a:endParaRPr lang="de-DE"/>
          </a:p>
        </p:txBody>
      </p:sp>
      <p:pic>
        <p:nvPicPr>
          <p:cNvPr id="2050" name="Picture 2" descr="gsi"/>
          <p:cNvPicPr>
            <a:picLocks noChangeAspect="1" noChangeArrowheads="1"/>
          </p:cNvPicPr>
          <p:nvPr/>
        </p:nvPicPr>
        <p:blipFill>
          <a:blip r:embed="rId3" cstate="print"/>
          <a:srcRect r="41136" b="61360"/>
          <a:stretch>
            <a:fillRect/>
          </a:stretch>
        </p:blipFill>
        <p:spPr bwMode="auto">
          <a:xfrm>
            <a:off x="7417897" y="6092661"/>
            <a:ext cx="1474583" cy="517570"/>
          </a:xfrm>
          <a:prstGeom prst="rect">
            <a:avLst/>
          </a:prstGeom>
          <a:noFill/>
        </p:spPr>
      </p:pic>
      <p:sp>
        <p:nvSpPr>
          <p:cNvPr id="8" name="Abgerundetes Rechteck 7"/>
          <p:cNvSpPr/>
          <p:nvPr/>
        </p:nvSpPr>
        <p:spPr>
          <a:xfrm>
            <a:off x="2267744" y="188640"/>
            <a:ext cx="6912768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-36512" y="6309320"/>
            <a:ext cx="7166756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106933"/>
            <a:ext cx="2088232" cy="5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07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Monte Carlo Truth Match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/>
              <a:t>In simulated reactions </a:t>
            </a:r>
            <a:br>
              <a:rPr lang="de-DE"/>
            </a:br>
            <a:r>
              <a:rPr lang="de-DE">
                <a:latin typeface="Arial"/>
                <a:cs typeface="Arial"/>
              </a:rPr>
              <a:t>→</a:t>
            </a:r>
            <a:r>
              <a:rPr lang="de-DE"/>
              <a:t> possibility to map reco object to </a:t>
            </a:r>
            <a:r>
              <a:rPr lang="de-DE" smtClean="0"/>
              <a:t>MC object</a:t>
            </a:r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r>
              <a:rPr lang="de-DE" smtClean="0">
                <a:solidFill>
                  <a:srgbClr val="0000FF"/>
                </a:solidFill>
              </a:rPr>
              <a:t>Reco track </a:t>
            </a:r>
            <a:r>
              <a:rPr lang="de-DE" smtClean="0"/>
              <a:t>based on </a:t>
            </a:r>
            <a:r>
              <a:rPr lang="de-DE" smtClean="0">
                <a:solidFill>
                  <a:srgbClr val="C00000"/>
                </a:solidFill>
              </a:rPr>
              <a:t>MC track 1 (7 hits)</a:t>
            </a:r>
            <a:r>
              <a:rPr lang="de-DE"/>
              <a:t> </a:t>
            </a:r>
            <a:r>
              <a:rPr lang="de-DE" smtClean="0"/>
              <a:t>&amp; </a:t>
            </a:r>
            <a:r>
              <a:rPr lang="de-DE" smtClean="0">
                <a:solidFill>
                  <a:srgbClr val="008000"/>
                </a:solidFill>
              </a:rPr>
              <a:t>MC track 2 (2 hits)</a:t>
            </a:r>
            <a:r>
              <a:rPr lang="de-DE">
                <a:solidFill>
                  <a:srgbClr val="008000"/>
                </a:solidFill>
              </a:rPr>
              <a:t/>
            </a:r>
            <a:br>
              <a:rPr lang="de-DE">
                <a:solidFill>
                  <a:srgbClr val="008000"/>
                </a:solidFill>
              </a:rPr>
            </a:br>
            <a:r>
              <a:rPr lang="de-DE" sz="1400" smtClean="0"/>
              <a:t/>
            </a:r>
            <a:br>
              <a:rPr lang="de-DE" sz="1400" smtClean="0"/>
            </a:br>
            <a:r>
              <a:rPr lang="de-DE" smtClean="0">
                <a:latin typeface="Arial"/>
                <a:ea typeface="Arev Sans"/>
                <a:cs typeface="Arial"/>
              </a:rPr>
              <a:t>→</a:t>
            </a:r>
            <a:r>
              <a:rPr lang="de-DE" smtClean="0">
                <a:latin typeface="Arev Sans"/>
                <a:ea typeface="Arev Sans"/>
              </a:rPr>
              <a:t> </a:t>
            </a:r>
            <a:r>
              <a:rPr lang="de-DE" smtClean="0"/>
              <a:t>Monte Carlo Truth(</a:t>
            </a:r>
            <a:r>
              <a:rPr lang="de-DE" smtClean="0">
                <a:solidFill>
                  <a:srgbClr val="0000FF"/>
                </a:solidFill>
              </a:rPr>
              <a:t>Reco track</a:t>
            </a:r>
            <a:r>
              <a:rPr lang="de-DE" smtClean="0"/>
              <a:t>) = </a:t>
            </a:r>
            <a:r>
              <a:rPr lang="de-DE" smtClean="0">
                <a:solidFill>
                  <a:srgbClr val="C00000"/>
                </a:solidFill>
              </a:rPr>
              <a:t>MC track 2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(max hits)</a:t>
            </a:r>
            <a:b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de-DE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de-DE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[realized by FairLink class]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553224" y="2411926"/>
            <a:ext cx="5611064" cy="18978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553224" y="1916832"/>
            <a:ext cx="218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chemeClr val="tx1">
                    <a:lumMod val="50000"/>
                    <a:lumOff val="50000"/>
                  </a:schemeClr>
                </a:solidFill>
              </a:rPr>
              <a:t>Tracking detector</a:t>
            </a:r>
          </a:p>
        </p:txBody>
      </p:sp>
      <p:grpSp>
        <p:nvGrpSpPr>
          <p:cNvPr id="24" name="Gruppieren 23"/>
          <p:cNvGrpSpPr/>
          <p:nvPr/>
        </p:nvGrpSpPr>
        <p:grpSpPr>
          <a:xfrm>
            <a:off x="3739902" y="2494442"/>
            <a:ext cx="2434198" cy="1691557"/>
            <a:chOff x="3599904" y="2132856"/>
            <a:chExt cx="2124224" cy="1476152"/>
          </a:xfrm>
        </p:grpSpPr>
        <p:sp>
          <p:nvSpPr>
            <p:cNvPr id="9" name="Ellipse 8"/>
            <p:cNvSpPr/>
            <p:nvPr/>
          </p:nvSpPr>
          <p:spPr>
            <a:xfrm>
              <a:off x="3599904" y="3501008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3959944" y="3321000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283992" y="3140968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4644032" y="2924944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/>
            <p:cNvSpPr/>
            <p:nvPr/>
          </p:nvSpPr>
          <p:spPr>
            <a:xfrm>
              <a:off x="4968056" y="2689870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/>
            <p:cNvSpPr/>
            <p:nvPr/>
          </p:nvSpPr>
          <p:spPr>
            <a:xfrm>
              <a:off x="5328096" y="2420888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616128" y="2132856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3368568" y="3237082"/>
            <a:ext cx="3753112" cy="950138"/>
            <a:chOff x="3169022" y="3175918"/>
            <a:chExt cx="3275186" cy="829146"/>
          </a:xfrm>
        </p:grpSpPr>
        <p:sp>
          <p:nvSpPr>
            <p:cNvPr id="16" name="Ellipse 15"/>
            <p:cNvSpPr/>
            <p:nvPr/>
          </p:nvSpPr>
          <p:spPr>
            <a:xfrm>
              <a:off x="3169022" y="3897064"/>
              <a:ext cx="108000" cy="108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529062" y="3717056"/>
              <a:ext cx="108000" cy="108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3951312" y="3573016"/>
              <a:ext cx="108000" cy="10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4423816" y="3467918"/>
              <a:ext cx="108000" cy="10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/>
            <p:cNvSpPr/>
            <p:nvPr/>
          </p:nvSpPr>
          <p:spPr>
            <a:xfrm>
              <a:off x="4843214" y="3362696"/>
              <a:ext cx="108000" cy="108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/>
            <p:cNvSpPr/>
            <p:nvPr/>
          </p:nvSpPr>
          <p:spPr>
            <a:xfrm>
              <a:off x="5292502" y="3308696"/>
              <a:ext cx="108000" cy="108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760144" y="3254696"/>
              <a:ext cx="108000" cy="108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6336208" y="3175918"/>
              <a:ext cx="108000" cy="108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0" name="Textfeld 29"/>
          <p:cNvSpPr txBox="1"/>
          <p:nvPr/>
        </p:nvSpPr>
        <p:spPr>
          <a:xfrm>
            <a:off x="1723521" y="2785228"/>
            <a:ext cx="14309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8000"/>
                </a:solidFill>
              </a:rPr>
              <a:t>MC track 1</a:t>
            </a:r>
          </a:p>
          <a:p>
            <a:r>
              <a:rPr lang="de-DE" smtClean="0">
                <a:solidFill>
                  <a:srgbClr val="C00000"/>
                </a:solidFill>
              </a:rPr>
              <a:t>MC track 2</a:t>
            </a:r>
          </a:p>
          <a:p>
            <a:r>
              <a:rPr lang="de-DE" smtClean="0">
                <a:solidFill>
                  <a:srgbClr val="0000FF"/>
                </a:solidFill>
              </a:rPr>
              <a:t>Reco track</a:t>
            </a:r>
            <a:endParaRPr lang="de-DE">
              <a:solidFill>
                <a:srgbClr val="0000FF"/>
              </a:solidFill>
            </a:endParaRPr>
          </a:p>
        </p:txBody>
      </p:sp>
      <p:cxnSp>
        <p:nvCxnSpPr>
          <p:cNvPr id="32" name="Gerade Verbindung mit Pfeil 31"/>
          <p:cNvCxnSpPr/>
          <p:nvPr/>
        </p:nvCxnSpPr>
        <p:spPr>
          <a:xfrm flipV="1">
            <a:off x="2079968" y="4445260"/>
            <a:ext cx="1044455" cy="3300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V="1">
            <a:off x="2051720" y="4384574"/>
            <a:ext cx="825156" cy="412578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V="1">
            <a:off x="2099776" y="4361193"/>
            <a:ext cx="1104072" cy="39087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ihandform 20"/>
          <p:cNvSpPr/>
          <p:nvPr/>
        </p:nvSpPr>
        <p:spPr>
          <a:xfrm>
            <a:off x="3289610" y="2363109"/>
            <a:ext cx="3033131" cy="1929161"/>
          </a:xfrm>
          <a:custGeom>
            <a:avLst/>
            <a:gdLst>
              <a:gd name="connsiteX0" fmla="*/ 0 w 3033131"/>
              <a:gd name="connsiteY0" fmla="*/ 1929161 h 1929161"/>
              <a:gd name="connsiteX1" fmla="*/ 1505414 w 3033131"/>
              <a:gd name="connsiteY1" fmla="*/ 1271239 h 1929161"/>
              <a:gd name="connsiteX2" fmla="*/ 3033131 w 3033131"/>
              <a:gd name="connsiteY2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3131" h="1929161">
                <a:moveTo>
                  <a:pt x="0" y="1929161"/>
                </a:moveTo>
                <a:cubicBezTo>
                  <a:pt x="499946" y="1760963"/>
                  <a:pt x="999892" y="1592766"/>
                  <a:pt x="1505414" y="1271239"/>
                </a:cubicBezTo>
                <a:cubicBezTo>
                  <a:pt x="2010936" y="949712"/>
                  <a:pt x="2522033" y="474856"/>
                  <a:pt x="3033131" y="0"/>
                </a:cubicBezTo>
              </a:path>
            </a:pathLst>
          </a:cu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62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Monte Carlo Truth Access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mtClean="0">
                <a:solidFill>
                  <a:srgbClr val="0000FF"/>
                </a:solidFill>
              </a:rPr>
              <a:t>Use cases:</a:t>
            </a:r>
            <a:endParaRPr lang="de-DE" smtClean="0"/>
          </a:p>
          <a:p>
            <a:pPr marL="457200" indent="-457200">
              <a:buFont typeface="+mj-lt"/>
              <a:buAutoNum type="alphaLcParenR"/>
            </a:pPr>
            <a:r>
              <a:rPr lang="de-DE" smtClean="0"/>
              <a:t>For typical measurement the </a:t>
            </a:r>
            <a:r>
              <a:rPr lang="de-DE" smtClean="0">
                <a:solidFill>
                  <a:srgbClr val="FF0066"/>
                </a:solidFill>
              </a:rPr>
              <a:t>reco efficiency </a:t>
            </a:r>
            <a:r>
              <a:rPr lang="de-DE" smtClean="0"/>
              <a:t>is needed</a:t>
            </a:r>
          </a:p>
          <a:p>
            <a:pPr marL="457200" indent="-457200">
              <a:buFont typeface="+mj-lt"/>
              <a:buAutoNum type="alphaLcParenR"/>
            </a:pPr>
            <a:r>
              <a:rPr lang="de-DE" smtClean="0"/>
              <a:t>Sometimes the true </a:t>
            </a:r>
            <a:r>
              <a:rPr lang="de-DE" smtClean="0">
                <a:solidFill>
                  <a:srgbClr val="FF0066"/>
                </a:solidFill>
              </a:rPr>
              <a:t>signal distribution </a:t>
            </a:r>
            <a:r>
              <a:rPr lang="de-DE" smtClean="0"/>
              <a:t>is of interest</a:t>
            </a:r>
            <a:r>
              <a:rPr lang="de-DE"/>
              <a:t/>
            </a:r>
            <a:br>
              <a:rPr lang="de-DE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>
                <a:latin typeface="Arial"/>
                <a:cs typeface="Arial"/>
              </a:rPr>
              <a:t>→ </a:t>
            </a:r>
            <a:r>
              <a:rPr lang="de-DE" smtClean="0"/>
              <a:t>Look in MC, whether you combine the correct candidates</a:t>
            </a:r>
          </a:p>
          <a:p>
            <a:endParaRPr lang="de-DE" smtClean="0"/>
          </a:p>
          <a:p>
            <a:endParaRPr lang="de-DE" smtClean="0"/>
          </a:p>
          <a:p>
            <a:r>
              <a:rPr lang="de-DE" smtClean="0">
                <a:solidFill>
                  <a:srgbClr val="FF0066"/>
                </a:solidFill>
              </a:rPr>
              <a:t>Concerning MC truth, distinguish between </a:t>
            </a:r>
          </a:p>
          <a:p>
            <a:endParaRPr lang="de-DE" smtClean="0">
              <a:solidFill>
                <a:srgbClr val="FF0066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de-DE" smtClean="0">
                <a:solidFill>
                  <a:srgbClr val="0000FF"/>
                </a:solidFill>
              </a:rPr>
              <a:t>access MC truth object (or type) for certain reco object</a:t>
            </a:r>
            <a:br>
              <a:rPr lang="de-DE" smtClean="0">
                <a:solidFill>
                  <a:srgbClr val="0000FF"/>
                </a:solidFill>
              </a:rPr>
            </a:br>
            <a:r>
              <a:rPr lang="de-DE" smtClean="0">
                <a:solidFill>
                  <a:srgbClr val="0000FF"/>
                </a:solidFill>
              </a:rPr>
              <a:t>(see last slides)</a:t>
            </a:r>
            <a:endParaRPr lang="de-DE" smtClean="0"/>
          </a:p>
          <a:p>
            <a:pPr marL="914400" lvl="1" indent="-457200">
              <a:buFont typeface="+mj-lt"/>
              <a:buAutoNum type="arabicPeriod"/>
            </a:pPr>
            <a:endParaRPr lang="de-DE" smtClean="0"/>
          </a:p>
          <a:p>
            <a:pPr marL="914400" lvl="1" indent="-457200">
              <a:buFont typeface="+mj-lt"/>
              <a:buAutoNum type="arabicPeriod"/>
            </a:pPr>
            <a:r>
              <a:rPr lang="de-DE" smtClean="0">
                <a:solidFill>
                  <a:srgbClr val="0000FF"/>
                </a:solidFill>
              </a:rPr>
              <a:t>MC truth match for a complete decay tree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0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MC Truth Access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/>
          <a:lstStyle/>
          <a:p>
            <a:r>
              <a:rPr lang="de-DE"/>
              <a:t>F</a:t>
            </a:r>
            <a:r>
              <a:rPr lang="de-DE" smtClean="0"/>
              <a:t>or</a:t>
            </a:r>
            <a:r>
              <a:rPr lang="de-DE" smtClean="0">
                <a:solidFill>
                  <a:srgbClr val="3333FF"/>
                </a:solidFill>
              </a:rPr>
              <a:t> </a:t>
            </a:r>
            <a:r>
              <a:rPr lang="de-DE" smtClean="0">
                <a:solidFill>
                  <a:srgbClr val="CC3399"/>
                </a:solidFill>
              </a:rPr>
              <a:t>final state particles </a:t>
            </a:r>
            <a:r>
              <a:rPr lang="de-DE" smtClean="0"/>
              <a:t>via </a:t>
            </a:r>
            <a:r>
              <a:rPr lang="de-DE" smtClean="0">
                <a:solidFill>
                  <a:schemeClr val="accent6">
                    <a:lumMod val="75000"/>
                  </a:schemeClr>
                </a:solidFill>
              </a:rPr>
              <a:t>RhoCandidate::GetMcTruth</a:t>
            </a:r>
          </a:p>
          <a:p>
            <a:endParaRPr lang="de-DE" smtClean="0"/>
          </a:p>
          <a:p>
            <a:pPr marL="0" indent="0">
              <a:buNone/>
            </a:pPr>
            <a:endParaRPr lang="de-DE" smtClean="0"/>
          </a:p>
          <a:p>
            <a:pPr marL="0" indent="0">
              <a:buNone/>
            </a:pPr>
            <a:endParaRPr lang="de-DE" sz="1000" smtClean="0"/>
          </a:p>
          <a:p>
            <a:r>
              <a:rPr lang="de-DE" smtClean="0"/>
              <a:t>The MC truth particles have the </a:t>
            </a:r>
            <a:r>
              <a:rPr lang="de-DE" smtClean="0">
                <a:solidFill>
                  <a:srgbClr val="009900"/>
                </a:solidFill>
              </a:rPr>
              <a:t>complete</a:t>
            </a:r>
            <a:r>
              <a:rPr lang="de-DE" smtClean="0"/>
              <a:t> </a:t>
            </a:r>
            <a:r>
              <a:rPr lang="de-DE" smtClean="0">
                <a:solidFill>
                  <a:srgbClr val="009900"/>
                </a:solidFill>
              </a:rPr>
              <a:t>genealogy</a:t>
            </a:r>
          </a:p>
          <a:p>
            <a:endParaRPr lang="de-DE">
              <a:solidFill>
                <a:srgbClr val="009900"/>
              </a:solidFill>
            </a:endParaRPr>
          </a:p>
          <a:p>
            <a:endParaRPr lang="de-DE" smtClean="0">
              <a:solidFill>
                <a:srgbClr val="009900"/>
              </a:solidFill>
            </a:endParaRPr>
          </a:p>
          <a:p>
            <a:endParaRPr lang="de-DE">
              <a:solidFill>
                <a:srgbClr val="009900"/>
              </a:solidFill>
            </a:endParaRPr>
          </a:p>
          <a:p>
            <a:endParaRPr lang="de-DE" smtClean="0">
              <a:solidFill>
                <a:srgbClr val="009900"/>
              </a:solidFill>
            </a:endParaRPr>
          </a:p>
          <a:p>
            <a:endParaRPr lang="de-DE">
              <a:solidFill>
                <a:srgbClr val="009900"/>
              </a:solidFill>
            </a:endParaRPr>
          </a:p>
          <a:p>
            <a:endParaRPr lang="de-DE" sz="1000" smtClean="0"/>
          </a:p>
          <a:p>
            <a:r>
              <a:rPr lang="de-DE" smtClean="0"/>
              <a:t>Also </a:t>
            </a:r>
            <a:r>
              <a:rPr lang="de-DE" smtClean="0">
                <a:solidFill>
                  <a:schemeClr val="accent6">
                    <a:lumMod val="75000"/>
                  </a:schemeClr>
                </a:solidFill>
              </a:rPr>
              <a:t>complete MC truth list </a:t>
            </a:r>
            <a:r>
              <a:rPr lang="de-DE" smtClean="0"/>
              <a:t>available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899592" y="1587864"/>
            <a:ext cx="7488832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ana-&gt;FillList( </a:t>
            </a:r>
            <a:r>
              <a:rPr lang="de-DE" sz="1400" smtClean="0">
                <a:solidFill>
                  <a:srgbClr val="CC0066"/>
                </a:solidFill>
                <a:latin typeface="Consolas" pitchFamily="49" charset="0"/>
              </a:rPr>
              <a:t>eplus</a:t>
            </a:r>
            <a:r>
              <a:rPr lang="de-DE" sz="1400" smtClean="0">
                <a:latin typeface="Consolas" pitchFamily="49" charset="0"/>
              </a:rPr>
              <a:t>,</a:t>
            </a:r>
            <a:r>
              <a:rPr lang="de-DE" sz="1400" smtClean="0">
                <a:solidFill>
                  <a:srgbClr val="FF0000"/>
                </a:solidFill>
                <a:latin typeface="Consolas" pitchFamily="49" charset="0"/>
              </a:rPr>
              <a:t>  </a:t>
            </a:r>
            <a:r>
              <a:rPr lang="de-DE" sz="1400" smtClean="0">
                <a:latin typeface="Consolas" pitchFamily="49" charset="0"/>
              </a:rPr>
              <a:t>"ElectronTightPlus",  "PidAlgoEmcBayes" ); </a:t>
            </a:r>
            <a:endParaRPr lang="de-DE" sz="1400" i="1" smtClean="0">
              <a:solidFill>
                <a:schemeClr val="bg1">
                  <a:lumMod val="50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RhoCandidate </a:t>
            </a:r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*truth </a:t>
            </a:r>
            <a:r>
              <a:rPr lang="de-DE" sz="1400" smtClean="0">
                <a:latin typeface="Consolas" pitchFamily="49" charset="0"/>
              </a:rPr>
              <a:t>= </a:t>
            </a:r>
            <a:r>
              <a:rPr lang="de-DE" sz="1400" smtClean="0">
                <a:solidFill>
                  <a:srgbClr val="CC0066"/>
                </a:solidFill>
                <a:latin typeface="Consolas" pitchFamily="49" charset="0"/>
              </a:rPr>
              <a:t>eplus[0]</a:t>
            </a:r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-&gt;GetMcTruth()</a:t>
            </a:r>
            <a:r>
              <a:rPr lang="de-DE" sz="1400" smtClean="0">
                <a:latin typeface="Consolas" pitchFamily="49" charset="0"/>
              </a:rPr>
              <a:t>;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899592" y="2852936"/>
            <a:ext cx="7488832" cy="16004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if ( </a:t>
            </a:r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truth</a:t>
            </a:r>
            <a:r>
              <a:rPr lang="de-DE" sz="1400" smtClean="0">
                <a:latin typeface="Consolas" pitchFamily="49" charset="0"/>
              </a:rPr>
              <a:t> != 0x0 ) {</a:t>
            </a:r>
          </a:p>
          <a:p>
            <a:r>
              <a:rPr lang="de-DE" sz="1400" smtClean="0">
                <a:latin typeface="Consolas" pitchFamily="49" charset="0"/>
              </a:rPr>
              <a:t>   RhoCandidate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*mother </a:t>
            </a:r>
            <a:r>
              <a:rPr lang="de-DE" sz="1400" smtClean="0">
                <a:latin typeface="Consolas" pitchFamily="49" charset="0"/>
              </a:rPr>
              <a:t>= </a:t>
            </a:r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truth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-&gt;TheMother()</a:t>
            </a:r>
            <a:r>
              <a:rPr lang="de-DE" sz="1400" smtClean="0">
                <a:latin typeface="Consolas" pitchFamily="49" charset="0"/>
              </a:rPr>
              <a:t>;</a:t>
            </a:r>
          </a:p>
          <a:p>
            <a:r>
              <a:rPr lang="de-DE" sz="1400" smtClean="0">
                <a:latin typeface="Consolas" pitchFamily="49" charset="0"/>
              </a:rPr>
              <a:t>   if ( truth-&gt;NDaughters() &gt; 1 ) {</a:t>
            </a:r>
          </a:p>
          <a:p>
            <a:r>
              <a:rPr lang="de-DE" sz="1400"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     RhoCandidate </a:t>
            </a:r>
            <a:r>
              <a:rPr lang="de-DE" sz="1400">
                <a:solidFill>
                  <a:srgbClr val="009900"/>
                </a:solidFill>
                <a:latin typeface="Consolas" pitchFamily="49" charset="0"/>
              </a:rPr>
              <a:t>*firstDaughter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= </a:t>
            </a:r>
            <a:r>
              <a:rPr lang="de-DE" sz="140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truth</a:t>
            </a:r>
            <a:r>
              <a:rPr lang="de-DE" sz="1400">
                <a:solidFill>
                  <a:srgbClr val="009900"/>
                </a:solidFill>
                <a:latin typeface="Consolas" pitchFamily="49" charset="0"/>
              </a:rPr>
              <a:t>-&gt;Daughter(0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)</a:t>
            </a:r>
            <a:r>
              <a:rPr lang="de-DE" sz="1400" smtClean="0">
                <a:latin typeface="Consolas" pitchFamily="49" charset="0"/>
              </a:rPr>
              <a:t>;</a:t>
            </a:r>
          </a:p>
          <a:p>
            <a:r>
              <a:rPr lang="de-DE" sz="1400"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     RhoCandidate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*secondDaughter </a:t>
            </a:r>
            <a:r>
              <a:rPr lang="de-DE" sz="1400">
                <a:latin typeface="Consolas" pitchFamily="49" charset="0"/>
              </a:rPr>
              <a:t>= </a:t>
            </a:r>
            <a:r>
              <a:rPr lang="de-DE" sz="140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truth</a:t>
            </a:r>
            <a:r>
              <a:rPr lang="de-DE" sz="1400">
                <a:solidFill>
                  <a:srgbClr val="009900"/>
                </a:solidFill>
                <a:latin typeface="Consolas" pitchFamily="49" charset="0"/>
              </a:rPr>
              <a:t>-&gt;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Daughter(1)</a:t>
            </a:r>
            <a:r>
              <a:rPr lang="de-DE" sz="1400" smtClean="0">
                <a:latin typeface="Consolas" pitchFamily="49" charset="0"/>
              </a:rPr>
              <a:t>;</a:t>
            </a:r>
            <a:endParaRPr lang="de-DE" sz="140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   }</a:t>
            </a:r>
            <a:endParaRPr lang="de-DE" sz="140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}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899592" y="5301208"/>
            <a:ext cx="7488832" cy="73866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ana-&gt;FillList( </a:t>
            </a:r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mct</a:t>
            </a:r>
            <a:r>
              <a:rPr lang="de-DE" sz="1400" smtClean="0">
                <a:latin typeface="Consolas" pitchFamily="49" charset="0"/>
              </a:rPr>
              <a:t>,</a:t>
            </a:r>
            <a:r>
              <a:rPr lang="de-DE" sz="1400" smtClean="0">
                <a:solidFill>
                  <a:srgbClr val="FF0000"/>
                </a:solidFill>
                <a:latin typeface="Consolas" pitchFamily="49" charset="0"/>
              </a:rPr>
              <a:t>  </a:t>
            </a:r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"McTruth" </a:t>
            </a:r>
            <a:r>
              <a:rPr lang="de-DE" sz="1400" smtClean="0">
                <a:latin typeface="Consolas" pitchFamily="49" charset="0"/>
              </a:rPr>
              <a:t>); </a:t>
            </a:r>
          </a:p>
          <a:p>
            <a:r>
              <a:rPr lang="de-DE" sz="1400" i="1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  <a:p>
            <a:r>
              <a:rPr lang="de-DE" sz="1400" smtClean="0">
                <a:latin typeface="Consolas" pitchFamily="49" charset="0"/>
              </a:rPr>
              <a:t>RhoCandidate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*firstDaughter </a:t>
            </a:r>
            <a:r>
              <a:rPr lang="de-DE" sz="1400" smtClean="0">
                <a:latin typeface="Consolas" pitchFamily="49" charset="0"/>
              </a:rPr>
              <a:t>= </a:t>
            </a:r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mct[0]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-&gt;Daughter(0)</a:t>
            </a:r>
            <a:r>
              <a:rPr lang="de-DE" sz="1400" smtClean="0">
                <a:latin typeface="Consolas" pitchFamily="49" charset="0"/>
              </a:rPr>
              <a:t>;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Mc Truth Genealogy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smtClean="0"/>
              <a:t>Idea</a:t>
            </a:r>
            <a:r>
              <a:rPr lang="de-DE" smtClean="0"/>
              <a:t>: Each </a:t>
            </a:r>
            <a:r>
              <a:rPr lang="de-DE" smtClean="0">
                <a:solidFill>
                  <a:srgbClr val="D60093"/>
                </a:solidFill>
              </a:rPr>
              <a:t>Reco</a:t>
            </a:r>
            <a:r>
              <a:rPr lang="de-DE" smtClean="0">
                <a:solidFill>
                  <a:srgbClr val="CC0066"/>
                </a:solidFill>
              </a:rPr>
              <a:t> </a:t>
            </a:r>
            <a:r>
              <a:rPr lang="de-DE" smtClean="0"/>
              <a:t>points to an </a:t>
            </a:r>
            <a:r>
              <a:rPr lang="de-DE" smtClean="0">
                <a:solidFill>
                  <a:schemeClr val="accent6">
                    <a:lumMod val="75000"/>
                  </a:schemeClr>
                </a:solidFill>
              </a:rPr>
              <a:t>McTruth</a:t>
            </a:r>
            <a:r>
              <a:rPr lang="de-DE" smtClean="0"/>
              <a:t> object, from which the full true tree can be accessed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1803039" y="283435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C0066"/>
                </a:solidFill>
              </a:rPr>
              <a:t>trk</a:t>
            </a:r>
            <a:r>
              <a:rPr lang="de-DE" baseline="30000" smtClean="0">
                <a:solidFill>
                  <a:srgbClr val="CC0066"/>
                </a:solidFill>
              </a:rPr>
              <a:t>+</a:t>
            </a:r>
            <a:endParaRPr lang="de-DE">
              <a:solidFill>
                <a:srgbClr val="CC0066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803039" y="377974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C0066"/>
                </a:solidFill>
              </a:rPr>
              <a:t>trk</a:t>
            </a:r>
            <a:r>
              <a:rPr lang="de-DE" baseline="30000" smtClean="0">
                <a:solidFill>
                  <a:srgbClr val="CC0066"/>
                </a:solidFill>
              </a:rPr>
              <a:t>+</a:t>
            </a:r>
            <a:endParaRPr lang="de-DE" baseline="30000">
              <a:solidFill>
                <a:srgbClr val="CC0066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842437" y="4221088"/>
            <a:ext cx="56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C0066"/>
                </a:solidFill>
              </a:rPr>
              <a:t>trk</a:t>
            </a:r>
            <a:r>
              <a:rPr lang="de-DE" baseline="30000" smtClean="0">
                <a:solidFill>
                  <a:srgbClr val="CC0066"/>
                </a:solidFill>
              </a:rPr>
              <a:t>-</a:t>
            </a:r>
            <a:endParaRPr lang="de-DE" baseline="30000">
              <a:solidFill>
                <a:srgbClr val="CC0066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842437" y="3284984"/>
            <a:ext cx="56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C0066"/>
                </a:solidFill>
              </a:rPr>
              <a:t>trk</a:t>
            </a:r>
            <a:r>
              <a:rPr lang="de-DE" baseline="30000" smtClean="0">
                <a:solidFill>
                  <a:srgbClr val="CC0066"/>
                </a:solidFill>
              </a:rPr>
              <a:t>-</a:t>
            </a:r>
            <a:endParaRPr lang="de-DE">
              <a:solidFill>
                <a:srgbClr val="CC0066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1547664" y="1936961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009900"/>
                </a:solidFill>
              </a:rPr>
              <a:t>All Reco</a:t>
            </a:r>
            <a:endParaRPr lang="de-DE" b="1">
              <a:solidFill>
                <a:srgbClr val="009900"/>
              </a:solidFill>
            </a:endParaRPr>
          </a:p>
        </p:txBody>
      </p:sp>
      <p:grpSp>
        <p:nvGrpSpPr>
          <p:cNvPr id="54" name="Gruppieren 53"/>
          <p:cNvGrpSpPr/>
          <p:nvPr/>
        </p:nvGrpSpPr>
        <p:grpSpPr>
          <a:xfrm>
            <a:off x="5436096" y="1916832"/>
            <a:ext cx="2630544" cy="4413135"/>
            <a:chOff x="5325832" y="1545437"/>
            <a:chExt cx="2630544" cy="4413135"/>
          </a:xfrm>
        </p:grpSpPr>
        <p:sp>
          <p:nvSpPr>
            <p:cNvPr id="5" name="Textfeld 4"/>
            <p:cNvSpPr txBox="1"/>
            <p:nvPr/>
          </p:nvSpPr>
          <p:spPr>
            <a:xfrm>
              <a:off x="6339906" y="1966126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>
                  <a:solidFill>
                    <a:schemeClr val="accent6">
                      <a:lumMod val="75000"/>
                    </a:schemeClr>
                  </a:solidFill>
                </a:rPr>
                <a:t>ψ</a:t>
              </a:r>
              <a:r>
                <a:rPr lang="de-DE" smtClean="0">
                  <a:solidFill>
                    <a:schemeClr val="accent6">
                      <a:lumMod val="75000"/>
                    </a:schemeClr>
                  </a:solidFill>
                </a:rPr>
                <a:t>(2S)</a:t>
              </a:r>
              <a:endParaRPr lang="de-DE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" name="Gerade Verbindung mit Pfeil 6"/>
            <p:cNvCxnSpPr/>
            <p:nvPr/>
          </p:nvCxnSpPr>
          <p:spPr>
            <a:xfrm flipH="1">
              <a:off x="6602911" y="2492896"/>
              <a:ext cx="78723" cy="126014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7"/>
            <p:cNvCxnSpPr/>
            <p:nvPr/>
          </p:nvCxnSpPr>
          <p:spPr>
            <a:xfrm>
              <a:off x="7028656" y="2492896"/>
              <a:ext cx="351656" cy="92560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 flipH="1">
              <a:off x="6156176" y="2420888"/>
              <a:ext cx="288032" cy="71423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 flipH="1">
              <a:off x="7182419" y="4005064"/>
              <a:ext cx="76200" cy="61791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>
              <a:off x="7605397" y="4005064"/>
              <a:ext cx="130798" cy="126598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/>
            <p:cNvSpPr txBox="1"/>
            <p:nvPr/>
          </p:nvSpPr>
          <p:spPr>
            <a:xfrm>
              <a:off x="5841412" y="3233839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chemeClr val="accent6">
                      <a:lumMod val="75000"/>
                    </a:schemeClr>
                  </a:solidFill>
                </a:rPr>
                <a:t>π</a:t>
              </a:r>
              <a:r>
                <a:rPr lang="de-DE" baseline="30000" smtClean="0">
                  <a:solidFill>
                    <a:schemeClr val="accent6">
                      <a:lumMod val="75000"/>
                    </a:schemeClr>
                  </a:solidFill>
                </a:rPr>
                <a:t>+</a:t>
              </a:r>
              <a:endParaRPr lang="de-DE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7150922" y="3568370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chemeClr val="accent6">
                      <a:lumMod val="75000"/>
                    </a:schemeClr>
                  </a:solidFill>
                </a:rPr>
                <a:t>J/</a:t>
              </a:r>
              <a:r>
                <a:rPr lang="el-GR">
                  <a:solidFill>
                    <a:schemeClr val="accent6">
                      <a:lumMod val="75000"/>
                    </a:schemeClr>
                  </a:solidFill>
                </a:rPr>
                <a:t>ψ</a:t>
              </a:r>
              <a:endParaRPr lang="de-DE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6921532" y="4694989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chemeClr val="accent6">
                      <a:lumMod val="75000"/>
                    </a:schemeClr>
                  </a:solidFill>
                </a:rPr>
                <a:t>μ</a:t>
              </a:r>
              <a:r>
                <a:rPr lang="de-DE" baseline="30000" smtClean="0">
                  <a:solidFill>
                    <a:schemeClr val="accent6">
                      <a:lumMod val="75000"/>
                    </a:schemeClr>
                  </a:solidFill>
                </a:rPr>
                <a:t>+</a:t>
              </a:r>
              <a:endParaRPr lang="de-DE" baseline="300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7553702" y="5343061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chemeClr val="accent6">
                      <a:lumMod val="75000"/>
                    </a:schemeClr>
                  </a:solidFill>
                </a:rPr>
                <a:t>μ</a:t>
              </a:r>
              <a:r>
                <a:rPr lang="de-DE" baseline="30000">
                  <a:solidFill>
                    <a:schemeClr val="accent6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6380622" y="3831186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chemeClr val="accent6">
                      <a:lumMod val="75000"/>
                    </a:schemeClr>
                  </a:solidFill>
                </a:rPr>
                <a:t>π</a:t>
              </a:r>
              <a:r>
                <a:rPr lang="de-DE" baseline="30000">
                  <a:solidFill>
                    <a:schemeClr val="accent6">
                      <a:lumMod val="75000"/>
                    </a:schemeClr>
                  </a:solidFill>
                </a:rPr>
                <a:t>-</a:t>
              </a:r>
              <a:endParaRPr lang="de-DE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4" name="Gerade Verbindung mit Pfeil 33"/>
            <p:cNvCxnSpPr/>
            <p:nvPr/>
          </p:nvCxnSpPr>
          <p:spPr>
            <a:xfrm flipH="1">
              <a:off x="5905011" y="3753036"/>
              <a:ext cx="72008" cy="1774691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 flipH="1">
              <a:off x="6339906" y="4415376"/>
              <a:ext cx="161624" cy="1112351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/>
            <p:cNvSpPr txBox="1"/>
            <p:nvPr/>
          </p:nvSpPr>
          <p:spPr>
            <a:xfrm>
              <a:off x="5325832" y="5589240"/>
              <a:ext cx="1550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chemeClr val="bg1">
                      <a:lumMod val="50000"/>
                    </a:schemeClr>
                  </a:solidFill>
                </a:rPr>
                <a:t>secondaries</a:t>
              </a:r>
              <a:endParaRPr lang="de-DE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6168887" y="1545437"/>
              <a:ext cx="1247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smtClean="0">
                  <a:solidFill>
                    <a:srgbClr val="009900"/>
                  </a:solidFill>
                </a:rPr>
                <a:t>McTruth</a:t>
              </a:r>
              <a:endParaRPr lang="de-DE" b="1">
                <a:solidFill>
                  <a:srgbClr val="009900"/>
                </a:solidFill>
              </a:endParaRPr>
            </a:p>
          </p:txBody>
        </p:sp>
      </p:grpSp>
      <p:sp>
        <p:nvSpPr>
          <p:cNvPr id="61" name="Textfeld 60"/>
          <p:cNvSpPr txBox="1"/>
          <p:nvPr/>
        </p:nvSpPr>
        <p:spPr>
          <a:xfrm>
            <a:off x="1842437" y="5085184"/>
            <a:ext cx="56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C0066"/>
                </a:solidFill>
              </a:rPr>
              <a:t>trk</a:t>
            </a:r>
            <a:r>
              <a:rPr lang="de-DE" baseline="30000" smtClean="0">
                <a:solidFill>
                  <a:srgbClr val="CC0066"/>
                </a:solidFill>
              </a:rPr>
              <a:t>-</a:t>
            </a:r>
            <a:endParaRPr lang="de-DE" baseline="30000">
              <a:solidFill>
                <a:srgbClr val="CC0066"/>
              </a:solidFill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1842437" y="5579948"/>
            <a:ext cx="56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C0066"/>
                </a:solidFill>
              </a:rPr>
              <a:t>trk</a:t>
            </a:r>
            <a:r>
              <a:rPr lang="de-DE" baseline="30000" smtClean="0">
                <a:solidFill>
                  <a:srgbClr val="CC0066"/>
                </a:solidFill>
              </a:rPr>
              <a:t>-</a:t>
            </a:r>
            <a:endParaRPr lang="de-DE" baseline="30000">
              <a:solidFill>
                <a:srgbClr val="CC0066"/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1778126" y="4653136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C0066"/>
                </a:solidFill>
              </a:rPr>
              <a:t>neut</a:t>
            </a:r>
            <a:endParaRPr lang="de-DE" baseline="30000">
              <a:solidFill>
                <a:srgbClr val="CC0066"/>
              </a:solidFill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7480113" y="2921739"/>
            <a:ext cx="1467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TheMother()</a:t>
            </a:r>
          </a:p>
          <a:p>
            <a:r>
              <a:rPr lang="de-DE" sz="1600" smtClean="0"/>
              <a:t>Daughter(i)</a:t>
            </a:r>
            <a:endParaRPr lang="de-DE" sz="1600"/>
          </a:p>
        </p:txBody>
      </p:sp>
      <p:grpSp>
        <p:nvGrpSpPr>
          <p:cNvPr id="80" name="Gruppieren 79"/>
          <p:cNvGrpSpPr/>
          <p:nvPr/>
        </p:nvGrpSpPr>
        <p:grpSpPr>
          <a:xfrm>
            <a:off x="2339752" y="2494959"/>
            <a:ext cx="5324214" cy="3650342"/>
            <a:chOff x="2339752" y="2494959"/>
            <a:chExt cx="5324214" cy="3650342"/>
          </a:xfrm>
        </p:grpSpPr>
        <p:cxnSp>
          <p:nvCxnSpPr>
            <p:cNvPr id="57" name="Gerade Verbindung mit Pfeil 56"/>
            <p:cNvCxnSpPr>
              <a:stCxn id="30" idx="3"/>
              <a:endCxn id="23" idx="1"/>
            </p:cNvCxnSpPr>
            <p:nvPr/>
          </p:nvCxnSpPr>
          <p:spPr>
            <a:xfrm>
              <a:off x="2439752" y="3019018"/>
              <a:ext cx="3511924" cy="770882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feld 57"/>
            <p:cNvSpPr txBox="1"/>
            <p:nvPr/>
          </p:nvSpPr>
          <p:spPr>
            <a:xfrm>
              <a:off x="3340576" y="2494959"/>
              <a:ext cx="1710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70C0"/>
                  </a:solidFill>
                </a:rPr>
                <a:t>GetMcTruth()</a:t>
              </a:r>
              <a:endParaRPr lang="de-DE">
                <a:solidFill>
                  <a:srgbClr val="0070C0"/>
                </a:solidFill>
              </a:endParaRPr>
            </a:p>
          </p:txBody>
        </p:sp>
        <p:cxnSp>
          <p:nvCxnSpPr>
            <p:cNvPr id="60" name="Gerade Verbindung mit Pfeil 59"/>
            <p:cNvCxnSpPr>
              <a:stCxn id="33" idx="3"/>
              <a:endCxn id="28" idx="1"/>
            </p:cNvCxnSpPr>
            <p:nvPr/>
          </p:nvCxnSpPr>
          <p:spPr>
            <a:xfrm>
              <a:off x="2411760" y="3469650"/>
              <a:ext cx="4079126" cy="917597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mit Pfeil 63"/>
            <p:cNvCxnSpPr/>
            <p:nvPr/>
          </p:nvCxnSpPr>
          <p:spPr>
            <a:xfrm>
              <a:off x="2383553" y="4425349"/>
              <a:ext cx="3268567" cy="1523931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mit Pfeil 66"/>
            <p:cNvCxnSpPr>
              <a:stCxn id="63" idx="3"/>
              <a:endCxn id="37" idx="1"/>
            </p:cNvCxnSpPr>
            <p:nvPr/>
          </p:nvCxnSpPr>
          <p:spPr>
            <a:xfrm>
              <a:off x="2483768" y="4837802"/>
              <a:ext cx="2952328" cy="1307499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mit Pfeil 68"/>
            <p:cNvCxnSpPr>
              <a:stCxn id="61" idx="3"/>
              <a:endCxn id="26" idx="1"/>
            </p:cNvCxnSpPr>
            <p:nvPr/>
          </p:nvCxnSpPr>
          <p:spPr>
            <a:xfrm>
              <a:off x="2411760" y="5269850"/>
              <a:ext cx="5252206" cy="629272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mit Pfeil 70"/>
            <p:cNvCxnSpPr>
              <a:stCxn id="31" idx="3"/>
              <a:endCxn id="25" idx="1"/>
            </p:cNvCxnSpPr>
            <p:nvPr/>
          </p:nvCxnSpPr>
          <p:spPr>
            <a:xfrm>
              <a:off x="2439752" y="3964414"/>
              <a:ext cx="4592044" cy="1286636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feld 78"/>
            <p:cNvSpPr txBox="1"/>
            <p:nvPr/>
          </p:nvSpPr>
          <p:spPr>
            <a:xfrm>
              <a:off x="2339752" y="5589240"/>
              <a:ext cx="17155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i="1" smtClean="0">
                  <a:solidFill>
                    <a:srgbClr val="FF5050"/>
                  </a:solidFill>
                  <a:latin typeface="Calibri"/>
                </a:rPr>
                <a:t>→ </a:t>
              </a:r>
              <a:r>
                <a:rPr lang="de-DE" sz="1600" i="1" smtClean="0">
                  <a:solidFill>
                    <a:srgbClr val="FF5050"/>
                  </a:solidFill>
                </a:rPr>
                <a:t>not matched</a:t>
              </a:r>
              <a:endParaRPr lang="de-DE" sz="1600" i="1">
                <a:solidFill>
                  <a:srgbClr val="FF5050"/>
                </a:solidFill>
              </a:endParaRPr>
            </a:p>
          </p:txBody>
        </p:sp>
      </p:grp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58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PndAnalysis: MC Truth Match of Composites</a:t>
            </a:r>
            <a:endParaRPr lang="de-DE" sz="32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mtClean="0"/>
          </a:p>
          <a:p>
            <a:r>
              <a:rPr lang="de-DE" smtClean="0"/>
              <a:t>Physics analysis might require </a:t>
            </a:r>
            <a:r>
              <a:rPr lang="de-DE" smtClean="0">
                <a:solidFill>
                  <a:srgbClr val="0000FF"/>
                </a:solidFill>
              </a:rPr>
              <a:t>a full mc truth </a:t>
            </a:r>
            <a:r>
              <a:rPr lang="de-DE" smtClean="0"/>
              <a:t>match for </a:t>
            </a:r>
            <a:r>
              <a:rPr lang="de-DE" smtClean="0">
                <a:solidFill>
                  <a:srgbClr val="0000FF"/>
                </a:solidFill>
              </a:rPr>
              <a:t>composite</a:t>
            </a:r>
            <a:r>
              <a:rPr lang="de-DE" smtClean="0"/>
              <a:t> particles for </a:t>
            </a:r>
            <a:r>
              <a:rPr lang="de-DE" smtClean="0">
                <a:solidFill>
                  <a:srgbClr val="0000FF"/>
                </a:solidFill>
              </a:rPr>
              <a:t>efficiency calculation</a:t>
            </a:r>
            <a:r>
              <a:rPr lang="de-DE" smtClean="0"/>
              <a:t>, because</a:t>
            </a:r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r>
              <a:rPr lang="de-DE" smtClean="0"/>
              <a:t>Functionality in PndAnalysis method</a:t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         </a:t>
            </a:r>
            <a:r>
              <a:rPr lang="de-DE" smtClean="0">
                <a:solidFill>
                  <a:srgbClr val="008000"/>
                </a:solidFill>
              </a:rPr>
              <a:t>PndAnalysis::</a:t>
            </a:r>
            <a:r>
              <a:rPr lang="de-DE" b="1" smtClean="0">
                <a:solidFill>
                  <a:srgbClr val="008000"/>
                </a:solidFill>
              </a:rPr>
              <a:t>McTruthMatch</a:t>
            </a:r>
            <a:r>
              <a:rPr lang="de-DE" smtClean="0">
                <a:solidFill>
                  <a:srgbClr val="008000"/>
                </a:solidFill>
              </a:rPr>
              <a:t>( RhoCandidate* );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62467" y="292494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X</a:t>
            </a:r>
            <a:endParaRPr lang="de-DE"/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922507" y="2564904"/>
            <a:ext cx="864096" cy="50405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858611" y="234888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p1</a:t>
            </a:r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922507" y="3140968"/>
            <a:ext cx="432048" cy="7200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426563" y="306896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accent6">
                    <a:lumMod val="75000"/>
                  </a:schemeClr>
                </a:solidFill>
              </a:rPr>
              <a:t>Y</a:t>
            </a:r>
            <a:endParaRPr lang="de-DE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1714595" y="2996952"/>
            <a:ext cx="720080" cy="21602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434675" y="285293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p2</a:t>
            </a:r>
            <a:endParaRPr lang="de-DE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1714595" y="3356992"/>
            <a:ext cx="576064" cy="36004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2290659" y="357301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p3</a:t>
            </a:r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3586803" y="306896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X</a:t>
            </a:r>
            <a:endParaRPr lang="de-DE"/>
          </a:p>
        </p:txBody>
      </p:sp>
      <p:cxnSp>
        <p:nvCxnSpPr>
          <p:cNvPr id="25" name="Gerade Verbindung mit Pfeil 24"/>
          <p:cNvCxnSpPr/>
          <p:nvPr/>
        </p:nvCxnSpPr>
        <p:spPr>
          <a:xfrm flipV="1">
            <a:off x="4666923" y="2605554"/>
            <a:ext cx="504056" cy="24738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5170979" y="242088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p1</a:t>
            </a:r>
            <a:endParaRPr lang="de-DE"/>
          </a:p>
        </p:txBody>
      </p:sp>
      <p:cxnSp>
        <p:nvCxnSpPr>
          <p:cNvPr id="27" name="Gerade Verbindung mit Pfeil 26"/>
          <p:cNvCxnSpPr>
            <a:stCxn id="24" idx="3"/>
          </p:cNvCxnSpPr>
          <p:nvPr/>
        </p:nvCxnSpPr>
        <p:spPr>
          <a:xfrm flipV="1">
            <a:off x="3930167" y="3068960"/>
            <a:ext cx="448724" cy="18466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4378891" y="278092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9900"/>
                </a:solidFill>
              </a:rPr>
              <a:t>Z</a:t>
            </a:r>
            <a:endParaRPr lang="de-DE">
              <a:solidFill>
                <a:srgbClr val="009900"/>
              </a:solidFill>
            </a:endParaRP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4666923" y="2996952"/>
            <a:ext cx="72008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5387003" y="285293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p2</a:t>
            </a:r>
            <a:endParaRPr lang="de-DE"/>
          </a:p>
        </p:txBody>
      </p:sp>
      <p:cxnSp>
        <p:nvCxnSpPr>
          <p:cNvPr id="31" name="Gerade Verbindung mit Pfeil 30"/>
          <p:cNvCxnSpPr/>
          <p:nvPr/>
        </p:nvCxnSpPr>
        <p:spPr>
          <a:xfrm>
            <a:off x="3946843" y="3284984"/>
            <a:ext cx="864096" cy="21602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4882947" y="34290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p3</a:t>
            </a:r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6683147" y="292494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X</a:t>
            </a:r>
            <a:endParaRPr lang="de-DE"/>
          </a:p>
        </p:txBody>
      </p:sp>
      <p:cxnSp>
        <p:nvCxnSpPr>
          <p:cNvPr id="35" name="Gerade Verbindung mit Pfeil 34"/>
          <p:cNvCxnSpPr/>
          <p:nvPr/>
        </p:nvCxnSpPr>
        <p:spPr>
          <a:xfrm flipV="1">
            <a:off x="7043187" y="2780928"/>
            <a:ext cx="432048" cy="28803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7547243" y="249289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p1</a:t>
            </a:r>
            <a:endParaRPr lang="de-DE"/>
          </a:p>
        </p:txBody>
      </p:sp>
      <p:cxnSp>
        <p:nvCxnSpPr>
          <p:cNvPr id="39" name="Gerade Verbindung mit Pfeil 38"/>
          <p:cNvCxnSpPr>
            <a:stCxn id="34" idx="3"/>
          </p:cNvCxnSpPr>
          <p:nvPr/>
        </p:nvCxnSpPr>
        <p:spPr>
          <a:xfrm flipV="1">
            <a:off x="7026511" y="3068960"/>
            <a:ext cx="808764" cy="4065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7907283" y="292494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p2</a:t>
            </a:r>
            <a:endParaRPr lang="de-DE"/>
          </a:p>
        </p:txBody>
      </p:sp>
      <p:cxnSp>
        <p:nvCxnSpPr>
          <p:cNvPr id="41" name="Gerade Verbindung mit Pfeil 40"/>
          <p:cNvCxnSpPr>
            <a:stCxn id="34" idx="3"/>
          </p:cNvCxnSpPr>
          <p:nvPr/>
        </p:nvCxnSpPr>
        <p:spPr>
          <a:xfrm>
            <a:off x="7026511" y="3109610"/>
            <a:ext cx="664748" cy="39139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7763267" y="335699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p3</a:t>
            </a:r>
            <a:endParaRPr lang="de-DE"/>
          </a:p>
        </p:txBody>
      </p:sp>
      <p:sp>
        <p:nvSpPr>
          <p:cNvPr id="63" name="Textfeld 62"/>
          <p:cNvSpPr txBox="1"/>
          <p:nvPr/>
        </p:nvSpPr>
        <p:spPr>
          <a:xfrm>
            <a:off x="5963067" y="2708920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smtClean="0">
                <a:solidFill>
                  <a:srgbClr val="FF0000"/>
                </a:solidFill>
              </a:rPr>
              <a:t>≠</a:t>
            </a:r>
            <a:endParaRPr lang="de-DE" sz="3600">
              <a:solidFill>
                <a:srgbClr val="FF0000"/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3010739" y="2780928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smtClean="0">
                <a:solidFill>
                  <a:srgbClr val="FF0000"/>
                </a:solidFill>
              </a:rPr>
              <a:t>≠</a:t>
            </a:r>
            <a:endParaRPr lang="de-DE" sz="3600">
              <a:solidFill>
                <a:srgbClr val="FF0000"/>
              </a:solidFill>
            </a:endParaRPr>
          </a:p>
        </p:txBody>
      </p:sp>
      <p:sp>
        <p:nvSpPr>
          <p:cNvPr id="65" name="Rechteck 64"/>
          <p:cNvSpPr/>
          <p:nvPr/>
        </p:nvSpPr>
        <p:spPr>
          <a:xfrm>
            <a:off x="490459" y="2276872"/>
            <a:ext cx="2448272" cy="172819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>
            <a:off x="3586803" y="2348880"/>
            <a:ext cx="2376264" cy="158417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/>
          <p:cNvSpPr/>
          <p:nvPr/>
        </p:nvSpPr>
        <p:spPr>
          <a:xfrm>
            <a:off x="6611139" y="2492896"/>
            <a:ext cx="1872208" cy="136815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4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Example: </a:t>
            </a:r>
            <a:r>
              <a:rPr lang="el-GR" smtClean="0"/>
              <a:t>ψ</a:t>
            </a:r>
            <a:r>
              <a:rPr lang="de-DE" smtClean="0"/>
              <a:t>(2S) </a:t>
            </a:r>
            <a:r>
              <a:rPr lang="de-DE">
                <a:latin typeface="Calibri"/>
              </a:rPr>
              <a:t>→</a:t>
            </a:r>
            <a:r>
              <a:rPr lang="de-DE" smtClean="0"/>
              <a:t> J/</a:t>
            </a:r>
            <a:r>
              <a:rPr lang="el-GR" smtClean="0"/>
              <a:t>ψ </a:t>
            </a:r>
            <a:r>
              <a:rPr lang="de-DE" smtClean="0"/>
              <a:t>(</a:t>
            </a:r>
            <a:r>
              <a:rPr lang="el-GR"/>
              <a:t>μ</a:t>
            </a:r>
            <a:r>
              <a:rPr lang="de-DE" baseline="30000" smtClean="0"/>
              <a:t>+</a:t>
            </a:r>
            <a:r>
              <a:rPr lang="el-GR" smtClean="0"/>
              <a:t>μ</a:t>
            </a:r>
            <a:r>
              <a:rPr lang="de-DE" baseline="30000" smtClean="0"/>
              <a:t>-</a:t>
            </a:r>
            <a:r>
              <a:rPr lang="de-DE" smtClean="0"/>
              <a:t>) </a:t>
            </a:r>
            <a:r>
              <a:rPr lang="el-GR"/>
              <a:t>π</a:t>
            </a:r>
            <a:r>
              <a:rPr lang="de-DE" baseline="30000" smtClean="0"/>
              <a:t>+</a:t>
            </a:r>
            <a:r>
              <a:rPr lang="el-GR" smtClean="0"/>
              <a:t>π</a:t>
            </a:r>
            <a:r>
              <a:rPr lang="de-DE" baseline="30000" smtClean="0"/>
              <a:t>-</a:t>
            </a:r>
            <a:endParaRPr lang="de-DE" baseline="300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We want to reconstruct the following decay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15</a:t>
            </a:fld>
            <a:endParaRPr lang="de-DE"/>
          </a:p>
        </p:txBody>
      </p:sp>
      <p:grpSp>
        <p:nvGrpSpPr>
          <p:cNvPr id="18" name="Gruppieren 17"/>
          <p:cNvGrpSpPr/>
          <p:nvPr/>
        </p:nvGrpSpPr>
        <p:grpSpPr>
          <a:xfrm>
            <a:off x="2339752" y="1691516"/>
            <a:ext cx="4507130" cy="1737484"/>
            <a:chOff x="1907704" y="1772816"/>
            <a:chExt cx="4507130" cy="1737484"/>
          </a:xfrm>
        </p:grpSpPr>
        <p:sp>
          <p:nvSpPr>
            <p:cNvPr id="5" name="Textfeld 4"/>
            <p:cNvSpPr txBox="1"/>
            <p:nvPr/>
          </p:nvSpPr>
          <p:spPr>
            <a:xfrm>
              <a:off x="1907704" y="2492896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/>
                <a:t>ψ</a:t>
              </a:r>
              <a:r>
                <a:rPr lang="de-DE" smtClean="0"/>
                <a:t>(2S)</a:t>
              </a:r>
              <a:endParaRPr lang="de-DE"/>
            </a:p>
          </p:txBody>
        </p:sp>
        <p:cxnSp>
          <p:nvCxnSpPr>
            <p:cNvPr id="6" name="Gerade Verbindung mit Pfeil 5"/>
            <p:cNvCxnSpPr/>
            <p:nvPr/>
          </p:nvCxnSpPr>
          <p:spPr>
            <a:xfrm flipV="1">
              <a:off x="2843808" y="1988840"/>
              <a:ext cx="1512168" cy="57606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4427984" y="1772816"/>
              <a:ext cx="4732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smtClean="0">
                  <a:solidFill>
                    <a:srgbClr val="CC0066"/>
                  </a:solidFill>
                  <a:latin typeface="Arev Sans" pitchFamily="34" charset="0"/>
                  <a:ea typeface="Arev Sans" pitchFamily="34" charset="0"/>
                </a:rPr>
                <a:t>π</a:t>
              </a:r>
              <a:r>
                <a:rPr lang="de-DE" baseline="30000" smtClean="0">
                  <a:solidFill>
                    <a:srgbClr val="CC0066"/>
                  </a:solidFill>
                </a:rPr>
                <a:t>+</a:t>
              </a:r>
              <a:endParaRPr lang="de-DE" baseline="30000">
                <a:solidFill>
                  <a:srgbClr val="CC0066"/>
                </a:solidFill>
              </a:endParaRPr>
            </a:p>
          </p:txBody>
        </p:sp>
        <p:cxnSp>
          <p:nvCxnSpPr>
            <p:cNvPr id="8" name="Gerade Verbindung mit Pfeil 7"/>
            <p:cNvCxnSpPr/>
            <p:nvPr/>
          </p:nvCxnSpPr>
          <p:spPr>
            <a:xfrm>
              <a:off x="2843808" y="2780928"/>
              <a:ext cx="1152128" cy="14401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8"/>
            <p:cNvSpPr txBox="1"/>
            <p:nvPr/>
          </p:nvSpPr>
          <p:spPr>
            <a:xfrm>
              <a:off x="4067944" y="2780928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J/</a:t>
              </a:r>
              <a:r>
                <a:rPr lang="el-GR" smtClean="0"/>
                <a:t>ψ</a:t>
              </a:r>
              <a:endParaRPr lang="de-DE"/>
            </a:p>
          </p:txBody>
        </p:sp>
        <p:cxnSp>
          <p:nvCxnSpPr>
            <p:cNvPr id="10" name="Gerade Verbindung mit Pfeil 9"/>
            <p:cNvCxnSpPr/>
            <p:nvPr/>
          </p:nvCxnSpPr>
          <p:spPr>
            <a:xfrm flipV="1">
              <a:off x="4716016" y="2708920"/>
              <a:ext cx="1224136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6012160" y="2492896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rgbClr val="CC0066"/>
                  </a:solidFill>
                </a:rPr>
                <a:t>μ</a:t>
              </a:r>
              <a:r>
                <a:rPr lang="de-DE" baseline="30000" smtClean="0">
                  <a:solidFill>
                    <a:srgbClr val="CC0066"/>
                  </a:solidFill>
                </a:rPr>
                <a:t>-</a:t>
              </a:r>
              <a:endParaRPr lang="de-DE" baseline="30000">
                <a:solidFill>
                  <a:srgbClr val="CC0066"/>
                </a:solidFill>
              </a:endParaRPr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>
              <a:off x="4788024" y="3068960"/>
              <a:ext cx="1008112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/>
            <p:cNvSpPr txBox="1"/>
            <p:nvPr/>
          </p:nvSpPr>
          <p:spPr>
            <a:xfrm>
              <a:off x="5796136" y="3140968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rgbClr val="CC0066"/>
                  </a:solidFill>
                </a:rPr>
                <a:t>μ</a:t>
              </a:r>
              <a:r>
                <a:rPr lang="de-DE" baseline="30000" smtClean="0">
                  <a:solidFill>
                    <a:srgbClr val="CC0066"/>
                  </a:solidFill>
                </a:rPr>
                <a:t>+</a:t>
              </a:r>
              <a:endParaRPr lang="de-DE" baseline="30000">
                <a:solidFill>
                  <a:srgbClr val="CC0066"/>
                </a:solidFill>
              </a:endParaRPr>
            </a:p>
          </p:txBody>
        </p:sp>
        <p:cxnSp>
          <p:nvCxnSpPr>
            <p:cNvPr id="14" name="Gerade Verbindung mit Pfeil 13"/>
            <p:cNvCxnSpPr>
              <a:endCxn id="15" idx="1"/>
            </p:cNvCxnSpPr>
            <p:nvPr/>
          </p:nvCxnSpPr>
          <p:spPr>
            <a:xfrm flipV="1">
              <a:off x="2915816" y="2260903"/>
              <a:ext cx="2304256" cy="38439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5220072" y="2060848"/>
              <a:ext cx="41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smtClean="0">
                  <a:solidFill>
                    <a:srgbClr val="CC0066"/>
                  </a:solidFill>
                  <a:latin typeface="Arev Sans" pitchFamily="34" charset="0"/>
                  <a:ea typeface="Arev Sans" pitchFamily="34" charset="0"/>
                </a:rPr>
                <a:t>π</a:t>
              </a:r>
              <a:r>
                <a:rPr lang="de-DE" baseline="30000" smtClean="0">
                  <a:solidFill>
                    <a:srgbClr val="CC0066"/>
                  </a:solidFill>
                </a:rPr>
                <a:t>-</a:t>
              </a:r>
              <a:endParaRPr lang="de-DE" baseline="30000">
                <a:solidFill>
                  <a:srgbClr val="CC0066"/>
                </a:solidFill>
              </a:endParaRP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827584" y="3773939"/>
            <a:ext cx="7488832" cy="224676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RhoCandList muplus, muminus, piplus, piminus, jpsi, psi2s;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ana-&gt;FillList( </a:t>
            </a:r>
            <a:r>
              <a:rPr lang="de-DE" sz="1400" smtClean="0">
                <a:solidFill>
                  <a:srgbClr val="CC0066"/>
                </a:solidFill>
                <a:latin typeface="Consolas" pitchFamily="49" charset="0"/>
              </a:rPr>
              <a:t>muplus</a:t>
            </a:r>
            <a:r>
              <a:rPr lang="de-DE" sz="1400" smtClean="0">
                <a:latin typeface="Consolas" pitchFamily="49" charset="0"/>
              </a:rPr>
              <a:t>,</a:t>
            </a:r>
            <a:r>
              <a:rPr lang="de-DE" sz="1400" smtClean="0">
                <a:solidFill>
                  <a:srgbClr val="FF0000"/>
                </a:solidFill>
                <a:latin typeface="Consolas" pitchFamily="49" charset="0"/>
              </a:rPr>
              <a:t>  </a:t>
            </a:r>
            <a:r>
              <a:rPr lang="de-DE" sz="1400" smtClean="0">
                <a:latin typeface="Consolas" pitchFamily="49" charset="0"/>
              </a:rPr>
              <a:t>"MuonLoosePlus",  myPidAlgos ); </a:t>
            </a:r>
          </a:p>
          <a:p>
            <a:r>
              <a:rPr lang="de-DE" sz="1400" smtClean="0">
                <a:latin typeface="Consolas" pitchFamily="49" charset="0"/>
              </a:rPr>
              <a:t>ana-&gt;FillList( </a:t>
            </a:r>
            <a:r>
              <a:rPr lang="de-DE" sz="1400" smtClean="0">
                <a:solidFill>
                  <a:srgbClr val="CC0066"/>
                </a:solidFill>
                <a:latin typeface="Consolas" pitchFamily="49" charset="0"/>
              </a:rPr>
              <a:t>muminus</a:t>
            </a:r>
            <a:r>
              <a:rPr lang="de-DE" sz="1400" smtClean="0">
                <a:latin typeface="Consolas" pitchFamily="49" charset="0"/>
              </a:rPr>
              <a:t>, "MuonLooseMinus", </a:t>
            </a:r>
            <a:r>
              <a:rPr lang="de-DE" sz="1400">
                <a:latin typeface="Consolas" pitchFamily="49" charset="0"/>
              </a:rPr>
              <a:t>myPidAlgos ); </a:t>
            </a:r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ana-&gt;FillList( </a:t>
            </a:r>
            <a:r>
              <a:rPr lang="de-DE" sz="1400" smtClean="0">
                <a:solidFill>
                  <a:srgbClr val="CC0066"/>
                </a:solidFill>
                <a:latin typeface="Consolas" pitchFamily="49" charset="0"/>
              </a:rPr>
              <a:t>piplus</a:t>
            </a:r>
            <a:r>
              <a:rPr lang="de-DE" sz="1400" smtClean="0">
                <a:latin typeface="Consolas" pitchFamily="49" charset="0"/>
              </a:rPr>
              <a:t>,  "PionLoosePlus",  myPidAlgos </a:t>
            </a:r>
            <a:r>
              <a:rPr lang="de-DE" sz="1400">
                <a:latin typeface="Consolas" pitchFamily="49" charset="0"/>
              </a:rPr>
              <a:t>); </a:t>
            </a:r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ana-&gt;FillList( </a:t>
            </a:r>
            <a:r>
              <a:rPr lang="de-DE" sz="1400" smtClean="0">
                <a:solidFill>
                  <a:srgbClr val="CC0066"/>
                </a:solidFill>
                <a:latin typeface="Consolas" pitchFamily="49" charset="0"/>
              </a:rPr>
              <a:t>piminus</a:t>
            </a:r>
            <a:r>
              <a:rPr lang="de-DE" sz="1400" smtClean="0">
                <a:latin typeface="Consolas" pitchFamily="49" charset="0"/>
              </a:rPr>
              <a:t>,</a:t>
            </a:r>
            <a:r>
              <a:rPr lang="de-DE" sz="1400" smtClean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de-DE" sz="1400">
                <a:latin typeface="Consolas" pitchFamily="49" charset="0"/>
              </a:rPr>
              <a:t>"</a:t>
            </a:r>
            <a:r>
              <a:rPr lang="de-DE" sz="1400" smtClean="0">
                <a:latin typeface="Consolas" pitchFamily="49" charset="0"/>
              </a:rPr>
              <a:t>PionLooseMinus", </a:t>
            </a:r>
            <a:r>
              <a:rPr lang="de-DE" sz="1400">
                <a:latin typeface="Consolas" pitchFamily="49" charset="0"/>
              </a:rPr>
              <a:t>myPidAlgos );</a:t>
            </a:r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 </a:t>
            </a:r>
            <a:endParaRPr lang="de-DE" sz="1400" i="1" smtClean="0">
              <a:solidFill>
                <a:schemeClr val="bg1">
                  <a:lumMod val="50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jpsi</a:t>
            </a:r>
            <a:r>
              <a:rPr lang="de-DE" sz="1400" smtClean="0">
                <a:latin typeface="Consolas" pitchFamily="49" charset="0"/>
              </a:rPr>
              <a:t>.Combine( </a:t>
            </a:r>
            <a:r>
              <a:rPr lang="de-DE" sz="1400" smtClean="0">
                <a:solidFill>
                  <a:srgbClr val="CC0066"/>
                </a:solidFill>
                <a:latin typeface="Consolas" pitchFamily="49" charset="0"/>
              </a:rPr>
              <a:t>muplus</a:t>
            </a:r>
            <a:r>
              <a:rPr lang="de-DE" sz="1400" smtClean="0">
                <a:latin typeface="Consolas" pitchFamily="49" charset="0"/>
              </a:rPr>
              <a:t>, </a:t>
            </a:r>
            <a:r>
              <a:rPr lang="de-DE" sz="1400" smtClean="0">
                <a:solidFill>
                  <a:srgbClr val="CC0066"/>
                </a:solidFill>
                <a:latin typeface="Consolas" pitchFamily="49" charset="0"/>
              </a:rPr>
              <a:t>muminus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);</a:t>
            </a:r>
          </a:p>
          <a:p>
            <a:r>
              <a:rPr lang="de-DE" sz="140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psi2s</a:t>
            </a:r>
            <a:r>
              <a:rPr lang="de-DE" sz="1400" smtClean="0">
                <a:latin typeface="Consolas" pitchFamily="49" charset="0"/>
              </a:rPr>
              <a:t>.Combine( </a:t>
            </a:r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jpsi</a:t>
            </a:r>
            <a:r>
              <a:rPr lang="de-DE" sz="1400" smtClean="0">
                <a:latin typeface="Consolas" pitchFamily="49" charset="0"/>
              </a:rPr>
              <a:t>, </a:t>
            </a:r>
            <a:r>
              <a:rPr lang="de-DE" sz="1400" smtClean="0">
                <a:solidFill>
                  <a:srgbClr val="CC0066"/>
                </a:solidFill>
                <a:latin typeface="Consolas" pitchFamily="49" charset="0"/>
              </a:rPr>
              <a:t>piplus</a:t>
            </a:r>
            <a:r>
              <a:rPr lang="de-DE" sz="1400" smtClean="0">
                <a:latin typeface="Consolas" pitchFamily="49" charset="0"/>
              </a:rPr>
              <a:t>, </a:t>
            </a:r>
            <a:r>
              <a:rPr lang="de-DE" sz="1400" smtClean="0">
                <a:solidFill>
                  <a:srgbClr val="CC0066"/>
                </a:solidFill>
                <a:latin typeface="Consolas" pitchFamily="49" charset="0"/>
              </a:rPr>
              <a:t>piminus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);</a:t>
            </a:r>
          </a:p>
          <a:p>
            <a:endParaRPr lang="de-DE" sz="1400">
              <a:latin typeface="Consolas" pitchFamily="49" charset="0"/>
            </a:endParaRP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PndMcTruthMatch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smtClean="0"/>
              <a:t>Checklist</a:t>
            </a:r>
            <a:r>
              <a:rPr lang="de-DE" smtClean="0"/>
              <a:t> for full tree match: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mtClean="0">
                <a:solidFill>
                  <a:srgbClr val="FF0000"/>
                </a:solidFill>
              </a:rPr>
              <a:t>truth objects of final states have the correct PID types</a:t>
            </a:r>
          </a:p>
          <a:p>
            <a:pPr lvl="1"/>
            <a:endParaRPr lang="de-DE" smtClean="0"/>
          </a:p>
          <a:p>
            <a:pPr lvl="1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835696" y="2852936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ψ</a:t>
            </a:r>
            <a:r>
              <a:rPr lang="de-DE" smtClean="0"/>
              <a:t>(2S)</a:t>
            </a:r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2771800" y="2348880"/>
            <a:ext cx="1512168" cy="57606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4355976" y="2132856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D60093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D60093"/>
                </a:solidFill>
              </a:rPr>
              <a:t>+</a:t>
            </a:r>
            <a:endParaRPr lang="de-DE" baseline="30000">
              <a:solidFill>
                <a:srgbClr val="D60093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771800" y="3140968"/>
            <a:ext cx="1152128" cy="14401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995936" y="314096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J/</a:t>
            </a:r>
            <a:r>
              <a:rPr lang="el-GR" smtClean="0"/>
              <a:t>ψ</a:t>
            </a:r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4644008" y="3068960"/>
            <a:ext cx="1224136" cy="28803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940152" y="285293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CC0066"/>
                </a:solidFill>
              </a:rPr>
              <a:t>μ</a:t>
            </a:r>
            <a:r>
              <a:rPr lang="de-DE" baseline="30000" smtClean="0">
                <a:solidFill>
                  <a:srgbClr val="D60093"/>
                </a:solidFill>
              </a:rPr>
              <a:t>-</a:t>
            </a:r>
            <a:endParaRPr lang="de-DE" baseline="30000">
              <a:solidFill>
                <a:srgbClr val="D60093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4716016" y="3429000"/>
            <a:ext cx="1008112" cy="21602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724128" y="3501008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CC0066"/>
                </a:solidFill>
              </a:rPr>
              <a:t>μ</a:t>
            </a:r>
            <a:r>
              <a:rPr lang="de-DE" baseline="30000" smtClean="0">
                <a:solidFill>
                  <a:srgbClr val="D60093"/>
                </a:solidFill>
              </a:rPr>
              <a:t>+</a:t>
            </a:r>
            <a:endParaRPr lang="de-DE" baseline="30000">
              <a:solidFill>
                <a:srgbClr val="D60093"/>
              </a:solidFill>
            </a:endParaRPr>
          </a:p>
        </p:txBody>
      </p:sp>
      <p:cxnSp>
        <p:nvCxnSpPr>
          <p:cNvPr id="20" name="Gerade Verbindung mit Pfeil 19"/>
          <p:cNvCxnSpPr>
            <a:endCxn id="22" idx="1"/>
          </p:cNvCxnSpPr>
          <p:nvPr/>
        </p:nvCxnSpPr>
        <p:spPr>
          <a:xfrm flipV="1">
            <a:off x="2843808" y="2620943"/>
            <a:ext cx="2304256" cy="38439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5148064" y="2420888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D60093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D60093"/>
                </a:solidFill>
              </a:rPr>
              <a:t>-</a:t>
            </a:r>
            <a:endParaRPr lang="de-DE" baseline="30000">
              <a:solidFill>
                <a:srgbClr val="D60093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284420" y="536392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X</a:t>
            </a:r>
            <a:endParaRPr lang="de-DE"/>
          </a:p>
        </p:txBody>
      </p:sp>
      <p:cxnSp>
        <p:nvCxnSpPr>
          <p:cNvPr id="26" name="Gerade Verbindung mit Pfeil 25"/>
          <p:cNvCxnSpPr/>
          <p:nvPr/>
        </p:nvCxnSpPr>
        <p:spPr>
          <a:xfrm flipV="1">
            <a:off x="2771800" y="4859868"/>
            <a:ext cx="1512168" cy="57606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4355976" y="4643844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chemeClr val="accent6">
                    <a:lumMod val="75000"/>
                  </a:schemeClr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de-DE" baseline="3000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2771800" y="5651956"/>
            <a:ext cx="1152128" cy="14401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4205813" y="5651956"/>
            <a:ext cx="58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Y</a:t>
            </a:r>
            <a:endParaRPr lang="de-DE"/>
          </a:p>
        </p:txBody>
      </p:sp>
      <p:cxnSp>
        <p:nvCxnSpPr>
          <p:cNvPr id="30" name="Gerade Verbindung mit Pfeil 29"/>
          <p:cNvCxnSpPr/>
          <p:nvPr/>
        </p:nvCxnSpPr>
        <p:spPr>
          <a:xfrm flipV="1">
            <a:off x="4644008" y="5579948"/>
            <a:ext cx="1224136" cy="28803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5940152" y="536392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chemeClr val="accent6">
                    <a:lumMod val="75000"/>
                  </a:schemeClr>
                </a:solidFill>
              </a:rPr>
              <a:t>μ</a:t>
            </a:r>
            <a:r>
              <a:rPr lang="de-DE" baseline="3000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de-DE" baseline="3000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4716016" y="5939988"/>
            <a:ext cx="1008112" cy="21602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5724128" y="6011996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chemeClr val="accent6">
                    <a:lumMod val="75000"/>
                  </a:schemeClr>
                </a:solidFill>
              </a:rPr>
              <a:t>μ</a:t>
            </a:r>
            <a:r>
              <a:rPr lang="de-DE" baseline="3000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de-DE" baseline="3000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4" name="Gerade Verbindung mit Pfeil 33"/>
          <p:cNvCxnSpPr>
            <a:endCxn id="35" idx="1"/>
          </p:cNvCxnSpPr>
          <p:nvPr/>
        </p:nvCxnSpPr>
        <p:spPr>
          <a:xfrm flipV="1">
            <a:off x="2843808" y="5116542"/>
            <a:ext cx="2304256" cy="39978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5148064" y="4931876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FF0000"/>
                </a:solidFill>
              </a:rPr>
              <a:t>μ</a:t>
            </a:r>
            <a:r>
              <a:rPr lang="de-DE" baseline="30000" smtClean="0">
                <a:solidFill>
                  <a:srgbClr val="FF0000"/>
                </a:solidFill>
              </a:rPr>
              <a:t>-</a:t>
            </a:r>
            <a:r>
              <a:rPr lang="de-DE" smtClean="0">
                <a:solidFill>
                  <a:srgbClr val="FF0000"/>
                </a:solidFill>
              </a:rPr>
              <a:t> (mis-id)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067944" y="3862789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smtClean="0">
                <a:solidFill>
                  <a:srgbClr val="3333FF"/>
                </a:solidFill>
              </a:rPr>
              <a:t>≠</a:t>
            </a:r>
            <a:endParaRPr lang="de-DE" sz="3600">
              <a:solidFill>
                <a:srgbClr val="3333FF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1619672" y="1988840"/>
            <a:ext cx="5472608" cy="19442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1619672" y="4509120"/>
            <a:ext cx="5472608" cy="19442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Wolkenförmige Legende 40"/>
          <p:cNvSpPr/>
          <p:nvPr/>
        </p:nvSpPr>
        <p:spPr>
          <a:xfrm rot="491523">
            <a:off x="3045332" y="5008005"/>
            <a:ext cx="2025386" cy="1069177"/>
          </a:xfrm>
          <a:prstGeom prst="cloudCallout">
            <a:avLst>
              <a:gd name="adj1" fmla="val -44231"/>
              <a:gd name="adj2" fmla="val 5697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1979712" y="6021288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chemeClr val="bg1">
                    <a:lumMod val="50000"/>
                  </a:schemeClr>
                </a:solidFill>
              </a:rPr>
              <a:t>unknow intermediate </a:t>
            </a:r>
          </a:p>
          <a:p>
            <a:r>
              <a:rPr lang="de-DE" sz="1200" smtClean="0">
                <a:solidFill>
                  <a:schemeClr val="bg1">
                    <a:lumMod val="50000"/>
                  </a:schemeClr>
                </a:solidFill>
              </a:rPr>
              <a:t>states up to now</a:t>
            </a:r>
            <a:endParaRPr lang="de-DE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Datumsplatzhalt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40" name="Fußzeilenplatzhalt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PndMcTruthMatch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smtClean="0"/>
              <a:t>Checklist</a:t>
            </a:r>
            <a:r>
              <a:rPr lang="de-DE" smtClean="0"/>
              <a:t> for full tree match: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de-DE" smtClean="0">
                <a:solidFill>
                  <a:srgbClr val="FF0000"/>
                </a:solidFill>
              </a:rPr>
              <a:t>truth objects of final states have the same mother</a:t>
            </a:r>
          </a:p>
          <a:p>
            <a:pPr lvl="1"/>
            <a:endParaRPr lang="de-DE" smtClean="0"/>
          </a:p>
          <a:p>
            <a:pPr lvl="1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835696" y="2852936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ψ</a:t>
            </a:r>
            <a:r>
              <a:rPr lang="de-DE" smtClean="0"/>
              <a:t>(2S)</a:t>
            </a:r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2771800" y="2348880"/>
            <a:ext cx="1512168" cy="576064"/>
          </a:xfrm>
          <a:prstGeom prst="straightConnector1">
            <a:avLst/>
          </a:prstGeom>
          <a:ln w="1905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4355976" y="2132856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771800" y="3140968"/>
            <a:ext cx="1152128" cy="144016"/>
          </a:xfrm>
          <a:prstGeom prst="straightConnector1">
            <a:avLst/>
          </a:prstGeom>
          <a:ln w="1905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995936" y="314096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J/</a:t>
            </a:r>
            <a:r>
              <a:rPr lang="el-GR" smtClean="0"/>
              <a:t>ψ</a:t>
            </a:r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4644008" y="3068960"/>
            <a:ext cx="1224136" cy="288032"/>
          </a:xfrm>
          <a:prstGeom prst="straightConnector1">
            <a:avLst/>
          </a:prstGeom>
          <a:ln w="1905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940152" y="285293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4716016" y="3429000"/>
            <a:ext cx="1008112" cy="216024"/>
          </a:xfrm>
          <a:prstGeom prst="straightConnector1">
            <a:avLst/>
          </a:prstGeom>
          <a:ln w="1905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724128" y="3501008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20" name="Gerade Verbindung mit Pfeil 19"/>
          <p:cNvCxnSpPr>
            <a:endCxn id="22" idx="1"/>
          </p:cNvCxnSpPr>
          <p:nvPr/>
        </p:nvCxnSpPr>
        <p:spPr>
          <a:xfrm flipV="1">
            <a:off x="2843808" y="2620943"/>
            <a:ext cx="2304256" cy="384394"/>
          </a:xfrm>
          <a:prstGeom prst="straightConnector1">
            <a:avLst/>
          </a:prstGeom>
          <a:ln w="1905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5148064" y="2420888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284420" y="536392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X</a:t>
            </a:r>
            <a:endParaRPr lang="de-DE"/>
          </a:p>
        </p:txBody>
      </p:sp>
      <p:cxnSp>
        <p:nvCxnSpPr>
          <p:cNvPr id="26" name="Gerade Verbindung mit Pfeil 25"/>
          <p:cNvCxnSpPr/>
          <p:nvPr/>
        </p:nvCxnSpPr>
        <p:spPr>
          <a:xfrm flipV="1">
            <a:off x="2771800" y="4859868"/>
            <a:ext cx="1512168" cy="57606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4355976" y="4643844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2771800" y="5651956"/>
            <a:ext cx="1152128" cy="1440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4100650" y="565195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Y</a:t>
            </a:r>
          </a:p>
        </p:txBody>
      </p:sp>
      <p:cxnSp>
        <p:nvCxnSpPr>
          <p:cNvPr id="30" name="Gerade Verbindung mit Pfeil 29"/>
          <p:cNvCxnSpPr/>
          <p:nvPr/>
        </p:nvCxnSpPr>
        <p:spPr>
          <a:xfrm flipV="1">
            <a:off x="4644008" y="5579948"/>
            <a:ext cx="1224136" cy="2880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5940152" y="536392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32" name="Gerade Verbindung mit Pfeil 31"/>
          <p:cNvCxnSpPr/>
          <p:nvPr/>
        </p:nvCxnSpPr>
        <p:spPr>
          <a:xfrm flipV="1">
            <a:off x="2771800" y="6156012"/>
            <a:ext cx="2952328" cy="1533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5724128" y="6011996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2411760" y="4941168"/>
            <a:ext cx="2664296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5148064" y="4931876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067944" y="3862789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smtClean="0">
                <a:solidFill>
                  <a:srgbClr val="3333FF"/>
                </a:solidFill>
              </a:rPr>
              <a:t>≠</a:t>
            </a:r>
            <a:endParaRPr lang="de-DE" sz="3600">
              <a:solidFill>
                <a:srgbClr val="3333FF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1619672" y="1988840"/>
            <a:ext cx="5472608" cy="19442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1619672" y="4509120"/>
            <a:ext cx="5472608" cy="19442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/>
          <p:cNvSpPr/>
          <p:nvPr/>
        </p:nvSpPr>
        <p:spPr>
          <a:xfrm>
            <a:off x="2051720" y="4725144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Z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2411760" y="6093296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Z‘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39" name="Datumsplatzhalt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40" name="Fußzeilenplatzhalt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PndMcTruthMatch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smtClean="0"/>
              <a:t>Checklist</a:t>
            </a:r>
            <a:r>
              <a:rPr lang="de-DE" smtClean="0"/>
              <a:t> for full tree match: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de-DE" smtClean="0">
                <a:solidFill>
                  <a:srgbClr val="FF0000"/>
                </a:solidFill>
              </a:rPr>
              <a:t>mother has required type</a:t>
            </a:r>
          </a:p>
          <a:p>
            <a:pPr lvl="1"/>
            <a:endParaRPr lang="de-DE" smtClean="0"/>
          </a:p>
          <a:p>
            <a:pPr lvl="1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835696" y="2852936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D60093"/>
                </a:solidFill>
              </a:rPr>
              <a:t>ψ</a:t>
            </a:r>
            <a:r>
              <a:rPr lang="de-DE" smtClean="0">
                <a:solidFill>
                  <a:srgbClr val="D60093"/>
                </a:solidFill>
              </a:rPr>
              <a:t>(2S)</a:t>
            </a:r>
            <a:endParaRPr lang="de-DE">
              <a:solidFill>
                <a:srgbClr val="D60093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2771800" y="2348880"/>
            <a:ext cx="1512168" cy="576064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4355976" y="2132856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771800" y="3140968"/>
            <a:ext cx="1152128" cy="144016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995936" y="314096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D60093"/>
                </a:solidFill>
              </a:rPr>
              <a:t>J/</a:t>
            </a:r>
            <a:r>
              <a:rPr lang="el-GR" smtClean="0">
                <a:solidFill>
                  <a:srgbClr val="D60093"/>
                </a:solidFill>
              </a:rPr>
              <a:t>ψ</a:t>
            </a:r>
            <a:endParaRPr lang="de-DE">
              <a:solidFill>
                <a:srgbClr val="D60093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4644008" y="3068960"/>
            <a:ext cx="1224136" cy="288032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940152" y="285293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4716016" y="3429000"/>
            <a:ext cx="1008112" cy="216024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724128" y="3501008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20" name="Gerade Verbindung mit Pfeil 19"/>
          <p:cNvCxnSpPr>
            <a:endCxn id="22" idx="1"/>
          </p:cNvCxnSpPr>
          <p:nvPr/>
        </p:nvCxnSpPr>
        <p:spPr>
          <a:xfrm flipV="1">
            <a:off x="2843808" y="2620943"/>
            <a:ext cx="2304256" cy="384394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5148064" y="2420888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26" name="Gerade Verbindung mit Pfeil 25"/>
          <p:cNvCxnSpPr/>
          <p:nvPr/>
        </p:nvCxnSpPr>
        <p:spPr>
          <a:xfrm flipV="1">
            <a:off x="2771800" y="4859868"/>
            <a:ext cx="1512168" cy="576064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4355976" y="4643844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2771800" y="5651956"/>
            <a:ext cx="1152128" cy="144016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4156628" y="565195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X</a:t>
            </a:r>
            <a:endParaRPr lang="de-DE">
              <a:solidFill>
                <a:srgbClr val="FF0000"/>
              </a:solidFill>
            </a:endParaRPr>
          </a:p>
        </p:txBody>
      </p:sp>
      <p:cxnSp>
        <p:nvCxnSpPr>
          <p:cNvPr id="30" name="Gerade Verbindung mit Pfeil 29"/>
          <p:cNvCxnSpPr/>
          <p:nvPr/>
        </p:nvCxnSpPr>
        <p:spPr>
          <a:xfrm flipV="1">
            <a:off x="4644008" y="5579948"/>
            <a:ext cx="1224136" cy="288032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5940152" y="536392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4716016" y="5939988"/>
            <a:ext cx="1008112" cy="216024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5724128" y="6011996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148064" y="4931876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067944" y="3862789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smtClean="0">
                <a:solidFill>
                  <a:srgbClr val="3333FF"/>
                </a:solidFill>
              </a:rPr>
              <a:t>≠</a:t>
            </a:r>
            <a:endParaRPr lang="de-DE" sz="3600">
              <a:solidFill>
                <a:srgbClr val="3333FF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1619672" y="1988840"/>
            <a:ext cx="5472608" cy="19442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1619672" y="4509120"/>
            <a:ext cx="5472608" cy="19442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9" name="Gerade Verbindung mit Pfeil 38"/>
          <p:cNvCxnSpPr/>
          <p:nvPr/>
        </p:nvCxnSpPr>
        <p:spPr>
          <a:xfrm flipV="1">
            <a:off x="2843808" y="5157192"/>
            <a:ext cx="2304256" cy="384394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1907704" y="5363924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chemeClr val="accent6">
                    <a:lumMod val="75000"/>
                  </a:schemeClr>
                </a:solidFill>
              </a:rPr>
              <a:t>ψ</a:t>
            </a:r>
            <a:r>
              <a:rPr lang="de-DE" smtClean="0">
                <a:solidFill>
                  <a:schemeClr val="accent6">
                    <a:lumMod val="75000"/>
                  </a:schemeClr>
                </a:solidFill>
              </a:rPr>
              <a:t>(2S)</a:t>
            </a:r>
            <a:endParaRPr lang="de-DE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Datumsplatzhalt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41" name="Fußzeilenplatzhalt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PndMcTruthMatch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smtClean="0"/>
              <a:t>Checklist</a:t>
            </a:r>
            <a:r>
              <a:rPr lang="de-DE" smtClean="0"/>
              <a:t> for full tree match: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de-DE" smtClean="0">
                <a:solidFill>
                  <a:srgbClr val="FF0000"/>
                </a:solidFill>
              </a:rPr>
              <a:t>mother has correct number of daughters</a:t>
            </a:r>
          </a:p>
          <a:p>
            <a:pPr lvl="1"/>
            <a:endParaRPr lang="de-DE" smtClean="0"/>
          </a:p>
          <a:p>
            <a:pPr lvl="1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835696" y="2852936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9900"/>
                </a:solidFill>
              </a:rPr>
              <a:t>ψ</a:t>
            </a:r>
            <a:r>
              <a:rPr lang="de-DE" smtClean="0">
                <a:solidFill>
                  <a:srgbClr val="009900"/>
                </a:solidFill>
              </a:rPr>
              <a:t>(2S)</a:t>
            </a:r>
            <a:endParaRPr lang="de-DE">
              <a:solidFill>
                <a:srgbClr val="009900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2771800" y="2348880"/>
            <a:ext cx="1512168" cy="576064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4355976" y="2132856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771800" y="3140968"/>
            <a:ext cx="1152128" cy="144016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995936" y="314096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9900"/>
                </a:solidFill>
              </a:rPr>
              <a:t>J/</a:t>
            </a:r>
            <a:r>
              <a:rPr lang="el-GR" smtClean="0">
                <a:solidFill>
                  <a:srgbClr val="009900"/>
                </a:solidFill>
              </a:rPr>
              <a:t>ψ</a:t>
            </a:r>
            <a:endParaRPr lang="de-DE">
              <a:solidFill>
                <a:srgbClr val="009900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4644008" y="3068960"/>
            <a:ext cx="1224136" cy="288032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940152" y="285293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4716016" y="3429000"/>
            <a:ext cx="1008112" cy="216024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724128" y="3501008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20" name="Gerade Verbindung mit Pfeil 19"/>
          <p:cNvCxnSpPr>
            <a:endCxn id="22" idx="1"/>
          </p:cNvCxnSpPr>
          <p:nvPr/>
        </p:nvCxnSpPr>
        <p:spPr>
          <a:xfrm flipV="1">
            <a:off x="2843808" y="2620943"/>
            <a:ext cx="2304256" cy="384394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5148064" y="2420888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835696" y="5363924"/>
            <a:ext cx="88678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9900"/>
                </a:solidFill>
              </a:rPr>
              <a:t>ψ</a:t>
            </a:r>
            <a:r>
              <a:rPr lang="de-DE" smtClean="0">
                <a:solidFill>
                  <a:srgbClr val="009900"/>
                </a:solidFill>
              </a:rPr>
              <a:t>(2S)</a:t>
            </a:r>
            <a:endParaRPr lang="de-DE">
              <a:solidFill>
                <a:srgbClr val="009900"/>
              </a:solidFill>
            </a:endParaRPr>
          </a:p>
        </p:txBody>
      </p:sp>
      <p:cxnSp>
        <p:nvCxnSpPr>
          <p:cNvPr id="26" name="Gerade Verbindung mit Pfeil 25"/>
          <p:cNvCxnSpPr/>
          <p:nvPr/>
        </p:nvCxnSpPr>
        <p:spPr>
          <a:xfrm flipV="1">
            <a:off x="2771800" y="4859868"/>
            <a:ext cx="1512168" cy="576064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4355976" y="4643844"/>
            <a:ext cx="47320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2771800" y="5651956"/>
            <a:ext cx="1152128" cy="144016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3995936" y="5651956"/>
            <a:ext cx="58221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9900"/>
                </a:solidFill>
              </a:rPr>
              <a:t>J/</a:t>
            </a:r>
            <a:r>
              <a:rPr lang="el-GR" smtClean="0">
                <a:solidFill>
                  <a:srgbClr val="009900"/>
                </a:solidFill>
              </a:rPr>
              <a:t>ψ</a:t>
            </a:r>
            <a:endParaRPr lang="de-DE" smtClean="0">
              <a:solidFill>
                <a:srgbClr val="009900"/>
              </a:solidFill>
            </a:endParaRPr>
          </a:p>
        </p:txBody>
      </p:sp>
      <p:cxnSp>
        <p:nvCxnSpPr>
          <p:cNvPr id="30" name="Gerade Verbindung mit Pfeil 29"/>
          <p:cNvCxnSpPr/>
          <p:nvPr/>
        </p:nvCxnSpPr>
        <p:spPr>
          <a:xfrm flipV="1">
            <a:off x="4644008" y="5579948"/>
            <a:ext cx="1224136" cy="288032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5940152" y="5363924"/>
            <a:ext cx="40267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4716016" y="5939988"/>
            <a:ext cx="1008112" cy="216024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5724128" y="6011996"/>
            <a:ext cx="45878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148064" y="4931876"/>
            <a:ext cx="41710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067944" y="3862789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smtClean="0">
                <a:solidFill>
                  <a:srgbClr val="3333FF"/>
                </a:solidFill>
              </a:rPr>
              <a:t>≠</a:t>
            </a:r>
            <a:endParaRPr lang="de-DE" sz="3600">
              <a:solidFill>
                <a:srgbClr val="3333FF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1619672" y="1988840"/>
            <a:ext cx="5472608" cy="19442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1619672" y="4509120"/>
            <a:ext cx="5472608" cy="19442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9" name="Gerade Verbindung mit Pfeil 38"/>
          <p:cNvCxnSpPr/>
          <p:nvPr/>
        </p:nvCxnSpPr>
        <p:spPr>
          <a:xfrm flipV="1">
            <a:off x="2843808" y="5157192"/>
            <a:ext cx="2304256" cy="384394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V="1">
            <a:off x="4644008" y="5085184"/>
            <a:ext cx="1512168" cy="6480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6156176" y="4797152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FF0000"/>
                </a:solidFill>
                <a:latin typeface="Arev Sans" pitchFamily="34" charset="0"/>
                <a:ea typeface="Arev Sans" pitchFamily="34" charset="0"/>
              </a:rPr>
              <a:t>X</a:t>
            </a:r>
            <a:endParaRPr lang="de-DE" baseline="30000">
              <a:solidFill>
                <a:srgbClr val="FF0000"/>
              </a:solidFill>
            </a:endParaRPr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2627784" y="5805264"/>
            <a:ext cx="1008112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3707904" y="609329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Y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34" name="Datumsplatzhalt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41" name="Fußzeilenplatzhalt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Topics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300" smtClean="0"/>
              <a:t>Particle Identification</a:t>
            </a:r>
          </a:p>
          <a:p>
            <a:pPr>
              <a:lnSpc>
                <a:spcPct val="150000"/>
              </a:lnSpc>
            </a:pPr>
            <a:r>
              <a:rPr lang="de-DE" sz="2300" smtClean="0"/>
              <a:t>Particle Selectors </a:t>
            </a:r>
            <a:r>
              <a:rPr lang="de-DE" sz="2300" i="1" smtClean="0"/>
              <a:t>(</a:t>
            </a:r>
            <a:r>
              <a:rPr lang="de-DE" sz="2300" i="1" smtClean="0">
                <a:solidFill>
                  <a:srgbClr val="FF0066"/>
                </a:solidFill>
              </a:rPr>
              <a:t>PndPidCombiner</a:t>
            </a:r>
            <a:r>
              <a:rPr lang="de-DE" sz="2300" i="1" smtClean="0"/>
              <a:t>, </a:t>
            </a:r>
            <a:r>
              <a:rPr lang="de-DE" sz="2300" i="1" smtClean="0">
                <a:solidFill>
                  <a:srgbClr val="FF0066"/>
                </a:solidFill>
              </a:rPr>
              <a:t>PndPidSelector</a:t>
            </a:r>
            <a:r>
              <a:rPr lang="de-DE" sz="2300" i="1" smtClean="0"/>
              <a:t>)</a:t>
            </a:r>
          </a:p>
          <a:p>
            <a:pPr>
              <a:lnSpc>
                <a:spcPct val="150000"/>
              </a:lnSpc>
            </a:pPr>
            <a:r>
              <a:rPr lang="de-DE" sz="2300" smtClean="0"/>
              <a:t>MC Truth Match </a:t>
            </a:r>
            <a:r>
              <a:rPr lang="de-DE" sz="2300" i="1" smtClean="0"/>
              <a:t>(</a:t>
            </a:r>
            <a:r>
              <a:rPr lang="de-DE" sz="2300" i="1" smtClean="0">
                <a:solidFill>
                  <a:srgbClr val="FF0066"/>
                </a:solidFill>
              </a:rPr>
              <a:t>PndAnalysis::McTruthMatch</a:t>
            </a:r>
            <a:r>
              <a:rPr lang="de-DE" sz="2300" i="1" smtClean="0"/>
              <a:t>)</a:t>
            </a:r>
          </a:p>
          <a:p>
            <a:pPr>
              <a:lnSpc>
                <a:spcPct val="150000"/>
              </a:lnSpc>
            </a:pPr>
            <a:r>
              <a:rPr lang="de-DE" sz="2300" smtClean="0"/>
              <a:t>Fitting Basics</a:t>
            </a:r>
          </a:p>
          <a:p>
            <a:pPr>
              <a:lnSpc>
                <a:spcPct val="150000"/>
              </a:lnSpc>
            </a:pPr>
            <a:r>
              <a:rPr lang="de-DE" sz="2300" smtClean="0"/>
              <a:t>Fitting Tools </a:t>
            </a:r>
            <a:r>
              <a:rPr lang="de-DE" sz="2300" i="1" smtClean="0"/>
              <a:t>(</a:t>
            </a:r>
            <a:r>
              <a:rPr lang="de-DE" sz="2300" i="1" smtClean="0">
                <a:solidFill>
                  <a:srgbClr val="FF0066"/>
                </a:solidFill>
              </a:rPr>
              <a:t>PndKinVtxFitter, PndKinFitter</a:t>
            </a:r>
            <a:r>
              <a:rPr lang="de-DE" sz="2300" i="1" smtClean="0"/>
              <a:t>)</a:t>
            </a:r>
          </a:p>
          <a:p>
            <a:pPr>
              <a:lnSpc>
                <a:spcPct val="150000"/>
              </a:lnSpc>
            </a:pPr>
            <a:r>
              <a:rPr lang="de-DE" sz="2300" smtClean="0"/>
              <a:t>Uncertainties</a:t>
            </a:r>
            <a:endParaRPr lang="de-DE" sz="2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Example: </a:t>
            </a:r>
            <a:r>
              <a:rPr lang="el-GR"/>
              <a:t>ψ</a:t>
            </a:r>
            <a:r>
              <a:rPr lang="de-DE"/>
              <a:t>(2S) → J/</a:t>
            </a:r>
            <a:r>
              <a:rPr lang="el-GR"/>
              <a:t>ψ </a:t>
            </a:r>
            <a:r>
              <a:rPr lang="de-DE"/>
              <a:t>(</a:t>
            </a:r>
            <a:r>
              <a:rPr lang="el-GR"/>
              <a:t>μ</a:t>
            </a:r>
            <a:r>
              <a:rPr lang="de-DE" baseline="30000"/>
              <a:t>+</a:t>
            </a:r>
            <a:r>
              <a:rPr lang="el-GR"/>
              <a:t>μ</a:t>
            </a:r>
            <a:r>
              <a:rPr lang="de-DE" baseline="30000"/>
              <a:t>-</a:t>
            </a:r>
            <a:r>
              <a:rPr lang="de-DE"/>
              <a:t>) </a:t>
            </a:r>
            <a:r>
              <a:rPr lang="el-GR"/>
              <a:t>π</a:t>
            </a:r>
            <a:r>
              <a:rPr lang="de-DE" baseline="30000"/>
              <a:t>+</a:t>
            </a:r>
            <a:r>
              <a:rPr lang="el-GR"/>
              <a:t>π</a:t>
            </a:r>
            <a:r>
              <a:rPr lang="de-DE" baseline="30000"/>
              <a:t>-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20</a:t>
            </a:fld>
            <a:endParaRPr lang="de-DE"/>
          </a:p>
        </p:txBody>
      </p:sp>
      <p:graphicFrame>
        <p:nvGraphicFramePr>
          <p:cNvPr id="31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174190"/>
              </p:ext>
            </p:extLst>
          </p:nvPr>
        </p:nvGraphicFramePr>
        <p:xfrm>
          <a:off x="395536" y="1196752"/>
          <a:ext cx="208823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1584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#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/>
                          </a:solidFill>
                        </a:rPr>
                        <a:t>reco</a:t>
                      </a:r>
                      <a:endParaRPr lang="de-DE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6009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trk+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trk+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trk+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trk-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trk-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trk-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trk-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neut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neut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neut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neut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Tabel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203269"/>
              </p:ext>
            </p:extLst>
          </p:nvPr>
        </p:nvGraphicFramePr>
        <p:xfrm>
          <a:off x="4499992" y="1124744"/>
          <a:ext cx="3672408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1224136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#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/>
                          </a:solidFill>
                        </a:rPr>
                        <a:t>truth</a:t>
                      </a:r>
                      <a:endParaRPr lang="de-DE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TheMother()</a:t>
                      </a:r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psi(2S)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J/psi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pi+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pi-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mu+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mu-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e+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mu-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11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12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13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pi-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6" name="Gerade Verbindung mit Pfeil 35"/>
          <p:cNvCxnSpPr/>
          <p:nvPr/>
        </p:nvCxnSpPr>
        <p:spPr>
          <a:xfrm>
            <a:off x="2483768" y="1700808"/>
            <a:ext cx="2016224" cy="72008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2483768" y="2132856"/>
            <a:ext cx="2016224" cy="108012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2483768" y="2852936"/>
            <a:ext cx="2016224" cy="3312368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2483768" y="2492896"/>
            <a:ext cx="2016224" cy="216024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>
            <a:off x="2483768" y="3212976"/>
            <a:ext cx="2016224" cy="36004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V="1">
            <a:off x="2483768" y="2780928"/>
            <a:ext cx="2016224" cy="86409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2483768" y="4005064"/>
            <a:ext cx="2016224" cy="108012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V="1">
            <a:off x="2483768" y="3933056"/>
            <a:ext cx="2016224" cy="432048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>
            <a:off x="2483768" y="4725144"/>
            <a:ext cx="2016224" cy="108012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 flipV="1">
            <a:off x="2483768" y="4293096"/>
            <a:ext cx="2016224" cy="86409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V="1">
            <a:off x="2483768" y="5373216"/>
            <a:ext cx="2016224" cy="72008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2555229" y="1268760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0070C0"/>
                </a:solidFill>
              </a:rPr>
              <a:t>GetMcTruth()</a:t>
            </a:r>
            <a:endParaRPr lang="de-DE" b="1">
              <a:solidFill>
                <a:srgbClr val="0070C0"/>
              </a:solidFill>
            </a:endParaRPr>
          </a:p>
        </p:txBody>
      </p:sp>
      <p:sp>
        <p:nvSpPr>
          <p:cNvPr id="54" name="Runde Klammer rechts 53"/>
          <p:cNvSpPr/>
          <p:nvPr/>
        </p:nvSpPr>
        <p:spPr>
          <a:xfrm>
            <a:off x="6804248" y="1772816"/>
            <a:ext cx="288032" cy="288032"/>
          </a:xfrm>
          <a:prstGeom prst="rightBracket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unde Klammer rechts 54"/>
          <p:cNvSpPr/>
          <p:nvPr/>
        </p:nvSpPr>
        <p:spPr>
          <a:xfrm>
            <a:off x="6804248" y="1700808"/>
            <a:ext cx="360040" cy="720080"/>
          </a:xfrm>
          <a:prstGeom prst="rightBracket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unde Klammer rechts 55"/>
          <p:cNvSpPr/>
          <p:nvPr/>
        </p:nvSpPr>
        <p:spPr>
          <a:xfrm>
            <a:off x="6804248" y="1628800"/>
            <a:ext cx="432048" cy="1152128"/>
          </a:xfrm>
          <a:prstGeom prst="rightBracket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unde Klammer rechts 56"/>
          <p:cNvSpPr/>
          <p:nvPr/>
        </p:nvSpPr>
        <p:spPr>
          <a:xfrm>
            <a:off x="7308304" y="2060848"/>
            <a:ext cx="360040" cy="1512168"/>
          </a:xfrm>
          <a:prstGeom prst="rightBracket">
            <a:avLst/>
          </a:prstGeom>
          <a:ln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unde Klammer rechts 57"/>
          <p:cNvSpPr/>
          <p:nvPr/>
        </p:nvSpPr>
        <p:spPr>
          <a:xfrm>
            <a:off x="7308304" y="2132856"/>
            <a:ext cx="288032" cy="1008112"/>
          </a:xfrm>
          <a:prstGeom prst="rightBracket">
            <a:avLst/>
          </a:prstGeom>
          <a:ln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9" name="Gerade Verbindung 58"/>
          <p:cNvCxnSpPr>
            <a:stCxn id="58" idx="1"/>
          </p:cNvCxnSpPr>
          <p:nvPr/>
        </p:nvCxnSpPr>
        <p:spPr>
          <a:xfrm flipH="1">
            <a:off x="6804248" y="3140968"/>
            <a:ext cx="504056" cy="0"/>
          </a:xfrm>
          <a:prstGeom prst="line">
            <a:avLst/>
          </a:prstGeom>
          <a:ln>
            <a:solidFill>
              <a:srgbClr val="0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 flipH="1">
            <a:off x="6804248" y="3573016"/>
            <a:ext cx="504056" cy="0"/>
          </a:xfrm>
          <a:prstGeom prst="line">
            <a:avLst/>
          </a:prstGeom>
          <a:ln>
            <a:solidFill>
              <a:srgbClr val="0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5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609796"/>
              </p:ext>
            </p:extLst>
          </p:nvPr>
        </p:nvGraphicFramePr>
        <p:xfrm>
          <a:off x="395536" y="1196752"/>
          <a:ext cx="2088232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1584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#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/>
                          </a:solidFill>
                        </a:rPr>
                        <a:t>reco</a:t>
                      </a:r>
                      <a:endParaRPr lang="de-DE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6009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trk+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trk+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trk+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trk-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trk-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trk-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trk-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neut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neut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neut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neut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i="1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J/psi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i="1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psi(2S)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el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391495"/>
              </p:ext>
            </p:extLst>
          </p:nvPr>
        </p:nvGraphicFramePr>
        <p:xfrm>
          <a:off x="4499992" y="1124744"/>
          <a:ext cx="3672408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1224136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#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/>
                          </a:solidFill>
                        </a:rPr>
                        <a:t>truth</a:t>
                      </a:r>
                      <a:endParaRPr lang="de-DE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TheMother()</a:t>
                      </a:r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psi(2S)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J/psi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pi+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pi-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mu+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mu-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e+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mu-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11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12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13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pi-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Example: </a:t>
            </a:r>
            <a:r>
              <a:rPr lang="el-GR"/>
              <a:t>ψ</a:t>
            </a:r>
            <a:r>
              <a:rPr lang="de-DE"/>
              <a:t>(2S) → J/</a:t>
            </a:r>
            <a:r>
              <a:rPr lang="el-GR"/>
              <a:t>ψ </a:t>
            </a:r>
            <a:r>
              <a:rPr lang="de-DE"/>
              <a:t>(</a:t>
            </a:r>
            <a:r>
              <a:rPr lang="el-GR"/>
              <a:t>μ</a:t>
            </a:r>
            <a:r>
              <a:rPr lang="de-DE" baseline="30000"/>
              <a:t>+</a:t>
            </a:r>
            <a:r>
              <a:rPr lang="el-GR"/>
              <a:t>μ</a:t>
            </a:r>
            <a:r>
              <a:rPr lang="de-DE" baseline="30000"/>
              <a:t>-</a:t>
            </a:r>
            <a:r>
              <a:rPr lang="de-DE"/>
              <a:t>) </a:t>
            </a:r>
            <a:r>
              <a:rPr lang="el-GR"/>
              <a:t>π</a:t>
            </a:r>
            <a:r>
              <a:rPr lang="de-DE" baseline="30000"/>
              <a:t>+</a:t>
            </a:r>
            <a:r>
              <a:rPr lang="el-GR"/>
              <a:t>π</a:t>
            </a:r>
            <a:r>
              <a:rPr lang="de-DE" baseline="30000"/>
              <a:t>-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21</a:t>
            </a:fld>
            <a:endParaRPr lang="de-DE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2483768" y="1700808"/>
            <a:ext cx="2016224" cy="7200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483768" y="2132856"/>
            <a:ext cx="2016224" cy="10801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2483768" y="2852936"/>
            <a:ext cx="2016224" cy="3312368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2483768" y="2492896"/>
            <a:ext cx="2016224" cy="216024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2483768" y="3212976"/>
            <a:ext cx="2016224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2483768" y="2780928"/>
            <a:ext cx="2016224" cy="8640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2483768" y="4005064"/>
            <a:ext cx="2016224" cy="108012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2483768" y="3933056"/>
            <a:ext cx="2016224" cy="432048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2483768" y="4725144"/>
            <a:ext cx="2016224" cy="108012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V="1">
            <a:off x="2483768" y="4293096"/>
            <a:ext cx="2016224" cy="86409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V="1">
            <a:off x="2483768" y="5373216"/>
            <a:ext cx="2016224" cy="72008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pieren 40"/>
          <p:cNvGrpSpPr/>
          <p:nvPr/>
        </p:nvGrpSpPr>
        <p:grpSpPr>
          <a:xfrm>
            <a:off x="179512" y="1700808"/>
            <a:ext cx="216024" cy="2016224"/>
            <a:chOff x="683568" y="1700808"/>
            <a:chExt cx="216024" cy="2016224"/>
          </a:xfrm>
        </p:grpSpPr>
        <p:sp>
          <p:nvSpPr>
            <p:cNvPr id="35" name="Pfeil nach rechts 34"/>
            <p:cNvSpPr/>
            <p:nvPr/>
          </p:nvSpPr>
          <p:spPr>
            <a:xfrm>
              <a:off x="683568" y="1700808"/>
              <a:ext cx="21602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rechts 35"/>
            <p:cNvSpPr/>
            <p:nvPr/>
          </p:nvSpPr>
          <p:spPr>
            <a:xfrm>
              <a:off x="683568" y="2060848"/>
              <a:ext cx="21602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Pfeil nach rechts 37"/>
            <p:cNvSpPr/>
            <p:nvPr/>
          </p:nvSpPr>
          <p:spPr>
            <a:xfrm>
              <a:off x="683568" y="3212976"/>
              <a:ext cx="21602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Pfeil nach rechts 38"/>
            <p:cNvSpPr/>
            <p:nvPr/>
          </p:nvSpPr>
          <p:spPr>
            <a:xfrm>
              <a:off x="683568" y="3573016"/>
              <a:ext cx="21602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1" name="Textfeld 40"/>
          <p:cNvSpPr txBox="1"/>
          <p:nvPr/>
        </p:nvSpPr>
        <p:spPr>
          <a:xfrm>
            <a:off x="2555229" y="1268760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0070C0"/>
                </a:solidFill>
              </a:rPr>
              <a:t>GetMcTruth()</a:t>
            </a:r>
            <a:endParaRPr lang="de-DE" b="1">
              <a:solidFill>
                <a:srgbClr val="0070C0"/>
              </a:solidFill>
            </a:endParaRPr>
          </a:p>
        </p:txBody>
      </p:sp>
      <p:sp>
        <p:nvSpPr>
          <p:cNvPr id="49" name="Runde Klammer rechts 48"/>
          <p:cNvSpPr/>
          <p:nvPr/>
        </p:nvSpPr>
        <p:spPr>
          <a:xfrm>
            <a:off x="6804248" y="1772816"/>
            <a:ext cx="288032" cy="288032"/>
          </a:xfrm>
          <a:prstGeom prst="rightBracket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unde Klammer rechts 49"/>
          <p:cNvSpPr/>
          <p:nvPr/>
        </p:nvSpPr>
        <p:spPr>
          <a:xfrm>
            <a:off x="6804248" y="1700808"/>
            <a:ext cx="360040" cy="720080"/>
          </a:xfrm>
          <a:prstGeom prst="rightBracket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unde Klammer rechts 50"/>
          <p:cNvSpPr/>
          <p:nvPr/>
        </p:nvSpPr>
        <p:spPr>
          <a:xfrm>
            <a:off x="6804248" y="1628800"/>
            <a:ext cx="432048" cy="1152128"/>
          </a:xfrm>
          <a:prstGeom prst="rightBracket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unde Klammer rechts 51"/>
          <p:cNvSpPr/>
          <p:nvPr/>
        </p:nvSpPr>
        <p:spPr>
          <a:xfrm>
            <a:off x="7308304" y="2060848"/>
            <a:ext cx="360040" cy="1512168"/>
          </a:xfrm>
          <a:prstGeom prst="rightBracket">
            <a:avLst/>
          </a:prstGeom>
          <a:ln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unde Klammer rechts 52"/>
          <p:cNvSpPr/>
          <p:nvPr/>
        </p:nvSpPr>
        <p:spPr>
          <a:xfrm>
            <a:off x="7308304" y="2132856"/>
            <a:ext cx="288032" cy="1008112"/>
          </a:xfrm>
          <a:prstGeom prst="rightBracket">
            <a:avLst/>
          </a:prstGeom>
          <a:ln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4" name="Gerade Verbindung 53"/>
          <p:cNvCxnSpPr>
            <a:stCxn id="53" idx="1"/>
          </p:cNvCxnSpPr>
          <p:nvPr/>
        </p:nvCxnSpPr>
        <p:spPr>
          <a:xfrm flipH="1">
            <a:off x="6804248" y="3140968"/>
            <a:ext cx="504056" cy="0"/>
          </a:xfrm>
          <a:prstGeom prst="line">
            <a:avLst/>
          </a:prstGeom>
          <a:ln>
            <a:solidFill>
              <a:srgbClr val="0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 flipH="1">
            <a:off x="6804248" y="3573016"/>
            <a:ext cx="504056" cy="0"/>
          </a:xfrm>
          <a:prstGeom prst="line">
            <a:avLst/>
          </a:prstGeom>
          <a:ln>
            <a:solidFill>
              <a:srgbClr val="0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75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435947"/>
              </p:ext>
            </p:extLst>
          </p:nvPr>
        </p:nvGraphicFramePr>
        <p:xfrm>
          <a:off x="395536" y="1196752"/>
          <a:ext cx="2088232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1584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#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/>
                          </a:solidFill>
                        </a:rPr>
                        <a:t>reco</a:t>
                      </a:r>
                      <a:endParaRPr lang="de-DE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6009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trk+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trk+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trk+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trk-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trk-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trk-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trk-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neut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neut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neut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neut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i="1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J/psi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i="1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psi(2S)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el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008537"/>
              </p:ext>
            </p:extLst>
          </p:nvPr>
        </p:nvGraphicFramePr>
        <p:xfrm>
          <a:off x="4499992" y="1124744"/>
          <a:ext cx="3672408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1224136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#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/>
                          </a:solidFill>
                        </a:rPr>
                        <a:t>truth</a:t>
                      </a:r>
                      <a:endParaRPr lang="de-DE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TheMother()</a:t>
                      </a:r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psi(2S)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/>
                        <a:t>J/psi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pi+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pi-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mu+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mu-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FF0000"/>
                          </a:solidFill>
                        </a:rPr>
                        <a:t>e+</a:t>
                      </a:r>
                      <a:endParaRPr lang="de-D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mu-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11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12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13</a:t>
                      </a:r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solidFill>
                            <a:srgbClr val="0000FF"/>
                          </a:solidFill>
                        </a:rPr>
                        <a:t>pi-</a:t>
                      </a:r>
                      <a:endParaRPr lang="de-DE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Example: </a:t>
            </a:r>
            <a:r>
              <a:rPr lang="el-GR"/>
              <a:t>ψ</a:t>
            </a:r>
            <a:r>
              <a:rPr lang="de-DE"/>
              <a:t>(2S) → J/</a:t>
            </a:r>
            <a:r>
              <a:rPr lang="el-GR"/>
              <a:t>ψ </a:t>
            </a:r>
            <a:r>
              <a:rPr lang="de-DE"/>
              <a:t>(</a:t>
            </a:r>
            <a:r>
              <a:rPr lang="el-GR"/>
              <a:t>μ</a:t>
            </a:r>
            <a:r>
              <a:rPr lang="de-DE" baseline="30000"/>
              <a:t>+</a:t>
            </a:r>
            <a:r>
              <a:rPr lang="el-GR"/>
              <a:t>μ</a:t>
            </a:r>
            <a:r>
              <a:rPr lang="de-DE" baseline="30000"/>
              <a:t>-</a:t>
            </a:r>
            <a:r>
              <a:rPr lang="de-DE"/>
              <a:t>) </a:t>
            </a:r>
            <a:r>
              <a:rPr lang="el-GR"/>
              <a:t>π</a:t>
            </a:r>
            <a:r>
              <a:rPr lang="de-DE" baseline="30000"/>
              <a:t>+</a:t>
            </a:r>
            <a:r>
              <a:rPr lang="el-GR"/>
              <a:t>π</a:t>
            </a:r>
            <a:r>
              <a:rPr lang="de-DE" baseline="30000"/>
              <a:t>-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22</a:t>
            </a:fld>
            <a:endParaRPr lang="de-DE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2483768" y="1700808"/>
            <a:ext cx="2016224" cy="7200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483768" y="2132856"/>
            <a:ext cx="2016224" cy="10801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2483768" y="2852936"/>
            <a:ext cx="2016224" cy="3312368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2483768" y="2492896"/>
            <a:ext cx="2016224" cy="216024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2483768" y="3212976"/>
            <a:ext cx="2016224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2483768" y="2780928"/>
            <a:ext cx="2016224" cy="8640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2483768" y="4005064"/>
            <a:ext cx="2016224" cy="108012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2483768" y="3933056"/>
            <a:ext cx="2016224" cy="432048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2483768" y="4725144"/>
            <a:ext cx="2016224" cy="108012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V="1">
            <a:off x="2483768" y="4293096"/>
            <a:ext cx="2016224" cy="86409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V="1">
            <a:off x="2483768" y="5373216"/>
            <a:ext cx="2016224" cy="72008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pieren 40"/>
          <p:cNvGrpSpPr/>
          <p:nvPr/>
        </p:nvGrpSpPr>
        <p:grpSpPr>
          <a:xfrm>
            <a:off x="179512" y="1700808"/>
            <a:ext cx="216024" cy="2016224"/>
            <a:chOff x="683568" y="1700808"/>
            <a:chExt cx="216024" cy="2016224"/>
          </a:xfrm>
        </p:grpSpPr>
        <p:sp>
          <p:nvSpPr>
            <p:cNvPr id="35" name="Pfeil nach rechts 34"/>
            <p:cNvSpPr/>
            <p:nvPr/>
          </p:nvSpPr>
          <p:spPr>
            <a:xfrm>
              <a:off x="683568" y="1700808"/>
              <a:ext cx="21602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rechts 35"/>
            <p:cNvSpPr/>
            <p:nvPr/>
          </p:nvSpPr>
          <p:spPr>
            <a:xfrm>
              <a:off x="683568" y="2060848"/>
              <a:ext cx="21602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Pfeil nach rechts 37"/>
            <p:cNvSpPr/>
            <p:nvPr/>
          </p:nvSpPr>
          <p:spPr>
            <a:xfrm>
              <a:off x="683568" y="3212976"/>
              <a:ext cx="21602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Pfeil nach rechts 38"/>
            <p:cNvSpPr/>
            <p:nvPr/>
          </p:nvSpPr>
          <p:spPr>
            <a:xfrm>
              <a:off x="683568" y="3573016"/>
              <a:ext cx="21602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1" name="Textfeld 40"/>
          <p:cNvSpPr txBox="1"/>
          <p:nvPr/>
        </p:nvSpPr>
        <p:spPr>
          <a:xfrm>
            <a:off x="2555229" y="1268760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0070C0"/>
                </a:solidFill>
              </a:rPr>
              <a:t>GetMcTruth()</a:t>
            </a:r>
            <a:endParaRPr lang="de-DE" b="1">
              <a:solidFill>
                <a:srgbClr val="0070C0"/>
              </a:solidFill>
            </a:endParaRPr>
          </a:p>
        </p:txBody>
      </p:sp>
      <p:sp>
        <p:nvSpPr>
          <p:cNvPr id="49" name="Runde Klammer rechts 48"/>
          <p:cNvSpPr/>
          <p:nvPr/>
        </p:nvSpPr>
        <p:spPr>
          <a:xfrm>
            <a:off x="6804248" y="1772816"/>
            <a:ext cx="288032" cy="288032"/>
          </a:xfrm>
          <a:prstGeom prst="rightBracket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unde Klammer rechts 49"/>
          <p:cNvSpPr/>
          <p:nvPr/>
        </p:nvSpPr>
        <p:spPr>
          <a:xfrm>
            <a:off x="6804248" y="1700808"/>
            <a:ext cx="360040" cy="720080"/>
          </a:xfrm>
          <a:prstGeom prst="rightBracket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unde Klammer rechts 50"/>
          <p:cNvSpPr/>
          <p:nvPr/>
        </p:nvSpPr>
        <p:spPr>
          <a:xfrm>
            <a:off x="6804248" y="1628800"/>
            <a:ext cx="432048" cy="1152128"/>
          </a:xfrm>
          <a:prstGeom prst="rightBracket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unde Klammer rechts 51"/>
          <p:cNvSpPr/>
          <p:nvPr/>
        </p:nvSpPr>
        <p:spPr>
          <a:xfrm>
            <a:off x="7308304" y="2060848"/>
            <a:ext cx="360040" cy="1512168"/>
          </a:xfrm>
          <a:prstGeom prst="rightBracket">
            <a:avLst/>
          </a:prstGeom>
          <a:ln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unde Klammer rechts 52"/>
          <p:cNvSpPr/>
          <p:nvPr/>
        </p:nvSpPr>
        <p:spPr>
          <a:xfrm>
            <a:off x="7308304" y="2132856"/>
            <a:ext cx="288032" cy="1008112"/>
          </a:xfrm>
          <a:prstGeom prst="rightBracket">
            <a:avLst/>
          </a:prstGeom>
          <a:ln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4" name="Gerade Verbindung 53"/>
          <p:cNvCxnSpPr>
            <a:stCxn id="53" idx="1"/>
          </p:cNvCxnSpPr>
          <p:nvPr/>
        </p:nvCxnSpPr>
        <p:spPr>
          <a:xfrm flipH="1">
            <a:off x="6804248" y="3140968"/>
            <a:ext cx="504056" cy="0"/>
          </a:xfrm>
          <a:prstGeom prst="line">
            <a:avLst/>
          </a:prstGeom>
          <a:ln>
            <a:solidFill>
              <a:srgbClr val="0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 flipH="1">
            <a:off x="6804248" y="3573016"/>
            <a:ext cx="504056" cy="0"/>
          </a:xfrm>
          <a:prstGeom prst="line">
            <a:avLst/>
          </a:prstGeom>
          <a:ln>
            <a:solidFill>
              <a:srgbClr val="0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unde Klammer rechts 39"/>
          <p:cNvSpPr/>
          <p:nvPr/>
        </p:nvSpPr>
        <p:spPr>
          <a:xfrm flipH="1" flipV="1">
            <a:off x="975449" y="2132856"/>
            <a:ext cx="176742" cy="3744416"/>
          </a:xfrm>
          <a:prstGeom prst="rightBracket">
            <a:avLst/>
          </a:prstGeom>
          <a:ln>
            <a:solidFill>
              <a:schemeClr val="tx1"/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unde Klammer rechts 41"/>
          <p:cNvSpPr/>
          <p:nvPr/>
        </p:nvSpPr>
        <p:spPr>
          <a:xfrm flipH="1" flipV="1">
            <a:off x="1020275" y="3212976"/>
            <a:ext cx="145576" cy="2592288"/>
          </a:xfrm>
          <a:prstGeom prst="rightBracket">
            <a:avLst/>
          </a:prstGeom>
          <a:ln>
            <a:solidFill>
              <a:schemeClr val="tx1"/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unde Klammer rechts 42"/>
          <p:cNvSpPr/>
          <p:nvPr/>
        </p:nvSpPr>
        <p:spPr>
          <a:xfrm flipV="1">
            <a:off x="2123728" y="3645024"/>
            <a:ext cx="183366" cy="2592288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unde Klammer rechts 43"/>
          <p:cNvSpPr/>
          <p:nvPr/>
        </p:nvSpPr>
        <p:spPr>
          <a:xfrm flipV="1">
            <a:off x="2123728" y="5877272"/>
            <a:ext cx="144016" cy="288032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unde Klammer rechts 44"/>
          <p:cNvSpPr/>
          <p:nvPr/>
        </p:nvSpPr>
        <p:spPr>
          <a:xfrm flipV="1">
            <a:off x="2123728" y="1772816"/>
            <a:ext cx="226910" cy="4536504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/>
        </p:nvSpPr>
        <p:spPr>
          <a:xfrm>
            <a:off x="2481943" y="2079170"/>
            <a:ext cx="2013857" cy="3755572"/>
          </a:xfrm>
          <a:custGeom>
            <a:avLst/>
            <a:gdLst>
              <a:gd name="connsiteX0" fmla="*/ 0 w 2013857"/>
              <a:gd name="connsiteY0" fmla="*/ 4093755 h 4319368"/>
              <a:gd name="connsiteX1" fmla="*/ 968828 w 2013857"/>
              <a:gd name="connsiteY1" fmla="*/ 3897812 h 4319368"/>
              <a:gd name="connsiteX2" fmla="*/ 1175657 w 2013857"/>
              <a:gd name="connsiteY2" fmla="*/ 251098 h 4319368"/>
              <a:gd name="connsiteX3" fmla="*/ 2013857 w 2013857"/>
              <a:gd name="connsiteY3" fmla="*/ 338183 h 4319368"/>
              <a:gd name="connsiteX0" fmla="*/ 0 w 2013857"/>
              <a:gd name="connsiteY0" fmla="*/ 3896355 h 4064435"/>
              <a:gd name="connsiteX1" fmla="*/ 968828 w 2013857"/>
              <a:gd name="connsiteY1" fmla="*/ 3700412 h 4064435"/>
              <a:gd name="connsiteX2" fmla="*/ 1077686 w 2013857"/>
              <a:gd name="connsiteY2" fmla="*/ 1011641 h 4064435"/>
              <a:gd name="connsiteX3" fmla="*/ 1175657 w 2013857"/>
              <a:gd name="connsiteY3" fmla="*/ 53698 h 4064435"/>
              <a:gd name="connsiteX4" fmla="*/ 2013857 w 2013857"/>
              <a:gd name="connsiteY4" fmla="*/ 140783 h 4064435"/>
              <a:gd name="connsiteX0" fmla="*/ 0 w 2013857"/>
              <a:gd name="connsiteY0" fmla="*/ 3764269 h 3932349"/>
              <a:gd name="connsiteX1" fmla="*/ 968828 w 2013857"/>
              <a:gd name="connsiteY1" fmla="*/ 3568326 h 3932349"/>
              <a:gd name="connsiteX2" fmla="*/ 1077686 w 2013857"/>
              <a:gd name="connsiteY2" fmla="*/ 879555 h 3932349"/>
              <a:gd name="connsiteX3" fmla="*/ 1436914 w 2013857"/>
              <a:gd name="connsiteY3" fmla="*/ 226412 h 3932349"/>
              <a:gd name="connsiteX4" fmla="*/ 2013857 w 2013857"/>
              <a:gd name="connsiteY4" fmla="*/ 8697 h 3932349"/>
              <a:gd name="connsiteX0" fmla="*/ 0 w 2013857"/>
              <a:gd name="connsiteY0" fmla="*/ 3783412 h 3906149"/>
              <a:gd name="connsiteX1" fmla="*/ 968828 w 2013857"/>
              <a:gd name="connsiteY1" fmla="*/ 3587469 h 3906149"/>
              <a:gd name="connsiteX2" fmla="*/ 1153886 w 2013857"/>
              <a:gd name="connsiteY2" fmla="*/ 1802213 h 3906149"/>
              <a:gd name="connsiteX3" fmla="*/ 1436914 w 2013857"/>
              <a:gd name="connsiteY3" fmla="*/ 245555 h 3906149"/>
              <a:gd name="connsiteX4" fmla="*/ 2013857 w 2013857"/>
              <a:gd name="connsiteY4" fmla="*/ 27840 h 3906149"/>
              <a:gd name="connsiteX0" fmla="*/ 0 w 2013857"/>
              <a:gd name="connsiteY0" fmla="*/ 3783412 h 3814676"/>
              <a:gd name="connsiteX1" fmla="*/ 1132114 w 2013857"/>
              <a:gd name="connsiteY1" fmla="*/ 2651298 h 3814676"/>
              <a:gd name="connsiteX2" fmla="*/ 1153886 w 2013857"/>
              <a:gd name="connsiteY2" fmla="*/ 1802213 h 3814676"/>
              <a:gd name="connsiteX3" fmla="*/ 1436914 w 2013857"/>
              <a:gd name="connsiteY3" fmla="*/ 245555 h 3814676"/>
              <a:gd name="connsiteX4" fmla="*/ 2013857 w 2013857"/>
              <a:gd name="connsiteY4" fmla="*/ 27840 h 3814676"/>
              <a:gd name="connsiteX0" fmla="*/ 0 w 2013857"/>
              <a:gd name="connsiteY0" fmla="*/ 3783412 h 3783412"/>
              <a:gd name="connsiteX1" fmla="*/ 1132114 w 2013857"/>
              <a:gd name="connsiteY1" fmla="*/ 2651298 h 3783412"/>
              <a:gd name="connsiteX2" fmla="*/ 1153886 w 2013857"/>
              <a:gd name="connsiteY2" fmla="*/ 1802213 h 3783412"/>
              <a:gd name="connsiteX3" fmla="*/ 1436914 w 2013857"/>
              <a:gd name="connsiteY3" fmla="*/ 245555 h 3783412"/>
              <a:gd name="connsiteX4" fmla="*/ 2013857 w 2013857"/>
              <a:gd name="connsiteY4" fmla="*/ 27840 h 3783412"/>
              <a:gd name="connsiteX0" fmla="*/ 0 w 2013857"/>
              <a:gd name="connsiteY0" fmla="*/ 3783412 h 3783412"/>
              <a:gd name="connsiteX1" fmla="*/ 1132114 w 2013857"/>
              <a:gd name="connsiteY1" fmla="*/ 2651298 h 3783412"/>
              <a:gd name="connsiteX2" fmla="*/ 1153886 w 2013857"/>
              <a:gd name="connsiteY2" fmla="*/ 1802213 h 3783412"/>
              <a:gd name="connsiteX3" fmla="*/ 1436914 w 2013857"/>
              <a:gd name="connsiteY3" fmla="*/ 245555 h 3783412"/>
              <a:gd name="connsiteX4" fmla="*/ 2013857 w 2013857"/>
              <a:gd name="connsiteY4" fmla="*/ 27840 h 3783412"/>
              <a:gd name="connsiteX0" fmla="*/ 0 w 2013857"/>
              <a:gd name="connsiteY0" fmla="*/ 3783412 h 3783412"/>
              <a:gd name="connsiteX1" fmla="*/ 1153886 w 2013857"/>
              <a:gd name="connsiteY1" fmla="*/ 1802213 h 3783412"/>
              <a:gd name="connsiteX2" fmla="*/ 1436914 w 2013857"/>
              <a:gd name="connsiteY2" fmla="*/ 245555 h 3783412"/>
              <a:gd name="connsiteX3" fmla="*/ 2013857 w 2013857"/>
              <a:gd name="connsiteY3" fmla="*/ 27840 h 3783412"/>
              <a:gd name="connsiteX0" fmla="*/ 0 w 2013857"/>
              <a:gd name="connsiteY0" fmla="*/ 3783412 h 3783412"/>
              <a:gd name="connsiteX1" fmla="*/ 1153886 w 2013857"/>
              <a:gd name="connsiteY1" fmla="*/ 1802213 h 3783412"/>
              <a:gd name="connsiteX2" fmla="*/ 1436914 w 2013857"/>
              <a:gd name="connsiteY2" fmla="*/ 245555 h 3783412"/>
              <a:gd name="connsiteX3" fmla="*/ 2013857 w 2013857"/>
              <a:gd name="connsiteY3" fmla="*/ 27840 h 3783412"/>
              <a:gd name="connsiteX0" fmla="*/ 0 w 2013857"/>
              <a:gd name="connsiteY0" fmla="*/ 3783412 h 3783412"/>
              <a:gd name="connsiteX1" fmla="*/ 1153886 w 2013857"/>
              <a:gd name="connsiteY1" fmla="*/ 1802213 h 3783412"/>
              <a:gd name="connsiteX2" fmla="*/ 1436914 w 2013857"/>
              <a:gd name="connsiteY2" fmla="*/ 245555 h 3783412"/>
              <a:gd name="connsiteX3" fmla="*/ 2013857 w 2013857"/>
              <a:gd name="connsiteY3" fmla="*/ 27840 h 3783412"/>
              <a:gd name="connsiteX0" fmla="*/ 0 w 2013857"/>
              <a:gd name="connsiteY0" fmla="*/ 3758839 h 3758839"/>
              <a:gd name="connsiteX1" fmla="*/ 1153886 w 2013857"/>
              <a:gd name="connsiteY1" fmla="*/ 1777640 h 3758839"/>
              <a:gd name="connsiteX2" fmla="*/ 1393371 w 2013857"/>
              <a:gd name="connsiteY2" fmla="*/ 623754 h 3758839"/>
              <a:gd name="connsiteX3" fmla="*/ 2013857 w 2013857"/>
              <a:gd name="connsiteY3" fmla="*/ 3267 h 3758839"/>
              <a:gd name="connsiteX0" fmla="*/ 0 w 2013857"/>
              <a:gd name="connsiteY0" fmla="*/ 3755572 h 3755572"/>
              <a:gd name="connsiteX1" fmla="*/ 1153886 w 2013857"/>
              <a:gd name="connsiteY1" fmla="*/ 1774373 h 3755572"/>
              <a:gd name="connsiteX2" fmla="*/ 1393371 w 2013857"/>
              <a:gd name="connsiteY2" fmla="*/ 620487 h 3755572"/>
              <a:gd name="connsiteX3" fmla="*/ 2013857 w 2013857"/>
              <a:gd name="connsiteY3" fmla="*/ 0 h 3755572"/>
              <a:gd name="connsiteX0" fmla="*/ 0 w 2013857"/>
              <a:gd name="connsiteY0" fmla="*/ 3755572 h 3755572"/>
              <a:gd name="connsiteX1" fmla="*/ 1153886 w 2013857"/>
              <a:gd name="connsiteY1" fmla="*/ 1774373 h 3755572"/>
              <a:gd name="connsiteX2" fmla="*/ 2013857 w 2013857"/>
              <a:gd name="connsiteY2" fmla="*/ 0 h 3755572"/>
              <a:gd name="connsiteX0" fmla="*/ 0 w 2013857"/>
              <a:gd name="connsiteY0" fmla="*/ 3755572 h 3755572"/>
              <a:gd name="connsiteX1" fmla="*/ 1153886 w 2013857"/>
              <a:gd name="connsiteY1" fmla="*/ 1774373 h 3755572"/>
              <a:gd name="connsiteX2" fmla="*/ 2013857 w 2013857"/>
              <a:gd name="connsiteY2" fmla="*/ 0 h 3755572"/>
              <a:gd name="connsiteX0" fmla="*/ 0 w 2013857"/>
              <a:gd name="connsiteY0" fmla="*/ 3755572 h 3755572"/>
              <a:gd name="connsiteX1" fmla="*/ 1153886 w 2013857"/>
              <a:gd name="connsiteY1" fmla="*/ 1774373 h 3755572"/>
              <a:gd name="connsiteX2" fmla="*/ 2013857 w 2013857"/>
              <a:gd name="connsiteY2" fmla="*/ 0 h 3755572"/>
              <a:gd name="connsiteX0" fmla="*/ 0 w 2013857"/>
              <a:gd name="connsiteY0" fmla="*/ 3755572 h 3755572"/>
              <a:gd name="connsiteX1" fmla="*/ 1153886 w 2013857"/>
              <a:gd name="connsiteY1" fmla="*/ 1774373 h 3755572"/>
              <a:gd name="connsiteX2" fmla="*/ 2013857 w 2013857"/>
              <a:gd name="connsiteY2" fmla="*/ 0 h 375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3857" h="3755572">
                <a:moveTo>
                  <a:pt x="0" y="3755572"/>
                </a:moveTo>
                <a:cubicBezTo>
                  <a:pt x="686707" y="3549650"/>
                  <a:pt x="1012713" y="2736913"/>
                  <a:pt x="1153886" y="1774373"/>
                </a:cubicBezTo>
                <a:cubicBezTo>
                  <a:pt x="1293586" y="821873"/>
                  <a:pt x="1519012" y="53975"/>
                  <a:pt x="2013857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Freihandform 47"/>
          <p:cNvSpPr/>
          <p:nvPr/>
        </p:nvSpPr>
        <p:spPr>
          <a:xfrm>
            <a:off x="2483768" y="1700808"/>
            <a:ext cx="2013857" cy="4536504"/>
          </a:xfrm>
          <a:custGeom>
            <a:avLst/>
            <a:gdLst>
              <a:gd name="connsiteX0" fmla="*/ 0 w 2013857"/>
              <a:gd name="connsiteY0" fmla="*/ 4093755 h 4319368"/>
              <a:gd name="connsiteX1" fmla="*/ 968828 w 2013857"/>
              <a:gd name="connsiteY1" fmla="*/ 3897812 h 4319368"/>
              <a:gd name="connsiteX2" fmla="*/ 1175657 w 2013857"/>
              <a:gd name="connsiteY2" fmla="*/ 251098 h 4319368"/>
              <a:gd name="connsiteX3" fmla="*/ 2013857 w 2013857"/>
              <a:gd name="connsiteY3" fmla="*/ 338183 h 4319368"/>
              <a:gd name="connsiteX0" fmla="*/ 0 w 2013857"/>
              <a:gd name="connsiteY0" fmla="*/ 3896355 h 4064435"/>
              <a:gd name="connsiteX1" fmla="*/ 968828 w 2013857"/>
              <a:gd name="connsiteY1" fmla="*/ 3700412 h 4064435"/>
              <a:gd name="connsiteX2" fmla="*/ 1077686 w 2013857"/>
              <a:gd name="connsiteY2" fmla="*/ 1011641 h 4064435"/>
              <a:gd name="connsiteX3" fmla="*/ 1175657 w 2013857"/>
              <a:gd name="connsiteY3" fmla="*/ 53698 h 4064435"/>
              <a:gd name="connsiteX4" fmla="*/ 2013857 w 2013857"/>
              <a:gd name="connsiteY4" fmla="*/ 140783 h 4064435"/>
              <a:gd name="connsiteX0" fmla="*/ 0 w 2013857"/>
              <a:gd name="connsiteY0" fmla="*/ 3764269 h 3932349"/>
              <a:gd name="connsiteX1" fmla="*/ 968828 w 2013857"/>
              <a:gd name="connsiteY1" fmla="*/ 3568326 h 3932349"/>
              <a:gd name="connsiteX2" fmla="*/ 1077686 w 2013857"/>
              <a:gd name="connsiteY2" fmla="*/ 879555 h 3932349"/>
              <a:gd name="connsiteX3" fmla="*/ 1436914 w 2013857"/>
              <a:gd name="connsiteY3" fmla="*/ 226412 h 3932349"/>
              <a:gd name="connsiteX4" fmla="*/ 2013857 w 2013857"/>
              <a:gd name="connsiteY4" fmla="*/ 8697 h 3932349"/>
              <a:gd name="connsiteX0" fmla="*/ 0 w 2013857"/>
              <a:gd name="connsiteY0" fmla="*/ 3783412 h 3906149"/>
              <a:gd name="connsiteX1" fmla="*/ 968828 w 2013857"/>
              <a:gd name="connsiteY1" fmla="*/ 3587469 h 3906149"/>
              <a:gd name="connsiteX2" fmla="*/ 1153886 w 2013857"/>
              <a:gd name="connsiteY2" fmla="*/ 1802213 h 3906149"/>
              <a:gd name="connsiteX3" fmla="*/ 1436914 w 2013857"/>
              <a:gd name="connsiteY3" fmla="*/ 245555 h 3906149"/>
              <a:gd name="connsiteX4" fmla="*/ 2013857 w 2013857"/>
              <a:gd name="connsiteY4" fmla="*/ 27840 h 3906149"/>
              <a:gd name="connsiteX0" fmla="*/ 0 w 2013857"/>
              <a:gd name="connsiteY0" fmla="*/ 3783412 h 3814676"/>
              <a:gd name="connsiteX1" fmla="*/ 1132114 w 2013857"/>
              <a:gd name="connsiteY1" fmla="*/ 2651298 h 3814676"/>
              <a:gd name="connsiteX2" fmla="*/ 1153886 w 2013857"/>
              <a:gd name="connsiteY2" fmla="*/ 1802213 h 3814676"/>
              <a:gd name="connsiteX3" fmla="*/ 1436914 w 2013857"/>
              <a:gd name="connsiteY3" fmla="*/ 245555 h 3814676"/>
              <a:gd name="connsiteX4" fmla="*/ 2013857 w 2013857"/>
              <a:gd name="connsiteY4" fmla="*/ 27840 h 3814676"/>
              <a:gd name="connsiteX0" fmla="*/ 0 w 2013857"/>
              <a:gd name="connsiteY0" fmla="*/ 3783412 h 3783412"/>
              <a:gd name="connsiteX1" fmla="*/ 1132114 w 2013857"/>
              <a:gd name="connsiteY1" fmla="*/ 2651298 h 3783412"/>
              <a:gd name="connsiteX2" fmla="*/ 1153886 w 2013857"/>
              <a:gd name="connsiteY2" fmla="*/ 1802213 h 3783412"/>
              <a:gd name="connsiteX3" fmla="*/ 1436914 w 2013857"/>
              <a:gd name="connsiteY3" fmla="*/ 245555 h 3783412"/>
              <a:gd name="connsiteX4" fmla="*/ 2013857 w 2013857"/>
              <a:gd name="connsiteY4" fmla="*/ 27840 h 3783412"/>
              <a:gd name="connsiteX0" fmla="*/ 0 w 2013857"/>
              <a:gd name="connsiteY0" fmla="*/ 3783412 h 3783412"/>
              <a:gd name="connsiteX1" fmla="*/ 1132114 w 2013857"/>
              <a:gd name="connsiteY1" fmla="*/ 2651298 h 3783412"/>
              <a:gd name="connsiteX2" fmla="*/ 1153886 w 2013857"/>
              <a:gd name="connsiteY2" fmla="*/ 1802213 h 3783412"/>
              <a:gd name="connsiteX3" fmla="*/ 1436914 w 2013857"/>
              <a:gd name="connsiteY3" fmla="*/ 245555 h 3783412"/>
              <a:gd name="connsiteX4" fmla="*/ 2013857 w 2013857"/>
              <a:gd name="connsiteY4" fmla="*/ 27840 h 3783412"/>
              <a:gd name="connsiteX0" fmla="*/ 0 w 2013857"/>
              <a:gd name="connsiteY0" fmla="*/ 3783412 h 3783412"/>
              <a:gd name="connsiteX1" fmla="*/ 1153886 w 2013857"/>
              <a:gd name="connsiteY1" fmla="*/ 1802213 h 3783412"/>
              <a:gd name="connsiteX2" fmla="*/ 1436914 w 2013857"/>
              <a:gd name="connsiteY2" fmla="*/ 245555 h 3783412"/>
              <a:gd name="connsiteX3" fmla="*/ 2013857 w 2013857"/>
              <a:gd name="connsiteY3" fmla="*/ 27840 h 3783412"/>
              <a:gd name="connsiteX0" fmla="*/ 0 w 2013857"/>
              <a:gd name="connsiteY0" fmla="*/ 3783412 h 3783412"/>
              <a:gd name="connsiteX1" fmla="*/ 1153886 w 2013857"/>
              <a:gd name="connsiteY1" fmla="*/ 1802213 h 3783412"/>
              <a:gd name="connsiteX2" fmla="*/ 1436914 w 2013857"/>
              <a:gd name="connsiteY2" fmla="*/ 245555 h 3783412"/>
              <a:gd name="connsiteX3" fmla="*/ 2013857 w 2013857"/>
              <a:gd name="connsiteY3" fmla="*/ 27840 h 3783412"/>
              <a:gd name="connsiteX0" fmla="*/ 0 w 2013857"/>
              <a:gd name="connsiteY0" fmla="*/ 3783412 h 3783412"/>
              <a:gd name="connsiteX1" fmla="*/ 1153886 w 2013857"/>
              <a:gd name="connsiteY1" fmla="*/ 1802213 h 3783412"/>
              <a:gd name="connsiteX2" fmla="*/ 1436914 w 2013857"/>
              <a:gd name="connsiteY2" fmla="*/ 245555 h 3783412"/>
              <a:gd name="connsiteX3" fmla="*/ 2013857 w 2013857"/>
              <a:gd name="connsiteY3" fmla="*/ 27840 h 3783412"/>
              <a:gd name="connsiteX0" fmla="*/ 0 w 2013857"/>
              <a:gd name="connsiteY0" fmla="*/ 3758839 h 3758839"/>
              <a:gd name="connsiteX1" fmla="*/ 1153886 w 2013857"/>
              <a:gd name="connsiteY1" fmla="*/ 1777640 h 3758839"/>
              <a:gd name="connsiteX2" fmla="*/ 1393371 w 2013857"/>
              <a:gd name="connsiteY2" fmla="*/ 623754 h 3758839"/>
              <a:gd name="connsiteX3" fmla="*/ 2013857 w 2013857"/>
              <a:gd name="connsiteY3" fmla="*/ 3267 h 3758839"/>
              <a:gd name="connsiteX0" fmla="*/ 0 w 2013857"/>
              <a:gd name="connsiteY0" fmla="*/ 3755572 h 3755572"/>
              <a:gd name="connsiteX1" fmla="*/ 1153886 w 2013857"/>
              <a:gd name="connsiteY1" fmla="*/ 1774373 h 3755572"/>
              <a:gd name="connsiteX2" fmla="*/ 1393371 w 2013857"/>
              <a:gd name="connsiteY2" fmla="*/ 620487 h 3755572"/>
              <a:gd name="connsiteX3" fmla="*/ 2013857 w 2013857"/>
              <a:gd name="connsiteY3" fmla="*/ 0 h 3755572"/>
              <a:gd name="connsiteX0" fmla="*/ 0 w 2013857"/>
              <a:gd name="connsiteY0" fmla="*/ 3755572 h 3755572"/>
              <a:gd name="connsiteX1" fmla="*/ 1153886 w 2013857"/>
              <a:gd name="connsiteY1" fmla="*/ 1774373 h 3755572"/>
              <a:gd name="connsiteX2" fmla="*/ 2013857 w 2013857"/>
              <a:gd name="connsiteY2" fmla="*/ 0 h 3755572"/>
              <a:gd name="connsiteX0" fmla="*/ 0 w 2013857"/>
              <a:gd name="connsiteY0" fmla="*/ 3755572 h 3755572"/>
              <a:gd name="connsiteX1" fmla="*/ 1153886 w 2013857"/>
              <a:gd name="connsiteY1" fmla="*/ 1774373 h 3755572"/>
              <a:gd name="connsiteX2" fmla="*/ 2013857 w 2013857"/>
              <a:gd name="connsiteY2" fmla="*/ 0 h 3755572"/>
              <a:gd name="connsiteX0" fmla="*/ 0 w 2013857"/>
              <a:gd name="connsiteY0" fmla="*/ 3755572 h 3755572"/>
              <a:gd name="connsiteX1" fmla="*/ 1153886 w 2013857"/>
              <a:gd name="connsiteY1" fmla="*/ 1774373 h 3755572"/>
              <a:gd name="connsiteX2" fmla="*/ 2013857 w 2013857"/>
              <a:gd name="connsiteY2" fmla="*/ 0 h 3755572"/>
              <a:gd name="connsiteX0" fmla="*/ 0 w 2013857"/>
              <a:gd name="connsiteY0" fmla="*/ 3755572 h 3755572"/>
              <a:gd name="connsiteX1" fmla="*/ 1153886 w 2013857"/>
              <a:gd name="connsiteY1" fmla="*/ 1774373 h 3755572"/>
              <a:gd name="connsiteX2" fmla="*/ 2013857 w 2013857"/>
              <a:gd name="connsiteY2" fmla="*/ 0 h 3755572"/>
              <a:gd name="connsiteX0" fmla="*/ 0 w 2013857"/>
              <a:gd name="connsiteY0" fmla="*/ 3755572 h 3755572"/>
              <a:gd name="connsiteX1" fmla="*/ 827314 w 2013857"/>
              <a:gd name="connsiteY1" fmla="*/ 1747337 h 3755572"/>
              <a:gd name="connsiteX2" fmla="*/ 2013857 w 2013857"/>
              <a:gd name="connsiteY2" fmla="*/ 0 h 3755572"/>
              <a:gd name="connsiteX0" fmla="*/ 0 w 2013857"/>
              <a:gd name="connsiteY0" fmla="*/ 3755572 h 3755572"/>
              <a:gd name="connsiteX1" fmla="*/ 827314 w 2013857"/>
              <a:gd name="connsiteY1" fmla="*/ 1747337 h 3755572"/>
              <a:gd name="connsiteX2" fmla="*/ 2013857 w 2013857"/>
              <a:gd name="connsiteY2" fmla="*/ 0 h 375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3857" h="3755572">
                <a:moveTo>
                  <a:pt x="0" y="3755572"/>
                </a:moveTo>
                <a:cubicBezTo>
                  <a:pt x="686707" y="3549650"/>
                  <a:pt x="686141" y="2709877"/>
                  <a:pt x="827314" y="1747337"/>
                </a:cubicBezTo>
                <a:cubicBezTo>
                  <a:pt x="967014" y="794837"/>
                  <a:pt x="1486355" y="17928"/>
                  <a:pt x="2013857" y="0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56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Usage of PndAnalysis::McTruthMatch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47861"/>
            <a:ext cx="8229600" cy="5001419"/>
          </a:xfrm>
        </p:spPr>
        <p:txBody>
          <a:bodyPr/>
          <a:lstStyle/>
          <a:p>
            <a:r>
              <a:rPr lang="de-DE" smtClean="0"/>
              <a:t>For matching, </a:t>
            </a:r>
            <a:r>
              <a:rPr lang="de-DE" smtClean="0">
                <a:solidFill>
                  <a:srgbClr val="3333FF"/>
                </a:solidFill>
              </a:rPr>
              <a:t>composite</a:t>
            </a:r>
            <a:r>
              <a:rPr lang="de-DE" smtClean="0"/>
              <a:t> candidates have to have </a:t>
            </a:r>
            <a:r>
              <a:rPr lang="de-DE" smtClean="0">
                <a:solidFill>
                  <a:srgbClr val="D60093"/>
                </a:solidFill>
              </a:rPr>
              <a:t>type set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39552" y="1556792"/>
            <a:ext cx="8064896" cy="440120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PndAnalysis *ana = new PndAnalysis();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while ( ana-&gt;GetEvent() ) </a:t>
            </a:r>
          </a:p>
          <a:p>
            <a:r>
              <a:rPr lang="de-DE" sz="1400" smtClean="0">
                <a:latin typeface="Consolas" pitchFamily="49" charset="0"/>
              </a:rPr>
              <a:t>{</a:t>
            </a:r>
          </a:p>
          <a:p>
            <a:r>
              <a:rPr lang="de-DE" sz="1400" smtClean="0">
                <a:latin typeface="Consolas" pitchFamily="49" charset="0"/>
              </a:rPr>
              <a:t>  ana-&gt;FillList(muplus, "MuonPlus"); </a:t>
            </a:r>
          </a:p>
          <a:p>
            <a:r>
              <a:rPr lang="de-DE" sz="1400" smtClean="0">
                <a:latin typeface="Consolas" pitchFamily="49" charset="0"/>
              </a:rPr>
              <a:t>  ...  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  jpsi.Combine(muplus, muminus, </a:t>
            </a:r>
            <a:r>
              <a:rPr lang="de-DE" sz="1400" b="1" smtClean="0">
                <a:solidFill>
                  <a:srgbClr val="CC3399"/>
                </a:solidFill>
                <a:latin typeface="Consolas" pitchFamily="49" charset="0"/>
              </a:rPr>
              <a:t>"J/psi"</a:t>
            </a:r>
            <a:r>
              <a:rPr lang="de-DE" sz="1400" smtClean="0">
                <a:latin typeface="Consolas" pitchFamily="49" charset="0"/>
              </a:rPr>
              <a:t>);</a:t>
            </a:r>
          </a:p>
          <a:p>
            <a:r>
              <a:rPr lang="de-DE" sz="1400" smtClean="0">
                <a:latin typeface="Consolas" pitchFamily="49" charset="0"/>
              </a:rPr>
              <a:t>  psi2s.Combine(jpsi, piplus, piminus, </a:t>
            </a:r>
            <a:r>
              <a:rPr lang="de-DE" sz="1400" b="1" smtClean="0">
                <a:solidFill>
                  <a:srgbClr val="CC3399"/>
                </a:solidFill>
                <a:latin typeface="Consolas" pitchFamily="49" charset="0"/>
              </a:rPr>
              <a:t>"pbarpSystem"</a:t>
            </a:r>
            <a:r>
              <a:rPr lang="de-DE" sz="1400" smtClean="0">
                <a:latin typeface="Consolas" pitchFamily="49" charset="0"/>
              </a:rPr>
              <a:t>);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  </a:t>
            </a:r>
          </a:p>
          <a:p>
            <a:r>
              <a:rPr lang="de-DE" sz="1400" smtClean="0">
                <a:latin typeface="Consolas" pitchFamily="49" charset="0"/>
              </a:rPr>
              <a:t>  bool match  =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ana-&gt;McTruthMatch( psi2s[0] )</a:t>
            </a:r>
            <a:r>
              <a:rPr lang="de-DE" sz="1400" smtClean="0">
                <a:latin typeface="Consolas" pitchFamily="49" charset="0"/>
              </a:rPr>
              <a:t>;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// </a:t>
            </a:r>
            <a:r>
              <a:rPr lang="de-DE" sz="1400" b="1" smtClean="0">
                <a:solidFill>
                  <a:srgbClr val="009900"/>
                </a:solidFill>
                <a:latin typeface="Consolas" pitchFamily="49" charset="0"/>
              </a:rPr>
              <a:t>match for RhoCandidate</a:t>
            </a:r>
            <a:endParaRPr lang="de-DE" sz="1400" smtClean="0">
              <a:latin typeface="Consolas" pitchFamily="49" charset="0"/>
            </a:endParaRPr>
          </a:p>
          <a:p>
            <a:r>
              <a:rPr lang="de-DE" sz="1400">
                <a:solidFill>
                  <a:srgbClr val="3333FF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int nmatch  =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ana-&gt;McTruthMatch( psi2s );  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// </a:t>
            </a:r>
            <a:r>
              <a:rPr lang="de-DE" sz="1400" b="1">
                <a:solidFill>
                  <a:srgbClr val="009900"/>
                </a:solidFill>
                <a:latin typeface="Consolas" pitchFamily="49" charset="0"/>
              </a:rPr>
              <a:t>match </a:t>
            </a:r>
            <a:r>
              <a:rPr lang="de-DE" sz="1400" b="1" smtClean="0">
                <a:solidFill>
                  <a:srgbClr val="009900"/>
                </a:solidFill>
                <a:latin typeface="Consolas" pitchFamily="49" charset="0"/>
              </a:rPr>
              <a:t>complete RhoCandList</a:t>
            </a:r>
          </a:p>
          <a:p>
            <a:endParaRPr lang="de-DE" sz="1400" b="1">
              <a:solidFill>
                <a:srgbClr val="009900"/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  </a:t>
            </a:r>
          </a:p>
          <a:p>
            <a:r>
              <a:rPr lang="de-DE" sz="1400">
                <a:solidFill>
                  <a:srgbClr val="3333FF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for (int j=0; j&lt;psi2s.GetLength(); ++j)</a:t>
            </a:r>
          </a:p>
          <a:p>
            <a:r>
              <a:rPr lang="de-DE" sz="1400" smtClean="0">
                <a:latin typeface="Consolas" pitchFamily="49" charset="0"/>
              </a:rPr>
              <a:t>  {</a:t>
            </a:r>
          </a:p>
          <a:p>
            <a:r>
              <a:rPr lang="de-DE" sz="1400" smtClean="0">
                <a:latin typeface="Consolas" pitchFamily="49" charset="0"/>
              </a:rPr>
              <a:t>    RhoCandidate *truth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=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 psi2s[j].GetMcTruth(); </a:t>
            </a:r>
            <a:r>
              <a:rPr lang="de-DE" sz="1400" b="1" smtClean="0">
                <a:solidFill>
                  <a:srgbClr val="009900"/>
                </a:solidFill>
                <a:latin typeface="Consolas" pitchFamily="49" charset="0"/>
              </a:rPr>
              <a:t>// access truth of composites </a:t>
            </a:r>
          </a:p>
          <a:p>
            <a:r>
              <a:rPr lang="de-DE" sz="1400" smtClean="0">
                <a:latin typeface="Consolas" pitchFamily="49" charset="0"/>
              </a:rPr>
              <a:t>    ...</a:t>
            </a:r>
          </a:p>
          <a:p>
            <a:endParaRPr lang="de-DE" sz="1400" smtClean="0">
              <a:latin typeface="Consolas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36096" y="1700808"/>
            <a:ext cx="297228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600" i="1" smtClean="0">
                <a:solidFill>
                  <a:srgbClr val="FF0000"/>
                </a:solidFill>
              </a:rPr>
              <a:t>although being at psi(2S) </a:t>
            </a:r>
          </a:p>
          <a:p>
            <a:r>
              <a:rPr lang="de-DE" sz="1600" i="1" smtClean="0">
                <a:solidFill>
                  <a:srgbClr val="FF0000"/>
                </a:solidFill>
              </a:rPr>
              <a:t>energy, particle was </a:t>
            </a:r>
          </a:p>
          <a:p>
            <a:r>
              <a:rPr lang="de-DE" sz="1600" i="1" smtClean="0">
                <a:solidFill>
                  <a:srgbClr val="FF0000"/>
                </a:solidFill>
              </a:rPr>
              <a:t>generated as pbarpSystem</a:t>
            </a:r>
            <a:endParaRPr lang="de-DE" sz="1600" i="1">
              <a:solidFill>
                <a:srgbClr val="FF0000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5004048" y="2564904"/>
            <a:ext cx="472876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3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Different levels of matching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/>
          </a:bodyPr>
          <a:lstStyle/>
          <a:p>
            <a:r>
              <a:rPr lang="de-DE" smtClean="0"/>
              <a:t>Three different match levels are available via</a:t>
            </a:r>
            <a:br>
              <a:rPr lang="de-DE" smtClean="0"/>
            </a:br>
            <a:r>
              <a:rPr lang="de-DE" sz="1800" smtClean="0">
                <a:solidFill>
                  <a:srgbClr val="009900"/>
                </a:solidFill>
                <a:latin typeface="Consolas" pitchFamily="49" charset="0"/>
              </a:rPr>
              <a:t>ana-&gt;McTruthMatch( psi[0], </a:t>
            </a:r>
            <a:r>
              <a:rPr lang="de-DE" sz="1800" smtClean="0">
                <a:solidFill>
                  <a:srgbClr val="3333FF"/>
                </a:solidFill>
                <a:latin typeface="Consolas" pitchFamily="49" charset="0"/>
              </a:rPr>
              <a:t>level</a:t>
            </a:r>
            <a:r>
              <a:rPr lang="de-DE" sz="1800" smtClean="0">
                <a:solidFill>
                  <a:srgbClr val="009900"/>
                </a:solidFill>
                <a:latin typeface="Consolas" pitchFamily="49" charset="0"/>
              </a:rPr>
              <a:t> ); </a:t>
            </a:r>
            <a:endParaRPr lang="de-DE" sz="1800" smtClean="0">
              <a:solidFill>
                <a:srgbClr val="009900"/>
              </a:solidFill>
            </a:endParaRPr>
          </a:p>
          <a:p>
            <a:pPr>
              <a:buNone/>
            </a:pPr>
            <a:endParaRPr lang="de-DE" smtClean="0"/>
          </a:p>
          <a:p>
            <a:pPr marL="457200" indent="-457200"/>
            <a:r>
              <a:rPr lang="de-DE" smtClean="0">
                <a:solidFill>
                  <a:srgbClr val="3333FF"/>
                </a:solidFill>
              </a:rPr>
              <a:t>Level = 0 </a:t>
            </a:r>
            <a:r>
              <a:rPr lang="de-DE" smtClean="0"/>
              <a:t>only looks for </a:t>
            </a:r>
            <a:br>
              <a:rPr lang="de-DE" smtClean="0"/>
            </a:br>
            <a:r>
              <a:rPr lang="de-DE" smtClean="0">
                <a:solidFill>
                  <a:srgbClr val="009900"/>
                </a:solidFill>
              </a:rPr>
              <a:t>correct PID</a:t>
            </a:r>
          </a:p>
          <a:p>
            <a:pPr marL="457200" indent="-457200">
              <a:buNone/>
            </a:pPr>
            <a:endParaRPr lang="de-DE" smtClean="0"/>
          </a:p>
          <a:p>
            <a:pPr marL="457200" indent="-457200"/>
            <a:endParaRPr lang="de-DE" smtClean="0"/>
          </a:p>
          <a:p>
            <a:pPr marL="457200" indent="-457200"/>
            <a:endParaRPr lang="de-DE" smtClean="0"/>
          </a:p>
          <a:p>
            <a:pPr marL="457200" indent="-457200"/>
            <a:r>
              <a:rPr lang="de-DE" smtClean="0">
                <a:solidFill>
                  <a:srgbClr val="3333FF"/>
                </a:solidFill>
              </a:rPr>
              <a:t>Level = 1</a:t>
            </a:r>
            <a:r>
              <a:rPr lang="de-DE" smtClean="0"/>
              <a:t> matches</a:t>
            </a:r>
            <a:br>
              <a:rPr lang="de-DE" smtClean="0"/>
            </a:br>
            <a:r>
              <a:rPr lang="de-DE" smtClean="0">
                <a:solidFill>
                  <a:srgbClr val="009900"/>
                </a:solidFill>
              </a:rPr>
              <a:t>topology in addition</a:t>
            </a:r>
          </a:p>
          <a:p>
            <a:pPr marL="457200" indent="-457200"/>
            <a:endParaRPr lang="de-DE" smtClean="0"/>
          </a:p>
          <a:p>
            <a:pPr marL="457200" indent="-457200"/>
            <a:endParaRPr lang="de-DE" smtClean="0"/>
          </a:p>
          <a:p>
            <a:pPr marL="457200" indent="-457200"/>
            <a:endParaRPr lang="de-DE" smtClean="0"/>
          </a:p>
          <a:p>
            <a:pPr marL="457200" indent="-457200"/>
            <a:r>
              <a:rPr lang="de-DE" smtClean="0">
                <a:solidFill>
                  <a:srgbClr val="3333FF"/>
                </a:solidFill>
              </a:rPr>
              <a:t>Level = 2</a:t>
            </a:r>
            <a:r>
              <a:rPr lang="de-DE" smtClean="0"/>
              <a:t> (default) is </a:t>
            </a:r>
            <a:br>
              <a:rPr lang="de-DE" smtClean="0"/>
            </a:br>
            <a:r>
              <a:rPr lang="de-DE" smtClean="0">
                <a:solidFill>
                  <a:srgbClr val="009900"/>
                </a:solidFill>
              </a:rPr>
              <a:t>full match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24</a:t>
            </a:fld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4525020" y="1956838"/>
            <a:ext cx="919997" cy="12534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5497128" y="1772816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4572000" y="2503027"/>
            <a:ext cx="1821992" cy="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618543" y="230300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4572000" y="2647043"/>
            <a:ext cx="1890210" cy="25869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462210" y="2783058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14" name="Gerade Verbindung mit Pfeil 13"/>
          <p:cNvCxnSpPr>
            <a:endCxn id="15" idx="1"/>
          </p:cNvCxnSpPr>
          <p:nvPr/>
        </p:nvCxnSpPr>
        <p:spPr>
          <a:xfrm flipV="1">
            <a:off x="4597028" y="2218232"/>
            <a:ext cx="1473322" cy="7997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070350" y="2018177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355976" y="1782947"/>
            <a:ext cx="2736304" cy="136815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4499992" y="393176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X</a:t>
            </a:r>
            <a:endParaRPr lang="de-DE"/>
          </a:p>
        </p:txBody>
      </p:sp>
      <p:cxnSp>
        <p:nvCxnSpPr>
          <p:cNvPr id="23" name="Gerade Verbindung mit Pfeil 22"/>
          <p:cNvCxnSpPr/>
          <p:nvPr/>
        </p:nvCxnSpPr>
        <p:spPr>
          <a:xfrm flipV="1">
            <a:off x="4860032" y="3518387"/>
            <a:ext cx="919997" cy="485386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832140" y="3334365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4932040" y="4219797"/>
            <a:ext cx="587434" cy="96010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5518815" y="419312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Y</a:t>
            </a:r>
            <a:endParaRPr lang="de-DE"/>
          </a:p>
        </p:txBody>
      </p:sp>
      <p:cxnSp>
        <p:nvCxnSpPr>
          <p:cNvPr id="27" name="Gerade Verbindung mit Pfeil 26"/>
          <p:cNvCxnSpPr/>
          <p:nvPr/>
        </p:nvCxnSpPr>
        <p:spPr>
          <a:xfrm flipV="1">
            <a:off x="5868144" y="4075781"/>
            <a:ext cx="885888" cy="245361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6804248" y="394776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29" name="Gerade Verbindung mit Pfeil 28"/>
          <p:cNvCxnSpPr>
            <a:stCxn id="26" idx="3"/>
          </p:cNvCxnSpPr>
          <p:nvPr/>
        </p:nvCxnSpPr>
        <p:spPr>
          <a:xfrm>
            <a:off x="5846149" y="4377793"/>
            <a:ext cx="976101" cy="244715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6822250" y="4499828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31" name="Gerade Verbindung mit Pfeil 30"/>
          <p:cNvCxnSpPr>
            <a:endCxn id="32" idx="1"/>
          </p:cNvCxnSpPr>
          <p:nvPr/>
        </p:nvCxnSpPr>
        <p:spPr>
          <a:xfrm flipV="1">
            <a:off x="4932040" y="3779781"/>
            <a:ext cx="1473322" cy="296000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6405362" y="3579726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4355976" y="3355701"/>
            <a:ext cx="2952328" cy="151216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4644008" y="566124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9900"/>
                </a:solidFill>
              </a:rPr>
              <a:t>ψ</a:t>
            </a:r>
            <a:r>
              <a:rPr lang="de-DE" smtClean="0">
                <a:solidFill>
                  <a:srgbClr val="009900"/>
                </a:solidFill>
              </a:rPr>
              <a:t>‘</a:t>
            </a:r>
            <a:endParaRPr lang="de-DE"/>
          </a:p>
        </p:txBody>
      </p:sp>
      <p:cxnSp>
        <p:nvCxnSpPr>
          <p:cNvPr id="51" name="Gerade Verbindung mit Pfeil 50"/>
          <p:cNvCxnSpPr/>
          <p:nvPr/>
        </p:nvCxnSpPr>
        <p:spPr>
          <a:xfrm flipV="1">
            <a:off x="5076056" y="5269206"/>
            <a:ext cx="919997" cy="485386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/>
          <p:nvPr/>
        </p:nvSpPr>
        <p:spPr>
          <a:xfrm>
            <a:off x="6048164" y="5085184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5148064" y="5970616"/>
            <a:ext cx="587434" cy="96010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5734839" y="594394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9900"/>
                </a:solidFill>
              </a:rPr>
              <a:t>J/</a:t>
            </a:r>
            <a:r>
              <a:rPr lang="el-GR" smtClean="0">
                <a:solidFill>
                  <a:srgbClr val="009900"/>
                </a:solidFill>
              </a:rPr>
              <a:t>ψ</a:t>
            </a:r>
            <a:endParaRPr lang="de-DE"/>
          </a:p>
        </p:txBody>
      </p:sp>
      <p:cxnSp>
        <p:nvCxnSpPr>
          <p:cNvPr id="55" name="Gerade Verbindung mit Pfeil 54"/>
          <p:cNvCxnSpPr/>
          <p:nvPr/>
        </p:nvCxnSpPr>
        <p:spPr>
          <a:xfrm flipV="1">
            <a:off x="6300192" y="5805264"/>
            <a:ext cx="885888" cy="245361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7164288" y="558924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57" name="Gerade Verbindung mit Pfeil 56"/>
          <p:cNvCxnSpPr/>
          <p:nvPr/>
        </p:nvCxnSpPr>
        <p:spPr>
          <a:xfrm>
            <a:off x="6300192" y="6237312"/>
            <a:ext cx="864096" cy="72008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7164288" y="6156012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9900"/>
                </a:solidFill>
              </a:rPr>
              <a:t>μ</a:t>
            </a:r>
            <a:r>
              <a:rPr lang="de-DE" baseline="30000" smtClean="0">
                <a:solidFill>
                  <a:srgbClr val="009900"/>
                </a:solidFill>
              </a:rPr>
              <a:t>+</a:t>
            </a:r>
            <a:endParaRPr lang="de-DE" baseline="30000">
              <a:solidFill>
                <a:srgbClr val="009900"/>
              </a:solidFill>
            </a:endParaRPr>
          </a:p>
        </p:txBody>
      </p:sp>
      <p:cxnSp>
        <p:nvCxnSpPr>
          <p:cNvPr id="59" name="Gerade Verbindung mit Pfeil 58"/>
          <p:cNvCxnSpPr>
            <a:endCxn id="60" idx="1"/>
          </p:cNvCxnSpPr>
          <p:nvPr/>
        </p:nvCxnSpPr>
        <p:spPr>
          <a:xfrm flipV="1">
            <a:off x="5148064" y="5530600"/>
            <a:ext cx="1473322" cy="296000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6621386" y="5330545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π</a:t>
            </a:r>
            <a:r>
              <a:rPr lang="de-DE" baseline="30000" smtClean="0">
                <a:solidFill>
                  <a:srgbClr val="009900"/>
                </a:solidFill>
              </a:rPr>
              <a:t>-</a:t>
            </a:r>
            <a:endParaRPr lang="de-DE" baseline="30000">
              <a:solidFill>
                <a:srgbClr val="009900"/>
              </a:solidFill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4355976" y="5106520"/>
            <a:ext cx="3384376" cy="151216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9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MC Truth Match Exercise</a:t>
            </a:r>
            <a:endParaRPr lang="de-DE">
              <a:solidFill>
                <a:srgbClr val="FFFF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25</a:t>
            </a:fld>
            <a:endParaRPr lang="de-DE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408059"/>
              </p:ext>
            </p:extLst>
          </p:nvPr>
        </p:nvGraphicFramePr>
        <p:xfrm>
          <a:off x="4499992" y="1062797"/>
          <a:ext cx="1800199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720080"/>
                <a:gridCol w="576064"/>
              </a:tblGrid>
              <a:tr h="318035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#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bg1"/>
                          </a:solidFill>
                        </a:rPr>
                        <a:t>reco</a:t>
                      </a:r>
                      <a:endParaRPr lang="de-DE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bg1"/>
                          </a:solidFill>
                        </a:rPr>
                        <a:t>mc</a:t>
                      </a:r>
                      <a:endParaRPr lang="de-DE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B8ABB"/>
                    </a:solidFill>
                  </a:tcPr>
                </a:tc>
              </a:tr>
              <a:tr h="318035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1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3333FF"/>
                          </a:solidFill>
                        </a:rPr>
                        <a:t>trk+</a:t>
                      </a:r>
                      <a:endParaRPr lang="de-DE" sz="160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035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3333FF"/>
                          </a:solidFill>
                        </a:rPr>
                        <a:t>trk+</a:t>
                      </a:r>
                      <a:endParaRPr lang="de-DE" sz="160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035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FF0000"/>
                          </a:solidFill>
                        </a:rPr>
                        <a:t>trk-</a:t>
                      </a:r>
                      <a:endParaRPr lang="de-DE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035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FF0000"/>
                          </a:solidFill>
                        </a:rPr>
                        <a:t>trk-</a:t>
                      </a:r>
                      <a:endParaRPr lang="de-DE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035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FF0000"/>
                          </a:solidFill>
                        </a:rPr>
                        <a:t>trk-</a:t>
                      </a:r>
                      <a:endParaRPr lang="de-DE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035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FF0000"/>
                          </a:solidFill>
                        </a:rPr>
                        <a:t>trk-</a:t>
                      </a:r>
                      <a:endParaRPr lang="de-DE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035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009900"/>
                          </a:solidFill>
                        </a:rPr>
                        <a:t>neut</a:t>
                      </a:r>
                      <a:endParaRPr lang="de-DE" sz="160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035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009900"/>
                          </a:solidFill>
                        </a:rPr>
                        <a:t>neut</a:t>
                      </a:r>
                      <a:endParaRPr lang="de-DE" sz="160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035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009900"/>
                          </a:solidFill>
                        </a:rPr>
                        <a:t>neut</a:t>
                      </a:r>
                      <a:endParaRPr lang="de-DE" sz="160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27092"/>
              </p:ext>
            </p:extLst>
          </p:nvPr>
        </p:nvGraphicFramePr>
        <p:xfrm>
          <a:off x="6516216" y="1062797"/>
          <a:ext cx="2376264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3"/>
                <a:gridCol w="1008112"/>
                <a:gridCol w="792089"/>
              </a:tblGrid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#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bg1"/>
                          </a:solidFill>
                        </a:rPr>
                        <a:t>truth</a:t>
                      </a:r>
                      <a:endParaRPr lang="de-DE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mum</a:t>
                      </a:r>
                      <a:endParaRPr lang="de-DE" sz="1600"/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1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D0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-1</a:t>
                      </a:r>
                      <a:endParaRPr lang="de-DE" sz="1600"/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2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omega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3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phi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4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FF0000"/>
                          </a:solidFill>
                        </a:rPr>
                        <a:t>pi-</a:t>
                      </a:r>
                      <a:endParaRPr lang="de-DE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5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3333FF"/>
                          </a:solidFill>
                        </a:rPr>
                        <a:t>pi+</a:t>
                      </a:r>
                      <a:endParaRPr lang="de-DE" sz="160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2</a:t>
                      </a:r>
                      <a:endParaRPr lang="de-DE" sz="1600"/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6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pi0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2</a:t>
                      </a:r>
                      <a:endParaRPr lang="de-DE" sz="1600"/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7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K+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3</a:t>
                      </a:r>
                      <a:endParaRPr lang="de-DE" sz="1600"/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8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FF0000"/>
                          </a:solidFill>
                        </a:rPr>
                        <a:t>K-</a:t>
                      </a:r>
                      <a:endParaRPr lang="de-DE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3</a:t>
                      </a:r>
                      <a:endParaRPr lang="de-DE" sz="1600"/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9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 sz="160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6</a:t>
                      </a:r>
                      <a:endParaRPr lang="de-DE" sz="1600"/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10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 sz="160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6</a:t>
                      </a:r>
                      <a:endParaRPr lang="de-DE" sz="1600"/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11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FF0000"/>
                          </a:solidFill>
                        </a:rPr>
                        <a:t>e-</a:t>
                      </a:r>
                      <a:endParaRPr lang="de-DE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12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 sz="160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13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009900"/>
                          </a:solidFill>
                        </a:rPr>
                        <a:t>gamma</a:t>
                      </a:r>
                      <a:endParaRPr lang="de-DE" sz="160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14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rgbClr val="FF0000"/>
                          </a:solidFill>
                        </a:rPr>
                        <a:t>e-</a:t>
                      </a:r>
                      <a:endParaRPr lang="de-DE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Datumsplatzhalt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35" name="Fußzeilenplatzhalt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cxnSp>
        <p:nvCxnSpPr>
          <p:cNvPr id="38" name="Gerade Verbindung mit Pfeil 37"/>
          <p:cNvCxnSpPr/>
          <p:nvPr/>
        </p:nvCxnSpPr>
        <p:spPr bwMode="auto">
          <a:xfrm>
            <a:off x="643734" y="1737958"/>
            <a:ext cx="605025" cy="5980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 bwMode="auto">
          <a:xfrm>
            <a:off x="1230621" y="2351572"/>
            <a:ext cx="253425" cy="96459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 bwMode="auto">
          <a:xfrm>
            <a:off x="2022517" y="2728746"/>
            <a:ext cx="77266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 bwMode="auto">
          <a:xfrm>
            <a:off x="2014571" y="2729177"/>
            <a:ext cx="584869" cy="40137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fik 4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689558" y="3117832"/>
            <a:ext cx="332408" cy="229775"/>
          </a:xfrm>
          <a:prstGeom prst="rect">
            <a:avLst/>
          </a:prstGeom>
          <a:noFill/>
          <a:ln/>
          <a:effectLst/>
        </p:spPr>
      </p:pic>
      <p:pic>
        <p:nvPicPr>
          <p:cNvPr id="44" name="Grafik 4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936611" y="2648375"/>
            <a:ext cx="332408" cy="203734"/>
          </a:xfrm>
          <a:prstGeom prst="rect">
            <a:avLst/>
          </a:prstGeom>
          <a:noFill/>
          <a:ln/>
          <a:effectLst/>
        </p:spPr>
      </p:pic>
      <p:cxnSp>
        <p:nvCxnSpPr>
          <p:cNvPr id="46" name="Gerade Verbindung mit Pfeil 45"/>
          <p:cNvCxnSpPr/>
          <p:nvPr/>
        </p:nvCxnSpPr>
        <p:spPr bwMode="auto">
          <a:xfrm>
            <a:off x="1230621" y="2327681"/>
            <a:ext cx="817030" cy="40149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Grafik 4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691680" y="2224093"/>
            <a:ext cx="178623" cy="254958"/>
          </a:xfrm>
          <a:prstGeom prst="rect">
            <a:avLst/>
          </a:prstGeom>
          <a:noFill/>
          <a:ln/>
          <a:effectLst/>
        </p:spPr>
      </p:pic>
      <p:pic>
        <p:nvPicPr>
          <p:cNvPr id="56" name="Grafik 5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4404" y="4338604"/>
            <a:ext cx="332237" cy="1791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Grafik 8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9732" y="3184480"/>
            <a:ext cx="278657" cy="27865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fik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396" y="4360001"/>
            <a:ext cx="332237" cy="25568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61" y="1382502"/>
            <a:ext cx="331217" cy="2793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024" y="2742299"/>
            <a:ext cx="230010" cy="1533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0" name="Gerade Verbindung mit Pfeil 59"/>
          <p:cNvCxnSpPr/>
          <p:nvPr/>
        </p:nvCxnSpPr>
        <p:spPr bwMode="auto">
          <a:xfrm>
            <a:off x="1509426" y="3311754"/>
            <a:ext cx="899424" cy="58682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 bwMode="auto">
          <a:xfrm>
            <a:off x="1547664" y="3356992"/>
            <a:ext cx="538225" cy="91679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/>
          <p:nvPr/>
        </p:nvCxnSpPr>
        <p:spPr bwMode="auto">
          <a:xfrm flipH="1">
            <a:off x="1432423" y="3324063"/>
            <a:ext cx="76200" cy="90890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Grafik 8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9414" y="4131703"/>
            <a:ext cx="178158" cy="2025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5" name="Gerade Verbindung mit Pfeil 84"/>
          <p:cNvCxnSpPr/>
          <p:nvPr/>
        </p:nvCxnSpPr>
        <p:spPr bwMode="auto">
          <a:xfrm>
            <a:off x="2408850" y="3900823"/>
            <a:ext cx="693965" cy="29341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/>
          <p:nvPr/>
        </p:nvCxnSpPr>
        <p:spPr bwMode="auto">
          <a:xfrm>
            <a:off x="2411760" y="3933056"/>
            <a:ext cx="375361" cy="56207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Grafik 9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4522623"/>
            <a:ext cx="178158" cy="2025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3" name="Rechteck 92"/>
          <p:cNvSpPr/>
          <p:nvPr/>
        </p:nvSpPr>
        <p:spPr>
          <a:xfrm>
            <a:off x="3417572" y="2528429"/>
            <a:ext cx="506356" cy="46852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6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94" name="Rechteck 93"/>
          <p:cNvSpPr/>
          <p:nvPr/>
        </p:nvSpPr>
        <p:spPr>
          <a:xfrm>
            <a:off x="3059832" y="3104493"/>
            <a:ext cx="506356" cy="46852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1</a:t>
            </a:r>
            <a:endParaRPr lang="de-DE" smtClean="0">
              <a:solidFill>
                <a:schemeClr val="tx1"/>
              </a:solidFill>
            </a:endParaRPr>
          </a:p>
        </p:txBody>
      </p:sp>
      <p:sp>
        <p:nvSpPr>
          <p:cNvPr id="95" name="Rechteck 94"/>
          <p:cNvSpPr/>
          <p:nvPr/>
        </p:nvSpPr>
        <p:spPr>
          <a:xfrm>
            <a:off x="3491880" y="4077072"/>
            <a:ext cx="506356" cy="46852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7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96" name="Rechteck 95"/>
          <p:cNvSpPr/>
          <p:nvPr/>
        </p:nvSpPr>
        <p:spPr>
          <a:xfrm>
            <a:off x="3059832" y="4688669"/>
            <a:ext cx="506356" cy="46852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9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97" name="Rechteck 96"/>
          <p:cNvSpPr/>
          <p:nvPr/>
        </p:nvSpPr>
        <p:spPr>
          <a:xfrm>
            <a:off x="1041308" y="4653136"/>
            <a:ext cx="506356" cy="46852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3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98" name="Rechteck 97"/>
          <p:cNvSpPr/>
          <p:nvPr/>
        </p:nvSpPr>
        <p:spPr>
          <a:xfrm>
            <a:off x="1907704" y="4760677"/>
            <a:ext cx="506356" cy="46852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2</a:t>
            </a:r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100" name="Gerade Verbindung mit Pfeil 99"/>
          <p:cNvCxnSpPr/>
          <p:nvPr/>
        </p:nvCxnSpPr>
        <p:spPr>
          <a:xfrm>
            <a:off x="3635896" y="1913110"/>
            <a:ext cx="0" cy="486135"/>
          </a:xfrm>
          <a:prstGeom prst="straightConnector1">
            <a:avLst/>
          </a:prstGeom>
          <a:ln w="19050"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feld 100"/>
          <p:cNvSpPr txBox="1"/>
          <p:nvPr/>
        </p:nvSpPr>
        <p:spPr>
          <a:xfrm>
            <a:off x="2869672" y="1196752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smtClean="0">
                <a:solidFill>
                  <a:srgbClr val="CC3399"/>
                </a:solidFill>
              </a:rPr>
              <a:t>Fill in the</a:t>
            </a:r>
          </a:p>
          <a:p>
            <a:pPr algn="ctr"/>
            <a:r>
              <a:rPr lang="de-DE" sz="1600" smtClean="0">
                <a:solidFill>
                  <a:srgbClr val="CC3399"/>
                </a:solidFill>
              </a:rPr>
              <a:t>reco indices!</a:t>
            </a:r>
            <a:endParaRPr lang="de-DE" sz="160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FITTING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Kinematic Fitting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Let‘s e.g. consider a set of particle candidates</a:t>
            </a:r>
          </a:p>
          <a:p>
            <a:endParaRPr lang="de-DE" smtClean="0"/>
          </a:p>
          <a:p>
            <a:endParaRPr lang="de-DE" smtClean="0"/>
          </a:p>
          <a:p>
            <a:pPr>
              <a:buNone/>
            </a:pPr>
            <a:endParaRPr lang="de-DE" smtClean="0"/>
          </a:p>
          <a:p>
            <a:r>
              <a:rPr lang="de-DE" smtClean="0"/>
              <a:t>You believe what happend is this (hypothesis):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pPr>
              <a:buNone/>
            </a:pPr>
            <a:endParaRPr lang="de-DE" smtClean="0"/>
          </a:p>
          <a:p>
            <a:pPr>
              <a:buNone/>
            </a:pPr>
            <a:endParaRPr lang="de-DE" sz="1000" smtClean="0"/>
          </a:p>
          <a:p>
            <a:r>
              <a:rPr lang="de-DE" smtClean="0">
                <a:solidFill>
                  <a:srgbClr val="FF0066"/>
                </a:solidFill>
              </a:rPr>
              <a:t>Kinematic fitting</a:t>
            </a:r>
          </a:p>
          <a:p>
            <a:pPr lvl="1"/>
            <a:r>
              <a:rPr lang="de-DE" smtClean="0"/>
              <a:t>gives a </a:t>
            </a:r>
            <a:r>
              <a:rPr lang="de-DE" smtClean="0">
                <a:solidFill>
                  <a:srgbClr val="0000FF"/>
                </a:solidFill>
              </a:rPr>
              <a:t>measure</a:t>
            </a:r>
            <a:r>
              <a:rPr lang="de-DE" smtClean="0"/>
              <a:t> for the assumption, </a:t>
            </a:r>
            <a:r>
              <a:rPr lang="de-DE" smtClean="0">
                <a:solidFill>
                  <a:srgbClr val="0000FF"/>
                </a:solidFill>
              </a:rPr>
              <a:t>that hypothesis is true</a:t>
            </a:r>
          </a:p>
          <a:p>
            <a:pPr lvl="1"/>
            <a:r>
              <a:rPr lang="de-DE" smtClean="0">
                <a:solidFill>
                  <a:srgbClr val="0000FF"/>
                </a:solidFill>
              </a:rPr>
              <a:t>improves the precision/resolution </a:t>
            </a:r>
            <a:r>
              <a:rPr lang="de-DE" smtClean="0"/>
              <a:t>for kinematic quantities, when hypothesis </a:t>
            </a:r>
            <a:r>
              <a:rPr lang="de-DE" i="1" smtClean="0"/>
              <a:t>actually is </a:t>
            </a:r>
            <a:r>
              <a:rPr lang="de-DE" smtClean="0"/>
              <a:t>true</a:t>
            </a:r>
            <a:endParaRPr lang="de-DE" sz="14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27</a:t>
            </a:fld>
            <a:endParaRPr lang="de-DE"/>
          </a:p>
        </p:txBody>
      </p:sp>
      <p:grpSp>
        <p:nvGrpSpPr>
          <p:cNvPr id="7" name="Gruppieren 86"/>
          <p:cNvGrpSpPr/>
          <p:nvPr/>
        </p:nvGrpSpPr>
        <p:grpSpPr>
          <a:xfrm>
            <a:off x="5940152" y="1844824"/>
            <a:ext cx="1529277" cy="216024"/>
            <a:chOff x="6372326" y="1340768"/>
            <a:chExt cx="1529277" cy="216024"/>
          </a:xfrm>
        </p:grpSpPr>
        <p:cxnSp>
          <p:nvCxnSpPr>
            <p:cNvPr id="10" name="Gerade Verbindung mit Pfeil 9"/>
            <p:cNvCxnSpPr/>
            <p:nvPr/>
          </p:nvCxnSpPr>
          <p:spPr bwMode="auto">
            <a:xfrm flipV="1">
              <a:off x="6372326" y="1484784"/>
              <a:ext cx="1152128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Grafik 35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7596336" y="1340768"/>
              <a:ext cx="305267" cy="17858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" name="Gruppieren 85"/>
          <p:cNvGrpSpPr/>
          <p:nvPr/>
        </p:nvGrpSpPr>
        <p:grpSpPr>
          <a:xfrm>
            <a:off x="1331640" y="1556792"/>
            <a:ext cx="1052826" cy="504056"/>
            <a:chOff x="6372202" y="908720"/>
            <a:chExt cx="1052826" cy="504056"/>
          </a:xfrm>
        </p:grpSpPr>
        <p:cxnSp>
          <p:nvCxnSpPr>
            <p:cNvPr id="9" name="Gerade Verbindung mit Pfeil 8"/>
            <p:cNvCxnSpPr/>
            <p:nvPr/>
          </p:nvCxnSpPr>
          <p:spPr bwMode="auto">
            <a:xfrm flipV="1">
              <a:off x="6372202" y="1124744"/>
              <a:ext cx="648072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Grafik 51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7092282" y="908720"/>
              <a:ext cx="332746" cy="23000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1" name="Gruppieren 87"/>
          <p:cNvGrpSpPr/>
          <p:nvPr/>
        </p:nvGrpSpPr>
        <p:grpSpPr>
          <a:xfrm>
            <a:off x="2483768" y="1844824"/>
            <a:ext cx="1659613" cy="217922"/>
            <a:chOff x="6332153" y="1686826"/>
            <a:chExt cx="1659613" cy="217922"/>
          </a:xfrm>
        </p:grpSpPr>
        <p:cxnSp>
          <p:nvCxnSpPr>
            <p:cNvPr id="29" name="Gerade Verbindung mit Pfeil 28"/>
            <p:cNvCxnSpPr/>
            <p:nvPr/>
          </p:nvCxnSpPr>
          <p:spPr bwMode="auto">
            <a:xfrm>
              <a:off x="6332153" y="1686826"/>
              <a:ext cx="1336191" cy="8599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Grafik 59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7812360" y="1700808"/>
              <a:ext cx="179406" cy="203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2" name="Gruppieren 88"/>
          <p:cNvGrpSpPr/>
          <p:nvPr/>
        </p:nvGrpSpPr>
        <p:grpSpPr>
          <a:xfrm>
            <a:off x="4283968" y="1628800"/>
            <a:ext cx="1331534" cy="491972"/>
            <a:chOff x="6372200" y="1844824"/>
            <a:chExt cx="1331534" cy="491972"/>
          </a:xfrm>
        </p:grpSpPr>
        <p:pic>
          <p:nvPicPr>
            <p:cNvPr id="61" name="Grafik 60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7524328" y="2132856"/>
              <a:ext cx="179406" cy="20394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2" name="Gerade Verbindung mit Pfeil 61"/>
            <p:cNvCxnSpPr/>
            <p:nvPr/>
          </p:nvCxnSpPr>
          <p:spPr bwMode="auto">
            <a:xfrm>
              <a:off x="6372200" y="1844824"/>
              <a:ext cx="1080120" cy="36004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ieren 84"/>
          <p:cNvGrpSpPr/>
          <p:nvPr/>
        </p:nvGrpSpPr>
        <p:grpSpPr>
          <a:xfrm>
            <a:off x="2699792" y="3068960"/>
            <a:ext cx="3744416" cy="1428076"/>
            <a:chOff x="4932040" y="2492896"/>
            <a:chExt cx="3744416" cy="1428076"/>
          </a:xfrm>
        </p:grpSpPr>
        <p:cxnSp>
          <p:nvCxnSpPr>
            <p:cNvPr id="19" name="Gerade Verbindung mit Pfeil 18"/>
            <p:cNvCxnSpPr/>
            <p:nvPr/>
          </p:nvCxnSpPr>
          <p:spPr bwMode="auto">
            <a:xfrm>
              <a:off x="5347623" y="3356992"/>
              <a:ext cx="720080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 bwMode="auto">
            <a:xfrm flipV="1">
              <a:off x="7092281" y="2780928"/>
              <a:ext cx="648072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 bwMode="auto">
            <a:xfrm flipV="1">
              <a:off x="7092281" y="2996952"/>
              <a:ext cx="1152128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 bwMode="auto">
            <a:xfrm>
              <a:off x="6948264" y="3501008"/>
              <a:ext cx="1080120" cy="1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Grafik 36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7794615" y="2492896"/>
              <a:ext cx="332235" cy="2296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0" name="Grafik 39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8371189" y="2852936"/>
              <a:ext cx="305267" cy="17858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4" name="Grafik 5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4932040" y="3212974"/>
              <a:ext cx="330622" cy="25444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7" name="Grafik 56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8100392" y="3356992"/>
              <a:ext cx="179406" cy="20394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7" name="Gerade Verbindung mit Pfeil 26"/>
            <p:cNvCxnSpPr/>
            <p:nvPr/>
          </p:nvCxnSpPr>
          <p:spPr bwMode="auto">
            <a:xfrm flipV="1">
              <a:off x="6071347" y="3068960"/>
              <a:ext cx="1020933" cy="296416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Grafik 72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6228184" y="2831751"/>
              <a:ext cx="304980" cy="38122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6" name="Gerade Verbindung mit Pfeil 65"/>
            <p:cNvCxnSpPr/>
            <p:nvPr/>
          </p:nvCxnSpPr>
          <p:spPr bwMode="auto">
            <a:xfrm>
              <a:off x="6948264" y="3501008"/>
              <a:ext cx="936104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mit Pfeil 69"/>
            <p:cNvCxnSpPr/>
            <p:nvPr/>
          </p:nvCxnSpPr>
          <p:spPr bwMode="auto">
            <a:xfrm>
              <a:off x="6084168" y="3356992"/>
              <a:ext cx="864096" cy="144016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Grafik 76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7956376" y="3717032"/>
              <a:ext cx="179406" cy="2039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1" name="Grafik 80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6300192" y="3501008"/>
              <a:ext cx="279056" cy="25465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4" name="Textfeld 33"/>
          <p:cNvSpPr txBox="1"/>
          <p:nvPr/>
        </p:nvSpPr>
        <p:spPr>
          <a:xfrm>
            <a:off x="2195736" y="6145559"/>
            <a:ext cx="6668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i="1" smtClean="0">
                <a:solidFill>
                  <a:srgbClr val="008000"/>
                </a:solidFill>
              </a:rPr>
              <a:t>More about fitting under </a:t>
            </a:r>
            <a:r>
              <a:rPr lang="de-DE" sz="1400" b="1" i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http://www.phys.ufl.edu/~avery/fitting.html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Kinematic Fitting: Constraints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In order to perform fit, you need to apply so-called </a:t>
            </a:r>
            <a:r>
              <a:rPr lang="de-DE" smtClean="0">
                <a:solidFill>
                  <a:srgbClr val="FF0066"/>
                </a:solidFill>
              </a:rPr>
              <a:t>constraints</a:t>
            </a:r>
          </a:p>
          <a:p>
            <a:r>
              <a:rPr lang="de-DE" smtClean="0"/>
              <a:t>Constraints correlate kinematics in the tree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r>
              <a:rPr lang="de-DE" i="1" smtClean="0"/>
              <a:t>Which constraints could be applied here?</a:t>
            </a:r>
          </a:p>
          <a:p>
            <a:pPr lvl="1"/>
            <a:r>
              <a:rPr lang="de-DE" smtClean="0">
                <a:solidFill>
                  <a:srgbClr val="0000FF"/>
                </a:solidFill>
              </a:rPr>
              <a:t>Vertex constraint K</a:t>
            </a:r>
            <a:r>
              <a:rPr lang="de-DE" baseline="-25000" smtClean="0">
                <a:solidFill>
                  <a:srgbClr val="0000FF"/>
                </a:solidFill>
              </a:rPr>
              <a:t>S</a:t>
            </a:r>
            <a:r>
              <a:rPr lang="de-DE" smtClean="0"/>
              <a:t>: </a:t>
            </a:r>
            <a:r>
              <a:rPr lang="el-GR" smtClean="0">
                <a:latin typeface="Arev Sans"/>
                <a:ea typeface="Arev Sans"/>
              </a:rPr>
              <a:t>π</a:t>
            </a:r>
            <a:r>
              <a:rPr lang="de-DE" baseline="30000" smtClean="0"/>
              <a:t>+</a:t>
            </a:r>
            <a:r>
              <a:rPr lang="de-DE" smtClean="0"/>
              <a:t> &amp; </a:t>
            </a:r>
            <a:r>
              <a:rPr lang="el-GR" smtClean="0">
                <a:latin typeface="Arev Sans"/>
                <a:ea typeface="Arev Sans"/>
              </a:rPr>
              <a:t>π</a:t>
            </a:r>
            <a:r>
              <a:rPr lang="de-DE" baseline="30000" smtClean="0"/>
              <a:t>-</a:t>
            </a:r>
            <a:r>
              <a:rPr lang="de-DE" smtClean="0"/>
              <a:t> from same origin</a:t>
            </a:r>
          </a:p>
          <a:p>
            <a:pPr lvl="1"/>
            <a:r>
              <a:rPr lang="de-DE" smtClean="0">
                <a:solidFill>
                  <a:srgbClr val="0000FF"/>
                </a:solidFill>
              </a:rPr>
              <a:t>Mass constraint K</a:t>
            </a:r>
            <a:r>
              <a:rPr lang="de-DE" baseline="-25000" smtClean="0">
                <a:solidFill>
                  <a:srgbClr val="0000FF"/>
                </a:solidFill>
              </a:rPr>
              <a:t>S</a:t>
            </a:r>
            <a:r>
              <a:rPr lang="de-DE" smtClean="0"/>
              <a:t>: inv. </a:t>
            </a:r>
            <a:r>
              <a:rPr lang="el-GR" smtClean="0">
                <a:latin typeface="Arev Sans"/>
                <a:ea typeface="Arev Sans"/>
              </a:rPr>
              <a:t>π</a:t>
            </a:r>
            <a:r>
              <a:rPr lang="de-DE" baseline="30000" smtClean="0"/>
              <a:t>+</a:t>
            </a:r>
            <a:r>
              <a:rPr lang="de-DE" smtClean="0"/>
              <a:t> </a:t>
            </a:r>
            <a:r>
              <a:rPr lang="el-GR" smtClean="0">
                <a:latin typeface="Arev Sans"/>
                <a:ea typeface="Arev Sans"/>
              </a:rPr>
              <a:t>π</a:t>
            </a:r>
            <a:r>
              <a:rPr lang="de-DE" baseline="30000" smtClean="0"/>
              <a:t>-</a:t>
            </a:r>
            <a:r>
              <a:rPr lang="de-DE" smtClean="0"/>
              <a:t> mass = K</a:t>
            </a:r>
            <a:r>
              <a:rPr lang="de-DE" baseline="-25000" smtClean="0"/>
              <a:t>S</a:t>
            </a:r>
            <a:r>
              <a:rPr lang="de-DE" smtClean="0"/>
              <a:t> rest mass</a:t>
            </a:r>
          </a:p>
          <a:p>
            <a:pPr lvl="1"/>
            <a:r>
              <a:rPr lang="de-DE" smtClean="0">
                <a:solidFill>
                  <a:srgbClr val="0000FF"/>
                </a:solidFill>
              </a:rPr>
              <a:t>Mass constraint </a:t>
            </a:r>
            <a:r>
              <a:rPr lang="el-GR" smtClean="0">
                <a:solidFill>
                  <a:srgbClr val="0000FF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0000FF"/>
                </a:solidFill>
              </a:rPr>
              <a:t>0</a:t>
            </a:r>
            <a:r>
              <a:rPr lang="de-DE" smtClean="0"/>
              <a:t>: inv. 2</a:t>
            </a:r>
            <a:r>
              <a:rPr lang="el-GR" smtClean="0">
                <a:latin typeface="Arev Sans" pitchFamily="34" charset="0"/>
                <a:ea typeface="Arev Sans" pitchFamily="34" charset="0"/>
              </a:rPr>
              <a:t>γ</a:t>
            </a:r>
            <a:r>
              <a:rPr lang="de-DE" smtClean="0"/>
              <a:t> mass = </a:t>
            </a:r>
            <a:r>
              <a:rPr lang="el-GR" smtClean="0">
                <a:latin typeface="Arev Sans"/>
                <a:ea typeface="Arev Sans"/>
              </a:rPr>
              <a:t>π</a:t>
            </a:r>
            <a:r>
              <a:rPr lang="de-DE" baseline="30000" smtClean="0"/>
              <a:t>0</a:t>
            </a:r>
            <a:r>
              <a:rPr lang="de-DE" smtClean="0"/>
              <a:t> rest mass</a:t>
            </a:r>
          </a:p>
          <a:p>
            <a:pPr lvl="1"/>
            <a:r>
              <a:rPr lang="de-DE" smtClean="0">
                <a:solidFill>
                  <a:srgbClr val="0000FF"/>
                </a:solidFill>
              </a:rPr>
              <a:t>Mass constraint D</a:t>
            </a:r>
            <a:r>
              <a:rPr lang="de-DE" baseline="30000" smtClean="0">
                <a:solidFill>
                  <a:srgbClr val="0000FF"/>
                </a:solidFill>
              </a:rPr>
              <a:t>0</a:t>
            </a:r>
            <a:r>
              <a:rPr lang="de-DE" smtClean="0"/>
              <a:t>: inv. K</a:t>
            </a:r>
            <a:r>
              <a:rPr lang="de-DE" baseline="-25000" smtClean="0"/>
              <a:t>S</a:t>
            </a:r>
            <a:r>
              <a:rPr lang="de-DE" smtClean="0"/>
              <a:t> </a:t>
            </a:r>
            <a:r>
              <a:rPr lang="el-GR" smtClean="0">
                <a:latin typeface="Arev Sans"/>
                <a:ea typeface="Arev Sans"/>
              </a:rPr>
              <a:t>π</a:t>
            </a:r>
            <a:r>
              <a:rPr lang="de-DE" baseline="30000" smtClean="0"/>
              <a:t>0</a:t>
            </a:r>
            <a:r>
              <a:rPr lang="de-DE" smtClean="0"/>
              <a:t> mass = D</a:t>
            </a:r>
            <a:r>
              <a:rPr lang="de-DE" baseline="30000" smtClean="0"/>
              <a:t>0</a:t>
            </a:r>
            <a:r>
              <a:rPr lang="de-DE" smtClean="0"/>
              <a:t> rest mass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28</a:t>
            </a:fld>
            <a:endParaRPr lang="de-DE"/>
          </a:p>
        </p:txBody>
      </p:sp>
      <p:grpSp>
        <p:nvGrpSpPr>
          <p:cNvPr id="85" name="Gruppieren 84"/>
          <p:cNvGrpSpPr/>
          <p:nvPr/>
        </p:nvGrpSpPr>
        <p:grpSpPr>
          <a:xfrm>
            <a:off x="2411760" y="2276872"/>
            <a:ext cx="3744416" cy="1428076"/>
            <a:chOff x="4932040" y="2492896"/>
            <a:chExt cx="3744416" cy="1428076"/>
          </a:xfrm>
        </p:grpSpPr>
        <p:cxnSp>
          <p:nvCxnSpPr>
            <p:cNvPr id="19" name="Gerade Verbindung mit Pfeil 18"/>
            <p:cNvCxnSpPr/>
            <p:nvPr/>
          </p:nvCxnSpPr>
          <p:spPr bwMode="auto">
            <a:xfrm>
              <a:off x="5347623" y="3356992"/>
              <a:ext cx="720080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 bwMode="auto">
            <a:xfrm flipV="1">
              <a:off x="7092281" y="2780928"/>
              <a:ext cx="648072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 bwMode="auto">
            <a:xfrm flipV="1">
              <a:off x="7092281" y="2996952"/>
              <a:ext cx="1152128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 bwMode="auto">
            <a:xfrm>
              <a:off x="6948264" y="3501008"/>
              <a:ext cx="1080120" cy="1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Grafik 36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794615" y="2492896"/>
              <a:ext cx="332235" cy="2296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0" name="Grafik 39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8371189" y="2852936"/>
              <a:ext cx="305267" cy="17858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4" name="Grafik 5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4932040" y="3212974"/>
              <a:ext cx="330622" cy="25444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7" name="Grafik 56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8100392" y="3356992"/>
              <a:ext cx="179406" cy="20394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7" name="Gerade Verbindung mit Pfeil 26"/>
            <p:cNvCxnSpPr/>
            <p:nvPr/>
          </p:nvCxnSpPr>
          <p:spPr bwMode="auto">
            <a:xfrm flipV="1">
              <a:off x="6071347" y="3068960"/>
              <a:ext cx="1020933" cy="296416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Grafik 72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6228184" y="2831751"/>
              <a:ext cx="304980" cy="38122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6" name="Gerade Verbindung mit Pfeil 65"/>
            <p:cNvCxnSpPr/>
            <p:nvPr/>
          </p:nvCxnSpPr>
          <p:spPr bwMode="auto">
            <a:xfrm>
              <a:off x="6948264" y="3501008"/>
              <a:ext cx="936104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mit Pfeil 69"/>
            <p:cNvCxnSpPr/>
            <p:nvPr/>
          </p:nvCxnSpPr>
          <p:spPr bwMode="auto">
            <a:xfrm>
              <a:off x="6084168" y="3356992"/>
              <a:ext cx="864096" cy="144016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Grafik 76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7956376" y="3717032"/>
              <a:ext cx="179406" cy="2039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1" name="Grafik 80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6300192" y="3501008"/>
              <a:ext cx="279056" cy="254658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Kinematic Fitting: Constraints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80728"/>
            <a:ext cx="857256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mtClean="0"/>
              <a:t>Most common constraints are</a:t>
            </a:r>
          </a:p>
          <a:p>
            <a:endParaRPr lang="de-DE" smtClean="0"/>
          </a:p>
          <a:p>
            <a:r>
              <a:rPr lang="de-DE" smtClean="0">
                <a:solidFill>
                  <a:srgbClr val="0000FF"/>
                </a:solidFill>
              </a:rPr>
              <a:t>Mass Constraint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Composite particle has to have a certain invariant mass (only to be applied to quasi stable particles)</a:t>
            </a:r>
            <a:br>
              <a:rPr lang="de-DE" smtClean="0"/>
            </a:br>
            <a:endParaRPr lang="de-DE" sz="1100" smtClean="0"/>
          </a:p>
          <a:p>
            <a:r>
              <a:rPr lang="de-DE" smtClean="0">
                <a:solidFill>
                  <a:srgbClr val="0000FF"/>
                </a:solidFill>
              </a:rPr>
              <a:t>Vertex Constraint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Set of 4-vectors originate from common spatial point (which is determined during the fit!). </a:t>
            </a:r>
            <a:r>
              <a:rPr lang="de-DE" i="1" smtClean="0"/>
              <a:t>At least 2 charged tracks needed!</a:t>
            </a:r>
            <a:r>
              <a:rPr lang="de-DE" smtClean="0"/>
              <a:t/>
            </a:r>
            <a:br>
              <a:rPr lang="de-DE" smtClean="0"/>
            </a:br>
            <a:endParaRPr lang="de-DE" sz="1100" smtClean="0"/>
          </a:p>
          <a:p>
            <a:r>
              <a:rPr lang="de-DE" smtClean="0">
                <a:solidFill>
                  <a:srgbClr val="0000FF"/>
                </a:solidFill>
              </a:rPr>
              <a:t>4-vector-Constraint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4-vector of composite particle has to match a certain 4-vector component-wise (used in exclusive reconstruction)</a:t>
            </a:r>
            <a:br>
              <a:rPr lang="de-DE" smtClean="0"/>
            </a:br>
            <a:endParaRPr lang="de-DE" sz="1100" smtClean="0"/>
          </a:p>
          <a:p>
            <a:r>
              <a:rPr lang="de-DE" smtClean="0">
                <a:solidFill>
                  <a:srgbClr val="0000FF"/>
                </a:solidFill>
              </a:rPr>
              <a:t>Pointing constraint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3-vector of composite particle is consistent with originating from a certaint point (e.g. the IP)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PARTICLE </a:t>
            </a:r>
            <a:br>
              <a:rPr lang="de-DE" sz="4400" b="1" smtClean="0"/>
            </a:br>
            <a:r>
              <a:rPr lang="de-DE" sz="4400" b="1" smtClean="0"/>
              <a:t>IDENTIFICATION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Fitting: 4 Constraint Fit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smtClean="0"/>
              <a:t>Can be applied in </a:t>
            </a:r>
            <a:r>
              <a:rPr lang="de-DE" sz="1800" i="1" smtClean="0"/>
              <a:t>exclusive</a:t>
            </a:r>
            <a:r>
              <a:rPr lang="de-DE" sz="1800" smtClean="0"/>
              <a:t> analysis, where the </a:t>
            </a:r>
            <a:r>
              <a:rPr lang="de-DE" sz="1800" smtClean="0">
                <a:solidFill>
                  <a:srgbClr val="0000FF"/>
                </a:solidFill>
              </a:rPr>
              <a:t>initial 4-vector </a:t>
            </a:r>
            <a:r>
              <a:rPr lang="de-DE" sz="1800" smtClean="0"/>
              <a:t>is fully reconstructed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pPr>
              <a:buFont typeface="+mj-lt"/>
              <a:buAutoNum type="arabicPeriod"/>
            </a:pPr>
            <a:r>
              <a:rPr lang="de-DE" sz="1800" smtClean="0"/>
              <a:t>Fitted total system is not very meaningful (spiked mass), but </a:t>
            </a:r>
            <a:r>
              <a:rPr lang="de-DE" sz="1800" smtClean="0">
                <a:solidFill>
                  <a:srgbClr val="009900"/>
                </a:solidFill>
              </a:rPr>
              <a:t>intermediate resonances can be improved</a:t>
            </a:r>
          </a:p>
          <a:p>
            <a:pPr>
              <a:buFont typeface="+mj-lt"/>
              <a:buAutoNum type="arabicPeriod"/>
            </a:pPr>
            <a:r>
              <a:rPr lang="de-DE" sz="1800" smtClean="0"/>
              <a:t>Can do a </a:t>
            </a:r>
            <a:r>
              <a:rPr lang="de-DE" sz="1800" smtClean="0">
                <a:solidFill>
                  <a:srgbClr val="0000FF"/>
                </a:solidFill>
              </a:rPr>
              <a:t>cut on the fit probability to reject background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30</a:t>
            </a:fld>
            <a:endParaRPr lang="de-DE"/>
          </a:p>
        </p:txBody>
      </p:sp>
      <p:grpSp>
        <p:nvGrpSpPr>
          <p:cNvPr id="54" name="Gruppieren 53"/>
          <p:cNvGrpSpPr/>
          <p:nvPr/>
        </p:nvGrpSpPr>
        <p:grpSpPr>
          <a:xfrm>
            <a:off x="2630376" y="1772816"/>
            <a:ext cx="4461904" cy="1224136"/>
            <a:chOff x="2630376" y="1772816"/>
            <a:chExt cx="4461904" cy="1224136"/>
          </a:xfrm>
        </p:grpSpPr>
        <p:cxnSp>
          <p:nvCxnSpPr>
            <p:cNvPr id="8" name="Gerade Verbindung mit Pfeil 7"/>
            <p:cNvCxnSpPr/>
            <p:nvPr/>
          </p:nvCxnSpPr>
          <p:spPr>
            <a:xfrm flipV="1">
              <a:off x="4327295" y="2087019"/>
              <a:ext cx="1193971" cy="188522"/>
            </a:xfrm>
            <a:prstGeom prst="straightConnector1">
              <a:avLst/>
            </a:prstGeom>
            <a:ln w="1905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 flipV="1">
              <a:off x="5521266" y="1835657"/>
              <a:ext cx="942608" cy="2513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>
              <a:off x="5521266" y="2087019"/>
              <a:ext cx="1167828" cy="125681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>
              <a:off x="4327295" y="2275540"/>
              <a:ext cx="1382492" cy="18852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Grafik 11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5772628" y="2401222"/>
              <a:ext cx="288605" cy="199497"/>
            </a:xfrm>
            <a:prstGeom prst="rect">
              <a:avLst/>
            </a:prstGeom>
          </p:spPr>
        </p:pic>
        <p:pic>
          <p:nvPicPr>
            <p:cNvPr id="26" name="Grafik 25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6526715" y="1772816"/>
              <a:ext cx="265920" cy="1555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" name="Grafik 1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5646947" y="2841106"/>
              <a:ext cx="266404" cy="15584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7" name="Grafik 26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4767179" y="1898497"/>
              <a:ext cx="356540" cy="22300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0" name="Gerade Verbindung mit Pfeil 19"/>
            <p:cNvCxnSpPr/>
            <p:nvPr/>
          </p:nvCxnSpPr>
          <p:spPr>
            <a:xfrm>
              <a:off x="4327295" y="2275540"/>
              <a:ext cx="1256811" cy="56556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Grafik 24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6825876" y="2087019"/>
              <a:ext cx="266404" cy="199803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6" name="Gerade Verbindung mit Pfeil 35"/>
            <p:cNvCxnSpPr/>
            <p:nvPr/>
          </p:nvCxnSpPr>
          <p:spPr>
            <a:xfrm>
              <a:off x="3636049" y="2275540"/>
              <a:ext cx="691246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Grafik 37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3887411" y="1961338"/>
              <a:ext cx="223283" cy="24467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9" name="Gerade Verbindung mit Pfeil 38"/>
            <p:cNvCxnSpPr/>
            <p:nvPr/>
          </p:nvCxnSpPr>
          <p:spPr>
            <a:xfrm>
              <a:off x="2881963" y="1999338"/>
              <a:ext cx="754087" cy="2513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/>
            <p:nvPr/>
          </p:nvCxnSpPr>
          <p:spPr>
            <a:xfrm flipV="1">
              <a:off x="2881963" y="2294541"/>
              <a:ext cx="746945" cy="2323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Grafik 46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2630600" y="1898497"/>
              <a:ext cx="156744" cy="17817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9" name="Grafik 48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2630376" y="2428216"/>
              <a:ext cx="157191" cy="224367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51" name="Grafik 50" descr="PSI2S.DEC.fast.root_4Csm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27584" y="4248278"/>
            <a:ext cx="7200800" cy="2277066"/>
          </a:xfrm>
          <a:prstGeom prst="rect">
            <a:avLst/>
          </a:prstGeom>
        </p:spPr>
      </p:pic>
      <p:sp>
        <p:nvSpPr>
          <p:cNvPr id="52" name="Textfeld 51"/>
          <p:cNvSpPr txBox="1"/>
          <p:nvPr/>
        </p:nvSpPr>
        <p:spPr>
          <a:xfrm>
            <a:off x="5076056" y="4509120"/>
            <a:ext cx="76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before</a:t>
            </a:r>
          </a:p>
          <a:p>
            <a:r>
              <a:rPr lang="de-DE" sz="1400" smtClean="0">
                <a:solidFill>
                  <a:srgbClr val="FF0000"/>
                </a:solidFill>
              </a:rPr>
              <a:t>after</a:t>
            </a:r>
            <a:endParaRPr lang="de-DE" sz="1400">
              <a:solidFill>
                <a:srgbClr val="FF0000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1475656" y="4509120"/>
            <a:ext cx="76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before</a:t>
            </a:r>
          </a:p>
          <a:p>
            <a:r>
              <a:rPr lang="de-DE" sz="1400" smtClean="0">
                <a:solidFill>
                  <a:srgbClr val="FF0000"/>
                </a:solidFill>
              </a:rPr>
              <a:t>after</a:t>
            </a:r>
            <a:endParaRPr lang="de-DE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Vertex Fitting for Long-Living Particles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smtClean="0"/>
              <a:t>For long-living particles (e. g. K</a:t>
            </a:r>
            <a:r>
              <a:rPr lang="de-DE" sz="1800" baseline="-25000" smtClean="0"/>
              <a:t>S</a:t>
            </a:r>
            <a:r>
              <a:rPr lang="de-DE" sz="1800" baseline="30000" smtClean="0"/>
              <a:t>0</a:t>
            </a:r>
            <a:r>
              <a:rPr lang="de-DE" sz="1800" smtClean="0"/>
              <a:t>, </a:t>
            </a:r>
            <a:r>
              <a:rPr lang="el-GR" sz="1800" smtClean="0"/>
              <a:t>Λ</a:t>
            </a:r>
            <a:r>
              <a:rPr lang="de-DE" sz="1800" baseline="30000" smtClean="0"/>
              <a:t>0</a:t>
            </a:r>
            <a:r>
              <a:rPr lang="de-DE" sz="1800" smtClean="0"/>
              <a:t>), vertex fitting is essential, since charged particles move on helices in magnet field</a:t>
            </a:r>
          </a:p>
          <a:p>
            <a:pPr>
              <a:buNone/>
            </a:pPr>
            <a:endParaRPr lang="de-DE" sz="180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31</a:t>
            </a:fld>
            <a:endParaRPr lang="de-DE"/>
          </a:p>
        </p:txBody>
      </p:sp>
      <p:grpSp>
        <p:nvGrpSpPr>
          <p:cNvPr id="36" name="Gruppieren 35"/>
          <p:cNvGrpSpPr/>
          <p:nvPr/>
        </p:nvGrpSpPr>
        <p:grpSpPr>
          <a:xfrm>
            <a:off x="-569711" y="1844824"/>
            <a:ext cx="4925687" cy="3496651"/>
            <a:chOff x="-569711" y="1916832"/>
            <a:chExt cx="4925687" cy="3496651"/>
          </a:xfrm>
        </p:grpSpPr>
        <p:sp>
          <p:nvSpPr>
            <p:cNvPr id="7" name="Bogen 6"/>
            <p:cNvSpPr/>
            <p:nvPr/>
          </p:nvSpPr>
          <p:spPr>
            <a:xfrm rot="370536">
              <a:off x="-569711" y="1916832"/>
              <a:ext cx="2535536" cy="2448272"/>
            </a:xfrm>
            <a:prstGeom prst="arc">
              <a:avLst>
                <a:gd name="adj1" fmla="val 17325814"/>
                <a:gd name="adj2" fmla="val 0"/>
              </a:avLst>
            </a:prstGeom>
            <a:ln>
              <a:solidFill>
                <a:schemeClr val="bg1">
                  <a:lumMod val="50000"/>
                </a:schemeClr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Bogen 7"/>
            <p:cNvSpPr/>
            <p:nvPr/>
          </p:nvSpPr>
          <p:spPr>
            <a:xfrm rot="2559914" flipH="1">
              <a:off x="1649630" y="2965211"/>
              <a:ext cx="2706346" cy="2448272"/>
            </a:xfrm>
            <a:prstGeom prst="arc">
              <a:avLst>
                <a:gd name="adj1" fmla="val 17476816"/>
                <a:gd name="adj2" fmla="val 114143"/>
              </a:avLst>
            </a:prstGeom>
            <a:ln>
              <a:solidFill>
                <a:schemeClr val="bg1">
                  <a:lumMod val="5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 flipV="1">
              <a:off x="1605164" y="3270246"/>
              <a:ext cx="365090" cy="792090"/>
            </a:xfrm>
            <a:prstGeom prst="straightConnector1">
              <a:avLst/>
            </a:prstGeom>
            <a:ln w="19050">
              <a:solidFill>
                <a:srgbClr val="FF66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1544042" y="406233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677172" y="4062334"/>
              <a:ext cx="1369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3B8ABB"/>
                  </a:solidFill>
                </a:rPr>
                <a:t>beam axis</a:t>
              </a:r>
              <a:endParaRPr lang="de-DE">
                <a:solidFill>
                  <a:srgbClr val="3B8ABB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259632" y="3429000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K</a:t>
              </a:r>
              <a:r>
                <a:rPr lang="de-DE" baseline="-25000" smtClean="0"/>
                <a:t>S</a:t>
              </a:r>
              <a:endParaRPr lang="de-DE" baseline="-25000"/>
            </a:p>
          </p:txBody>
        </p:sp>
        <p:cxnSp>
          <p:nvCxnSpPr>
            <p:cNvPr id="25" name="Gerade Verbindung mit Pfeil 24"/>
            <p:cNvCxnSpPr/>
            <p:nvPr/>
          </p:nvCxnSpPr>
          <p:spPr>
            <a:xfrm flipV="1">
              <a:off x="1968826" y="2348880"/>
              <a:ext cx="82894" cy="903446"/>
            </a:xfrm>
            <a:prstGeom prst="straightConnector1">
              <a:avLst/>
            </a:prstGeom>
            <a:ln w="19050">
              <a:solidFill>
                <a:srgbClr val="0033CC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/>
            <p:nvPr/>
          </p:nvCxnSpPr>
          <p:spPr>
            <a:xfrm flipV="1">
              <a:off x="1964632" y="2575790"/>
              <a:ext cx="735160" cy="720080"/>
            </a:xfrm>
            <a:prstGeom prst="straightConnector1">
              <a:avLst/>
            </a:prstGeom>
            <a:ln w="19050">
              <a:solidFill>
                <a:srgbClr val="0033CC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32"/>
            <p:cNvSpPr txBox="1"/>
            <p:nvPr/>
          </p:nvSpPr>
          <p:spPr>
            <a:xfrm>
              <a:off x="1835696" y="1988840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rgbClr val="0033CC"/>
                  </a:solidFill>
                  <a:latin typeface="Arev Sans"/>
                  <a:ea typeface="Arev Sans"/>
                </a:rPr>
                <a:t>π</a:t>
              </a:r>
              <a:r>
                <a:rPr lang="de-DE" baseline="30000" smtClean="0">
                  <a:solidFill>
                    <a:srgbClr val="0033CC"/>
                  </a:solidFill>
                  <a:latin typeface="Arev Sans"/>
                  <a:ea typeface="Arev Sans"/>
                </a:rPr>
                <a:t>+</a:t>
              </a:r>
              <a:endParaRPr lang="de-DE" baseline="30000">
                <a:solidFill>
                  <a:srgbClr val="0033CC"/>
                </a:solidFill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2673188" y="2339588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rgbClr val="0033CC"/>
                  </a:solidFill>
                  <a:latin typeface="Arev Sans"/>
                  <a:ea typeface="Arev Sans"/>
                </a:rPr>
                <a:t>π</a:t>
              </a:r>
              <a:r>
                <a:rPr lang="de-DE" baseline="30000" smtClean="0">
                  <a:solidFill>
                    <a:srgbClr val="0033CC"/>
                  </a:solidFill>
                  <a:latin typeface="Arev Sans"/>
                  <a:ea typeface="Arev Sans"/>
                </a:rPr>
                <a:t>-</a:t>
              </a:r>
              <a:endParaRPr lang="de-DE" baseline="30000">
                <a:solidFill>
                  <a:srgbClr val="0033CC"/>
                </a:solidFill>
              </a:endParaRP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395536" y="4581128"/>
            <a:ext cx="36760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The </a:t>
            </a:r>
            <a:r>
              <a:rPr lang="de-DE" sz="1600" smtClean="0">
                <a:solidFill>
                  <a:srgbClr val="0033CC"/>
                </a:solidFill>
              </a:rPr>
              <a:t>4-vector sum of daughters </a:t>
            </a:r>
          </a:p>
          <a:p>
            <a:r>
              <a:rPr lang="de-DE" sz="1600" smtClean="0"/>
              <a:t>is  only consistent with </a:t>
            </a:r>
            <a:r>
              <a:rPr lang="de-DE" sz="1600" smtClean="0">
                <a:solidFill>
                  <a:srgbClr val="FF6600"/>
                </a:solidFill>
              </a:rPr>
              <a:t>resonance</a:t>
            </a:r>
          </a:p>
          <a:p>
            <a:r>
              <a:rPr lang="de-DE" sz="1600" smtClean="0">
                <a:solidFill>
                  <a:srgbClr val="FF6600"/>
                </a:solidFill>
              </a:rPr>
              <a:t>4-vector</a:t>
            </a:r>
            <a:r>
              <a:rPr lang="de-DE" sz="1600" smtClean="0"/>
              <a:t> when evaluated at true </a:t>
            </a:r>
          </a:p>
          <a:p>
            <a:r>
              <a:rPr lang="de-DE" sz="1600" smtClean="0"/>
              <a:t>points of origin!</a:t>
            </a:r>
          </a:p>
        </p:txBody>
      </p:sp>
      <p:sp>
        <p:nvSpPr>
          <p:cNvPr id="38" name="Bogen 37"/>
          <p:cNvSpPr/>
          <p:nvPr/>
        </p:nvSpPr>
        <p:spPr>
          <a:xfrm rot="370536">
            <a:off x="3966793" y="1844824"/>
            <a:ext cx="2535536" cy="2448272"/>
          </a:xfrm>
          <a:prstGeom prst="arc">
            <a:avLst>
              <a:gd name="adj1" fmla="val 21497598"/>
              <a:gd name="adj2" fmla="val 2502574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Bogen 38"/>
          <p:cNvSpPr/>
          <p:nvPr/>
        </p:nvSpPr>
        <p:spPr>
          <a:xfrm rot="2559914" flipH="1">
            <a:off x="6186134" y="2893203"/>
            <a:ext cx="2706346" cy="2448272"/>
          </a:xfrm>
          <a:prstGeom prst="arc">
            <a:avLst>
              <a:gd name="adj1" fmla="val 163170"/>
              <a:gd name="adj2" fmla="val 2346593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6080546" y="399032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6213676" y="3990326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3B8ABB"/>
                </a:solidFill>
              </a:rPr>
              <a:t>beam axis</a:t>
            </a:r>
            <a:endParaRPr lang="de-DE">
              <a:solidFill>
                <a:srgbClr val="3B8ABB"/>
              </a:solidFill>
            </a:endParaRPr>
          </a:p>
        </p:txBody>
      </p:sp>
      <p:grpSp>
        <p:nvGrpSpPr>
          <p:cNvPr id="54" name="Gruppieren 53"/>
          <p:cNvGrpSpPr/>
          <p:nvPr/>
        </p:nvGrpSpPr>
        <p:grpSpPr>
          <a:xfrm>
            <a:off x="5940152" y="2708920"/>
            <a:ext cx="1466892" cy="1317916"/>
            <a:chOff x="5940152" y="2708920"/>
            <a:chExt cx="1466892" cy="1317916"/>
          </a:xfrm>
        </p:grpSpPr>
        <p:cxnSp>
          <p:nvCxnSpPr>
            <p:cNvPr id="44" name="Gerade Verbindung mit Pfeil 43"/>
            <p:cNvCxnSpPr/>
            <p:nvPr/>
          </p:nvCxnSpPr>
          <p:spPr>
            <a:xfrm flipV="1">
              <a:off x="6084168" y="3418114"/>
              <a:ext cx="864096" cy="543406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/>
            <p:nvPr/>
          </p:nvCxnSpPr>
          <p:spPr>
            <a:xfrm flipH="1" flipV="1">
              <a:off x="6167062" y="3090732"/>
              <a:ext cx="72008" cy="936104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45"/>
            <p:cNvSpPr txBox="1"/>
            <p:nvPr/>
          </p:nvSpPr>
          <p:spPr>
            <a:xfrm>
              <a:off x="6948264" y="3212976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rgbClr val="FF0000"/>
                  </a:solidFill>
                  <a:latin typeface="Arev Sans"/>
                  <a:ea typeface="Arev Sans"/>
                </a:rPr>
                <a:t>π</a:t>
              </a:r>
              <a:r>
                <a:rPr lang="de-DE" baseline="30000" smtClean="0">
                  <a:solidFill>
                    <a:srgbClr val="FF0000"/>
                  </a:solidFill>
                  <a:latin typeface="Arev Sans"/>
                  <a:ea typeface="Arev Sans"/>
                </a:rPr>
                <a:t>+</a:t>
              </a:r>
              <a:endParaRPr lang="de-DE" baseline="30000">
                <a:solidFill>
                  <a:srgbClr val="FF0000"/>
                </a:solidFill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5940152" y="2708920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rgbClr val="FF0000"/>
                  </a:solidFill>
                  <a:latin typeface="Arev Sans"/>
                  <a:ea typeface="Arev Sans"/>
                </a:rPr>
                <a:t>π</a:t>
              </a:r>
              <a:r>
                <a:rPr lang="de-DE" baseline="30000" smtClean="0">
                  <a:solidFill>
                    <a:srgbClr val="FF0000"/>
                  </a:solidFill>
                  <a:latin typeface="Arev Sans"/>
                  <a:ea typeface="Arev Sans"/>
                </a:rPr>
                <a:t>-</a:t>
              </a:r>
              <a:endParaRPr lang="de-DE" baseline="30000">
                <a:solidFill>
                  <a:srgbClr val="FF0000"/>
                </a:solidFill>
              </a:endParaRPr>
            </a:p>
          </p:txBody>
        </p:sp>
      </p:grpSp>
      <p:sp>
        <p:nvSpPr>
          <p:cNvPr id="52" name="Bogen 51"/>
          <p:cNvSpPr/>
          <p:nvPr/>
        </p:nvSpPr>
        <p:spPr>
          <a:xfrm rot="370536">
            <a:off x="3965365" y="1859562"/>
            <a:ext cx="2535536" cy="2448272"/>
          </a:xfrm>
          <a:prstGeom prst="arc">
            <a:avLst>
              <a:gd name="adj1" fmla="val 17325814"/>
              <a:gd name="adj2" fmla="val 0"/>
            </a:avLst>
          </a:prstGeom>
          <a:ln>
            <a:solidFill>
              <a:schemeClr val="bg1">
                <a:lumMod val="50000"/>
              </a:schemeClr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Bogen 52"/>
          <p:cNvSpPr/>
          <p:nvPr/>
        </p:nvSpPr>
        <p:spPr>
          <a:xfrm rot="2559914" flipH="1">
            <a:off x="6184706" y="2890363"/>
            <a:ext cx="2706346" cy="2448272"/>
          </a:xfrm>
          <a:prstGeom prst="arc">
            <a:avLst>
              <a:gd name="adj1" fmla="val 17476816"/>
              <a:gd name="adj2" fmla="val 114143"/>
            </a:avLst>
          </a:prstGeom>
          <a:ln>
            <a:solidFill>
              <a:schemeClr val="bg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extfeld 54"/>
          <p:cNvSpPr txBox="1"/>
          <p:nvPr/>
        </p:nvSpPr>
        <p:spPr>
          <a:xfrm>
            <a:off x="4860032" y="4581128"/>
            <a:ext cx="39527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Per default, the track reco computes</a:t>
            </a:r>
          </a:p>
          <a:p>
            <a:r>
              <a:rPr lang="de-DE" sz="1600" smtClean="0"/>
              <a:t>the </a:t>
            </a:r>
            <a:r>
              <a:rPr lang="de-DE" sz="1600" smtClean="0">
                <a:solidFill>
                  <a:srgbClr val="FF0000"/>
                </a:solidFill>
              </a:rPr>
              <a:t>4-vectors at POCA to the IP </a:t>
            </a:r>
            <a:r>
              <a:rPr lang="de-DE" sz="1600" smtClean="0"/>
              <a:t>(or </a:t>
            </a:r>
          </a:p>
          <a:p>
            <a:r>
              <a:rPr lang="de-DE" sz="1600" smtClean="0"/>
              <a:t>beam axis)</a:t>
            </a:r>
          </a:p>
          <a:p>
            <a:r>
              <a:rPr lang="de-DE" sz="1600" smtClean="0">
                <a:solidFill>
                  <a:srgbClr val="0033CC"/>
                </a:solidFill>
                <a:latin typeface="Arev Sans"/>
                <a:ea typeface="Arev Sans"/>
              </a:rPr>
              <a:t>→ </a:t>
            </a:r>
            <a:r>
              <a:rPr lang="de-DE" sz="1600" smtClean="0">
                <a:solidFill>
                  <a:srgbClr val="0033CC"/>
                </a:solidFill>
                <a:ea typeface="Arev Sans"/>
              </a:rPr>
              <a:t>resulting 4-vector is bad! </a:t>
            </a:r>
            <a:endParaRPr lang="de-DE" sz="1600" smtClean="0">
              <a:solidFill>
                <a:srgbClr val="0033CC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20908" y="5867980"/>
            <a:ext cx="8611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009900"/>
                </a:solidFill>
                <a:latin typeface="Arev Sans"/>
                <a:ea typeface="Arev Sans"/>
              </a:rPr>
              <a:t>⇒ </a:t>
            </a:r>
            <a:r>
              <a:rPr lang="de-DE" sz="2000" smtClean="0">
                <a:solidFill>
                  <a:srgbClr val="009900"/>
                </a:solidFill>
              </a:rPr>
              <a:t>Good vertex information necessary for proper resonance reco!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Fitting: Access to Results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After fit </a:t>
            </a:r>
            <a:r>
              <a:rPr lang="de-DE" smtClean="0">
                <a:latin typeface="Calibri"/>
              </a:rPr>
              <a:t>→</a:t>
            </a:r>
            <a:r>
              <a:rPr lang="de-DE" smtClean="0"/>
              <a:t> </a:t>
            </a:r>
            <a:r>
              <a:rPr lang="de-DE" smtClean="0">
                <a:solidFill>
                  <a:srgbClr val="0000FF"/>
                </a:solidFill>
              </a:rPr>
              <a:t>full fitted tree is attached to the reco object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5724128" y="1536145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009900"/>
                </a:solidFill>
              </a:rPr>
              <a:t>Fit Results</a:t>
            </a:r>
            <a:endParaRPr lang="de-DE" b="1">
              <a:solidFill>
                <a:srgbClr val="00990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40636" y="2556193"/>
            <a:ext cx="1467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TheMother()</a:t>
            </a:r>
          </a:p>
          <a:p>
            <a:r>
              <a:rPr lang="de-DE" sz="1600" smtClean="0"/>
              <a:t>Daughter(i)</a:t>
            </a:r>
            <a:endParaRPr lang="de-DE" sz="1600"/>
          </a:p>
        </p:txBody>
      </p:sp>
      <p:sp>
        <p:nvSpPr>
          <p:cNvPr id="45" name="Textfeld 44"/>
          <p:cNvSpPr txBox="1"/>
          <p:nvPr/>
        </p:nvSpPr>
        <p:spPr>
          <a:xfrm>
            <a:off x="2091434" y="1986989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00FF"/>
                </a:solidFill>
              </a:rPr>
              <a:t>ψ</a:t>
            </a:r>
            <a:r>
              <a:rPr lang="de-DE" smtClean="0">
                <a:solidFill>
                  <a:srgbClr val="0000FF"/>
                </a:solidFill>
              </a:rPr>
              <a:t>(2S)</a:t>
            </a:r>
            <a:endParaRPr lang="de-DE">
              <a:solidFill>
                <a:srgbClr val="0000FF"/>
              </a:solidFill>
            </a:endParaRPr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2486154" y="2460354"/>
            <a:ext cx="80736" cy="90706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2780184" y="2513759"/>
            <a:ext cx="229390" cy="61206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endCxn id="52" idx="0"/>
          </p:cNvCxnSpPr>
          <p:nvPr/>
        </p:nvCxnSpPr>
        <p:spPr>
          <a:xfrm flipH="1">
            <a:off x="2091434" y="2460354"/>
            <a:ext cx="176312" cy="131939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1937139" y="4245834"/>
            <a:ext cx="0" cy="105537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2170988" y="4221088"/>
            <a:ext cx="211551" cy="504056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2889084" y="3182757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00FF"/>
                </a:solidFill>
              </a:rPr>
              <a:t>π</a:t>
            </a:r>
            <a:r>
              <a:rPr lang="de-DE" baseline="30000" smtClean="0">
                <a:solidFill>
                  <a:srgbClr val="0000FF"/>
                </a:solidFill>
              </a:rPr>
              <a:t>+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1800328" y="377974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00FF"/>
                </a:solidFill>
              </a:rPr>
              <a:t>J/</a:t>
            </a:r>
            <a:r>
              <a:rPr lang="el-GR">
                <a:solidFill>
                  <a:srgbClr val="0000FF"/>
                </a:solidFill>
              </a:rPr>
              <a:t>ψ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2241012" y="4725144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00FF"/>
                </a:solidFill>
              </a:rPr>
              <a:t>μ</a:t>
            </a:r>
            <a:r>
              <a:rPr lang="de-DE" baseline="30000" smtClean="0">
                <a:solidFill>
                  <a:srgbClr val="0000FF"/>
                </a:solidFill>
              </a:rPr>
              <a:t>+</a:t>
            </a:r>
            <a:endParaRPr lang="de-DE" baseline="30000">
              <a:solidFill>
                <a:srgbClr val="0000FF"/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1768172" y="537321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00FF"/>
                </a:solidFill>
              </a:rPr>
              <a:t>μ</a:t>
            </a:r>
            <a:r>
              <a:rPr lang="de-DE" baseline="3000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2465430" y="340825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00FF"/>
                </a:solidFill>
              </a:rPr>
              <a:t>π</a:t>
            </a:r>
            <a:r>
              <a:rPr lang="de-DE" baseline="30000">
                <a:solidFill>
                  <a:srgbClr val="0000FF"/>
                </a:solidFill>
              </a:rPr>
              <a:t>-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664948" y="1566300"/>
            <a:ext cx="19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009900"/>
                </a:solidFill>
              </a:rPr>
              <a:t>Reco'd Decay</a:t>
            </a:r>
            <a:endParaRPr lang="de-DE" b="1">
              <a:solidFill>
                <a:srgbClr val="009900"/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7149511" y="2412177"/>
            <a:ext cx="1467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TheMother()</a:t>
            </a:r>
          </a:p>
          <a:p>
            <a:r>
              <a:rPr lang="de-DE" sz="1600" smtClean="0"/>
              <a:t>Daughter(i)</a:t>
            </a:r>
            <a:endParaRPr lang="de-DE" sz="1600"/>
          </a:p>
        </p:txBody>
      </p:sp>
      <p:grpSp>
        <p:nvGrpSpPr>
          <p:cNvPr id="126" name="Gruppieren 125"/>
          <p:cNvGrpSpPr/>
          <p:nvPr/>
        </p:nvGrpSpPr>
        <p:grpSpPr>
          <a:xfrm>
            <a:off x="5545312" y="1988840"/>
            <a:ext cx="2021650" cy="3753708"/>
            <a:chOff x="5545312" y="1988840"/>
            <a:chExt cx="2021650" cy="3753708"/>
          </a:xfrm>
        </p:grpSpPr>
        <p:sp>
          <p:nvSpPr>
            <p:cNvPr id="11" name="Textfeld 10"/>
            <p:cNvSpPr txBox="1"/>
            <p:nvPr/>
          </p:nvSpPr>
          <p:spPr>
            <a:xfrm>
              <a:off x="6025187" y="1988840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>
                  <a:solidFill>
                    <a:srgbClr val="D60093"/>
                  </a:solidFill>
                </a:rPr>
                <a:t>ψ</a:t>
              </a:r>
              <a:r>
                <a:rPr lang="de-DE" smtClean="0">
                  <a:solidFill>
                    <a:srgbClr val="D60093"/>
                  </a:solidFill>
                </a:rPr>
                <a:t>(2S)</a:t>
              </a:r>
              <a:endParaRPr lang="de-DE">
                <a:solidFill>
                  <a:srgbClr val="D60093"/>
                </a:solidFill>
              </a:endParaRPr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 flipH="1">
              <a:off x="6439508" y="2483604"/>
              <a:ext cx="36090" cy="92560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>
              <a:endCxn id="18" idx="0"/>
            </p:cNvCxnSpPr>
            <p:nvPr/>
          </p:nvCxnSpPr>
          <p:spPr>
            <a:xfrm>
              <a:off x="6682578" y="2460354"/>
              <a:ext cx="466934" cy="131939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/>
            <p:nvPr/>
          </p:nvCxnSpPr>
          <p:spPr>
            <a:xfrm flipH="1">
              <a:off x="5863660" y="2411596"/>
              <a:ext cx="288032" cy="71423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>
            <a:xfrm flipH="1">
              <a:off x="6858406" y="4241951"/>
              <a:ext cx="161867" cy="48319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/>
            <p:nvPr/>
          </p:nvCxnSpPr>
          <p:spPr>
            <a:xfrm>
              <a:off x="7261186" y="4241951"/>
              <a:ext cx="91246" cy="10592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6858406" y="3779748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D60093"/>
                  </a:solidFill>
                </a:rPr>
                <a:t>J/</a:t>
              </a:r>
              <a:r>
                <a:rPr lang="el-GR">
                  <a:solidFill>
                    <a:srgbClr val="D60093"/>
                  </a:solidFill>
                </a:rPr>
                <a:t>ψ</a:t>
              </a:r>
              <a:endParaRPr lang="de-DE">
                <a:solidFill>
                  <a:srgbClr val="D60093"/>
                </a:solidFill>
              </a:endParaRPr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6185550" y="3409213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rgbClr val="D60093"/>
                  </a:solidFill>
                </a:rPr>
                <a:t>π</a:t>
              </a:r>
              <a:r>
                <a:rPr lang="de-DE" baseline="30000" smtClean="0">
                  <a:solidFill>
                    <a:srgbClr val="D60093"/>
                  </a:solidFill>
                </a:rPr>
                <a:t>-</a:t>
              </a:r>
            </a:p>
          </p:txBody>
        </p:sp>
        <p:sp>
          <p:nvSpPr>
            <p:cNvPr id="95" name="Textfeld 94"/>
            <p:cNvSpPr txBox="1"/>
            <p:nvPr/>
          </p:nvSpPr>
          <p:spPr>
            <a:xfrm>
              <a:off x="6588224" y="4715852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rgbClr val="D60093"/>
                  </a:solidFill>
                </a:rPr>
                <a:t>μ</a:t>
              </a:r>
              <a:r>
                <a:rPr lang="de-DE" baseline="30000" smtClean="0">
                  <a:solidFill>
                    <a:srgbClr val="D60093"/>
                  </a:solidFill>
                </a:rPr>
                <a:t>+</a:t>
              </a:r>
              <a:endParaRPr lang="de-DE" baseline="30000">
                <a:solidFill>
                  <a:srgbClr val="D60093"/>
                </a:solidFill>
              </a:endParaRPr>
            </a:p>
          </p:txBody>
        </p:sp>
        <p:sp>
          <p:nvSpPr>
            <p:cNvPr id="96" name="Textfeld 95"/>
            <p:cNvSpPr txBox="1"/>
            <p:nvPr/>
          </p:nvSpPr>
          <p:spPr>
            <a:xfrm>
              <a:off x="7164288" y="5373216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rgbClr val="D60093"/>
                  </a:solidFill>
                </a:rPr>
                <a:t>μ</a:t>
              </a:r>
              <a:r>
                <a:rPr lang="de-DE" baseline="30000">
                  <a:solidFill>
                    <a:srgbClr val="D60093"/>
                  </a:solidFill>
                </a:rPr>
                <a:t>-</a:t>
              </a:r>
            </a:p>
          </p:txBody>
        </p:sp>
        <p:sp>
          <p:nvSpPr>
            <p:cNvPr id="97" name="Textfeld 96"/>
            <p:cNvSpPr txBox="1"/>
            <p:nvPr/>
          </p:nvSpPr>
          <p:spPr>
            <a:xfrm>
              <a:off x="5545312" y="3156677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mtClean="0">
                  <a:solidFill>
                    <a:srgbClr val="D60093"/>
                  </a:solidFill>
                </a:rPr>
                <a:t>π</a:t>
              </a:r>
              <a:r>
                <a:rPr lang="de-DE" baseline="30000" smtClean="0">
                  <a:solidFill>
                    <a:srgbClr val="D60093"/>
                  </a:solidFill>
                </a:rPr>
                <a:t>+</a:t>
              </a:r>
              <a:endParaRPr lang="de-DE">
                <a:solidFill>
                  <a:srgbClr val="D60093"/>
                </a:solidFill>
              </a:endParaRPr>
            </a:p>
          </p:txBody>
        </p:sp>
      </p:grpSp>
      <p:grpSp>
        <p:nvGrpSpPr>
          <p:cNvPr id="127" name="Gruppieren 126"/>
          <p:cNvGrpSpPr/>
          <p:nvPr/>
        </p:nvGrpSpPr>
        <p:grpSpPr>
          <a:xfrm>
            <a:off x="2170846" y="1720811"/>
            <a:ext cx="4993442" cy="3837071"/>
            <a:chOff x="2170846" y="1720811"/>
            <a:chExt cx="4993442" cy="3837071"/>
          </a:xfrm>
        </p:grpSpPr>
        <p:cxnSp>
          <p:nvCxnSpPr>
            <p:cNvPr id="83" name="Gerade Verbindung mit Pfeil 82"/>
            <p:cNvCxnSpPr>
              <a:stCxn id="51" idx="3"/>
              <a:endCxn id="97" idx="1"/>
            </p:cNvCxnSpPr>
            <p:nvPr/>
          </p:nvCxnSpPr>
          <p:spPr>
            <a:xfrm flipV="1">
              <a:off x="3347864" y="3341343"/>
              <a:ext cx="2197448" cy="26080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>
              <a:stCxn id="55" idx="3"/>
              <a:endCxn id="94" idx="1"/>
            </p:cNvCxnSpPr>
            <p:nvPr/>
          </p:nvCxnSpPr>
          <p:spPr>
            <a:xfrm>
              <a:off x="2868104" y="3592917"/>
              <a:ext cx="3317446" cy="962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mit Pfeil 86"/>
            <p:cNvCxnSpPr>
              <a:stCxn id="53" idx="3"/>
              <a:endCxn id="95" idx="1"/>
            </p:cNvCxnSpPr>
            <p:nvPr/>
          </p:nvCxnSpPr>
          <p:spPr>
            <a:xfrm flipV="1">
              <a:off x="2699792" y="4900518"/>
              <a:ext cx="3888432" cy="9292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/>
            <p:cNvCxnSpPr>
              <a:stCxn id="54" idx="3"/>
              <a:endCxn id="96" idx="1"/>
            </p:cNvCxnSpPr>
            <p:nvPr/>
          </p:nvCxnSpPr>
          <p:spPr>
            <a:xfrm>
              <a:off x="2170846" y="5557882"/>
              <a:ext cx="4993442" cy="0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89"/>
            <p:cNvSpPr txBox="1"/>
            <p:nvPr/>
          </p:nvSpPr>
          <p:spPr>
            <a:xfrm>
              <a:off x="3985693" y="1720811"/>
              <a:ext cx="1090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70C0"/>
                  </a:solidFill>
                </a:rPr>
                <a:t>GetFit()</a:t>
              </a:r>
              <a:endParaRPr lang="de-DE">
                <a:solidFill>
                  <a:srgbClr val="0070C0"/>
                </a:solidFill>
              </a:endParaRPr>
            </a:p>
          </p:txBody>
        </p:sp>
        <p:cxnSp>
          <p:nvCxnSpPr>
            <p:cNvPr id="100" name="Gerade Verbindung mit Pfeil 99"/>
            <p:cNvCxnSpPr>
              <a:stCxn id="52" idx="3"/>
              <a:endCxn id="18" idx="1"/>
            </p:cNvCxnSpPr>
            <p:nvPr/>
          </p:nvCxnSpPr>
          <p:spPr>
            <a:xfrm>
              <a:off x="2382539" y="3964414"/>
              <a:ext cx="4475867" cy="0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mit Pfeil 101"/>
            <p:cNvCxnSpPr>
              <a:stCxn id="45" idx="3"/>
              <a:endCxn id="11" idx="1"/>
            </p:cNvCxnSpPr>
            <p:nvPr/>
          </p:nvCxnSpPr>
          <p:spPr>
            <a:xfrm>
              <a:off x="2978215" y="2171655"/>
              <a:ext cx="3046972" cy="1851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75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Fitting in PandaROOT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80728"/>
            <a:ext cx="8572560" cy="5286412"/>
          </a:xfrm>
        </p:spPr>
        <p:txBody>
          <a:bodyPr/>
          <a:lstStyle/>
          <a:p>
            <a:r>
              <a:rPr lang="de-DE" smtClean="0"/>
              <a:t>Fitters basically all have a similar interface</a:t>
            </a:r>
          </a:p>
          <a:p>
            <a:r>
              <a:rPr lang="de-DE" smtClean="0"/>
              <a:t>Fit results are </a:t>
            </a:r>
            <a:r>
              <a:rPr lang="de-DE" smtClean="0">
                <a:solidFill>
                  <a:srgbClr val="0000FF"/>
                </a:solidFill>
              </a:rPr>
              <a:t>attached to RhoCandidates</a:t>
            </a:r>
          </a:p>
          <a:p>
            <a:r>
              <a:rPr lang="de-DE" smtClean="0"/>
              <a:t>Can be accessed as full tree, </a:t>
            </a:r>
            <a:r>
              <a:rPr lang="de-DE" smtClean="0">
                <a:solidFill>
                  <a:srgbClr val="0000FF"/>
                </a:solidFill>
              </a:rPr>
              <a:t>allows</a:t>
            </a:r>
            <a:r>
              <a:rPr lang="de-DE" smtClean="0"/>
              <a:t> </a:t>
            </a:r>
            <a:r>
              <a:rPr lang="de-DE" smtClean="0">
                <a:solidFill>
                  <a:srgbClr val="0000FF"/>
                </a:solidFill>
              </a:rPr>
              <a:t>cascaded fitting!</a:t>
            </a:r>
          </a:p>
          <a:p>
            <a:r>
              <a:rPr lang="de-DE" smtClean="0"/>
              <a:t>E.g. vertex fitting + mass fitting might look like this:</a:t>
            </a:r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FA19-4DD7-49EA-A05F-EBA2373070BA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39552" y="2624132"/>
            <a:ext cx="8064896" cy="35394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RhoCandidate </a:t>
            </a:r>
            <a:r>
              <a:rPr lang="de-DE" sz="1400">
                <a:latin typeface="Consolas" pitchFamily="49" charset="0"/>
              </a:rPr>
              <a:t>*</a:t>
            </a:r>
            <a:r>
              <a:rPr lang="de-DE" sz="1400" b="1">
                <a:solidFill>
                  <a:srgbClr val="0000FF"/>
                </a:solidFill>
                <a:latin typeface="Consolas" pitchFamily="49" charset="0"/>
              </a:rPr>
              <a:t>lambda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>
                <a:latin typeface="Consolas" pitchFamily="49" charset="0"/>
              </a:rPr>
              <a:t>= pplus-&gt;Combine( piminus );</a:t>
            </a:r>
          </a:p>
          <a:p>
            <a:r>
              <a:rPr lang="de-DE" sz="1400" smtClean="0">
                <a:latin typeface="Consolas" pitchFamily="49" charset="0"/>
              </a:rPr>
              <a:t>TVector3 </a:t>
            </a:r>
            <a:r>
              <a:rPr lang="de-DE" sz="1400">
                <a:latin typeface="Consolas" pitchFamily="49" charset="0"/>
              </a:rPr>
              <a:t>IP( 0,0,0 );</a:t>
            </a:r>
          </a:p>
          <a:p>
            <a:r>
              <a:rPr lang="de-DE" sz="1400">
                <a:latin typeface="Consolas" pitchFamily="49" charset="0"/>
              </a:rPr>
              <a:t>  ...</a:t>
            </a:r>
          </a:p>
          <a:p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PndKinVtxFitter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fitvtx( </a:t>
            </a:r>
            <a:r>
              <a:rPr lang="de-DE" sz="1400" b="1">
                <a:solidFill>
                  <a:srgbClr val="0000FF"/>
                </a:solidFill>
                <a:latin typeface="Consolas" pitchFamily="49" charset="0"/>
              </a:rPr>
              <a:t>lambda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);              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// setup vertex fitter</a:t>
            </a:r>
            <a:endParaRPr lang="de-DE" sz="1400">
              <a:solidFill>
                <a:srgbClr val="009900"/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fitvtx.Fit();                                  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// perform fit</a:t>
            </a:r>
            <a:endParaRPr lang="de-DE" sz="1400">
              <a:solidFill>
                <a:srgbClr val="009900"/>
              </a:solidFill>
              <a:latin typeface="Consolas" pitchFamily="49" charset="0"/>
            </a:endParaRPr>
          </a:p>
          <a:p>
            <a:endParaRPr lang="de-DE" sz="140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RhoCandidate *</a:t>
            </a:r>
            <a:r>
              <a:rPr lang="de-DE" sz="1400" b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lambda_vtx</a:t>
            </a:r>
            <a:r>
              <a:rPr lang="de-DE" sz="1400" smtClean="0">
                <a:latin typeface="Consolas" pitchFamily="49" charset="0"/>
              </a:rPr>
              <a:t> = </a:t>
            </a:r>
            <a:r>
              <a:rPr lang="de-DE" sz="1400" b="1">
                <a:solidFill>
                  <a:srgbClr val="0000FF"/>
                </a:solidFill>
                <a:latin typeface="Consolas" pitchFamily="49" charset="0"/>
              </a:rPr>
              <a:t>lambda</a:t>
            </a:r>
            <a:r>
              <a:rPr lang="de-DE" sz="1400">
                <a:latin typeface="Consolas" pitchFamily="49" charset="0"/>
              </a:rPr>
              <a:t>-&gt;GetFit(); </a:t>
            </a:r>
            <a:r>
              <a:rPr lang="de-DE" sz="1400" smtClean="0">
                <a:latin typeface="Consolas" pitchFamily="49" charset="0"/>
              </a:rPr>
              <a:t>  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// access fit results</a:t>
            </a:r>
            <a:endParaRPr lang="de-DE" sz="1400">
              <a:solidFill>
                <a:srgbClr val="009900"/>
              </a:solidFill>
              <a:latin typeface="Consolas" pitchFamily="49" charset="0"/>
            </a:endParaRP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PndKinFitter fitmass( </a:t>
            </a:r>
            <a:r>
              <a:rPr lang="de-DE" sz="1400" b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lambda_vtx</a:t>
            </a:r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 );            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// setup mass fitter</a:t>
            </a:r>
          </a:p>
          <a:p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fitmass.SetMassConstraint( 1.115 );            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// set mass constraint</a:t>
            </a:r>
          </a:p>
          <a:p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fitmass.Fit();                                 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// </a:t>
            </a:r>
            <a:r>
              <a:rPr lang="de-DE" sz="1400">
                <a:solidFill>
                  <a:srgbClr val="009900"/>
                </a:solidFill>
                <a:latin typeface="Consolas" pitchFamily="49" charset="0"/>
              </a:rPr>
              <a:t>perform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fit</a:t>
            </a:r>
            <a:endParaRPr lang="de-DE" sz="1400" smtClean="0">
              <a:latin typeface="Consolas" pitchFamily="49" charset="0"/>
            </a:endParaRP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RhoCandidate *</a:t>
            </a:r>
            <a:r>
              <a:rPr lang="de-DE" sz="1400" b="1" smtClean="0">
                <a:latin typeface="Consolas" pitchFamily="49" charset="0"/>
              </a:rPr>
              <a:t>lambda_mass</a:t>
            </a:r>
            <a:r>
              <a:rPr lang="de-DE" sz="1400" smtClean="0">
                <a:latin typeface="Consolas" pitchFamily="49" charset="0"/>
              </a:rPr>
              <a:t> = </a:t>
            </a:r>
            <a:r>
              <a:rPr lang="de-DE" sz="1400" b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lambda_vtx</a:t>
            </a:r>
            <a:r>
              <a:rPr lang="de-DE" sz="1400" smtClean="0">
                <a:latin typeface="Consolas" pitchFamily="49" charset="0"/>
              </a:rPr>
              <a:t>-&gt;GetFit(); </a:t>
            </a:r>
            <a:r>
              <a:rPr lang="de-DE" sz="1400">
                <a:solidFill>
                  <a:srgbClr val="009900"/>
                </a:solidFill>
                <a:latin typeface="Consolas" pitchFamily="49" charset="0"/>
              </a:rPr>
              <a:t>// access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cascaded fit results </a:t>
            </a:r>
            <a:endParaRPr lang="de-DE" sz="1400" smtClean="0">
              <a:latin typeface="Consolas" pitchFamily="49" charset="0"/>
            </a:endParaRPr>
          </a:p>
          <a:p>
            <a:endParaRPr lang="de-DE" sz="140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RhoCandidate </a:t>
            </a:r>
            <a:r>
              <a:rPr lang="de-DE" sz="1400">
                <a:latin typeface="Consolas" pitchFamily="49" charset="0"/>
              </a:rPr>
              <a:t>*fit_pplus   </a:t>
            </a:r>
            <a:r>
              <a:rPr lang="de-DE" sz="1400" smtClean="0">
                <a:latin typeface="Consolas" pitchFamily="49" charset="0"/>
              </a:rPr>
              <a:t>= </a:t>
            </a:r>
            <a:r>
              <a:rPr lang="de-DE" sz="1400" b="1" smtClean="0">
                <a:latin typeface="Consolas" pitchFamily="49" charset="0"/>
              </a:rPr>
              <a:t>lambda_mass</a:t>
            </a:r>
            <a:r>
              <a:rPr lang="de-DE" sz="1400" smtClean="0">
                <a:latin typeface="Consolas" pitchFamily="49" charset="0"/>
              </a:rPr>
              <a:t>-&gt;</a:t>
            </a:r>
            <a:r>
              <a:rPr lang="de-DE" sz="1400">
                <a:latin typeface="Consolas" pitchFamily="49" charset="0"/>
              </a:rPr>
              <a:t>Daughter( 0 );</a:t>
            </a:r>
          </a:p>
          <a:p>
            <a:r>
              <a:rPr lang="de-DE" sz="1400" smtClean="0">
                <a:latin typeface="Consolas" pitchFamily="49" charset="0"/>
              </a:rPr>
              <a:t>RhoCandidate </a:t>
            </a:r>
            <a:r>
              <a:rPr lang="de-DE" sz="1400">
                <a:latin typeface="Consolas" pitchFamily="49" charset="0"/>
              </a:rPr>
              <a:t>*fit_piminus </a:t>
            </a:r>
            <a:r>
              <a:rPr lang="de-DE" sz="1400" smtClean="0">
                <a:latin typeface="Consolas" pitchFamily="49" charset="0"/>
              </a:rPr>
              <a:t>= </a:t>
            </a:r>
            <a:r>
              <a:rPr lang="de-DE" sz="1400" b="1" smtClean="0">
                <a:latin typeface="Consolas" pitchFamily="49" charset="0"/>
              </a:rPr>
              <a:t>lambda_mass</a:t>
            </a:r>
            <a:r>
              <a:rPr lang="de-DE" sz="1400" smtClean="0">
                <a:latin typeface="Consolas" pitchFamily="49" charset="0"/>
              </a:rPr>
              <a:t>-</a:t>
            </a:r>
            <a:r>
              <a:rPr lang="de-DE" sz="1400">
                <a:latin typeface="Consolas" pitchFamily="49" charset="0"/>
              </a:rPr>
              <a:t>&gt;Daughter( 1 </a:t>
            </a:r>
            <a:r>
              <a:rPr lang="de-DE" sz="1400" smtClean="0">
                <a:latin typeface="Consolas" pitchFamily="49" charset="0"/>
              </a:rPr>
              <a:t>);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Fitting Example: Vertex-Fit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71546"/>
            <a:ext cx="8712968" cy="5286412"/>
          </a:xfrm>
        </p:spPr>
        <p:txBody>
          <a:bodyPr/>
          <a:lstStyle/>
          <a:p>
            <a:r>
              <a:rPr lang="de-DE" sz="1800" smtClean="0"/>
              <a:t>PandaROOT object: </a:t>
            </a:r>
            <a:r>
              <a:rPr lang="de-DE" sz="1800" b="1" smtClean="0">
                <a:solidFill>
                  <a:srgbClr val="FF0066"/>
                </a:solidFill>
              </a:rPr>
              <a:t>PndKinVtxFitter</a:t>
            </a:r>
          </a:p>
          <a:p>
            <a:pPr>
              <a:buNone/>
            </a:pPr>
            <a:endParaRPr lang="de-DE" sz="1800" b="1" smtClean="0"/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611560" y="1689189"/>
            <a:ext cx="7776864" cy="397031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// ... in event loop ... 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for (j=0; j&lt;jpsi.GetLength(); ++j) </a:t>
            </a:r>
          </a:p>
          <a:p>
            <a:r>
              <a:rPr lang="de-DE" sz="1400" smtClean="0">
                <a:latin typeface="Consolas" pitchFamily="49" charset="0"/>
              </a:rPr>
              <a:t>{ </a:t>
            </a:r>
          </a:p>
          <a:p>
            <a:r>
              <a:rPr lang="de-DE" sz="1400" smtClean="0">
                <a:latin typeface="Consolas" pitchFamily="49" charset="0"/>
              </a:rPr>
              <a:t>  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PndKinVtxFitter vtxfitter(jpsi[j]); </a:t>
            </a:r>
            <a:r>
              <a:rPr lang="de-DE" sz="1400" smtClean="0">
                <a:latin typeface="Consolas" pitchFamily="49" charset="0"/>
              </a:rPr>
              <a:t>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instantiate vertex fitter </a:t>
            </a:r>
          </a:p>
          <a:p>
            <a:r>
              <a:rPr lang="de-DE" sz="1400" smtClean="0">
                <a:latin typeface="Consolas" pitchFamily="49" charset="0"/>
              </a:rPr>
              <a:t>  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vtxfitter.Fit();             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perform fit 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RhoCandidate *jfit = jpsi[j]-&gt;GetFit();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get fitted candidate 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TVector3 jVtx = jfit-&gt;Pos(); 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and the vertex position </a:t>
            </a:r>
          </a:p>
          <a:p>
            <a:r>
              <a:rPr lang="de-DE" sz="1400" smtClean="0">
                <a:latin typeface="Consolas" pitchFamily="49" charset="0"/>
              </a:rPr>
              <a:t>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double chi2_vtx = vtxfitter.GetChi2();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and the chi^2 of the fit </a:t>
            </a:r>
          </a:p>
          <a:p>
            <a:r>
              <a:rPr lang="de-DE" sz="1400" smtClean="0">
                <a:latin typeface="Consolas" pitchFamily="49" charset="0"/>
              </a:rPr>
              <a:t>   </a:t>
            </a:r>
          </a:p>
          <a:p>
            <a:r>
              <a:rPr lang="de-DE" sz="1400" smtClean="0">
                <a:latin typeface="Consolas" pitchFamily="49" charset="0"/>
              </a:rPr>
              <a:t>   if ( chi2_vtx&lt;max_chi )      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if chi2 is good enough</a:t>
            </a:r>
          </a:p>
          <a:p>
            <a:r>
              <a:rPr lang="de-DE" sz="1400" smtClean="0">
                <a:latin typeface="Consolas" pitchFamily="49" charset="0"/>
              </a:rPr>
              <a:t>   {                            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fill some histos</a:t>
            </a:r>
          </a:p>
          <a:p>
            <a:r>
              <a:rPr lang="de-DE" sz="1400" smtClean="0">
                <a:latin typeface="Consolas" pitchFamily="49" charset="0"/>
              </a:rPr>
              <a:t>      hjpsim_vf-&gt;Fill( jfit-&gt;M() ); </a:t>
            </a:r>
          </a:p>
          <a:p>
            <a:r>
              <a:rPr lang="de-DE" sz="1400" smtClean="0">
                <a:latin typeface="Consolas" pitchFamily="49" charset="0"/>
              </a:rPr>
              <a:t>      hvpos-&gt;Fill( jVtx.X(),jVtx.Y() );</a:t>
            </a:r>
          </a:p>
          <a:p>
            <a:r>
              <a:rPr lang="de-DE" sz="1400" smtClean="0">
                <a:latin typeface="Consolas" pitchFamily="49" charset="0"/>
              </a:rPr>
              <a:t>   }</a:t>
            </a:r>
          </a:p>
          <a:p>
            <a:r>
              <a:rPr lang="de-DE" sz="1400" smtClean="0">
                <a:latin typeface="Consolas" pitchFamily="49" charset="0"/>
              </a:rPr>
              <a:t>}</a:t>
            </a:r>
            <a:endParaRPr lang="de-DE" sz="140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Fitting Example: 4C-Fit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286412"/>
          </a:xfrm>
        </p:spPr>
        <p:txBody>
          <a:bodyPr/>
          <a:lstStyle/>
          <a:p>
            <a:r>
              <a:rPr lang="de-DE" sz="1800" smtClean="0"/>
              <a:t>PandaROOT object: </a:t>
            </a:r>
            <a:r>
              <a:rPr lang="de-DE" sz="1800" b="1" smtClean="0">
                <a:solidFill>
                  <a:srgbClr val="FF0066"/>
                </a:solidFill>
              </a:rPr>
              <a:t>PndKinFitter</a:t>
            </a:r>
          </a:p>
          <a:p>
            <a:pPr>
              <a:buNone/>
            </a:pPr>
            <a:endParaRPr lang="de-DE" sz="1800" b="1" smtClean="0"/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67544" y="1484784"/>
            <a:ext cx="8352928" cy="440120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the lorentz vector of the initial system; important for the 4C-fit </a:t>
            </a:r>
          </a:p>
          <a:p>
            <a:endParaRPr lang="de-DE" sz="1400" i="1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FF0066"/>
                </a:solidFill>
                <a:latin typeface="Consolas" pitchFamily="49" charset="0"/>
              </a:rPr>
              <a:t>TLorentzVector ini(0, 0, 6.232, 7.240); </a:t>
            </a:r>
          </a:p>
          <a:p>
            <a:r>
              <a:rPr lang="de-DE" sz="1400" smtClean="0">
                <a:latin typeface="Consolas" pitchFamily="49" charset="0"/>
              </a:rPr>
              <a:t> </a:t>
            </a:r>
          </a:p>
          <a:p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  // ... in event loop ... </a:t>
            </a:r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  for (j=0;j&lt;psi2s.GetLength();++j) </a:t>
            </a:r>
          </a:p>
          <a:p>
            <a:r>
              <a:rPr lang="de-DE" sz="1400" smtClean="0">
                <a:latin typeface="Consolas" pitchFamily="49" charset="0"/>
              </a:rPr>
              <a:t>  {</a:t>
            </a:r>
          </a:p>
          <a:p>
            <a:r>
              <a:rPr lang="de-DE" sz="1400" smtClean="0">
                <a:latin typeface="Consolas" pitchFamily="49" charset="0"/>
              </a:rPr>
              <a:t>   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PndKinFitter fitter(psi2s[j]);</a:t>
            </a:r>
            <a:r>
              <a:rPr lang="de-DE" sz="1400" smtClean="0">
                <a:latin typeface="Consolas" pitchFamily="49" charset="0"/>
              </a:rPr>
              <a:t>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instantiate the kinematic fitter</a:t>
            </a:r>
          </a:p>
          <a:p>
            <a:r>
              <a:rPr lang="de-DE" sz="1400" i="1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  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fitter.Add4MomConstraint(</a:t>
            </a:r>
            <a:r>
              <a:rPr lang="de-DE" sz="1400" smtClean="0">
                <a:solidFill>
                  <a:srgbClr val="FF0066"/>
                </a:solidFill>
                <a:latin typeface="Consolas" pitchFamily="49" charset="0"/>
              </a:rPr>
              <a:t>ini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);             </a:t>
            </a:r>
            <a:r>
              <a:rPr lang="de-DE" sz="1400" i="1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set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4 vector </a:t>
            </a:r>
            <a:r>
              <a:rPr lang="de-DE" sz="1400" i="1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constraint</a:t>
            </a:r>
          </a:p>
          <a:p>
            <a:r>
              <a:rPr lang="de-DE" sz="1400" smtClean="0">
                <a:latin typeface="Consolas" pitchFamily="49" charset="0"/>
              </a:rPr>
              <a:t>   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fitter.Fit();                 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perform fit 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    RhoCandidate *jfit = psi2s[j]-&gt;Daughter(0)-&gt;GetFit();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get fitted J/psi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    Double_t chi2 = fitter.GetChi2();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and the chi^2 of the fit</a:t>
            </a:r>
          </a:p>
          <a:p>
            <a:endParaRPr lang="de-DE" sz="1400" i="1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    if ( 0 != jfit )</a:t>
            </a:r>
          </a:p>
          <a:p>
            <a:r>
              <a:rPr lang="de-DE" sz="1400" smtClean="0">
                <a:latin typeface="Consolas" pitchFamily="49" charset="0"/>
              </a:rPr>
              <a:t>    {  </a:t>
            </a:r>
          </a:p>
          <a:p>
            <a:r>
              <a:rPr lang="de-DE" sz="1400" smtClean="0">
                <a:latin typeface="Consolas" pitchFamily="49" charset="0"/>
              </a:rPr>
              <a:t>        hjpsim_4cf-&gt;Fill( jfit-&gt;M() );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fill histogram </a:t>
            </a:r>
          </a:p>
          <a:p>
            <a:r>
              <a:rPr lang="de-DE" sz="1400" i="1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   </a:t>
            </a:r>
            <a:r>
              <a:rPr lang="de-DE" sz="1400" smtClean="0">
                <a:latin typeface="Consolas" pitchFamily="49" charset="0"/>
              </a:rPr>
              <a:t>}</a:t>
            </a:r>
          </a:p>
          <a:p>
            <a:r>
              <a:rPr lang="de-DE" sz="1400" smtClean="0">
                <a:latin typeface="Consolas" pitchFamily="49" charset="0"/>
              </a:rPr>
              <a:t>}</a:t>
            </a:r>
            <a:endParaRPr lang="de-DE" sz="140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Which constraints do you see?</a:t>
            </a:r>
            <a:endParaRPr lang="de-DE">
              <a:solidFill>
                <a:srgbClr val="FFFF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36</a:t>
            </a:fld>
            <a:endParaRPr lang="de-DE"/>
          </a:p>
        </p:txBody>
      </p:sp>
      <p:grpSp>
        <p:nvGrpSpPr>
          <p:cNvPr id="100" name="Gruppieren 99"/>
          <p:cNvGrpSpPr/>
          <p:nvPr/>
        </p:nvGrpSpPr>
        <p:grpSpPr bwMode="auto">
          <a:xfrm>
            <a:off x="1763686" y="4437112"/>
            <a:ext cx="5651560" cy="1643581"/>
            <a:chOff x="2051719" y="4437112"/>
            <a:chExt cx="5651560" cy="1643581"/>
          </a:xfrm>
        </p:grpSpPr>
        <p:grpSp>
          <p:nvGrpSpPr>
            <p:cNvPr id="99" name="Gruppieren 98"/>
            <p:cNvGrpSpPr/>
            <p:nvPr/>
          </p:nvGrpSpPr>
          <p:grpSpPr bwMode="auto">
            <a:xfrm>
              <a:off x="2051719" y="4437112"/>
              <a:ext cx="5400600" cy="1512168"/>
              <a:chOff x="2051720" y="4437112"/>
              <a:chExt cx="5400600" cy="1512168"/>
            </a:xfrm>
          </p:grpSpPr>
          <p:cxnSp>
            <p:nvCxnSpPr>
              <p:cNvPr id="53" name="Gerade Verbindung mit Pfeil 52"/>
              <p:cNvCxnSpPr/>
              <p:nvPr/>
            </p:nvCxnSpPr>
            <p:spPr bwMode="auto">
              <a:xfrm>
                <a:off x="2505684" y="5517232"/>
                <a:ext cx="72008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mit Pfeil 53"/>
              <p:cNvCxnSpPr/>
              <p:nvPr/>
            </p:nvCxnSpPr>
            <p:spPr bwMode="auto">
              <a:xfrm flipV="1">
                <a:off x="3225764" y="5373216"/>
                <a:ext cx="1058204" cy="144016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mit Pfeil 54"/>
              <p:cNvCxnSpPr/>
              <p:nvPr/>
            </p:nvCxnSpPr>
            <p:spPr bwMode="auto">
              <a:xfrm>
                <a:off x="3204445" y="5517235"/>
                <a:ext cx="1020361" cy="360037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6" name="Grafik 55" descr="TP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28" cstate="print"/>
              <a:stretch>
                <a:fillRect/>
              </a:stretch>
            </p:blipFill>
            <p:spPr bwMode="auto">
              <a:xfrm>
                <a:off x="2051720" y="5373213"/>
                <a:ext cx="407385" cy="254806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57" name="Gerade Verbindung mit Pfeil 56"/>
              <p:cNvCxnSpPr/>
              <p:nvPr/>
            </p:nvCxnSpPr>
            <p:spPr bwMode="auto">
              <a:xfrm flipV="1">
                <a:off x="4211960" y="5085184"/>
                <a:ext cx="864096" cy="288032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mit Pfeil 57"/>
              <p:cNvCxnSpPr/>
              <p:nvPr/>
            </p:nvCxnSpPr>
            <p:spPr bwMode="auto">
              <a:xfrm>
                <a:off x="4283968" y="5373216"/>
                <a:ext cx="720080" cy="216024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mit Pfeil 58"/>
              <p:cNvCxnSpPr/>
              <p:nvPr/>
            </p:nvCxnSpPr>
            <p:spPr bwMode="auto">
              <a:xfrm flipV="1">
                <a:off x="5076056" y="4653136"/>
                <a:ext cx="576064" cy="432048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mit Pfeil 59"/>
              <p:cNvCxnSpPr/>
              <p:nvPr/>
            </p:nvCxnSpPr>
            <p:spPr bwMode="auto">
              <a:xfrm flipV="1">
                <a:off x="5076056" y="4869160"/>
                <a:ext cx="1080120" cy="216024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mit Pfeil 60"/>
              <p:cNvCxnSpPr/>
              <p:nvPr/>
            </p:nvCxnSpPr>
            <p:spPr bwMode="auto">
              <a:xfrm>
                <a:off x="5004048" y="5085184"/>
                <a:ext cx="1584176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mit Pfeil 61"/>
              <p:cNvCxnSpPr/>
              <p:nvPr/>
            </p:nvCxnSpPr>
            <p:spPr bwMode="auto">
              <a:xfrm flipV="1">
                <a:off x="6588224" y="4869160"/>
                <a:ext cx="720080" cy="216024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mit Pfeil 62"/>
              <p:cNvCxnSpPr/>
              <p:nvPr/>
            </p:nvCxnSpPr>
            <p:spPr bwMode="auto">
              <a:xfrm flipV="1">
                <a:off x="5004048" y="5517232"/>
                <a:ext cx="1296144" cy="72008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mit Pfeil 63"/>
              <p:cNvCxnSpPr/>
              <p:nvPr/>
            </p:nvCxnSpPr>
            <p:spPr bwMode="auto">
              <a:xfrm>
                <a:off x="6516216" y="5085184"/>
                <a:ext cx="936104" cy="72008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 Verbindung mit Pfeil 64"/>
              <p:cNvCxnSpPr/>
              <p:nvPr/>
            </p:nvCxnSpPr>
            <p:spPr bwMode="auto">
              <a:xfrm>
                <a:off x="5004048" y="5589240"/>
                <a:ext cx="1152128" cy="36004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6" name="Grafik 65" descr="TP_tmp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9" cstate="print"/>
              <a:stretch>
                <a:fillRect/>
              </a:stretch>
            </p:blipFill>
            <p:spPr bwMode="auto">
              <a:xfrm>
                <a:off x="5723873" y="4437112"/>
                <a:ext cx="332408" cy="22977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7" name="Grafik 66" descr="TP_tmp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30" cstate="print"/>
              <a:stretch>
                <a:fillRect/>
              </a:stretch>
            </p:blipFill>
            <p:spPr bwMode="auto">
              <a:xfrm>
                <a:off x="6240949" y="4689935"/>
                <a:ext cx="306367" cy="17922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8" name="Grafik 67" descr="TP_tmp.png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31" cstate="print"/>
              <a:stretch>
                <a:fillRect/>
              </a:stretch>
            </p:blipFill>
            <p:spPr bwMode="auto">
              <a:xfrm>
                <a:off x="6091875" y="4941168"/>
                <a:ext cx="280325" cy="255816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9" name="Grafik 68" descr="TP_tmp.png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2" cstate="print"/>
              <a:stretch>
                <a:fillRect/>
              </a:stretch>
            </p:blipFill>
            <p:spPr bwMode="auto">
              <a:xfrm>
                <a:off x="3657176" y="5373216"/>
                <a:ext cx="279895" cy="203421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1" name="Grafik 70" descr="TP_tmp.png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3" cstate="print"/>
              <a:stretch>
                <a:fillRect/>
              </a:stretch>
            </p:blipFill>
            <p:spPr bwMode="auto">
              <a:xfrm>
                <a:off x="4572000" y="5436292"/>
                <a:ext cx="203421" cy="152948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6" name="Grafik 95" descr="TP_tmp.png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4" cstate="print"/>
              <a:stretch>
                <a:fillRect/>
              </a:stretch>
            </p:blipFill>
            <p:spPr bwMode="auto">
              <a:xfrm>
                <a:off x="4584936" y="5148260"/>
                <a:ext cx="152565" cy="202911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72" name="Grafik 71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7380314" y="4725144"/>
              <a:ext cx="178949" cy="20342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3" name="Grafik 72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7524330" y="5085184"/>
              <a:ext cx="178949" cy="20342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4" name="Grafik 73" descr="TP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6228186" y="5877273"/>
              <a:ext cx="178950" cy="20342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5" name="Grafik 74" descr="TP_tmp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4283970" y="5805264"/>
              <a:ext cx="178949" cy="20342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7" name="Grafik 76" descr="TP_tmp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5796138" y="5373216"/>
              <a:ext cx="280325" cy="255816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78" name="Gerade Verbindung mit Pfeil 77"/>
            <p:cNvCxnSpPr/>
            <p:nvPr/>
          </p:nvCxnSpPr>
          <p:spPr bwMode="auto">
            <a:xfrm flipV="1">
              <a:off x="6300194" y="5445224"/>
              <a:ext cx="720080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mit Pfeil 78"/>
            <p:cNvCxnSpPr/>
            <p:nvPr/>
          </p:nvCxnSpPr>
          <p:spPr bwMode="auto">
            <a:xfrm>
              <a:off x="6300194" y="5517232"/>
              <a:ext cx="648072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Grafik 79" descr="TP_tmp.pn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7092282" y="5805264"/>
              <a:ext cx="178950" cy="20342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1" name="Grafik 80" descr="TP_tmp.pn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7057348" y="5373216"/>
              <a:ext cx="178950" cy="20342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82" name="Ellipse 81"/>
          <p:cNvSpPr/>
          <p:nvPr/>
        </p:nvSpPr>
        <p:spPr>
          <a:xfrm>
            <a:off x="467544" y="162880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1</a:t>
            </a:r>
            <a:endParaRPr lang="de-DE"/>
          </a:p>
        </p:txBody>
      </p:sp>
      <p:sp>
        <p:nvSpPr>
          <p:cNvPr id="83" name="Ellipse 82"/>
          <p:cNvSpPr/>
          <p:nvPr/>
        </p:nvSpPr>
        <p:spPr>
          <a:xfrm>
            <a:off x="467544" y="335699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2</a:t>
            </a:r>
            <a:endParaRPr lang="de-DE"/>
          </a:p>
        </p:txBody>
      </p:sp>
      <p:sp>
        <p:nvSpPr>
          <p:cNvPr id="84" name="Ellipse 83"/>
          <p:cNvSpPr/>
          <p:nvPr/>
        </p:nvSpPr>
        <p:spPr>
          <a:xfrm>
            <a:off x="467544" y="515719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3</a:t>
            </a:r>
            <a:endParaRPr lang="de-DE"/>
          </a:p>
        </p:txBody>
      </p:sp>
      <p:grpSp>
        <p:nvGrpSpPr>
          <p:cNvPr id="101" name="Gruppieren 100"/>
          <p:cNvGrpSpPr/>
          <p:nvPr/>
        </p:nvGrpSpPr>
        <p:grpSpPr>
          <a:xfrm>
            <a:off x="1584109" y="1340768"/>
            <a:ext cx="4534738" cy="1139525"/>
            <a:chOff x="1872141" y="1700808"/>
            <a:chExt cx="4534738" cy="1139525"/>
          </a:xfrm>
        </p:grpSpPr>
        <p:cxnSp>
          <p:nvCxnSpPr>
            <p:cNvPr id="28" name="Gerade Verbindung mit Pfeil 27"/>
            <p:cNvCxnSpPr/>
            <p:nvPr/>
          </p:nvCxnSpPr>
          <p:spPr bwMode="auto">
            <a:xfrm>
              <a:off x="2915816" y="2276872"/>
              <a:ext cx="12460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 bwMode="auto">
            <a:xfrm flipV="1">
              <a:off x="4161868" y="2132856"/>
              <a:ext cx="1058204" cy="14401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 bwMode="auto">
            <a:xfrm>
              <a:off x="4140549" y="2276875"/>
              <a:ext cx="1020361" cy="36003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Grafik 30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8" cstate="print"/>
            <a:stretch>
              <a:fillRect/>
            </a:stretch>
          </p:blipFill>
          <p:spPr bwMode="auto">
            <a:xfrm>
              <a:off x="3275856" y="2132856"/>
              <a:ext cx="407385" cy="254806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2" name="Gerade Verbindung mit Pfeil 31"/>
            <p:cNvCxnSpPr/>
            <p:nvPr/>
          </p:nvCxnSpPr>
          <p:spPr bwMode="auto">
            <a:xfrm flipV="1">
              <a:off x="5220072" y="1844824"/>
              <a:ext cx="864096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/>
            <p:nvPr/>
          </p:nvCxnSpPr>
          <p:spPr bwMode="auto">
            <a:xfrm>
              <a:off x="5220072" y="2132856"/>
              <a:ext cx="72008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Grafik 33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6227930" y="1700808"/>
              <a:ext cx="178949" cy="20342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4" name="Gerade Verbindung mit Pfeil 43"/>
            <p:cNvCxnSpPr/>
            <p:nvPr/>
          </p:nvCxnSpPr>
          <p:spPr>
            <a:xfrm>
              <a:off x="2123728" y="1988840"/>
              <a:ext cx="754087" cy="2513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/>
            <p:nvPr/>
          </p:nvCxnSpPr>
          <p:spPr>
            <a:xfrm flipV="1">
              <a:off x="2123728" y="2284043"/>
              <a:ext cx="746945" cy="2323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Grafik 45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6" cstate="print"/>
            <a:stretch>
              <a:fillRect/>
            </a:stretch>
          </p:blipFill>
          <p:spPr bwMode="auto">
            <a:xfrm>
              <a:off x="1872365" y="1887999"/>
              <a:ext cx="156744" cy="17817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7" name="Grafik 46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7" cstate="print"/>
            <a:stretch>
              <a:fillRect/>
            </a:stretch>
          </p:blipFill>
          <p:spPr bwMode="auto">
            <a:xfrm>
              <a:off x="1872141" y="2417718"/>
              <a:ext cx="157191" cy="22436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0" name="Grafik 49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6012160" y="2289475"/>
              <a:ext cx="178949" cy="20342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1" name="Grafik 50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5220072" y="2636912"/>
              <a:ext cx="178949" cy="20342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6" name="Grafik 85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2" cstate="print"/>
            <a:stretch>
              <a:fillRect/>
            </a:stretch>
          </p:blipFill>
          <p:spPr bwMode="auto">
            <a:xfrm>
              <a:off x="4580137" y="2132856"/>
              <a:ext cx="279895" cy="20342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95" name="Gruppieren 94"/>
          <p:cNvGrpSpPr/>
          <p:nvPr/>
        </p:nvGrpSpPr>
        <p:grpSpPr>
          <a:xfrm>
            <a:off x="1907704" y="2996952"/>
            <a:ext cx="3644776" cy="1094222"/>
            <a:chOff x="2915816" y="2924944"/>
            <a:chExt cx="3644776" cy="1094222"/>
          </a:xfrm>
        </p:grpSpPr>
        <p:cxnSp>
          <p:nvCxnSpPr>
            <p:cNvPr id="36" name="Gerade Verbindung mit Pfeil 35"/>
            <p:cNvCxnSpPr/>
            <p:nvPr/>
          </p:nvCxnSpPr>
          <p:spPr bwMode="auto">
            <a:xfrm>
              <a:off x="3343810" y="3501006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/>
            <p:cNvCxnSpPr/>
            <p:nvPr/>
          </p:nvCxnSpPr>
          <p:spPr bwMode="auto">
            <a:xfrm>
              <a:off x="4042571" y="3501009"/>
              <a:ext cx="1020361" cy="36003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Grafik 37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8" cstate="print"/>
            <a:stretch>
              <a:fillRect/>
            </a:stretch>
          </p:blipFill>
          <p:spPr bwMode="auto">
            <a:xfrm>
              <a:off x="2915816" y="3356986"/>
              <a:ext cx="355443" cy="38137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9" name="Gerade Verbindung mit Pfeil 38"/>
            <p:cNvCxnSpPr/>
            <p:nvPr/>
          </p:nvCxnSpPr>
          <p:spPr bwMode="auto">
            <a:xfrm flipV="1">
              <a:off x="4932040" y="3068960"/>
              <a:ext cx="1008112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/>
            <p:nvPr/>
          </p:nvCxnSpPr>
          <p:spPr bwMode="auto">
            <a:xfrm>
              <a:off x="4932040" y="3356992"/>
              <a:ext cx="1152128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Grafik 40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9" cstate="print"/>
            <a:stretch>
              <a:fillRect/>
            </a:stretch>
          </p:blipFill>
          <p:spPr bwMode="auto">
            <a:xfrm>
              <a:off x="6084168" y="2924944"/>
              <a:ext cx="332408" cy="22977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2" name="Grafik 41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0" cstate="print"/>
            <a:stretch>
              <a:fillRect/>
            </a:stretch>
          </p:blipFill>
          <p:spPr bwMode="auto">
            <a:xfrm>
              <a:off x="6228184" y="3356992"/>
              <a:ext cx="332408" cy="20373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3" name="Grafik 42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5116862" y="3789038"/>
              <a:ext cx="332919" cy="230128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87" name="Gerade Verbindung mit Pfeil 86"/>
            <p:cNvCxnSpPr/>
            <p:nvPr/>
          </p:nvCxnSpPr>
          <p:spPr bwMode="auto">
            <a:xfrm flipV="1">
              <a:off x="4067944" y="3356992"/>
              <a:ext cx="864096" cy="14401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Grafik 93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1" cstate="print"/>
            <a:stretch>
              <a:fillRect/>
            </a:stretch>
          </p:blipFill>
          <p:spPr bwMode="auto">
            <a:xfrm>
              <a:off x="4478620" y="3284983"/>
              <a:ext cx="178623" cy="254958"/>
            </a:xfrm>
            <a:prstGeom prst="rect">
              <a:avLst/>
            </a:prstGeom>
            <a:noFill/>
            <a:ln/>
            <a:effectLst/>
          </p:spPr>
        </p:pic>
      </p:grpSp>
      <p:graphicFrame>
        <p:nvGraphicFramePr>
          <p:cNvPr id="85" name="Tabelle 84"/>
          <p:cNvGraphicFramePr>
            <a:graphicFrameLocks noGrp="1"/>
          </p:cNvGraphicFramePr>
          <p:nvPr/>
        </p:nvGraphicFramePr>
        <p:xfrm>
          <a:off x="6588224" y="1268760"/>
          <a:ext cx="223224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/>
                <a:gridCol w="11161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Particle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Γ [MeV]</a:t>
                      </a:r>
                      <a:endParaRPr lang="de-DE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i="1" smtClean="0">
                          <a:latin typeface="+mn-lt"/>
                          <a:ea typeface="Arev Sans"/>
                        </a:rPr>
                        <a:t>J/</a:t>
                      </a:r>
                      <a:r>
                        <a:rPr lang="el-GR" sz="1600" i="1" smtClean="0">
                          <a:latin typeface="Arev Sans"/>
                          <a:ea typeface="Arev Sans"/>
                        </a:rPr>
                        <a:t>ψ</a:t>
                      </a:r>
                      <a:endParaRPr lang="de-DE" sz="16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0.09</a:t>
                      </a:r>
                      <a:endParaRPr lang="de-DE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i="1" smtClean="0">
                          <a:latin typeface="Arev Sans"/>
                          <a:ea typeface="Arev Sans"/>
                        </a:rPr>
                        <a:t>η</a:t>
                      </a:r>
                      <a:r>
                        <a:rPr lang="de-DE" sz="1600" i="1" baseline="-25000" smtClean="0">
                          <a:latin typeface="Arev Sans"/>
                          <a:ea typeface="Arev Sans"/>
                        </a:rPr>
                        <a:t>c</a:t>
                      </a:r>
                      <a:endParaRPr lang="de-DE" sz="1600" i="1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28.6</a:t>
                      </a:r>
                      <a:endParaRPr lang="de-DE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i="1" baseline="0" smtClean="0"/>
                        <a:t>D</a:t>
                      </a:r>
                      <a:r>
                        <a:rPr lang="de-DE" sz="1600" i="1" baseline="-25000" smtClean="0"/>
                        <a:t>s</a:t>
                      </a:r>
                      <a:endParaRPr lang="de-DE" sz="1600" i="1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0</a:t>
                      </a:r>
                      <a:endParaRPr lang="de-DE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i="1" baseline="0" smtClean="0">
                          <a:latin typeface="Arev Sans"/>
                          <a:ea typeface="Arev Sans"/>
                        </a:rPr>
                        <a:t>Φ</a:t>
                      </a:r>
                      <a:endParaRPr lang="de-DE" sz="1600" i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4.26</a:t>
                      </a:r>
                      <a:endParaRPr lang="de-DE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i="1" baseline="0" smtClean="0">
                          <a:latin typeface="Arev Sans"/>
                          <a:ea typeface="Arev Sans"/>
                        </a:rPr>
                        <a:t>ω</a:t>
                      </a:r>
                      <a:endParaRPr lang="de-DE" sz="1600" i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8.49</a:t>
                      </a:r>
                      <a:endParaRPr lang="de-DE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i="1" baseline="0" smtClean="0">
                          <a:latin typeface="Arev Sans"/>
                          <a:ea typeface="Arev Sans"/>
                        </a:rPr>
                        <a:t>η</a:t>
                      </a:r>
                      <a:endParaRPr lang="de-DE" sz="1600" i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0.001</a:t>
                      </a:r>
                      <a:endParaRPr lang="de-DE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i="1" baseline="0" smtClean="0">
                          <a:latin typeface="Arev Sans"/>
                          <a:ea typeface="Arev Sans"/>
                        </a:rPr>
                        <a:t>π</a:t>
                      </a:r>
                      <a:r>
                        <a:rPr lang="de-DE" sz="1600" i="1" baseline="30000" smtClean="0">
                          <a:latin typeface="Arev Sans"/>
                          <a:ea typeface="Arev Sans"/>
                        </a:rPr>
                        <a:t>0</a:t>
                      </a:r>
                      <a:endParaRPr lang="de-DE" sz="1600" i="1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0</a:t>
                      </a:r>
                      <a:endParaRPr lang="de-DE" sz="16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UNCERTAINTIES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Uncertainties: Figure of merit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Figure of Merit for analysis: </a:t>
            </a:r>
            <a:r>
              <a:rPr lang="de-DE" smtClean="0">
                <a:solidFill>
                  <a:srgbClr val="FF0066"/>
                </a:solidFill>
              </a:rPr>
              <a:t>Minimization of the relative error!</a:t>
            </a:r>
            <a:br>
              <a:rPr lang="de-DE" smtClean="0">
                <a:solidFill>
                  <a:srgbClr val="FF0066"/>
                </a:solidFill>
              </a:rPr>
            </a:br>
            <a:r>
              <a:rPr lang="de-DE" i="1" smtClean="0">
                <a:solidFill>
                  <a:schemeClr val="bg1">
                    <a:lumMod val="50000"/>
                  </a:schemeClr>
                </a:solidFill>
              </a:rPr>
              <a:t>(not, as you might think, the measured value itself...)</a:t>
            </a:r>
          </a:p>
          <a:p>
            <a:endParaRPr lang="de-DE" i="1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mtClean="0"/>
              <a:t>In cut &amp; count analyses, usually maximize </a:t>
            </a:r>
            <a:r>
              <a:rPr lang="de-DE" smtClean="0">
                <a:solidFill>
                  <a:srgbClr val="0000FF"/>
                </a:solidFill>
              </a:rPr>
              <a:t>significance</a:t>
            </a:r>
          </a:p>
          <a:p>
            <a:endParaRPr lang="de-DE" smtClean="0">
              <a:solidFill>
                <a:srgbClr val="0000FF"/>
              </a:solidFill>
            </a:endParaRPr>
          </a:p>
          <a:p>
            <a:r>
              <a:rPr lang="de-DE" smtClean="0"/>
              <a:t>Explanation: Statistical fluctuation of </a:t>
            </a:r>
            <a:r>
              <a:rPr lang="de-DE" i="1" smtClean="0">
                <a:solidFill>
                  <a:srgbClr val="0000FF"/>
                </a:solidFill>
              </a:rPr>
              <a:t>S</a:t>
            </a:r>
            <a:r>
              <a:rPr lang="de-DE" smtClean="0"/>
              <a:t> is             </a:t>
            </a:r>
            <a:r>
              <a:rPr lang="de-DE" sz="1600" i="1" smtClean="0">
                <a:solidFill>
                  <a:schemeClr val="bg1">
                    <a:lumMod val="50000"/>
                  </a:schemeClr>
                </a:solidFill>
              </a:rPr>
              <a:t>(see below)</a:t>
            </a:r>
            <a:br>
              <a:rPr lang="de-DE" sz="1600" i="1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   </a:t>
            </a:r>
            <a:r>
              <a:rPr lang="de-DE" smtClean="0">
                <a:solidFill>
                  <a:srgbClr val="FF0066"/>
                </a:solidFill>
                <a:latin typeface="Arev Sans"/>
                <a:ea typeface="Arev Sans"/>
              </a:rPr>
              <a:t>→ </a:t>
            </a:r>
            <a:r>
              <a:rPr lang="de-DE" smtClean="0">
                <a:solidFill>
                  <a:srgbClr val="FF0066"/>
                </a:solidFill>
              </a:rPr>
              <a:t> relative uncertainty </a:t>
            </a:r>
            <a:r>
              <a:rPr lang="de-DE" smtClean="0"/>
              <a:t>=               </a:t>
            </a:r>
            <a:r>
              <a:rPr lang="de-DE" smtClean="0">
                <a:solidFill>
                  <a:srgbClr val="FF0066"/>
                </a:solidFill>
              </a:rPr>
              <a:t>= 1/significance</a:t>
            </a:r>
            <a:r>
              <a:rPr lang="de-DE" smtClean="0"/>
              <a:t>!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38</a:t>
            </a:fld>
            <a:endParaRPr lang="de-DE"/>
          </a:p>
        </p:txBody>
      </p:sp>
      <p:pic>
        <p:nvPicPr>
          <p:cNvPr id="7" name="Grafik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7740352" y="1988840"/>
            <a:ext cx="890574" cy="687407"/>
          </a:xfrm>
          <a:prstGeom prst="rect">
            <a:avLst/>
          </a:prstGeom>
          <a:noFill/>
          <a:ln/>
          <a:effectLst/>
        </p:spPr>
      </p:pic>
      <p:pic>
        <p:nvPicPr>
          <p:cNvPr id="15" name="Grafik 1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084168" y="2852936"/>
            <a:ext cx="890067" cy="355721"/>
          </a:xfrm>
          <a:prstGeom prst="rect">
            <a:avLst/>
          </a:prstGeom>
          <a:noFill/>
          <a:ln/>
          <a:effectLst/>
        </p:spPr>
      </p:pic>
      <p:pic>
        <p:nvPicPr>
          <p:cNvPr id="24" name="Grafik 2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4283968" y="3284984"/>
            <a:ext cx="889948" cy="686924"/>
          </a:xfrm>
          <a:prstGeom prst="rect">
            <a:avLst/>
          </a:prstGeom>
          <a:noFill/>
          <a:ln/>
          <a:effectLst/>
        </p:spPr>
      </p:pic>
      <p:grpSp>
        <p:nvGrpSpPr>
          <p:cNvPr id="50" name="Gruppieren 49"/>
          <p:cNvGrpSpPr/>
          <p:nvPr/>
        </p:nvGrpSpPr>
        <p:grpSpPr>
          <a:xfrm>
            <a:off x="899592" y="4026836"/>
            <a:ext cx="3596748" cy="2561704"/>
            <a:chOff x="899592" y="4026836"/>
            <a:chExt cx="3596748" cy="2561704"/>
          </a:xfrm>
        </p:grpSpPr>
        <p:pic>
          <p:nvPicPr>
            <p:cNvPr id="38" name="Grafik 37" descr="sig3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9592" y="4149366"/>
              <a:ext cx="3596748" cy="2439174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1691680" y="4026836"/>
              <a:ext cx="181652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i="1" smtClean="0">
                  <a:solidFill>
                    <a:schemeClr val="bg1">
                      <a:lumMod val="50000"/>
                    </a:schemeClr>
                  </a:solidFill>
                </a:rPr>
                <a:t>low background</a:t>
              </a:r>
              <a:endParaRPr lang="de-DE" sz="1600" i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2541398" y="5279436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S</a:t>
              </a:r>
              <a:endParaRPr lang="de-DE"/>
            </a:p>
          </p:txBody>
        </p:sp>
        <p:cxnSp>
          <p:nvCxnSpPr>
            <p:cNvPr id="32" name="Gerade Verbindung 31"/>
            <p:cNvCxnSpPr/>
            <p:nvPr/>
          </p:nvCxnSpPr>
          <p:spPr>
            <a:xfrm>
              <a:off x="2466190" y="5624396"/>
              <a:ext cx="0" cy="72008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/>
            <p:cNvSpPr txBox="1"/>
            <p:nvPr/>
          </p:nvSpPr>
          <p:spPr>
            <a:xfrm>
              <a:off x="2541398" y="5768412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B</a:t>
              </a:r>
              <a:endParaRPr lang="de-DE"/>
            </a:p>
          </p:txBody>
        </p:sp>
        <p:cxnSp>
          <p:nvCxnSpPr>
            <p:cNvPr id="41" name="Gerade Verbindung 40"/>
            <p:cNvCxnSpPr/>
            <p:nvPr/>
          </p:nvCxnSpPr>
          <p:spPr>
            <a:xfrm>
              <a:off x="2915816" y="5624396"/>
              <a:ext cx="0" cy="72008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pieren 50"/>
          <p:cNvGrpSpPr/>
          <p:nvPr/>
        </p:nvGrpSpPr>
        <p:grpSpPr>
          <a:xfrm>
            <a:off x="4644008" y="4005064"/>
            <a:ext cx="3722980" cy="2583190"/>
            <a:chOff x="4644008" y="4005064"/>
            <a:chExt cx="3722980" cy="2583190"/>
          </a:xfrm>
        </p:grpSpPr>
        <p:pic>
          <p:nvPicPr>
            <p:cNvPr id="39" name="Grafik 38" descr="sig4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44008" y="4149080"/>
              <a:ext cx="3596748" cy="2439174"/>
            </a:xfrm>
            <a:prstGeom prst="rect">
              <a:avLst/>
            </a:prstGeom>
          </p:spPr>
        </p:pic>
        <p:sp>
          <p:nvSpPr>
            <p:cNvPr id="21" name="Textfeld 20"/>
            <p:cNvSpPr txBox="1"/>
            <p:nvPr/>
          </p:nvSpPr>
          <p:spPr>
            <a:xfrm>
              <a:off x="5469211" y="4005064"/>
              <a:ext cx="191110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i="1" smtClean="0">
                  <a:solidFill>
                    <a:schemeClr val="bg1">
                      <a:lumMod val="50000"/>
                    </a:schemeClr>
                  </a:solidFill>
                </a:rPr>
                <a:t>high background</a:t>
              </a:r>
              <a:endParaRPr lang="de-DE" sz="1600" i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6" name="Gerade Verbindung mit Pfeil 25"/>
            <p:cNvCxnSpPr/>
            <p:nvPr/>
          </p:nvCxnSpPr>
          <p:spPr>
            <a:xfrm flipH="1">
              <a:off x="6516216" y="5301208"/>
              <a:ext cx="576064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/>
            <p:cNvSpPr txBox="1"/>
            <p:nvPr/>
          </p:nvSpPr>
          <p:spPr>
            <a:xfrm>
              <a:off x="7092280" y="4932457"/>
              <a:ext cx="127470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smtClean="0"/>
                <a:t>fluctuation</a:t>
              </a:r>
            </a:p>
            <a:p>
              <a:r>
                <a:rPr lang="de-DE" sz="1600" smtClean="0"/>
                <a:t>larger!</a:t>
              </a:r>
              <a:endParaRPr lang="de-DE" sz="1600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6292506" y="5301208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S</a:t>
              </a:r>
              <a:endParaRPr lang="de-DE"/>
            </a:p>
          </p:txBody>
        </p:sp>
        <p:cxnSp>
          <p:nvCxnSpPr>
            <p:cNvPr id="43" name="Gerade Verbindung 42"/>
            <p:cNvCxnSpPr/>
            <p:nvPr/>
          </p:nvCxnSpPr>
          <p:spPr>
            <a:xfrm>
              <a:off x="6217298" y="5646168"/>
              <a:ext cx="0" cy="72008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feld 43"/>
            <p:cNvSpPr txBox="1"/>
            <p:nvPr/>
          </p:nvSpPr>
          <p:spPr>
            <a:xfrm>
              <a:off x="6253156" y="5790184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B</a:t>
              </a:r>
              <a:endParaRPr lang="de-DE"/>
            </a:p>
          </p:txBody>
        </p:sp>
        <p:cxnSp>
          <p:nvCxnSpPr>
            <p:cNvPr id="45" name="Gerade Verbindung 44"/>
            <p:cNvCxnSpPr/>
            <p:nvPr/>
          </p:nvCxnSpPr>
          <p:spPr>
            <a:xfrm>
              <a:off x="6666924" y="5646168"/>
              <a:ext cx="0" cy="72008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feld 48"/>
            <p:cNvSpPr txBox="1"/>
            <p:nvPr/>
          </p:nvSpPr>
          <p:spPr>
            <a:xfrm>
              <a:off x="4824480" y="5981938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≈</a:t>
              </a: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Statistic and Systematic Uncertainties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mtClean="0"/>
              <a:t>The most common kinds are</a:t>
            </a:r>
          </a:p>
          <a:p>
            <a:pPr>
              <a:buNone/>
            </a:pPr>
            <a:endParaRPr lang="de-DE" smtClean="0"/>
          </a:p>
          <a:p>
            <a:r>
              <a:rPr lang="de-DE" smtClean="0">
                <a:solidFill>
                  <a:srgbClr val="0000FF"/>
                </a:solidFill>
              </a:rPr>
              <a:t>Statistic uncertainties</a:t>
            </a:r>
          </a:p>
          <a:p>
            <a:pPr lvl="1"/>
            <a:r>
              <a:rPr lang="de-DE" smtClean="0"/>
              <a:t>Rule of thumb: Errors, which get smaller when taking more data are statistic errors. </a:t>
            </a:r>
            <a:r>
              <a:rPr lang="de-DE" i="1" smtClean="0">
                <a:solidFill>
                  <a:schemeClr val="bg1">
                    <a:lumMod val="50000"/>
                  </a:schemeClr>
                </a:solidFill>
              </a:rPr>
              <a:t>(sometimes also sys. errors get smaller with more statistics)</a:t>
            </a:r>
          </a:p>
          <a:p>
            <a:pPr lvl="1"/>
            <a:endParaRPr lang="de-DE" smtClean="0"/>
          </a:p>
          <a:p>
            <a:r>
              <a:rPr lang="de-DE" smtClean="0">
                <a:solidFill>
                  <a:srgbClr val="0000FF"/>
                </a:solidFill>
              </a:rPr>
              <a:t>Systematic uncertainties</a:t>
            </a:r>
          </a:p>
          <a:p>
            <a:pPr lvl="1"/>
            <a:r>
              <a:rPr lang="de-DE" smtClean="0"/>
              <a:t>Usually do not decrease with more data (when systematics dominate, you can stop measuring longer)</a:t>
            </a:r>
          </a:p>
          <a:p>
            <a:pPr lvl="1"/>
            <a:r>
              <a:rPr lang="de-DE" i="1" smtClean="0"/>
              <a:t>Examples</a:t>
            </a:r>
          </a:p>
          <a:p>
            <a:pPr lvl="2"/>
            <a:r>
              <a:rPr lang="de-DE" smtClean="0"/>
              <a:t>Track reconstruction efficiency </a:t>
            </a:r>
            <a:r>
              <a:rPr lang="de-DE" i="1" smtClean="0">
                <a:solidFill>
                  <a:schemeClr val="bg1">
                    <a:lumMod val="50000"/>
                  </a:schemeClr>
                </a:solidFill>
              </a:rPr>
              <a:t>(BABAR: 1-2%/track)</a:t>
            </a:r>
          </a:p>
          <a:p>
            <a:pPr lvl="2"/>
            <a:r>
              <a:rPr lang="de-DE" smtClean="0"/>
              <a:t>PID selection efficiency </a:t>
            </a:r>
            <a:r>
              <a:rPr lang="de-DE" i="1" smtClean="0">
                <a:solidFill>
                  <a:schemeClr val="bg1">
                    <a:lumMod val="50000"/>
                  </a:schemeClr>
                </a:solidFill>
              </a:rPr>
              <a:t>(BABAR: 1-2%/particle)</a:t>
            </a:r>
          </a:p>
          <a:p>
            <a:pPr lvl="2"/>
            <a:r>
              <a:rPr lang="de-DE" smtClean="0"/>
              <a:t>Choice of fit model </a:t>
            </a:r>
            <a:r>
              <a:rPr lang="de-DE" i="1" smtClean="0">
                <a:solidFill>
                  <a:schemeClr val="bg1">
                    <a:lumMod val="50000"/>
                  </a:schemeClr>
                </a:solidFill>
              </a:rPr>
              <a:t>(e.g. 2</a:t>
            </a:r>
            <a:r>
              <a:rPr lang="de-DE" i="1" baseline="3000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de-DE" i="1" smtClean="0">
                <a:solidFill>
                  <a:schemeClr val="bg1">
                    <a:lumMod val="50000"/>
                  </a:schemeClr>
                </a:solidFill>
              </a:rPr>
              <a:t> vs. 3</a:t>
            </a:r>
            <a:r>
              <a:rPr lang="de-DE" i="1" baseline="30000" smtClean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de-DE" i="1" smtClean="0">
                <a:solidFill>
                  <a:schemeClr val="bg1">
                    <a:lumMod val="50000"/>
                  </a:schemeClr>
                </a:solidFill>
              </a:rPr>
              <a:t> order bgk-polynomial)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Particle Identification Basics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mtClean="0"/>
              <a:t>How does PID work in principle?</a:t>
            </a:r>
          </a:p>
          <a:p>
            <a:pPr>
              <a:buNone/>
            </a:pPr>
            <a:endParaRPr lang="de-DE" smtClean="0"/>
          </a:p>
          <a:p>
            <a:pPr marL="457200" indent="-457200">
              <a:buFont typeface="+mj-lt"/>
              <a:buAutoNum type="arabicPeriod"/>
            </a:pPr>
            <a:r>
              <a:rPr lang="de-DE" smtClean="0"/>
              <a:t>Reconstruct track object</a:t>
            </a:r>
          </a:p>
          <a:p>
            <a:pPr marL="457200" indent="-457200">
              <a:buFont typeface="+mj-lt"/>
              <a:buAutoNum type="arabicPeriod"/>
            </a:pPr>
            <a:r>
              <a:rPr lang="de-DE" smtClean="0"/>
              <a:t>Match track with PID detector signal</a:t>
            </a:r>
          </a:p>
          <a:p>
            <a:pPr marL="457200" indent="-457200">
              <a:buFont typeface="+mj-lt"/>
              <a:buAutoNum type="arabicPeriod"/>
            </a:pPr>
            <a:r>
              <a:rPr lang="de-DE" smtClean="0"/>
              <a:t>Reconstruct PID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de-DE" smtClean="0"/>
              <a:t>Compute likelihood for various particle types </a:t>
            </a:r>
            <a:br>
              <a:rPr lang="de-DE" smtClean="0"/>
            </a:br>
            <a:r>
              <a:rPr lang="de-DE" sz="1600" smtClean="0"/>
              <a:t>(e.g. based on Likelihood functions)</a:t>
            </a:r>
          </a:p>
          <a:p>
            <a:pPr marL="457200" indent="-457200">
              <a:buFont typeface="+mj-lt"/>
              <a:buAutoNum type="arabicPeriod"/>
            </a:pP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</a:t>
            </a:fld>
            <a:endParaRPr lang="de-DE"/>
          </a:p>
        </p:txBody>
      </p:sp>
      <p:grpSp>
        <p:nvGrpSpPr>
          <p:cNvPr id="110" name="Gruppieren 109"/>
          <p:cNvGrpSpPr/>
          <p:nvPr/>
        </p:nvGrpSpPr>
        <p:grpSpPr>
          <a:xfrm>
            <a:off x="5724128" y="908720"/>
            <a:ext cx="3168352" cy="1668083"/>
            <a:chOff x="5508104" y="968829"/>
            <a:chExt cx="3168352" cy="1668083"/>
          </a:xfrm>
        </p:grpSpPr>
        <p:sp>
          <p:nvSpPr>
            <p:cNvPr id="52" name="Rechteck 51"/>
            <p:cNvSpPr/>
            <p:nvPr/>
          </p:nvSpPr>
          <p:spPr>
            <a:xfrm>
              <a:off x="5571728" y="1467108"/>
              <a:ext cx="3096344" cy="92681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mtClean="0">
                  <a:solidFill>
                    <a:srgbClr val="0000FF"/>
                  </a:solidFill>
                </a:rPr>
                <a:t>TRK</a:t>
              </a:r>
              <a:endParaRPr lang="de-DE">
                <a:solidFill>
                  <a:srgbClr val="0000FF"/>
                </a:solidFill>
              </a:endParaRPr>
            </a:p>
          </p:txBody>
        </p:sp>
        <p:sp>
          <p:nvSpPr>
            <p:cNvPr id="54" name="Rechteck 53"/>
            <p:cNvSpPr/>
            <p:nvPr/>
          </p:nvSpPr>
          <p:spPr>
            <a:xfrm>
              <a:off x="5580112" y="1124744"/>
              <a:ext cx="3096344" cy="2880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mtClean="0">
                  <a:solidFill>
                    <a:srgbClr val="C00000"/>
                  </a:solidFill>
                </a:rPr>
                <a:t>    DIRC</a:t>
              </a:r>
              <a:endParaRPr lang="de-DE">
                <a:solidFill>
                  <a:srgbClr val="C00000"/>
                </a:solidFill>
              </a:endParaRPr>
            </a:p>
          </p:txBody>
        </p:sp>
        <p:sp>
          <p:nvSpPr>
            <p:cNvPr id="68" name="Explosion 1 67"/>
            <p:cNvSpPr/>
            <p:nvPr/>
          </p:nvSpPr>
          <p:spPr>
            <a:xfrm>
              <a:off x="5508104" y="1124744"/>
              <a:ext cx="216024" cy="216024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5" name="Gerade Verbindung mit Pfeil 74"/>
            <p:cNvCxnSpPr/>
            <p:nvPr/>
          </p:nvCxnSpPr>
          <p:spPr>
            <a:xfrm flipH="1" flipV="1">
              <a:off x="7020272" y="1124744"/>
              <a:ext cx="432048" cy="2880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mit Pfeil 75"/>
            <p:cNvCxnSpPr/>
            <p:nvPr/>
          </p:nvCxnSpPr>
          <p:spPr>
            <a:xfrm flipH="1">
              <a:off x="6660232" y="1124744"/>
              <a:ext cx="360040" cy="2880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mit Pfeil 81"/>
            <p:cNvCxnSpPr/>
            <p:nvPr/>
          </p:nvCxnSpPr>
          <p:spPr>
            <a:xfrm flipH="1" flipV="1">
              <a:off x="6228184" y="1124744"/>
              <a:ext cx="432048" cy="2880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mit Pfeil 82"/>
            <p:cNvCxnSpPr/>
            <p:nvPr/>
          </p:nvCxnSpPr>
          <p:spPr>
            <a:xfrm flipH="1">
              <a:off x="5868144" y="1124744"/>
              <a:ext cx="360040" cy="2880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mit Pfeil 83"/>
            <p:cNvCxnSpPr/>
            <p:nvPr/>
          </p:nvCxnSpPr>
          <p:spPr>
            <a:xfrm flipH="1" flipV="1">
              <a:off x="5580112" y="1210904"/>
              <a:ext cx="288033" cy="2018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ihandform 87"/>
            <p:cNvSpPr/>
            <p:nvPr/>
          </p:nvSpPr>
          <p:spPr>
            <a:xfrm>
              <a:off x="5940152" y="968829"/>
              <a:ext cx="1799591" cy="1668083"/>
            </a:xfrm>
            <a:custGeom>
              <a:avLst/>
              <a:gdLst>
                <a:gd name="connsiteX0" fmla="*/ 0 w 1937657"/>
                <a:gd name="connsiteY0" fmla="*/ 1763485 h 1763485"/>
                <a:gd name="connsiteX1" fmla="*/ 1066800 w 1937657"/>
                <a:gd name="connsiteY1" fmla="*/ 1143000 h 1763485"/>
                <a:gd name="connsiteX2" fmla="*/ 1937657 w 1937657"/>
                <a:gd name="connsiteY2" fmla="*/ 0 h 1763485"/>
                <a:gd name="connsiteX0" fmla="*/ 0 w 1727583"/>
                <a:gd name="connsiteY0" fmla="*/ 1668083 h 1668083"/>
                <a:gd name="connsiteX1" fmla="*/ 856726 w 1727583"/>
                <a:gd name="connsiteY1" fmla="*/ 1143000 h 1668083"/>
                <a:gd name="connsiteX2" fmla="*/ 1727583 w 1727583"/>
                <a:gd name="connsiteY2" fmla="*/ 0 h 166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7583" h="1668083">
                  <a:moveTo>
                    <a:pt x="0" y="1668083"/>
                  </a:moveTo>
                  <a:cubicBezTo>
                    <a:pt x="371928" y="1504797"/>
                    <a:pt x="568796" y="1421014"/>
                    <a:pt x="856726" y="1143000"/>
                  </a:cubicBezTo>
                  <a:cubicBezTo>
                    <a:pt x="1144657" y="864986"/>
                    <a:pt x="1453626" y="424543"/>
                    <a:pt x="1727583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Stern mit 5 Zacken 55"/>
            <p:cNvSpPr/>
            <p:nvPr/>
          </p:nvSpPr>
          <p:spPr>
            <a:xfrm>
              <a:off x="6444208" y="2267580"/>
              <a:ext cx="144016" cy="144016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Stern mit 5 Zacken 56"/>
            <p:cNvSpPr/>
            <p:nvPr/>
          </p:nvSpPr>
          <p:spPr>
            <a:xfrm>
              <a:off x="6660232" y="2123564"/>
              <a:ext cx="144016" cy="144016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Stern mit 5 Zacken 57"/>
            <p:cNvSpPr/>
            <p:nvPr/>
          </p:nvSpPr>
          <p:spPr>
            <a:xfrm>
              <a:off x="6876256" y="1907540"/>
              <a:ext cx="144016" cy="144016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Stern mit 5 Zacken 58"/>
            <p:cNvSpPr/>
            <p:nvPr/>
          </p:nvSpPr>
          <p:spPr>
            <a:xfrm>
              <a:off x="7020272" y="1763524"/>
              <a:ext cx="144016" cy="144016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Stern mit 5 Zacken 72"/>
            <p:cNvSpPr/>
            <p:nvPr/>
          </p:nvSpPr>
          <p:spPr>
            <a:xfrm>
              <a:off x="7236296" y="1547500"/>
              <a:ext cx="144016" cy="144016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9" name="Gerade Verbindung mit Pfeil 88"/>
            <p:cNvCxnSpPr/>
            <p:nvPr/>
          </p:nvCxnSpPr>
          <p:spPr>
            <a:xfrm flipH="1">
              <a:off x="8244408" y="1124744"/>
              <a:ext cx="360040" cy="2880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mit Pfeil 89"/>
            <p:cNvCxnSpPr/>
            <p:nvPr/>
          </p:nvCxnSpPr>
          <p:spPr>
            <a:xfrm flipH="1" flipV="1">
              <a:off x="7812360" y="1124744"/>
              <a:ext cx="432048" cy="2880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mit Pfeil 90"/>
            <p:cNvCxnSpPr/>
            <p:nvPr/>
          </p:nvCxnSpPr>
          <p:spPr>
            <a:xfrm flipH="1">
              <a:off x="7452320" y="1124744"/>
              <a:ext cx="360040" cy="2880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uppieren 108"/>
          <p:cNvGrpSpPr/>
          <p:nvPr/>
        </p:nvGrpSpPr>
        <p:grpSpPr>
          <a:xfrm>
            <a:off x="1475656" y="3717032"/>
            <a:ext cx="5616624" cy="2808238"/>
            <a:chOff x="1475656" y="3717032"/>
            <a:chExt cx="5616624" cy="2808238"/>
          </a:xfrm>
        </p:grpSpPr>
        <p:pic>
          <p:nvPicPr>
            <p:cNvPr id="96" name="Grafik 95" descr="Example_Cherenkov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5656" y="3789040"/>
              <a:ext cx="5616624" cy="2736230"/>
            </a:xfrm>
            <a:prstGeom prst="rect">
              <a:avLst/>
            </a:prstGeom>
          </p:spPr>
        </p:pic>
        <p:pic>
          <p:nvPicPr>
            <p:cNvPr id="98" name="Grafik 97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635896" y="5085184"/>
              <a:ext cx="179682" cy="15357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1" name="Grafik 100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644008" y="4509120"/>
              <a:ext cx="180195" cy="20483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2" name="Grafik 101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tretch>
              <a:fillRect/>
            </a:stretch>
          </p:blipFill>
          <p:spPr bwMode="auto">
            <a:xfrm>
              <a:off x="4932040" y="4149080"/>
              <a:ext cx="154013" cy="154013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04" name="Gerade Verbindung mit Pfeil 103"/>
            <p:cNvCxnSpPr/>
            <p:nvPr/>
          </p:nvCxnSpPr>
          <p:spPr>
            <a:xfrm>
              <a:off x="4283968" y="4725144"/>
              <a:ext cx="0" cy="1296144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feld 105"/>
            <p:cNvSpPr txBox="1"/>
            <p:nvPr/>
          </p:nvSpPr>
          <p:spPr>
            <a:xfrm>
              <a:off x="2809890" y="4149080"/>
              <a:ext cx="16097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600" smtClean="0">
                  <a:solidFill>
                    <a:srgbClr val="008000"/>
                  </a:solidFill>
                </a:rPr>
                <a:t>current </a:t>
              </a:r>
            </a:p>
            <a:p>
              <a:pPr algn="r"/>
              <a:r>
                <a:rPr lang="de-DE" sz="1600" smtClean="0">
                  <a:solidFill>
                    <a:srgbClr val="008000"/>
                  </a:solidFill>
                </a:rPr>
                <a:t>measurement</a:t>
              </a:r>
              <a:endParaRPr lang="de-DE" sz="1600">
                <a:solidFill>
                  <a:srgbClr val="008000"/>
                </a:solidFill>
              </a:endParaRPr>
            </a:p>
          </p:txBody>
        </p:sp>
        <p:sp>
          <p:nvSpPr>
            <p:cNvPr id="107" name="Textfeld 106"/>
            <p:cNvSpPr txBox="1"/>
            <p:nvPr/>
          </p:nvSpPr>
          <p:spPr>
            <a:xfrm rot="16200000">
              <a:off x="1342767" y="4209961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PDF</a:t>
              </a:r>
              <a:endParaRPr lang="de-DE"/>
            </a:p>
          </p:txBody>
        </p:sp>
        <p:sp>
          <p:nvSpPr>
            <p:cNvPr id="108" name="Rechteck 107"/>
            <p:cNvSpPr/>
            <p:nvPr/>
          </p:nvSpPr>
          <p:spPr>
            <a:xfrm>
              <a:off x="1979712" y="3717032"/>
              <a:ext cx="108012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4" name="Textfeld 33"/>
          <p:cNvSpPr txBox="1"/>
          <p:nvPr/>
        </p:nvSpPr>
        <p:spPr>
          <a:xfrm>
            <a:off x="6948264" y="3933056"/>
            <a:ext cx="15295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expected </a:t>
            </a:r>
            <a:r>
              <a:rPr lang="el-GR" sz="1600" i="1" smtClean="0">
                <a:latin typeface="Arev Sans"/>
                <a:ea typeface="Arev Sans"/>
              </a:rPr>
              <a:t>θ</a:t>
            </a:r>
            <a:r>
              <a:rPr lang="de-DE" sz="1600" i="1" baseline="-25000" smtClean="0"/>
              <a:t>c</a:t>
            </a:r>
            <a:r>
              <a:rPr lang="de-DE" sz="1600" smtClean="0"/>
              <a:t> </a:t>
            </a:r>
          </a:p>
          <a:p>
            <a:r>
              <a:rPr lang="de-DE" sz="1600" smtClean="0"/>
              <a:t>distributions </a:t>
            </a:r>
          </a:p>
          <a:p>
            <a:r>
              <a:rPr lang="de-DE" sz="1600" smtClean="0"/>
              <a:t>for a certain </a:t>
            </a:r>
          </a:p>
          <a:p>
            <a:r>
              <a:rPr lang="de-DE" sz="1600" smtClean="0"/>
              <a:t>momentum</a:t>
            </a:r>
          </a:p>
        </p:txBody>
      </p:sp>
      <p:cxnSp>
        <p:nvCxnSpPr>
          <p:cNvPr id="36" name="Gerade Verbindung mit Pfeil 35"/>
          <p:cNvCxnSpPr/>
          <p:nvPr/>
        </p:nvCxnSpPr>
        <p:spPr>
          <a:xfrm flipH="1">
            <a:off x="4572000" y="4293096"/>
            <a:ext cx="2376264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H="1">
            <a:off x="5292080" y="4437112"/>
            <a:ext cx="165618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34" idx="1"/>
          </p:cNvCxnSpPr>
          <p:nvPr/>
        </p:nvCxnSpPr>
        <p:spPr>
          <a:xfrm flipH="1">
            <a:off x="5652120" y="4471665"/>
            <a:ext cx="1296144" cy="1621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Systematics Example: Fit model uncertainty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40</a:t>
            </a:fld>
            <a:endParaRPr lang="de-DE"/>
          </a:p>
        </p:txBody>
      </p:sp>
      <p:pic>
        <p:nvPicPr>
          <p:cNvPr id="10" name="Inhaltsplatzhalter 9" descr="sys1fi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6692" y="3636971"/>
            <a:ext cx="4365308" cy="2960381"/>
          </a:xfrm>
        </p:spPr>
      </p:pic>
      <p:pic>
        <p:nvPicPr>
          <p:cNvPr id="11" name="Grafik 10" descr="sys2fi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9180" y="3636971"/>
            <a:ext cx="4365308" cy="2960381"/>
          </a:xfrm>
          <a:prstGeom prst="rect">
            <a:avLst/>
          </a:prstGeom>
        </p:spPr>
      </p:pic>
      <p:sp>
        <p:nvSpPr>
          <p:cNvPr id="12" name="Inhaltsplatzhalter 2"/>
          <p:cNvSpPr txBox="1">
            <a:spLocks/>
          </p:cNvSpPr>
          <p:nvPr/>
        </p:nvSpPr>
        <p:spPr>
          <a:xfrm>
            <a:off x="285720" y="1071546"/>
            <a:ext cx="857256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Task</a:t>
            </a:r>
            <a:r>
              <a: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Determine</a:t>
            </a:r>
            <a:r>
              <a:rPr kumimoji="0" lang="de-DE" sz="2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number of signals ontop of background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000" i="1" noProof="0" smtClean="0"/>
              <a:t>Bgk-Model 1: </a:t>
            </a:r>
            <a:r>
              <a:rPr lang="de-DE" sz="2000" noProof="0" smtClean="0"/>
              <a:t>Linear;     integral </a:t>
            </a:r>
            <a:r>
              <a:rPr lang="de-DE" sz="2000" noProof="0" smtClean="0">
                <a:solidFill>
                  <a:srgbClr val="0000FF"/>
                </a:solidFill>
              </a:rPr>
              <a:t>N</a:t>
            </a:r>
            <a:r>
              <a:rPr lang="de-DE" sz="2000" baseline="-25000" noProof="0" smtClean="0">
                <a:solidFill>
                  <a:srgbClr val="0000FF"/>
                </a:solidFill>
              </a:rPr>
              <a:t>1</a:t>
            </a:r>
            <a:r>
              <a:rPr lang="de-DE" sz="2000" noProof="0" smtClean="0">
                <a:solidFill>
                  <a:srgbClr val="0000FF"/>
                </a:solidFill>
              </a:rPr>
              <a:t> = 9859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000" i="1" smtClean="0"/>
              <a:t>Bgk-Model 2:</a:t>
            </a:r>
            <a:r>
              <a:rPr lang="de-DE" sz="2000" smtClean="0"/>
              <a:t> Parabolic; integral </a:t>
            </a:r>
            <a:r>
              <a:rPr lang="de-DE" sz="2000" smtClean="0">
                <a:solidFill>
                  <a:srgbClr val="0000FF"/>
                </a:solidFill>
              </a:rPr>
              <a:t>N</a:t>
            </a:r>
            <a:r>
              <a:rPr lang="de-DE" sz="2000" baseline="-25000" smtClean="0">
                <a:solidFill>
                  <a:srgbClr val="0000FF"/>
                </a:solidFill>
              </a:rPr>
              <a:t>2</a:t>
            </a:r>
            <a:r>
              <a:rPr lang="de-DE" sz="2000" smtClean="0">
                <a:solidFill>
                  <a:srgbClr val="0000FF"/>
                </a:solidFill>
              </a:rPr>
              <a:t> = 10020</a:t>
            </a:r>
            <a:br>
              <a:rPr lang="de-DE" sz="2000" smtClean="0">
                <a:solidFill>
                  <a:srgbClr val="0000FF"/>
                </a:solidFill>
              </a:rPr>
            </a:br>
            <a:endParaRPr lang="de-DE" sz="2000" i="1" smtClean="0">
              <a:solidFill>
                <a:srgbClr val="0000FF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000" smtClean="0"/>
              <a:t>Estimate for systematic error (fit model) could be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1800" b="0" i="1" u="none" strike="noStrike" kern="1200" cap="none" spc="0" normalizeH="0" baseline="0" noProof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27584" y="400506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1</a:t>
            </a:r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175244" y="400506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2</a:t>
            </a:r>
            <a:endParaRPr lang="de-DE"/>
          </a:p>
        </p:txBody>
      </p:sp>
      <p:pic>
        <p:nvPicPr>
          <p:cNvPr id="20" name="Grafik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221381" y="2924942"/>
            <a:ext cx="3889063" cy="71223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>
                <a:solidFill>
                  <a:srgbClr val="CC3399"/>
                </a:solidFill>
              </a:rPr>
              <a:t>EXERCISES</a:t>
            </a:r>
            <a:endParaRPr lang="de-DE" sz="4400" b="1">
              <a:solidFill>
                <a:srgbClr val="CC3399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6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FFFF00"/>
                </a:solidFill>
              </a:rPr>
              <a:t>Exercises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Suggestions</a:t>
            </a:r>
            <a:endParaRPr lang="de-DE" i="1" dirty="0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ea typeface="Arial Unicode MS" panose="020B0604020202020204" pitchFamily="34" charset="-128"/>
                <a:cs typeface="Consolas" panose="020B0609020204030204" pitchFamily="49" charset="0"/>
              </a:rPr>
              <a:t>Rho</a:t>
            </a:r>
            <a:r>
              <a:rPr lang="de-DE" dirty="0">
                <a:ea typeface="Arial Unicode MS" panose="020B0604020202020204" pitchFamily="34" charset="-128"/>
                <a:cs typeface="Consolas" panose="020B0609020204030204" pitchFamily="49" charset="0"/>
              </a:rPr>
              <a:t> Tutorial </a:t>
            </a:r>
            <a:r>
              <a:rPr lang="de-DE" dirty="0" err="1">
                <a:ea typeface="Arial Unicode MS" panose="020B0604020202020204" pitchFamily="34" charset="-128"/>
                <a:cs typeface="Consolas" panose="020B0609020204030204" pitchFamily="49" charset="0"/>
              </a:rPr>
              <a:t>website</a:t>
            </a:r>
            <a:r>
              <a:rPr lang="de-DE" dirty="0">
                <a:ea typeface="Arial Unicode MS" panose="020B0604020202020204" pitchFamily="34" charset="-128"/>
                <a:cs typeface="Consolas" panose="020B0609020204030204" pitchFamily="49" charset="0"/>
              </a:rPr>
              <a:t>:</a:t>
            </a:r>
            <a:r>
              <a:rPr lang="de-DE" dirty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/>
            </a:r>
            <a:br>
              <a:rPr lang="de-DE" dirty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</a:br>
            <a:r>
              <a:rPr lang="de-DE" sz="1600" dirty="0">
                <a:solidFill>
                  <a:srgbClr val="0000FF"/>
                </a:solidFill>
              </a:rPr>
              <a:t>http://panda-wiki.gsi.de/cgi-bin/view/Computing/</a:t>
            </a:r>
            <a:r>
              <a:rPr lang="de-DE" sz="1600" dirty="0">
                <a:solidFill>
                  <a:srgbClr val="FF0066"/>
                </a:solidFill>
              </a:rPr>
              <a:t>PandaRootRhoTutorial</a:t>
            </a:r>
            <a:endParaRPr lang="de-DE" dirty="0"/>
          </a:p>
          <a:p>
            <a:r>
              <a:rPr lang="de-DE" dirty="0" smtClean="0"/>
              <a:t>Take a </a:t>
            </a:r>
            <a:r>
              <a:rPr lang="de-DE" dirty="0" err="1" smtClean="0"/>
              <a:t>look</a:t>
            </a:r>
            <a:r>
              <a:rPr lang="de-DE" dirty="0" smtClean="0"/>
              <a:t> </a:t>
            </a:r>
            <a:r>
              <a:rPr lang="de-DE" err="1" smtClean="0"/>
              <a:t>to</a:t>
            </a:r>
            <a:r>
              <a:rPr lang="de-DE" smtClean="0"/>
              <a:t> </a:t>
            </a:r>
            <a:r>
              <a:rPr lang="de-DE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tutorials/thailand2017/README</a:t>
            </a:r>
            <a:br>
              <a:rPr lang="de-DE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</a:b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Exercises: #2 - #6</a:t>
            </a:r>
            <a:endParaRPr lang="de-DE" dirty="0" smtClean="0">
              <a:solidFill>
                <a:srgbClr val="FF0066"/>
              </a:solidFill>
              <a:latin typeface="Consolas" panose="020B0609020204030204" pitchFamily="49" charset="0"/>
              <a:ea typeface="Arial Unicode MS" panose="020B0604020202020204" pitchFamily="34" charset="-128"/>
              <a:cs typeface="Consolas" panose="020B0609020204030204" pitchFamily="49" charset="0"/>
            </a:endParaRPr>
          </a:p>
          <a:p>
            <a:endParaRPr lang="de-DE" dirty="0" smtClean="0">
              <a:solidFill>
                <a:srgbClr val="FF0066"/>
              </a:solidFill>
              <a:latin typeface="Consolas" panose="020B0609020204030204" pitchFamily="49" charset="0"/>
              <a:ea typeface="Arial Unicode MS" panose="020B0604020202020204" pitchFamily="34" charset="-128"/>
              <a:cs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Apply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different PID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selections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algorithms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</a:t>
            </a:r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Apply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MC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truth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match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reconstructed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channels</a:t>
            </a:r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Try different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fitters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constraints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</a:t>
            </a:r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dirty="0">
              <a:solidFill>
                <a:srgbClr val="FF0066"/>
              </a:solidFill>
              <a:latin typeface="Consolas" panose="020B0609020204030204" pitchFamily="49" charset="0"/>
              <a:ea typeface="Arial Unicode MS" panose="020B0604020202020204" pitchFamily="34" charset="-128"/>
              <a:cs typeface="Consolas" panose="020B0609020204030204" pitchFamily="49" charset="0"/>
            </a:endParaRPr>
          </a:p>
          <a:p>
            <a:endParaRPr lang="de-DE" sz="1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 smtClean="0">
                <a:solidFill>
                  <a:srgbClr val="FFFF00"/>
                </a:solidFill>
              </a:rPr>
              <a:t>Exercises</a:t>
            </a:r>
            <a:r>
              <a:rPr lang="de-DE" smtClean="0">
                <a:solidFill>
                  <a:srgbClr val="FFFF00"/>
                </a:solidFill>
              </a:rPr>
              <a:t> Preparation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mtClean="0"/>
              <a:t>Preparation/hints in </a:t>
            </a: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tutorials/thailand2017/README</a:t>
            </a:r>
            <a:r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6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lvl="0" indent="-177800"/>
            <a:r>
              <a:rPr lang="de-DE" sz="1400" b="1">
                <a:solidFill>
                  <a:prstClr val="black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FIRST setup environment: </a:t>
            </a:r>
            <a:r>
              <a:rPr lang="de-DE" sz="1400" b="1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source ~/workshop/build/PandaRoot_trunk.../config.sh</a:t>
            </a:r>
          </a:p>
          <a:p>
            <a:pPr marL="177800" indent="-177800"/>
            <a:endParaRPr lang="de-DE" sz="1400" smtClean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To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have some data for tutorial macros, do one of the following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a) 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. ./tut_runall.sh 1000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sim/reco 1000 events pbarp -&gt; J/psi pi+ pi- 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b) 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cp data/signal_p*root .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preproduced default data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endParaRPr lang="de-DE" sz="1400" smtClean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Macros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named 'tut_ana...C' are stubs and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should be </a:t>
            </a:r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completed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by you. </a:t>
            </a:r>
            <a:endParaRPr lang="de-DE" sz="1400" smtClean="0">
              <a:solidFill>
                <a:srgbClr val="008000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endParaRPr lang="de-DE" sz="140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At places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marked with </a:t>
            </a:r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'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#### EXERCISE: ...' some code needs to be added; </a:t>
            </a:r>
            <a:b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Run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macros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(default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or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different input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data) with 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tut_ana...C             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signal_pid.root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, signal_par.root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'tut_ana...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C(0,"mydata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")' 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mydata_pid.root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,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mydata_par.root</a:t>
            </a:r>
          </a:p>
          <a:p>
            <a:pPr marL="177800" indent="-177800"/>
            <a:endParaRPr lang="de-DE" sz="1400" smtClean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If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getting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stuck, </a:t>
            </a:r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sample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solutions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are in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the subfolder 'solution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'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Run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solution macros directly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(default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or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different input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data) with    </a:t>
            </a:r>
            <a:b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solution/tut_ana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...C</a:t>
            </a:r>
            <a:b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'solution/tut_ana...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C(0,"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mydata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")'</a:t>
            </a:r>
            <a:endParaRPr lang="de-DE" sz="1400" smtClean="0">
              <a:solidFill>
                <a:srgbClr val="0000FF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0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PID Concept in PandaROOT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Each PID subdetector delivers individual probability/likelihood information</a:t>
            </a:r>
          </a:p>
          <a:p>
            <a:r>
              <a:rPr lang="de-DE" smtClean="0">
                <a:solidFill>
                  <a:srgbClr val="FF0066"/>
                </a:solidFill>
              </a:rPr>
              <a:t>PID Combiner</a:t>
            </a:r>
            <a:r>
              <a:rPr lang="de-DE" smtClean="0"/>
              <a:t>, which combines the likelihood values from different detectors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r>
              <a:rPr lang="de-DE" smtClean="0"/>
              <a:t>Normalization via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r>
              <a:rPr lang="de-DE" smtClean="0">
                <a:solidFill>
                  <a:srgbClr val="FF0066"/>
                </a:solidFill>
              </a:rPr>
              <a:t>PID Selector</a:t>
            </a:r>
            <a:r>
              <a:rPr lang="de-DE" smtClean="0"/>
              <a:t>, which requires certain </a:t>
            </a:r>
            <a:r>
              <a:rPr lang="de-DE" i="1" smtClean="0"/>
              <a:t>P</a:t>
            </a:r>
            <a:r>
              <a:rPr lang="de-DE" i="1" baseline="-25000" smtClean="0"/>
              <a:t>tot</a:t>
            </a:r>
            <a:r>
              <a:rPr lang="de-DE" smtClean="0"/>
              <a:t> for positive identification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21" name="Grafik 2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483768" y="2780928"/>
            <a:ext cx="4528740" cy="508282"/>
          </a:xfrm>
          <a:prstGeom prst="rect">
            <a:avLst/>
          </a:prstGeom>
          <a:noFill/>
          <a:ln/>
          <a:effectLst/>
        </p:spPr>
      </p:pic>
      <p:pic>
        <p:nvPicPr>
          <p:cNvPr id="25" name="Grafik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635896" y="3789040"/>
            <a:ext cx="1908848" cy="7895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PID Concept in PandaROOT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980728"/>
            <a:ext cx="857256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1800" smtClean="0"/>
              <a:t>PandaROOT objects: </a:t>
            </a:r>
            <a:r>
              <a:rPr lang="de-DE" sz="1800" b="1" smtClean="0">
                <a:solidFill>
                  <a:srgbClr val="FF0066"/>
                </a:solidFill>
              </a:rPr>
              <a:t>PndAnaPidCombiner, PndAnaPidSelector </a:t>
            </a:r>
            <a:endParaRPr lang="de-DE" sz="1800" b="1" smtClean="0"/>
          </a:p>
          <a:p>
            <a:pPr>
              <a:buNone/>
            </a:pPr>
            <a:endParaRPr lang="de-DE" sz="900" smtClean="0"/>
          </a:p>
          <a:p>
            <a:r>
              <a:rPr lang="de-DE" sz="1800" smtClean="0">
                <a:solidFill>
                  <a:srgbClr val="0000FF"/>
                </a:solidFill>
              </a:rPr>
              <a:t>PndAnaPidCombiner</a:t>
            </a:r>
          </a:p>
          <a:p>
            <a:pPr lvl="1"/>
            <a:r>
              <a:rPr lang="de-DE" sz="1800" smtClean="0"/>
              <a:t>combines </a:t>
            </a:r>
            <a:r>
              <a:rPr lang="de-DE" sz="1800" i="1" smtClean="0"/>
              <a:t>on demand</a:t>
            </a:r>
            <a:r>
              <a:rPr lang="de-DE" sz="1800" smtClean="0"/>
              <a:t> probabilities from </a:t>
            </a:r>
            <a:r>
              <a:rPr lang="de-DE" sz="1800" smtClean="0">
                <a:solidFill>
                  <a:srgbClr val="009900"/>
                </a:solidFill>
              </a:rPr>
              <a:t>various algorithms </a:t>
            </a:r>
            <a:r>
              <a:rPr lang="de-DE" sz="1800" smtClean="0"/>
              <a:t>by computing product of all </a:t>
            </a:r>
            <a:r>
              <a:rPr lang="de-DE" sz="1800" i="1" smtClean="0"/>
              <a:t>P</a:t>
            </a:r>
            <a:r>
              <a:rPr lang="de-DE" sz="1800" i="1" baseline="-25000" smtClean="0"/>
              <a:t>k   </a:t>
            </a:r>
            <a:r>
              <a:rPr lang="de-DE" sz="1800" i="1" smtClean="0"/>
              <a:t>(k=algorithms)</a:t>
            </a:r>
            <a:endParaRPr lang="de-DE" sz="1800" smtClean="0"/>
          </a:p>
          <a:p>
            <a:pPr lvl="1"/>
            <a:r>
              <a:rPr lang="de-DE" sz="1800" smtClean="0"/>
              <a:t>copies resulting probabilities to RhoCandidate/RhoCandList</a:t>
            </a:r>
          </a:p>
          <a:p>
            <a:endParaRPr lang="de-DE" sz="900" smtClean="0"/>
          </a:p>
          <a:p>
            <a:r>
              <a:rPr lang="de-DE" sz="1800" smtClean="0">
                <a:solidFill>
                  <a:srgbClr val="0000FF"/>
                </a:solidFill>
              </a:rPr>
              <a:t>PndAnaPidSelector </a:t>
            </a:r>
          </a:p>
          <a:p>
            <a:pPr lvl="1"/>
            <a:r>
              <a:rPr lang="de-DE" sz="1800" smtClean="0"/>
              <a:t>selects particles based on these probabilities</a:t>
            </a:r>
          </a:p>
          <a:p>
            <a:pPr lvl="1"/>
            <a:endParaRPr lang="de-DE" sz="900" smtClean="0"/>
          </a:p>
          <a:p>
            <a:r>
              <a:rPr lang="de-DE" sz="1800" smtClean="0">
                <a:solidFill>
                  <a:srgbClr val="3333FF"/>
                </a:solidFill>
              </a:rPr>
              <a:t>PndAnalysis::FillList</a:t>
            </a:r>
            <a:r>
              <a:rPr lang="de-DE" sz="1800" smtClean="0"/>
              <a:t> is a short-cut to this funtionallity via</a:t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z="1600" smtClean="0"/>
              <a:t> </a:t>
            </a:r>
            <a:r>
              <a:rPr lang="de-DE" sz="1600" smtClean="0">
                <a:latin typeface="Consolas" pitchFamily="49" charset="0"/>
              </a:rPr>
              <a:t>pndana.FillList(list, </a:t>
            </a:r>
            <a:r>
              <a:rPr lang="de-DE" sz="16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“ElectronLoose“</a:t>
            </a:r>
            <a:r>
              <a:rPr lang="de-DE" sz="1600" smtClean="0">
                <a:latin typeface="Consolas" pitchFamily="49" charset="0"/>
              </a:rPr>
              <a:t>,</a:t>
            </a:r>
            <a:r>
              <a:rPr lang="de-DE" sz="1600" smtClean="0">
                <a:solidFill>
                  <a:srgbClr val="3333FF"/>
                </a:solidFill>
                <a:latin typeface="Consolas" pitchFamily="49" charset="0"/>
              </a:rPr>
              <a:t> </a:t>
            </a:r>
            <a:r>
              <a:rPr lang="de-DE" sz="1600" smtClean="0">
                <a:solidFill>
                  <a:srgbClr val="009900"/>
                </a:solidFill>
                <a:latin typeface="Consolas" pitchFamily="49" charset="0"/>
              </a:rPr>
              <a:t>"PidAlgoEmcBayes;PidAlgoDrc"</a:t>
            </a:r>
            <a:r>
              <a:rPr lang="de-DE" sz="1600" smtClean="0">
                <a:latin typeface="Consolas" pitchFamily="49" charset="0"/>
              </a:rPr>
              <a:t>);</a:t>
            </a:r>
            <a:br>
              <a:rPr lang="de-DE" sz="1600" smtClean="0">
                <a:latin typeface="Consolas" pitchFamily="49" charset="0"/>
              </a:rPr>
            </a:br>
            <a:endParaRPr lang="de-DE" sz="900" smtClean="0">
              <a:latin typeface="Consolas" pitchFamily="49" charset="0"/>
            </a:endParaRPr>
          </a:p>
          <a:p>
            <a:r>
              <a:rPr lang="de-DE" sz="1800" smtClean="0"/>
              <a:t>Predefined selection with keywords (probability based)</a:t>
            </a:r>
            <a:br>
              <a:rPr lang="de-DE" sz="1800" smtClean="0"/>
            </a:br>
            <a:r>
              <a:rPr lang="de-DE" sz="18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Electron / Muon / Pion / Kaon / Proton             + </a:t>
            </a:r>
            <a:br>
              <a:rPr lang="de-DE" sz="18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de-DE" sz="18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All / VeryLoose / Loose / Tight / VeryTight / Best +</a:t>
            </a:r>
            <a:br>
              <a:rPr lang="de-DE" sz="18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de-DE" sz="18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Plus / Minus </a:t>
            </a:r>
            <a:r>
              <a:rPr lang="de-DE" sz="1600" i="1" smtClean="0">
                <a:solidFill>
                  <a:schemeClr val="bg1">
                    <a:lumMod val="50000"/>
                  </a:schemeClr>
                </a:solidFill>
              </a:rPr>
              <a:t>(optional)</a:t>
            </a:r>
            <a:br>
              <a:rPr lang="de-DE" sz="1600" i="1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600" i="1" smtClean="0">
                <a:solidFill>
                  <a:schemeClr val="bg1">
                    <a:lumMod val="50000"/>
                  </a:schemeClr>
                </a:solidFill>
              </a:rPr>
              <a:t>Simple keywords</a:t>
            </a:r>
            <a:br>
              <a:rPr lang="de-DE" sz="1600" i="1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8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Charged / Plus / Minus / Neutral / All</a:t>
            </a:r>
          </a:p>
          <a:p>
            <a:pPr lvl="1"/>
            <a:endParaRPr lang="de-DE" sz="1800" smtClean="0"/>
          </a:p>
          <a:p>
            <a:endParaRPr lang="de-DE" sz="1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PID Concept in PandaROOT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71546"/>
            <a:ext cx="8712968" cy="5286412"/>
          </a:xfrm>
        </p:spPr>
        <p:txBody>
          <a:bodyPr/>
          <a:lstStyle/>
          <a:p>
            <a:r>
              <a:rPr lang="de-DE" sz="1800" smtClean="0"/>
              <a:t>PandaROOT objects: </a:t>
            </a:r>
            <a:br>
              <a:rPr lang="de-DE" sz="1800" smtClean="0"/>
            </a:br>
            <a:r>
              <a:rPr lang="de-DE" sz="1800" b="1" smtClean="0">
                <a:solidFill>
                  <a:srgbClr val="FF0066"/>
                </a:solidFill>
              </a:rPr>
              <a:t>PndAnalysis</a:t>
            </a:r>
            <a:r>
              <a:rPr lang="de-DE" sz="1800" smtClean="0"/>
              <a:t>, </a:t>
            </a:r>
            <a:r>
              <a:rPr lang="de-DE" sz="1800" b="1" smtClean="0">
                <a:solidFill>
                  <a:srgbClr val="FF0066"/>
                </a:solidFill>
              </a:rPr>
              <a:t>PndAnaPidCombiner, PndAnaPidSelector </a:t>
            </a:r>
          </a:p>
          <a:p>
            <a:pPr>
              <a:buNone/>
            </a:pPr>
            <a:endParaRPr lang="de-DE" sz="1800" b="1" smtClean="0"/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11560" y="1772816"/>
            <a:ext cx="7776864" cy="73866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PndAnalysis *pndana= new PndAnalysis();</a:t>
            </a:r>
          </a:p>
          <a:p>
            <a:r>
              <a:rPr lang="de-DE" sz="1400" smtClean="0">
                <a:latin typeface="Consolas" pitchFamily="49" charset="0"/>
              </a:rPr>
              <a:t>pndana-&gt;FillList(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eplus</a:t>
            </a:r>
            <a:r>
              <a:rPr lang="de-DE" sz="1400" smtClean="0">
                <a:latin typeface="Consolas" pitchFamily="49" charset="0"/>
              </a:rPr>
              <a:t>, 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"ElectronLoosePlus",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"PidAlgoEmcBayes;PidAlgoMvd"</a:t>
            </a:r>
            <a:r>
              <a:rPr lang="de-DE" sz="1400" smtClean="0">
                <a:latin typeface="Consolas" pitchFamily="49" charset="0"/>
              </a:rPr>
              <a:t>); </a:t>
            </a:r>
          </a:p>
          <a:p>
            <a:r>
              <a:rPr lang="de-DE" sz="1400" smtClean="0">
                <a:latin typeface="Consolas" pitchFamily="49" charset="0"/>
              </a:rPr>
              <a:t>pndana-&gt;FillList(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eminus</a:t>
            </a:r>
            <a:r>
              <a:rPr lang="de-DE" sz="1400" smtClean="0">
                <a:latin typeface="Consolas" pitchFamily="49" charset="0"/>
              </a:rPr>
              <a:t>,</a:t>
            </a:r>
            <a:r>
              <a:rPr lang="de-DE" sz="1400" smtClean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"ElectronLooseMinus",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"PidAlgoEmcBayes;PidAlgoMvd"</a:t>
            </a:r>
            <a:r>
              <a:rPr lang="de-DE" sz="1400" smtClean="0">
                <a:latin typeface="Consolas" pitchFamily="49" charset="0"/>
              </a:rPr>
              <a:t>);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1560" y="2996952"/>
            <a:ext cx="7776864" cy="332398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RhoCandList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charged, kaonLoose</a:t>
            </a:r>
            <a:r>
              <a:rPr lang="de-DE" sz="1400" smtClean="0">
                <a:latin typeface="Consolas" pitchFamily="49" charset="0"/>
              </a:rPr>
              <a:t>;</a:t>
            </a:r>
          </a:p>
          <a:p>
            <a:endParaRPr lang="de-DE" sz="1400" smtClean="0">
              <a:solidFill>
                <a:srgbClr val="3333FF"/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PndAnaPidSelector kaonSel("KaonSelector</a:t>
            </a:r>
            <a:r>
              <a:rPr lang="de-DE" sz="1400">
                <a:solidFill>
                  <a:srgbClr val="3333FF"/>
                </a:solidFill>
                <a:latin typeface="Consolas" pitchFamily="49" charset="0"/>
              </a:rPr>
              <a:t>"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);</a:t>
            </a:r>
          </a:p>
          <a:p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kaonSel.SetSelection("KaonLoose</a:t>
            </a:r>
            <a:r>
              <a:rPr lang="de-DE" sz="1400">
                <a:solidFill>
                  <a:srgbClr val="3333FF"/>
                </a:solidFill>
                <a:latin typeface="Consolas" pitchFamily="49" charset="0"/>
              </a:rPr>
              <a:t>"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);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set selection criterion</a:t>
            </a:r>
          </a:p>
          <a:p>
            <a:endParaRPr lang="de-DE" sz="1400" smtClean="0">
              <a:solidFill>
                <a:srgbClr val="3333FF"/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PndAnaPidCombiner pidComb("PidCombiner</a:t>
            </a:r>
            <a:r>
              <a:rPr lang="de-DE" sz="1400">
                <a:solidFill>
                  <a:srgbClr val="009900"/>
                </a:solidFill>
                <a:latin typeface="Consolas" pitchFamily="49" charset="0"/>
              </a:rPr>
              <a:t>"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);</a:t>
            </a:r>
          </a:p>
          <a:p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pidComb.SetTcaNames("PidAlgoDrc;PidAlgoMvd");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set algo‘s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while (evr-&gt;GetEvent()) </a:t>
            </a:r>
          </a:p>
          <a:p>
            <a:r>
              <a:rPr lang="de-DE" sz="1400" smtClean="0">
                <a:latin typeface="Consolas" pitchFamily="49" charset="0"/>
              </a:rPr>
              <a:t>{</a:t>
            </a:r>
          </a:p>
          <a:p>
            <a:r>
              <a:rPr lang="de-DE" sz="1400" smtClean="0">
                <a:latin typeface="Consolas" pitchFamily="49" charset="0"/>
              </a:rPr>
              <a:t>  pndana-&gt;FillList(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charged</a:t>
            </a:r>
            <a:r>
              <a:rPr lang="de-DE" sz="1400" smtClean="0">
                <a:latin typeface="Consolas" pitchFamily="49" charset="0"/>
              </a:rPr>
              <a:t>,</a:t>
            </a:r>
            <a:r>
              <a:rPr lang="de-DE" sz="1400" smtClean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de-DE" sz="1400">
                <a:solidFill>
                  <a:srgbClr val="3333FF"/>
                </a:solidFill>
                <a:latin typeface="Consolas" pitchFamily="49" charset="0"/>
              </a:rPr>
              <a:t>"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Charged"</a:t>
            </a:r>
            <a:r>
              <a:rPr lang="de-DE" sz="1400" smtClean="0">
                <a:latin typeface="Consolas" pitchFamily="49" charset="0"/>
              </a:rPr>
              <a:t>);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start w/ charged candidates</a:t>
            </a:r>
          </a:p>
          <a:p>
            <a:endParaRPr lang="de-DE" sz="1400" i="1" smtClean="0">
              <a:solidFill>
                <a:srgbClr val="009900"/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pidComb.Apply(charged);      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copy probab. to candidates</a:t>
            </a:r>
            <a:endParaRPr lang="de-DE" sz="1400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 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kaonLoose.Select(charged, kaonSel);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select kaons from charged</a:t>
            </a:r>
            <a:endParaRPr lang="de-DE" sz="1400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}</a:t>
            </a:r>
            <a:endParaRPr lang="de-DE" sz="1400">
              <a:latin typeface="Consolas" pitchFamily="49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3568" y="2564904"/>
            <a:ext cx="1710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Or 'by hand':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MONTE CARLO TRUTH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Monte Carlo Truth Match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/>
              <a:t>In simulated reactions </a:t>
            </a:r>
            <a:br>
              <a:rPr lang="de-DE"/>
            </a:br>
            <a:r>
              <a:rPr lang="de-DE">
                <a:latin typeface="Arial"/>
                <a:cs typeface="Arial"/>
              </a:rPr>
              <a:t>→</a:t>
            </a:r>
            <a:r>
              <a:rPr lang="de-DE"/>
              <a:t> possibility to map reco object to </a:t>
            </a:r>
            <a:r>
              <a:rPr lang="de-DE" smtClean="0"/>
              <a:t>MC object</a:t>
            </a:r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1553224" y="2411926"/>
            <a:ext cx="5611064" cy="18978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1553224" y="1916832"/>
            <a:ext cx="218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Tracking detector</a:t>
            </a:r>
            <a:endParaRPr lang="de-D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6" name="Gruppieren 35"/>
          <p:cNvGrpSpPr/>
          <p:nvPr/>
        </p:nvGrpSpPr>
        <p:grpSpPr>
          <a:xfrm>
            <a:off x="3739902" y="2494442"/>
            <a:ext cx="2434198" cy="1691557"/>
            <a:chOff x="3599904" y="2132856"/>
            <a:chExt cx="2124224" cy="1476152"/>
          </a:xfrm>
        </p:grpSpPr>
        <p:sp>
          <p:nvSpPr>
            <p:cNvPr id="37" name="Ellipse 36"/>
            <p:cNvSpPr/>
            <p:nvPr/>
          </p:nvSpPr>
          <p:spPr>
            <a:xfrm>
              <a:off x="3599904" y="3501008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3959944" y="3321000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4283992" y="3140968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Ellipse 39"/>
            <p:cNvSpPr/>
            <p:nvPr/>
          </p:nvSpPr>
          <p:spPr>
            <a:xfrm>
              <a:off x="4644032" y="2924944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Ellipse 40"/>
            <p:cNvSpPr/>
            <p:nvPr/>
          </p:nvSpPr>
          <p:spPr>
            <a:xfrm>
              <a:off x="4968056" y="2689870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Ellipse 41"/>
            <p:cNvSpPr/>
            <p:nvPr/>
          </p:nvSpPr>
          <p:spPr>
            <a:xfrm>
              <a:off x="5328096" y="2420888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Ellipse 42"/>
            <p:cNvSpPr/>
            <p:nvPr/>
          </p:nvSpPr>
          <p:spPr>
            <a:xfrm>
              <a:off x="5616128" y="2132856"/>
              <a:ext cx="108000" cy="1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3368568" y="3237082"/>
            <a:ext cx="3753112" cy="950138"/>
            <a:chOff x="3169022" y="3175918"/>
            <a:chExt cx="3275186" cy="829146"/>
          </a:xfrm>
        </p:grpSpPr>
        <p:sp>
          <p:nvSpPr>
            <p:cNvPr id="45" name="Ellipse 44"/>
            <p:cNvSpPr/>
            <p:nvPr/>
          </p:nvSpPr>
          <p:spPr>
            <a:xfrm>
              <a:off x="3169022" y="3897064"/>
              <a:ext cx="108000" cy="10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Ellipse 45"/>
            <p:cNvSpPr/>
            <p:nvPr/>
          </p:nvSpPr>
          <p:spPr>
            <a:xfrm>
              <a:off x="3529062" y="3717056"/>
              <a:ext cx="108000" cy="10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Ellipse 46"/>
            <p:cNvSpPr/>
            <p:nvPr/>
          </p:nvSpPr>
          <p:spPr>
            <a:xfrm>
              <a:off x="3951312" y="3573016"/>
              <a:ext cx="108000" cy="10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423816" y="3467918"/>
              <a:ext cx="108000" cy="10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Ellipse 48"/>
            <p:cNvSpPr/>
            <p:nvPr/>
          </p:nvSpPr>
          <p:spPr>
            <a:xfrm>
              <a:off x="4843214" y="3362696"/>
              <a:ext cx="108000" cy="10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Ellipse 49"/>
            <p:cNvSpPr/>
            <p:nvPr/>
          </p:nvSpPr>
          <p:spPr>
            <a:xfrm>
              <a:off x="5292502" y="3308696"/>
              <a:ext cx="108000" cy="10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Ellipse 50"/>
            <p:cNvSpPr/>
            <p:nvPr/>
          </p:nvSpPr>
          <p:spPr>
            <a:xfrm>
              <a:off x="5760144" y="3254696"/>
              <a:ext cx="108000" cy="10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Ellipse 51"/>
            <p:cNvSpPr/>
            <p:nvPr/>
          </p:nvSpPr>
          <p:spPr>
            <a:xfrm>
              <a:off x="6336208" y="3175918"/>
              <a:ext cx="108000" cy="10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3" name="Textfeld 52"/>
          <p:cNvSpPr txBox="1"/>
          <p:nvPr/>
        </p:nvSpPr>
        <p:spPr>
          <a:xfrm>
            <a:off x="1723521" y="2785228"/>
            <a:ext cx="1639781" cy="74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8000"/>
                </a:solidFill>
              </a:rPr>
              <a:t>MC track 1</a:t>
            </a:r>
          </a:p>
          <a:p>
            <a:r>
              <a:rPr lang="de-DE" smtClean="0">
                <a:solidFill>
                  <a:srgbClr val="C00000"/>
                </a:solidFill>
              </a:rPr>
              <a:t>MC track 2</a:t>
            </a:r>
            <a:endParaRPr lang="de-DE">
              <a:solidFill>
                <a:srgbClr val="C00000"/>
              </a:solidFill>
            </a:endParaRPr>
          </a:p>
        </p:txBody>
      </p:sp>
      <p:cxnSp>
        <p:nvCxnSpPr>
          <p:cNvPr id="54" name="Gerade Verbindung mit Pfeil 53"/>
          <p:cNvCxnSpPr/>
          <p:nvPr/>
        </p:nvCxnSpPr>
        <p:spPr>
          <a:xfrm flipV="1">
            <a:off x="2079968" y="4445260"/>
            <a:ext cx="1044455" cy="3300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 flipV="1">
            <a:off x="2051720" y="4384574"/>
            <a:ext cx="825156" cy="412578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4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KLAUSG@BGFDOIMR168CGOES" val="4533"/>
  <p:tag name="DEFAULTDISPLAYSOURCE" val="\documentclass{article}\pagestyle{empty}&#10;\usepackage{arevmath}&#10;\usepackage{amsmath}&#10;\usepackage{braket}&#10;\usepackage{color}&#10;\definecolor{orange}{rgb}{1.0,0.4,0.0}&#10;\definecolor{mblue}{rgb}{0.2,0.2,0.6}&#10;\definecolor{mgreen}{rgb}{0.00,0.6,0.0}&#10;\definecolor{mred}{rgb}{0.75,0.0,0.0}&#10;\definecolor{boxblue}{rgb}{0.733,0.882,0.882}&#10;\definecolor{orange}{rgb}{0.98,0.38,0}&#10;\definecolor{green}{rgb}{0.0,0.6,0}&#10;\newcommand{\aqed}{\alpha_{\tiny\mbox{QED}}}&#10;\newcommand{\as}{\alpha_s}&#10;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revmath}&#10;\usepackage{amsmath}&#10;\usepackage{braket}&#10;\usepackage{color}&#10;\definecolor{orange}{rgb}{1.0,0.4,0.0}&#10;\definecolor{mblue}{rgb}{0.2,0.2,0.6}&#10;\definecolor{mgreen}{rgb}{0.00,0.6,0.0}&#10;\definecolor{mred}{rgb}{0.75,0.0,0.0}&#10;\definecolor{boxblue}{rgb}{0.733,0.882,0.882}&#10;\definecolor{orange}{rgb}{0.98,0.38,0}&#10;\definecolor{green}{rgb}{0.0,0.6,0}&#10;\newcommand{\aqed}{\alpha_{\tiny\mbox{QED}}}&#10;\newcommand{\as}{\alpha_s}&#10;\begin{document}&#10;\textcolor{red}{&#10;\[&#10;\pi^-&#10;\]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30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revmath}&#10;\usepackage{amsmath}&#10;\usepackage{braket}&#10;\usepackage{color}&#10;\definecolor{orange}{rgb}{1.0,0.4,0.0}&#10;\definecolor{mblue}{rgb}{0.2,0.2,0.6}&#10;\definecolor{mgreen}{rgb}{0.00,0.6,0.0}&#10;\definecolor{mred}{rgb}{0.75,0.0,0.0}&#10;\definecolor{boxblue}{rgb}{0.733,0.882,0.882}&#10;\definecolor{orange}{rgb}{0.98,0.38,0}&#10;\definecolor{green}{rgb}{0.0,0.6,0}&#10;\newcommand{\aqed}{\alpha_{\tiny\mbox{QED}}}&#10;\newcommand{\as}{\alpha_s}&#10;\begin{document}&#10;\textcolor{black}{&#10;\[&#10;\pi^0&#10;\]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5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revmath}&#10;\usepackage{amsmath}&#10;\usepackage{braket}&#10;\usepackage{color}&#10;\definecolor{orange}{rgb}{1.0,0.4,0.0}&#10;\definecolor{mblue}{rgb}{0.2,0.2,0.6}&#10;\definecolor{mgreen}{rgb}{0.00,0.6,0.0}&#10;\definecolor{mred}{rgb}{0.75,0.0,0.0}&#10;\definecolor{boxblue}{rgb}{0.733,0.882,0.882}&#10;\definecolor{orange}{rgb}{0.98,0.38,0}&#10;\definecolor{green}{rgb}{0.0,0.6,0}&#10;\newcommand{\aqed}{\alpha_{\tiny\mbox{QED}}}&#10;\newcommand{\as}{\alpha_s}&#10;\begin{document}&#10;\textcolor{blue}{&#10;\[&#10;\pi^+&#10;\]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40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revmath}&#10;\usepackage{amsmath}&#10;\usepackage{braket}&#10;\usepackage{color}&#10;\definecolor{orange}{rgb}{1.0,0.4,0.0}&#10;\definecolor{mblue}{rgb}{0.2,0.2,0.6}&#10;\definecolor{mgreen}{rgb}{0.00,0.6,0.0}&#10;\definecolor{mred}{rgb}{0.75,0.0,0.0}&#10;\definecolor{boxblue}{rgb}{0.733,0.882,0.882}&#10;\definecolor{orange}{rgb}{0.98,0.38,0}&#10;\definecolor{green}{rgb}{0.0,0.6,0}&#10;\newcommand{\aqed}{\alpha_{\tiny\mbox{QED}}}&#10;\newcommand{\as}{\alpha_s}&#10;\begin{document}&#10;\[&#10;D^0&#10;\]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64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revmath}&#10;\usepackage{amsmath}&#10;\usepackage{braket}&#10;\usepackage{color}&#10;\definecolor{orange}{rgb}{1.0,0.4,0.0}&#10;\definecolor{mblue}{rgb}{0.2,0.2,0.6}&#10;\definecolor{mgreen}{rgb}{0.00,0.6,0.0}&#10;\definecolor{mred}{rgb}{0.75,0.0,0.0}&#10;\definecolor{boxblue}{rgb}{0.733,0.882,0.882}&#10;\definecolor{orange}{rgb}{0.98,0.38,0}&#10;\definecolor{green}{rgb}{0.0,0.6,0}&#10;\newcommand{\aqed}{\alpha_{\tiny\mbox{QED}}}&#10;\newcommand{\as}{\alpha_s}&#10;\begin{document}&#10;\textcolor{black}{&#10;\[&#10;\omega&#10;\]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revmath}&#10;\usepackage{amsmath}&#10;\usepackage{braket}&#10;\usepackage{color}&#10;\definecolor{orange}{rgb}{1.0,0.4,0.0}&#10;\definecolor{mblue}{rgb}{0.2,0.2,0.6}&#10;\definecolor{mgreen}{rgb}{0.00,0.6,0.0}&#10;\definecolor{mred}{rgb}{0.75,0.0,0.0}&#10;\definecolor{boxblue}{rgb}{0.733,0.882,0.882}&#10;\definecolor{orange}{rgb}{0.98,0.38,0}&#10;\definecolor{green}{rgb}{0.0,0.6,0}&#10;\newcommand{\aqed}{\alpha_{\tiny\mbox{QED}}}&#10;\newcommand{\as}{\alpha_s}&#10;\begin{document}&#10;\textcolor{mgreen}{&#10;\[&#10;\gamma&#10;\]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3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revmath}&#10;\usepackage{amsmath}&#10;\usepackage{braket}&#10;\usepackage{color}&#10;\definecolor{orange}{rgb}{1.0,0.4,0.0}&#10;\definecolor{mblue}{rgb}{0.2,0.2,0.6}&#10;\definecolor{mgreen}{rgb}{0.00,0.6,0.0}&#10;\definecolor{mred}{rgb}{0.75,0.0,0.0}&#10;\definecolor{boxblue}{rgb}{0.733,0.882,0.882}&#10;\definecolor{orange}{rgb}{0.98,0.38,0}&#10;\definecolor{green}{rgb}{0.0,0.6,0}&#10;\newcommand{\aqed}{\alpha_{\tiny\mbox{QED}}}&#10;\newcommand{\as}{\alpha_s}&#10;\begin{document}&#10;\textcolor{mgreen}{&#10;\[&#10;\gamma&#10;\]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3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0  back 16777215  eqnno 1"/>
  <p:tag name="FILENAME" val="TP_tmp"/>
  <p:tag name="ORIGWIDTH" val="13"/>
  <p:tag name="PICTUREFILESIZE" val="14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  template TPT1  env TPENV1  fore 0  back 16777215  eqnno 1"/>
  <p:tag name="FILENAME" val="TP_tmp"/>
  <p:tag name="ORIGWIDTH" val="12"/>
  <p:tag name="PICTUREFILESIZE" val="134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^0  template TPT1  env TPENV1  fore 16711680  back 16777215  eqnno 1"/>
  <p:tag name="FILENAME" val="TP_tmp"/>
  <p:tag name="ORIGWIDTH" val="13"/>
  <p:tag name="PICTUREFILESIZE" val="18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  template TPT1  env TPENV1  fore 16711680  back 16777215  eqnno 1"/>
  <p:tag name="FILENAME" val="TP_tmp"/>
  <p:tag name="ORIGWIDTH" val="7"/>
  <p:tag name="PICTUREFILESIZE" val="119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0  back 16777215  eqnno 1"/>
  <p:tag name="FILENAME" val="TP_tmp"/>
  <p:tag name="ORIGWIDTH" val="7"/>
  <p:tag name="PICTUREFILESIZE" val="13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_S^0  template TPT1  env TPENV1  fore 16711680  back 16777215  eqnno 1"/>
  <p:tag name="FILENAME" val="TP_tmp"/>
  <p:tag name="ORIGWIDTH" val="12"/>
  <p:tag name="PICTUREFILESIZE" val="217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0  back 16777215  eqnno 1"/>
  <p:tag name="FILENAME" val="TP_tmp"/>
  <p:tag name="ORIGWIDTH" val="7"/>
  <p:tag name="PICTUREFILESIZE" val="13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0  template TPT1  env TPENV1  fore 16711680  back 16777215  eqnno 1"/>
  <p:tag name="FILENAME" val="TP_tmp"/>
  <p:tag name="ORIGWIDTH" val="11"/>
  <p:tag name="PICTUREFILESIZE" val="16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0  back 16777215  eqnno 1"/>
  <p:tag name="FILENAME" val="TP_tmp"/>
  <p:tag name="ORIGWIDTH" val="7"/>
  <p:tag name="PICTUREFILESIZE" val="13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0  back 16777215  eqnno 1"/>
  <p:tag name="FILENAME" val="TP_tmp"/>
  <p:tag name="ORIGWIDTH" val="7"/>
  <p:tag name="PICTUREFILESIZE" val="13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0  back 16777215  eqnno 1"/>
  <p:tag name="FILENAME" val="TP_tmp"/>
  <p:tag name="ORIGWIDTH" val="13"/>
  <p:tag name="PICTUREFILESIZE" val="144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  template TPT1  env TPENV1  fore 0  back 16777215  eqnno 1"/>
  <p:tag name="FILENAME" val="TP_tmp"/>
  <p:tag name="ORIGWIDTH" val="12"/>
  <p:tag name="PICTUREFILESIZE" val="134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0  back 16777215  eqnno 1"/>
  <p:tag name="FILENAME" val="TP_tmp"/>
  <p:tag name="ORIGWIDTH" val="13"/>
  <p:tag name="PICTUREFILESIZE" val="144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  template TPT1  env TPENV1  fore 0  back 16777215  eqnno 1"/>
  <p:tag name="FILENAME" val="TP_tmp"/>
  <p:tag name="ORIGWIDTH" val="12"/>
  <p:tag name="PICTUREFILESIZE" val="134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  template TPT1  env TPENV1  fore 0  back 16777215  eqnno 1"/>
  <p:tag name="FILENAME" val="TP_tmp"/>
  <p:tag name="ORIGWIDTH" val="7"/>
  <p:tag name="PICTUREFILESIZE" val="123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^0  template TPT1  env TPENV1  fore 16711680  back 16777215  eqnno 1"/>
  <p:tag name="FILENAME" val="TP_tmp"/>
  <p:tag name="ORIGWIDTH" val="13"/>
  <p:tag name="PICTUREFILESIZE" val="181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0  back 16777215  eqnno 1"/>
  <p:tag name="FILENAME" val="TP_tmp"/>
  <p:tag name="ORIGWIDTH" val="7"/>
  <p:tag name="PICTUREFILESIZE" val="13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_S^0  template TPT1  env TPENV1  fore 16711680  back 16777215  eqnno 1"/>
  <p:tag name="FILENAME" val="TP_tmp"/>
  <p:tag name="ORIGWIDTH" val="12"/>
  <p:tag name="PICTUREFILESIZE" val="217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0  back 16777215  eqnno 1"/>
  <p:tag name="FILENAME" val="TP_tmp"/>
  <p:tag name="ORIGWIDTH" val="7"/>
  <p:tag name="PICTUREFILESIZE" val="13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0  template TPT1  env TPENV1  fore 16711680  back 16777215  eqnno 1"/>
  <p:tag name="FILENAME" val="TP_tmp"/>
  <p:tag name="ORIGWIDTH" val="11"/>
  <p:tag name="PICTUREFILESIZE" val="161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0  back 16777215  eqnno 1"/>
  <p:tag name="FILENAME" val="TP_tmp"/>
  <p:tag name="ORIGWIDTH" val="13"/>
  <p:tag name="PICTUREFILESIZE" val="144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^-  template TPT1  env TPENV1  fore 0  back 16777215  eqnno 1"/>
  <p:tag name="FILENAME" val="TP_tmp"/>
  <p:tag name="ORIGWIDTH" val="12"/>
  <p:tag name="PICTUREFILESIZE" val="137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  template TPT1  env TPENV1  fore 0  back 16777215  eqnno 1"/>
  <p:tag name="FILENAME" val="TP_tmp"/>
  <p:tag name="ORIGWIDTH" val="12"/>
  <p:tag name="PICTUREFILESIZE" val="134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  template TPT1  env TPENV1  fore 0  back 16777215  eqnno 1"/>
  <p:tag name="FILENAME" val="TP_tmp"/>
  <p:tag name="ORIGWIDTH" val="16"/>
  <p:tag name="PICTUREFILESIZE" val="218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^+  template TPT1  env TPENV1  fore 0  back 16777215  eqnno 1"/>
  <p:tag name="FILENAME" val="TP_tmp"/>
  <p:tag name="ORIGWIDTH" val="12"/>
  <p:tag name="PICTUREFILESIZE" val="14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  template TPT1  env TPENV1  fore 255  back 16777215  eqnno 1"/>
  <p:tag name="FILENAME" val="TP_tmp"/>
  <p:tag name="ORIGWIDTH" val="6"/>
  <p:tag name="PICTUREFILESIZE" val="124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'  template TPT1  env TPENV1  fore 0  back 16777215  eqnno 1"/>
  <p:tag name="FILENAME" val="TP_tmp"/>
  <p:tag name="ORIGWIDTH" val="10"/>
  <p:tag name="PICTUREFILESIZE" val="170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  template TPT1  env TPENV1  fore 0  back 16777215  eqnno 1"/>
  <p:tag name="FILENAME" val="TP_tmp"/>
  <p:tag name="ORIGWIDTH" val="7"/>
  <p:tag name="PICTUREFILESIZE" val="137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p}  template TPT1  env TPENV1  fore 0  back 16777215  eqnno 1"/>
  <p:tag name="FILENAME" val="TP_tmp"/>
  <p:tag name="ORIGWIDTH" val="7"/>
  <p:tag name="PICTUREFILESIZE" val="139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s^\pm  template TPT1  env TPENV1  fore 0  back 16777215  eqnno 1"/>
  <p:tag name="FILENAME" val="TP_tmp"/>
  <p:tag name="ORIGWIDTH" val="14"/>
  <p:tag name="PICTUREFILESIZE" val="203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^+  template TPT1  env TPENV1  fore 16711680  back 16777215  eqnno 1"/>
  <p:tag name="FILENAME" val="TP_tmp"/>
  <p:tag name="ORIGWIDTH" val="13"/>
  <p:tag name="PICTUREFILESIZE" val="156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^-  template TPT1  env TPENV1  fore 255  back 16777215  eqnno 1"/>
  <p:tag name="FILENAME" val="TP_tmp"/>
  <p:tag name="ORIGWIDTH" val="13"/>
  <p:tag name="PICTUREFILESIZE" val="151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16711680  back 16777215  eqnno 1"/>
  <p:tag name="FILENAME" val="TP_tmp"/>
  <p:tag name="ORIGWIDTH" val="13"/>
  <p:tag name="PICTUREFILESIZE" val="140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  template TPT1  env TPENV1  fore 0  back 16777215  eqnno 1"/>
  <p:tag name="FILENAME" val="TP_tmp"/>
  <p:tag name="ORIGWIDTH" val="7"/>
  <p:tag name="PICTUREFILESIZE" val="143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  template TPT1  env TPENV1  fore 0  back 16777215  eqnno 1"/>
  <p:tag name="FILENAME" val="TP_tmp"/>
  <p:tag name="ORIGWIDTH" val="16"/>
  <p:tag name="PICTUREFILESIZE" val="218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{P}_{tot, i}= \prod\limits_{Det} P_{Det,i}\qquad i\in \{e, \mu, \pi, K, p\}  template TPT1  env TPENV1  fore 16711680  back 16777215  eqnno 1"/>
  <p:tag name="FILENAME" val="TP_tmp"/>
  <p:tag name="ORIGWIDTH" val="178"/>
  <p:tag name="PICTUREFILESIZE" val="1252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  template TPT1  env TPENV1  fore 0  back 16777215  eqnno 1"/>
  <p:tag name="FILENAME" val="TP_tmp"/>
  <p:tag name="ORIGWIDTH" val="7"/>
  <p:tag name="PICTUREFILESIZE" val="137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p}  template TPT1  env TPENV1  fore 0  back 16777215  eqnno 1"/>
  <p:tag name="FILENAME" val="TP_tmp"/>
  <p:tag name="ORIGWIDTH" val="7"/>
  <p:tag name="PICTUREFILESIZE" val="139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ta_c  template TPT1  env TPENV1  fore 0  back 16777215  eqnno 1"/>
  <p:tag name="FILENAME" val="TP_tmp"/>
  <p:tag name="ORIGWIDTH" val="11"/>
  <p:tag name="PICTUREFILESIZE" val="156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0  template TPT1  env TPENV1  fore 0  back 16777215  eqnno 1"/>
  <p:tag name="FILENAME" val="TP_tmp"/>
  <p:tag name="ORIGWIDTH" val="11"/>
  <p:tag name="PICTUREFILESIZE" val="16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_{tot,j} = \frac{\tilde{P}_{tot,j}}{\sum_i \tilde{P}_{tot,i}}  template TPT1  env TPENV2  fore 16711680  back 16777215  eqnno 1"/>
  <p:tag name="FILENAME" val="TP_tmp"/>
  <p:tag name="ORIGWIDTH" val="75"/>
  <p:tag name="PICTUREFILESIZE" val="800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  template TPT1  env TPENV1  fore 0  back 16777215  eqnno 1"/>
  <p:tag name="FILENAME" val="TP_tmp"/>
  <p:tag name="ORIGWIDTH" val="16"/>
  <p:tag name="PICTUREFILESIZE" val="218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16711680  back 16777215  eqnno 1"/>
  <p:tag name="FILENAME" val="TP_tmp"/>
  <p:tag name="ORIGWIDTH" val="13"/>
  <p:tag name="PICTUREFILESIZE" val="140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  template TPT1  env TPENV1  fore 255  back 16777215  eqnno 1"/>
  <p:tag name="FILENAME" val="TP_tmp"/>
  <p:tag name="ORIGWIDTH" val="12"/>
  <p:tag name="PICTUREFILESIZE" val="134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0  template TPT1  env TPENV1  fore 0  back 16777215  eqnno 1"/>
  <p:tag name="FILENAME" val="TP_tmp"/>
  <p:tag name="ORIGWIDTH" val="11"/>
  <p:tag name="PICTUREFILESIZE" val="162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ta_c  template TPT1  env TPENV1  fore 0  back 16777215  eqnno 1"/>
  <p:tag name="FILENAME" val="TP_tmp"/>
  <p:tag name="ORIGWIDTH" val="11"/>
  <p:tag name="PICTUREFILESIZE" val="156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omega  template TPT1  env TPENV1  fore 0  back 16777215  eqnno 1"/>
  <p:tag name="FILENAME" val="TP_tmp"/>
  <p:tag name="ORIGWIDTH" val="8"/>
  <p:tag name="PICTUREFILESIZE" val="138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ta  template TPT1  env TPENV1  fore 0  back 16777215  eqnno 1"/>
  <p:tag name="FILENAME" val="TP_tmp"/>
  <p:tag name="ORIGWIDTH" val="6"/>
  <p:tag name="PICTUREFILESIZE" val="126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S}{\sqrt{S+B}}  template TPT1  env TPENV2  fore 16711680  back 16777215  eqnno 1"/>
  <p:tag name="FILENAME" val="TP_tmp"/>
  <p:tag name="ORIGWIDTH" val="35"/>
  <p:tag name="PICTUREFILESIZE" val="41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^+  template TPT1  env TPENV1  fore 16711680  back 16777215  eqnno 1"/>
  <p:tag name="FILENAME" val="TP_tmp"/>
  <p:tag name="ORIGWIDTH" val="13"/>
  <p:tag name="PICTUREFILESIZE" val="156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qrt{S+B}  template TPT1  env TPENV2  fore 16711680  back 16777215  eqnno 1"/>
  <p:tag name="FILENAME" val="TP_tmp"/>
  <p:tag name="ORIGWIDTH" val="35"/>
  <p:tag name="PICTUREFILESIZE" val="324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\sqrt{S+B}}{S}  template TPT1  env TPENV2  fore 16711680  back 16777215  eqnno 1"/>
  <p:tag name="FILENAME" val="TP_tmp"/>
  <p:tag name="ORIGWIDTH" val="35"/>
  <p:tag name="PICTUREFILESIZE" val="419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N_{sys, fit} = \frac{\left|N_1-N_2\right|}{(N_1+N_2)/2} = 1.6\%  template TPT1  env TPENV2  fore 16711680  back 16777215  eqnno 1"/>
  <p:tag name="FILENAME" val="TP_tmp"/>
  <p:tag name="ORIGWIDTH" val="153"/>
  <p:tag name="PICTUREFILESIZE" val="1454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^-  template TPT1  env TPENV1  fore 255  back 16777215  eqnno 1"/>
  <p:tag name="FILENAME" val="TP_tmp"/>
  <p:tag name="ORIGWIDTH" val="13"/>
  <p:tag name="PICTUREFILESIZE" val="15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  template TPT1  env TPENV1  fore 0  back 16777215  eqnno 1"/>
  <p:tag name="FILENAME" val="TP_tmp"/>
  <p:tag name="ORIGWIDTH" val="7"/>
  <p:tag name="PICTUREFILESIZE" val="1433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dana">
      <a:majorFont>
        <a:latin typeface="Calibri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2656</Words>
  <Application>Microsoft Office PowerPoint</Application>
  <PresentationFormat>Bildschirmpräsentation (4:3)</PresentationFormat>
  <Paragraphs>927</Paragraphs>
  <Slides>43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50" baseType="lpstr">
      <vt:lpstr>Arial</vt:lpstr>
      <vt:lpstr>Calibri</vt:lpstr>
      <vt:lpstr>Consolas</vt:lpstr>
      <vt:lpstr>Arial Unicode MS</vt:lpstr>
      <vt:lpstr>Verdana</vt:lpstr>
      <vt:lpstr>Arev Sans</vt:lpstr>
      <vt:lpstr>Larissa-Design</vt:lpstr>
      <vt:lpstr>Physics Analysis Concepts with PandaRoot (2)</vt:lpstr>
      <vt:lpstr>Topics</vt:lpstr>
      <vt:lpstr>PARTICLE  IDENTIFICATION</vt:lpstr>
      <vt:lpstr>Particle Identification Basics</vt:lpstr>
      <vt:lpstr>PID Concept in PandaROOT</vt:lpstr>
      <vt:lpstr>PID Concept in PandaROOT</vt:lpstr>
      <vt:lpstr>PID Concept in PandaROOT</vt:lpstr>
      <vt:lpstr>MONTE CARLO TRUTH</vt:lpstr>
      <vt:lpstr>Monte Carlo Truth Match</vt:lpstr>
      <vt:lpstr>Monte Carlo Truth Match</vt:lpstr>
      <vt:lpstr>Monte Carlo Truth Access</vt:lpstr>
      <vt:lpstr>MC Truth Access</vt:lpstr>
      <vt:lpstr>Mc Truth Genealogy</vt:lpstr>
      <vt:lpstr>PndAnalysis: MC Truth Match of Composites</vt:lpstr>
      <vt:lpstr>Example: ψ(2S) → J/ψ (μ+μ-) π+π-</vt:lpstr>
      <vt:lpstr>PndMcTruthMatch</vt:lpstr>
      <vt:lpstr>PndMcTruthMatch</vt:lpstr>
      <vt:lpstr>PndMcTruthMatch</vt:lpstr>
      <vt:lpstr>PndMcTruthMatch</vt:lpstr>
      <vt:lpstr>Example: ψ(2S) → J/ψ (μ+μ-) π+π-</vt:lpstr>
      <vt:lpstr>Example: ψ(2S) → J/ψ (μ+μ-) π+π-</vt:lpstr>
      <vt:lpstr>Example: ψ(2S) → J/ψ (μ+μ-) π+π-</vt:lpstr>
      <vt:lpstr>Usage of PndAnalysis::McTruthMatch</vt:lpstr>
      <vt:lpstr>Different levels of matching</vt:lpstr>
      <vt:lpstr>MC Truth Match Exercise</vt:lpstr>
      <vt:lpstr>FITTING</vt:lpstr>
      <vt:lpstr>Kinematic Fitting</vt:lpstr>
      <vt:lpstr>Kinematic Fitting: Constraints</vt:lpstr>
      <vt:lpstr>Kinematic Fitting: Constraints</vt:lpstr>
      <vt:lpstr>Fitting: 4 Constraint Fit</vt:lpstr>
      <vt:lpstr>Vertex Fitting for Long-Living Particles</vt:lpstr>
      <vt:lpstr>Fitting: Access to Results</vt:lpstr>
      <vt:lpstr>Fitting in PandaROOT</vt:lpstr>
      <vt:lpstr>Fitting Example: Vertex-Fit</vt:lpstr>
      <vt:lpstr>Fitting Example: 4C-Fit</vt:lpstr>
      <vt:lpstr>Which constraints do you see?</vt:lpstr>
      <vt:lpstr>UNCERTAINTIES</vt:lpstr>
      <vt:lpstr>Uncertainties: Figure of merit</vt:lpstr>
      <vt:lpstr>Statistic and Systematic Uncertainties</vt:lpstr>
      <vt:lpstr>Systematics Example: Fit model uncertainty</vt:lpstr>
      <vt:lpstr>EXERCISES</vt:lpstr>
      <vt:lpstr>Exercises Suggestions</vt:lpstr>
      <vt:lpstr>Exercises Preparation</vt:lpstr>
    </vt:vector>
  </TitlesOfParts>
  <Company>Uni Frankfurt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Synergien bei BES3 und PANDA</dc:title>
  <dc:creator>Klaus Goetzen</dc:creator>
  <cp:lastModifiedBy>klausg</cp:lastModifiedBy>
  <cp:revision>261</cp:revision>
  <dcterms:created xsi:type="dcterms:W3CDTF">2010-05-26T11:15:16Z</dcterms:created>
  <dcterms:modified xsi:type="dcterms:W3CDTF">2017-12-11T15:51:45Z</dcterms:modified>
</cp:coreProperties>
</file>