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mp" ContentType="image/png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50" r:id="rId3"/>
    <p:sldId id="451" r:id="rId4"/>
    <p:sldId id="463" r:id="rId5"/>
    <p:sldId id="453" r:id="rId6"/>
    <p:sldId id="435" r:id="rId7"/>
    <p:sldId id="430" r:id="rId8"/>
    <p:sldId id="431" r:id="rId9"/>
    <p:sldId id="433" r:id="rId10"/>
    <p:sldId id="434" r:id="rId11"/>
    <p:sldId id="436" r:id="rId12"/>
    <p:sldId id="438" r:id="rId13"/>
    <p:sldId id="439" r:id="rId14"/>
    <p:sldId id="454" r:id="rId15"/>
    <p:sldId id="461" r:id="rId16"/>
    <p:sldId id="460" r:id="rId17"/>
    <p:sldId id="455" r:id="rId18"/>
    <p:sldId id="456" r:id="rId19"/>
    <p:sldId id="457" r:id="rId20"/>
    <p:sldId id="458" r:id="rId21"/>
    <p:sldId id="459" r:id="rId22"/>
    <p:sldId id="452" r:id="rId23"/>
    <p:sldId id="426" r:id="rId24"/>
    <p:sldId id="449" r:id="rId25"/>
    <p:sldId id="462" r:id="rId26"/>
    <p:sldId id="429" r:id="rId27"/>
    <p:sldId id="427" r:id="rId28"/>
  </p:sldIdLst>
  <p:sldSz cx="9144000" cy="6858000" type="screen4x3"/>
  <p:notesSz cx="6858000" cy="9144000"/>
  <p:defaultTextStyle>
    <a:defPPr>
      <a:defRPr lang="de-DE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56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28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00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7213" indent="15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0"/>
  </p:normalViewPr>
  <p:slideViewPr>
    <p:cSldViewPr snapToGrid="0" snapToObjects="1">
      <p:cViewPr varScale="1">
        <p:scale>
          <a:sx n="108" d="100"/>
          <a:sy n="108" d="100"/>
        </p:scale>
        <p:origin x="648" y="200"/>
      </p:cViewPr>
      <p:guideLst>
        <p:guide orient="horz" pos="2160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4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701978CD-5701-E64B-AC67-BEEA2627EEAB}" type="datetime1">
              <a:rPr lang="de-DE" altLang="de-DE"/>
              <a:pPr>
                <a:defRPr/>
              </a:pPr>
              <a:t>25.08.17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4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6909190-1BDB-8442-B31B-8C17E54EEED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9549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714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532064E1-C0FE-564F-BADB-410C9C64EEBF}" type="datetime1">
              <a:rPr lang="de-DE" altLang="de-DE"/>
              <a:pPr>
                <a:defRPr/>
              </a:pPr>
              <a:t>25.08.17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714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007A8B5C-AD4F-BC46-B103-3D81D0438E0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2708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5737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3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0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8" algn="l" defTabSz="4571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A8B5C-AD4F-BC46-B103-3D81D0438E04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085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ICNFP 2017, Kolymbari, 25 August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203E73-42B2-B749-BD69-7247B21B5E8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682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ICNFP 2017, Kolymbari, 25 August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4F272D-DBCC-9C4E-8B7E-357B1FFA258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0612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1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ICNFP 2017, Kolymbari, 25 August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4BCB5E-B5D2-5441-98BD-5522E4D2013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455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ICNFP 2017, Kolymbari, 25 August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D83FD1-60F7-DA45-914F-5E02D38A797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5564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5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1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ICNFP 2017, Kolymbari, 25 August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A44073-7F33-A041-BEA9-94353A06C4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6781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ICNFP 2017, Kolymbari, 25 August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19BFC8-BD97-3C4B-8703-877BA42E7BC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8240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1" indent="0">
              <a:buNone/>
              <a:defRPr sz="1600" b="1"/>
            </a:lvl4pPr>
            <a:lvl5pPr marL="1828589" indent="0">
              <a:buNone/>
              <a:defRPr sz="1600" b="1"/>
            </a:lvl5pPr>
            <a:lvl6pPr marL="2285737" indent="0">
              <a:buNone/>
              <a:defRPr sz="1600" b="1"/>
            </a:lvl6pPr>
            <a:lvl7pPr marL="2742883" indent="0">
              <a:buNone/>
              <a:defRPr sz="1600" b="1"/>
            </a:lvl7pPr>
            <a:lvl8pPr marL="3200030" indent="0">
              <a:buNone/>
              <a:defRPr sz="1600" b="1"/>
            </a:lvl8pPr>
            <a:lvl9pPr marL="3657178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4" indent="0">
              <a:buNone/>
              <a:defRPr sz="1800" b="1"/>
            </a:lvl3pPr>
            <a:lvl4pPr marL="1371441" indent="0">
              <a:buNone/>
              <a:defRPr sz="1600" b="1"/>
            </a:lvl4pPr>
            <a:lvl5pPr marL="1828589" indent="0">
              <a:buNone/>
              <a:defRPr sz="1600" b="1"/>
            </a:lvl5pPr>
            <a:lvl6pPr marL="2285737" indent="0">
              <a:buNone/>
              <a:defRPr sz="1600" b="1"/>
            </a:lvl6pPr>
            <a:lvl7pPr marL="2742883" indent="0">
              <a:buNone/>
              <a:defRPr sz="1600" b="1"/>
            </a:lvl7pPr>
            <a:lvl8pPr marL="3200030" indent="0">
              <a:buNone/>
              <a:defRPr sz="1600" b="1"/>
            </a:lvl8pPr>
            <a:lvl9pPr marL="3657178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ICNFP 2017, Kolymbari, 25 August 2017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DDBE7E-FCAE-DE4C-9AD4-03DF652333B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584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ICNFP 2017, Kolymbari, 25 August 2017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84BD5E-0F95-0041-ACEF-42124D4F311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780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ICNFP 2017, Kolymbari, 25 August 2017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ABC23C-DEB1-1D49-AA99-EFE0DDC41EA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446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47" indent="0">
              <a:buNone/>
              <a:defRPr sz="1200"/>
            </a:lvl2pPr>
            <a:lvl3pPr marL="914294" indent="0">
              <a:buNone/>
              <a:defRPr sz="1000"/>
            </a:lvl3pPr>
            <a:lvl4pPr marL="1371441" indent="0">
              <a:buNone/>
              <a:defRPr sz="900"/>
            </a:lvl4pPr>
            <a:lvl5pPr marL="1828589" indent="0">
              <a:buNone/>
              <a:defRPr sz="900"/>
            </a:lvl5pPr>
            <a:lvl6pPr marL="2285737" indent="0">
              <a:buNone/>
              <a:defRPr sz="900"/>
            </a:lvl6pPr>
            <a:lvl7pPr marL="2742883" indent="0">
              <a:buNone/>
              <a:defRPr sz="900"/>
            </a:lvl7pPr>
            <a:lvl8pPr marL="3200030" indent="0">
              <a:buNone/>
              <a:defRPr sz="900"/>
            </a:lvl8pPr>
            <a:lvl9pPr marL="3657178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ICNFP 2017, Kolymbari, 25 August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9ECA0D-77B0-C94E-9C88-BAAB96A225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957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7" indent="0">
              <a:buNone/>
              <a:defRPr sz="2800"/>
            </a:lvl2pPr>
            <a:lvl3pPr marL="914294" indent="0">
              <a:buNone/>
              <a:defRPr sz="2400"/>
            </a:lvl3pPr>
            <a:lvl4pPr marL="1371441" indent="0">
              <a:buNone/>
              <a:defRPr sz="2000"/>
            </a:lvl4pPr>
            <a:lvl5pPr marL="1828589" indent="0">
              <a:buNone/>
              <a:defRPr sz="2000"/>
            </a:lvl5pPr>
            <a:lvl6pPr marL="2285737" indent="0">
              <a:buNone/>
              <a:defRPr sz="2000"/>
            </a:lvl6pPr>
            <a:lvl7pPr marL="2742883" indent="0">
              <a:buNone/>
              <a:defRPr sz="2000"/>
            </a:lvl7pPr>
            <a:lvl8pPr marL="3200030" indent="0">
              <a:buNone/>
              <a:defRPr sz="2000"/>
            </a:lvl8pPr>
            <a:lvl9pPr marL="3657178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57147" indent="0">
              <a:buNone/>
              <a:defRPr sz="1200"/>
            </a:lvl2pPr>
            <a:lvl3pPr marL="914294" indent="0">
              <a:buNone/>
              <a:defRPr sz="1000"/>
            </a:lvl3pPr>
            <a:lvl4pPr marL="1371441" indent="0">
              <a:buNone/>
              <a:defRPr sz="900"/>
            </a:lvl4pPr>
            <a:lvl5pPr marL="1828589" indent="0">
              <a:buNone/>
              <a:defRPr sz="900"/>
            </a:lvl5pPr>
            <a:lvl6pPr marL="2285737" indent="0">
              <a:buNone/>
              <a:defRPr sz="900"/>
            </a:lvl6pPr>
            <a:lvl7pPr marL="2742883" indent="0">
              <a:buNone/>
              <a:defRPr sz="900"/>
            </a:lvl7pPr>
            <a:lvl8pPr marL="3200030" indent="0">
              <a:buNone/>
              <a:defRPr sz="900"/>
            </a:lvl8pPr>
            <a:lvl9pPr marL="3657178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ICNFP 2017, Kolymbari, 25 August 2017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0AA0CA-E62D-104D-AE38-69018D07650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038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186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  <a:tileRect/>
          </a:gradFill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711450" y="6499225"/>
            <a:ext cx="365125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 defTabSz="457147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ICNFP 2017, Kolymbari, 25 August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00" y="6499225"/>
            <a:ext cx="1912938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 defTabSz="45714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89863" y="6488113"/>
            <a:ext cx="896937" cy="365125"/>
          </a:xfrm>
          <a:prstGeom prst="rect">
            <a:avLst/>
          </a:prstGeom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84F043D-32CF-3148-92DD-3B34A764056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3500" kern="1200">
          <a:solidFill>
            <a:srgbClr val="953735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35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35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35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35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147" algn="ctr" defTabSz="457147" rtl="0" fontAlgn="base">
        <a:spcBef>
          <a:spcPct val="0"/>
        </a:spcBef>
        <a:spcAft>
          <a:spcPct val="0"/>
        </a:spcAft>
        <a:defRPr sz="35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294" algn="ctr" defTabSz="457147" rtl="0" fontAlgn="base">
        <a:spcBef>
          <a:spcPct val="0"/>
        </a:spcBef>
        <a:spcAft>
          <a:spcPct val="0"/>
        </a:spcAft>
        <a:defRPr sz="35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441" algn="ctr" defTabSz="457147" rtl="0" fontAlgn="base">
        <a:spcBef>
          <a:spcPct val="0"/>
        </a:spcBef>
        <a:spcAft>
          <a:spcPct val="0"/>
        </a:spcAft>
        <a:defRPr sz="35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589" algn="ctr" defTabSz="457147" rtl="0" fontAlgn="base">
        <a:spcBef>
          <a:spcPct val="0"/>
        </a:spcBef>
        <a:spcAft>
          <a:spcPct val="0"/>
        </a:spcAft>
        <a:defRPr sz="3500">
          <a:solidFill>
            <a:srgbClr val="953735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309" indent="-228574" algn="l" defTabSz="4571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6" indent="-228574" algn="l" defTabSz="4571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05" indent="-228574" algn="l" defTabSz="4571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2" indent="-228574" algn="l" defTabSz="4571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4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1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9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7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3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0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8" algn="l" defTabSz="457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4" Type="http://schemas.openxmlformats.org/officeDocument/2006/relationships/image" Target="../media/image26.tmp"/><Relationship Id="rId5" Type="http://schemas.openxmlformats.org/officeDocument/2006/relationships/image" Target="../media/image27.tmp"/><Relationship Id="rId6" Type="http://schemas.openxmlformats.org/officeDocument/2006/relationships/image" Target="../media/image28.tmp"/><Relationship Id="rId7" Type="http://schemas.openxmlformats.org/officeDocument/2006/relationships/image" Target="../media/image29.tm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 bwMode="auto">
          <a:xfrm>
            <a:off x="685800" y="2166938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558ED5"/>
                    </a:gs>
                    <a:gs pos="100000">
                      <a:srgbClr val="B9CDE5"/>
                    </a:gs>
                  </a:gsLst>
                  <a:lin ang="5400000"/>
                </a:gra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de-DE" dirty="0" smtClean="0">
                <a:ea typeface="ＭＳ Ｐゴシック" charset="-128"/>
              </a:rPr>
              <a:t>Physics with the CBM Experiment</a:t>
            </a:r>
            <a:endParaRPr lang="en-GB" altLang="de-DE" dirty="0">
              <a:ea typeface="ＭＳ Ｐゴシック" charset="-128"/>
            </a:endParaRPr>
          </a:p>
        </p:txBody>
      </p:sp>
      <p:sp>
        <p:nvSpPr>
          <p:cNvPr id="15362" name="Text Box 1059"/>
          <p:cNvSpPr txBox="1">
            <a:spLocks noChangeArrowheads="1"/>
          </p:cNvSpPr>
          <p:nvPr/>
        </p:nvSpPr>
        <p:spPr bwMode="auto">
          <a:xfrm>
            <a:off x="1820863" y="3971925"/>
            <a:ext cx="53213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>
                <a:solidFill>
                  <a:srgbClr val="953735"/>
                </a:solidFill>
                <a:latin typeface="Arial" charset="0"/>
              </a:rPr>
              <a:t>Volker Friese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400">
                <a:solidFill>
                  <a:srgbClr val="953735"/>
                </a:solidFill>
                <a:latin typeface="Arial" charset="0"/>
              </a:rPr>
              <a:t>GSI Darmstadt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000">
              <a:solidFill>
                <a:srgbClr val="953735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>
                <a:solidFill>
                  <a:srgbClr val="953735"/>
                </a:solidFill>
                <a:latin typeface="Arial" charset="0"/>
              </a:rPr>
              <a:t>on behalf of the CBM Collaboration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2000">
              <a:solidFill>
                <a:srgbClr val="953735"/>
              </a:solidFill>
              <a:latin typeface="Arial" charset="0"/>
            </a:endParaRPr>
          </a:p>
        </p:txBody>
      </p:sp>
      <p:sp>
        <p:nvSpPr>
          <p:cNvPr id="15363" name="Text Box 1059"/>
          <p:cNvSpPr txBox="1">
            <a:spLocks noChangeArrowheads="1"/>
          </p:cNvSpPr>
          <p:nvPr/>
        </p:nvSpPr>
        <p:spPr bwMode="auto">
          <a:xfrm>
            <a:off x="1911350" y="6029325"/>
            <a:ext cx="532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600" dirty="0" smtClean="0">
                <a:solidFill>
                  <a:srgbClr val="953735"/>
                </a:solidFill>
                <a:latin typeface="Arial" charset="0"/>
              </a:rPr>
              <a:t>ICNFP 2017, </a:t>
            </a:r>
            <a:r>
              <a:rPr lang="en-US" altLang="de-DE" sz="1600" dirty="0" err="1" smtClean="0">
                <a:solidFill>
                  <a:srgbClr val="953735"/>
                </a:solidFill>
                <a:latin typeface="Arial" charset="0"/>
              </a:rPr>
              <a:t>Kolymbari</a:t>
            </a:r>
            <a:r>
              <a:rPr lang="en-US" altLang="de-DE" sz="1600" dirty="0" smtClean="0">
                <a:solidFill>
                  <a:srgbClr val="953735"/>
                </a:solidFill>
                <a:latin typeface="Arial" charset="0"/>
              </a:rPr>
              <a:t>, 25 August 2017</a:t>
            </a:r>
            <a:endParaRPr lang="en-US" altLang="de-DE" sz="1600" dirty="0">
              <a:solidFill>
                <a:srgbClr val="953735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de-DE" sz="1600" dirty="0">
              <a:solidFill>
                <a:srgbClr val="953735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b="1">
                <a:ea typeface="ＭＳ Ｐゴシック" charset="-128"/>
              </a:rPr>
              <a:t>Strange anti-baryons at FAIR/NICA energies</a:t>
            </a:r>
          </a:p>
        </p:txBody>
      </p:sp>
      <p:sp>
        <p:nvSpPr>
          <p:cNvPr id="57346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ICNFP 2017, Kolymbari, 25 August 2017</a:t>
            </a:r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 Friese</a:t>
            </a:r>
            <a:endParaRPr lang="de-DE"/>
          </a:p>
        </p:txBody>
      </p:sp>
      <p:sp>
        <p:nvSpPr>
          <p:cNvPr id="57348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17D987-C3B2-DB49-B3E0-6E489A5E695D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57349" name="Picture 2" descr="OmegaMinus_PHSD_HSD_l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931863"/>
            <a:ext cx="31877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3" descr="OmegaPlus_PHSD_HSD_lo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931863"/>
            <a:ext cx="3190875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Inhaltsplatzhalter 2"/>
          <p:cNvSpPr txBox="1">
            <a:spLocks/>
          </p:cNvSpPr>
          <p:nvPr/>
        </p:nvSpPr>
        <p:spPr bwMode="auto">
          <a:xfrm>
            <a:off x="457200" y="5641975"/>
            <a:ext cx="84661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GB" altLang="de-DE" sz="2000">
                <a:solidFill>
                  <a:srgbClr val="953735"/>
                </a:solidFill>
              </a:rPr>
              <a:t>Microscopic models (including partonic production) predict the anti-hyperons to be very sensitive to partonic production mechanisms (hyperons much less)</a:t>
            </a:r>
          </a:p>
        </p:txBody>
      </p:sp>
      <p:pic>
        <p:nvPicPr>
          <p:cNvPr id="57352" name="Picture 2" descr="C:\Users\Hena\Desktop\result\plots\OmegabyP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3355975"/>
            <a:ext cx="32051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2" descr="C:\Users\Hena\Desktop\result\plots\AntiOmegabyP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3355975"/>
            <a:ext cx="31908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017963" y="1436688"/>
            <a:ext cx="1093787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HSD / </a:t>
            </a:r>
            <a:r>
              <a:rPr lang="de-DE" sz="2000" dirty="0" err="1">
                <a:solidFill>
                  <a:schemeClr val="accent2">
                    <a:lumMod val="75000"/>
                  </a:schemeClr>
                </a:solidFill>
              </a:rPr>
              <a:t>pHSD</a:t>
            </a:r>
            <a:endParaRPr lang="de-DE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097338" y="3890963"/>
            <a:ext cx="1092200" cy="401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000" dirty="0">
                <a:solidFill>
                  <a:schemeClr val="accent2">
                    <a:lumMod val="75000"/>
                  </a:schemeClr>
                </a:solidFill>
              </a:rPr>
              <a:t>AMPT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b="1" dirty="0" smtClean="0">
                <a:ea typeface="ＭＳ Ｐゴシック" charset="-128"/>
              </a:rPr>
              <a:t>CBM Performance for Hyperons</a:t>
            </a:r>
            <a:endParaRPr lang="en-GB" altLang="de-DE" b="1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5844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1985E6-1D57-F844-9C65-D308754F99E0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982663"/>
            <a:ext cx="3424237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095375"/>
            <a:ext cx="23907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7" name="Gruppierung 6"/>
          <p:cNvGrpSpPr>
            <a:grpSpLocks/>
          </p:cNvGrpSpPr>
          <p:nvPr/>
        </p:nvGrpSpPr>
        <p:grpSpPr bwMode="auto">
          <a:xfrm>
            <a:off x="2740025" y="2359025"/>
            <a:ext cx="6040438" cy="2459038"/>
            <a:chOff x="2740215" y="2359028"/>
            <a:chExt cx="6040470" cy="2458440"/>
          </a:xfrm>
        </p:grpSpPr>
        <p:pic>
          <p:nvPicPr>
            <p:cNvPr id="3585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0215" y="2359028"/>
              <a:ext cx="3419997" cy="2458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358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547" y="2570176"/>
              <a:ext cx="1989138" cy="1153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5848" name="Textfeld 5"/>
          <p:cNvSpPr txBox="1">
            <a:spLocks noChangeArrowheads="1"/>
          </p:cNvSpPr>
          <p:nvPr/>
        </p:nvSpPr>
        <p:spPr bwMode="auto">
          <a:xfrm>
            <a:off x="457200" y="5467350"/>
            <a:ext cx="43404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Input: </a:t>
            </a:r>
            <a:r>
              <a:rPr lang="en-GB" altLang="de-DE" sz="1800" dirty="0" err="1" smtClean="0">
                <a:solidFill>
                  <a:schemeClr val="accent2">
                    <a:lumMod val="75000"/>
                  </a:schemeClr>
                </a:solidFill>
              </a:rPr>
              <a:t>UrQMD</a:t>
            </a: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, central </a:t>
            </a:r>
            <a:r>
              <a:rPr lang="en-GB" altLang="de-DE" sz="1800" dirty="0" err="1" smtClean="0">
                <a:solidFill>
                  <a:schemeClr val="accent2">
                    <a:lumMod val="75000"/>
                  </a:schemeClr>
                </a:solidFill>
              </a:rPr>
              <a:t>Au+Au</a:t>
            </a: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, 10A </a:t>
            </a:r>
            <a:r>
              <a:rPr lang="en-GB" altLang="de-DE" sz="1800" dirty="0" err="1" smtClean="0">
                <a:solidFill>
                  <a:schemeClr val="accent2">
                    <a:lumMod val="75000"/>
                  </a:schemeClr>
                </a:solidFill>
              </a:rPr>
              <a:t>GeV</a:t>
            </a:r>
            <a:endParaRPr lang="en-GB" altLang="de-DE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Reconstruction from fully simulated detector response</a:t>
            </a:r>
            <a:endParaRPr lang="en-GB" alt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914775"/>
            <a:ext cx="3419475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altLang="de-DE" b="1" dirty="0">
                <a:ea typeface="ＭＳ Ｐゴシック" charset="-128"/>
              </a:rPr>
              <a:t>CBM Performance: Anti-Hyperons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891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E0145A-CBA6-7B47-9497-FA04D5BD3C94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31863"/>
            <a:ext cx="3422650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60625"/>
            <a:ext cx="34194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9" name="Textfeld 10"/>
          <p:cNvSpPr txBox="1">
            <a:spLocks noChangeArrowheads="1"/>
          </p:cNvSpPr>
          <p:nvPr/>
        </p:nvSpPr>
        <p:spPr bwMode="auto">
          <a:xfrm>
            <a:off x="5378450" y="1509713"/>
            <a:ext cx="3049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accent2">
                    <a:lumMod val="75000"/>
                  </a:schemeClr>
                </a:solidFill>
              </a:rPr>
              <a:t>Input: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central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Au+Au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, 10A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GeV</a:t>
            </a:r>
            <a:endParaRPr lang="de-DE" altLang="de-DE" sz="18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UrQMD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(PHSD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altLang="de-DE" sz="1800" dirty="0" err="1">
                <a:solidFill>
                  <a:schemeClr val="accent2">
                    <a:lumMod val="75000"/>
                  </a:schemeClr>
                </a:solidFill>
              </a:rPr>
              <a:t>Ω</a:t>
            </a:r>
            <a:r>
              <a:rPr lang="de-DE" altLang="de-DE" sz="1800" baseline="30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de-DE" altLang="de-DE" sz="18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grpSp>
        <p:nvGrpSpPr>
          <p:cNvPr id="7" name="Gruppierung 6"/>
          <p:cNvGrpSpPr>
            <a:grpSpLocks/>
          </p:cNvGrpSpPr>
          <p:nvPr/>
        </p:nvGrpSpPr>
        <p:grpSpPr bwMode="auto">
          <a:xfrm>
            <a:off x="828675" y="4062413"/>
            <a:ext cx="7599363" cy="2420937"/>
            <a:chOff x="828277" y="4062846"/>
            <a:chExt cx="7600283" cy="2420546"/>
          </a:xfrm>
        </p:grpSpPr>
        <p:pic>
          <p:nvPicPr>
            <p:cNvPr id="38921" name="Bild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564" y="4062846"/>
              <a:ext cx="3419996" cy="2420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2" name="Textfeld 11"/>
            <p:cNvSpPr txBox="1">
              <a:spLocks noChangeArrowheads="1"/>
            </p:cNvSpPr>
            <p:nvPr/>
          </p:nvSpPr>
          <p:spPr bwMode="auto">
            <a:xfrm>
              <a:off x="828277" y="5251703"/>
              <a:ext cx="38288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de-DE" sz="1800" dirty="0" smtClean="0">
                  <a:solidFill>
                    <a:schemeClr val="accent2">
                      <a:lumMod val="75000"/>
                    </a:schemeClr>
                  </a:solidFill>
                </a:rPr>
                <a:t>Very rare probes; require high interaction rates and online selection!</a:t>
              </a:r>
              <a:endParaRPr lang="en-GB" altLang="de-DE" sz="1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altLang="de-DE" b="1" dirty="0">
                <a:ea typeface="ＭＳ Ｐゴシック" charset="-128"/>
              </a:rPr>
              <a:t>Hyperons: </a:t>
            </a:r>
            <a:r>
              <a:rPr lang="de-DE" altLang="de-DE" b="1" dirty="0" err="1">
                <a:ea typeface="ＭＳ Ｐゴシック" charset="-128"/>
              </a:rPr>
              <a:t>Expected</a:t>
            </a:r>
            <a:r>
              <a:rPr lang="de-DE" altLang="de-DE" b="1" dirty="0">
                <a:ea typeface="ＭＳ Ｐゴシック" charset="-128"/>
              </a:rPr>
              <a:t> </a:t>
            </a:r>
            <a:r>
              <a:rPr lang="de-DE" altLang="de-DE" b="1" dirty="0" err="1">
                <a:ea typeface="ＭＳ Ｐゴシック" charset="-128"/>
              </a:rPr>
              <a:t>Statistics</a:t>
            </a:r>
            <a:endParaRPr lang="de-DE" altLang="de-DE" b="1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789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54B37A-878F-0647-8583-903A85B861C1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37893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9100"/>
            <a:ext cx="82169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11"/>
          <p:cNvSpPr txBox="1">
            <a:spLocks noChangeArrowheads="1"/>
          </p:cNvSpPr>
          <p:nvPr/>
        </p:nvSpPr>
        <p:spPr bwMode="auto">
          <a:xfrm>
            <a:off x="828675" y="5251462"/>
            <a:ext cx="7602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Will allow systematic, differential studies also of rare particles!</a:t>
            </a:r>
            <a:endParaRPr lang="en-GB" alt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8754" y="777488"/>
            <a:ext cx="8930243" cy="555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sm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dirty="0"/>
          </a:p>
        </p:txBody>
      </p:sp>
      <p:sp>
        <p:nvSpPr>
          <p:cNvPr id="37889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b="1" dirty="0" smtClean="0">
                <a:ea typeface="ＭＳ Ｐゴシック" charset="-128"/>
              </a:rPr>
              <a:t>Hyperons: Acceptance and Efficiency</a:t>
            </a:r>
            <a:endParaRPr lang="en-GB" altLang="de-DE" b="1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789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54B37A-878F-0647-8583-903A85B861C1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7" name="Picture 1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03" y="919988"/>
            <a:ext cx="2842155" cy="2762839"/>
          </a:xfrm>
          <a:prstGeom prst="rect">
            <a:avLst/>
          </a:prstGeom>
        </p:spPr>
      </p:pic>
      <p:pic>
        <p:nvPicPr>
          <p:cNvPr id="8" name="Picture 2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65" y="902505"/>
            <a:ext cx="2785975" cy="2724357"/>
          </a:xfrm>
          <a:prstGeom prst="rect">
            <a:avLst/>
          </a:prstGeom>
        </p:spPr>
      </p:pic>
      <p:pic>
        <p:nvPicPr>
          <p:cNvPr id="10" name="Picture 2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8" y="3577626"/>
            <a:ext cx="2842155" cy="2719912"/>
          </a:xfrm>
          <a:prstGeom prst="rect">
            <a:avLst/>
          </a:prstGeom>
        </p:spPr>
      </p:pic>
      <p:pic>
        <p:nvPicPr>
          <p:cNvPr id="9" name="Picture 2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34" y="939228"/>
            <a:ext cx="2715626" cy="2724357"/>
          </a:xfrm>
          <a:prstGeom prst="rect">
            <a:avLst/>
          </a:prstGeom>
        </p:spPr>
      </p:pic>
      <p:pic>
        <p:nvPicPr>
          <p:cNvPr id="11" name="Picture 2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10" y="3574331"/>
            <a:ext cx="2842627" cy="2759407"/>
          </a:xfrm>
          <a:prstGeom prst="rect">
            <a:avLst/>
          </a:prstGeom>
        </p:spPr>
      </p:pic>
      <p:pic>
        <p:nvPicPr>
          <p:cNvPr id="12" name="Picture 25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95" y="3538131"/>
            <a:ext cx="2869217" cy="268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b="1" dirty="0">
                <a:ea typeface="ＭＳ Ｐゴシック" charset="-128"/>
              </a:rPr>
              <a:t>CBM Physics: </a:t>
            </a:r>
            <a:r>
              <a:rPr lang="en-GB" altLang="de-DE" b="1" dirty="0" smtClean="0">
                <a:ea typeface="ＭＳ Ｐゴシック" charset="-128"/>
              </a:rPr>
              <a:t>Hyper-Matter</a:t>
            </a:r>
            <a:endParaRPr lang="de-DE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994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1FDD48-048A-2646-AA4C-758280EE0D35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208991" y="1909069"/>
            <a:ext cx="3779469" cy="3632068"/>
            <a:chOff x="163139" y="1671626"/>
            <a:chExt cx="4005416" cy="382928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39" y="1671626"/>
              <a:ext cx="4005416" cy="3829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20"/>
            <p:cNvSpPr/>
            <p:nvPr/>
          </p:nvSpPr>
          <p:spPr bwMode="auto">
            <a:xfrm>
              <a:off x="641375" y="1788745"/>
              <a:ext cx="371321" cy="3246120"/>
            </a:xfrm>
            <a:prstGeom prst="rect">
              <a:avLst/>
            </a:prstGeom>
            <a:solidFill>
              <a:schemeClr val="bg1">
                <a:lumMod val="75000"/>
                <a:alpha val="41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sm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0" name="Grafik 6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19" y="1909069"/>
            <a:ext cx="4545590" cy="3632068"/>
          </a:xfrm>
          <a:prstGeom prst="rect">
            <a:avLst/>
          </a:prstGeom>
        </p:spPr>
      </p:pic>
      <p:sp>
        <p:nvSpPr>
          <p:cNvPr id="11" name="Rectangle 25"/>
          <p:cNvSpPr/>
          <p:nvPr/>
        </p:nvSpPr>
        <p:spPr bwMode="auto">
          <a:xfrm>
            <a:off x="5788049" y="2131352"/>
            <a:ext cx="371321" cy="2736000"/>
          </a:xfrm>
          <a:prstGeom prst="rect">
            <a:avLst/>
          </a:prstGeom>
          <a:solidFill>
            <a:schemeClr val="bg1">
              <a:lumMod val="75000"/>
              <a:alpha val="41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sm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feld 11"/>
          <p:cNvSpPr txBox="1">
            <a:spLocks noChangeArrowheads="1"/>
          </p:cNvSpPr>
          <p:nvPr/>
        </p:nvSpPr>
        <p:spPr bwMode="auto">
          <a:xfrm>
            <a:off x="187057" y="984316"/>
            <a:ext cx="7602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In heavy-ion collisions: produced through capture of </a:t>
            </a:r>
            <a:r>
              <a:rPr lang="en-GB" altLang="de-DE" sz="1800" dirty="0" err="1" smtClean="0">
                <a:solidFill>
                  <a:schemeClr val="accent2">
                    <a:lumMod val="75000"/>
                  </a:schemeClr>
                </a:solidFill>
              </a:rPr>
              <a:t>Λ</a:t>
            </a: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 in light nuclei</a:t>
            </a:r>
            <a:endParaRPr lang="en-GB" alt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feld 11"/>
          <p:cNvSpPr txBox="1">
            <a:spLocks noChangeArrowheads="1"/>
          </p:cNvSpPr>
          <p:nvPr/>
        </p:nvSpPr>
        <p:spPr bwMode="auto">
          <a:xfrm>
            <a:off x="187057" y="5645056"/>
            <a:ext cx="3828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Thermal model: maximum production at CBM energies</a:t>
            </a:r>
            <a:endParaRPr lang="en-GB" alt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feld 11"/>
          <p:cNvSpPr txBox="1">
            <a:spLocks noChangeArrowheads="1"/>
          </p:cNvSpPr>
          <p:nvPr/>
        </p:nvSpPr>
        <p:spPr bwMode="auto">
          <a:xfrm>
            <a:off x="4409936" y="5645056"/>
            <a:ext cx="457537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Transport: sensitive to medium properties (correlation of strangeness and </a:t>
            </a:r>
            <a:r>
              <a:rPr lang="en-GB" altLang="de-DE" sz="1800" smtClean="0">
                <a:solidFill>
                  <a:schemeClr val="accent2">
                    <a:lumMod val="75000"/>
                  </a:schemeClr>
                </a:solidFill>
              </a:rPr>
              <a:t>baryon number)</a:t>
            </a:r>
            <a:endParaRPr lang="en-GB" alt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87057" y="1561486"/>
            <a:ext cx="36961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A. </a:t>
            </a:r>
            <a:r>
              <a:rPr lang="en-US" altLang="de-DE" sz="1200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Andronic</a:t>
            </a:r>
            <a:r>
              <a:rPr lang="en-US" altLang="de-DE" sz="12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et al., PLB 697 (2011) 203</a:t>
            </a:r>
            <a:endParaRPr lang="en-US" altLang="de-DE" sz="1200" i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864427" y="1591448"/>
            <a:ext cx="36961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S. Zhang et al., PLB 684 (2010) 224</a:t>
            </a:r>
            <a:endParaRPr lang="en-US" altLang="de-DE" sz="1200" i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b="1" dirty="0">
                <a:ea typeface="ＭＳ Ｐゴシック" charset="-128"/>
              </a:rPr>
              <a:t>CBM Physics: </a:t>
            </a:r>
            <a:r>
              <a:rPr lang="en-GB" altLang="de-DE" b="1" dirty="0" smtClean="0">
                <a:ea typeface="ＭＳ Ｐゴシック" charset="-128"/>
              </a:rPr>
              <a:t>Hyper-Matter</a:t>
            </a:r>
            <a:endParaRPr lang="de-DE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994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1FDD48-048A-2646-AA4C-758280EE0D35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39941" name="Picture 14" descr="H3L_10AG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062038"/>
            <a:ext cx="432117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feld 10"/>
          <p:cNvSpPr txBox="1">
            <a:spLocks noChangeArrowheads="1"/>
          </p:cNvSpPr>
          <p:nvPr/>
        </p:nvSpPr>
        <p:spPr bwMode="auto">
          <a:xfrm>
            <a:off x="5045601" y="1573045"/>
            <a:ext cx="32097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smtClean="0">
                <a:solidFill>
                  <a:schemeClr val="bg1">
                    <a:lumMod val="50000"/>
                  </a:schemeClr>
                </a:solidFill>
              </a:rPr>
              <a:t>CBM </a:t>
            </a:r>
            <a:r>
              <a:rPr lang="en-GB" altLang="de-DE" sz="1800" dirty="0" smtClean="0">
                <a:solidFill>
                  <a:schemeClr val="bg1">
                    <a:lumMod val="50000"/>
                  </a:schemeClr>
                </a:solidFill>
              </a:rPr>
              <a:t>Simulation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>
                <a:solidFill>
                  <a:schemeClr val="bg1">
                    <a:lumMod val="50000"/>
                  </a:schemeClr>
                </a:solidFill>
              </a:rPr>
              <a:t>central </a:t>
            </a:r>
            <a:r>
              <a:rPr lang="en-GB" altLang="de-DE" sz="1800" dirty="0" err="1" smtClean="0">
                <a:solidFill>
                  <a:schemeClr val="bg1">
                    <a:lumMod val="50000"/>
                  </a:schemeClr>
                </a:solidFill>
              </a:rPr>
              <a:t>Au+Au</a:t>
            </a:r>
            <a:r>
              <a:rPr lang="en-GB" altLang="de-DE" sz="1800" dirty="0" smtClean="0">
                <a:solidFill>
                  <a:schemeClr val="bg1">
                    <a:lumMod val="50000"/>
                  </a:schemeClr>
                </a:solidFill>
              </a:rPr>
              <a:t>, 10A </a:t>
            </a:r>
            <a:r>
              <a:rPr lang="en-GB" altLang="de-DE" sz="1800" dirty="0" err="1" smtClean="0">
                <a:solidFill>
                  <a:schemeClr val="bg1">
                    <a:lumMod val="50000"/>
                  </a:schemeClr>
                </a:solidFill>
              </a:rPr>
              <a:t>GeV</a:t>
            </a:r>
            <a:endParaRPr lang="en-GB" altLang="de-DE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GB" altLang="de-DE" sz="1800" baseline="300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r>
              <a:rPr lang="en-GB" altLang="de-DE" sz="1800" dirty="0" smtClean="0">
                <a:solidFill>
                  <a:schemeClr val="bg1">
                    <a:lumMod val="50000"/>
                  </a:schemeClr>
                </a:solidFill>
              </a:rPr>
              <a:t> events (3 weeks </a:t>
            </a:r>
            <a:r>
              <a:rPr lang="en-GB" altLang="de-DE" sz="1800" dirty="0" err="1" smtClean="0">
                <a:solidFill>
                  <a:schemeClr val="bg1">
                    <a:lumMod val="50000"/>
                  </a:schemeClr>
                </a:solidFill>
              </a:rPr>
              <a:t>beamtime</a:t>
            </a:r>
            <a:r>
              <a:rPr lang="en-GB" altLang="de-DE" sz="18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GB" alt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993" y="2580932"/>
            <a:ext cx="4483274" cy="378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11"/>
          <p:cNvSpPr txBox="1">
            <a:spLocks noChangeArrowheads="1"/>
          </p:cNvSpPr>
          <p:nvPr/>
        </p:nvSpPr>
        <p:spPr bwMode="auto">
          <a:xfrm>
            <a:off x="240651" y="4473048"/>
            <a:ext cx="37969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Prospects are good;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ouble-strange hyper-nuclei require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aximal interaction rate</a:t>
            </a:r>
            <a:endParaRPr lang="en-GB" alt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2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Particle reconstruction in real-time</a:t>
            </a:r>
            <a:endParaRPr lang="en-GB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 Friese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83FD1-60F7-DA45-914F-5E02D38A7973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  <p:pic>
        <p:nvPicPr>
          <p:cNvPr id="7" name="Picture 12" descr="KFParticleFinderBlockDiagr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120" y="822347"/>
            <a:ext cx="8405909" cy="4504772"/>
          </a:xfrm>
          <a:prstGeom prst="rect">
            <a:avLst/>
          </a:prstGeom>
        </p:spPr>
      </p:pic>
      <p:sp>
        <p:nvSpPr>
          <p:cNvPr id="8" name="Textfeld 11"/>
          <p:cNvSpPr txBox="1">
            <a:spLocks noChangeArrowheads="1"/>
          </p:cNvSpPr>
          <p:nvPr/>
        </p:nvSpPr>
        <p:spPr bwMode="auto">
          <a:xfrm>
            <a:off x="770597" y="5543840"/>
            <a:ext cx="76028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A multitude of particles will become accessible.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Real-time reconstruction allows online selection of rare probes.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Software becomes the key to the physics output.</a:t>
            </a:r>
            <a:endParaRPr lang="en-GB" alt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b="1" dirty="0" smtClean="0">
                <a:ea typeface="ＭＳ Ｐゴシック" charset="-128"/>
              </a:rPr>
              <a:t>CBM Physics: Flow</a:t>
            </a:r>
            <a:endParaRPr lang="en-GB" altLang="de-DE" b="1" dirty="0">
              <a:ea typeface="ＭＳ Ｐゴシック" charset="-128"/>
            </a:endParaRPr>
          </a:p>
        </p:txBody>
      </p:sp>
      <p:sp>
        <p:nvSpPr>
          <p:cNvPr id="54274" name="Inhaltsplatzhalter 2"/>
          <p:cNvSpPr>
            <a:spLocks noGrp="1"/>
          </p:cNvSpPr>
          <p:nvPr>
            <p:ph idx="1"/>
          </p:nvPr>
        </p:nvSpPr>
        <p:spPr>
          <a:xfrm>
            <a:off x="422275" y="1011568"/>
            <a:ext cx="8229600" cy="1290823"/>
          </a:xfrm>
        </p:spPr>
        <p:txBody>
          <a:bodyPr/>
          <a:lstStyle/>
          <a:p>
            <a:r>
              <a:rPr lang="en-GB" altLang="de-DE" sz="2400" dirty="0" smtClean="0">
                <a:solidFill>
                  <a:srgbClr val="953735"/>
                </a:solidFill>
                <a:ea typeface="ＭＳ Ｐゴシック" charset="-128"/>
              </a:rPr>
              <a:t>The prime tool to study the equation-of-state</a:t>
            </a:r>
            <a:endParaRPr lang="en-GB" altLang="de-DE" sz="2400" dirty="0">
              <a:solidFill>
                <a:srgbClr val="953735"/>
              </a:solidFill>
              <a:ea typeface="ＭＳ Ｐゴシック" charset="-128"/>
            </a:endParaRPr>
          </a:p>
          <a:p>
            <a:r>
              <a:rPr lang="en-GB" altLang="de-DE" sz="2400" dirty="0" smtClean="0">
                <a:solidFill>
                  <a:srgbClr val="953735"/>
                </a:solidFill>
                <a:ea typeface="ＭＳ Ｐゴシック" charset="-128"/>
              </a:rPr>
              <a:t>Results at lower energies not understood in terms of transport models</a:t>
            </a:r>
            <a:endParaRPr lang="en-GB" altLang="de-DE" sz="2400" dirty="0">
              <a:solidFill>
                <a:srgbClr val="953735"/>
              </a:solidFill>
              <a:ea typeface="ＭＳ Ｐゴシック" charset="-128"/>
            </a:endParaRPr>
          </a:p>
        </p:txBody>
      </p:sp>
      <p:sp>
        <p:nvSpPr>
          <p:cNvPr id="5427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ICNFP 2017, Kolymbari, 25 August 2017</a:t>
            </a:r>
            <a:endParaRPr lang="de-DE" altLang="de-DE" sz="1200" dirty="0">
              <a:solidFill>
                <a:srgbClr val="89898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 Friese</a:t>
            </a:r>
            <a:endParaRPr lang="de-DE"/>
          </a:p>
        </p:txBody>
      </p:sp>
      <p:sp>
        <p:nvSpPr>
          <p:cNvPr id="5427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6A287A-3139-A943-A953-D2B856FA03EB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2" y="2671082"/>
            <a:ext cx="2522187" cy="2377909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0750" y="5048991"/>
            <a:ext cx="21608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A. </a:t>
            </a:r>
            <a:r>
              <a:rPr lang="en-US" altLang="de-DE" sz="1200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Kugler</a:t>
            </a:r>
            <a:r>
              <a:rPr lang="en-US" altLang="de-DE" sz="12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this conference</a:t>
            </a:r>
            <a:endParaRPr lang="en-US" altLang="de-DE" sz="1200" i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42" y="2671948"/>
            <a:ext cx="3119758" cy="3736790"/>
          </a:xfrm>
          <a:prstGeom prst="rect">
            <a:avLst/>
          </a:prstGeom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18842" y="6200448"/>
            <a:ext cx="24195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i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STAR, PRL 112  (2014) 162301</a:t>
            </a:r>
            <a:endParaRPr lang="en-US" altLang="de-DE" sz="1200" i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1"/>
              <p:cNvSpPr txBox="1">
                <a:spLocks noChangeArrowheads="1"/>
              </p:cNvSpPr>
              <p:nvPr/>
            </p:nvSpPr>
            <p:spPr bwMode="auto">
              <a:xfrm>
                <a:off x="6542953" y="3252972"/>
                <a:ext cx="2493819" cy="1323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de-DE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CBM will add flow data, also for weakly </a:t>
                </a:r>
                <a:r>
                  <a:rPr lang="en-GB" altLang="de-DE" sz="2000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rescattering</a:t>
                </a:r>
                <a:r>
                  <a:rPr lang="en-GB" altLang="de-DE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particles like </a:t>
                </a:r>
                <a14:m>
                  <m:oMath xmlns:m="http://schemas.openxmlformats.org/officeDocument/2006/math">
                    <m:r>
                      <a:rPr lang="en-GB" altLang="de-DE" sz="200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𝜑</m:t>
                    </m:r>
                  </m:oMath>
                </a14:m>
                <a:r>
                  <a:rPr lang="en-GB" altLang="de-DE" sz="20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 or </a:t>
                </a:r>
                <a:r>
                  <a:rPr lang="en-GB" altLang="de-DE" sz="2000" dirty="0" err="1" smtClean="0">
                    <a:solidFill>
                      <a:schemeClr val="accent2">
                        <a:lumMod val="75000"/>
                      </a:schemeClr>
                    </a:solidFill>
                  </a:rPr>
                  <a:t>Ω</a:t>
                </a:r>
                <a:endParaRPr lang="en-GB" altLang="de-DE" sz="20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2953" y="3252972"/>
                <a:ext cx="2493819" cy="1323439"/>
              </a:xfrm>
              <a:prstGeom prst="rect">
                <a:avLst/>
              </a:prstGeom>
              <a:blipFill rotWithShape="0">
                <a:blip r:embed="rId4"/>
                <a:stretch>
                  <a:fillRect l="-2445" t="-2765" b="-73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b="1" dirty="0" smtClean="0">
                <a:ea typeface="ＭＳ Ｐゴシック" charset="-128"/>
              </a:rPr>
              <a:t>CBM Physics: Fluctuations</a:t>
            </a:r>
            <a:endParaRPr lang="en-GB" altLang="de-DE" b="1" dirty="0">
              <a:ea typeface="ＭＳ Ｐゴシック" charset="-128"/>
            </a:endParaRPr>
          </a:p>
        </p:txBody>
      </p:sp>
      <p:sp>
        <p:nvSpPr>
          <p:cNvPr id="54274" name="Inhaltsplatzhalter 2"/>
          <p:cNvSpPr>
            <a:spLocks noGrp="1"/>
          </p:cNvSpPr>
          <p:nvPr>
            <p:ph idx="1"/>
          </p:nvPr>
        </p:nvSpPr>
        <p:spPr>
          <a:xfrm>
            <a:off x="382010" y="864071"/>
            <a:ext cx="8229600" cy="579726"/>
          </a:xfrm>
        </p:spPr>
        <p:txBody>
          <a:bodyPr/>
          <a:lstStyle/>
          <a:p>
            <a:pPr marL="0" indent="0">
              <a:buNone/>
            </a:pPr>
            <a:r>
              <a:rPr lang="en-GB" altLang="de-DE" sz="2400" dirty="0" smtClean="0">
                <a:solidFill>
                  <a:srgbClr val="953735"/>
                </a:solidFill>
                <a:ea typeface="ＭＳ Ｐゴシック" charset="-128"/>
              </a:rPr>
              <a:t>Should signal the critical point...</a:t>
            </a:r>
            <a:endParaRPr lang="en-GB" altLang="de-DE" sz="2400" dirty="0">
              <a:solidFill>
                <a:srgbClr val="953735"/>
              </a:solidFill>
              <a:ea typeface="ＭＳ Ｐゴシック" charset="-128"/>
            </a:endParaRPr>
          </a:p>
        </p:txBody>
      </p:sp>
      <p:sp>
        <p:nvSpPr>
          <p:cNvPr id="5427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ICNFP 2017, Kolymbari, 25 August 2017</a:t>
            </a:r>
            <a:endParaRPr lang="de-DE" altLang="de-DE" sz="1200" dirty="0">
              <a:solidFill>
                <a:srgbClr val="89898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 Friese</a:t>
            </a:r>
            <a:endParaRPr lang="de-DE"/>
          </a:p>
        </p:txBody>
      </p:sp>
      <p:sp>
        <p:nvSpPr>
          <p:cNvPr id="5427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6A287A-3139-A943-A953-D2B856FA03EB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6" y="3082704"/>
            <a:ext cx="3766063" cy="270394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17" y="1443797"/>
            <a:ext cx="3067066" cy="156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3897" y="5769887"/>
            <a:ext cx="24195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STAR, NPA 956 (2016) 320c</a:t>
            </a:r>
            <a:endParaRPr lang="en-US" altLang="de-DE" sz="1200" i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grpSp>
        <p:nvGrpSpPr>
          <p:cNvPr id="9" name="Gruppierung 8"/>
          <p:cNvGrpSpPr/>
          <p:nvPr/>
        </p:nvGrpSpPr>
        <p:grpSpPr>
          <a:xfrm>
            <a:off x="2711449" y="1165579"/>
            <a:ext cx="6202517" cy="5322534"/>
            <a:chOff x="2711449" y="1165579"/>
            <a:chExt cx="6202517" cy="5322534"/>
          </a:xfrm>
        </p:grpSpPr>
        <p:sp>
          <p:nvSpPr>
            <p:cNvPr id="16" name="Inhaltsplatzhalter 2"/>
            <p:cNvSpPr txBox="1">
              <a:spLocks/>
            </p:cNvSpPr>
            <p:nvPr/>
          </p:nvSpPr>
          <p:spPr bwMode="auto">
            <a:xfrm>
              <a:off x="2711449" y="5908387"/>
              <a:ext cx="6202517" cy="579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>
              <a:lvl1pPr marL="341313" indent="-341313" algn="l" defTabSz="455613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ＭＳ Ｐゴシック" pitchFamily="-112" charset="-128"/>
                </a:defRPr>
              </a:lvl1pPr>
              <a:lvl2pPr marL="741363" indent="-284163" algn="l" defTabSz="455613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2pPr>
              <a:lvl3pPr marL="1141413" indent="-227013" algn="l" defTabSz="455613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3pPr>
              <a:lvl4pPr marL="1598613" indent="-227013" algn="l" defTabSz="455613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4pPr>
              <a:lvl5pPr marL="2055813" indent="-227013" algn="l" defTabSz="455613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5pPr>
              <a:lvl6pPr marL="2514309" indent="-228574" algn="l" defTabSz="457147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456" indent="-228574" algn="l" defTabSz="457147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605" indent="-228574" algn="l" defTabSz="457147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752" indent="-228574" algn="l" defTabSz="457147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Font typeface="Arial" charset="0"/>
                <a:buNone/>
              </a:pPr>
              <a:r>
                <a:rPr lang="en-GB" altLang="de-DE" sz="2400" dirty="0" smtClean="0">
                  <a:solidFill>
                    <a:srgbClr val="953735"/>
                  </a:solidFill>
                  <a:ea typeface="ＭＳ Ｐゴシック" charset="-128"/>
                </a:rPr>
                <a:t>...or </a:t>
              </a:r>
              <a:r>
                <a:rPr lang="en-GB" altLang="de-DE" sz="2400" dirty="0" err="1" smtClean="0">
                  <a:solidFill>
                    <a:srgbClr val="953735"/>
                  </a:solidFill>
                  <a:ea typeface="ＭＳ Ｐゴシック" charset="-128"/>
                </a:rPr>
                <a:t>spinodial</a:t>
              </a:r>
              <a:r>
                <a:rPr lang="en-GB" altLang="de-DE" sz="2400" dirty="0" smtClean="0">
                  <a:solidFill>
                    <a:srgbClr val="953735"/>
                  </a:solidFill>
                  <a:ea typeface="ＭＳ Ｐゴシック" charset="-128"/>
                </a:rPr>
                <a:t> decomposition of a mixed phase?</a:t>
              </a:r>
              <a:endParaRPr lang="en-GB" altLang="de-DE" sz="2400" dirty="0">
                <a:solidFill>
                  <a:srgbClr val="953735"/>
                </a:solidFill>
                <a:ea typeface="ＭＳ Ｐゴシック" charset="-128"/>
              </a:endParaRPr>
            </a:p>
          </p:txBody>
        </p:sp>
        <p:grpSp>
          <p:nvGrpSpPr>
            <p:cNvPr id="6" name="Gruppierung 5"/>
            <p:cNvGrpSpPr/>
            <p:nvPr/>
          </p:nvGrpSpPr>
          <p:grpSpPr>
            <a:xfrm>
              <a:off x="4656067" y="1165579"/>
              <a:ext cx="4221738" cy="4604308"/>
              <a:chOff x="4656067" y="1165579"/>
              <a:chExt cx="4221738" cy="4604308"/>
            </a:xfrm>
          </p:grpSpPr>
          <p:pic>
            <p:nvPicPr>
              <p:cNvPr id="15" name="Picture 1"/>
              <p:cNvPicPr>
                <a:picLocks noChangeAspect="1"/>
              </p:cNvPicPr>
              <p:nvPr/>
            </p:nvPicPr>
            <p:blipFill rotWithShape="1">
              <a:blip r:embed="rId4"/>
              <a:srcRect l="45979" t="8726" r="5770" b="17603"/>
              <a:stretch/>
            </p:blipFill>
            <p:spPr>
              <a:xfrm>
                <a:off x="4656067" y="1443797"/>
                <a:ext cx="4030734" cy="4326090"/>
              </a:xfrm>
              <a:prstGeom prst="rect">
                <a:avLst/>
              </a:prstGeom>
            </p:spPr>
          </p:pic>
          <p:sp>
            <p:nvSpPr>
              <p:cNvPr id="17" name="Text Box 6"/>
              <p:cNvSpPr txBox="1">
                <a:spLocks noChangeArrowheads="1"/>
              </p:cNvSpPr>
              <p:nvPr/>
            </p:nvSpPr>
            <p:spPr bwMode="auto">
              <a:xfrm>
                <a:off x="6458261" y="1165579"/>
                <a:ext cx="241954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1413" indent="-227013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598613" indent="-227013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5813" indent="-227013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3013" indent="-227013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0213" indent="-227013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7413" indent="-227013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4613" indent="-227013" defTabSz="455613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de-DE" sz="1200" i="1" dirty="0" smtClean="0">
                    <a:solidFill>
                      <a:schemeClr val="bg1">
                        <a:lumMod val="50000"/>
                      </a:schemeClr>
                    </a:solidFill>
                    <a:latin typeface="Arial" charset="0"/>
                  </a:rPr>
                  <a:t>M. Lorentz, QM 2017</a:t>
                </a:r>
                <a:endParaRPr lang="en-US" altLang="de-DE" sz="1200" i="1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" name="Textfeld 6"/>
          <p:cNvSpPr txBox="1"/>
          <p:nvPr/>
        </p:nvSpPr>
        <p:spPr>
          <a:xfrm>
            <a:off x="1318379" y="3352926"/>
            <a:ext cx="499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/>
              <a:t>?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123011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altLang="de-DE" b="1" dirty="0">
                <a:ea typeface="ＭＳ Ｐゴシック" charset="-128"/>
              </a:rPr>
              <a:t>FAIR </a:t>
            </a:r>
            <a:r>
              <a:rPr lang="de-DE" altLang="de-DE" b="1" dirty="0" err="1">
                <a:ea typeface="ＭＳ Ｐゴシック" charset="-128"/>
              </a:rPr>
              <a:t>Accelerator</a:t>
            </a:r>
            <a:r>
              <a:rPr lang="de-DE" altLang="de-DE" b="1" dirty="0">
                <a:ea typeface="ＭＳ Ｐゴシック" charset="-128"/>
              </a:rPr>
              <a:t> </a:t>
            </a:r>
            <a:r>
              <a:rPr lang="de-DE" altLang="de-DE" b="1" dirty="0" err="1">
                <a:ea typeface="ＭＳ Ｐゴシック" charset="-128"/>
              </a:rPr>
              <a:t>Complex</a:t>
            </a:r>
            <a:endParaRPr lang="de-DE" altLang="de-DE" b="1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16388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1A80DF-288D-144E-9E38-7313E3D9939E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16389" name="Bild 5" descr="FAI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931863"/>
            <a:ext cx="7510463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b="1" dirty="0" smtClean="0">
                <a:ea typeface="ＭＳ Ｐゴシック" charset="-128"/>
              </a:rPr>
              <a:t>CBM Physics: Lepton Pairs</a:t>
            </a:r>
            <a:endParaRPr lang="en-GB" altLang="de-DE" b="1" dirty="0">
              <a:ea typeface="ＭＳ Ｐゴシック" charset="-128"/>
            </a:endParaRPr>
          </a:p>
        </p:txBody>
      </p:sp>
      <p:sp>
        <p:nvSpPr>
          <p:cNvPr id="5427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ICNFP 2017, Kolymbari, 25 August 2017</a:t>
            </a:r>
            <a:endParaRPr lang="de-DE" altLang="de-DE" sz="1200" dirty="0">
              <a:solidFill>
                <a:srgbClr val="89898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 Friese</a:t>
            </a:r>
            <a:endParaRPr lang="de-DE"/>
          </a:p>
        </p:txBody>
      </p:sp>
      <p:sp>
        <p:nvSpPr>
          <p:cNvPr id="5427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6A287A-3139-A943-A953-D2B856FA03EB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422275" y="1011568"/>
            <a:ext cx="8229600" cy="1696439"/>
          </a:xfrm>
        </p:spPr>
        <p:txBody>
          <a:bodyPr/>
          <a:lstStyle/>
          <a:p>
            <a:pPr marL="0" indent="0">
              <a:buNone/>
            </a:pP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Emitted throughout the lifetime of the fireball: probe its space-time evolution</a:t>
            </a:r>
          </a:p>
          <a:p>
            <a:pPr marL="0" indent="0">
              <a:buNone/>
            </a:pP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Low mass (&lt; 1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GeV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): in-medium properties of rho meson; excess yield (over vacuum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hadronic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 cocktail) is sensitive to the lifetime of the system</a:t>
            </a:r>
          </a:p>
          <a:p>
            <a:pPr marL="0" indent="0">
              <a:buNone/>
            </a:pP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Intermediate mass (1 – 2.5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GeV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): no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hadronic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 sources; measure directly the temperature of the fireball.</a:t>
            </a:r>
            <a:endParaRPr lang="en-GB" altLang="de-DE" sz="2000" dirty="0">
              <a:solidFill>
                <a:srgbClr val="953735"/>
              </a:solidFill>
              <a:ea typeface="ＭＳ Ｐゴシック" charset="-128"/>
            </a:endParaRPr>
          </a:p>
        </p:txBody>
      </p:sp>
      <p:pic>
        <p:nvPicPr>
          <p:cNvPr id="19" name="Bild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777" y="2916611"/>
            <a:ext cx="3169554" cy="313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50" y="2916611"/>
            <a:ext cx="3159000" cy="313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647741" y="6121795"/>
            <a:ext cx="24195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NA60, EPJC 59 (2009) 607</a:t>
            </a:r>
            <a:endParaRPr lang="en-US" altLang="de-DE" sz="1200" i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b="1" dirty="0" smtClean="0">
                <a:ea typeface="ＭＳ Ｐゴシック" charset="-128"/>
              </a:rPr>
              <a:t>CBM Physics: Lepton Pairs</a:t>
            </a:r>
            <a:endParaRPr lang="en-GB" altLang="de-DE" b="1" dirty="0">
              <a:ea typeface="ＭＳ Ｐゴシック" charset="-128"/>
            </a:endParaRPr>
          </a:p>
        </p:txBody>
      </p:sp>
      <p:sp>
        <p:nvSpPr>
          <p:cNvPr id="5427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ICNFP 2017, Kolymbari, 25 August 2017</a:t>
            </a:r>
            <a:endParaRPr lang="de-DE" altLang="de-DE" sz="1200" dirty="0">
              <a:solidFill>
                <a:srgbClr val="89898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 Friese</a:t>
            </a:r>
            <a:endParaRPr lang="de-DE"/>
          </a:p>
        </p:txBody>
      </p:sp>
      <p:sp>
        <p:nvSpPr>
          <p:cNvPr id="5427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6A287A-3139-A943-A953-D2B856FA03EB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18" name="Inhaltsplatzhalter 2"/>
          <p:cNvSpPr>
            <a:spLocks noGrp="1"/>
          </p:cNvSpPr>
          <p:nvPr>
            <p:ph idx="1"/>
          </p:nvPr>
        </p:nvSpPr>
        <p:spPr>
          <a:xfrm>
            <a:off x="422275" y="1011569"/>
            <a:ext cx="8229600" cy="1173492"/>
          </a:xfrm>
        </p:spPr>
        <p:txBody>
          <a:bodyPr/>
          <a:lstStyle/>
          <a:p>
            <a:pPr marL="0" indent="0">
              <a:buNone/>
            </a:pP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No di-lepton data exist between HADES and NA60!</a:t>
            </a:r>
          </a:p>
          <a:p>
            <a:pPr marL="0" indent="0">
              <a:buNone/>
            </a:pP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CBM will provide di-lepton mass spectra and measure the caloric curve in the FAIR energy range. Interpretation almost model-independent!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6" y="2264767"/>
            <a:ext cx="4079463" cy="3288441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64" y="2407271"/>
            <a:ext cx="4277761" cy="2981260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13669" y="5632914"/>
            <a:ext cx="241954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CBM Simulation</a:t>
            </a:r>
            <a:endParaRPr lang="en-US" altLang="de-DE" sz="1200" i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537075" y="5402081"/>
            <a:ext cx="4367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Extracted temperature at intermediate masses; violet: </a:t>
            </a:r>
            <a:r>
              <a:rPr lang="en-US" altLang="de-DE" sz="1200" i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speculated signature of a mixed phase</a:t>
            </a:r>
            <a:endParaRPr lang="en-US" altLang="de-DE" sz="1200" i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b="1" dirty="0">
                <a:ea typeface="ＭＳ Ｐゴシック" charset="-128"/>
              </a:rPr>
              <a:t>CBM Physics: </a:t>
            </a:r>
            <a:r>
              <a:rPr lang="en-GB" altLang="de-DE" b="1" dirty="0" smtClean="0">
                <a:ea typeface="ＭＳ Ｐゴシック" charset="-128"/>
              </a:rPr>
              <a:t>Charm</a:t>
            </a:r>
            <a:endParaRPr lang="de-DE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Friese</a:t>
            </a:r>
            <a:endParaRPr lang="de-DE" dirty="0"/>
          </a:p>
        </p:txBody>
      </p:sp>
      <p:sp>
        <p:nvSpPr>
          <p:cNvPr id="2765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F81593-1486-F04C-AEC8-2B500B30A6AB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323933" y="846396"/>
            <a:ext cx="8229600" cy="4509376"/>
          </a:xfrm>
          <a:noFill/>
        </p:spPr>
        <p:txBody>
          <a:bodyPr/>
          <a:lstStyle/>
          <a:p>
            <a:pPr>
              <a:defRPr/>
            </a:pPr>
            <a:r>
              <a:rPr lang="en-GB" altLang="de-DE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Important </a:t>
            </a:r>
            <a:r>
              <a:rPr lang="en-GB" altLang="de-DE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(if not decisive) probe of the created medium</a:t>
            </a: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that holds at all energies</a:t>
            </a:r>
            <a:r>
              <a:rPr lang="en-GB" altLang="de-DE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!</a:t>
            </a:r>
          </a:p>
          <a:p>
            <a:pPr>
              <a:defRPr/>
            </a:pPr>
            <a:r>
              <a:rPr lang="en-GB" altLang="de-DE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Fraction of charm </a:t>
            </a:r>
            <a:r>
              <a:rPr lang="en-GB" altLang="de-DE" sz="24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hadronising</a:t>
            </a:r>
            <a:r>
              <a:rPr lang="en-GB" altLang="de-DE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in J/psi is sensitive to the medium properties (e.g. suppression in QGP)</a:t>
            </a:r>
            <a:endParaRPr lang="en-GB" altLang="de-DE" sz="24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  <a:p>
            <a:pPr>
              <a:defRPr/>
            </a:pPr>
            <a:r>
              <a:rPr lang="en-GB" altLang="de-DE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Particular at lower energies (below top SPS):</a:t>
            </a:r>
          </a:p>
          <a:p>
            <a:pPr lvl="1">
              <a:defRPr/>
            </a:pPr>
            <a:r>
              <a:rPr lang="en-GB" altLang="de-DE" sz="20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N</a:t>
            </a:r>
            <a:r>
              <a:rPr lang="en-GB" altLang="de-DE" sz="2000" baseline="-25000" dirty="0" err="1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ccbar</a:t>
            </a:r>
            <a:r>
              <a:rPr lang="en-GB" altLang="de-DE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 &lt;&lt; 1 -&gt; no regeneration, ”clean” probe</a:t>
            </a: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Softer J/psi, longer-lived fireball: charm has a chance to see the </a:t>
            </a:r>
            <a:r>
              <a:rPr lang="en-GB" altLang="de-DE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medium</a:t>
            </a:r>
          </a:p>
          <a:p>
            <a:pPr>
              <a:defRPr/>
            </a:pPr>
            <a:r>
              <a:rPr lang="en-GB" altLang="de-DE" sz="24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Proper interpretation of data requires the measurement of both open and hidden charm</a:t>
            </a:r>
          </a:p>
          <a:p>
            <a:pPr lvl="1">
              <a:defRPr/>
            </a:pPr>
            <a:r>
              <a:rPr lang="en-GB" altLang="de-DE" sz="2000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Important part of the CBM physics programme</a:t>
            </a:r>
            <a:endParaRPr lang="en-GB" altLang="de-DE" sz="2000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14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83" y="4405313"/>
            <a:ext cx="239395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312022" y="6211114"/>
            <a:ext cx="28475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CBM Simulation, </a:t>
            </a:r>
            <a:r>
              <a:rPr lang="en-US" altLang="de-DE" sz="1200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Au+Au</a:t>
            </a:r>
            <a:r>
              <a:rPr lang="en-US" altLang="de-DE" sz="12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@ 25A </a:t>
            </a:r>
            <a:r>
              <a:rPr lang="en-US" altLang="de-DE" sz="1200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GeV</a:t>
            </a:r>
            <a:endParaRPr lang="en-US" altLang="de-DE" sz="1200" i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b="1" dirty="0">
                <a:ea typeface="ＭＳ Ｐゴシック" charset="-128"/>
              </a:rPr>
              <a:t>CBM Physics: </a:t>
            </a:r>
            <a:r>
              <a:rPr lang="en-GB" altLang="de-DE" b="1" dirty="0" smtClean="0">
                <a:ea typeface="ＭＳ Ｐゴシック" charset="-128"/>
              </a:rPr>
              <a:t>Charm at SIS-100</a:t>
            </a:r>
            <a:endParaRPr lang="de-DE" altLang="de-DE" dirty="0">
              <a:ea typeface="ＭＳ Ｐゴシック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5838"/>
            <a:ext cx="8229600" cy="2860675"/>
          </a:xfrm>
        </p:spPr>
        <p:txBody>
          <a:bodyPr/>
          <a:lstStyle/>
          <a:p>
            <a:pPr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The CBM charm programme is tailored for SIS-300 energies</a:t>
            </a:r>
          </a:p>
          <a:p>
            <a:pPr>
              <a:defRPr/>
            </a:pP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At SIS-100: </a:t>
            </a:r>
          </a:p>
          <a:p>
            <a:pPr lvl="1">
              <a:defRPr/>
            </a:pP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charmonium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at top energy: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Au+Au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10A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GeV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sub-threshold, extremely challenging)</a:t>
            </a:r>
          </a:p>
          <a:p>
            <a:pPr lvl="1"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Z/A = 0.5 (e.g.,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Ni+Ni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) @ 15A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GeV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(slightly above threshold)</a:t>
            </a:r>
          </a:p>
          <a:p>
            <a:pPr lvl="1">
              <a:defRPr/>
            </a:pP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open and hidden charm in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p+A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up to 30 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GeV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(c-</a:t>
            </a:r>
            <a:r>
              <a:rPr lang="en-GB" sz="2000" dirty="0" err="1" smtClean="0">
                <a:solidFill>
                  <a:schemeClr val="accent2">
                    <a:lumMod val="75000"/>
                  </a:schemeClr>
                </a:solidFill>
              </a:rPr>
              <a:t>cbar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cross section, cold matter effects)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2773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B73E29-5711-4E4F-8680-8447B851B2C1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33838"/>
            <a:ext cx="22733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5" name="Rechteck 7"/>
          <p:cNvSpPr>
            <a:spLocks noChangeArrowheads="1"/>
          </p:cNvSpPr>
          <p:nvPr/>
        </p:nvSpPr>
        <p:spPr bwMode="auto">
          <a:xfrm>
            <a:off x="1924050" y="4156075"/>
            <a:ext cx="157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FF0000"/>
                </a:solidFill>
                <a:latin typeface="Tahoma" charset="0"/>
              </a:rPr>
              <a:t>J/</a:t>
            </a:r>
            <a:r>
              <a:rPr lang="el-GR" altLang="de-DE" sz="2000">
                <a:solidFill>
                  <a:srgbClr val="FF0000"/>
                </a:solidFill>
                <a:latin typeface="Tahoma" charset="0"/>
              </a:rPr>
              <a:t>ψ</a:t>
            </a:r>
            <a:r>
              <a:rPr lang="de-DE" altLang="de-DE" sz="2000">
                <a:solidFill>
                  <a:srgbClr val="FF0000"/>
                </a:solidFill>
                <a:latin typeface="Tahoma" charset="0"/>
              </a:rPr>
              <a:t> </a:t>
            </a:r>
            <a:r>
              <a:rPr lang="de-DE" altLang="de-DE" sz="2000">
                <a:solidFill>
                  <a:srgbClr val="FF0000"/>
                </a:solidFill>
                <a:latin typeface="Tahoma" charset="0"/>
                <a:sym typeface="Symbol" charset="2"/>
              </a:rPr>
              <a:t></a:t>
            </a:r>
            <a:r>
              <a:rPr lang="de-DE" altLang="de-DE" sz="2000">
                <a:solidFill>
                  <a:srgbClr val="FF0000"/>
                </a:solidFill>
                <a:latin typeface="Tahoma" charset="0"/>
              </a:rPr>
              <a:t> µ+µ- </a:t>
            </a:r>
            <a:endParaRPr lang="de-DE" altLang="de-DE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2776" name="Textfeld 8"/>
          <p:cNvSpPr txBox="1">
            <a:spLocks noChangeArrowheads="1"/>
          </p:cNvSpPr>
          <p:nvPr/>
        </p:nvSpPr>
        <p:spPr bwMode="auto">
          <a:xfrm>
            <a:off x="1143000" y="3665538"/>
            <a:ext cx="2543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>
                    <a:lumMod val="50000"/>
                  </a:schemeClr>
                </a:solidFill>
              </a:rPr>
              <a:t>central</a:t>
            </a:r>
            <a:r>
              <a:rPr lang="de-DE" altLang="de-DE" sz="1800" dirty="0">
                <a:solidFill>
                  <a:schemeClr val="bg1">
                    <a:lumMod val="50000"/>
                  </a:schemeClr>
                </a:solidFill>
              </a:rPr>
              <a:t> Au + Au, 10A </a:t>
            </a:r>
            <a:r>
              <a:rPr lang="de-DE" altLang="de-DE" sz="1800" dirty="0" err="1">
                <a:solidFill>
                  <a:schemeClr val="bg1">
                    <a:lumMod val="50000"/>
                  </a:schemeClr>
                </a:solidFill>
              </a:rPr>
              <a:t>GeV</a:t>
            </a:r>
            <a:endParaRPr lang="de-DE" alt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27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4014788"/>
            <a:ext cx="3500438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8" name="Textfeld 4"/>
          <p:cNvSpPr txBox="1">
            <a:spLocks noChangeArrowheads="1"/>
          </p:cNvSpPr>
          <p:nvPr/>
        </p:nvSpPr>
        <p:spPr bwMode="auto">
          <a:xfrm>
            <a:off x="6991350" y="3956050"/>
            <a:ext cx="1312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000000"/>
                </a:solidFill>
                <a:latin typeface="Arial" charset="0"/>
              </a:rPr>
              <a:t>D</a:t>
            </a:r>
            <a:r>
              <a:rPr lang="de-DE" altLang="de-DE" sz="2000" baseline="30000">
                <a:solidFill>
                  <a:srgbClr val="000000"/>
                </a:solidFill>
                <a:latin typeface="Arial" charset="0"/>
                <a:sym typeface="Symbol" charset="2"/>
              </a:rPr>
              <a:t></a:t>
            </a:r>
            <a:r>
              <a:rPr lang="de-DE" altLang="de-DE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2000">
                <a:solidFill>
                  <a:srgbClr val="000000"/>
                </a:solidFill>
                <a:latin typeface="Arial" charset="0"/>
                <a:sym typeface="Symbol" charset="2"/>
              </a:rPr>
              <a:t>K</a:t>
            </a:r>
            <a:r>
              <a:rPr lang="el-GR" altLang="de-DE" sz="2000">
                <a:solidFill>
                  <a:srgbClr val="000000"/>
                </a:solidFill>
                <a:latin typeface="Arial" charset="0"/>
                <a:sym typeface="Symbol" charset="2"/>
              </a:rPr>
              <a:t>ππ</a:t>
            </a:r>
            <a:endParaRPr lang="de-DE" altLang="de-DE" sz="2000">
              <a:solidFill>
                <a:srgbClr val="000000"/>
              </a:solidFill>
              <a:latin typeface="Arial" charset="0"/>
              <a:sym typeface="Symbol" charset="2"/>
            </a:endParaRPr>
          </a:p>
        </p:txBody>
      </p:sp>
      <p:sp>
        <p:nvSpPr>
          <p:cNvPr id="32779" name="Textfeld 11"/>
          <p:cNvSpPr txBox="1">
            <a:spLocks noChangeArrowheads="1"/>
          </p:cNvSpPr>
          <p:nvPr/>
        </p:nvSpPr>
        <p:spPr bwMode="auto">
          <a:xfrm>
            <a:off x="5843588" y="3694113"/>
            <a:ext cx="143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>
                    <a:lumMod val="50000"/>
                  </a:schemeClr>
                </a:solidFill>
              </a:rPr>
              <a:t>p + C, 30 </a:t>
            </a:r>
            <a:r>
              <a:rPr lang="de-DE" altLang="de-DE" sz="1800" dirty="0" err="1">
                <a:solidFill>
                  <a:schemeClr val="bg1">
                    <a:lumMod val="50000"/>
                  </a:schemeClr>
                </a:solidFill>
              </a:rPr>
              <a:t>GeV</a:t>
            </a:r>
            <a:endParaRPr lang="de-DE" alt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de-DE" b="1" dirty="0">
                <a:ea typeface="ＭＳ Ｐゴシック" charset="-128"/>
              </a:rPr>
              <a:t>CBM Physics: </a:t>
            </a:r>
            <a:r>
              <a:rPr lang="en-GB" altLang="de-DE" b="1" dirty="0" smtClean="0">
                <a:ea typeface="ＭＳ Ｐゴシック" charset="-128"/>
              </a:rPr>
              <a:t>Open Charm </a:t>
            </a:r>
            <a:r>
              <a:rPr lang="en-GB" altLang="de-DE" b="1" dirty="0">
                <a:ea typeface="ＭＳ Ｐゴシック" charset="-128"/>
              </a:rPr>
              <a:t>at SIS-100</a:t>
            </a:r>
            <a:endParaRPr lang="de-DE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379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BA79CB-1804-F34D-BDDD-3FBE7A6FBEE5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33797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130300"/>
            <a:ext cx="356393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272088" y="1709738"/>
            <a:ext cx="32194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D mesons: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Interaction rate 0.1 MHz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260 D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and 45 D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in 2 weeks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5818188" y="2316163"/>
            <a:ext cx="274637" cy="1111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272088" y="4230688"/>
            <a:ext cx="321945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Charmonium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muon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channel):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Interaction 1 MHz</a:t>
            </a:r>
          </a:p>
          <a:p>
            <a:pPr eaLnBrk="1" hangingPunct="1">
              <a:defRPr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3300 J/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Ψ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in 2 weeks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272088" y="3188256"/>
            <a:ext cx="32194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Acceptance down to zero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GB" baseline="-25000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de-DE" b="1" dirty="0" smtClean="0">
                <a:ea typeface="ＭＳ Ｐゴシック" charset="-128"/>
              </a:rPr>
              <a:t>Open Charm: Maybe There Is More </a:t>
            </a:r>
            <a:r>
              <a:rPr lang="en-GB" altLang="de-DE" b="1" dirty="0" err="1" smtClean="0">
                <a:ea typeface="ＭＳ Ｐゴシック" charset="-128"/>
              </a:rPr>
              <a:t>Subthreshold</a:t>
            </a:r>
            <a:endParaRPr lang="de-DE" altLang="de-DE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33796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BA79CB-1804-F34D-BDDD-3FBE7A6FBEE5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47" y="1436189"/>
            <a:ext cx="5930456" cy="38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413669" y="1159190"/>
            <a:ext cx="61229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J. </a:t>
            </a:r>
            <a:r>
              <a:rPr lang="en-US" altLang="de-DE" sz="1200" i="1" dirty="0" err="1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Steinheimer</a:t>
            </a:r>
            <a:r>
              <a:rPr lang="en-US" altLang="de-DE" sz="1200" i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et al., PRC 95 (2017) 014911</a:t>
            </a:r>
            <a:endParaRPr lang="en-US" altLang="de-DE" sz="1200" i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" name="Textfeld 11"/>
          <p:cNvSpPr txBox="1">
            <a:spLocks noChangeArrowheads="1"/>
          </p:cNvSpPr>
          <p:nvPr/>
        </p:nvSpPr>
        <p:spPr bwMode="auto">
          <a:xfrm>
            <a:off x="635525" y="5424571"/>
            <a:ext cx="76028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Sub-threshold production through heavy baryonic resonances: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N* → </a:t>
            </a:r>
            <a:r>
              <a:rPr lang="el-GR" sz="1800" dirty="0">
                <a:solidFill>
                  <a:schemeClr val="accent2">
                    <a:lumMod val="75000"/>
                  </a:schemeClr>
                </a:solidFill>
              </a:rPr>
              <a:t>Λ</a:t>
            </a:r>
            <a:r>
              <a:rPr lang="en-US" sz="1800" baseline="-250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 + D  and   N* → N +J/</a:t>
            </a:r>
            <a:r>
              <a:rPr lang="el-GR" sz="1800" dirty="0" smtClean="0">
                <a:solidFill>
                  <a:schemeClr val="accent2">
                    <a:lumMod val="75000"/>
                  </a:schemeClr>
                </a:solidFill>
              </a:rPr>
              <a:t>ψ</a:t>
            </a:r>
            <a:endParaRPr lang="en-GB" alt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b="1" dirty="0">
                <a:ea typeface="ＭＳ Ｐゴシック" charset="-128"/>
              </a:rPr>
              <a:t>CBM </a:t>
            </a:r>
            <a:r>
              <a:rPr lang="en-GB" altLang="de-DE" b="1" dirty="0" smtClean="0">
                <a:ea typeface="ＭＳ Ｐゴシック" charset="-128"/>
              </a:rPr>
              <a:t>and MPD</a:t>
            </a:r>
            <a:endParaRPr lang="en-GB" altLang="de-DE" b="1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 Friese</a:t>
            </a:r>
            <a:endParaRPr lang="de-DE"/>
          </a:p>
        </p:txBody>
      </p:sp>
      <p:sp>
        <p:nvSpPr>
          <p:cNvPr id="5325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4B4B38-5B11-584D-93C4-79D4110A5A14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grpSp>
        <p:nvGrpSpPr>
          <p:cNvPr id="2" name="Gruppierung 1"/>
          <p:cNvGrpSpPr/>
          <p:nvPr/>
        </p:nvGrpSpPr>
        <p:grpSpPr>
          <a:xfrm>
            <a:off x="457200" y="1204119"/>
            <a:ext cx="5133975" cy="5011737"/>
            <a:chOff x="2005013" y="1138238"/>
            <a:chExt cx="5133975" cy="5011737"/>
          </a:xfrm>
        </p:grpSpPr>
        <p:pic>
          <p:nvPicPr>
            <p:cNvPr id="53253" name="Bild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5013" y="1138238"/>
              <a:ext cx="5133975" cy="501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Gerade Verbindung 8"/>
            <p:cNvCxnSpPr/>
            <p:nvPr/>
          </p:nvCxnSpPr>
          <p:spPr>
            <a:xfrm>
              <a:off x="4572000" y="1508125"/>
              <a:ext cx="522288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hteck 9"/>
            <p:cNvSpPr/>
            <p:nvPr/>
          </p:nvSpPr>
          <p:spPr>
            <a:xfrm flipH="1">
              <a:off x="5057775" y="1471613"/>
              <a:ext cx="73025" cy="73025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/>
            </a:p>
          </p:txBody>
        </p:sp>
        <p:sp>
          <p:nvSpPr>
            <p:cNvPr id="53256" name="Textfeld 10"/>
            <p:cNvSpPr txBox="1">
              <a:spLocks noChangeArrowheads="1"/>
            </p:cNvSpPr>
            <p:nvPr/>
          </p:nvSpPr>
          <p:spPr bwMode="auto">
            <a:xfrm>
              <a:off x="4560888" y="1493838"/>
              <a:ext cx="6492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de-DE" altLang="de-DE" sz="1100" b="1">
                  <a:solidFill>
                    <a:srgbClr val="0070C0"/>
                  </a:solidFill>
                </a:rPr>
                <a:t>SIS300</a:t>
              </a:r>
            </a:p>
          </p:txBody>
        </p:sp>
      </p:grpSp>
      <p:sp>
        <p:nvSpPr>
          <p:cNvPr id="11" name="Textfeld 11"/>
          <p:cNvSpPr txBox="1">
            <a:spLocks noChangeArrowheads="1"/>
          </p:cNvSpPr>
          <p:nvPr/>
        </p:nvSpPr>
        <p:spPr bwMode="auto">
          <a:xfrm>
            <a:off x="5877935" y="1394124"/>
            <a:ext cx="301668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>
                <a:solidFill>
                  <a:schemeClr val="accent2">
                    <a:lumMod val="75000"/>
                  </a:schemeClr>
                </a:solidFill>
              </a:rPr>
              <a:t>CBM: fixed-target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GB" altLang="de-DE" sz="2000" dirty="0" smtClean="0">
                <a:solidFill>
                  <a:schemeClr val="accent2">
                    <a:lumMod val="75000"/>
                  </a:schemeClr>
                </a:solidFill>
              </a:rPr>
              <a:t>xtreme rates (large range of observables) but </a:t>
            </a:r>
            <a:r>
              <a:rPr lang="en-GB" alt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restructed</a:t>
            </a:r>
            <a:r>
              <a:rPr lang="en-GB" altLang="de-DE" sz="2000" dirty="0" smtClean="0">
                <a:solidFill>
                  <a:schemeClr val="accent2">
                    <a:lumMod val="75000"/>
                  </a:schemeClr>
                </a:solidFill>
              </a:rPr>
              <a:t> energy range (in particular in the first years)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de-DE" sz="20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>
                <a:solidFill>
                  <a:schemeClr val="accent2">
                    <a:lumMod val="75000"/>
                  </a:schemeClr>
                </a:solidFill>
              </a:rPr>
              <a:t>MPD: collider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>
                <a:solidFill>
                  <a:schemeClr val="accent2">
                    <a:lumMod val="75000"/>
                  </a:schemeClr>
                </a:solidFill>
              </a:rPr>
              <a:t>Larger energy range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>
                <a:solidFill>
                  <a:schemeClr val="accent2">
                    <a:lumMod val="75000"/>
                  </a:schemeClr>
                </a:solidFill>
              </a:rPr>
              <a:t>Limited in rate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de-DE" sz="2000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>
                <a:solidFill>
                  <a:schemeClr val="accent2">
                    <a:lumMod val="75000"/>
                  </a:schemeClr>
                </a:solidFill>
              </a:rPr>
              <a:t>A lot of complementarity;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2000" dirty="0" smtClean="0">
                <a:solidFill>
                  <a:schemeClr val="accent2">
                    <a:lumMod val="75000"/>
                  </a:schemeClr>
                </a:solidFill>
              </a:rPr>
              <a:t>Some competition where physics programmes overlap.</a:t>
            </a:r>
            <a:endParaRPr lang="en-GB" altLang="de-DE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b="1" dirty="0" smtClean="0">
                <a:ea typeface="ＭＳ Ｐゴシック" charset="-128"/>
              </a:rPr>
              <a:t>Summary</a:t>
            </a:r>
            <a:endParaRPr lang="en-GB" altLang="de-DE" b="1" dirty="0">
              <a:ea typeface="ＭＳ Ｐゴシック" charset="-128"/>
            </a:endParaRPr>
          </a:p>
        </p:txBody>
      </p:sp>
      <p:sp>
        <p:nvSpPr>
          <p:cNvPr id="40962" name="Inhaltsplatzhalter 2"/>
          <p:cNvSpPr>
            <a:spLocks noGrp="1"/>
          </p:cNvSpPr>
          <p:nvPr>
            <p:ph idx="1"/>
          </p:nvPr>
        </p:nvSpPr>
        <p:spPr>
          <a:xfrm>
            <a:off x="457200" y="949325"/>
            <a:ext cx="8229600" cy="5538788"/>
          </a:xfrm>
        </p:spPr>
        <p:txBody>
          <a:bodyPr/>
          <a:lstStyle/>
          <a:p>
            <a:r>
              <a:rPr lang="en-GB" altLang="de-DE" sz="2400" dirty="0" smtClean="0">
                <a:solidFill>
                  <a:srgbClr val="953735"/>
                </a:solidFill>
                <a:ea typeface="ＭＳ Ｐゴシック" charset="-128"/>
              </a:rPr>
              <a:t>The ambitious design of CBM, combining very high interaction rates with large acceptance and precision reconstruction, will allow the measurement of a multitude of particles originating from heavy-ion collision</a:t>
            </a:r>
            <a:endParaRPr lang="en-GB" altLang="de-DE" sz="2400" dirty="0">
              <a:solidFill>
                <a:srgbClr val="953735"/>
              </a:solidFill>
              <a:ea typeface="ＭＳ Ｐゴシック" charset="-128"/>
            </a:endParaRPr>
          </a:p>
          <a:p>
            <a:pPr lvl="1"/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At SIS-100 (AGS energy range) up to 10A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GeV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 from 2024 on</a:t>
            </a:r>
            <a:endParaRPr lang="en-GB" altLang="de-DE" sz="2000" dirty="0">
              <a:solidFill>
                <a:srgbClr val="953735"/>
              </a:solidFill>
              <a:ea typeface="ＭＳ Ｐゴシック" charset="-128"/>
            </a:endParaRPr>
          </a:p>
          <a:p>
            <a:pPr lvl="1"/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After the installation of the second (booster) synchrotron up to 35A </a:t>
            </a:r>
            <a:r>
              <a:rPr lang="en-GB" altLang="de-DE" sz="2000" dirty="0" err="1" smtClean="0">
                <a:solidFill>
                  <a:srgbClr val="953735"/>
                </a:solidFill>
                <a:ea typeface="ＭＳ Ｐゴシック" charset="-128"/>
              </a:rPr>
              <a:t>GeV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 (45 for symmetric nuclei)</a:t>
            </a:r>
            <a:endParaRPr lang="en-GB" altLang="de-DE" sz="2000" dirty="0">
              <a:solidFill>
                <a:srgbClr val="953735"/>
              </a:solidFill>
              <a:ea typeface="ＭＳ Ｐゴシック" charset="-128"/>
            </a:endParaRPr>
          </a:p>
          <a:p>
            <a:r>
              <a:rPr lang="en-GB" altLang="de-DE" sz="2400" dirty="0" smtClean="0">
                <a:solidFill>
                  <a:srgbClr val="953735"/>
                </a:solidFill>
                <a:ea typeface="ＭＳ Ｐゴシック" charset="-128"/>
              </a:rPr>
              <a:t>Systematic measurements (collision energy, system size) will address the nature of QCD matter at high net-baryon density:</a:t>
            </a:r>
            <a:endParaRPr lang="en-GB" altLang="de-DE" sz="2400" dirty="0">
              <a:solidFill>
                <a:srgbClr val="953735"/>
              </a:solidFill>
              <a:ea typeface="ＭＳ Ｐゴシック" charset="-128"/>
            </a:endParaRPr>
          </a:p>
          <a:p>
            <a:pPr lvl="1"/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Particle yields and spectra</a:t>
            </a:r>
          </a:p>
          <a:p>
            <a:pPr lvl="1"/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Flow</a:t>
            </a:r>
          </a:p>
          <a:p>
            <a:pPr lvl="1"/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Fluctuations</a:t>
            </a:r>
          </a:p>
          <a:p>
            <a:pPr lvl="1"/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Lepton pairs</a:t>
            </a:r>
          </a:p>
          <a:p>
            <a:pPr lvl="1"/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Charm</a:t>
            </a:r>
            <a:endParaRPr lang="en-GB" altLang="de-DE" sz="2000" dirty="0">
              <a:solidFill>
                <a:srgbClr val="953735"/>
              </a:solidFill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40965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0C81BC-C04F-E348-AA01-57459CC42C6C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altLang="de-DE" b="1" dirty="0">
                <a:ea typeface="ＭＳ Ｐゴシック" charset="-128"/>
              </a:rPr>
              <a:t>FAIR </a:t>
            </a:r>
            <a:r>
              <a:rPr lang="de-DE" altLang="de-DE" b="1" dirty="0" err="1">
                <a:ea typeface="ＭＳ Ｐゴシック" charset="-128"/>
              </a:rPr>
              <a:t>Accelerator</a:t>
            </a:r>
            <a:r>
              <a:rPr lang="de-DE" altLang="de-DE" b="1" dirty="0">
                <a:ea typeface="ＭＳ Ｐゴシック" charset="-128"/>
              </a:rPr>
              <a:t> </a:t>
            </a:r>
            <a:r>
              <a:rPr lang="de-DE" altLang="de-DE" b="1" dirty="0" err="1">
                <a:ea typeface="ＭＳ Ｐゴシック" charset="-128"/>
              </a:rPr>
              <a:t>Complex</a:t>
            </a:r>
            <a:r>
              <a:rPr lang="de-DE" altLang="de-DE" b="1" dirty="0">
                <a:ea typeface="ＭＳ Ｐゴシック" charset="-128"/>
              </a:rPr>
              <a:t> </a:t>
            </a:r>
            <a:r>
              <a:rPr lang="de-DE" altLang="de-DE" b="1" dirty="0" err="1">
                <a:ea typeface="ＭＳ Ｐゴシック" charset="-128"/>
              </a:rPr>
              <a:t>and</a:t>
            </a:r>
            <a:r>
              <a:rPr lang="de-DE" altLang="de-DE" b="1" dirty="0">
                <a:ea typeface="ＭＳ Ｐゴシック" charset="-128"/>
              </a:rPr>
              <a:t> CBM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17412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A28342-4388-2C41-A9E4-6CA7BC05B18C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17413" name="Bild 5" descr="FAIR.pn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931863"/>
            <a:ext cx="7510463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784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1536700"/>
            <a:ext cx="59690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b="1" dirty="0" smtClean="0">
                <a:ea typeface="ＭＳ Ｐゴシック" charset="-128"/>
              </a:rPr>
              <a:t>What We Are After</a:t>
            </a:r>
            <a:endParaRPr lang="en-GB" altLang="de-DE" b="1" dirty="0">
              <a:ea typeface="ＭＳ Ｐゴシック" charset="-12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16388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1A80DF-288D-144E-9E38-7313E3D9939E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4" y="1161452"/>
            <a:ext cx="4704872" cy="3414506"/>
          </a:xfrm>
          <a:prstGeom prst="rect">
            <a:avLst/>
          </a:prstGeom>
        </p:spPr>
      </p:pic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314011" y="4717952"/>
            <a:ext cx="479487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The quest: study properties of QCD matter at high net-baryon densities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Equation-of-state</a:t>
            </a:r>
            <a:endParaRPr lang="en-GB" altLang="de-DE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Onset of </a:t>
            </a:r>
            <a:r>
              <a:rPr lang="en-GB" altLang="de-DE" sz="1800" dirty="0" err="1" smtClean="0">
                <a:solidFill>
                  <a:schemeClr val="accent2">
                    <a:lumMod val="75000"/>
                  </a:schemeClr>
                </a:solidFill>
              </a:rPr>
              <a:t>deconfinement</a:t>
            </a: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 / chiral restoration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Nature of transition (first-order?)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en-GB" altLang="de-DE" sz="1800" dirty="0" smtClean="0">
                <a:solidFill>
                  <a:schemeClr val="accent2">
                    <a:lumMod val="75000"/>
                  </a:schemeClr>
                </a:solidFill>
              </a:rPr>
              <a:t>Critical end-point</a:t>
            </a:r>
            <a:endParaRPr lang="en-GB" altLang="de-DE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97" y="1710046"/>
            <a:ext cx="3775874" cy="1735559"/>
          </a:xfrm>
          <a:prstGeom prst="rect">
            <a:avLst/>
          </a:prstGeom>
        </p:spPr>
      </p:pic>
      <p:sp>
        <p:nvSpPr>
          <p:cNvPr id="6" name="Rechteckiger Pfeil 5"/>
          <p:cNvSpPr/>
          <p:nvPr/>
        </p:nvSpPr>
        <p:spPr>
          <a:xfrm rot="10800000">
            <a:off x="5237497" y="3610099"/>
            <a:ext cx="902046" cy="665018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737631" y="3835871"/>
            <a:ext cx="20522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1200" i="1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Theory, models</a:t>
            </a:r>
            <a:endParaRPr lang="en-US" altLang="de-DE" sz="1200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5427501" y="4546031"/>
            <a:ext cx="3585870" cy="162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en-GB" altLang="de-DE" sz="2000" dirty="0" smtClean="0">
                <a:solidFill>
                  <a:srgbClr val="953735"/>
                </a:solidFill>
                <a:latin typeface="Calibri" charset="0"/>
              </a:rPr>
              <a:t>General experimental strategy: stay as open and flexible as possible; measure as many observables as </a:t>
            </a:r>
            <a:r>
              <a:rPr lang="en-GB" altLang="de-DE" sz="2000" smtClean="0">
                <a:solidFill>
                  <a:srgbClr val="953735"/>
                </a:solidFill>
                <a:latin typeface="Calibri" charset="0"/>
              </a:rPr>
              <a:t>you reasonably can.</a:t>
            </a:r>
            <a:endParaRPr lang="en-GB" altLang="de-DE" sz="2000" dirty="0" smtClean="0">
              <a:solidFill>
                <a:srgbClr val="953735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de-DE" sz="2000" dirty="0">
              <a:solidFill>
                <a:srgbClr val="953735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ea typeface="ＭＳ Ｐゴシック" charset="-128"/>
              </a:rPr>
              <a:t>CBM: Experiment Systems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62701" y="1314450"/>
            <a:ext cx="2662546" cy="4811713"/>
          </a:xfrm>
        </p:spPr>
        <p:txBody>
          <a:bodyPr/>
          <a:lstStyle/>
          <a:p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Large acceptance:</a:t>
            </a:r>
            <a:b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2.5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°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– 25°</a:t>
            </a:r>
          </a:p>
          <a:p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Identify:</a:t>
            </a:r>
          </a:p>
          <a:p>
            <a:pPr lvl="1"/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Hadrons (TOF)</a:t>
            </a:r>
          </a:p>
          <a:p>
            <a:pPr lvl="1"/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Electrons (RICH, TRD)</a:t>
            </a:r>
          </a:p>
          <a:p>
            <a:pPr lvl="1"/>
            <a:r>
              <a:rPr lang="en-GB" sz="1600" dirty="0" err="1" smtClean="0">
                <a:solidFill>
                  <a:schemeClr val="accent2">
                    <a:lumMod val="75000"/>
                  </a:schemeClr>
                </a:solidFill>
              </a:rPr>
              <a:t>Muon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 (MUCH)</a:t>
            </a:r>
          </a:p>
          <a:p>
            <a:pPr lvl="1"/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Neutral probes (ECAL)</a:t>
            </a:r>
          </a:p>
          <a:p>
            <a:pPr lvl="1"/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Open charm (MVD)</a:t>
            </a:r>
          </a:p>
          <a:p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High rates: up to 10</a:t>
            </a:r>
            <a:r>
              <a:rPr lang="en-GB" sz="2000" baseline="30000" dirty="0" smtClean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en-GB" sz="2000" dirty="0" smtClean="0">
                <a:solidFill>
                  <a:schemeClr val="accent2">
                    <a:lumMod val="75000"/>
                  </a:schemeClr>
                </a:solidFill>
              </a:rPr>
              <a:t> events/s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 Friese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83FD1-60F7-DA45-914F-5E02D38A7973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/>
          <a:srcRect r="30504"/>
          <a:stretch/>
        </p:blipFill>
        <p:spPr bwMode="auto">
          <a:xfrm>
            <a:off x="146050" y="1314450"/>
            <a:ext cx="6124121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1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de-DE" altLang="de-DE" b="1" dirty="0">
                <a:ea typeface="ＭＳ Ｐゴシック" charset="-128"/>
              </a:rPr>
              <a:t>SIS-100 </a:t>
            </a:r>
            <a:r>
              <a:rPr lang="de-DE" altLang="de-DE" b="1" dirty="0" err="1">
                <a:ea typeface="ＭＳ Ｐゴシック" charset="-128"/>
              </a:rPr>
              <a:t>and</a:t>
            </a:r>
            <a:r>
              <a:rPr lang="de-DE" altLang="de-DE" b="1" dirty="0">
                <a:ea typeface="ＭＳ Ｐゴシック" charset="-128"/>
              </a:rPr>
              <a:t> SIS-300</a:t>
            </a:r>
          </a:p>
        </p:txBody>
      </p:sp>
      <p:sp>
        <p:nvSpPr>
          <p:cNvPr id="19458" name="Inhaltsplatzhalter 2"/>
          <p:cNvSpPr>
            <a:spLocks noGrp="1"/>
          </p:cNvSpPr>
          <p:nvPr>
            <p:ph idx="1"/>
          </p:nvPr>
        </p:nvSpPr>
        <p:spPr>
          <a:xfrm>
            <a:off x="422275" y="1042059"/>
            <a:ext cx="8229600" cy="5014357"/>
          </a:xfrm>
        </p:spPr>
        <p:txBody>
          <a:bodyPr/>
          <a:lstStyle/>
          <a:p>
            <a:r>
              <a:rPr lang="en-GB" altLang="de-DE" dirty="0">
                <a:solidFill>
                  <a:srgbClr val="953735"/>
                </a:solidFill>
                <a:ea typeface="ＭＳ Ｐゴシック" charset="-128"/>
              </a:rPr>
              <a:t>SIS-100 and CBM are part of the FAIR Modularised Start Version (MSV)</a:t>
            </a:r>
          </a:p>
          <a:p>
            <a:r>
              <a:rPr lang="en-GB" altLang="de-DE" dirty="0">
                <a:solidFill>
                  <a:srgbClr val="953735"/>
                </a:solidFill>
                <a:ea typeface="ＭＳ Ｐゴシック" charset="-128"/>
              </a:rPr>
              <a:t>SIS-300 is </a:t>
            </a:r>
            <a:r>
              <a:rPr lang="en-GB" altLang="de-DE" dirty="0" smtClean="0">
                <a:solidFill>
                  <a:srgbClr val="953735"/>
                </a:solidFill>
                <a:ea typeface="ＭＳ Ｐゴシック" charset="-128"/>
              </a:rPr>
              <a:t>agreed-on part of FAIR, but not of the start version; timeline is unclear</a:t>
            </a:r>
            <a:endParaRPr lang="en-GB" altLang="de-DE" dirty="0">
              <a:solidFill>
                <a:srgbClr val="953735"/>
              </a:solidFill>
              <a:ea typeface="ＭＳ Ｐゴシック" charset="-128"/>
            </a:endParaRPr>
          </a:p>
          <a:p>
            <a:r>
              <a:rPr lang="en-GB" altLang="de-DE" dirty="0">
                <a:solidFill>
                  <a:srgbClr val="953735"/>
                </a:solidFill>
                <a:ea typeface="ＭＳ Ｐゴシック" charset="-128"/>
              </a:rPr>
              <a:t>we concentrate </a:t>
            </a:r>
            <a:r>
              <a:rPr lang="en-GB" altLang="de-DE" dirty="0" smtClean="0">
                <a:solidFill>
                  <a:srgbClr val="953735"/>
                </a:solidFill>
                <a:ea typeface="ＭＳ Ｐゴシック" charset="-128"/>
              </a:rPr>
              <a:t>here </a:t>
            </a:r>
            <a:r>
              <a:rPr lang="en-GB" altLang="de-DE" dirty="0">
                <a:solidFill>
                  <a:srgbClr val="953735"/>
                </a:solidFill>
                <a:ea typeface="ＭＳ Ｐゴシック" charset="-128"/>
              </a:rPr>
              <a:t>on CBM@SIS-100</a:t>
            </a:r>
          </a:p>
          <a:p>
            <a:pPr lvl="1"/>
            <a:r>
              <a:rPr lang="en-GB" altLang="de-DE" dirty="0">
                <a:solidFill>
                  <a:srgbClr val="953735"/>
                </a:solidFill>
                <a:ea typeface="ＭＳ Ｐゴシック" charset="-128"/>
              </a:rPr>
              <a:t>Au: 2A – 11A </a:t>
            </a:r>
            <a:r>
              <a:rPr lang="en-GB" altLang="de-DE" dirty="0" err="1">
                <a:solidFill>
                  <a:srgbClr val="953735"/>
                </a:solidFill>
                <a:ea typeface="ＭＳ Ｐゴシック" charset="-128"/>
              </a:rPr>
              <a:t>GeV</a:t>
            </a:r>
            <a:endParaRPr lang="en-GB" altLang="de-DE" dirty="0">
              <a:solidFill>
                <a:srgbClr val="953735"/>
              </a:solidFill>
              <a:ea typeface="ＭＳ Ｐゴシック" charset="-128"/>
            </a:endParaRPr>
          </a:p>
          <a:p>
            <a:pPr lvl="1"/>
            <a:r>
              <a:rPr lang="en-GB" altLang="de-DE" dirty="0">
                <a:solidFill>
                  <a:srgbClr val="953735"/>
                </a:solidFill>
                <a:ea typeface="ＭＳ Ｐゴシック" charset="-128"/>
              </a:rPr>
              <a:t>Ni: 2A – 15A </a:t>
            </a:r>
            <a:r>
              <a:rPr lang="en-GB" altLang="de-DE" dirty="0" err="1">
                <a:solidFill>
                  <a:srgbClr val="953735"/>
                </a:solidFill>
                <a:ea typeface="ＭＳ Ｐゴシック" charset="-128"/>
              </a:rPr>
              <a:t>GeV</a:t>
            </a:r>
            <a:endParaRPr lang="en-GB" altLang="de-DE" dirty="0">
              <a:solidFill>
                <a:srgbClr val="953735"/>
              </a:solidFill>
              <a:ea typeface="ＭＳ Ｐゴシック" charset="-128"/>
            </a:endParaRPr>
          </a:p>
          <a:p>
            <a:pPr lvl="1"/>
            <a:r>
              <a:rPr lang="en-GB" altLang="de-DE" dirty="0">
                <a:solidFill>
                  <a:srgbClr val="953735"/>
                </a:solidFill>
                <a:ea typeface="ＭＳ Ｐゴシック" charset="-128"/>
              </a:rPr>
              <a:t>p: up to 30 </a:t>
            </a:r>
            <a:r>
              <a:rPr lang="en-GB" altLang="de-DE" dirty="0" err="1">
                <a:solidFill>
                  <a:srgbClr val="953735"/>
                </a:solidFill>
                <a:ea typeface="ＭＳ Ｐゴシック" charset="-128"/>
              </a:rPr>
              <a:t>GeV</a:t>
            </a:r>
            <a:r>
              <a:rPr lang="en-GB" altLang="de-DE" dirty="0">
                <a:solidFill>
                  <a:srgbClr val="953735"/>
                </a:solidFill>
                <a:ea typeface="ＭＳ Ｐゴシック" charset="-128"/>
              </a:rPr>
              <a:t> </a:t>
            </a:r>
          </a:p>
          <a:p>
            <a:r>
              <a:rPr lang="en-GB" altLang="de-DE" dirty="0">
                <a:solidFill>
                  <a:srgbClr val="953735"/>
                </a:solidFill>
                <a:ea typeface="ＭＳ Ｐゴシック" charset="-128"/>
              </a:rPr>
              <a:t>staying open for SIS-300 as later upgrade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ICNFP 2017, Kolymbari, 25 August 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V. Friese</a:t>
            </a:r>
          </a:p>
        </p:txBody>
      </p:sp>
      <p:sp>
        <p:nvSpPr>
          <p:cNvPr id="19461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76A3A6-E7ED-BC45-9AA1-0D416FEF0AB5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b="1" dirty="0" smtClean="0">
                <a:ea typeface="ＭＳ Ｐゴシック" charset="-128"/>
              </a:rPr>
              <a:t>CBM Physics: Strangeness</a:t>
            </a:r>
            <a:endParaRPr lang="en-GB" altLang="de-DE" b="1" dirty="0">
              <a:ea typeface="ＭＳ Ｐゴシック" charset="-128"/>
            </a:endParaRPr>
          </a:p>
        </p:txBody>
      </p:sp>
      <p:sp>
        <p:nvSpPr>
          <p:cNvPr id="54274" name="Inhaltsplatzhalter 2"/>
          <p:cNvSpPr>
            <a:spLocks noGrp="1"/>
          </p:cNvSpPr>
          <p:nvPr>
            <p:ph idx="1"/>
          </p:nvPr>
        </p:nvSpPr>
        <p:spPr>
          <a:xfrm>
            <a:off x="457200" y="1381125"/>
            <a:ext cx="8229600" cy="4525963"/>
          </a:xfrm>
        </p:spPr>
        <p:txBody>
          <a:bodyPr/>
          <a:lstStyle/>
          <a:p>
            <a:r>
              <a:rPr lang="en-GB" altLang="de-DE" sz="2400" dirty="0">
                <a:solidFill>
                  <a:srgbClr val="953735"/>
                </a:solidFill>
                <a:ea typeface="ＭＳ Ｐゴシック" charset="-128"/>
              </a:rPr>
              <a:t>One of the ”classical” observables: </a:t>
            </a:r>
            <a:br>
              <a:rPr lang="en-GB" altLang="de-DE" sz="2400" dirty="0">
                <a:solidFill>
                  <a:srgbClr val="953735"/>
                </a:solidFill>
                <a:ea typeface="ＭＳ Ｐゴシック" charset="-128"/>
              </a:rPr>
            </a:br>
            <a:r>
              <a:rPr lang="en-GB" altLang="de-DE" sz="2400" dirty="0">
                <a:solidFill>
                  <a:srgbClr val="953735"/>
                </a:solidFill>
                <a:ea typeface="ＭＳ Ｐゴシック" charset="-128"/>
              </a:rPr>
              <a:t>strangeness enhancement / canonical suppression</a:t>
            </a:r>
          </a:p>
          <a:p>
            <a:r>
              <a:rPr lang="en-GB" altLang="de-DE" sz="2400" dirty="0">
                <a:solidFill>
                  <a:srgbClr val="953735"/>
                </a:solidFill>
                <a:ea typeface="ＭＳ Ｐゴシック" charset="-128"/>
              </a:rPr>
              <a:t>Strangeness yields from are well described by the statistical model: strong argument for phase transition (no </a:t>
            </a:r>
            <a:r>
              <a:rPr lang="en-GB" altLang="de-DE" sz="2400" dirty="0" err="1">
                <a:solidFill>
                  <a:srgbClr val="953735"/>
                </a:solidFill>
                <a:ea typeface="ＭＳ Ｐゴシック" charset="-128"/>
              </a:rPr>
              <a:t>hadronic</a:t>
            </a:r>
            <a:r>
              <a:rPr lang="en-GB" altLang="de-DE" sz="2400" dirty="0">
                <a:solidFill>
                  <a:srgbClr val="953735"/>
                </a:solidFill>
                <a:ea typeface="ＭＳ Ｐゴシック" charset="-128"/>
              </a:rPr>
              <a:t> mechanism to equilibrate e.g. Omega)</a:t>
            </a:r>
          </a:p>
          <a:p>
            <a:r>
              <a:rPr lang="en-GB" altLang="de-DE" sz="2400" dirty="0">
                <a:solidFill>
                  <a:srgbClr val="953735"/>
                </a:solidFill>
                <a:ea typeface="ＭＳ Ｐゴシック" charset="-128"/>
              </a:rPr>
              <a:t>Model fits describe data at lower SPS and at AGS</a:t>
            </a:r>
          </a:p>
          <a:p>
            <a:pPr lvl="1"/>
            <a:r>
              <a:rPr lang="en-GB" altLang="de-DE" sz="2000" dirty="0">
                <a:solidFill>
                  <a:srgbClr val="953735"/>
                </a:solidFill>
                <a:ea typeface="ＭＳ Ｐゴシック" charset="-128"/>
              </a:rPr>
              <a:t>But with a limited amount of particle species</a:t>
            </a:r>
          </a:p>
          <a:p>
            <a:pPr lvl="1"/>
            <a:r>
              <a:rPr lang="en-GB" altLang="de-DE" sz="2000" dirty="0">
                <a:solidFill>
                  <a:srgbClr val="953735"/>
                </a:solidFill>
                <a:ea typeface="ＭＳ Ｐゴシック" charset="-128"/>
              </a:rPr>
              <a:t>Data on multi-strange baryons are scarce</a:t>
            </a:r>
          </a:p>
          <a:p>
            <a:r>
              <a:rPr lang="en-GB" altLang="de-DE" sz="2400" dirty="0" smtClean="0">
                <a:solidFill>
                  <a:srgbClr val="953735"/>
                </a:solidFill>
                <a:ea typeface="ＭＳ Ｐゴシック" charset="-128"/>
              </a:rPr>
              <a:t>Following </a:t>
            </a:r>
            <a:r>
              <a:rPr lang="en-GB" altLang="de-DE" sz="2400" dirty="0">
                <a:solidFill>
                  <a:srgbClr val="953735"/>
                </a:solidFill>
                <a:ea typeface="ＭＳ Ｐゴシック" charset="-128"/>
              </a:rPr>
              <a:t>this: measuring strange baryon abundances at lower energies.</a:t>
            </a:r>
          </a:p>
          <a:p>
            <a:pPr lvl="1"/>
            <a:r>
              <a:rPr lang="en-GB" altLang="de-DE" sz="2000" dirty="0">
                <a:solidFill>
                  <a:srgbClr val="953735"/>
                </a:solidFill>
                <a:ea typeface="ＭＳ Ｐゴシック" charset="-128"/>
              </a:rPr>
              <a:t>Down to which collision energies does the hadron gas model hold</a:t>
            </a:r>
            <a:r>
              <a:rPr lang="en-GB" altLang="de-DE" sz="2000" dirty="0" smtClean="0">
                <a:solidFill>
                  <a:srgbClr val="953735"/>
                </a:solidFill>
                <a:ea typeface="ＭＳ Ｐゴシック" charset="-128"/>
              </a:rPr>
              <a:t>?</a:t>
            </a:r>
            <a:endParaRPr lang="en-GB" altLang="de-DE" sz="2000" dirty="0">
              <a:solidFill>
                <a:srgbClr val="953735"/>
              </a:solidFill>
              <a:ea typeface="ＭＳ Ｐゴシック" charset="-128"/>
            </a:endParaRPr>
          </a:p>
        </p:txBody>
      </p:sp>
      <p:sp>
        <p:nvSpPr>
          <p:cNvPr id="54275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ICNFP 2017, Kolymbari, 25 August 2017</a:t>
            </a:r>
            <a:endParaRPr lang="de-DE" altLang="de-DE" sz="1200" dirty="0">
              <a:solidFill>
                <a:srgbClr val="89898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 Friese</a:t>
            </a:r>
            <a:endParaRPr lang="de-DE"/>
          </a:p>
        </p:txBody>
      </p:sp>
      <p:sp>
        <p:nvSpPr>
          <p:cNvPr id="54277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6A287A-3139-A943-A953-D2B856FA03EB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sz="2800" b="1">
                <a:ea typeface="ＭＳ Ｐゴシック" charset="-128"/>
              </a:rPr>
              <a:t>Breakdown of strangeness thermalisation?</a:t>
            </a:r>
          </a:p>
        </p:txBody>
      </p:sp>
      <p:sp>
        <p:nvSpPr>
          <p:cNvPr id="34818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ICNFP 2017, Kolymbari, 25 August 2017</a:t>
            </a:r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 Friese</a:t>
            </a:r>
            <a:endParaRPr lang="de-DE"/>
          </a:p>
        </p:txBody>
      </p:sp>
      <p:sp>
        <p:nvSpPr>
          <p:cNvPr id="34820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E54B8D-9342-504D-8DF6-D19591D6A72F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84188" y="1800225"/>
            <a:ext cx="4087812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en-GB" altLang="de-DE" sz="2000" dirty="0" smtClean="0">
                <a:solidFill>
                  <a:srgbClr val="953735"/>
                </a:solidFill>
                <a:latin typeface="Calibri" charset="0"/>
              </a:rPr>
              <a:t>HADES result for Xi</a:t>
            </a:r>
            <a:r>
              <a:rPr lang="en-GB" altLang="de-DE" sz="2000" baseline="30000" dirty="0" smtClean="0">
                <a:solidFill>
                  <a:srgbClr val="953735"/>
                </a:solidFill>
                <a:latin typeface="Calibri" charset="0"/>
              </a:rPr>
              <a:t>-</a:t>
            </a:r>
            <a:r>
              <a:rPr lang="en-GB" altLang="de-DE" sz="2000" dirty="0" smtClean="0">
                <a:solidFill>
                  <a:srgbClr val="953735"/>
                </a:solidFill>
                <a:latin typeface="Calibri" charset="0"/>
              </a:rPr>
              <a:t> at SIS-18 (1.76A </a:t>
            </a:r>
            <a:r>
              <a:rPr lang="en-GB" altLang="de-DE" sz="2000" dirty="0" err="1" smtClean="0">
                <a:solidFill>
                  <a:srgbClr val="953735"/>
                </a:solidFill>
                <a:latin typeface="Calibri" charset="0"/>
              </a:rPr>
              <a:t>GeV</a:t>
            </a:r>
            <a:r>
              <a:rPr lang="en-GB" altLang="de-DE" sz="2000" dirty="0" smtClean="0">
                <a:solidFill>
                  <a:srgbClr val="953735"/>
                </a:solidFill>
                <a:latin typeface="Calibri" charset="0"/>
              </a:rPr>
              <a:t>): Xi</a:t>
            </a:r>
            <a:r>
              <a:rPr lang="en-GB" altLang="de-DE" sz="2000" baseline="30000" dirty="0" smtClean="0">
                <a:solidFill>
                  <a:srgbClr val="953735"/>
                </a:solidFill>
                <a:latin typeface="Calibri" charset="0"/>
              </a:rPr>
              <a:t>-</a:t>
            </a:r>
            <a:r>
              <a:rPr lang="en-GB" altLang="de-DE" sz="2000" dirty="0" smtClean="0">
                <a:solidFill>
                  <a:srgbClr val="953735"/>
                </a:solidFill>
                <a:latin typeface="Calibri" charset="0"/>
              </a:rPr>
              <a:t> yield is off by an order of magnitude from the statistical model.</a:t>
            </a:r>
          </a:p>
          <a:p>
            <a:pPr marL="0" indent="0">
              <a:spcBef>
                <a:spcPct val="20000"/>
              </a:spcBef>
              <a:defRPr/>
            </a:pPr>
            <a:endParaRPr lang="en-GB" altLang="de-DE" sz="2000" dirty="0">
              <a:solidFill>
                <a:srgbClr val="953735"/>
              </a:solidFill>
              <a:latin typeface="Calibri" charset="0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en-GB" altLang="de-DE" sz="2000" dirty="0" err="1" smtClean="0">
                <a:solidFill>
                  <a:srgbClr val="953735"/>
                </a:solidFill>
                <a:latin typeface="Calibri" charset="0"/>
              </a:rPr>
              <a:t>N.b.</a:t>
            </a:r>
            <a:r>
              <a:rPr lang="en-GB" altLang="de-DE" sz="2000" dirty="0" smtClean="0">
                <a:solidFill>
                  <a:srgbClr val="953735"/>
                </a:solidFill>
                <a:latin typeface="Calibri" charset="0"/>
              </a:rPr>
              <a:t>: This is deep sub-threshold. Production through multi-step processes 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de-DE" sz="2000" dirty="0">
              <a:solidFill>
                <a:srgbClr val="953735"/>
              </a:solidFill>
              <a:latin typeface="Calibri" charset="0"/>
            </a:endParaRPr>
          </a:p>
        </p:txBody>
      </p:sp>
      <p:sp>
        <p:nvSpPr>
          <p:cNvPr id="34822" name="Textfeld 9"/>
          <p:cNvSpPr txBox="1">
            <a:spLocks noChangeArrowheads="1"/>
          </p:cNvSpPr>
          <p:nvPr/>
        </p:nvSpPr>
        <p:spPr bwMode="auto">
          <a:xfrm>
            <a:off x="7789863" y="1106488"/>
            <a:ext cx="812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b="1">
                <a:latin typeface="Arial" charset="0"/>
              </a:rPr>
              <a:t>HADES</a:t>
            </a:r>
          </a:p>
        </p:txBody>
      </p:sp>
      <p:grpSp>
        <p:nvGrpSpPr>
          <p:cNvPr id="34823" name="Gruppierung 11"/>
          <p:cNvGrpSpPr>
            <a:grpSpLocks/>
          </p:cNvGrpSpPr>
          <p:nvPr/>
        </p:nvGrpSpPr>
        <p:grpSpPr bwMode="auto">
          <a:xfrm>
            <a:off x="4860925" y="950913"/>
            <a:ext cx="3825875" cy="4705350"/>
            <a:chOff x="4861682" y="931863"/>
            <a:chExt cx="3825118" cy="4705175"/>
          </a:xfrm>
        </p:grpSpPr>
        <p:pic>
          <p:nvPicPr>
            <p:cNvPr id="34827" name="Picture 3" descr="THERMUSvsDa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1682" y="931863"/>
              <a:ext cx="3825118" cy="424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8" name="Text Box 6"/>
            <p:cNvSpPr txBox="1">
              <a:spLocks noChangeArrowheads="1"/>
            </p:cNvSpPr>
            <p:nvPr/>
          </p:nvSpPr>
          <p:spPr bwMode="auto">
            <a:xfrm>
              <a:off x="5321270" y="5175373"/>
              <a:ext cx="31441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1413" indent="-2270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598613" indent="-2270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5813" indent="-2270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3013" indent="-227013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0213" indent="-227013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7413" indent="-227013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4613" indent="-227013" defTabSz="455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200" i="1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R. </a:t>
              </a:r>
              <a:r>
                <a:rPr lang="en-US" altLang="de-DE" sz="1200" i="1" dirty="0" err="1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Holzmann</a:t>
              </a:r>
              <a:r>
                <a:rPr lang="en-US" altLang="de-DE" sz="1200" i="1" dirty="0">
                  <a:solidFill>
                    <a:schemeClr val="bg1">
                      <a:lumMod val="50000"/>
                    </a:schemeClr>
                  </a:solidFill>
                  <a:latin typeface="Arial" charset="0"/>
                </a:rPr>
                <a:t>, CBM Physics Workshop, April 2010</a:t>
              </a:r>
            </a:p>
          </p:txBody>
        </p:sp>
      </p:grpSp>
      <p:graphicFrame>
        <p:nvGraphicFramePr>
          <p:cNvPr id="34824" name="Object 2"/>
          <p:cNvGraphicFramePr>
            <a:graphicFrameLocks noChangeAspect="1"/>
          </p:cNvGraphicFramePr>
          <p:nvPr/>
        </p:nvGraphicFramePr>
        <p:xfrm>
          <a:off x="484188" y="4348163"/>
          <a:ext cx="982662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6" name="Formel" r:id="rId4" imgW="16838095" imgH="3301587" progId="Equation.3">
                  <p:embed/>
                </p:oleObj>
              </mc:Choice>
              <mc:Fallback>
                <p:oleObj name="Formel" r:id="rId4" imgW="16838095" imgH="330158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4348163"/>
                        <a:ext cx="982662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3"/>
          <p:cNvGraphicFramePr>
            <a:graphicFrameLocks noChangeAspect="1"/>
          </p:cNvGraphicFramePr>
          <p:nvPr/>
        </p:nvGraphicFramePr>
        <p:xfrm>
          <a:off x="1639888" y="4298950"/>
          <a:ext cx="97631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7" name="Formel" r:id="rId6" imgW="16761905" imgH="4876190" progId="Equation.3">
                  <p:embed/>
                </p:oleObj>
              </mc:Choice>
              <mc:Fallback>
                <p:oleObj name="Formel" r:id="rId6" imgW="16761905" imgH="48761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4298950"/>
                        <a:ext cx="97631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6" name="Object 4"/>
          <p:cNvGraphicFramePr>
            <a:graphicFrameLocks noChangeAspect="1"/>
          </p:cNvGraphicFramePr>
          <p:nvPr/>
        </p:nvGraphicFramePr>
        <p:xfrm>
          <a:off x="2870200" y="4349750"/>
          <a:ext cx="977900" cy="20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8" name="Formel" r:id="rId8" imgW="16838095" imgH="3301587" progId="Equation.3">
                  <p:embed/>
                </p:oleObj>
              </mc:Choice>
              <mc:Fallback>
                <p:oleObj name="Formel" r:id="rId8" imgW="16838095" imgH="330158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4349750"/>
                        <a:ext cx="977900" cy="20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de-DE" b="1">
                <a:ea typeface="ＭＳ Ｐゴシック" charset="-128"/>
              </a:rPr>
              <a:t>The need for data on multi-strange baryons</a:t>
            </a:r>
          </a:p>
        </p:txBody>
      </p:sp>
      <p:sp>
        <p:nvSpPr>
          <p:cNvPr id="56322" name="Datumsplatzhalt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200" smtClean="0">
                <a:solidFill>
                  <a:srgbClr val="898989"/>
                </a:solidFill>
              </a:rPr>
              <a:t>ICNFP 2017, Kolymbari, 25 August 2017</a:t>
            </a:r>
            <a:endParaRPr lang="de-DE" altLang="de-DE" sz="1200">
              <a:solidFill>
                <a:srgbClr val="898989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V. Friese</a:t>
            </a:r>
            <a:endParaRPr lang="de-DE"/>
          </a:p>
        </p:txBody>
      </p:sp>
      <p:sp>
        <p:nvSpPr>
          <p:cNvPr id="56324" name="Foliennummernplatzhalt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1413" indent="-2270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598613" indent="-2270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5813" indent="-2270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30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02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74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4613" indent="-227013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FAA9CF-F234-BC4E-A82E-3020A88C3954}" type="slidenum">
              <a:rPr lang="de-DE" altLang="de-DE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200">
              <a:solidFill>
                <a:srgbClr val="898989"/>
              </a:solidFill>
            </a:endParaRPr>
          </a:p>
        </p:txBody>
      </p:sp>
      <p:pic>
        <p:nvPicPr>
          <p:cNvPr id="56325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963" y="931863"/>
            <a:ext cx="534987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382588" y="4670425"/>
            <a:ext cx="84010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GB" altLang="de-DE" sz="1600" dirty="0" smtClean="0">
                <a:solidFill>
                  <a:srgbClr val="953735"/>
                </a:solidFill>
                <a:latin typeface="Calibri" charset="0"/>
              </a:rPr>
              <a:t>A long-lasting debate: pure </a:t>
            </a:r>
            <a:r>
              <a:rPr lang="en-GB" altLang="de-DE" sz="1600" dirty="0" err="1" smtClean="0">
                <a:solidFill>
                  <a:srgbClr val="953735"/>
                </a:solidFill>
                <a:latin typeface="Calibri" charset="0"/>
              </a:rPr>
              <a:t>hadronic</a:t>
            </a:r>
            <a:r>
              <a:rPr lang="en-GB" altLang="de-DE" sz="1600" dirty="0" smtClean="0">
                <a:solidFill>
                  <a:srgbClr val="953735"/>
                </a:solidFill>
                <a:latin typeface="Calibri" charset="0"/>
              </a:rPr>
              <a:t> description or signal of drastic change in matter properties?</a:t>
            </a:r>
          </a:p>
          <a:p>
            <a:pPr>
              <a:spcBef>
                <a:spcPct val="20000"/>
              </a:spcBef>
              <a:defRPr/>
            </a:pPr>
            <a:r>
              <a:rPr lang="en-GB" altLang="de-DE" sz="1600" dirty="0" smtClean="0">
                <a:solidFill>
                  <a:srgbClr val="953735"/>
                </a:solidFill>
                <a:latin typeface="Calibri" charset="0"/>
              </a:rPr>
              <a:t>Data on multi-strange baryons will be decisive!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de-DE" sz="1600" dirty="0" smtClean="0">
                <a:solidFill>
                  <a:srgbClr val="953735"/>
                </a:solidFill>
                <a:latin typeface="Calibri" charset="0"/>
              </a:rPr>
              <a:t>“Onset” scenario: effect is due to increase in strangeness; sharp maximum at same location as K/pi; size of peak increases with strangeness content</a:t>
            </a:r>
          </a:p>
          <a:p>
            <a:pPr marL="285750" indent="-28575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altLang="de-DE" sz="1600" dirty="0" smtClean="0">
                <a:solidFill>
                  <a:srgbClr val="953735"/>
                </a:solidFill>
                <a:latin typeface="Calibri" charset="0"/>
              </a:rPr>
              <a:t>Hadron Gas Model: effect is due to net-baryon density; broad maximum; size of maximum decreases with strangeness content; position of maximum shifts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de-DE" sz="2000" dirty="0" smtClean="0">
              <a:solidFill>
                <a:srgbClr val="953735"/>
              </a:solidFill>
              <a:latin typeface="Calibri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en-GB" altLang="de-DE" sz="2000" dirty="0">
              <a:solidFill>
                <a:srgbClr val="953735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1464</Words>
  <Application>Microsoft Macintosh PowerPoint</Application>
  <PresentationFormat>Bildschirmpräsentation (4:3)</PresentationFormat>
  <Paragraphs>237</Paragraphs>
  <Slides>27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6" baseType="lpstr">
      <vt:lpstr>Calibri</vt:lpstr>
      <vt:lpstr>Cambria Math</vt:lpstr>
      <vt:lpstr>ＭＳ Ｐゴシック</vt:lpstr>
      <vt:lpstr>Symbol</vt:lpstr>
      <vt:lpstr>Tahoma</vt:lpstr>
      <vt:lpstr>Times New Roman</vt:lpstr>
      <vt:lpstr>Arial</vt:lpstr>
      <vt:lpstr>Office-Design</vt:lpstr>
      <vt:lpstr>Formel</vt:lpstr>
      <vt:lpstr>Physics with the CBM Experiment</vt:lpstr>
      <vt:lpstr>FAIR Accelerator Complex</vt:lpstr>
      <vt:lpstr>FAIR Accelerator Complex and CBM</vt:lpstr>
      <vt:lpstr>What We Are After</vt:lpstr>
      <vt:lpstr>CBM: Experiment Systems</vt:lpstr>
      <vt:lpstr>SIS-100 and SIS-300</vt:lpstr>
      <vt:lpstr>CBM Physics: Strangeness</vt:lpstr>
      <vt:lpstr>Breakdown of strangeness thermalisation?</vt:lpstr>
      <vt:lpstr>The need for data on multi-strange baryons</vt:lpstr>
      <vt:lpstr>Strange anti-baryons at FAIR/NICA energies</vt:lpstr>
      <vt:lpstr>CBM Performance for Hyperons</vt:lpstr>
      <vt:lpstr>CBM Performance: Anti-Hyperons</vt:lpstr>
      <vt:lpstr>Hyperons: Expected Statistics</vt:lpstr>
      <vt:lpstr>Hyperons: Acceptance and Efficiency</vt:lpstr>
      <vt:lpstr>CBM Physics: Hyper-Matter</vt:lpstr>
      <vt:lpstr>CBM Physics: Hyper-Matter</vt:lpstr>
      <vt:lpstr>Particle reconstruction in real-time</vt:lpstr>
      <vt:lpstr>CBM Physics: Flow</vt:lpstr>
      <vt:lpstr>CBM Physics: Fluctuations</vt:lpstr>
      <vt:lpstr>CBM Physics: Lepton Pairs</vt:lpstr>
      <vt:lpstr>CBM Physics: Lepton Pairs</vt:lpstr>
      <vt:lpstr>CBM Physics: Charm</vt:lpstr>
      <vt:lpstr>CBM Physics: Charm at SIS-100</vt:lpstr>
      <vt:lpstr>CBM Physics: Open Charm at SIS-100</vt:lpstr>
      <vt:lpstr>Open Charm: Maybe There Is More Subthreshold</vt:lpstr>
      <vt:lpstr>CBM and MPD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Volker Friese</dc:creator>
  <cp:lastModifiedBy>Volker Friese</cp:lastModifiedBy>
  <cp:revision>287</cp:revision>
  <cp:lastPrinted>2011-07-04T06:08:36Z</cp:lastPrinted>
  <dcterms:created xsi:type="dcterms:W3CDTF">2011-07-03T23:33:42Z</dcterms:created>
  <dcterms:modified xsi:type="dcterms:W3CDTF">2017-08-25T03:57:25Z</dcterms:modified>
</cp:coreProperties>
</file>