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49" r:id="rId3"/>
    <p:sldMasterId id="2147483997" r:id="rId4"/>
    <p:sldMasterId id="2147484009" r:id="rId5"/>
    <p:sldMasterId id="2147484022" r:id="rId6"/>
    <p:sldMasterId id="2147484035" r:id="rId7"/>
    <p:sldMasterId id="2147484048" r:id="rId8"/>
  </p:sldMasterIdLst>
  <p:notesMasterIdLst>
    <p:notesMasterId r:id="rId89"/>
  </p:notesMasterIdLst>
  <p:sldIdLst>
    <p:sldId id="572" r:id="rId9"/>
    <p:sldId id="452" r:id="rId10"/>
    <p:sldId id="620" r:id="rId11"/>
    <p:sldId id="617" r:id="rId12"/>
    <p:sldId id="556" r:id="rId13"/>
    <p:sldId id="557" r:id="rId14"/>
    <p:sldId id="558" r:id="rId15"/>
    <p:sldId id="567" r:id="rId16"/>
    <p:sldId id="569" r:id="rId17"/>
    <p:sldId id="559" r:id="rId18"/>
    <p:sldId id="581" r:id="rId19"/>
    <p:sldId id="582" r:id="rId20"/>
    <p:sldId id="605" r:id="rId21"/>
    <p:sldId id="607" r:id="rId22"/>
    <p:sldId id="608" r:id="rId23"/>
    <p:sldId id="618" r:id="rId24"/>
    <p:sldId id="616" r:id="rId25"/>
    <p:sldId id="594" r:id="rId26"/>
    <p:sldId id="595" r:id="rId27"/>
    <p:sldId id="580" r:id="rId28"/>
    <p:sldId id="583" r:id="rId29"/>
    <p:sldId id="598" r:id="rId30"/>
    <p:sldId id="597" r:id="rId31"/>
    <p:sldId id="611" r:id="rId32"/>
    <p:sldId id="612" r:id="rId33"/>
    <p:sldId id="613" r:id="rId34"/>
    <p:sldId id="561" r:id="rId35"/>
    <p:sldId id="614" r:id="rId36"/>
    <p:sldId id="615" r:id="rId37"/>
    <p:sldId id="584" r:id="rId38"/>
    <p:sldId id="585" r:id="rId39"/>
    <p:sldId id="586" r:id="rId40"/>
    <p:sldId id="587" r:id="rId41"/>
    <p:sldId id="610" r:id="rId42"/>
    <p:sldId id="562" r:id="rId43"/>
    <p:sldId id="563" r:id="rId44"/>
    <p:sldId id="564" r:id="rId45"/>
    <p:sldId id="625" r:id="rId46"/>
    <p:sldId id="565" r:id="rId47"/>
    <p:sldId id="566" r:id="rId48"/>
    <p:sldId id="401" r:id="rId49"/>
    <p:sldId id="458" r:id="rId50"/>
    <p:sldId id="408" r:id="rId51"/>
    <p:sldId id="403" r:id="rId52"/>
    <p:sldId id="404" r:id="rId53"/>
    <p:sldId id="405" r:id="rId54"/>
    <p:sldId id="407" r:id="rId55"/>
    <p:sldId id="409" r:id="rId56"/>
    <p:sldId id="410" r:id="rId57"/>
    <p:sldId id="280" r:id="rId58"/>
    <p:sldId id="281" r:id="rId59"/>
    <p:sldId id="411" r:id="rId60"/>
    <p:sldId id="412" r:id="rId61"/>
    <p:sldId id="420" r:id="rId62"/>
    <p:sldId id="422" r:id="rId63"/>
    <p:sldId id="432" r:id="rId64"/>
    <p:sldId id="433" r:id="rId65"/>
    <p:sldId id="284" r:id="rId66"/>
    <p:sldId id="619" r:id="rId67"/>
    <p:sldId id="285" r:id="rId68"/>
    <p:sldId id="539" r:id="rId69"/>
    <p:sldId id="588" r:id="rId70"/>
    <p:sldId id="589" r:id="rId71"/>
    <p:sldId id="603" r:id="rId72"/>
    <p:sldId id="590" r:id="rId73"/>
    <p:sldId id="591" r:id="rId74"/>
    <p:sldId id="445" r:id="rId75"/>
    <p:sldId id="609" r:id="rId76"/>
    <p:sldId id="601" r:id="rId77"/>
    <p:sldId id="599" r:id="rId78"/>
    <p:sldId id="602" r:id="rId79"/>
    <p:sldId id="604" r:id="rId80"/>
    <p:sldId id="555" r:id="rId81"/>
    <p:sldId id="554" r:id="rId82"/>
    <p:sldId id="483" r:id="rId83"/>
    <p:sldId id="621" r:id="rId84"/>
    <p:sldId id="622" r:id="rId85"/>
    <p:sldId id="623" r:id="rId86"/>
    <p:sldId id="624" r:id="rId87"/>
    <p:sldId id="577" r:id="rId8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269E"/>
    <a:srgbClr val="006600"/>
    <a:srgbClr val="009900"/>
    <a:srgbClr val="4F6228"/>
    <a:srgbClr val="000099"/>
    <a:srgbClr val="00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10" y="5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wmf"/><Relationship Id="rId5" Type="http://schemas.openxmlformats.org/officeDocument/2006/relationships/image" Target="../media/image34.e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A5D03A-C627-4B16-955C-1BAF0D6FD988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502DE3-68F9-4E20-8CC1-53EA18160C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04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74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933474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0F0081-9B7B-4721-8005-7CFFCD449A7B}" type="slidenum">
              <a:rPr lang="en-GB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en-GB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Overcomes drawbacks of planar detector:</a:t>
            </a:r>
          </a:p>
          <a:p>
            <a:pPr>
              <a:buFontTx/>
              <a:buChar char="-"/>
            </a:pPr>
            <a:r>
              <a:rPr lang="en-US" baseline="0" dirty="0" smtClean="0"/>
              <a:t>very high voltages required to obtain gas amplification</a:t>
            </a:r>
          </a:p>
          <a:p>
            <a:pPr>
              <a:buFontTx/>
              <a:buChar char="-"/>
            </a:pPr>
            <a:r>
              <a:rPr lang="en-US" baseline="0" dirty="0" smtClean="0"/>
              <a:t> size of avalanche depends on location of charge creation</a:t>
            </a:r>
            <a:r>
              <a:rPr lang="de-DE" baseline="0" dirty="0" smtClean="0"/>
              <a:t> =&gt; </a:t>
            </a:r>
            <a:r>
              <a:rPr lang="de-DE" baseline="0" dirty="0" err="1" smtClean="0"/>
              <a:t>loss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proportionality</a:t>
            </a:r>
            <a:r>
              <a:rPr lang="de-DE" baseline="0" dirty="0" smtClean="0"/>
              <a:t>!</a:t>
            </a:r>
          </a:p>
          <a:p>
            <a:pPr>
              <a:buFontTx/>
              <a:buChar char="-"/>
            </a:pPr>
            <a:r>
              <a:rPr lang="en-US" baseline="0" dirty="0" smtClean="0"/>
              <a:t> high electric field in complete detector =&gt; risk of breakdown!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CA114-40D0-4D59-96DD-ABE481234D5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35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41503" indent="-284292" defTabSz="91735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41564" indent="-227141" defTabSz="91735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98775" indent="-227141" defTabSz="91735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055986" indent="-227141" defTabSz="91735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478028" indent="-227141" defTabSz="9173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900069" indent="-227141" defTabSz="9173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322110" indent="-227141" defTabSz="9173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744152" indent="-227141" defTabSz="91735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ECA2CD2-A74D-41A2-BF1A-9BE0E447BCA3}" type="slidenum">
              <a:rPr lang="en-US" altLang="de-DE" sz="120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de-DE" sz="12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74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933474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1F542B3-D5FE-4C91-9C48-5FFB004E5EFD}" type="slidenum">
              <a:rPr lang="en-GB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78</a:t>
            </a:fld>
            <a:endParaRPr lang="en-GB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1427B-18B7-40CE-80DB-801D21582848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693E2-8190-4FF5-BBD0-ADC963596B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C1C04-71CC-45E6-B149-F644994447B0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E85B5-8F53-46F1-9D14-B9D4C581AA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CD6F7-61EF-4D94-B479-508367261B12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589F-93E8-4CDC-B96B-4E563F27A2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760F460-5C89-477A-94D8-A41949C79D0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0" y="6477000"/>
            <a:ext cx="533400" cy="457200"/>
          </a:xfrm>
        </p:spPr>
        <p:txBody>
          <a:bodyPr/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A36CB012-98EE-4FBF-A5A6-7F0AC9D3B2C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2"/>
          </p:nvPr>
        </p:nvSpPr>
        <p:spPr>
          <a:xfrm>
            <a:off x="-76200" y="6477000"/>
            <a:ext cx="1524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51A450E-0E7E-4F6C-9E29-FFBFAC7EB25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84E5714-5904-4D08-96D1-06CCD6ED01A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B8598A7-89DC-427F-BE08-92DD09AF86F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548A00C-9456-4BC9-9224-8B79BFB6F3C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E049DA0-FFD3-43FC-A125-E3E79CC2FB6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079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2B80917-BA20-4843-8A1D-BE3611CB480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8D12-96E7-4C31-8D2E-A13DF11040C3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7FCCC-AFE9-46C2-A59C-899E4A064A2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8B94CDB-0FF4-4B2A-9794-C97A2DEB945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2560C49-D6F9-467A-BBBC-159747FF8D7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9C7DCDB-E8D9-4B18-920B-A81106671B5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20CE3-5042-4BF1-92FF-D251EE049CB8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64A63-62CD-4AD9-8BF1-E287513BDD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6019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6019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66456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2795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8011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45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72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76458-A20E-4722-849D-0876CFA948E1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D4A80-01B1-4E1A-84B4-2149C378205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9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9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000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938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54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8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3070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9565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198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1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771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0636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90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811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D6775-04C3-400F-8189-00DC94C09BB2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88938-EF81-413E-84F8-F8F4B94B8B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38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81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8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8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72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30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519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7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36268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0784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34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38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2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C0E6442-D7D4-4AE3-9742-629B8F69CACE}" type="datetimeFigureOut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9/7/2017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1CE90F0-7A0E-4D3D-86D0-75C998D91A4B}" type="slidenum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‹Nr.›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33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1462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20C0-F250-4B8D-9F49-30C4BB660065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9D91-D906-44F5-98AF-DE146223BA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75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13112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35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4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7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7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06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17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726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6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81744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8069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55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35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3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DB8D6-B5B4-4614-9262-24DADF5E8B8E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7023-6EBC-4706-A50E-9ABC2397DC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C0E6442-D7D4-4AE3-9742-629B8F69CACE}" type="datetimeFigureOut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9/7/2017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1CE90F0-7A0E-4D3D-86D0-75C998D91A4B}" type="slidenum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‹Nr.›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185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3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66198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58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31564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32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97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4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4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48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5576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78028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012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E12A0-D766-4D6F-AB99-2088AA78AA19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7B78D-9A00-4F2A-9FFE-C3E1F7337D5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388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32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13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C0E6442-D7D4-4AE3-9742-629B8F69CACE}" type="datetimeFigureOut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9/7/2017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1CE90F0-7A0E-4D3D-86D0-75C998D91A4B}" type="slidenum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‹Nr.›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7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89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324915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38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98497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28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89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1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24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50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443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155E8-D010-467C-B79A-D33191C039E5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8E729-5DD7-4518-AA17-F156E2C035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93020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9104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936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28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632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C0E6442-D7D4-4AE3-9742-629B8F69CACE}" type="datetimeFigureOut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9/7/2017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1CE90F0-7A0E-4D3D-86D0-75C998D91A4B}" type="slidenum">
              <a:rPr lang="en-US" sz="160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‹Nr.›</a:t>
            </a:fld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4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hyperlink" Target="http://wwwires.in2p3.fr/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hyperlink" Target="http://wwwires.in2p3.fr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hyperlink" Target="http://wwwires.in2p3.fr/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hyperlink" Target="http://wwwires.in2p3.fr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1EE106-B602-4317-97B6-011066073D61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W. Riegler, Particle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F12CB8-E284-4A0D-91ED-189AC3908C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24800" y="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810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58FA448-3102-4D50-B390-9270AAE184F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152400" y="6477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W. Riegler/CERN</a:t>
            </a: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auto">
          <a:xfrm>
            <a:off x="0" y="1295400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  <a:defRPr/>
            </a:pPr>
            <a:endParaRPr lang="en-US" sz="1500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84175" indent="-384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8000"/>
        </a:buClr>
        <a:buSzPct val="70000"/>
        <a:buFont typeface="Wingdings" pitchFamily="2" charset="2"/>
        <a:buChar char="u"/>
        <a:defRPr sz="20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855663" indent="-2809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8000"/>
        </a:buClr>
        <a:buSzPct val="70000"/>
        <a:buFont typeface="Wingdings" pitchFamily="2" charset="2"/>
        <a:buChar char="n"/>
        <a:defRPr sz="1700" b="1">
          <a:solidFill>
            <a:schemeClr val="tx1"/>
          </a:solidFill>
          <a:latin typeface="+mn-lt"/>
        </a:defRPr>
      </a:lvl2pPr>
      <a:lvl3pPr marL="1330325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3pPr>
      <a:lvl4pPr marL="1712913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1400" b="1">
          <a:solidFill>
            <a:srgbClr val="0000FF"/>
          </a:solidFill>
          <a:latin typeface="+mn-lt"/>
        </a:defRPr>
      </a:lvl4pPr>
      <a:lvl5pPr marL="20970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 b="1">
          <a:solidFill>
            <a:srgbClr val="0000FF"/>
          </a:solidFill>
          <a:latin typeface="+mn-lt"/>
        </a:defRPr>
      </a:lvl5pPr>
      <a:lvl6pPr marL="25542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6pPr>
      <a:lvl7pPr marL="30114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7pPr>
      <a:lvl8pPr marL="34686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8pPr>
      <a:lvl9pPr marL="39258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b="0">
                <a:latin typeface="Times New Roman" pitchFamily="18" charset="0"/>
              </a:defRPr>
            </a:lvl1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Elba, May 2000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b="0">
                <a:latin typeface="Times New Roman" pitchFamily="18" charset="0"/>
              </a:defRPr>
            </a:lvl1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Werner Riegler, Martin Aleksa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601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3" name="Picture 9" descr="C:\WWW\ATLASlogo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0" y="533400"/>
            <a:ext cx="341313" cy="762000"/>
          </a:xfrm>
          <a:prstGeom prst="rect">
            <a:avLst/>
          </a:prstGeom>
          <a:noFill/>
        </p:spPr>
      </p:pic>
      <p:pic>
        <p:nvPicPr>
          <p:cNvPr id="1034" name="Picture 10" descr="C:\WWW\Muon-Spectrometer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3800" y="533400"/>
            <a:ext cx="765175" cy="8382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hf sldNum="0"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84175" indent="-384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8000"/>
        </a:buClr>
        <a:buSzPct val="70000"/>
        <a:buFont typeface="Wingdings" pitchFamily="2" charset="2"/>
        <a:buChar char="u"/>
        <a:defRPr sz="20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855663" indent="-2809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8000"/>
        </a:buClr>
        <a:buSzPct val="70000"/>
        <a:buFont typeface="Wingdings" pitchFamily="2" charset="2"/>
        <a:buChar char="n"/>
        <a:defRPr sz="1700" b="1">
          <a:solidFill>
            <a:schemeClr val="tx1"/>
          </a:solidFill>
          <a:latin typeface="+mn-lt"/>
        </a:defRPr>
      </a:lvl2pPr>
      <a:lvl3pPr marL="1330325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3pPr>
      <a:lvl4pPr marL="1712913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1400" b="1">
          <a:solidFill>
            <a:srgbClr val="0000FF"/>
          </a:solidFill>
          <a:latin typeface="+mn-lt"/>
        </a:defRPr>
      </a:lvl4pPr>
      <a:lvl5pPr marL="20970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5pPr>
      <a:lvl6pPr marL="25542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6pPr>
      <a:lvl7pPr marL="30114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7pPr>
      <a:lvl8pPr marL="34686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8pPr>
      <a:lvl9pPr marL="3925888" indent="-1920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51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6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/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fld id="{504E74F9-4CBF-46F4-AB82-CED9C3DF521C}" type="slidenum">
              <a:rPr lang="en-US" sz="16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‹Nr.›</a:t>
            </a:fld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38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1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  <a:hlinkClick r:id="rId14"/>
                </a:rPr>
                <a:t>  </a:t>
              </a:r>
              <a:r>
                <a:rPr lang="en-GB" altLang="de-DE" sz="72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90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35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8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  <a:hlinkClick r:id="rId14"/>
                </a:rPr>
                <a:t>  </a:t>
              </a:r>
              <a:r>
                <a:rPr lang="en-GB" altLang="de-DE" sz="72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1031" name="Text Box 25"/>
          <p:cNvSpPr txBox="1">
            <a:spLocks noChangeArrowheads="1"/>
          </p:cNvSpPr>
          <p:nvPr userDrawn="1"/>
        </p:nvSpPr>
        <p:spPr bwMode="auto">
          <a:xfrm>
            <a:off x="2568827" y="6583378"/>
            <a:ext cx="3929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de-DE" sz="1200" smtClean="0">
                <a:solidFill>
                  <a:srgbClr val="000000"/>
                </a:solidFill>
              </a:rPr>
              <a:t>Night of Science, Kharkiv, Ukraine  Sept. 26 – 27, 2014</a:t>
            </a:r>
          </a:p>
        </p:txBody>
      </p:sp>
    </p:spTree>
    <p:extLst>
      <p:ext uri="{BB962C8B-B14F-4D97-AF65-F5344CB8AC3E}">
        <p14:creationId xmlns:p14="http://schemas.microsoft.com/office/powerpoint/2010/main" val="237077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32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5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  <a:hlinkClick r:id="rId14"/>
                </a:rPr>
                <a:t>  </a:t>
              </a:r>
              <a:r>
                <a:rPr lang="en-GB" altLang="de-DE" sz="72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950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28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  <a:hlinkClick r:id="rId14"/>
                </a:rPr>
                <a:t>  </a:t>
              </a:r>
              <a:r>
                <a:rPr lang="en-GB" altLang="de-DE" sz="72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64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8.png"/><Relationship Id="rId4" Type="http://schemas.openxmlformats.org/officeDocument/2006/relationships/image" Target="../media/image24.wmf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4.emf"/><Relationship Id="rId3" Type="http://schemas.openxmlformats.org/officeDocument/2006/relationships/image" Target="../media/image35.pn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5.png"/><Relationship Id="rId7" Type="http://schemas.openxmlformats.org/officeDocument/2006/relationships/image" Target="../media/image9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0.pn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0.png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2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356942" y="2314592"/>
            <a:ext cx="7174523" cy="404336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de-DE" sz="1800" dirty="0" smtClean="0">
                <a:solidFill>
                  <a:srgbClr val="333333"/>
                </a:solidFill>
              </a:rPr>
              <a:t/>
            </a:r>
            <a:br>
              <a:rPr lang="en-US" altLang="de-DE" sz="1800" dirty="0" smtClean="0">
                <a:solidFill>
                  <a:srgbClr val="333333"/>
                </a:solidFill>
              </a:rPr>
            </a:br>
            <a:r>
              <a:rPr lang="en-US" altLang="de-DE" dirty="0" smtClean="0">
                <a:solidFill>
                  <a:srgbClr val="333333"/>
                </a:solidFill>
              </a:rPr>
              <a:t/>
            </a:r>
            <a:br>
              <a:rPr lang="en-US" altLang="de-DE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Lecture on Particle</a:t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Detectors and </a:t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Electronic Readout</a:t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/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>5</a:t>
            </a:r>
            <a:r>
              <a:rPr lang="en-US" altLang="de-DE" sz="2000" baseline="30000" dirty="0" smtClean="0">
                <a:solidFill>
                  <a:srgbClr val="333333"/>
                </a:solidFill>
              </a:rPr>
              <a:t>th</a:t>
            </a:r>
            <a:r>
              <a:rPr lang="en-US" altLang="de-DE" sz="2000" dirty="0" smtClean="0">
                <a:solidFill>
                  <a:srgbClr val="333333"/>
                </a:solidFill>
              </a:rPr>
              <a:t> International FAIR School</a:t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>Riva del Sole</a:t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r>
              <a:rPr lang="en-US" altLang="de-DE" sz="2000" dirty="0">
                <a:solidFill>
                  <a:srgbClr val="333333"/>
                </a:solidFill>
              </a:rPr>
              <a:t>C</a:t>
            </a:r>
            <a:r>
              <a:rPr lang="en-US" altLang="de-DE" sz="2000" dirty="0" smtClean="0">
                <a:solidFill>
                  <a:srgbClr val="333333"/>
                </a:solidFill>
              </a:rPr>
              <a:t>astiglione </a:t>
            </a:r>
            <a:r>
              <a:rPr lang="en-US" altLang="de-DE" sz="2000" dirty="0" err="1" smtClean="0">
                <a:solidFill>
                  <a:srgbClr val="333333"/>
                </a:solidFill>
              </a:rPr>
              <a:t>della</a:t>
            </a:r>
            <a:r>
              <a:rPr lang="en-US" altLang="de-DE" sz="2000" dirty="0" smtClean="0">
                <a:solidFill>
                  <a:srgbClr val="333333"/>
                </a:solidFill>
              </a:rPr>
              <a:t> </a:t>
            </a:r>
            <a:r>
              <a:rPr lang="en-US" altLang="de-DE" sz="2000" dirty="0" err="1" smtClean="0">
                <a:solidFill>
                  <a:srgbClr val="333333"/>
                </a:solidFill>
              </a:rPr>
              <a:t>Pescaia</a:t>
            </a:r>
            <a:r>
              <a:rPr lang="en-US" altLang="de-DE" sz="2000" dirty="0" smtClean="0">
                <a:solidFill>
                  <a:srgbClr val="333333"/>
                </a:solidFill>
              </a:rPr>
              <a:t/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>Sept. 4 – 10, 2017</a:t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/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r>
              <a:rPr lang="en-US" altLang="de-DE" sz="4000" dirty="0" smtClean="0">
                <a:solidFill>
                  <a:srgbClr val="333333"/>
                </a:solidFill>
              </a:rPr>
              <a:t/>
            </a:r>
            <a:br>
              <a:rPr lang="en-US" altLang="de-DE" sz="4000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  </a:t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endParaRPr lang="en-GB" altLang="de-DE" sz="2800" dirty="0" smtClean="0">
              <a:solidFill>
                <a:srgbClr val="333333"/>
              </a:solidFill>
            </a:endParaRPr>
          </a:p>
        </p:txBody>
      </p:sp>
      <p:pic>
        <p:nvPicPr>
          <p:cNvPr id="4099" name="Picture 3" descr="GSI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01990" y="5694364"/>
            <a:ext cx="25346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de-DE" sz="2000">
                <a:solidFill>
                  <a:srgbClr val="3E48A6"/>
                </a:solidFill>
              </a:rPr>
              <a:t>Christian J. Schmidt,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de-DE" sz="2000">
                <a:solidFill>
                  <a:srgbClr val="3E48A6"/>
                </a:solidFill>
              </a:rPr>
              <a:t>GSI Darmstadt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4472309" y="6530992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b="1">
                <a:solidFill>
                  <a:srgbClr val="333333"/>
                </a:solidFill>
              </a:rPr>
              <a:t/>
            </a:r>
            <a:br>
              <a:rPr lang="en-US" altLang="de-DE" sz="1600" b="1">
                <a:solidFill>
                  <a:srgbClr val="333333"/>
                </a:solidFill>
              </a:rPr>
            </a:br>
            <a:endParaRPr lang="en-US" altLang="de-DE" sz="1600" b="1">
              <a:solidFill>
                <a:srgbClr val="333333"/>
              </a:solidFill>
            </a:endParaRP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162175"/>
            <a:ext cx="560070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rgbClr val="BBBBBB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3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381007" y="152400"/>
            <a:ext cx="8587547" cy="533400"/>
          </a:xfrm>
        </p:spPr>
        <p:txBody>
          <a:bodyPr/>
          <a:lstStyle/>
          <a:p>
            <a:r>
              <a:rPr lang="en-US" altLang="de-DE" sz="2400" dirty="0" smtClean="0">
                <a:solidFill>
                  <a:srgbClr val="002060"/>
                </a:solidFill>
              </a:rPr>
              <a:t>... more modern: collect signals as electronic charges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idx="1"/>
          </p:nvPr>
        </p:nvSpPr>
        <p:spPr>
          <a:xfrm>
            <a:off x="350228" y="896938"/>
            <a:ext cx="8427426" cy="4343400"/>
          </a:xfrm>
        </p:spPr>
        <p:txBody>
          <a:bodyPr/>
          <a:lstStyle/>
          <a:p>
            <a:r>
              <a:rPr lang="en-US" altLang="de-DE" sz="2000" dirty="0" smtClean="0"/>
              <a:t>electronic signals can be read out electronically </a:t>
            </a:r>
            <a:r>
              <a:rPr lang="en-US" altLang="de-DE" sz="2000" dirty="0" smtClean="0">
                <a:sym typeface="Wingdings" pitchFamily="2" charset="2"/>
              </a:rPr>
              <a:t> computers</a:t>
            </a:r>
            <a:endParaRPr lang="en-US" altLang="de-DE" sz="2000" dirty="0" smtClean="0"/>
          </a:p>
          <a:p>
            <a:r>
              <a:rPr lang="en-US" altLang="de-DE" sz="2000" dirty="0" smtClean="0">
                <a:sym typeface="Wingdings" pitchFamily="2" charset="2"/>
              </a:rPr>
              <a:t>can go to higher... </a:t>
            </a:r>
          </a:p>
          <a:p>
            <a:pPr lvl="1"/>
            <a:r>
              <a:rPr lang="en-US" altLang="de-DE" sz="1800" dirty="0" smtClean="0">
                <a:sym typeface="Wingdings" pitchFamily="2" charset="2"/>
              </a:rPr>
              <a:t>granularity (millions of very small pixels)</a:t>
            </a:r>
          </a:p>
          <a:p>
            <a:pPr lvl="1"/>
            <a:r>
              <a:rPr lang="en-US" altLang="de-DE" sz="1800" dirty="0" smtClean="0">
                <a:sym typeface="Wingdings" pitchFamily="2" charset="2"/>
              </a:rPr>
              <a:t>faster and faster signal readout  higher intensities reveal rarest effects</a:t>
            </a:r>
          </a:p>
          <a:p>
            <a:endParaRPr lang="en-US" altLang="de-DE" dirty="0" smtClean="0">
              <a:sym typeface="Wingdings" pitchFamily="2" charset="2"/>
            </a:endParaRPr>
          </a:p>
          <a:p>
            <a:endParaRPr lang="en-US" altLang="de-DE" dirty="0" smtClean="0"/>
          </a:p>
        </p:txBody>
      </p:sp>
      <p:pic>
        <p:nvPicPr>
          <p:cNvPr id="8196" name="Picture 20" descr="ionization_chamber_pla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2587632"/>
            <a:ext cx="425840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197838" y="5257800"/>
            <a:ext cx="3174267" cy="13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ts val="600"/>
              </a:spcBef>
              <a:buClrTx/>
              <a:buSzTx/>
              <a:buFontTx/>
              <a:buNone/>
            </a:pPr>
            <a:r>
              <a:rPr kumimoji="0" lang="en-US" altLang="de-DE" sz="1600" b="1" dirty="0" smtClean="0">
                <a:solidFill>
                  <a:srgbClr val="006600"/>
                </a:solidFill>
              </a:rPr>
              <a:t>Gaseous </a:t>
            </a:r>
            <a:r>
              <a:rPr kumimoji="0" lang="en-US" altLang="de-DE" sz="1600" b="1" dirty="0">
                <a:solidFill>
                  <a:srgbClr val="006600"/>
                </a:solidFill>
              </a:rPr>
              <a:t>detector, e.g. </a:t>
            </a:r>
            <a:r>
              <a:rPr kumimoji="0" lang="en-US" altLang="de-DE" sz="1600" b="1" dirty="0" err="1">
                <a:solidFill>
                  <a:srgbClr val="006600"/>
                </a:solidFill>
              </a:rPr>
              <a:t>Ar</a:t>
            </a:r>
            <a:r>
              <a:rPr kumimoji="0" lang="en-US" altLang="de-DE" sz="1600" b="1" dirty="0">
                <a:solidFill>
                  <a:srgbClr val="006600"/>
                </a:solidFill>
              </a:rPr>
              <a:t>/CO</a:t>
            </a:r>
            <a:r>
              <a:rPr kumimoji="0" lang="en-US" altLang="de-DE" sz="1600" b="1" baseline="-25000" dirty="0">
                <a:solidFill>
                  <a:srgbClr val="006600"/>
                </a:solidFill>
              </a:rPr>
              <a:t>2</a:t>
            </a:r>
            <a:r>
              <a:rPr kumimoji="0" lang="en-US" altLang="de-DE" sz="1600" b="1" dirty="0">
                <a:solidFill>
                  <a:srgbClr val="006600"/>
                </a:solidFill>
              </a:rPr>
              <a:t>:</a:t>
            </a:r>
          </a:p>
          <a:p>
            <a:pPr eaLnBrk="0" hangingPunct="0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de-DE" sz="1600" dirty="0">
                <a:solidFill>
                  <a:srgbClr val="000096"/>
                </a:solidFill>
              </a:rPr>
              <a:t> </a:t>
            </a:r>
            <a:r>
              <a:rPr kumimoji="0" lang="en-US" altLang="de-DE" sz="1600" dirty="0" smtClean="0">
                <a:solidFill>
                  <a:srgbClr val="000096"/>
                </a:solidFill>
              </a:rPr>
              <a:t>q ~ 100 </a:t>
            </a:r>
            <a:r>
              <a:rPr kumimoji="0" lang="en-US" altLang="de-DE" sz="1600" dirty="0">
                <a:solidFill>
                  <a:srgbClr val="000096"/>
                </a:solidFill>
              </a:rPr>
              <a:t>e</a:t>
            </a:r>
            <a:r>
              <a:rPr kumimoji="0" lang="en-US" altLang="de-DE" sz="1600" baseline="30000" dirty="0">
                <a:solidFill>
                  <a:srgbClr val="000096"/>
                </a:solidFill>
              </a:rPr>
              <a:t>-</a:t>
            </a:r>
            <a:r>
              <a:rPr kumimoji="0" lang="en-US" altLang="de-DE" sz="1600" dirty="0">
                <a:solidFill>
                  <a:srgbClr val="000096"/>
                </a:solidFill>
              </a:rPr>
              <a:t>/cm (MIP)</a:t>
            </a:r>
          </a:p>
          <a:p>
            <a:pPr eaLnBrk="0" hangingPunct="0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de-DE" sz="1600" dirty="0">
                <a:solidFill>
                  <a:srgbClr val="000096"/>
                </a:solidFill>
              </a:rPr>
              <a:t> internal amplification </a:t>
            </a:r>
            <a:r>
              <a:rPr kumimoji="0" lang="en-US" altLang="de-DE" sz="1600" dirty="0" smtClean="0">
                <a:solidFill>
                  <a:srgbClr val="000096"/>
                </a:solidFill>
              </a:rPr>
              <a:t>necessary</a:t>
            </a:r>
          </a:p>
          <a:p>
            <a:pPr eaLnBrk="0" hangingPunct="0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de-DE" sz="1600" dirty="0">
                <a:solidFill>
                  <a:srgbClr val="000096"/>
                </a:solidFill>
              </a:rPr>
              <a:t> </a:t>
            </a:r>
            <a:r>
              <a:rPr kumimoji="0" lang="en-US" altLang="de-DE" sz="1600" dirty="0" smtClean="0">
                <a:solidFill>
                  <a:srgbClr val="000096"/>
                </a:solidFill>
              </a:rPr>
              <a:t>quencher gas necessary </a:t>
            </a:r>
            <a:endParaRPr kumimoji="0" lang="de-DE" altLang="de-DE" sz="1600" dirty="0">
              <a:solidFill>
                <a:srgbClr val="000096"/>
              </a:solidFill>
            </a:endParaRP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4352205" y="5500710"/>
            <a:ext cx="4552849" cy="9848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ts val="600"/>
              </a:spcBef>
              <a:buClrTx/>
              <a:buSzTx/>
              <a:buFontTx/>
              <a:buNone/>
            </a:pPr>
            <a:r>
              <a:rPr kumimoji="0" lang="en-US" altLang="de-DE" sz="1600" b="1" dirty="0">
                <a:solidFill>
                  <a:srgbClr val="006600"/>
                </a:solidFill>
              </a:rPr>
              <a:t>Solid state detector </a:t>
            </a:r>
            <a:r>
              <a:rPr kumimoji="0" lang="en-US" altLang="de-DE" sz="1600" b="1" dirty="0">
                <a:solidFill>
                  <a:srgbClr val="006600"/>
                </a:solidFill>
                <a:sym typeface="Wingdings" pitchFamily="2" charset="2"/>
              </a:rPr>
              <a:t> Silicon, Diamond etc.</a:t>
            </a:r>
            <a:r>
              <a:rPr kumimoji="0" lang="en-US" altLang="de-DE" sz="1600" b="1" dirty="0">
                <a:solidFill>
                  <a:srgbClr val="006600"/>
                </a:solidFill>
              </a:rPr>
              <a:t>:</a:t>
            </a:r>
          </a:p>
          <a:p>
            <a:pPr eaLnBrk="0" hangingPunct="0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de-DE" sz="1600" dirty="0">
                <a:solidFill>
                  <a:srgbClr val="000096"/>
                </a:solidFill>
              </a:rPr>
              <a:t> q~10000 e</a:t>
            </a:r>
            <a:r>
              <a:rPr kumimoji="0" lang="en-US" altLang="de-DE" sz="1600" baseline="30000" dirty="0">
                <a:solidFill>
                  <a:srgbClr val="000096"/>
                </a:solidFill>
              </a:rPr>
              <a:t>-</a:t>
            </a:r>
            <a:r>
              <a:rPr kumimoji="0" lang="en-US" altLang="de-DE" sz="1600" dirty="0">
                <a:solidFill>
                  <a:srgbClr val="000096"/>
                </a:solidFill>
              </a:rPr>
              <a:t>/100 </a:t>
            </a:r>
            <a:r>
              <a:rPr kumimoji="0" lang="en-US" altLang="de-DE" sz="1600" dirty="0">
                <a:solidFill>
                  <a:srgbClr val="000096"/>
                </a:solidFill>
                <a:latin typeface="Symbol" pitchFamily="18" charset="2"/>
              </a:rPr>
              <a:t>m</a:t>
            </a:r>
            <a:r>
              <a:rPr kumimoji="0" lang="en-US" altLang="de-DE" sz="1600" dirty="0">
                <a:solidFill>
                  <a:srgbClr val="000096"/>
                </a:solidFill>
              </a:rPr>
              <a:t>m (MIP)</a:t>
            </a:r>
          </a:p>
          <a:p>
            <a:pPr eaLnBrk="0" hangingPunct="0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de-DE" sz="1600" dirty="0">
                <a:solidFill>
                  <a:srgbClr val="000096"/>
                </a:solidFill>
              </a:rPr>
              <a:t> detectable with low-noise amplifier</a:t>
            </a:r>
            <a:endParaRPr kumimoji="0" lang="de-DE" altLang="de-DE" sz="1600" dirty="0">
              <a:solidFill>
                <a:srgbClr val="000096"/>
              </a:solidFill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4309197" y="4716780"/>
            <a:ext cx="172154" cy="3733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800604" y="3084463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6600"/>
                </a:solidFill>
                <a:latin typeface="Arial" pitchFamily="34" charset="0"/>
              </a:rPr>
              <a:t>What do we need to make a detector?</a:t>
            </a:r>
            <a:endParaRPr lang="en-US" b="1" dirty="0">
              <a:solidFill>
                <a:srgbClr val="006600"/>
              </a:solidFill>
              <a:latin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1784964" y="3914775"/>
            <a:ext cx="28632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0450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3"/>
          <p:cNvGrpSpPr>
            <a:grpSpLocks/>
          </p:cNvGrpSpPr>
          <p:nvPr/>
        </p:nvGrpSpPr>
        <p:grpSpPr bwMode="auto">
          <a:xfrm>
            <a:off x="228600" y="685828"/>
            <a:ext cx="8077200" cy="3292475"/>
            <a:chOff x="228600" y="685800"/>
            <a:chExt cx="8077200" cy="3292257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2590800" y="2073057"/>
              <a:ext cx="990600" cy="1066800"/>
              <a:chOff x="2286000" y="1447800"/>
              <a:chExt cx="990600" cy="10668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706688" y="1954305"/>
                <a:ext cx="152400" cy="1523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819400" y="175270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200400" y="190509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667000" y="243846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90800" y="2209875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362200" y="167651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124200" y="228607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743200" y="144792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48000" y="160031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362200" y="228607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286000" y="198129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514600" y="1752706"/>
                <a:ext cx="533400" cy="53336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286000" y="1524121"/>
                <a:ext cx="990600" cy="99053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886200" y="2454057"/>
              <a:ext cx="990600" cy="1066800"/>
              <a:chOff x="2286000" y="1447800"/>
              <a:chExt cx="990600" cy="10668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706688" y="1954280"/>
                <a:ext cx="152400" cy="1523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819400" y="175268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200400" y="190507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667000" y="2438435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90800" y="220985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362200" y="167648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124200" y="2286045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743200" y="144790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048000" y="160029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362200" y="2286045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286000" y="1981265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514600" y="1752681"/>
                <a:ext cx="533400" cy="53336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286000" y="1524096"/>
                <a:ext cx="990600" cy="99053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Group 47"/>
            <p:cNvGrpSpPr>
              <a:grpSpLocks/>
            </p:cNvGrpSpPr>
            <p:nvPr/>
          </p:nvGrpSpPr>
          <p:grpSpPr bwMode="auto">
            <a:xfrm>
              <a:off x="4876800" y="1234857"/>
              <a:ext cx="990600" cy="1066800"/>
              <a:chOff x="2286000" y="1447800"/>
              <a:chExt cx="990600" cy="106680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2706688" y="1954361"/>
                <a:ext cx="152400" cy="1523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2819400" y="175276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200400" y="190515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667000" y="243851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590800" y="220993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362200" y="1676567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124200" y="228612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743200" y="144798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048000" y="160037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362200" y="228612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286000" y="198134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514600" y="1752762"/>
                <a:ext cx="533400" cy="53336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286000" y="1524177"/>
                <a:ext cx="990600" cy="99053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Group 103"/>
            <p:cNvGrpSpPr>
              <a:grpSpLocks/>
            </p:cNvGrpSpPr>
            <p:nvPr/>
          </p:nvGrpSpPr>
          <p:grpSpPr bwMode="auto">
            <a:xfrm>
              <a:off x="3200400" y="1082457"/>
              <a:ext cx="990600" cy="1066800"/>
              <a:chOff x="2286000" y="1447800"/>
              <a:chExt cx="990600" cy="1066800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2706688" y="1954371"/>
                <a:ext cx="152400" cy="1523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2819400" y="175277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3200400" y="190516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667000" y="243852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590800" y="220994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362200" y="1676577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124200" y="228613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743200" y="144799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048000" y="160038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362200" y="228613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2286000" y="198135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514600" y="1752772"/>
                <a:ext cx="533400" cy="53336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286000" y="1524187"/>
                <a:ext cx="990600" cy="99053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Group 117"/>
            <p:cNvGrpSpPr>
              <a:grpSpLocks/>
            </p:cNvGrpSpPr>
            <p:nvPr/>
          </p:nvGrpSpPr>
          <p:grpSpPr bwMode="auto">
            <a:xfrm>
              <a:off x="5105400" y="2682657"/>
              <a:ext cx="990600" cy="1066800"/>
              <a:chOff x="2286000" y="1447800"/>
              <a:chExt cx="990600" cy="1066800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2706688" y="1954265"/>
                <a:ext cx="152400" cy="1523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819400" y="175266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200400" y="190505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2667000" y="243842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2590800" y="2209835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362200" y="167647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124200" y="228603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2743200" y="144788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048000" y="160027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2362200" y="228603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286000" y="198125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514600" y="1752666"/>
                <a:ext cx="533400" cy="53336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286000" y="1524081"/>
                <a:ext cx="990600" cy="99053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16" name="Group 145"/>
            <p:cNvGrpSpPr>
              <a:grpSpLocks/>
            </p:cNvGrpSpPr>
            <p:nvPr/>
          </p:nvGrpSpPr>
          <p:grpSpPr bwMode="auto">
            <a:xfrm>
              <a:off x="1600200" y="1082457"/>
              <a:ext cx="990600" cy="1066800"/>
              <a:chOff x="2286000" y="1447800"/>
              <a:chExt cx="990600" cy="1066800"/>
            </a:xfrm>
          </p:grpSpPr>
          <p:sp>
            <p:nvSpPr>
              <p:cNvPr id="147" name="Oval 146"/>
              <p:cNvSpPr/>
              <p:nvPr/>
            </p:nvSpPr>
            <p:spPr>
              <a:xfrm>
                <a:off x="2706688" y="1954371"/>
                <a:ext cx="152400" cy="1523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819400" y="175277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3200400" y="190516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2667000" y="243852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2590800" y="220994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2362200" y="1676577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3124200" y="228613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743200" y="144799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3048000" y="1600382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2362200" y="228613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2286000" y="198135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2514600" y="1752772"/>
                <a:ext cx="533400" cy="53336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2286000" y="1524187"/>
                <a:ext cx="990600" cy="99053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17" name="Group 159"/>
            <p:cNvGrpSpPr>
              <a:grpSpLocks/>
            </p:cNvGrpSpPr>
            <p:nvPr/>
          </p:nvGrpSpPr>
          <p:grpSpPr bwMode="auto">
            <a:xfrm>
              <a:off x="1371600" y="2682657"/>
              <a:ext cx="990600" cy="1066800"/>
              <a:chOff x="2286000" y="1447800"/>
              <a:chExt cx="990600" cy="1066800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2706688" y="1954265"/>
                <a:ext cx="152400" cy="15239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819400" y="175266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200400" y="190505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2667000" y="243842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590800" y="2209835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2362200" y="1676471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124200" y="228603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2743200" y="144788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048000" y="1600276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362200" y="228603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2286000" y="1981250"/>
                <a:ext cx="76200" cy="76195"/>
              </a:xfrm>
              <a:prstGeom prst="ellipse">
                <a:avLst/>
              </a:prstGeom>
              <a:solidFill>
                <a:srgbClr val="000099"/>
              </a:solidFill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2514600" y="1752666"/>
                <a:ext cx="533400" cy="53336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286000" y="1524081"/>
                <a:ext cx="990600" cy="99053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75" name="Straight Connector 174"/>
            <p:cNvCxnSpPr/>
            <p:nvPr/>
          </p:nvCxnSpPr>
          <p:spPr>
            <a:xfrm flipV="1">
              <a:off x="3124200" y="1616013"/>
              <a:ext cx="4038600" cy="685755"/>
            </a:xfrm>
            <a:prstGeom prst="line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228600" y="2285894"/>
              <a:ext cx="2895600" cy="1746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rot="16200000" flipH="1">
              <a:off x="1524013" y="2377955"/>
              <a:ext cx="392087" cy="2397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 rot="16200000" flipH="1">
              <a:off x="2929740" y="2420028"/>
              <a:ext cx="276207" cy="396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>
              <a:off x="3200400" y="2301768"/>
              <a:ext cx="762000" cy="304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06" name="Rectangle 205"/>
            <p:cNvSpPr/>
            <p:nvPr/>
          </p:nvSpPr>
          <p:spPr>
            <a:xfrm>
              <a:off x="4876800" y="701674"/>
              <a:ext cx="1905000" cy="3276383"/>
            </a:xfrm>
            <a:prstGeom prst="rect">
              <a:avLst/>
            </a:prstGeom>
            <a:solidFill>
              <a:srgbClr val="00B050">
                <a:alpha val="36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781800" y="701674"/>
              <a:ext cx="1524000" cy="3276383"/>
            </a:xfrm>
            <a:prstGeom prst="rect">
              <a:avLst/>
            </a:prstGeom>
            <a:solidFill>
              <a:srgbClr val="009644">
                <a:alpha val="72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265" name="Rectangle 211"/>
            <p:cNvSpPr>
              <a:spLocks noChangeArrowheads="1"/>
            </p:cNvSpPr>
            <p:nvPr/>
          </p:nvSpPr>
          <p:spPr bwMode="auto">
            <a:xfrm>
              <a:off x="1524000" y="685800"/>
              <a:ext cx="1905073" cy="369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Z</a:t>
              </a:r>
              <a:r>
                <a:rPr lang="en-US" b="1" baseline="-25000">
                  <a:solidFill>
                    <a:srgbClr val="000000"/>
                  </a:solidFill>
                  <a:latin typeface="Calibri" pitchFamily="34" charset="0"/>
                </a:rPr>
                <a:t>2 </a:t>
              </a: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electrons, q=-e</a:t>
              </a:r>
              <a:r>
                <a:rPr lang="en-US" b="1" baseline="-25000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en-US" baseline="-250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9219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56378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B8E172-CEAF-442F-929F-97981F7072A5}" type="datetime1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9/7/2017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922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05800" y="6400800"/>
            <a:ext cx="533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C77018-AFEA-4F19-ABF9-5DF029C29253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>
              <a:solidFill>
                <a:srgbClr val="898989"/>
              </a:solidFill>
            </a:endParaRPr>
          </a:p>
        </p:txBody>
      </p:sp>
      <p:sp>
        <p:nvSpPr>
          <p:cNvPr id="10246" name="TextBox 186"/>
          <p:cNvSpPr txBox="1">
            <a:spLocks noChangeArrowheads="1"/>
          </p:cNvSpPr>
          <p:nvPr/>
        </p:nvSpPr>
        <p:spPr bwMode="auto">
          <a:xfrm>
            <a:off x="381000" y="4206889"/>
            <a:ext cx="2133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Interaction 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atomic electrons. 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               The 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incoming particle loses energy and the atoms are </a:t>
            </a:r>
            <a:r>
              <a:rPr lang="en-US" sz="1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excited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or  </a:t>
            </a:r>
            <a:r>
              <a:rPr lang="en-US" sz="1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ionized.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1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TextBox 193"/>
          <p:cNvSpPr txBox="1">
            <a:spLocks noChangeArrowheads="1"/>
          </p:cNvSpPr>
          <p:nvPr/>
        </p:nvSpPr>
        <p:spPr bwMode="auto">
          <a:xfrm>
            <a:off x="2667000" y="4206903"/>
            <a:ext cx="2209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Interaction 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atomic nucleus. </a:t>
            </a:r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                  The 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particle is deflected (scattered)  causing </a:t>
            </a:r>
            <a:r>
              <a:rPr lang="en-US" sz="14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multiple scattering 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of the particle in the material. During this scattering a </a:t>
            </a:r>
            <a:r>
              <a:rPr lang="en-US" sz="14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Bremsstrahlung </a:t>
            </a:r>
            <a:r>
              <a:rPr lang="en-US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photon can be emitted.</a:t>
            </a:r>
          </a:p>
        </p:txBody>
      </p:sp>
      <p:sp>
        <p:nvSpPr>
          <p:cNvPr id="10248" name="TextBox 204"/>
          <p:cNvSpPr txBox="1">
            <a:spLocks noChangeArrowheads="1"/>
          </p:cNvSpPr>
          <p:nvPr/>
        </p:nvSpPr>
        <p:spPr bwMode="auto">
          <a:xfrm>
            <a:off x="5105400" y="4206903"/>
            <a:ext cx="3657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 case the particle’s velocity is larger than the velocity of light in the medium, the resulting EM shockwave manifests itself as </a:t>
            </a:r>
            <a:r>
              <a:rPr lang="en-US" sz="1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Cherenkov Radiation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When the particle crosses the boundary between two media, there is a probability of the order of 1% to produced and X ray photon, called </a:t>
            </a:r>
            <a:r>
              <a:rPr lang="en-US" sz="1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Transition radiation</a:t>
            </a:r>
            <a:r>
              <a: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1400" b="1" dirty="0">
              <a:solidFill>
                <a:srgbClr val="0096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9" name="TextBox 208"/>
          <p:cNvSpPr txBox="1">
            <a:spLocks noChangeArrowheads="1"/>
          </p:cNvSpPr>
          <p:nvPr/>
        </p:nvSpPr>
        <p:spPr bwMode="auto">
          <a:xfrm>
            <a:off x="0" y="7622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Electromagnetic Interaction of Particles with Matter</a:t>
            </a:r>
          </a:p>
        </p:txBody>
      </p:sp>
      <p:sp>
        <p:nvSpPr>
          <p:cNvPr id="10250" name="Rectangle 212"/>
          <p:cNvSpPr>
            <a:spLocks noChangeArrowheads="1"/>
          </p:cNvSpPr>
          <p:nvPr/>
        </p:nvSpPr>
        <p:spPr bwMode="auto">
          <a:xfrm>
            <a:off x="63500" y="1905000"/>
            <a:ext cx="1156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M, q=Z</a:t>
            </a:r>
            <a:r>
              <a:rPr lang="en-US" b="1" baseline="-25000">
                <a:solidFill>
                  <a:srgbClr val="000000"/>
                </a:solidFill>
                <a:latin typeface="Calibri" pitchFamily="34" charset="0"/>
              </a:rPr>
              <a:t>1 </a:t>
            </a:r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b="1" baseline="-25000">
                <a:solidFill>
                  <a:srgbClr val="000000"/>
                </a:solidFill>
                <a:latin typeface="Calibri" pitchFamily="34" charset="0"/>
              </a:rPr>
              <a:t>0</a:t>
            </a: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 rot="5400000" flipH="1" flipV="1">
            <a:off x="228600" y="57912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4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457200" y="985424"/>
            <a:ext cx="8001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Charged particles leave a trail of </a:t>
            </a:r>
            <a:r>
              <a:rPr lang="en-US" dirty="0" smtClean="0">
                <a:solidFill>
                  <a:srgbClr val="002060"/>
                </a:solidFill>
              </a:rPr>
              <a:t>primary and secondary charges </a:t>
            </a:r>
            <a:r>
              <a:rPr lang="en-US" dirty="0">
                <a:solidFill>
                  <a:srgbClr val="002060"/>
                </a:solidFill>
              </a:rPr>
              <a:t>(and excited atoms) along their path: 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Electron-Ion </a:t>
            </a:r>
            <a:r>
              <a:rPr lang="en-US" dirty="0">
                <a:solidFill>
                  <a:srgbClr val="002060"/>
                </a:solidFill>
              </a:rPr>
              <a:t>pairs in gases and liquids, electron hole pairs in solids.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The produced charges can be registered 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 Position measurement  Time measurement  Tracking Detectors ....</a:t>
            </a:r>
            <a:endParaRPr lang="en-US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sym typeface="Wingdings" pitchFamily="2" charset="2"/>
              </a:rPr>
              <a:t>Cloud Chamber: 	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Charges create drops  photography.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sym typeface="Wingdings" pitchFamily="2" charset="2"/>
              </a:rPr>
              <a:t>Bubble Chamber:	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Charges create bubbles  photography.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  <a:sym typeface="Wingdings" pitchFamily="2" charset="2"/>
              </a:rPr>
              <a:t>Emulsion:	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Charges ‘</a:t>
            </a: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blacken’ 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film.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66"/>
                </a:solidFill>
                <a:sym typeface="Wingdings" pitchFamily="2" charset="2"/>
              </a:rPr>
              <a:t>Spark Chamber: 	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Charges produce a conductive channel that </a:t>
            </a:r>
            <a:r>
              <a:rPr lang="en-US" sz="1600" b="1" dirty="0" smtClean="0">
                <a:solidFill>
                  <a:srgbClr val="008000"/>
                </a:solidFill>
                <a:sym typeface="Wingdings" pitchFamily="2" charset="2"/>
              </a:rPr>
              <a:t>creates </a:t>
            </a:r>
            <a:r>
              <a:rPr lang="en-US" sz="1600" b="1" dirty="0">
                <a:solidFill>
                  <a:srgbClr val="008000"/>
                </a:solidFill>
                <a:sym typeface="Wingdings" pitchFamily="2" charset="2"/>
              </a:rPr>
              <a:t>a 			discharge  photography</a:t>
            </a:r>
            <a:endParaRPr lang="en-US" sz="1600" b="1" dirty="0">
              <a:solidFill>
                <a:srgbClr val="000066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accent2"/>
              </a:solidFill>
              <a:sym typeface="Wingdings" pitchFamily="2" charset="2"/>
            </a:endParaRP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-381000" y="2381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cs typeface="Arial" charset="0"/>
              </a:rPr>
              <a:t>Particle Detection based on Ionization</a:t>
            </a:r>
            <a:endParaRPr lang="en-US" sz="2800" b="1" dirty="0">
              <a:solidFill>
                <a:srgbClr val="0000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Electronic Detection of Ionization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692" y="4436247"/>
            <a:ext cx="652665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Detector material: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gas 	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 fast collection of e- and ions, e.g. Ne, </a:t>
            </a:r>
            <a:r>
              <a:rPr lang="en-US" dirty="0" err="1" smtClean="0">
                <a:solidFill>
                  <a:srgbClr val="000096"/>
                </a:solidFill>
                <a:sym typeface="Wingdings 3"/>
              </a:rPr>
              <a:t>Ar</a:t>
            </a:r>
            <a:endParaRPr lang="en-US" dirty="0" smtClean="0">
              <a:solidFill>
                <a:srgbClr val="000096"/>
              </a:solidFill>
              <a:sym typeface="Wingdings 3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 liquid 	 higher density, e.g. liquid </a:t>
            </a:r>
            <a:r>
              <a:rPr lang="en-US" dirty="0" err="1" smtClean="0">
                <a:solidFill>
                  <a:srgbClr val="000096"/>
                </a:solidFill>
                <a:sym typeface="Wingdings 3"/>
              </a:rPr>
              <a:t>Ar</a:t>
            </a:r>
            <a:endParaRPr lang="en-US" dirty="0" smtClean="0">
              <a:solidFill>
                <a:srgbClr val="000096"/>
              </a:solidFill>
              <a:sym typeface="Wingdings 3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 solid 	 higher density, self-supporting, e.g. semiconductor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1004" y="989112"/>
            <a:ext cx="81533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sym typeface="Wingdings" pitchFamily="2" charset="2"/>
              </a:rPr>
              <a:t>Gaseous </a:t>
            </a:r>
            <a:r>
              <a:rPr lang="en-US" sz="2400" b="1" dirty="0">
                <a:solidFill>
                  <a:srgbClr val="002060"/>
                </a:solidFill>
                <a:sym typeface="Wingdings" pitchFamily="2" charset="2"/>
              </a:rPr>
              <a:t>and Solid State Detectors: </a:t>
            </a:r>
            <a:endParaRPr lang="en-US" sz="2400" b="1" dirty="0" smtClean="0">
              <a:solidFill>
                <a:srgbClr val="002060"/>
              </a:solidFill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008000"/>
                </a:solidFill>
                <a:sym typeface="Wingdings" pitchFamily="2" charset="2"/>
              </a:rPr>
              <a:t>Moving </a:t>
            </a:r>
            <a:r>
              <a:rPr lang="en-US" b="1" dirty="0">
                <a:solidFill>
                  <a:srgbClr val="008000"/>
                </a:solidFill>
                <a:sym typeface="Wingdings" pitchFamily="2" charset="2"/>
              </a:rPr>
              <a:t>Charges (electric fields) induce electronic signals on </a:t>
            </a:r>
            <a:endParaRPr lang="en-US" b="1" dirty="0" smtClean="0">
              <a:solidFill>
                <a:srgbClr val="008000"/>
              </a:solidFill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008000"/>
                </a:solidFill>
                <a:sym typeface="Wingdings" pitchFamily="2" charset="2"/>
              </a:rPr>
              <a:t>metallic </a:t>
            </a:r>
            <a:r>
              <a:rPr lang="en-US" b="1" dirty="0">
                <a:solidFill>
                  <a:srgbClr val="008000"/>
                </a:solidFill>
                <a:sym typeface="Wingdings" pitchFamily="2" charset="2"/>
              </a:rPr>
              <a:t>electrodes that can be read by dedicated electronics.</a:t>
            </a:r>
          </a:p>
          <a:p>
            <a:endParaRPr lang="en-US" b="1" dirty="0" smtClean="0">
              <a:solidFill>
                <a:srgbClr val="009900"/>
              </a:solidFill>
              <a:sym typeface="Wingdings" pitchFamily="2" charset="2"/>
            </a:endParaRPr>
          </a:p>
          <a:p>
            <a:endParaRPr lang="en-US" b="1" dirty="0">
              <a:solidFill>
                <a:srgbClr val="0099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US" b="1" dirty="0">
                <a:solidFill>
                  <a:srgbClr val="002060"/>
                </a:solidFill>
                <a:sym typeface="Wingdings" pitchFamily="2" charset="2"/>
              </a:rPr>
              <a:t> In solid state detectors the charge created by the incoming particle </a:t>
            </a:r>
            <a:r>
              <a:rPr lang="en-US" b="1" dirty="0" smtClean="0">
                <a:solidFill>
                  <a:srgbClr val="002060"/>
                </a:solidFill>
                <a:sym typeface="Wingdings" pitchFamily="2" charset="2"/>
              </a:rPr>
              <a:t>is </a:t>
            </a:r>
            <a:r>
              <a:rPr lang="en-US" b="1" dirty="0">
                <a:solidFill>
                  <a:srgbClr val="002060"/>
                </a:solidFill>
                <a:sym typeface="Wingdings" pitchFamily="2" charset="2"/>
              </a:rPr>
              <a:t>	sufficient for detection.</a:t>
            </a:r>
          </a:p>
          <a:p>
            <a:pPr>
              <a:buFont typeface="Wingdings" pitchFamily="2" charset="2"/>
              <a:buChar char="à"/>
            </a:pPr>
            <a:endParaRPr lang="en-US" b="1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US" b="1" dirty="0">
                <a:solidFill>
                  <a:srgbClr val="008000"/>
                </a:solidFill>
              </a:rPr>
              <a:t> In gaseous detectors (e.g. wire chamber, GEM-chamber) charges are 	internally multiplied in order to provide a measurable signal.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of Electron-Ion Pair Creation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2643190"/>
            <a:ext cx="723627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Encounters with gas atoms are purely random, probability small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 </a:t>
            </a:r>
            <a:r>
              <a:rPr lang="en-US" dirty="0" smtClean="0">
                <a:solidFill>
                  <a:srgbClr val="006600"/>
                </a:solidFill>
                <a:sym typeface="Wingdings 3"/>
              </a:rPr>
              <a:t>Poisson distribution 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of number </a:t>
            </a:r>
            <a:r>
              <a:rPr lang="en-US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 of ionizing collisions over length </a:t>
            </a:r>
            <a:r>
              <a:rPr lang="en-US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L</a:t>
            </a:r>
            <a:endParaRPr lang="de-DE" i="1" dirty="0">
              <a:solidFill>
                <a:srgbClr val="00009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285852" y="3500438"/>
          <a:ext cx="2706706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32" name="Equation" r:id="rId3" imgW="1574640" imgH="457200" progId="Equation.DSMT4">
                  <p:embed/>
                </p:oleObj>
              </mc:Choice>
              <mc:Fallback>
                <p:oleObj name="Equation" r:id="rId3" imgW="15746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3500438"/>
                        <a:ext cx="2706706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00564" y="3643316"/>
            <a:ext cx="321915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dirty="0" smtClean="0">
                <a:solidFill>
                  <a:srgbClr val="000096"/>
                </a:solidFill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1200" dirty="0" smtClean="0">
                <a:solidFill>
                  <a:srgbClr val="000096"/>
                </a:solidFill>
              </a:rPr>
              <a:t> = mean number of ionizing collisions in </a:t>
            </a:r>
            <a:r>
              <a:rPr lang="en-US" sz="1200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</a:rPr>
              <a:t>      = mean number of primary e</a:t>
            </a:r>
            <a:r>
              <a:rPr lang="en-US" sz="1200" baseline="30000" dirty="0" smtClean="0">
                <a:solidFill>
                  <a:srgbClr val="000096"/>
                </a:solidFill>
              </a:rPr>
              <a:t>-</a:t>
            </a:r>
            <a:r>
              <a:rPr lang="en-US" sz="1200" dirty="0" smtClean="0">
                <a:solidFill>
                  <a:srgbClr val="000096"/>
                </a:solidFill>
              </a:rPr>
              <a:t>-ion pairs </a:t>
            </a:r>
            <a:r>
              <a:rPr lang="en-US" sz="1200" i="1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200" baseline="-25000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de-DE" sz="1200" baseline="-25000" dirty="0">
              <a:solidFill>
                <a:srgbClr val="00009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4357694"/>
            <a:ext cx="648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Total number of e</a:t>
            </a:r>
            <a:r>
              <a:rPr lang="en-US" baseline="30000" dirty="0" smtClean="0">
                <a:solidFill>
                  <a:srgbClr val="006600"/>
                </a:solidFill>
              </a:rPr>
              <a:t>-</a:t>
            </a:r>
            <a:r>
              <a:rPr lang="en-US" dirty="0" smtClean="0">
                <a:solidFill>
                  <a:srgbClr val="006600"/>
                </a:solidFill>
              </a:rPr>
              <a:t>-ion pairs: </a:t>
            </a:r>
            <a:r>
              <a:rPr lang="en-US" dirty="0" smtClean="0">
                <a:solidFill>
                  <a:srgbClr val="000096"/>
                </a:solidFill>
              </a:rPr>
              <a:t>primary and secondary ionization</a:t>
            </a:r>
            <a:endParaRPr lang="de-DE" dirty="0">
              <a:solidFill>
                <a:srgbClr val="000096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838872"/>
              </p:ext>
            </p:extLst>
          </p:nvPr>
        </p:nvGraphicFramePr>
        <p:xfrm>
          <a:off x="1285852" y="4857760"/>
          <a:ext cx="1518058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33" name="Equation" r:id="rId5" imgW="863280" imgH="406080" progId="Equation.DSMT4">
                  <p:embed/>
                </p:oleObj>
              </mc:Choice>
              <mc:Fallback>
                <p:oleObj name="Equation" r:id="rId5" imgW="8632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4857760"/>
                        <a:ext cx="1518058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714744" y="4786330"/>
            <a:ext cx="3982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  <a:latin typeface="Symbol" pitchFamily="18" charset="2"/>
              </a:rPr>
              <a:t>x</a:t>
            </a:r>
            <a:r>
              <a:rPr lang="en-US" sz="1200" dirty="0" smtClean="0">
                <a:solidFill>
                  <a:srgbClr val="000096"/>
                </a:solidFill>
              </a:rPr>
              <a:t> = 1</a:t>
            </a:r>
            <a:r>
              <a:rPr lang="en-US" sz="1200" baseline="30000" dirty="0" smtClean="0">
                <a:solidFill>
                  <a:srgbClr val="000096"/>
                </a:solidFill>
              </a:rPr>
              <a:t>st</a:t>
            </a:r>
            <a:r>
              <a:rPr lang="en-US" sz="1200" dirty="0" smtClean="0">
                <a:solidFill>
                  <a:srgbClr val="000096"/>
                </a:solidFill>
              </a:rPr>
              <a:t> term of Bethe-Bloch equation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  <a:latin typeface="Symbol" pitchFamily="18" charset="2"/>
              </a:rPr>
              <a:t>D</a:t>
            </a:r>
            <a:r>
              <a:rPr lang="en-US" sz="1200" dirty="0" smtClean="0">
                <a:solidFill>
                  <a:srgbClr val="000096"/>
                </a:solidFill>
              </a:rPr>
              <a:t> = mean energy loss in thickness L</a:t>
            </a:r>
          </a:p>
          <a:p>
            <a:pPr>
              <a:spcBef>
                <a:spcPts val="600"/>
              </a:spcBef>
            </a:pPr>
            <a:r>
              <a:rPr lang="en-US" sz="1200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dirty="0" smtClean="0">
                <a:solidFill>
                  <a:srgbClr val="000096"/>
                </a:solidFill>
              </a:rPr>
              <a:t> = effective average energy to produce one e</a:t>
            </a:r>
            <a:r>
              <a:rPr lang="en-US" sz="1200" baseline="30000" dirty="0" smtClean="0">
                <a:solidFill>
                  <a:srgbClr val="000096"/>
                </a:solidFill>
              </a:rPr>
              <a:t>-</a:t>
            </a:r>
            <a:r>
              <a:rPr lang="en-US" sz="1200" dirty="0" smtClean="0">
                <a:solidFill>
                  <a:srgbClr val="000096"/>
                </a:solidFill>
              </a:rPr>
              <a:t>-ion pair,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</a:rPr>
              <a:t>       usually </a:t>
            </a:r>
            <a:r>
              <a:rPr lang="en-US" sz="1200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1200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solidFill>
                  <a:srgbClr val="000096"/>
                </a:solidFill>
              </a:rPr>
              <a:t>, since part of energy lost by excitation,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</a:rPr>
              <a:t>       empirical determination</a:t>
            </a:r>
            <a:endParaRPr lang="de-DE" sz="1200" dirty="0">
              <a:solidFill>
                <a:srgbClr val="000096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285855" y="5786454"/>
          <a:ext cx="1260671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34" name="Equation" r:id="rId7" imgW="761760" imgH="431640" progId="Equation.DSMT4">
                  <p:embed/>
                </p:oleObj>
              </mc:Choice>
              <mc:Fallback>
                <p:oleObj name="Equation" r:id="rId7" imgW="7617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5" y="5786454"/>
                        <a:ext cx="1260671" cy="71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219204" y="1290943"/>
                <a:ext cx="14269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4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Symbol" panose="05050102010706020507" pitchFamily="18" charset="2"/>
                      </a:rPr>
                      <m:t>l</m:t>
                    </m:r>
                  </m:oMath>
                </a14:m>
                <a:r>
                  <a:rPr lang="en-US" sz="2400" dirty="0" smtClean="0">
                    <a:solidFill>
                      <a:schemeClr val="accent1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 = 1/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𝑛</m:t>
                    </m:r>
                    <m:r>
                      <a:rPr lang="de-DE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de-DE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𝜎</m:t>
                    </m:r>
                  </m:oMath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4" y="1290943"/>
                <a:ext cx="1426929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28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2076450" y="5029200"/>
            <a:ext cx="319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557107" y="5955268"/>
            <a:ext cx="319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63823" y="6168509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6"/>
                </a:solidFill>
              </a:rPr>
              <a:t>the total number is larger than the number of primary charges</a:t>
            </a:r>
            <a:endParaRPr lang="en-US" dirty="0"/>
          </a:p>
        </p:txBody>
      </p:sp>
      <p:pic>
        <p:nvPicPr>
          <p:cNvPr id="114790" name="Picture 1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8"/>
            <a:ext cx="3086100" cy="15553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3"/>
          <p:cNvSpPr txBox="1"/>
          <p:nvPr/>
        </p:nvSpPr>
        <p:spPr>
          <a:xfrm>
            <a:off x="3124204" y="1295408"/>
            <a:ext cx="336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  = cross section for ionization</a:t>
            </a:r>
          </a:p>
          <a:p>
            <a:r>
              <a:rPr lang="en-US" dirty="0" smtClean="0"/>
              <a:t>n = number density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909622"/>
            <a:ext cx="67505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Characteristic length: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mean free path between ionizing collisions</a:t>
            </a:r>
          </a:p>
          <a:p>
            <a:endParaRPr lang="en-US" dirty="0">
              <a:solidFill>
                <a:srgbClr val="000096"/>
              </a:solidFill>
            </a:endParaRPr>
          </a:p>
          <a:p>
            <a:endParaRPr lang="en-US" dirty="0" smtClean="0">
              <a:solidFill>
                <a:srgbClr val="000096"/>
              </a:solidFill>
            </a:endParaRPr>
          </a:p>
          <a:p>
            <a:endParaRPr lang="en-US" dirty="0">
              <a:solidFill>
                <a:srgbClr val="000096"/>
              </a:solidFill>
            </a:endParaRPr>
          </a:p>
          <a:p>
            <a:r>
              <a:rPr lang="en-US" dirty="0" smtClean="0">
                <a:solidFill>
                  <a:srgbClr val="000096"/>
                </a:solidFill>
              </a:rPr>
              <a:t>efficiency of gaseous detector allows to find </a:t>
            </a:r>
            <a:r>
              <a:rPr lang="en-US" sz="2400" dirty="0" smtClean="0">
                <a:solidFill>
                  <a:srgbClr val="000096"/>
                </a:solidFill>
                <a:latin typeface="Symbol" panose="05050102010706020507" pitchFamily="18" charset="2"/>
              </a:rPr>
              <a:t>l</a:t>
            </a:r>
            <a:r>
              <a:rPr lang="en-US" dirty="0" smtClean="0">
                <a:solidFill>
                  <a:srgbClr val="000096"/>
                </a:solidFill>
              </a:rPr>
              <a:t> and thus </a:t>
            </a:r>
            <a:r>
              <a:rPr lang="en-US" sz="2400" dirty="0" err="1" smtClean="0">
                <a:solidFill>
                  <a:srgbClr val="000096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 smtClean="0">
                <a:solidFill>
                  <a:srgbClr val="000096"/>
                </a:solidFill>
              </a:rPr>
              <a:t>i</a:t>
            </a:r>
            <a:endParaRPr lang="de-DE" sz="2400" baseline="-25000" dirty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5" grpId="0" animBg="1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Gases</a:t>
            </a:r>
            <a:endParaRPr lang="en-GB" dirty="0"/>
          </a:p>
        </p:txBody>
      </p:sp>
      <p:graphicFrame>
        <p:nvGraphicFramePr>
          <p:cNvPr id="96259" name="Group 3"/>
          <p:cNvGraphicFramePr>
            <a:graphicFrameLocks noGrp="1"/>
          </p:cNvGraphicFramePr>
          <p:nvPr/>
        </p:nvGraphicFramePr>
        <p:xfrm>
          <a:off x="100017" y="1371600"/>
          <a:ext cx="8891587" cy="3022600"/>
        </p:xfrm>
        <a:graphic>
          <a:graphicData uri="http://schemas.openxmlformats.org/drawingml/2006/table">
            <a:tbl>
              <a:tblPr/>
              <a:tblGrid>
                <a:gridCol w="601662"/>
                <a:gridCol w="409575"/>
                <a:gridCol w="579438"/>
                <a:gridCol w="895350"/>
                <a:gridCol w="579437"/>
                <a:gridCol w="579438"/>
                <a:gridCol w="579437"/>
                <a:gridCol w="568325"/>
                <a:gridCol w="1360488"/>
                <a:gridCol w="998537"/>
                <a:gridCol w="933450"/>
                <a:gridCol w="806450"/>
              </a:tblGrid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Gas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</a:t>
                      </a:r>
                      <a:endParaRPr kumimoji="0" lang="en-GB" sz="16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en-GB" sz="16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/d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kumimoji="0" lang="en-GB" sz="16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en-GB" sz="16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(g/cm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(eV)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(eV)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(eV)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(eV)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(MeV/g cm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(keV/cm)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(ip/cm)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(ip/cm)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1.66E-4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19.8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24.5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24.6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5.9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1.17E-3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8.1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16.7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15.5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(10)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8.39E-4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21.5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1.41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39.9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1.66E-3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15.7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1.47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29.4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1.86E-3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13.7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13.7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3.01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(34)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91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GB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6.70E-4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15.2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13.1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2.21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1.48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377" name="Text Box 121"/>
          <p:cNvSpPr txBox="1">
            <a:spLocks noChangeArrowheads="1"/>
          </p:cNvSpPr>
          <p:nvPr/>
        </p:nvSpPr>
        <p:spPr bwMode="auto">
          <a:xfrm>
            <a:off x="3505200" y="4449769"/>
            <a:ext cx="22162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96"/>
                </a:solidFill>
              </a:rPr>
              <a:t>[F. </a:t>
            </a:r>
            <a:r>
              <a:rPr lang="en-US" sz="1200" dirty="0" err="1">
                <a:solidFill>
                  <a:srgbClr val="000096"/>
                </a:solidFill>
              </a:rPr>
              <a:t>Sauli</a:t>
            </a:r>
            <a:r>
              <a:rPr lang="en-US" sz="1200" dirty="0">
                <a:solidFill>
                  <a:srgbClr val="000096"/>
                </a:solidFill>
              </a:rPr>
              <a:t>, CERN 77-09 (1977)]</a:t>
            </a:r>
            <a:endParaRPr lang="en-GB" sz="1200" dirty="0">
              <a:solidFill>
                <a:srgbClr val="000096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4800" y="4876800"/>
            <a:ext cx="876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kern="0" dirty="0" smtClean="0"/>
              <a:t>Properties of some Semiconductors and solid materials</a:t>
            </a:r>
            <a:endParaRPr lang="en-GB" sz="2400" kern="0" dirty="0"/>
          </a:p>
        </p:txBody>
      </p:sp>
      <p:sp>
        <p:nvSpPr>
          <p:cNvPr id="2" name="Textfeld 1"/>
          <p:cNvSpPr txBox="1"/>
          <p:nvPr/>
        </p:nvSpPr>
        <p:spPr>
          <a:xfrm>
            <a:off x="152404" y="5498068"/>
            <a:ext cx="52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                       2,3                      	         3,6        </a:t>
            </a:r>
          </a:p>
          <a:p>
            <a:r>
              <a:rPr lang="en-US" dirty="0" smtClean="0"/>
              <a:t>Ge                      5,3                                   2,8</a:t>
            </a:r>
          </a:p>
          <a:p>
            <a:r>
              <a:rPr lang="en-US" dirty="0" smtClean="0"/>
              <a:t>Diamond             3,5		         5,8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419604" y="844034"/>
            <a:ext cx="419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= mean energy for electron-hole pair</a:t>
            </a:r>
            <a:endParaRPr lang="en-US" dirty="0"/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1676400" y="4449769"/>
            <a:ext cx="0" cy="21034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2590800" y="4419600"/>
            <a:ext cx="0" cy="21034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>
            <a:off x="4343400" y="4419600"/>
            <a:ext cx="0" cy="21034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4876800" y="4419600"/>
            <a:ext cx="0" cy="21034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570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Energy Loss of Charged Particles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500174"/>
            <a:ext cx="854432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Inelastic collisions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statistical process (quantum mechanics!)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mostly small energy losses (&lt; 100 </a:t>
            </a:r>
            <a:r>
              <a:rPr lang="en-US" dirty="0" err="1" smtClean="0">
                <a:solidFill>
                  <a:srgbClr val="000096"/>
                </a:solidFill>
                <a:sym typeface="Wingdings 3"/>
              </a:rPr>
              <a:t>eV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 in 90% of all collisions)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rare events with large single-collision energy loss  e.g. delta electrons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total energy loss fluctuates!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3862048"/>
            <a:ext cx="8044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Number of collisions per macroscopic path length large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fluctuations in total energy loss small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characteristic parameter: average energy loss per unit </a:t>
            </a:r>
            <a:r>
              <a:rPr lang="en-US" dirty="0" err="1" smtClean="0">
                <a:solidFill>
                  <a:srgbClr val="000096"/>
                </a:solidFill>
                <a:sym typeface="Wingdings 3"/>
              </a:rPr>
              <a:t>pathlength</a:t>
            </a:r>
            <a:endParaRPr lang="de-DE" dirty="0">
              <a:solidFill>
                <a:srgbClr val="000096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86050" y="5220612"/>
          <a:ext cx="857256" cy="728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2" name="Equation" r:id="rId3" imgW="507960" imgH="431640" progId="Equation.DSMT4">
                  <p:embed/>
                </p:oleObj>
              </mc:Choice>
              <mc:Fallback>
                <p:oleObj name="Equation" r:id="rId3" imgW="5079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5220612"/>
                        <a:ext cx="857256" cy="7286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14814" y="537777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“stopping power”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  <a:endParaRPr lang="en-US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350238" y="1066800"/>
            <a:ext cx="8869962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Wish to know, how a charged ionizing particle interacts with detector.</a:t>
            </a:r>
          </a:p>
          <a:p>
            <a:pPr marL="0" indent="0">
              <a:buNone/>
            </a:pPr>
            <a:endParaRPr lang="en-US" sz="2000" kern="0" dirty="0" smtClean="0"/>
          </a:p>
          <a:p>
            <a:r>
              <a:rPr lang="en-US" sz="2000" kern="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Photo-Absorption Ionization model: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en-US" sz="2000" kern="0" dirty="0" smtClean="0"/>
              <a:t>PAI model</a:t>
            </a:r>
          </a:p>
          <a:p>
            <a:endParaRPr lang="en-US" sz="2000" kern="0" dirty="0"/>
          </a:p>
          <a:p>
            <a:endParaRPr lang="en-US" sz="2000" kern="0" dirty="0" smtClean="0"/>
          </a:p>
          <a:p>
            <a:endParaRPr lang="en-US" sz="2000" kern="0" dirty="0" smtClean="0"/>
          </a:p>
          <a:p>
            <a:r>
              <a:rPr lang="en-US" sz="2000" kern="0" dirty="0" smtClean="0"/>
              <a:t>What is the energy loss </a:t>
            </a:r>
            <a:r>
              <a:rPr lang="en-US" sz="2000" kern="0" dirty="0" err="1" smtClean="0"/>
              <a:t>dE</a:t>
            </a:r>
            <a:r>
              <a:rPr lang="en-US" sz="2000" kern="0" dirty="0" smtClean="0"/>
              <a:t> in an infinitesimally thin disk of detector material dx? (dx is typically a mass density dx = </a:t>
            </a:r>
            <a:r>
              <a:rPr lang="en-US" sz="2800" kern="0" dirty="0" err="1" smtClean="0">
                <a:latin typeface="Symbol" panose="05050102010706020507" pitchFamily="18" charset="2"/>
              </a:rPr>
              <a:t>r</a:t>
            </a:r>
            <a:r>
              <a:rPr lang="en-US" sz="2000" kern="0" dirty="0" err="1" smtClean="0"/>
              <a:t>dz</a:t>
            </a:r>
            <a:r>
              <a:rPr lang="en-US" sz="2000" kern="0" dirty="0" smtClean="0"/>
              <a:t>)</a:t>
            </a:r>
          </a:p>
          <a:p>
            <a:endParaRPr lang="en-US" sz="2000" kern="0" dirty="0"/>
          </a:p>
          <a:p>
            <a:endParaRPr lang="en-US" sz="2000" kern="0" dirty="0" smtClean="0"/>
          </a:p>
        </p:txBody>
      </p:sp>
      <p:sp>
        <p:nvSpPr>
          <p:cNvPr id="5" name="TextBox 35"/>
          <p:cNvSpPr txBox="1"/>
          <p:nvPr/>
        </p:nvSpPr>
        <p:spPr>
          <a:xfrm>
            <a:off x="1676405" y="2743208"/>
            <a:ext cx="5628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6"/>
                </a:solidFill>
              </a:rPr>
              <a:t>[W.W.M Allison, J.H. Cobb, Ann. Rev. </a:t>
            </a:r>
            <a:r>
              <a:rPr lang="en-US" sz="1400" dirty="0" err="1" smtClean="0">
                <a:solidFill>
                  <a:srgbClr val="000096"/>
                </a:solidFill>
              </a:rPr>
              <a:t>Nucl</a:t>
            </a:r>
            <a:r>
              <a:rPr lang="en-US" sz="1400" dirty="0" smtClean="0">
                <a:solidFill>
                  <a:srgbClr val="000096"/>
                </a:solidFill>
              </a:rPr>
              <a:t>. Part. Sci. 30, 253 (1980)]</a:t>
            </a:r>
          </a:p>
        </p:txBody>
      </p:sp>
    </p:spTree>
    <p:extLst>
      <p:ext uri="{BB962C8B-B14F-4D97-AF65-F5344CB8AC3E}">
        <p14:creationId xmlns:p14="http://schemas.microsoft.com/office/powerpoint/2010/main" val="10693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38088" cy="5334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Bethe-Bloch Formula for Mean Energy Loss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/dx</a:t>
            </a:r>
            <a:endParaRPr lang="en-US" dirty="0"/>
          </a:p>
        </p:txBody>
      </p:sp>
      <p:pic>
        <p:nvPicPr>
          <p:cNvPr id="455685" name="Picture 5" descr="dedx_table_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938" y="2349508"/>
            <a:ext cx="3457575" cy="3744913"/>
          </a:xfrm>
          <a:prstGeom prst="rect">
            <a:avLst/>
          </a:prstGeom>
          <a:noFill/>
        </p:spPr>
      </p:pic>
      <p:graphicFrame>
        <p:nvGraphicFramePr>
          <p:cNvPr id="455686" name="Object 6"/>
          <p:cNvGraphicFramePr>
            <a:graphicFrameLocks noChangeAspect="1"/>
          </p:cNvGraphicFramePr>
          <p:nvPr/>
        </p:nvGraphicFramePr>
        <p:xfrm>
          <a:off x="1323975" y="1268416"/>
          <a:ext cx="649605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16" name="Equation" r:id="rId4" imgW="3454200" imgH="507960" progId="Equation.DSMT4">
                  <p:embed/>
                </p:oleObj>
              </mc:Choice>
              <mc:Fallback>
                <p:oleObj name="Equation" r:id="rId4" imgW="34542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1268416"/>
                        <a:ext cx="6496050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5687" name="Text Box 7"/>
          <p:cNvSpPr txBox="1">
            <a:spLocks noChangeArrowheads="1"/>
          </p:cNvSpPr>
          <p:nvPr/>
        </p:nvSpPr>
        <p:spPr bwMode="auto">
          <a:xfrm>
            <a:off x="376242" y="2559050"/>
            <a:ext cx="5546711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independent of mass of incident particle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depends only on velocity of inc. particle</a:t>
            </a:r>
          </a:p>
          <a:p>
            <a:pPr>
              <a:spcAft>
                <a:spcPct val="25000"/>
              </a:spcAft>
            </a:pPr>
            <a:r>
              <a:rPr lang="en-US" dirty="0">
                <a:solidFill>
                  <a:srgbClr val="000096"/>
                </a:solidFill>
              </a:rPr>
              <a:t>  and on </a:t>
            </a:r>
            <a:r>
              <a:rPr lang="en-US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I, </a:t>
            </a:r>
            <a:r>
              <a:rPr lang="en-US" dirty="0" smtClean="0">
                <a:solidFill>
                  <a:srgbClr val="000096"/>
                </a:solidFill>
                <a:latin typeface="+mj-lt"/>
                <a:cs typeface="Times New Roman" pitchFamily="18" charset="0"/>
              </a:rPr>
              <a:t>the mean </a:t>
            </a:r>
            <a:r>
              <a:rPr lang="en-US" dirty="0" err="1" smtClean="0">
                <a:solidFill>
                  <a:srgbClr val="000096"/>
                </a:solidFill>
                <a:latin typeface="+mj-lt"/>
                <a:cs typeface="Times New Roman" pitchFamily="18" charset="0"/>
              </a:rPr>
              <a:t>exitation</a:t>
            </a:r>
            <a:r>
              <a:rPr lang="en-US" dirty="0" smtClean="0">
                <a:solidFill>
                  <a:srgbClr val="000096"/>
                </a:solidFill>
                <a:latin typeface="+mj-lt"/>
                <a:cs typeface="Times New Roman" pitchFamily="18" charset="0"/>
              </a:rPr>
              <a:t> energy </a:t>
            </a:r>
            <a:r>
              <a:rPr lang="en-US" dirty="0" smtClean="0">
                <a:solidFill>
                  <a:srgbClr val="000096"/>
                </a:solidFill>
              </a:rPr>
              <a:t> </a:t>
            </a:r>
          </a:p>
          <a:p>
            <a:pPr>
              <a:spcAft>
                <a:spcPct val="25000"/>
              </a:spcAft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	</a:t>
            </a:r>
            <a:r>
              <a:rPr lang="en-US" dirty="0" smtClean="0">
                <a:solidFill>
                  <a:srgbClr val="000096"/>
                </a:solidFill>
                <a:sym typeface="Wingdings 3" pitchFamily="18" charset="2"/>
              </a:rPr>
              <a:t> </a:t>
            </a: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main parameter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low energies 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minimum at </a:t>
            </a:r>
            <a:r>
              <a:rPr lang="en-US" i="1" dirty="0" err="1" smtClean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bg</a:t>
            </a:r>
            <a:r>
              <a:rPr lang="en-US" i="1" dirty="0" smtClean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 </a:t>
            </a:r>
            <a:r>
              <a:rPr lang="en-US" dirty="0" smtClean="0">
                <a:solidFill>
                  <a:srgbClr val="000096"/>
                </a:solidFill>
                <a:latin typeface="Times New Roman" pitchFamily="18" charset="0"/>
                <a:cs typeface="Arial" pitchFamily="34" charset="0"/>
                <a:sym typeface="Wingdings 3" pitchFamily="18" charset="2"/>
              </a:rPr>
              <a:t>≈ </a:t>
            </a:r>
            <a:r>
              <a:rPr lang="en-US" dirty="0" smtClean="0">
                <a:solidFill>
                  <a:srgbClr val="000096"/>
                </a:solidFill>
                <a:cs typeface="Arial" pitchFamily="34" charset="0"/>
                <a:sym typeface="Wingdings 3" pitchFamily="18" charset="2"/>
              </a:rPr>
              <a:t>3.5</a:t>
            </a:r>
            <a:r>
              <a:rPr lang="en-US" dirty="0" smtClean="0">
                <a:solidFill>
                  <a:srgbClr val="000096"/>
                </a:solidFill>
                <a:sym typeface="Wingdings 3" pitchFamily="18" charset="2"/>
              </a:rPr>
              <a:t> </a:t>
            </a: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: “MIP</a:t>
            </a:r>
            <a:r>
              <a:rPr lang="en-US" dirty="0" smtClean="0">
                <a:solidFill>
                  <a:srgbClr val="000096"/>
                </a:solidFill>
                <a:sym typeface="Wingdings 3" pitchFamily="18" charset="2"/>
              </a:rPr>
              <a:t>” </a:t>
            </a:r>
            <a:r>
              <a:rPr lang="de-DE" sz="1600" dirty="0" err="1"/>
              <a:t>dE</a:t>
            </a:r>
            <a:r>
              <a:rPr lang="de-DE" sz="1600" dirty="0"/>
              <a:t>/</a:t>
            </a:r>
            <a:r>
              <a:rPr lang="de-DE" sz="1600" dirty="0" err="1"/>
              <a:t>dx|</a:t>
            </a:r>
            <a:r>
              <a:rPr lang="de-DE" sz="1600" baseline="-25000" dirty="0" err="1"/>
              <a:t>min</a:t>
            </a:r>
            <a:r>
              <a:rPr lang="de-DE" sz="1600" baseline="-25000" dirty="0"/>
              <a:t> </a:t>
            </a:r>
            <a:r>
              <a:rPr lang="de-DE" sz="1600" dirty="0"/>
              <a:t>~ </a:t>
            </a:r>
            <a:r>
              <a:rPr lang="de-DE" sz="1600" dirty="0" smtClean="0"/>
              <a:t>1,5 </a:t>
            </a:r>
            <a:r>
              <a:rPr lang="de-DE" sz="1600" dirty="0" err="1"/>
              <a:t>MeV</a:t>
            </a:r>
            <a:r>
              <a:rPr lang="de-DE" sz="1600" dirty="0"/>
              <a:t> </a:t>
            </a:r>
            <a:r>
              <a:rPr lang="de-DE" sz="1600" dirty="0" smtClean="0"/>
              <a:t>cm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/g</a:t>
            </a:r>
            <a:endParaRPr lang="en-US" sz="1600" dirty="0">
              <a:solidFill>
                <a:srgbClr val="000096"/>
              </a:solidFill>
              <a:sym typeface="Wingdings 3" pitchFamily="18" charset="2"/>
            </a:endParaRP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high energies    </a:t>
            </a:r>
            <a:r>
              <a:rPr lang="en-US" dirty="0" smtClean="0">
                <a:solidFill>
                  <a:srgbClr val="000096"/>
                </a:solidFill>
                <a:sym typeface="Wingdings 3" pitchFamily="18" charset="2"/>
              </a:rPr>
              <a:t>                     </a:t>
            </a: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: relativistic rise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mass stopping power:</a:t>
            </a:r>
          </a:p>
          <a:p>
            <a:pPr>
              <a:spcAft>
                <a:spcPct val="25000"/>
              </a:spcAft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   almost independent of material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density effect: polarization of atoms along track</a:t>
            </a:r>
          </a:p>
          <a:p>
            <a:pPr>
              <a:spcAft>
                <a:spcPct val="25000"/>
              </a:spcAft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   partly compensates relativistic rise</a:t>
            </a:r>
          </a:p>
        </p:txBody>
      </p:sp>
      <p:graphicFrame>
        <p:nvGraphicFramePr>
          <p:cNvPr id="4556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118990"/>
              </p:ext>
            </p:extLst>
          </p:nvPr>
        </p:nvGraphicFramePr>
        <p:xfrm>
          <a:off x="2286000" y="3862389"/>
          <a:ext cx="14097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17" name="Equation" r:id="rId6" imgW="1079280" imgH="368280" progId="Equation.DSMT4">
                  <p:embed/>
                </p:oleObj>
              </mc:Choice>
              <mc:Fallback>
                <p:oleObj name="Equation" r:id="rId6" imgW="107928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862389"/>
                        <a:ext cx="14097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56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072359"/>
              </p:ext>
            </p:extLst>
          </p:nvPr>
        </p:nvGraphicFramePr>
        <p:xfrm>
          <a:off x="2209800" y="4597400"/>
          <a:ext cx="1574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18" name="Equation" r:id="rId8" imgW="1206360" imgH="330120" progId="Equation.DSMT4">
                  <p:embed/>
                </p:oleObj>
              </mc:Choice>
              <mc:Fallback>
                <p:oleObj name="Equation" r:id="rId8" imgW="12063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597400"/>
                        <a:ext cx="15748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5690" name="Object 10"/>
          <p:cNvGraphicFramePr>
            <a:graphicFrameLocks noChangeAspect="1"/>
          </p:cNvGraphicFramePr>
          <p:nvPr/>
        </p:nvGraphicFramePr>
        <p:xfrm>
          <a:off x="3810000" y="2870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19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870200"/>
                        <a:ext cx="914400" cy="19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56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878074"/>
              </p:ext>
            </p:extLst>
          </p:nvPr>
        </p:nvGraphicFramePr>
        <p:xfrm>
          <a:off x="2895604" y="4911733"/>
          <a:ext cx="25352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20" name="Equation" r:id="rId12" imgW="1942920" imgH="380880" progId="Equation.DSMT4">
                  <p:embed/>
                </p:oleObj>
              </mc:Choice>
              <mc:Fallback>
                <p:oleObj name="Equation" r:id="rId12" imgW="19429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4" y="4911733"/>
                        <a:ext cx="2535237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71445" y="6525352"/>
            <a:ext cx="4116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</a:t>
            </a:r>
            <a:r>
              <a:rPr lang="fr-FR" sz="1200" dirty="0" smtClean="0"/>
              <a:t>K. </a:t>
            </a:r>
            <a:r>
              <a:rPr lang="fr-FR" sz="1200" dirty="0" err="1" smtClean="0"/>
              <a:t>Nakamura</a:t>
            </a:r>
            <a:r>
              <a:rPr lang="fr-FR" sz="1200" dirty="0" smtClean="0"/>
              <a:t> </a:t>
            </a:r>
            <a:r>
              <a:rPr lang="fr-FR" sz="1200" i="1" dirty="0" smtClean="0"/>
              <a:t>et al.</a:t>
            </a:r>
            <a:r>
              <a:rPr lang="fr-FR" sz="1200" dirty="0" smtClean="0"/>
              <a:t> (PDG), J. Phys. G </a:t>
            </a:r>
            <a:r>
              <a:rPr lang="fr-FR" sz="1200" b="1" dirty="0" smtClean="0"/>
              <a:t>37</a:t>
            </a:r>
            <a:r>
              <a:rPr lang="fr-FR" sz="1200" dirty="0" smtClean="0"/>
              <a:t>, 075021 (2010)]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987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Excitation Energy</a:t>
            </a:r>
            <a:endParaRPr lang="en-US" dirty="0"/>
          </a:p>
        </p:txBody>
      </p:sp>
      <p:pic>
        <p:nvPicPr>
          <p:cNvPr id="81923" name="Picture 3" descr="mean_excitation_ener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1" y="1524008"/>
            <a:ext cx="4935538" cy="3789363"/>
          </a:xfrm>
          <a:prstGeom prst="rect">
            <a:avLst/>
          </a:prstGeom>
          <a:noFill/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981203" y="5562607"/>
            <a:ext cx="54120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000096"/>
                </a:solidFill>
              </a:rPr>
              <a:t>[Review </a:t>
            </a:r>
            <a:r>
              <a:rPr lang="de-DE" sz="1200" dirty="0" err="1">
                <a:solidFill>
                  <a:srgbClr val="000096"/>
                </a:solidFill>
              </a:rPr>
              <a:t>of</a:t>
            </a:r>
            <a:r>
              <a:rPr lang="de-DE" sz="1200" dirty="0">
                <a:solidFill>
                  <a:srgbClr val="000096"/>
                </a:solidFill>
              </a:rPr>
              <a:t> </a:t>
            </a:r>
            <a:r>
              <a:rPr lang="de-DE" sz="1200" dirty="0" err="1">
                <a:solidFill>
                  <a:srgbClr val="000096"/>
                </a:solidFill>
              </a:rPr>
              <a:t>Particle</a:t>
            </a:r>
            <a:r>
              <a:rPr lang="de-DE" sz="1200" dirty="0">
                <a:solidFill>
                  <a:srgbClr val="000096"/>
                </a:solidFill>
              </a:rPr>
              <a:t> </a:t>
            </a:r>
            <a:r>
              <a:rPr lang="de-DE" sz="1200" dirty="0" err="1">
                <a:solidFill>
                  <a:srgbClr val="000096"/>
                </a:solidFill>
              </a:rPr>
              <a:t>Physics</a:t>
            </a:r>
            <a:r>
              <a:rPr lang="de-DE" sz="1200" dirty="0">
                <a:solidFill>
                  <a:srgbClr val="000096"/>
                </a:solidFill>
              </a:rPr>
              <a:t>, S. </a:t>
            </a:r>
            <a:r>
              <a:rPr lang="de-DE" sz="1200" dirty="0" err="1">
                <a:solidFill>
                  <a:srgbClr val="000096"/>
                </a:solidFill>
              </a:rPr>
              <a:t>Eidelmann</a:t>
            </a:r>
            <a:r>
              <a:rPr lang="de-DE" sz="1200" dirty="0">
                <a:solidFill>
                  <a:srgbClr val="000096"/>
                </a:solidFill>
              </a:rPr>
              <a:t> et al., Phys. </a:t>
            </a:r>
            <a:r>
              <a:rPr lang="de-DE" sz="1200" dirty="0" err="1">
                <a:solidFill>
                  <a:srgbClr val="000096"/>
                </a:solidFill>
              </a:rPr>
              <a:t>Lett</a:t>
            </a:r>
            <a:r>
              <a:rPr lang="de-DE" sz="1200" dirty="0">
                <a:solidFill>
                  <a:srgbClr val="000096"/>
                </a:solidFill>
              </a:rPr>
              <a:t>. B 592, 1 (2004)]</a:t>
            </a:r>
            <a:r>
              <a:rPr lang="de-DE" sz="1400" dirty="0">
                <a:solidFill>
                  <a:srgbClr val="000096"/>
                </a:solidFill>
              </a:rPr>
              <a:t> </a:t>
            </a:r>
            <a:endParaRPr lang="en-GB" sz="1400" dirty="0">
              <a:solidFill>
                <a:srgbClr val="00009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69138" y="601980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= Z 10eV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67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049DA0-FFD3-43FC-A125-E3E79CC2FB6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4" descr="alice_technical_paper_ALICE-couleur-OK06_cut_named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3" y="355842"/>
            <a:ext cx="4479414" cy="253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W95\Profiles\aleksa\talks\cernsem\atlas_atlas_muon_x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24405" y="0"/>
            <a:ext cx="4143375" cy="441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1" y="4495800"/>
            <a:ext cx="419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Very Large Structures</a:t>
            </a:r>
          </a:p>
          <a:p>
            <a:pPr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006600"/>
                </a:solidFill>
                <a:sym typeface="Wingdings" pitchFamily="2" charset="2"/>
              </a:rPr>
              <a:t>    Engineering</a:t>
            </a:r>
          </a:p>
          <a:p>
            <a:pPr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006600"/>
                </a:solidFill>
                <a:sym typeface="Wingdings" pitchFamily="2" charset="2"/>
              </a:rPr>
              <a:t>    Electronics</a:t>
            </a:r>
          </a:p>
          <a:p>
            <a:pPr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006600"/>
                </a:solidFill>
                <a:sym typeface="Wingdings" pitchFamily="2" charset="2"/>
              </a:rPr>
              <a:t>    Services, Cooling</a:t>
            </a:r>
          </a:p>
          <a:p>
            <a:pPr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000066"/>
                </a:solidFill>
                <a:sym typeface="Wingdings" pitchFamily="2" charset="2"/>
              </a:rPr>
              <a:t>Finally </a:t>
            </a:r>
            <a:r>
              <a:rPr lang="en-US" b="1" dirty="0" smtClean="0">
                <a:solidFill>
                  <a:srgbClr val="006600"/>
                </a:solidFill>
                <a:sym typeface="Wingdings" pitchFamily="2" charset="2"/>
              </a:rPr>
              <a:t> Resolution limits are still defined by the fundamental detector physics processes …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" y="259080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ALICE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72400" y="990600"/>
            <a:ext cx="936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ATLAS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6312932"/>
            <a:ext cx="1460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CBM@FAIR</a:t>
            </a:r>
            <a:endParaRPr lang="en-US" b="1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733826"/>
            <a:ext cx="4792278" cy="243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5334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/dx can be used for particle ID if plotted vs E or p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3020"/>
            <a:ext cx="6324600" cy="556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78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Detection process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238" y="914400"/>
            <a:ext cx="8178311" cy="4343400"/>
          </a:xfrm>
        </p:spPr>
        <p:txBody>
          <a:bodyPr/>
          <a:lstStyle/>
          <a:p>
            <a:r>
              <a:rPr lang="en-US" sz="2000" dirty="0" smtClean="0"/>
              <a:t>Primary interaction of ionizing particle with detector material </a:t>
            </a:r>
          </a:p>
          <a:p>
            <a:r>
              <a:rPr lang="en-US" sz="2000" dirty="0" smtClean="0"/>
              <a:t>Second: charges drift in electric fields towards electrodes and create (very small) induced signals</a:t>
            </a:r>
          </a:p>
          <a:p>
            <a:pPr lvl="1"/>
            <a:r>
              <a:rPr lang="en-US" sz="1800" dirty="0" smtClean="0"/>
              <a:t>drift velocity for electrons in gas at decent drift fields  ~ 1 to 6 cm/µs</a:t>
            </a:r>
          </a:p>
          <a:p>
            <a:pPr lvl="1"/>
            <a:r>
              <a:rPr lang="en-US" sz="1800" dirty="0" smtClean="0"/>
              <a:t>drift velocity for ions  ~ 1 cm/</a:t>
            </a:r>
            <a:r>
              <a:rPr lang="en-US" sz="1800" dirty="0" err="1" smtClean="0"/>
              <a:t>ms</a:t>
            </a:r>
            <a:r>
              <a:rPr lang="en-US" sz="1800" dirty="0" smtClean="0"/>
              <a:t>, smaller by four orders of </a:t>
            </a:r>
            <a:r>
              <a:rPr lang="en-US" sz="1800" dirty="0" err="1" smtClean="0"/>
              <a:t>magn</a:t>
            </a:r>
            <a:r>
              <a:rPr lang="en-US" sz="1800" dirty="0" smtClean="0"/>
              <a:t>.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 smtClean="0"/>
              <a:t>Drift time can be used for resolution enhancement</a:t>
            </a:r>
          </a:p>
          <a:p>
            <a:pPr lvl="1"/>
            <a:r>
              <a:rPr lang="en-US" sz="1800" dirty="0" smtClean="0"/>
              <a:t>Drift chamber: </a:t>
            </a:r>
            <a:r>
              <a:rPr lang="en-US" sz="1800" dirty="0"/>
              <a:t>invented by A. </a:t>
            </a:r>
            <a:r>
              <a:rPr lang="en-US" sz="1800" dirty="0" err="1"/>
              <a:t>Walenta</a:t>
            </a:r>
            <a:r>
              <a:rPr lang="en-US" sz="1800" dirty="0"/>
              <a:t>, J. </a:t>
            </a:r>
            <a:r>
              <a:rPr lang="en-US" sz="1800" dirty="0" err="1" smtClean="0"/>
              <a:t>Heintze</a:t>
            </a:r>
            <a:r>
              <a:rPr lang="en-US" sz="1800" dirty="0"/>
              <a:t>,</a:t>
            </a:r>
            <a:r>
              <a:rPr lang="en-US" sz="1800" dirty="0" smtClean="0"/>
              <a:t> </a:t>
            </a:r>
            <a:r>
              <a:rPr lang="en-US" sz="1800" dirty="0"/>
              <a:t>1970 at Phys. Inst. </a:t>
            </a:r>
            <a:r>
              <a:rPr lang="en-US" sz="1800" dirty="0" smtClean="0"/>
              <a:t>				U. Heidelberg </a:t>
            </a:r>
            <a:r>
              <a:rPr lang="en-US" sz="1800" dirty="0"/>
              <a:t>(NIM 92 (1971) 373</a:t>
            </a:r>
            <a:r>
              <a:rPr lang="en-US" sz="1800" dirty="0" smtClean="0"/>
              <a:t>)</a:t>
            </a:r>
            <a:endParaRPr lang="en-US" sz="2000" dirty="0" smtClean="0"/>
          </a:p>
          <a:p>
            <a:r>
              <a:rPr lang="en-US" sz="2000" dirty="0" smtClean="0"/>
              <a:t>Some charges trapped along drift path </a:t>
            </a:r>
          </a:p>
          <a:p>
            <a:pPr lvl="1"/>
            <a:r>
              <a:rPr lang="en-US" sz="1600" dirty="0" smtClean="0"/>
              <a:t>solid state detectors </a:t>
            </a:r>
            <a:r>
              <a:rPr lang="en-US" sz="1600" dirty="0" smtClean="0">
                <a:sym typeface="Wingdings" panose="05000000000000000000" pitchFamily="2" charset="2"/>
              </a:rPr>
              <a:t> impurities, lattice defects, radiation damage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gaseous detectors     loss by electron attachment on electro-negative atoms 				 Oxygen, SF6 contamination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High field region may be employed for final gain boost 		(wire chamber, GEM chamber)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7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6" name="Picture 6" descr="cyl_prop_cnt_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3429007"/>
            <a:ext cx="1887538" cy="2670175"/>
          </a:xfrm>
          <a:prstGeom prst="rect">
            <a:avLst/>
          </a:prstGeom>
          <a:noFill/>
        </p:spPr>
      </p:pic>
      <p:pic>
        <p:nvPicPr>
          <p:cNvPr id="4659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7" y="4271971"/>
            <a:ext cx="4751387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5928" name="Picture 8" descr="cyl_prop_cnt_princip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3357562"/>
            <a:ext cx="1712913" cy="2424112"/>
          </a:xfrm>
          <a:prstGeom prst="rect">
            <a:avLst/>
          </a:prstGeom>
          <a:noFill/>
        </p:spPr>
      </p:pic>
      <p:sp>
        <p:nvSpPr>
          <p:cNvPr id="465929" name="Text Box 9"/>
          <p:cNvSpPr txBox="1">
            <a:spLocks noChangeArrowheads="1"/>
          </p:cNvSpPr>
          <p:nvPr/>
        </p:nvSpPr>
        <p:spPr bwMode="auto">
          <a:xfrm>
            <a:off x="5651500" y="1268413"/>
            <a:ext cx="1505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Charge gain:</a:t>
            </a:r>
          </a:p>
        </p:txBody>
      </p:sp>
      <p:graphicFrame>
        <p:nvGraphicFramePr>
          <p:cNvPr id="465930" name="Object 10"/>
          <p:cNvGraphicFramePr>
            <a:graphicFrameLocks noChangeAspect="1"/>
          </p:cNvGraphicFramePr>
          <p:nvPr/>
        </p:nvGraphicFramePr>
        <p:xfrm>
          <a:off x="6784979" y="1628775"/>
          <a:ext cx="203517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42" name="Equation" r:id="rId7" imgW="1015920" imgH="431640" progId="Equation.DSMT4">
                  <p:embed/>
                </p:oleObj>
              </mc:Choice>
              <mc:Fallback>
                <p:oleObj name="Equation" r:id="rId7" imgW="1015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4979" y="1628775"/>
                        <a:ext cx="2035175" cy="86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5931" name="Text Box 11"/>
          <p:cNvSpPr txBox="1">
            <a:spLocks noChangeArrowheads="1"/>
          </p:cNvSpPr>
          <p:nvPr/>
        </p:nvSpPr>
        <p:spPr bwMode="auto">
          <a:xfrm>
            <a:off x="5703893" y="2487613"/>
            <a:ext cx="2957861" cy="140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Aft>
                <a:spcPct val="25000"/>
              </a:spcAft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Typical values: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Proportional wire counter:</a:t>
            </a:r>
          </a:p>
          <a:p>
            <a:pPr>
              <a:spcAft>
                <a:spcPct val="25000"/>
              </a:spcAft>
            </a:pPr>
            <a:r>
              <a:rPr lang="en-US" dirty="0">
                <a:solidFill>
                  <a:srgbClr val="000096"/>
                </a:solidFill>
              </a:rPr>
              <a:t>  G~10</a:t>
            </a:r>
            <a:r>
              <a:rPr lang="en-US" baseline="30000" dirty="0">
                <a:solidFill>
                  <a:srgbClr val="000096"/>
                </a:solidFill>
              </a:rPr>
              <a:t>4</a:t>
            </a:r>
            <a:r>
              <a:rPr lang="en-US" dirty="0">
                <a:solidFill>
                  <a:srgbClr val="000096"/>
                </a:solidFill>
              </a:rPr>
              <a:t>-10</a:t>
            </a:r>
            <a:r>
              <a:rPr lang="en-US" baseline="30000" dirty="0">
                <a:solidFill>
                  <a:srgbClr val="000096"/>
                </a:solidFill>
              </a:rPr>
              <a:t>6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GEM: G~10</a:t>
            </a:r>
            <a:r>
              <a:rPr lang="en-US" baseline="30000" dirty="0">
                <a:solidFill>
                  <a:srgbClr val="000096"/>
                </a:solidFill>
              </a:rPr>
              <a:t>3</a:t>
            </a:r>
            <a:r>
              <a:rPr lang="en-US" dirty="0">
                <a:solidFill>
                  <a:srgbClr val="000096"/>
                </a:solidFill>
              </a:rPr>
              <a:t>-10</a:t>
            </a:r>
            <a:r>
              <a:rPr lang="en-US" baseline="30000" dirty="0">
                <a:solidFill>
                  <a:srgbClr val="000096"/>
                </a:solidFill>
              </a:rPr>
              <a:t>5</a:t>
            </a:r>
          </a:p>
        </p:txBody>
      </p:sp>
      <p:pic>
        <p:nvPicPr>
          <p:cNvPr id="465932" name="Picture 12" descr="ionization_chamber_cylindrical_e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4" y="1268413"/>
            <a:ext cx="4826000" cy="2209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5929338"/>
            <a:ext cx="5069016" cy="7232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Amplification starts at r~5a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 negligible spatial dependence of pulse height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67" y="228600"/>
            <a:ext cx="9355137" cy="5334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Need signal amplification: Proportional Wire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Counter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9" grpId="0"/>
      <p:bldP spid="465931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I-U Characteristics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64899" name="Picture 3" descr="n_ions_vs_volt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8" y="990600"/>
            <a:ext cx="4489450" cy="510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29123" y="914405"/>
            <a:ext cx="4333302" cy="51013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514350" indent="-514350">
              <a:spcBef>
                <a:spcPts val="300"/>
              </a:spcBef>
              <a:buClr>
                <a:srgbClr val="000066"/>
              </a:buClr>
              <a:buFont typeface="+mj-lt"/>
              <a:buAutoNum type="romanUcPeriod"/>
            </a:pPr>
            <a:r>
              <a:rPr lang="en-US" dirty="0" smtClean="0">
                <a:solidFill>
                  <a:srgbClr val="FF0000"/>
                </a:solidFill>
              </a:rPr>
              <a:t>Recombination</a:t>
            </a:r>
            <a:r>
              <a:rPr lang="en-US" dirty="0" smtClean="0">
                <a:solidFill>
                  <a:srgbClr val="000096"/>
                </a:solidFill>
              </a:rPr>
              <a:t> during drift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  <a:buFont typeface="+mj-lt"/>
              <a:buAutoNum type="romanUcPeriod"/>
            </a:pPr>
            <a:r>
              <a:rPr lang="en-US" dirty="0" smtClean="0">
                <a:solidFill>
                  <a:srgbClr val="FF0000"/>
                </a:solidFill>
              </a:rPr>
              <a:t>Collection</a:t>
            </a:r>
            <a:r>
              <a:rPr lang="en-US" dirty="0" smtClean="0">
                <a:solidFill>
                  <a:srgbClr val="000096"/>
                </a:solidFill>
              </a:rPr>
              <a:t> of all created e</a:t>
            </a:r>
            <a:r>
              <a:rPr lang="en-US" baseline="30000" dirty="0" smtClean="0">
                <a:solidFill>
                  <a:srgbClr val="000096"/>
                </a:solidFill>
              </a:rPr>
              <a:t>-</a:t>
            </a:r>
            <a:r>
              <a:rPr lang="en-US" dirty="0" smtClean="0">
                <a:solidFill>
                  <a:srgbClr val="000096"/>
                </a:solidFill>
              </a:rPr>
              <a:t>-ion 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</a:rPr>
              <a:t>  	pairs: ionization chamber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  <a:buFont typeface="+mj-lt"/>
              <a:buAutoNum type="romanUcPeriod" startAt="3"/>
            </a:pPr>
            <a:r>
              <a:rPr lang="en-US" dirty="0" smtClean="0">
                <a:solidFill>
                  <a:srgbClr val="FF0000"/>
                </a:solidFill>
              </a:rPr>
              <a:t>Avalanche</a:t>
            </a:r>
            <a:r>
              <a:rPr lang="en-US" dirty="0" smtClean="0">
                <a:solidFill>
                  <a:srgbClr val="000096"/>
                </a:solidFill>
              </a:rPr>
              <a:t> creation: 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</a:rPr>
              <a:t>       proportional counter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  <a:buFont typeface="+mj-lt"/>
              <a:buAutoNum type="romanUcPeriod" startAt="4"/>
            </a:pPr>
            <a:r>
              <a:rPr lang="en-US" dirty="0" smtClean="0">
                <a:solidFill>
                  <a:srgbClr val="FF0000"/>
                </a:solidFill>
              </a:rPr>
              <a:t>Distortion</a:t>
            </a:r>
            <a:r>
              <a:rPr lang="en-US" dirty="0" smtClean="0">
                <a:solidFill>
                  <a:srgbClr val="000096"/>
                </a:solidFill>
              </a:rPr>
              <a:t> of electric field around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</a:rPr>
              <a:t> 	anode 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screening of electric field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loss of proportionality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  <a:buFont typeface="+mj-lt"/>
              <a:buAutoNum type="romanUcPeriod" startAt="5"/>
            </a:pPr>
            <a:r>
              <a:rPr lang="en-US" dirty="0" smtClean="0">
                <a:solidFill>
                  <a:srgbClr val="FF0000"/>
                </a:solidFill>
                <a:sym typeface="Wingdings 3"/>
              </a:rPr>
              <a:t>Propagation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 of avalanche over full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length of anode (photon emission)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electric discharge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 saturation of output current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Termination: quench gas or lower U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  <a:buFont typeface="+mj-lt"/>
              <a:buAutoNum type="romanUcPeriod" startAt="6"/>
            </a:pPr>
            <a:r>
              <a:rPr lang="en-US" dirty="0" smtClean="0">
                <a:solidFill>
                  <a:srgbClr val="FF0000"/>
                </a:solidFill>
                <a:sym typeface="Wingdings 3"/>
              </a:rPr>
              <a:t>Continuous breakdown 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even</a:t>
            </a:r>
          </a:p>
          <a:p>
            <a:pPr marL="514350" indent="-514350">
              <a:spcBef>
                <a:spcPts val="300"/>
              </a:spcBef>
              <a:buClr>
                <a:srgbClr val="000066"/>
              </a:buClr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without radiation 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0764" y="2827127"/>
            <a:ext cx="295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III</a:t>
            </a:r>
            <a:endParaRPr lang="de-DE" sz="1050" dirty="0"/>
          </a:p>
        </p:txBody>
      </p:sp>
      <p:sp>
        <p:nvSpPr>
          <p:cNvPr id="8" name="Rectangle 7"/>
          <p:cNvSpPr/>
          <p:nvPr/>
        </p:nvSpPr>
        <p:spPr>
          <a:xfrm>
            <a:off x="2771804" y="2924952"/>
            <a:ext cx="166663" cy="146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2987823" y="2420888"/>
            <a:ext cx="311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IV</a:t>
            </a:r>
            <a:endParaRPr lang="de-DE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3754756" y="2578422"/>
            <a:ext cx="27443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V</a:t>
            </a:r>
            <a:endParaRPr lang="de-DE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3864099" y="3491482"/>
            <a:ext cx="311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VI</a:t>
            </a:r>
            <a:endParaRPr lang="de-DE" sz="1050" dirty="0"/>
          </a:p>
        </p:txBody>
      </p:sp>
      <p:sp>
        <p:nvSpPr>
          <p:cNvPr id="2" name="Textfeld 1"/>
          <p:cNvSpPr txBox="1"/>
          <p:nvPr/>
        </p:nvSpPr>
        <p:spPr>
          <a:xfrm>
            <a:off x="874699" y="6019054"/>
            <a:ext cx="308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Modes of operation of gas detectors </a:t>
            </a:r>
          </a:p>
          <a:p>
            <a:r>
              <a:rPr lang="en-US" sz="1400" dirty="0" smtClean="0"/>
              <a:t>(after F. </a:t>
            </a:r>
            <a:r>
              <a:rPr lang="en-US" sz="1400" dirty="0" err="1" smtClean="0"/>
              <a:t>Sauli</a:t>
            </a:r>
            <a:r>
              <a:rPr lang="en-US" sz="1400" dirty="0" smtClean="0"/>
              <a:t> 1977, lecture notes 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37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Straw Tracker, one submodule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4"/>
            <a:ext cx="5715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62001" y="6183868"/>
            <a:ext cx="666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Straws are of 20µm Coated Polyimide Foil, pressurized to 2bar.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90488" cy="533400"/>
          </a:xfrm>
        </p:spPr>
        <p:txBody>
          <a:bodyPr/>
          <a:lstStyle/>
          <a:p>
            <a:r>
              <a:rPr lang="en-US" dirty="0" err="1" smtClean="0"/>
              <a:t>Charpak´s</a:t>
            </a:r>
            <a:r>
              <a:rPr lang="en-US" dirty="0" smtClean="0"/>
              <a:t> Multi-Wire Proportional Chamber MWPC</a:t>
            </a:r>
            <a:endParaRPr lang="en-US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" y="1193800"/>
            <a:ext cx="836803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81400" y="762008"/>
            <a:ext cx="5233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Charpak</a:t>
            </a:r>
            <a:r>
              <a:rPr lang="en-US" dirty="0"/>
              <a:t> et al. NIM 62 (1968) 202</a:t>
            </a:r>
          </a:p>
          <a:p>
            <a:r>
              <a:rPr lang="en-US" dirty="0"/>
              <a:t>Nobel prize 1992, Rev. Mod. Phys. 65 (1993) 591</a:t>
            </a:r>
          </a:p>
        </p:txBody>
      </p:sp>
    </p:spTree>
    <p:extLst>
      <p:ext uri="{BB962C8B-B14F-4D97-AF65-F5344CB8AC3E}">
        <p14:creationId xmlns:p14="http://schemas.microsoft.com/office/powerpoint/2010/main" val="6312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296400" cy="533400"/>
          </a:xfrm>
        </p:spPr>
        <p:txBody>
          <a:bodyPr/>
          <a:lstStyle/>
          <a:p>
            <a:r>
              <a:rPr lang="en-US" dirty="0" smtClean="0"/>
              <a:t>Anton </a:t>
            </a:r>
            <a:r>
              <a:rPr lang="en-US" dirty="0" err="1" smtClean="0"/>
              <a:t>Oed´s</a:t>
            </a:r>
            <a:r>
              <a:rPr lang="en-US" dirty="0" smtClean="0"/>
              <a:t> MSGC (</a:t>
            </a:r>
            <a:r>
              <a:rPr lang="en-US" dirty="0" err="1" smtClean="0"/>
              <a:t>Microstructured</a:t>
            </a:r>
            <a:r>
              <a:rPr lang="en-US" dirty="0" smtClean="0"/>
              <a:t> Gas Chamber)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4" y="1219208"/>
            <a:ext cx="7603751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24005" y="54864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resistive </a:t>
            </a:r>
            <a:r>
              <a:rPr lang="en-US" dirty="0" err="1" smtClean="0"/>
              <a:t>glas</a:t>
            </a:r>
            <a:r>
              <a:rPr lang="en-US" dirty="0" smtClean="0"/>
              <a:t> substrate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4815" y="1989138"/>
            <a:ext cx="2133600" cy="1981200"/>
            <a:chOff x="85" y="1093"/>
            <a:chExt cx="1344" cy="1248"/>
          </a:xfrm>
        </p:grpSpPr>
        <p:pic>
          <p:nvPicPr>
            <p:cNvPr id="10251" name="Picture 3" descr="gem_foil_c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1093"/>
              <a:ext cx="1344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Line 4"/>
            <p:cNvSpPr>
              <a:spLocks noChangeShapeType="1"/>
            </p:cNvSpPr>
            <p:nvPr/>
          </p:nvSpPr>
          <p:spPr bwMode="auto">
            <a:xfrm>
              <a:off x="373" y="1861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53" name="Line 5"/>
            <p:cNvSpPr>
              <a:spLocks noChangeShapeType="1"/>
            </p:cNvSpPr>
            <p:nvPr/>
          </p:nvSpPr>
          <p:spPr bwMode="auto">
            <a:xfrm>
              <a:off x="1237" y="1861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54" name="Line 6"/>
            <p:cNvSpPr>
              <a:spLocks noChangeShapeType="1"/>
            </p:cNvSpPr>
            <p:nvPr/>
          </p:nvSpPr>
          <p:spPr bwMode="auto">
            <a:xfrm>
              <a:off x="373" y="2293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6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55" name="Text Box 7"/>
            <p:cNvSpPr txBox="1">
              <a:spLocks noChangeArrowheads="1"/>
            </p:cNvSpPr>
            <p:nvPr/>
          </p:nvSpPr>
          <p:spPr bwMode="auto">
            <a:xfrm>
              <a:off x="578" y="2129"/>
              <a:ext cx="38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de-DE" sz="1200">
                  <a:solidFill>
                    <a:srgbClr val="000000"/>
                  </a:solidFill>
                </a:rPr>
                <a:t>70 </a:t>
              </a:r>
              <a:r>
                <a:rPr kumimoji="0" lang="en-US" altLang="de-DE" sz="12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kumimoji="0" lang="en-US" altLang="de-DE" sz="1200">
                  <a:solidFill>
                    <a:srgbClr val="000000"/>
                  </a:solidFill>
                </a:rPr>
                <a:t>m</a:t>
              </a:r>
            </a:p>
          </p:txBody>
        </p:sp>
      </p:grpSp>
      <p:sp>
        <p:nvSpPr>
          <p:cNvPr id="299016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1" y="228600"/>
            <a:ext cx="9347685" cy="5334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Microstructured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Amplification Stages: GEM,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InGrid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244" name="Text Box 25"/>
          <p:cNvSpPr txBox="1">
            <a:spLocks noChangeArrowheads="1"/>
          </p:cNvSpPr>
          <p:nvPr/>
        </p:nvSpPr>
        <p:spPr bwMode="auto">
          <a:xfrm>
            <a:off x="131885" y="4495801"/>
            <a:ext cx="3706464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kumimoji="0" lang="en-US" altLang="de-DE" sz="1600" dirty="0">
                <a:solidFill>
                  <a:srgbClr val="000096"/>
                </a:solidFill>
              </a:rPr>
              <a:t> GEM: </a:t>
            </a:r>
            <a:r>
              <a:rPr kumimoji="0" lang="en-US" altLang="de-DE" sz="1600" b="1" dirty="0">
                <a:solidFill>
                  <a:srgbClr val="FF0000"/>
                </a:solidFill>
              </a:rPr>
              <a:t>G</a:t>
            </a:r>
            <a:r>
              <a:rPr kumimoji="0" lang="en-US" altLang="de-DE" sz="1600" dirty="0">
                <a:solidFill>
                  <a:srgbClr val="000096"/>
                </a:solidFill>
              </a:rPr>
              <a:t>as </a:t>
            </a:r>
            <a:r>
              <a:rPr kumimoji="0" lang="en-US" altLang="de-DE" sz="1600" b="1" dirty="0">
                <a:solidFill>
                  <a:srgbClr val="FF0000"/>
                </a:solidFill>
              </a:rPr>
              <a:t>E</a:t>
            </a:r>
            <a:r>
              <a:rPr kumimoji="0" lang="en-US" altLang="de-DE" sz="1600" dirty="0">
                <a:solidFill>
                  <a:srgbClr val="000096"/>
                </a:solidFill>
              </a:rPr>
              <a:t>lectron </a:t>
            </a:r>
            <a:r>
              <a:rPr kumimoji="0" lang="en-US" altLang="de-DE" sz="1600" b="1" dirty="0">
                <a:solidFill>
                  <a:srgbClr val="FF0000"/>
                </a:solidFill>
              </a:rPr>
              <a:t>M</a:t>
            </a:r>
            <a:r>
              <a:rPr kumimoji="0" lang="en-US" altLang="de-DE" sz="1600" dirty="0">
                <a:solidFill>
                  <a:srgbClr val="000096"/>
                </a:solidFill>
              </a:rPr>
              <a:t>ultiplier</a:t>
            </a:r>
          </a:p>
          <a:p>
            <a:pPr eaLnBrk="0" hangingPunct="0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</a:pPr>
            <a:r>
              <a:rPr kumimoji="0" lang="en-US" altLang="de-DE" sz="1200" dirty="0">
                <a:solidFill>
                  <a:srgbClr val="000096"/>
                </a:solidFill>
              </a:rPr>
              <a:t>  </a:t>
            </a:r>
            <a:r>
              <a:rPr kumimoji="0" lang="de-DE" altLang="de-DE" sz="1200" dirty="0">
                <a:solidFill>
                  <a:srgbClr val="000096"/>
                </a:solidFill>
              </a:rPr>
              <a:t>[F. </a:t>
            </a:r>
            <a:r>
              <a:rPr kumimoji="0" lang="de-DE" altLang="de-DE" sz="1200" dirty="0" err="1">
                <a:solidFill>
                  <a:srgbClr val="000096"/>
                </a:solidFill>
              </a:rPr>
              <a:t>Sauli</a:t>
            </a:r>
            <a:r>
              <a:rPr kumimoji="0" lang="de-DE" altLang="de-DE" sz="1200" dirty="0">
                <a:solidFill>
                  <a:srgbClr val="000096"/>
                </a:solidFill>
              </a:rPr>
              <a:t>, NIM A386, 531 (1997)]</a:t>
            </a:r>
            <a:endParaRPr kumimoji="0" lang="en-GB" altLang="de-DE" sz="1200" dirty="0">
              <a:solidFill>
                <a:srgbClr val="000096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kumimoji="0" lang="en-US" altLang="de-DE" sz="1600" dirty="0">
                <a:solidFill>
                  <a:srgbClr val="000096"/>
                </a:solidFill>
              </a:rPr>
              <a:t>Photolithography: ~ 10.000 holes/cm</a:t>
            </a:r>
            <a:r>
              <a:rPr kumimoji="0" lang="en-US" altLang="de-DE" sz="1600" baseline="30000" dirty="0">
                <a:solidFill>
                  <a:srgbClr val="000096"/>
                </a:solidFill>
              </a:rPr>
              <a:t>2 </a:t>
            </a:r>
            <a:endParaRPr kumimoji="0" lang="en-US" altLang="de-DE" sz="1600" dirty="0">
              <a:solidFill>
                <a:srgbClr val="000096"/>
              </a:solidFill>
            </a:endParaRPr>
          </a:p>
          <a:p>
            <a:pPr eaLnBrk="0" hangingPunct="0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</a:pPr>
            <a:endParaRPr kumimoji="0" lang="en-US" altLang="de-DE" sz="1600" dirty="0">
              <a:solidFill>
                <a:srgbClr val="000096"/>
              </a:solidFill>
            </a:endParaRPr>
          </a:p>
        </p:txBody>
      </p:sp>
      <p:pic>
        <p:nvPicPr>
          <p:cNvPr id="299034" name="Picture 26" descr="gem_field_loww-hig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172915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35" name="Picture 27" descr="gem_foil_77d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3" y="981098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7335" y="3265000"/>
            <a:ext cx="2876550" cy="377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7" y="908073"/>
            <a:ext cx="374552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28"/>
          <p:cNvSpPr txBox="1">
            <a:spLocks noChangeArrowheads="1"/>
          </p:cNvSpPr>
          <p:nvPr/>
        </p:nvSpPr>
        <p:spPr bwMode="auto">
          <a:xfrm>
            <a:off x="6796454" y="6599260"/>
            <a:ext cx="20485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>
                <a:solidFill>
                  <a:srgbClr val="002496"/>
                </a:solidFill>
              </a:rPr>
              <a:t>[J. Timmermans, VCI 2007]</a:t>
            </a:r>
          </a:p>
        </p:txBody>
      </p:sp>
      <p:sp>
        <p:nvSpPr>
          <p:cNvPr id="10250" name="Textfeld 2"/>
          <p:cNvSpPr txBox="1">
            <a:spLocks noChangeArrowheads="1"/>
          </p:cNvSpPr>
          <p:nvPr/>
        </p:nvSpPr>
        <p:spPr bwMode="auto">
          <a:xfrm>
            <a:off x="4" y="5680084"/>
            <a:ext cx="5192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dirty="0">
                <a:solidFill>
                  <a:srgbClr val="000000"/>
                </a:solidFill>
              </a:rPr>
              <a:t>amplified charge clouds rain onto readout </a:t>
            </a:r>
            <a:r>
              <a:rPr kumimoji="0" lang="en-US" altLang="de-DE" sz="1600" dirty="0" smtClean="0">
                <a:solidFill>
                  <a:srgbClr val="000000"/>
                </a:solidFill>
              </a:rPr>
              <a:t>pixels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en-US" altLang="de-DE" sz="1600" dirty="0">
              <a:solidFill>
                <a:srgbClr val="000000"/>
              </a:solidFill>
            </a:endParaRP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dirty="0" smtClean="0">
                <a:solidFill>
                  <a:srgbClr val="000000"/>
                </a:solidFill>
              </a:rPr>
              <a:t>Microstructures: Ions travel very short </a:t>
            </a:r>
            <a:r>
              <a:rPr kumimoji="0" lang="en-US" altLang="de-DE" sz="16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rate capability</a:t>
            </a:r>
            <a:endParaRPr kumimoji="0" lang="en-US" altLang="de-D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9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9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Choice of Detector gas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7763" name="Picture 3" descr="photon_induced_avalan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343400"/>
            <a:ext cx="2274888" cy="3219450"/>
          </a:xfrm>
          <a:prstGeom prst="rect">
            <a:avLst/>
          </a:prstGeom>
          <a:noFill/>
        </p:spPr>
      </p:pic>
      <p:pic>
        <p:nvPicPr>
          <p:cNvPr id="117764" name="Picture 4" descr="excitation_molecu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1817" y="762000"/>
            <a:ext cx="2262187" cy="3200400"/>
          </a:xfrm>
          <a:prstGeom prst="rect">
            <a:avLst/>
          </a:prstGeom>
          <a:noFill/>
        </p:spPr>
      </p:pic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212725" y="1077920"/>
            <a:ext cx="363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</a:rPr>
              <a:t>Noble gases: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6"/>
                </a:solidFill>
              </a:rPr>
              <a:t>Energy dissipation</a:t>
            </a:r>
            <a:endParaRPr lang="de-DE" dirty="0">
              <a:solidFill>
                <a:srgbClr val="000096"/>
              </a:solidFill>
            </a:endParaRPr>
          </a:p>
          <a:p>
            <a:r>
              <a:rPr lang="de-DE" dirty="0">
                <a:solidFill>
                  <a:srgbClr val="000096"/>
                </a:solidFill>
              </a:rPr>
              <a:t>              </a:t>
            </a:r>
            <a:r>
              <a:rPr lang="de-DE" dirty="0" err="1" smtClean="0">
                <a:solidFill>
                  <a:srgbClr val="000096"/>
                </a:solidFill>
              </a:rPr>
              <a:t>mainly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through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ionization</a:t>
            </a:r>
            <a:endParaRPr lang="en-US" dirty="0">
              <a:solidFill>
                <a:srgbClr val="000096"/>
              </a:solidFill>
            </a:endParaRP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350841" y="4724400"/>
            <a:ext cx="4044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rgbClr val="000096"/>
                </a:solidFill>
              </a:rPr>
              <a:t>Deexcitation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through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photon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emission</a:t>
            </a:r>
            <a:endParaRPr lang="en-US" dirty="0">
              <a:solidFill>
                <a:srgbClr val="000096"/>
              </a:solidFill>
            </a:endParaRP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4886325" y="1066800"/>
            <a:ext cx="268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err="1" smtClean="0">
                <a:solidFill>
                  <a:srgbClr val="FF3300"/>
                </a:solidFill>
              </a:rPr>
              <a:t>Polyatomic</a:t>
            </a:r>
            <a:r>
              <a:rPr lang="de-DE" b="1" dirty="0" smtClean="0">
                <a:solidFill>
                  <a:srgbClr val="FF3300"/>
                </a:solidFill>
              </a:rPr>
              <a:t> </a:t>
            </a:r>
            <a:r>
              <a:rPr lang="de-DE" b="1" dirty="0" err="1" smtClean="0">
                <a:solidFill>
                  <a:srgbClr val="FF3300"/>
                </a:solidFill>
              </a:rPr>
              <a:t>molecules</a:t>
            </a:r>
            <a:r>
              <a:rPr lang="de-DE" b="1" dirty="0" smtClean="0">
                <a:solidFill>
                  <a:srgbClr val="FF3300"/>
                </a:solidFill>
              </a:rPr>
              <a:t>: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5029200" y="1524008"/>
            <a:ext cx="15440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96"/>
                </a:solidFill>
              </a:rPr>
              <a:t>Absorption </a:t>
            </a:r>
            <a:r>
              <a:rPr lang="de-DE" dirty="0" err="1" smtClean="0">
                <a:solidFill>
                  <a:srgbClr val="000096"/>
                </a:solidFill>
              </a:rPr>
              <a:t>of</a:t>
            </a:r>
            <a:endParaRPr lang="de-DE" dirty="0">
              <a:solidFill>
                <a:srgbClr val="000096"/>
              </a:solidFill>
            </a:endParaRPr>
          </a:p>
          <a:p>
            <a:r>
              <a:rPr lang="de-DE" dirty="0" err="1" smtClean="0">
                <a:solidFill>
                  <a:srgbClr val="000096"/>
                </a:solidFill>
              </a:rPr>
              <a:t>photons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>
                <a:solidFill>
                  <a:srgbClr val="000096"/>
                </a:solidFill>
              </a:rPr>
              <a:t>in</a:t>
            </a:r>
          </a:p>
          <a:p>
            <a:r>
              <a:rPr lang="de-DE" dirty="0" err="1" smtClean="0">
                <a:solidFill>
                  <a:srgbClr val="000096"/>
                </a:solidFill>
              </a:rPr>
              <a:t>broad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energy</a:t>
            </a:r>
            <a:endParaRPr lang="de-DE" dirty="0">
              <a:solidFill>
                <a:srgbClr val="000096"/>
              </a:solidFill>
            </a:endParaRPr>
          </a:p>
          <a:p>
            <a:r>
              <a:rPr lang="en-US" dirty="0" smtClean="0">
                <a:solidFill>
                  <a:srgbClr val="000096"/>
                </a:solidFill>
              </a:rPr>
              <a:t>range</a:t>
            </a:r>
            <a:endParaRPr lang="en-US" dirty="0">
              <a:solidFill>
                <a:srgbClr val="000096"/>
              </a:solidFill>
            </a:endParaRPr>
          </a:p>
        </p:txBody>
      </p:sp>
      <p:pic>
        <p:nvPicPr>
          <p:cNvPr id="11777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916121"/>
            <a:ext cx="4392613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4" name="Picture 14" descr="townsend_coefficient_molecular_addons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411538"/>
            <a:ext cx="4427537" cy="2609850"/>
          </a:xfrm>
          <a:prstGeom prst="rect">
            <a:avLst/>
          </a:prstGeom>
          <a:noFill/>
        </p:spPr>
      </p:pic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4891092" y="6084896"/>
            <a:ext cx="41276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96"/>
                </a:solidFill>
              </a:rPr>
              <a:t>[O.K. </a:t>
            </a:r>
            <a:r>
              <a:rPr lang="en-US" sz="1200" dirty="0" err="1">
                <a:solidFill>
                  <a:srgbClr val="000096"/>
                </a:solidFill>
              </a:rPr>
              <a:t>Allkofer</a:t>
            </a:r>
            <a:r>
              <a:rPr lang="en-US" sz="1200" dirty="0">
                <a:solidFill>
                  <a:srgbClr val="000096"/>
                </a:solidFill>
              </a:rPr>
              <a:t>, Spark Chambers, </a:t>
            </a:r>
            <a:r>
              <a:rPr lang="en-US" sz="1200" dirty="0" err="1">
                <a:solidFill>
                  <a:srgbClr val="000096"/>
                </a:solidFill>
              </a:rPr>
              <a:t>Thiemig</a:t>
            </a:r>
            <a:r>
              <a:rPr lang="en-US" sz="1200" dirty="0">
                <a:solidFill>
                  <a:srgbClr val="000096"/>
                </a:solidFill>
              </a:rPr>
              <a:t>, M</a:t>
            </a:r>
            <a:r>
              <a:rPr lang="de-DE" sz="1200" dirty="0" err="1">
                <a:solidFill>
                  <a:srgbClr val="000096"/>
                </a:solidFill>
              </a:rPr>
              <a:t>ünchen</a:t>
            </a:r>
            <a:r>
              <a:rPr lang="de-DE" sz="1200" dirty="0">
                <a:solidFill>
                  <a:srgbClr val="000096"/>
                </a:solidFill>
              </a:rPr>
              <a:t>, 1969</a:t>
            </a:r>
            <a:r>
              <a:rPr lang="en-US" sz="1200" dirty="0">
                <a:solidFill>
                  <a:srgbClr val="000096"/>
                </a:solidFill>
              </a:rPr>
              <a:t>]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5445126" y="3529021"/>
            <a:ext cx="1699504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1200"/>
              <a:t>Ar + polyatomic gases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066800" y="6477000"/>
            <a:ext cx="585288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Polyatomic quencher gas essential for stable operation!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999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</a:t>
            </a:r>
            <a:endParaRPr lang="en-US" dirty="0"/>
          </a:p>
        </p:txBody>
      </p:sp>
      <p:pic>
        <p:nvPicPr>
          <p:cNvPr id="120837" name="Picture 5" descr="binkley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7" y="1104908"/>
            <a:ext cx="3182937" cy="2009775"/>
          </a:xfrm>
          <a:prstGeom prst="rect">
            <a:avLst/>
          </a:prstGeom>
          <a:noFill/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42" y="1927233"/>
            <a:ext cx="3671887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7" y="4292608"/>
            <a:ext cx="2963862" cy="20923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sp>
        <p:nvSpPr>
          <p:cNvPr id="2" name="Textfeld 1"/>
          <p:cNvSpPr txBox="1"/>
          <p:nvPr/>
        </p:nvSpPr>
        <p:spPr>
          <a:xfrm>
            <a:off x="304800" y="5943600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 us take a three minute break!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06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50238" y="1066800"/>
            <a:ext cx="8178311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50000"/>
              </a:lnSpc>
              <a:buClr>
                <a:srgbClr val="5C65C2"/>
              </a:buClr>
            </a:pPr>
            <a:r>
              <a:rPr lang="en-US" sz="2000" kern="0" dirty="0" smtClean="0">
                <a:solidFill>
                  <a:srgbClr val="000000"/>
                </a:solidFill>
              </a:rPr>
              <a:t>Ionization Detectors</a:t>
            </a:r>
          </a:p>
          <a:p>
            <a:pPr>
              <a:lnSpc>
                <a:spcPct val="250000"/>
              </a:lnSpc>
              <a:buClr>
                <a:srgbClr val="5C65C2"/>
              </a:buClr>
            </a:pPr>
            <a:r>
              <a:rPr lang="en-US" sz="2000" kern="0" dirty="0" smtClean="0">
                <a:solidFill>
                  <a:srgbClr val="000000"/>
                </a:solidFill>
              </a:rPr>
              <a:t>Charged particle tracks, interaction and energy loss</a:t>
            </a:r>
          </a:p>
          <a:p>
            <a:pPr>
              <a:lnSpc>
                <a:spcPct val="250000"/>
              </a:lnSpc>
              <a:buClr>
                <a:srgbClr val="5C65C2"/>
              </a:buClr>
            </a:pPr>
            <a:r>
              <a:rPr lang="en-US" sz="2000" kern="0" dirty="0" smtClean="0">
                <a:solidFill>
                  <a:srgbClr val="000000"/>
                </a:solidFill>
              </a:rPr>
              <a:t>Electronic detection and the detection process</a:t>
            </a:r>
          </a:p>
          <a:p>
            <a:pPr>
              <a:lnSpc>
                <a:spcPct val="250000"/>
              </a:lnSpc>
              <a:buClr>
                <a:srgbClr val="5C65C2"/>
              </a:buClr>
            </a:pPr>
            <a:r>
              <a:rPr lang="en-US" sz="2000" kern="0" dirty="0" smtClean="0">
                <a:solidFill>
                  <a:srgbClr val="000000"/>
                </a:solidFill>
              </a:rPr>
              <a:t>Signal formation on electrodes</a:t>
            </a:r>
          </a:p>
          <a:p>
            <a:pPr>
              <a:lnSpc>
                <a:spcPct val="250000"/>
              </a:lnSpc>
              <a:buClr>
                <a:srgbClr val="5C65C2"/>
              </a:buClr>
            </a:pPr>
            <a:r>
              <a:rPr lang="en-US" sz="2000" kern="0" dirty="0" smtClean="0">
                <a:solidFill>
                  <a:srgbClr val="000000"/>
                </a:solidFill>
              </a:rPr>
              <a:t>Fluctuations in energy </a:t>
            </a:r>
            <a:r>
              <a:rPr lang="en-US" sz="2000" kern="0" dirty="0" smtClean="0">
                <a:solidFill>
                  <a:srgbClr val="000000"/>
                </a:solidFill>
              </a:rPr>
              <a:t>loss</a:t>
            </a:r>
          </a:p>
          <a:p>
            <a:pPr marL="0" indent="0">
              <a:lnSpc>
                <a:spcPct val="250000"/>
              </a:lnSpc>
              <a:buClr>
                <a:srgbClr val="5C65C2"/>
              </a:buClr>
              <a:buNone/>
            </a:pPr>
            <a:endParaRPr lang="en-US" sz="2000" kern="0" dirty="0" smtClean="0">
              <a:solidFill>
                <a:srgbClr val="000000"/>
              </a:solidFill>
            </a:endParaRPr>
          </a:p>
          <a:p>
            <a:pPr>
              <a:lnSpc>
                <a:spcPct val="250000"/>
              </a:lnSpc>
              <a:buClr>
                <a:srgbClr val="5C65C2"/>
              </a:buClr>
            </a:pPr>
            <a:endParaRPr lang="en-US" sz="20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lectronic </a:t>
            </a:r>
            <a:r>
              <a:rPr lang="en-US" dirty="0"/>
              <a:t>S</a:t>
            </a:r>
            <a:r>
              <a:rPr lang="en-US" dirty="0" smtClean="0"/>
              <a:t>ignal </a:t>
            </a:r>
            <a:r>
              <a:rPr lang="en-US" dirty="0"/>
              <a:t>F</a:t>
            </a:r>
            <a:r>
              <a:rPr lang="en-US" dirty="0" smtClean="0"/>
              <a:t>ormation</a:t>
            </a:r>
            <a:endParaRPr lang="en-US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350238" y="914400"/>
            <a:ext cx="8178311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Moving charges induce current in electrodes. Currents proportional to drift velocity.</a:t>
            </a:r>
            <a:endParaRPr lang="en-US" sz="2000" kern="0" baseline="-25000" dirty="0" smtClean="0"/>
          </a:p>
          <a:p>
            <a:r>
              <a:rPr lang="en-US" sz="2000" kern="0" dirty="0" smtClean="0"/>
              <a:t>Simple case: Ionization chamber, no gain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7" y="2289174"/>
            <a:ext cx="8412357" cy="373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7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leichschenkliges Dreieck 44"/>
          <p:cNvSpPr/>
          <p:nvPr/>
        </p:nvSpPr>
        <p:spPr bwMode="auto">
          <a:xfrm>
            <a:off x="5038729" y="4053919"/>
            <a:ext cx="860360" cy="1670606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arying </a:t>
            </a:r>
            <a:r>
              <a:rPr lang="en-US" dirty="0"/>
              <a:t>S</a:t>
            </a:r>
            <a:r>
              <a:rPr lang="en-US" dirty="0" smtClean="0"/>
              <a:t>ignal </a:t>
            </a:r>
            <a:r>
              <a:rPr lang="en-US" dirty="0"/>
              <a:t>F</a:t>
            </a:r>
            <a:r>
              <a:rPr lang="en-US" dirty="0" smtClean="0"/>
              <a:t>ormation </a:t>
            </a:r>
            <a:endParaRPr lang="en-US" dirty="0"/>
          </a:p>
        </p:txBody>
      </p:sp>
      <p:pic>
        <p:nvPicPr>
          <p:cNvPr id="3" name="Picture 20" descr="ionization_chamber_pla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4" y="919166"/>
            <a:ext cx="425840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2898764" y="3048306"/>
            <a:ext cx="172154" cy="3733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374532" y="2246301"/>
            <a:ext cx="28632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"/>
          <p:cNvCxnSpPr/>
          <p:nvPr/>
        </p:nvCxnSpPr>
        <p:spPr bwMode="auto">
          <a:xfrm flipV="1">
            <a:off x="5029200" y="1059890"/>
            <a:ext cx="0" cy="1828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Gerade Verbindung mit Pfeil 6"/>
          <p:cNvCxnSpPr/>
          <p:nvPr/>
        </p:nvCxnSpPr>
        <p:spPr bwMode="auto">
          <a:xfrm>
            <a:off x="5029200" y="2888690"/>
            <a:ext cx="3276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4724400" y="121229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8364086" y="289027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 bwMode="auto">
          <a:xfrm>
            <a:off x="5029200" y="1288490"/>
            <a:ext cx="5334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029200" y="2736290"/>
            <a:ext cx="25146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1227992" y="2246309"/>
            <a:ext cx="0" cy="5778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1227993" y="236695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o</a:t>
            </a:r>
            <a:endParaRPr lang="en-US" baseline="-25000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2370992" y="1509708"/>
            <a:ext cx="0" cy="1295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2370992" y="17573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5449603" y="3014103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o</a:t>
            </a:r>
            <a:r>
              <a:rPr lang="en-US" dirty="0" smtClean="0"/>
              <a:t>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el</a:t>
            </a:r>
            <a:endParaRPr lang="en-US" baseline="-25000" dirty="0"/>
          </a:p>
        </p:txBody>
      </p:sp>
      <p:cxnSp>
        <p:nvCxnSpPr>
          <p:cNvPr id="17" name="Gerade Verbindung 16"/>
          <p:cNvCxnSpPr>
            <a:endCxn id="16" idx="0"/>
          </p:cNvCxnSpPr>
          <p:nvPr/>
        </p:nvCxnSpPr>
        <p:spPr bwMode="auto">
          <a:xfrm>
            <a:off x="5791203" y="2892339"/>
            <a:ext cx="0" cy="1217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17"/>
          <p:cNvCxnSpPr/>
          <p:nvPr/>
        </p:nvCxnSpPr>
        <p:spPr bwMode="auto">
          <a:xfrm>
            <a:off x="7543800" y="2890286"/>
            <a:ext cx="0" cy="1238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6934200" y="304109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(d-x</a:t>
            </a:r>
            <a:r>
              <a:rPr lang="en-US" baseline="-25000" dirty="0" smtClean="0"/>
              <a:t>o</a:t>
            </a:r>
            <a:r>
              <a:rPr lang="en-US" dirty="0" smtClean="0"/>
              <a:t>)/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ion</a:t>
            </a:r>
            <a:endParaRPr lang="en-US" baseline="-25000" dirty="0"/>
          </a:p>
        </p:txBody>
      </p:sp>
      <p:pic>
        <p:nvPicPr>
          <p:cNvPr id="23" name="Picture 20" descr="ionization_chamber_pla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60795"/>
            <a:ext cx="425840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 bwMode="auto">
          <a:xfrm>
            <a:off x="2889972" y="5889935"/>
            <a:ext cx="172154" cy="3733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5" name="Gerade Verbindung 24"/>
          <p:cNvCxnSpPr/>
          <p:nvPr/>
        </p:nvCxnSpPr>
        <p:spPr bwMode="auto">
          <a:xfrm flipV="1">
            <a:off x="1420517" y="4053927"/>
            <a:ext cx="332087" cy="20473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mit Pfeil 25"/>
          <p:cNvCxnSpPr/>
          <p:nvPr/>
        </p:nvCxnSpPr>
        <p:spPr bwMode="auto">
          <a:xfrm flipV="1">
            <a:off x="5020408" y="3901519"/>
            <a:ext cx="0" cy="1828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mit Pfeil 26"/>
          <p:cNvCxnSpPr/>
          <p:nvPr/>
        </p:nvCxnSpPr>
        <p:spPr bwMode="auto">
          <a:xfrm>
            <a:off x="5020408" y="5730319"/>
            <a:ext cx="3276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4715608" y="40539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9" name="Textfeld 28"/>
          <p:cNvSpPr txBox="1"/>
          <p:nvPr/>
        </p:nvSpPr>
        <p:spPr>
          <a:xfrm>
            <a:off x="8355294" y="573190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cxnSp>
        <p:nvCxnSpPr>
          <p:cNvPr id="32" name="Gerade Verbindung mit Pfeil 31"/>
          <p:cNvCxnSpPr/>
          <p:nvPr/>
        </p:nvCxnSpPr>
        <p:spPr bwMode="auto">
          <a:xfrm>
            <a:off x="533404" y="5087930"/>
            <a:ext cx="270436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mit Pfeil 33"/>
          <p:cNvCxnSpPr/>
          <p:nvPr/>
        </p:nvCxnSpPr>
        <p:spPr bwMode="auto">
          <a:xfrm>
            <a:off x="2362200" y="4351337"/>
            <a:ext cx="0" cy="1295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/>
          <p:cNvSpPr txBox="1"/>
          <p:nvPr/>
        </p:nvSpPr>
        <p:spPr>
          <a:xfrm>
            <a:off x="2362200" y="45989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6" name="Textfeld 35"/>
          <p:cNvSpPr txBox="1"/>
          <p:nvPr/>
        </p:nvSpPr>
        <p:spPr>
          <a:xfrm>
            <a:off x="5440808" y="585573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o</a:t>
            </a:r>
            <a:r>
              <a:rPr lang="en-US" dirty="0" smtClean="0"/>
              <a:t>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el</a:t>
            </a:r>
            <a:endParaRPr lang="en-US" baseline="-25000" dirty="0"/>
          </a:p>
        </p:txBody>
      </p:sp>
      <p:cxnSp>
        <p:nvCxnSpPr>
          <p:cNvPr id="37" name="Gerade Verbindung 36"/>
          <p:cNvCxnSpPr>
            <a:endCxn id="36" idx="0"/>
          </p:cNvCxnSpPr>
          <p:nvPr/>
        </p:nvCxnSpPr>
        <p:spPr bwMode="auto">
          <a:xfrm>
            <a:off x="5782408" y="5733968"/>
            <a:ext cx="0" cy="1217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37"/>
          <p:cNvCxnSpPr/>
          <p:nvPr/>
        </p:nvCxnSpPr>
        <p:spPr bwMode="auto">
          <a:xfrm>
            <a:off x="7535008" y="5731915"/>
            <a:ext cx="0" cy="1238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/>
          <p:cNvSpPr txBox="1"/>
          <p:nvPr/>
        </p:nvSpPr>
        <p:spPr>
          <a:xfrm>
            <a:off x="6925408" y="5882719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(d-x</a:t>
            </a:r>
            <a:r>
              <a:rPr lang="en-US" baseline="-25000" dirty="0" smtClean="0"/>
              <a:t>o</a:t>
            </a:r>
            <a:r>
              <a:rPr lang="en-US" dirty="0" smtClean="0"/>
              <a:t>)/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ion</a:t>
            </a:r>
            <a:endParaRPr lang="en-US" baseline="-25000" dirty="0"/>
          </a:p>
        </p:txBody>
      </p:sp>
      <p:sp>
        <p:nvSpPr>
          <p:cNvPr id="44" name="Gleichschenkliges Dreieck 43"/>
          <p:cNvSpPr/>
          <p:nvPr/>
        </p:nvSpPr>
        <p:spPr bwMode="auto">
          <a:xfrm>
            <a:off x="5029200" y="5410200"/>
            <a:ext cx="3124200" cy="323766"/>
          </a:xfrm>
          <a:prstGeom prst="triangle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8" name="Gewinkelte Verbindung 47"/>
          <p:cNvCxnSpPr>
            <a:stCxn id="10" idx="1"/>
          </p:cNvCxnSpPr>
          <p:nvPr/>
        </p:nvCxnSpPr>
        <p:spPr bwMode="auto">
          <a:xfrm rot="10800000" flipH="1" flipV="1">
            <a:off x="5029200" y="2012390"/>
            <a:ext cx="1371600" cy="876300"/>
          </a:xfrm>
          <a:prstGeom prst="bentConnector3">
            <a:avLst>
              <a:gd name="adj1" fmla="val 79861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mit Pfeil 52"/>
          <p:cNvCxnSpPr/>
          <p:nvPr/>
        </p:nvCxnSpPr>
        <p:spPr bwMode="auto">
          <a:xfrm flipH="1">
            <a:off x="5899089" y="1581622"/>
            <a:ext cx="768415" cy="6646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feld 53"/>
          <p:cNvSpPr txBox="1"/>
          <p:nvPr/>
        </p:nvSpPr>
        <p:spPr>
          <a:xfrm>
            <a:off x="6667504" y="121229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holes in </a:t>
            </a:r>
            <a:r>
              <a:rPr lang="en-US" dirty="0" err="1" smtClean="0"/>
              <a:t>semicond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56" name="Gerade Verbindung mit Pfeil 55"/>
          <p:cNvCxnSpPr/>
          <p:nvPr/>
        </p:nvCxnSpPr>
        <p:spPr bwMode="auto">
          <a:xfrm flipH="1">
            <a:off x="6658708" y="2315364"/>
            <a:ext cx="427892" cy="489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feld 57"/>
          <p:cNvSpPr txBox="1"/>
          <p:nvPr/>
        </p:nvSpPr>
        <p:spPr>
          <a:xfrm>
            <a:off x="7086600" y="19812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ions in 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738088" cy="533400"/>
          </a:xfrm>
        </p:spPr>
        <p:txBody>
          <a:bodyPr/>
          <a:lstStyle/>
          <a:p>
            <a:r>
              <a:rPr lang="en-US" sz="2400" dirty="0" smtClean="0"/>
              <a:t>localized charge injection: one charge carrier only</a:t>
            </a:r>
            <a:endParaRPr lang="en-US" sz="2400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flipV="1">
            <a:off x="5029200" y="1059890"/>
            <a:ext cx="0" cy="1828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mit Pfeil 7"/>
          <p:cNvCxnSpPr/>
          <p:nvPr/>
        </p:nvCxnSpPr>
        <p:spPr bwMode="auto">
          <a:xfrm>
            <a:off x="5029200" y="2888690"/>
            <a:ext cx="3276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/>
          <p:cNvSpPr txBox="1"/>
          <p:nvPr/>
        </p:nvSpPr>
        <p:spPr>
          <a:xfrm>
            <a:off x="4724400" y="121229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8364086" y="289027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5029204" y="1288490"/>
            <a:ext cx="45719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5029200" y="2643195"/>
            <a:ext cx="3124200" cy="2455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4" name="Gerade Verbindung mit Pfeil 23"/>
          <p:cNvCxnSpPr/>
          <p:nvPr/>
        </p:nvCxnSpPr>
        <p:spPr bwMode="auto">
          <a:xfrm flipV="1">
            <a:off x="5020408" y="3429000"/>
            <a:ext cx="0" cy="1828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/>
          <p:cNvCxnSpPr/>
          <p:nvPr/>
        </p:nvCxnSpPr>
        <p:spPr bwMode="auto">
          <a:xfrm>
            <a:off x="5020408" y="5257800"/>
            <a:ext cx="3276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feld 25"/>
          <p:cNvSpPr txBox="1"/>
          <p:nvPr/>
        </p:nvSpPr>
        <p:spPr>
          <a:xfrm>
            <a:off x="4715608" y="35814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>
            <a:off x="8355294" y="525938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cxnSp>
        <p:nvCxnSpPr>
          <p:cNvPr id="28" name="Gerade Verbindung mit Pfeil 27"/>
          <p:cNvCxnSpPr/>
          <p:nvPr/>
        </p:nvCxnSpPr>
        <p:spPr bwMode="auto">
          <a:xfrm>
            <a:off x="533404" y="4615411"/>
            <a:ext cx="270436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/>
          <p:cNvSpPr txBox="1"/>
          <p:nvPr/>
        </p:nvSpPr>
        <p:spPr>
          <a:xfrm>
            <a:off x="5717604" y="538321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el</a:t>
            </a:r>
            <a:endParaRPr lang="en-US" baseline="-25000" dirty="0"/>
          </a:p>
        </p:txBody>
      </p:sp>
      <p:cxnSp>
        <p:nvCxnSpPr>
          <p:cNvPr id="32" name="Gerade Verbindung 31"/>
          <p:cNvCxnSpPr/>
          <p:nvPr/>
        </p:nvCxnSpPr>
        <p:spPr bwMode="auto">
          <a:xfrm>
            <a:off x="6019800" y="5261456"/>
            <a:ext cx="0" cy="1159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36"/>
          <p:cNvCxnSpPr/>
          <p:nvPr/>
        </p:nvCxnSpPr>
        <p:spPr bwMode="auto">
          <a:xfrm>
            <a:off x="838200" y="1752600"/>
            <a:ext cx="1828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37"/>
          <p:cNvCxnSpPr/>
          <p:nvPr/>
        </p:nvCxnSpPr>
        <p:spPr bwMode="auto">
          <a:xfrm>
            <a:off x="838200" y="2590800"/>
            <a:ext cx="1828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39"/>
          <p:cNvCxnSpPr/>
          <p:nvPr/>
        </p:nvCxnSpPr>
        <p:spPr bwMode="auto">
          <a:xfrm>
            <a:off x="1752600" y="2590800"/>
            <a:ext cx="0" cy="484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41"/>
          <p:cNvCxnSpPr/>
          <p:nvPr/>
        </p:nvCxnSpPr>
        <p:spPr bwMode="auto">
          <a:xfrm>
            <a:off x="1752600" y="1268456"/>
            <a:ext cx="0" cy="484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Gerade Verbindung mit Pfeil 43"/>
          <p:cNvCxnSpPr/>
          <p:nvPr/>
        </p:nvCxnSpPr>
        <p:spPr bwMode="auto">
          <a:xfrm flipV="1">
            <a:off x="1371600" y="2397685"/>
            <a:ext cx="381000" cy="3740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feld 45"/>
          <p:cNvSpPr txBox="1"/>
          <p:nvPr/>
        </p:nvSpPr>
        <p:spPr>
          <a:xfrm>
            <a:off x="1314450" y="224790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752600" y="26024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Anode</a:t>
            </a:r>
            <a:endParaRPr lang="en-US" dirty="0"/>
          </a:p>
        </p:txBody>
      </p:sp>
      <p:sp>
        <p:nvSpPr>
          <p:cNvPr id="48" name="Textfeld 47"/>
          <p:cNvSpPr txBox="1"/>
          <p:nvPr/>
        </p:nvSpPr>
        <p:spPr>
          <a:xfrm>
            <a:off x="1752600" y="138326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</a:t>
            </a:r>
            <a:endParaRPr lang="en-US" dirty="0"/>
          </a:p>
        </p:txBody>
      </p:sp>
      <p:cxnSp>
        <p:nvCxnSpPr>
          <p:cNvPr id="57" name="Gerade Verbindung 56"/>
          <p:cNvCxnSpPr/>
          <p:nvPr/>
        </p:nvCxnSpPr>
        <p:spPr bwMode="auto">
          <a:xfrm>
            <a:off x="838200" y="3974025"/>
            <a:ext cx="1828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Gerade Verbindung 57"/>
          <p:cNvCxnSpPr/>
          <p:nvPr/>
        </p:nvCxnSpPr>
        <p:spPr bwMode="auto">
          <a:xfrm>
            <a:off x="838200" y="4812225"/>
            <a:ext cx="1828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Gerade Verbindung 58"/>
          <p:cNvCxnSpPr/>
          <p:nvPr/>
        </p:nvCxnSpPr>
        <p:spPr bwMode="auto">
          <a:xfrm>
            <a:off x="1752600" y="4812225"/>
            <a:ext cx="0" cy="484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Gerade Verbindung 59"/>
          <p:cNvCxnSpPr/>
          <p:nvPr/>
        </p:nvCxnSpPr>
        <p:spPr bwMode="auto">
          <a:xfrm>
            <a:off x="1752600" y="3489881"/>
            <a:ext cx="0" cy="484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Gerade Verbindung mit Pfeil 60"/>
          <p:cNvCxnSpPr/>
          <p:nvPr/>
        </p:nvCxnSpPr>
        <p:spPr bwMode="auto">
          <a:xfrm>
            <a:off x="1371600" y="3789359"/>
            <a:ext cx="323850" cy="3058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feld 61"/>
          <p:cNvSpPr txBox="1"/>
          <p:nvPr/>
        </p:nvSpPr>
        <p:spPr>
          <a:xfrm>
            <a:off x="1314450" y="394066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1752600" y="482389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Anode</a:t>
            </a:r>
            <a:endParaRPr lang="en-US" dirty="0"/>
          </a:p>
        </p:txBody>
      </p:sp>
      <p:sp>
        <p:nvSpPr>
          <p:cNvPr id="64" name="Textfeld 63"/>
          <p:cNvSpPr txBox="1"/>
          <p:nvPr/>
        </p:nvSpPr>
        <p:spPr>
          <a:xfrm>
            <a:off x="1752600" y="360469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</a:t>
            </a:r>
            <a:endParaRPr lang="en-US" dirty="0"/>
          </a:p>
        </p:txBody>
      </p:sp>
      <p:sp>
        <p:nvSpPr>
          <p:cNvPr id="66" name="Rechteck 65"/>
          <p:cNvSpPr/>
          <p:nvPr/>
        </p:nvSpPr>
        <p:spPr bwMode="auto">
          <a:xfrm>
            <a:off x="5029200" y="4996986"/>
            <a:ext cx="1094808" cy="2455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hteck 66"/>
          <p:cNvSpPr/>
          <p:nvPr/>
        </p:nvSpPr>
        <p:spPr bwMode="auto">
          <a:xfrm>
            <a:off x="5029200" y="3547031"/>
            <a:ext cx="990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533400" y="5867400"/>
            <a:ext cx="479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realized to study mobility and drift velocity </a:t>
            </a:r>
            <a:endParaRPr lang="en-US" dirty="0"/>
          </a:p>
        </p:txBody>
      </p:sp>
      <p:sp>
        <p:nvSpPr>
          <p:cNvPr id="69" name="Titel 1"/>
          <p:cNvSpPr txBox="1">
            <a:spLocks/>
          </p:cNvSpPr>
          <p:nvPr/>
        </p:nvSpPr>
        <p:spPr bwMode="auto">
          <a:xfrm>
            <a:off x="558312" y="6248400"/>
            <a:ext cx="8738088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 smtClean="0"/>
              <a:t>More complicated detector geometries</a:t>
            </a:r>
            <a:r>
              <a:rPr lang="en-US" sz="2000" kern="0" smtClean="0">
                <a:sym typeface="Wingdings" panose="05000000000000000000" pitchFamily="2" charset="2"/>
              </a:rPr>
              <a:t> need Ramo´s Theorem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1153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Mostly focus on fast, electron component</a:t>
            </a:r>
            <a:endParaRPr lang="en-US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50238" y="1066800"/>
            <a:ext cx="8178311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Charge sensitive amplifier integrates signal current to measure the full signal charge </a:t>
            </a:r>
          </a:p>
          <a:p>
            <a:pPr marL="0" indent="0">
              <a:buNone/>
            </a:pPr>
            <a:r>
              <a:rPr lang="en-US" sz="2000" kern="0" dirty="0">
                <a:sym typeface="Wingdings" panose="05000000000000000000" pitchFamily="2" charset="2"/>
              </a:rPr>
              <a:t>	</a:t>
            </a:r>
            <a:r>
              <a:rPr lang="en-US" sz="2000" kern="0" dirty="0" smtClean="0">
                <a:sym typeface="Wingdings" panose="05000000000000000000" pitchFamily="2" charset="2"/>
              </a:rPr>
              <a:t> (electronically low pass filter, integrate onto capacitor)</a:t>
            </a:r>
            <a:endParaRPr lang="en-US" sz="2000" kern="0" dirty="0" smtClean="0"/>
          </a:p>
          <a:p>
            <a:pPr marL="0" indent="0">
              <a:buNone/>
            </a:pPr>
            <a:endParaRPr lang="en-US" sz="2000" kern="0" dirty="0" smtClean="0"/>
          </a:p>
          <a:p>
            <a:endParaRPr lang="en-US" sz="2000" kern="0" dirty="0"/>
          </a:p>
          <a:p>
            <a:r>
              <a:rPr lang="en-US" sz="2000" kern="0" dirty="0" smtClean="0"/>
              <a:t>Ion drift in multi wire proportional chambers creates a long 1/(t + t</a:t>
            </a:r>
            <a:r>
              <a:rPr lang="en-US" sz="2000" kern="0" baseline="-25000" dirty="0" smtClean="0"/>
              <a:t>o</a:t>
            </a:r>
            <a:r>
              <a:rPr lang="en-US" sz="2000" kern="0" dirty="0" smtClean="0"/>
              <a:t>) tail which leads to signal pile-up. </a:t>
            </a:r>
            <a:r>
              <a:rPr lang="en-US" sz="2000" kern="0" dirty="0"/>
              <a:t>A following shaper amplifier has high-pass filter characteristic that  removes slow, ion-drift components</a:t>
            </a:r>
          </a:p>
          <a:p>
            <a:endParaRPr lang="en-US" sz="2000" kern="0" dirty="0" smtClean="0"/>
          </a:p>
          <a:p>
            <a:endParaRPr lang="en-US" sz="2000" kern="0" dirty="0"/>
          </a:p>
          <a:p>
            <a:r>
              <a:rPr lang="en-US" sz="2000" kern="0" dirty="0" smtClean="0"/>
              <a:t>Ion tail nevertheless limits rate capability </a:t>
            </a:r>
          </a:p>
        </p:txBody>
      </p:sp>
    </p:spTree>
    <p:extLst>
      <p:ext uri="{BB962C8B-B14F-4D97-AF65-F5344CB8AC3E}">
        <p14:creationId xmlns:p14="http://schemas.microsoft.com/office/powerpoint/2010/main" val="5069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28048"/>
            <a:ext cx="8534400" cy="394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90604" y="5410208"/>
            <a:ext cx="7494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charge clusters need to drift to anode for amplification, time delay</a:t>
            </a:r>
          </a:p>
          <a:p>
            <a:r>
              <a:rPr lang="en-US" dirty="0" smtClean="0"/>
              <a:t>proportional to drift distance  </a:t>
            </a:r>
            <a:r>
              <a:rPr lang="en-US" dirty="0" smtClean="0">
                <a:sym typeface="Wingdings" panose="05000000000000000000" pitchFamily="2" charset="2"/>
              </a:rPr>
              <a:t> Drift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839062" y="2393950"/>
            <a:ext cx="1151792" cy="273685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de-DE" altLang="de-DE" sz="1600">
              <a:solidFill>
                <a:srgbClr val="000000"/>
              </a:solidFill>
            </a:endParaRP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title"/>
          </p:nvPr>
        </p:nvSpPr>
        <p:spPr>
          <a:xfrm>
            <a:off x="405912" y="228600"/>
            <a:ext cx="9271488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Modern Experiments Comprise a Detector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109904" y="3689350"/>
            <a:ext cx="4337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43658" y="3546475"/>
            <a:ext cx="287215" cy="287338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de-DE" altLang="de-DE" sz="1600">
              <a:solidFill>
                <a:srgbClr val="000000"/>
              </a:solidFill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687266" y="3257550"/>
            <a:ext cx="10799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V="1">
            <a:off x="687266" y="3473450"/>
            <a:ext cx="10799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687266" y="3689350"/>
            <a:ext cx="1079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687266" y="3689350"/>
            <a:ext cx="10799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687266" y="3689352"/>
            <a:ext cx="107998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-68047" y="3432181"/>
            <a:ext cx="6014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 dirty="0">
                <a:solidFill>
                  <a:srgbClr val="000000"/>
                </a:solidFill>
              </a:rPr>
              <a:t>Beam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2054469" y="2609850"/>
            <a:ext cx="720969" cy="2305050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de-DE" altLang="de-DE" sz="1600">
              <a:solidFill>
                <a:srgbClr val="000000"/>
              </a:solidFill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2990856" y="2393950"/>
            <a:ext cx="1079988" cy="273685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de-DE" altLang="de-DE" sz="1600">
              <a:solidFill>
                <a:srgbClr val="000000"/>
              </a:solidFill>
            </a:endParaRP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070839" y="2393950"/>
            <a:ext cx="1078523" cy="273685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de-DE" altLang="de-DE" sz="1600">
              <a:solidFill>
                <a:srgbClr val="000000"/>
              </a:solidFill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5150832" y="2393950"/>
            <a:ext cx="1079988" cy="27368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de-DE" altLang="de-DE" sz="1600">
              <a:solidFill>
                <a:srgbClr val="000000"/>
              </a:solidFill>
            </a:endParaRPr>
          </a:p>
        </p:txBody>
      </p:sp>
      <p:sp>
        <p:nvSpPr>
          <p:cNvPr id="489488" name="Line 16"/>
          <p:cNvSpPr>
            <a:spLocks noChangeShapeType="1"/>
          </p:cNvSpPr>
          <p:nvPr/>
        </p:nvSpPr>
        <p:spPr bwMode="auto">
          <a:xfrm flipV="1">
            <a:off x="2990850" y="2609873"/>
            <a:ext cx="432288" cy="144463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89" name="Line 17"/>
          <p:cNvSpPr>
            <a:spLocks noChangeShapeType="1"/>
          </p:cNvSpPr>
          <p:nvPr/>
        </p:nvSpPr>
        <p:spPr bwMode="auto">
          <a:xfrm>
            <a:off x="2990862" y="2754336"/>
            <a:ext cx="505557" cy="71437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0" name="Line 18"/>
          <p:cNvSpPr>
            <a:spLocks noChangeShapeType="1"/>
          </p:cNvSpPr>
          <p:nvPr/>
        </p:nvSpPr>
        <p:spPr bwMode="auto">
          <a:xfrm>
            <a:off x="3423150" y="2609873"/>
            <a:ext cx="127489" cy="17463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1" name="Line 19"/>
          <p:cNvSpPr>
            <a:spLocks noChangeShapeType="1"/>
          </p:cNvSpPr>
          <p:nvPr/>
        </p:nvSpPr>
        <p:spPr bwMode="auto">
          <a:xfrm flipV="1">
            <a:off x="3338146" y="2732111"/>
            <a:ext cx="216877" cy="71437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2" name="Line 20"/>
          <p:cNvSpPr>
            <a:spLocks noChangeShapeType="1"/>
          </p:cNvSpPr>
          <p:nvPr/>
        </p:nvSpPr>
        <p:spPr bwMode="auto">
          <a:xfrm>
            <a:off x="3496409" y="2754336"/>
            <a:ext cx="142143" cy="71437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3" name="Freeform 21"/>
          <p:cNvSpPr>
            <a:spLocks/>
          </p:cNvSpPr>
          <p:nvPr/>
        </p:nvSpPr>
        <p:spPr bwMode="auto">
          <a:xfrm>
            <a:off x="2054469" y="3325836"/>
            <a:ext cx="722435" cy="155575"/>
          </a:xfrm>
          <a:custGeom>
            <a:avLst/>
            <a:gdLst>
              <a:gd name="T0" fmla="*/ 0 w 455"/>
              <a:gd name="T1" fmla="*/ 76200 h 98"/>
              <a:gd name="T2" fmla="*/ 344017 w 455"/>
              <a:gd name="T3" fmla="*/ 12700 h 98"/>
              <a:gd name="T4" fmla="*/ 782638 w 455"/>
              <a:gd name="T5" fmla="*/ 155575 h 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5" h="98">
                <a:moveTo>
                  <a:pt x="0" y="48"/>
                </a:moveTo>
                <a:cubicBezTo>
                  <a:pt x="62" y="24"/>
                  <a:pt x="124" y="0"/>
                  <a:pt x="200" y="8"/>
                </a:cubicBezTo>
                <a:cubicBezTo>
                  <a:pt x="276" y="16"/>
                  <a:pt x="365" y="57"/>
                  <a:pt x="455" y="98"/>
                </a:cubicBezTo>
              </a:path>
            </a:pathLst>
          </a:custGeom>
          <a:noFill/>
          <a:ln w="19050" cmpd="sng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4" name="Line 22"/>
          <p:cNvSpPr>
            <a:spLocks noChangeShapeType="1"/>
          </p:cNvSpPr>
          <p:nvPr/>
        </p:nvSpPr>
        <p:spPr bwMode="auto">
          <a:xfrm>
            <a:off x="2990851" y="3546477"/>
            <a:ext cx="240323" cy="9207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5" name="Line 23"/>
          <p:cNvSpPr>
            <a:spLocks noChangeShapeType="1"/>
          </p:cNvSpPr>
          <p:nvPr/>
        </p:nvSpPr>
        <p:spPr bwMode="auto">
          <a:xfrm>
            <a:off x="3234106" y="3638550"/>
            <a:ext cx="423496" cy="17463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6" name="Line 24"/>
          <p:cNvSpPr>
            <a:spLocks noChangeShapeType="1"/>
          </p:cNvSpPr>
          <p:nvPr/>
        </p:nvSpPr>
        <p:spPr bwMode="auto">
          <a:xfrm flipV="1">
            <a:off x="3392366" y="3498850"/>
            <a:ext cx="265234" cy="13970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7" name="Line 25"/>
          <p:cNvSpPr>
            <a:spLocks noChangeShapeType="1"/>
          </p:cNvSpPr>
          <p:nvPr/>
        </p:nvSpPr>
        <p:spPr bwMode="auto">
          <a:xfrm>
            <a:off x="3282462" y="3643313"/>
            <a:ext cx="290146" cy="144462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8" name="Line 26"/>
          <p:cNvSpPr>
            <a:spLocks noChangeShapeType="1"/>
          </p:cNvSpPr>
          <p:nvPr/>
        </p:nvSpPr>
        <p:spPr bwMode="auto">
          <a:xfrm>
            <a:off x="3358662" y="3679825"/>
            <a:ext cx="260838" cy="23495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499" name="Line 27"/>
          <p:cNvSpPr>
            <a:spLocks noChangeShapeType="1"/>
          </p:cNvSpPr>
          <p:nvPr/>
        </p:nvSpPr>
        <p:spPr bwMode="auto">
          <a:xfrm flipV="1">
            <a:off x="3511061" y="3686175"/>
            <a:ext cx="386862" cy="6985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0" name="Line 28"/>
          <p:cNvSpPr>
            <a:spLocks noChangeShapeType="1"/>
          </p:cNvSpPr>
          <p:nvPr/>
        </p:nvSpPr>
        <p:spPr bwMode="auto">
          <a:xfrm>
            <a:off x="3524251" y="3829050"/>
            <a:ext cx="240323" cy="4127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1" name="Line 29"/>
          <p:cNvSpPr>
            <a:spLocks noChangeShapeType="1"/>
          </p:cNvSpPr>
          <p:nvPr/>
        </p:nvSpPr>
        <p:spPr bwMode="auto">
          <a:xfrm flipV="1">
            <a:off x="3601915" y="3665541"/>
            <a:ext cx="76200" cy="71437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2" name="Line 30"/>
          <p:cNvSpPr>
            <a:spLocks noChangeShapeType="1"/>
          </p:cNvSpPr>
          <p:nvPr/>
        </p:nvSpPr>
        <p:spPr bwMode="auto">
          <a:xfrm flipV="1">
            <a:off x="3490546" y="2508273"/>
            <a:ext cx="312127" cy="11112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3" name="Line 31"/>
          <p:cNvSpPr>
            <a:spLocks noChangeShapeType="1"/>
          </p:cNvSpPr>
          <p:nvPr/>
        </p:nvSpPr>
        <p:spPr bwMode="auto">
          <a:xfrm flipV="1">
            <a:off x="3585796" y="2714648"/>
            <a:ext cx="145073" cy="80963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4" name="Line 32"/>
          <p:cNvSpPr>
            <a:spLocks noChangeShapeType="1"/>
          </p:cNvSpPr>
          <p:nvPr/>
        </p:nvSpPr>
        <p:spPr bwMode="auto">
          <a:xfrm>
            <a:off x="3716227" y="2538436"/>
            <a:ext cx="127489" cy="6032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5" name="Line 33"/>
          <p:cNvSpPr>
            <a:spLocks noChangeShapeType="1"/>
          </p:cNvSpPr>
          <p:nvPr/>
        </p:nvSpPr>
        <p:spPr bwMode="auto">
          <a:xfrm>
            <a:off x="3648808" y="3729038"/>
            <a:ext cx="118697" cy="10795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6" name="Line 34"/>
          <p:cNvSpPr>
            <a:spLocks noChangeShapeType="1"/>
          </p:cNvSpPr>
          <p:nvPr/>
        </p:nvSpPr>
        <p:spPr bwMode="auto">
          <a:xfrm flipV="1">
            <a:off x="3848100" y="3556007"/>
            <a:ext cx="134815" cy="14287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7" name="Line 35"/>
          <p:cNvSpPr>
            <a:spLocks noChangeShapeType="1"/>
          </p:cNvSpPr>
          <p:nvPr/>
        </p:nvSpPr>
        <p:spPr bwMode="auto">
          <a:xfrm>
            <a:off x="3600462" y="3532188"/>
            <a:ext cx="278423" cy="11112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08" name="Line 36"/>
          <p:cNvSpPr>
            <a:spLocks noChangeShapeType="1"/>
          </p:cNvSpPr>
          <p:nvPr/>
        </p:nvSpPr>
        <p:spPr bwMode="auto">
          <a:xfrm>
            <a:off x="3691304" y="3860806"/>
            <a:ext cx="252046" cy="144463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1480037" y="3070248"/>
            <a:ext cx="247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>
                <a:solidFill>
                  <a:srgbClr val="00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1480039" y="3278211"/>
            <a:ext cx="325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>
                <a:solidFill>
                  <a:srgbClr val="000000"/>
                </a:solidFill>
              </a:rPr>
              <a:t>e</a:t>
            </a:r>
            <a:r>
              <a:rPr kumimoji="0" lang="en-US" altLang="de-DE" sz="1200" baseline="30000">
                <a:solidFill>
                  <a:srgbClr val="000000"/>
                </a:solidFill>
                <a:cs typeface="Arial" pitchFamily="34" charset="0"/>
              </a:rPr>
              <a:t>±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1480039" y="3454409"/>
            <a:ext cx="2728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>
                <a:solidFill>
                  <a:srgbClr val="00000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1406770" y="3636969"/>
            <a:ext cx="453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kumimoji="0" lang="en-US" altLang="de-DE" sz="1200" baseline="30000">
                <a:solidFill>
                  <a:srgbClr val="000000"/>
                </a:solidFill>
                <a:cs typeface="Arial" pitchFamily="34" charset="0"/>
              </a:rPr>
              <a:t>±</a:t>
            </a:r>
            <a:r>
              <a:rPr kumimoji="0" lang="en-US" altLang="de-DE" sz="1200">
                <a:solidFill>
                  <a:srgbClr val="000000"/>
                </a:solidFill>
                <a:cs typeface="Arial" pitchFamily="34" charset="0"/>
              </a:rPr>
              <a:t>,p</a:t>
            </a: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1506416" y="3797303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489514" name="Freeform 42"/>
          <p:cNvSpPr>
            <a:spLocks/>
          </p:cNvSpPr>
          <p:nvPr/>
        </p:nvSpPr>
        <p:spPr bwMode="auto">
          <a:xfrm>
            <a:off x="2054469" y="3676650"/>
            <a:ext cx="720969" cy="85725"/>
          </a:xfrm>
          <a:custGeom>
            <a:avLst/>
            <a:gdLst>
              <a:gd name="T0" fmla="*/ 0 w 454"/>
              <a:gd name="T1" fmla="*/ 12700 h 54"/>
              <a:gd name="T2" fmla="*/ 390525 w 454"/>
              <a:gd name="T3" fmla="*/ 12700 h 54"/>
              <a:gd name="T4" fmla="*/ 781050 w 454"/>
              <a:gd name="T5" fmla="*/ 85725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4" h="54">
                <a:moveTo>
                  <a:pt x="0" y="8"/>
                </a:moveTo>
                <a:cubicBezTo>
                  <a:pt x="75" y="4"/>
                  <a:pt x="151" y="0"/>
                  <a:pt x="227" y="8"/>
                </a:cubicBezTo>
                <a:cubicBezTo>
                  <a:pt x="303" y="16"/>
                  <a:pt x="416" y="46"/>
                  <a:pt x="454" y="54"/>
                </a:cubicBezTo>
              </a:path>
            </a:pathLst>
          </a:custGeom>
          <a:noFill/>
          <a:ln w="19050" cmpd="sng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15" name="Line 43"/>
          <p:cNvSpPr>
            <a:spLocks noChangeShapeType="1"/>
          </p:cNvSpPr>
          <p:nvPr/>
        </p:nvSpPr>
        <p:spPr bwMode="auto">
          <a:xfrm>
            <a:off x="2990850" y="3833836"/>
            <a:ext cx="3239965" cy="93662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16" name="Freeform 44"/>
          <p:cNvSpPr>
            <a:spLocks/>
          </p:cNvSpPr>
          <p:nvPr/>
        </p:nvSpPr>
        <p:spPr bwMode="auto">
          <a:xfrm>
            <a:off x="2054469" y="3978275"/>
            <a:ext cx="720969" cy="82550"/>
          </a:xfrm>
          <a:custGeom>
            <a:avLst/>
            <a:gdLst>
              <a:gd name="T0" fmla="*/ 0 w 454"/>
              <a:gd name="T1" fmla="*/ 0 h 52"/>
              <a:gd name="T2" fmla="*/ 390525 w 454"/>
              <a:gd name="T3" fmla="*/ 71438 h 52"/>
              <a:gd name="T4" fmla="*/ 781050 w 454"/>
              <a:gd name="T5" fmla="*/ 71438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4" h="52">
                <a:moveTo>
                  <a:pt x="0" y="0"/>
                </a:moveTo>
                <a:cubicBezTo>
                  <a:pt x="75" y="19"/>
                  <a:pt x="151" y="38"/>
                  <a:pt x="227" y="45"/>
                </a:cubicBezTo>
                <a:cubicBezTo>
                  <a:pt x="303" y="52"/>
                  <a:pt x="378" y="48"/>
                  <a:pt x="454" y="45"/>
                </a:cubicBezTo>
              </a:path>
            </a:pathLst>
          </a:custGeom>
          <a:noFill/>
          <a:ln w="19050" cmpd="sng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17" name="Line 45"/>
          <p:cNvSpPr>
            <a:spLocks noChangeShapeType="1"/>
          </p:cNvSpPr>
          <p:nvPr/>
        </p:nvSpPr>
        <p:spPr bwMode="auto">
          <a:xfrm flipV="1">
            <a:off x="2990862" y="3978275"/>
            <a:ext cx="1296865" cy="71438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18" name="Line 46"/>
          <p:cNvSpPr>
            <a:spLocks noChangeShapeType="1"/>
          </p:cNvSpPr>
          <p:nvPr/>
        </p:nvSpPr>
        <p:spPr bwMode="auto">
          <a:xfrm flipV="1">
            <a:off x="4287721" y="3819526"/>
            <a:ext cx="442546" cy="157163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19" name="Line 47"/>
          <p:cNvSpPr>
            <a:spLocks noChangeShapeType="1"/>
          </p:cNvSpPr>
          <p:nvPr/>
        </p:nvSpPr>
        <p:spPr bwMode="auto">
          <a:xfrm>
            <a:off x="4292112" y="3976688"/>
            <a:ext cx="372208" cy="42862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20" name="Line 48"/>
          <p:cNvSpPr>
            <a:spLocks noChangeShapeType="1"/>
          </p:cNvSpPr>
          <p:nvPr/>
        </p:nvSpPr>
        <p:spPr bwMode="auto">
          <a:xfrm flipV="1">
            <a:off x="4577862" y="3924308"/>
            <a:ext cx="196362" cy="80963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21" name="Line 49"/>
          <p:cNvSpPr>
            <a:spLocks noChangeShapeType="1"/>
          </p:cNvSpPr>
          <p:nvPr/>
        </p:nvSpPr>
        <p:spPr bwMode="auto">
          <a:xfrm>
            <a:off x="4070838" y="4841875"/>
            <a:ext cx="575897" cy="21590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22" name="Line 50"/>
          <p:cNvSpPr>
            <a:spLocks noChangeShapeType="1"/>
          </p:cNvSpPr>
          <p:nvPr/>
        </p:nvSpPr>
        <p:spPr bwMode="auto">
          <a:xfrm flipV="1">
            <a:off x="4192466" y="4838723"/>
            <a:ext cx="404446" cy="4762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9523" name="Line 51"/>
          <p:cNvSpPr>
            <a:spLocks noChangeShapeType="1"/>
          </p:cNvSpPr>
          <p:nvPr/>
        </p:nvSpPr>
        <p:spPr bwMode="auto">
          <a:xfrm>
            <a:off x="4482612" y="4843486"/>
            <a:ext cx="247650" cy="123825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316" name="Text Box 52"/>
          <p:cNvSpPr txBox="1">
            <a:spLocks noChangeArrowheads="1"/>
          </p:cNvSpPr>
          <p:nvPr/>
        </p:nvSpPr>
        <p:spPr bwMode="auto">
          <a:xfrm>
            <a:off x="363418" y="3892558"/>
            <a:ext cx="642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Target</a:t>
            </a:r>
          </a:p>
        </p:txBody>
      </p:sp>
      <p:sp>
        <p:nvSpPr>
          <p:cNvPr id="11317" name="Text Box 53"/>
          <p:cNvSpPr txBox="1">
            <a:spLocks noChangeArrowheads="1"/>
          </p:cNvSpPr>
          <p:nvPr/>
        </p:nvSpPr>
        <p:spPr bwMode="auto">
          <a:xfrm>
            <a:off x="2050085" y="4883173"/>
            <a:ext cx="723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Magnet</a:t>
            </a:r>
          </a:p>
        </p:txBody>
      </p:sp>
      <p:sp>
        <p:nvSpPr>
          <p:cNvPr id="11318" name="Text Box 54"/>
          <p:cNvSpPr txBox="1">
            <a:spLocks noChangeArrowheads="1"/>
          </p:cNvSpPr>
          <p:nvPr/>
        </p:nvSpPr>
        <p:spPr bwMode="auto">
          <a:xfrm>
            <a:off x="2012358" y="1935185"/>
            <a:ext cx="824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Tracking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chamber</a:t>
            </a:r>
          </a:p>
        </p:txBody>
      </p:sp>
      <p:sp>
        <p:nvSpPr>
          <p:cNvPr id="11319" name="Text Box 55"/>
          <p:cNvSpPr txBox="1">
            <a:spLocks noChangeArrowheads="1"/>
          </p:cNvSpPr>
          <p:nvPr/>
        </p:nvSpPr>
        <p:spPr bwMode="auto">
          <a:xfrm>
            <a:off x="2912372" y="1916135"/>
            <a:ext cx="1159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Electromagn.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calorimeter</a:t>
            </a:r>
          </a:p>
        </p:txBody>
      </p:sp>
      <p:sp>
        <p:nvSpPr>
          <p:cNvPr id="11320" name="Text Box 56"/>
          <p:cNvSpPr txBox="1">
            <a:spLocks noChangeArrowheads="1"/>
          </p:cNvSpPr>
          <p:nvPr/>
        </p:nvSpPr>
        <p:spPr bwMode="auto">
          <a:xfrm>
            <a:off x="4105658" y="1897085"/>
            <a:ext cx="1011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Hadron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calorimeter</a:t>
            </a:r>
          </a:p>
        </p:txBody>
      </p:sp>
      <p:sp>
        <p:nvSpPr>
          <p:cNvPr id="11321" name="Text Box 57"/>
          <p:cNvSpPr txBox="1">
            <a:spLocks noChangeArrowheads="1"/>
          </p:cNvSpPr>
          <p:nvPr/>
        </p:nvSpPr>
        <p:spPr bwMode="auto">
          <a:xfrm>
            <a:off x="5266977" y="1890735"/>
            <a:ext cx="824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Muon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200" b="1">
                <a:solidFill>
                  <a:srgbClr val="000000"/>
                </a:solidFill>
              </a:rPr>
              <a:t>chamber</a:t>
            </a:r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228607" y="1066800"/>
            <a:ext cx="84902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 sz="2000" dirty="0">
                <a:solidFill>
                  <a:srgbClr val="000096"/>
                </a:solidFill>
              </a:rPr>
              <a:t>Different </a:t>
            </a:r>
            <a:r>
              <a:rPr kumimoji="0" lang="de-DE" altLang="de-DE" sz="2000" b="1" dirty="0" err="1">
                <a:solidFill>
                  <a:srgbClr val="FF0000"/>
                </a:solidFill>
              </a:rPr>
              <a:t>components</a:t>
            </a:r>
            <a:r>
              <a:rPr kumimoji="0" lang="de-DE" altLang="de-DE" sz="2000" dirty="0">
                <a:solidFill>
                  <a:srgbClr val="000096"/>
                </a:solidFill>
              </a:rPr>
              <a:t>,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measuring</a:t>
            </a:r>
            <a:r>
              <a:rPr kumimoji="0" lang="de-DE" altLang="de-DE" sz="2000" dirty="0">
                <a:solidFill>
                  <a:srgbClr val="000096"/>
                </a:solidFill>
              </a:rPr>
              <a:t> different </a:t>
            </a:r>
            <a:r>
              <a:rPr kumimoji="0" lang="de-DE" altLang="de-DE" sz="2000" b="1" dirty="0" err="1">
                <a:solidFill>
                  <a:srgbClr val="FF0000"/>
                </a:solidFill>
              </a:rPr>
              <a:t>aspects</a:t>
            </a:r>
            <a:r>
              <a:rPr kumimoji="0" lang="de-DE" altLang="de-DE" sz="2000" dirty="0">
                <a:solidFill>
                  <a:srgbClr val="000096"/>
                </a:solidFill>
              </a:rPr>
              <a:t>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of</a:t>
            </a:r>
            <a:r>
              <a:rPr kumimoji="0" lang="de-DE" altLang="de-DE" sz="2000" dirty="0">
                <a:solidFill>
                  <a:srgbClr val="000096"/>
                </a:solidFill>
              </a:rPr>
              <a:t>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reaction</a:t>
            </a:r>
            <a:r>
              <a:rPr kumimoji="0" lang="de-DE" altLang="de-DE" sz="2000" dirty="0">
                <a:solidFill>
                  <a:srgbClr val="000096"/>
                </a:solidFill>
              </a:rPr>
              <a:t>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products</a:t>
            </a:r>
            <a:r>
              <a:rPr kumimoji="0" lang="de-DE" altLang="de-DE" sz="2000" dirty="0">
                <a:solidFill>
                  <a:srgbClr val="000096"/>
                </a:solidFill>
              </a:rPr>
              <a:t>: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 sz="2000" dirty="0" smtClean="0">
                <a:solidFill>
                  <a:srgbClr val="000096"/>
                </a:solidFill>
              </a:rPr>
              <a:t>                 </a:t>
            </a:r>
            <a:r>
              <a:rPr kumimoji="0" lang="de-DE" altLang="de-DE" sz="2000" dirty="0" err="1" smtClean="0">
                <a:solidFill>
                  <a:srgbClr val="000096"/>
                </a:solidFill>
              </a:rPr>
              <a:t>track</a:t>
            </a:r>
            <a:r>
              <a:rPr kumimoji="0" lang="de-DE" altLang="de-DE" sz="2000" dirty="0">
                <a:solidFill>
                  <a:srgbClr val="000096"/>
                </a:solidFill>
              </a:rPr>
              <a:t>,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charge</a:t>
            </a:r>
            <a:r>
              <a:rPr kumimoji="0" lang="de-DE" altLang="de-DE" sz="2000" dirty="0">
                <a:solidFill>
                  <a:srgbClr val="000096"/>
                </a:solidFill>
              </a:rPr>
              <a:t>,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energy</a:t>
            </a:r>
            <a:r>
              <a:rPr kumimoji="0" lang="de-DE" altLang="de-DE" sz="2000" dirty="0">
                <a:solidFill>
                  <a:srgbClr val="000096"/>
                </a:solidFill>
              </a:rPr>
              <a:t>,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momentum</a:t>
            </a:r>
            <a:r>
              <a:rPr kumimoji="0" lang="de-DE" altLang="de-DE" sz="2000" dirty="0">
                <a:solidFill>
                  <a:srgbClr val="000096"/>
                </a:solidFill>
              </a:rPr>
              <a:t>, </a:t>
            </a:r>
            <a:r>
              <a:rPr kumimoji="0" lang="de-DE" altLang="de-DE" sz="2000" dirty="0" err="1">
                <a:solidFill>
                  <a:srgbClr val="000096"/>
                </a:solidFill>
              </a:rPr>
              <a:t>particle</a:t>
            </a:r>
            <a:r>
              <a:rPr kumimoji="0" lang="de-DE" altLang="de-DE" sz="2000" dirty="0">
                <a:solidFill>
                  <a:srgbClr val="000096"/>
                </a:solidFill>
              </a:rPr>
              <a:t> type, ...</a:t>
            </a:r>
            <a:endParaRPr kumimoji="0" lang="en-GB" altLang="de-DE" sz="2000" dirty="0">
              <a:solidFill>
                <a:srgbClr val="000096"/>
              </a:solidFill>
            </a:endParaRPr>
          </a:p>
        </p:txBody>
      </p:sp>
      <p:pic>
        <p:nvPicPr>
          <p:cNvPr id="489531" name="Picture 59" descr="modern_det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67123"/>
            <a:ext cx="48768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-76197" y="5554664"/>
            <a:ext cx="560602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7F96D2">
                    <a:lumMod val="75000"/>
                  </a:srgbClr>
                </a:solidFill>
                <a:latin typeface="Arial" pitchFamily="34" charset="0"/>
              </a:rPr>
              <a:t>The tracking detector is to see everything.....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rgbClr val="7F96D2">
                    <a:lumMod val="75000"/>
                  </a:srgbClr>
                </a:solidFill>
                <a:latin typeface="Arial" pitchFamily="34" charset="0"/>
              </a:rPr>
              <a:t>.....but consist of nothing</a:t>
            </a:r>
          </a:p>
        </p:txBody>
      </p:sp>
    </p:spTree>
    <p:extLst>
      <p:ext uri="{BB962C8B-B14F-4D97-AF65-F5344CB8AC3E}">
        <p14:creationId xmlns:p14="http://schemas.microsoft.com/office/powerpoint/2010/main" val="172383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88" grpId="0" animBg="1"/>
      <p:bldP spid="489489" grpId="0" animBg="1"/>
      <p:bldP spid="489490" grpId="0" animBg="1"/>
      <p:bldP spid="489491" grpId="0" animBg="1"/>
      <p:bldP spid="489492" grpId="0" animBg="1"/>
      <p:bldP spid="489493" grpId="0" animBg="1"/>
      <p:bldP spid="489494" grpId="0" animBg="1"/>
      <p:bldP spid="489495" grpId="0" animBg="1"/>
      <p:bldP spid="489496" grpId="0" animBg="1"/>
      <p:bldP spid="489497" grpId="0" animBg="1"/>
      <p:bldP spid="489498" grpId="0" animBg="1"/>
      <p:bldP spid="489499" grpId="0" animBg="1"/>
      <p:bldP spid="489500" grpId="0" animBg="1"/>
      <p:bldP spid="489501" grpId="0" animBg="1"/>
      <p:bldP spid="489502" grpId="0" animBg="1"/>
      <p:bldP spid="489503" grpId="0" animBg="1"/>
      <p:bldP spid="489504" grpId="0" animBg="1"/>
      <p:bldP spid="489505" grpId="0" animBg="1"/>
      <p:bldP spid="489506" grpId="0" animBg="1"/>
      <p:bldP spid="489507" grpId="0" animBg="1"/>
      <p:bldP spid="489508" grpId="0" animBg="1"/>
      <p:bldP spid="489514" grpId="0" animBg="1"/>
      <p:bldP spid="489515" grpId="0" animBg="1"/>
      <p:bldP spid="489516" grpId="0" animBg="1"/>
      <p:bldP spid="489516" grpId="1" animBg="1"/>
      <p:bldP spid="489517" grpId="0" animBg="1"/>
      <p:bldP spid="489517" grpId="1" animBg="1"/>
      <p:bldP spid="489518" grpId="0" animBg="1"/>
      <p:bldP spid="489518" grpId="1" animBg="1"/>
      <p:bldP spid="489519" grpId="0" animBg="1"/>
      <p:bldP spid="489519" grpId="1" animBg="1"/>
      <p:bldP spid="489520" grpId="0" animBg="1"/>
      <p:bldP spid="489520" grpId="1" animBg="1"/>
      <p:bldP spid="489521" grpId="0" animBg="1"/>
      <p:bldP spid="489522" grpId="0" animBg="1"/>
      <p:bldP spid="4895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1011251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675"/>
            <a:ext cx="9144000" cy="729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738088" cy="533400"/>
          </a:xfrm>
        </p:spPr>
        <p:txBody>
          <a:bodyPr/>
          <a:lstStyle/>
          <a:p>
            <a:r>
              <a:rPr lang="en-US" altLang="de-DE" smtClean="0">
                <a:solidFill>
                  <a:srgbClr val="FFC000"/>
                </a:solidFill>
              </a:rPr>
              <a:t>Time Projection Chamber, the Queen of Trackers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100 m</a:t>
            </a:r>
            <a:r>
              <a:rPr lang="en-US" baseline="30000" dirty="0" smtClean="0">
                <a:solidFill>
                  <a:srgbClr val="FFC000"/>
                </a:solidFill>
              </a:rPr>
              <a:t>3 </a:t>
            </a:r>
            <a:r>
              <a:rPr lang="en-US" dirty="0" smtClean="0">
                <a:solidFill>
                  <a:srgbClr val="FFC000"/>
                </a:solidFill>
              </a:rPr>
              <a:t>gas</a:t>
            </a:r>
            <a:endParaRPr lang="en-US" baseline="30000" dirty="0" smtClean="0">
              <a:solidFill>
                <a:srgbClr val="FFC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>
              <a:solidFill>
                <a:srgbClr val="FFC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08" y="1539875"/>
            <a:ext cx="3613638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:\Vorträge\P7310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-14288"/>
            <a:ext cx="9271489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FFFF00"/>
                </a:solidFill>
              </a:rPr>
              <a:t>HADES- The GSI Dilepton Spectrometer</a:t>
            </a:r>
          </a:p>
        </p:txBody>
      </p:sp>
      <p:pic>
        <p:nvPicPr>
          <p:cNvPr id="13316" name="Picture 2" descr="D:\Vorträge\P418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" y="854076"/>
            <a:ext cx="3612173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D:\Vorträge\P418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61" y="3122613"/>
            <a:ext cx="3511062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2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CBM Silicon Tracking System STS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9" y="1239845"/>
            <a:ext cx="4459165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4818593" y="869117"/>
            <a:ext cx="4192741" cy="30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28" y="3505201"/>
            <a:ext cx="4150875" cy="336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69" y="1395413"/>
            <a:ext cx="4010758" cy="2906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Line 4"/>
          <p:cNvSpPr>
            <a:spLocks noChangeShapeType="1"/>
          </p:cNvSpPr>
          <p:nvPr/>
        </p:nvSpPr>
        <p:spPr bwMode="auto">
          <a:xfrm flipH="1">
            <a:off x="6803783" y="3313113"/>
            <a:ext cx="1081454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title"/>
          </p:nvPr>
        </p:nvSpPr>
        <p:spPr>
          <a:xfrm>
            <a:off x="-83524" y="144486"/>
            <a:ext cx="9608527" cy="517525"/>
          </a:xfrm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de-DE" altLang="de-DE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Very</a:t>
            </a:r>
            <a:r>
              <a:rPr lang="de-DE" altLang="de-D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Small: Single Crystal- CVD Diamond </a:t>
            </a:r>
            <a:r>
              <a:rPr lang="de-DE" altLang="de-DE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Detectors</a:t>
            </a:r>
            <a:endParaRPr lang="de-DE" altLang="de-DE" dirty="0" smtClean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7576" name="Rectangle 8"/>
          <p:cNvSpPr>
            <a:spLocks noChangeArrowheads="1"/>
          </p:cNvSpPr>
          <p:nvPr/>
        </p:nvSpPr>
        <p:spPr bwMode="auto">
          <a:xfrm>
            <a:off x="313592" y="831854"/>
            <a:ext cx="8229600" cy="417513"/>
          </a:xfrm>
          <a:prstGeom prst="rect">
            <a:avLst/>
          </a:prstGeom>
          <a:solidFill>
            <a:srgbClr val="8AD4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 b="1">
                <a:solidFill>
                  <a:schemeClr val="tx2"/>
                </a:solidFill>
                <a:latin typeface="Arial" charset="0"/>
              </a:defRPr>
            </a:lvl1pPr>
            <a:lvl2pPr>
              <a:defRPr kumimoji="1" sz="2800" b="1">
                <a:solidFill>
                  <a:schemeClr val="tx2"/>
                </a:solidFill>
                <a:latin typeface="Arial" charset="0"/>
              </a:defRPr>
            </a:lvl2pPr>
            <a:lvl3pPr>
              <a:defRPr kumimoji="1" sz="2800" b="1">
                <a:solidFill>
                  <a:schemeClr val="tx2"/>
                </a:solidFill>
                <a:latin typeface="Arial" charset="0"/>
              </a:defRPr>
            </a:lvl3pPr>
            <a:lvl4pPr>
              <a:defRPr kumimoji="1" sz="2800" b="1">
                <a:solidFill>
                  <a:schemeClr val="tx2"/>
                </a:solidFill>
                <a:latin typeface="Arial" charset="0"/>
              </a:defRPr>
            </a:lvl4pPr>
            <a:lvl5pPr>
              <a:defRPr kumimoji="1" sz="2800" b="1">
                <a:solidFill>
                  <a:schemeClr val="tx2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0" hangingPunct="0">
              <a:defRPr/>
            </a:pPr>
            <a:r>
              <a:rPr lang="de-DE" altLang="de-DE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Particle</a:t>
            </a:r>
            <a:r>
              <a:rPr lang="de-DE" altLang="de-DE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altLang="de-DE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Identification</a:t>
            </a:r>
            <a:r>
              <a:rPr lang="de-DE" altLang="de-DE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altLang="de-DE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by</a:t>
            </a:r>
            <a:r>
              <a:rPr lang="de-DE" altLang="de-DE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Time </a:t>
            </a:r>
            <a:r>
              <a:rPr lang="de-DE" altLang="de-DE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of</a:t>
            </a:r>
            <a:r>
              <a:rPr lang="de-DE" altLang="de-DE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Flight 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105520" y="6073797"/>
            <a:ext cx="61766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>
                <a:solidFill>
                  <a:srgbClr val="5C65C2"/>
                </a:solidFill>
                <a:latin typeface="Comic Sans MS" pitchFamily="66" charset="0"/>
              </a:rPr>
              <a:t>exceptional radiation hardness properties</a:t>
            </a:r>
          </a:p>
        </p:txBody>
      </p:sp>
      <p:pic>
        <p:nvPicPr>
          <p:cNvPr id="14343" name="Picture 3" descr="C:\DATA\documents_newHD\Pion_beam\Diamond_pion_mounted_photos\Copy_small_size\IMG_0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4" y="2022475"/>
            <a:ext cx="5059974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Inhaltsplatzhalter 1"/>
          <p:cNvSpPr>
            <a:spLocks noGrp="1"/>
          </p:cNvSpPr>
          <p:nvPr>
            <p:ph sz="half" idx="2"/>
          </p:nvPr>
        </p:nvSpPr>
        <p:spPr>
          <a:xfrm>
            <a:off x="183173" y="4508500"/>
            <a:ext cx="4019550" cy="4343400"/>
          </a:xfrm>
        </p:spPr>
        <p:txBody>
          <a:bodyPr/>
          <a:lstStyle/>
          <a:p>
            <a:r>
              <a:rPr lang="en-US" altLang="de-DE" sz="2000" smtClean="0"/>
              <a:t>time resolution better 50ps</a:t>
            </a:r>
          </a:p>
          <a:p>
            <a:r>
              <a:rPr lang="en-US" altLang="de-DE" sz="2000" smtClean="0"/>
              <a:t>identify particles by speed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328225" y="6304621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HADES @ GSI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107950" y="1700221"/>
            <a:ext cx="783099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Aft>
                <a:spcPct val="25000"/>
              </a:spcAft>
            </a:pPr>
            <a:r>
              <a:rPr lang="en-US" b="1" dirty="0">
                <a:solidFill>
                  <a:srgbClr val="FF0000"/>
                </a:solidFill>
              </a:rPr>
              <a:t>Methods: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Position-sensitive detectors </a:t>
            </a: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 direction and position of momentum vector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</a:t>
            </a:r>
            <a:r>
              <a:rPr lang="en-US" dirty="0">
                <a:solidFill>
                  <a:srgbClr val="000096"/>
                </a:solidFill>
              </a:rPr>
              <a:t>Bending in magnetic field </a:t>
            </a: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 magnitude of </a:t>
            </a:r>
            <a:r>
              <a:rPr lang="en-US" i="1" dirty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p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Absorption in calorimeter  energy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Cherenkov radiation, time of flight  velocity </a:t>
            </a:r>
            <a:r>
              <a:rPr lang="en-US" i="1" dirty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b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Transition radiation  </a:t>
            </a:r>
            <a:r>
              <a:rPr lang="en-US" i="1" dirty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g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Energy loss  </a:t>
            </a:r>
            <a:r>
              <a:rPr lang="en-US" i="1" dirty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b</a:t>
            </a:r>
            <a:r>
              <a:rPr lang="en-US" dirty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, </a:t>
            </a:r>
            <a:r>
              <a:rPr lang="en-US" i="1" dirty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g</a:t>
            </a:r>
            <a:r>
              <a:rPr lang="en-US" dirty="0">
                <a:solidFill>
                  <a:srgbClr val="000096"/>
                </a:solidFill>
                <a:latin typeface="Symbol" pitchFamily="18" charset="2"/>
                <a:sym typeface="Wingdings 3" pitchFamily="18" charset="2"/>
              </a:rPr>
              <a:t> 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Characteristic decay of a particle, </a:t>
            </a:r>
            <a:endParaRPr lang="en-US" dirty="0" smtClean="0">
              <a:solidFill>
                <a:srgbClr val="000096"/>
              </a:solidFill>
              <a:sym typeface="Wingdings 3" pitchFamily="18" charset="2"/>
            </a:endParaRPr>
          </a:p>
          <a:p>
            <a:pPr>
              <a:spcAft>
                <a:spcPct val="25000"/>
              </a:spcAft>
            </a:pPr>
            <a:r>
              <a:rPr lang="en-US" dirty="0" smtClean="0">
                <a:solidFill>
                  <a:srgbClr val="000096"/>
                </a:solidFill>
                <a:sym typeface="Wingdings 3" pitchFamily="18" charset="2"/>
              </a:rPr>
              <a:t>detection </a:t>
            </a: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of </a:t>
            </a:r>
            <a:r>
              <a:rPr lang="en-US" dirty="0" err="1">
                <a:solidFill>
                  <a:srgbClr val="000096"/>
                </a:solidFill>
                <a:sym typeface="Wingdings 3" pitchFamily="18" charset="2"/>
              </a:rPr>
              <a:t>secondaries</a:t>
            </a:r>
            <a:r>
              <a:rPr lang="en-US" dirty="0">
                <a:solidFill>
                  <a:srgbClr val="000096"/>
                </a:solidFill>
                <a:sym typeface="Wingdings 3" pitchFamily="18" charset="2"/>
              </a:rPr>
              <a:t>  </a:t>
            </a:r>
            <a:r>
              <a:rPr lang="en-US" i="1" dirty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m</a:t>
            </a:r>
          </a:p>
        </p:txBody>
      </p:sp>
      <p:sp>
        <p:nvSpPr>
          <p:cNvPr id="45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Detection of Radiation</a:t>
            </a:r>
          </a:p>
        </p:txBody>
      </p:sp>
      <p:sp>
        <p:nvSpPr>
          <p:cNvPr id="450565" name="Text Box 5"/>
          <p:cNvSpPr txBox="1">
            <a:spLocks noChangeArrowheads="1"/>
          </p:cNvSpPr>
          <p:nvPr/>
        </p:nvSpPr>
        <p:spPr bwMode="auto">
          <a:xfrm>
            <a:off x="114305" y="1157289"/>
            <a:ext cx="7340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Goal:</a:t>
            </a:r>
            <a:r>
              <a:rPr lang="en-US" dirty="0">
                <a:solidFill>
                  <a:srgbClr val="000096"/>
                </a:solidFill>
              </a:rPr>
              <a:t> Measurement of 4-momentum and position in space of particles</a:t>
            </a:r>
          </a:p>
        </p:txBody>
      </p:sp>
      <p:sp>
        <p:nvSpPr>
          <p:cNvPr id="450567" name="Text Box 7"/>
          <p:cNvSpPr txBox="1">
            <a:spLocks noChangeArrowheads="1"/>
          </p:cNvSpPr>
          <p:nvPr/>
        </p:nvSpPr>
        <p:spPr bwMode="auto">
          <a:xfrm>
            <a:off x="231778" y="4935546"/>
            <a:ext cx="533992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Aft>
                <a:spcPct val="25000"/>
              </a:spcAft>
            </a:pPr>
            <a:r>
              <a:rPr lang="en-US" b="1" dirty="0">
                <a:solidFill>
                  <a:srgbClr val="FF0000"/>
                </a:solidFill>
              </a:rPr>
              <a:t>Detection by interaction with detector material: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electromagnetic interaction with </a:t>
            </a:r>
            <a:r>
              <a:rPr lang="en-US" dirty="0" smtClean="0">
                <a:solidFill>
                  <a:srgbClr val="000096"/>
                </a:solidFill>
                <a:latin typeface="Symbol" pitchFamily="18" charset="2"/>
              </a:rPr>
              <a:t>D</a:t>
            </a:r>
            <a:r>
              <a:rPr lang="en-US" i="1" dirty="0" smtClean="0">
                <a:solidFill>
                  <a:srgbClr val="000096"/>
                </a:solidFill>
                <a:latin typeface="Times New Roman" pitchFamily="18" charset="0"/>
              </a:rPr>
              <a:t>E</a:t>
            </a:r>
            <a:r>
              <a:rPr lang="en-US" dirty="0" smtClean="0">
                <a:solidFill>
                  <a:srgbClr val="000096"/>
                </a:solidFill>
                <a:latin typeface="Times New Roman" pitchFamily="18" charset="0"/>
              </a:rPr>
              <a:t>&lt;&lt;</a:t>
            </a:r>
            <a:r>
              <a:rPr lang="en-US" i="1" dirty="0" smtClean="0">
                <a:solidFill>
                  <a:srgbClr val="000096"/>
                </a:solidFill>
                <a:latin typeface="Times New Roman" pitchFamily="18" charset="0"/>
              </a:rPr>
              <a:t>E</a:t>
            </a:r>
            <a:endParaRPr lang="en-US" i="1" dirty="0">
              <a:solidFill>
                <a:srgbClr val="000096"/>
              </a:solidFill>
              <a:latin typeface="Times New Roman" pitchFamily="18" charset="0"/>
            </a:endParaRP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interaction with </a:t>
            </a:r>
            <a:r>
              <a:rPr lang="en-US" dirty="0">
                <a:solidFill>
                  <a:srgbClr val="000096"/>
                </a:solidFill>
                <a:latin typeface="Symbol" pitchFamily="18" charset="2"/>
              </a:rPr>
              <a:t>D</a:t>
            </a:r>
            <a:r>
              <a:rPr lang="en-US" i="1" dirty="0">
                <a:solidFill>
                  <a:srgbClr val="000096"/>
                </a:solidFill>
                <a:latin typeface="Times New Roman" pitchFamily="18" charset="0"/>
              </a:rPr>
              <a:t>E</a:t>
            </a:r>
            <a:r>
              <a:rPr lang="en-US" dirty="0">
                <a:solidFill>
                  <a:srgbClr val="000096"/>
                </a:solidFill>
                <a:latin typeface="Times New Roman" pitchFamily="18" charset="0"/>
              </a:rPr>
              <a:t>~</a:t>
            </a:r>
            <a:r>
              <a:rPr lang="en-US" i="1" dirty="0">
                <a:solidFill>
                  <a:srgbClr val="000096"/>
                </a:solidFill>
                <a:latin typeface="Times New Roman" pitchFamily="18" charset="0"/>
              </a:rPr>
              <a:t>E </a:t>
            </a:r>
            <a:r>
              <a:rPr lang="en-US" dirty="0">
                <a:solidFill>
                  <a:srgbClr val="000096"/>
                </a:solidFill>
              </a:rPr>
              <a:t>(</a:t>
            </a:r>
            <a:r>
              <a:rPr lang="en-US" dirty="0" err="1">
                <a:solidFill>
                  <a:srgbClr val="000096"/>
                </a:solidFill>
              </a:rPr>
              <a:t>calorimtery</a:t>
            </a:r>
            <a:r>
              <a:rPr lang="en-US" dirty="0">
                <a:solidFill>
                  <a:srgbClr val="000096"/>
                </a:solidFill>
              </a:rPr>
              <a:t>)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43504" y="6143652"/>
            <a:ext cx="6248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 smtClean="0">
                <a:solidFill>
                  <a:srgbClr val="000096"/>
                </a:solidFill>
                <a:latin typeface="Times New Roman" pitchFamily="18" charset="0"/>
              </a:rPr>
              <a:t>[Claus </a:t>
            </a:r>
            <a:r>
              <a:rPr lang="en-GB" sz="1200" dirty="0" err="1">
                <a:solidFill>
                  <a:srgbClr val="000096"/>
                </a:solidFill>
                <a:latin typeface="Times New Roman" pitchFamily="18" charset="0"/>
              </a:rPr>
              <a:t>Grupen</a:t>
            </a:r>
            <a:r>
              <a:rPr lang="en-GB" sz="1200" dirty="0">
                <a:solidFill>
                  <a:srgbClr val="000096"/>
                </a:solidFill>
                <a:latin typeface="Times New Roman" pitchFamily="18" charset="0"/>
              </a:rPr>
              <a:t>, Particle Detectors</a:t>
            </a:r>
            <a:r>
              <a:rPr lang="en-GB" sz="1200" dirty="0" smtClean="0">
                <a:solidFill>
                  <a:srgbClr val="000096"/>
                </a:solidFill>
                <a:latin typeface="Times New Roman" pitchFamily="18" charset="0"/>
              </a:rPr>
              <a:t>,  Cambridge, 1996]</a:t>
            </a:r>
            <a:endParaRPr lang="en-GB" sz="1200" dirty="0">
              <a:solidFill>
                <a:srgbClr val="000096"/>
              </a:solidFill>
              <a:latin typeface="Times New Roman" pitchFamily="18" charset="0"/>
            </a:endParaRPr>
          </a:p>
        </p:txBody>
      </p:sp>
      <p:pic>
        <p:nvPicPr>
          <p:cNvPr id="9" name="Picture 3" descr="detector15"/>
          <p:cNvPicPr>
            <a:picLocks noChangeAspect="1" noChangeArrowheads="1"/>
          </p:cNvPicPr>
          <p:nvPr/>
        </p:nvPicPr>
        <p:blipFill>
          <a:blip r:embed="rId2" cstate="print"/>
          <a:srcRect l="70476" t="79037"/>
          <a:stretch>
            <a:fillRect/>
          </a:stretch>
        </p:blipFill>
        <p:spPr bwMode="auto">
          <a:xfrm>
            <a:off x="5857888" y="2438400"/>
            <a:ext cx="2848315" cy="126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067300" y="3629044"/>
            <a:ext cx="4038600" cy="2514600"/>
            <a:chOff x="1752600" y="3810000"/>
            <a:chExt cx="4038600" cy="2514600"/>
          </a:xfrm>
        </p:grpSpPr>
        <p:pic>
          <p:nvPicPr>
            <p:cNvPr id="11" name="Picture 3" descr="detector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52600" y="3810000"/>
              <a:ext cx="4000500" cy="2506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4572000" y="5791200"/>
              <a:ext cx="1219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11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412" y="115888"/>
            <a:ext cx="8568103" cy="792162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adiation hard material (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scCVD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diamond)</a:t>
            </a:r>
            <a:b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200" dirty="0" smtClean="0">
                <a:solidFill>
                  <a:schemeClr val="accent4"/>
                </a:solidFill>
              </a:rPr>
              <a:t/>
            </a:r>
            <a:br>
              <a:rPr lang="en-US" sz="2200" dirty="0" smtClean="0">
                <a:solidFill>
                  <a:schemeClr val="accent4"/>
                </a:solidFill>
              </a:rPr>
            </a:br>
            <a:r>
              <a:rPr lang="en-US" sz="1800" dirty="0">
                <a:solidFill>
                  <a:schemeClr val="accent4"/>
                </a:solidFill>
              </a:rPr>
              <a:t/>
            </a:r>
            <a:br>
              <a:rPr lang="en-US" sz="1800" dirty="0">
                <a:solidFill>
                  <a:schemeClr val="accent4"/>
                </a:solidFill>
              </a:rPr>
            </a:br>
            <a:endParaRPr lang="en-US" sz="4800" dirty="0" smtClean="0">
              <a:solidFill>
                <a:schemeClr val="accent4"/>
              </a:solidFill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-304791" y="5208611"/>
            <a:ext cx="9520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990600" indent="-5334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0" hangingPunct="0">
              <a:spcBef>
                <a:spcPct val="0"/>
              </a:spcBef>
              <a:buClrTx/>
              <a:buSzTx/>
              <a:buFont typeface="Symbol" pitchFamily="18" charset="2"/>
              <a:buNone/>
            </a:pPr>
            <a:r>
              <a:rPr kumimoji="0" lang="en-US" altLang="de-DE" sz="2400" b="1" u="sng" dirty="0">
                <a:solidFill>
                  <a:srgbClr val="000000"/>
                </a:solidFill>
              </a:rPr>
              <a:t>3.04 x 10</a:t>
            </a:r>
            <a:r>
              <a:rPr kumimoji="0" lang="en-US" altLang="de-DE" sz="2400" b="1" u="sng" baseline="30000" dirty="0">
                <a:solidFill>
                  <a:srgbClr val="000000"/>
                </a:solidFill>
              </a:rPr>
              <a:t>11</a:t>
            </a:r>
            <a:r>
              <a:rPr kumimoji="0" lang="en-US" altLang="de-DE" sz="2400" b="1" u="sng" dirty="0">
                <a:solidFill>
                  <a:srgbClr val="000000"/>
                </a:solidFill>
              </a:rPr>
              <a:t> Au ions / mm</a:t>
            </a:r>
            <a:r>
              <a:rPr kumimoji="0" lang="en-US" altLang="de-DE" sz="2400" b="1" u="sng" baseline="30000" dirty="0">
                <a:solidFill>
                  <a:srgbClr val="000000"/>
                </a:solidFill>
              </a:rPr>
              <a:t>2</a:t>
            </a:r>
            <a:r>
              <a:rPr kumimoji="0" lang="en-US" altLang="de-DE" sz="2400" b="1" u="sng" dirty="0">
                <a:solidFill>
                  <a:srgbClr val="000000"/>
                </a:solidFill>
              </a:rPr>
              <a:t>  </a:t>
            </a:r>
            <a:r>
              <a:rPr kumimoji="0" lang="en-US" altLang="de-DE" sz="2400" b="1" u="sng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kumimoji="0" lang="en-US" altLang="de-DE" sz="2400" b="1" u="sng" dirty="0">
                <a:solidFill>
                  <a:srgbClr val="000000"/>
                </a:solidFill>
              </a:rPr>
              <a:t>total absorbed dose: 87 </a:t>
            </a:r>
            <a:r>
              <a:rPr kumimoji="0" lang="en-US" altLang="de-DE" sz="2400" b="1" u="sng" dirty="0" err="1">
                <a:solidFill>
                  <a:srgbClr val="000000"/>
                </a:solidFill>
              </a:rPr>
              <a:t>MGy</a:t>
            </a:r>
            <a:r>
              <a:rPr kumimoji="0" lang="en-US" altLang="de-DE" sz="2400" b="1" u="sng" dirty="0">
                <a:solidFill>
                  <a:srgbClr val="000000"/>
                </a:solidFill>
              </a:rPr>
              <a:t> !!!!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28600" y="5718198"/>
            <a:ext cx="8991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 typeface="Wingdings" pitchFamily="2" charset="2"/>
              <a:buChar char="è"/>
            </a:pPr>
            <a:r>
              <a:rPr kumimoji="0" lang="en-US" altLang="de-DE" b="1" dirty="0">
                <a:solidFill>
                  <a:srgbClr val="00B050"/>
                </a:solidFill>
                <a:sym typeface="Wingdings" pitchFamily="2" charset="2"/>
              </a:rPr>
              <a:t>suffered amplitude reduction but still good timing &lt; 70ps  </a:t>
            </a:r>
            <a:endParaRPr kumimoji="0" lang="en-US" altLang="de-DE" b="1" dirty="0">
              <a:solidFill>
                <a:srgbClr val="00B050"/>
              </a:solidFill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16060" r="62843" b="43704"/>
          <a:stretch>
            <a:fillRect/>
          </a:stretch>
        </p:blipFill>
        <p:spPr bwMode="auto">
          <a:xfrm>
            <a:off x="518746" y="981098"/>
            <a:ext cx="8106508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feld 3"/>
          <p:cNvSpPr txBox="1">
            <a:spLocks noChangeArrowheads="1"/>
          </p:cNvSpPr>
          <p:nvPr/>
        </p:nvSpPr>
        <p:spPr bwMode="auto">
          <a:xfrm>
            <a:off x="108440" y="6210300"/>
            <a:ext cx="39052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Jerzey Pietrasco et al. at GSI for HADES</a:t>
            </a:r>
          </a:p>
        </p:txBody>
      </p:sp>
    </p:spTree>
    <p:extLst>
      <p:ext uri="{BB962C8B-B14F-4D97-AF65-F5344CB8AC3E}">
        <p14:creationId xmlns:p14="http://schemas.microsoft.com/office/powerpoint/2010/main" val="34151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BECB849-04D9-4819-B585-C84F94C7B474}" type="datetime1">
              <a:rPr lang="en-US" smtClean="0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D5B73-01AC-4848-8F16-CA8DACE0FA7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0" y="15242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Ionization Chambers, Wire Chambers, Solid State Detectors </a:t>
            </a: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228600" y="838228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 !The movement of charges in electric fields induces signals on readout electrodes (No discharge, there is no charge flowing from cathode to Anode) 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33" y="1828800"/>
            <a:ext cx="865728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rgbClr val="BBBBBB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228600" y="60960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rgbClr val="FFFF66"/>
                </a:solidFill>
                <a:latin typeface="Tahoma" pitchFamily="34" charset="0"/>
              </a:rPr>
              <a:t>Central </a:t>
            </a:r>
            <a:r>
              <a:rPr lang="de-DE" altLang="de-DE" dirty="0" err="1">
                <a:solidFill>
                  <a:srgbClr val="FFFF66"/>
                </a:solidFill>
                <a:latin typeface="Tahoma" pitchFamily="34" charset="0"/>
              </a:rPr>
              <a:t>Au+Au</a:t>
            </a:r>
            <a:r>
              <a:rPr lang="de-DE" altLang="de-DE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de-DE" altLang="de-DE" dirty="0" err="1">
                <a:solidFill>
                  <a:srgbClr val="FFFF66"/>
                </a:solidFill>
                <a:latin typeface="Tahoma" pitchFamily="34" charset="0"/>
              </a:rPr>
              <a:t>collision</a:t>
            </a:r>
            <a:r>
              <a:rPr lang="de-DE" altLang="de-DE" dirty="0">
                <a:solidFill>
                  <a:srgbClr val="FFFF66"/>
                </a:solidFill>
                <a:latin typeface="Tahoma" pitchFamily="34" charset="0"/>
              </a:rPr>
              <a:t> at 25 </a:t>
            </a:r>
            <a:r>
              <a:rPr lang="de-DE" altLang="de-DE" dirty="0" err="1">
                <a:solidFill>
                  <a:srgbClr val="FFFF66"/>
                </a:solidFill>
                <a:latin typeface="Tahoma" pitchFamily="34" charset="0"/>
              </a:rPr>
              <a:t>AGeV</a:t>
            </a:r>
            <a:r>
              <a:rPr lang="de-DE" altLang="de-DE" dirty="0">
                <a:solidFill>
                  <a:srgbClr val="FFFF66"/>
                </a:solidFill>
                <a:latin typeface="Tahoma" pitchFamily="34" charset="0"/>
              </a:rPr>
              <a:t>  (</a:t>
            </a:r>
            <a:r>
              <a:rPr lang="de-DE" altLang="de-DE" dirty="0" err="1">
                <a:solidFill>
                  <a:srgbClr val="FFFF66"/>
                </a:solidFill>
                <a:latin typeface="Tahoma" pitchFamily="34" charset="0"/>
              </a:rPr>
              <a:t>UrQMD</a:t>
            </a:r>
            <a:r>
              <a:rPr lang="de-DE" altLang="de-DE" dirty="0">
                <a:solidFill>
                  <a:srgbClr val="FFFF66"/>
                </a:solidFill>
                <a:latin typeface="Tahoma" pitchFamily="34" charset="0"/>
              </a:rPr>
              <a:t> + GEANT4</a:t>
            </a:r>
            <a:r>
              <a:rPr lang="de-DE" altLang="de-DE" dirty="0" smtClean="0">
                <a:solidFill>
                  <a:srgbClr val="FFFF66"/>
                </a:solidFill>
                <a:latin typeface="Tahoma" pitchFamily="34" charset="0"/>
              </a:rPr>
              <a:t>)</a:t>
            </a:r>
          </a:p>
          <a:p>
            <a:r>
              <a:rPr lang="en-US" altLang="de-DE" dirty="0" smtClean="0">
                <a:solidFill>
                  <a:srgbClr val="FFFF66"/>
                </a:solidFill>
                <a:latin typeface="Tahoma" pitchFamily="34" charset="0"/>
              </a:rPr>
              <a:t>					160 </a:t>
            </a:r>
            <a:r>
              <a:rPr lang="en-US" altLang="de-DE" dirty="0">
                <a:solidFill>
                  <a:srgbClr val="FFFF66"/>
                </a:solidFill>
                <a:latin typeface="Tahoma" pitchFamily="34" charset="0"/>
              </a:rPr>
              <a:t>p  400 </a:t>
            </a:r>
            <a:r>
              <a:rPr lang="en-US" altLang="de-DE" dirty="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</a:t>
            </a:r>
            <a:r>
              <a:rPr lang="en-US" altLang="de-DE" baseline="30000" dirty="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-   </a:t>
            </a:r>
            <a:r>
              <a:rPr lang="en-US" altLang="de-DE" dirty="0">
                <a:solidFill>
                  <a:srgbClr val="FFFF66"/>
                </a:solidFill>
                <a:latin typeface="Tahoma" pitchFamily="34" charset="0"/>
              </a:rPr>
              <a:t>400 </a:t>
            </a:r>
            <a:r>
              <a:rPr lang="en-US" altLang="de-DE" dirty="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</a:t>
            </a:r>
            <a:r>
              <a:rPr lang="en-US" altLang="de-DE" baseline="30000" dirty="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+ </a:t>
            </a:r>
            <a:r>
              <a:rPr lang="en-US" altLang="de-DE" dirty="0">
                <a:solidFill>
                  <a:srgbClr val="FFFF66"/>
                </a:solidFill>
                <a:latin typeface="Tahoma" pitchFamily="34" charset="0"/>
              </a:rPr>
              <a:t>  44 K</a:t>
            </a:r>
            <a:r>
              <a:rPr lang="en-US" altLang="de-DE" baseline="30000" dirty="0">
                <a:solidFill>
                  <a:srgbClr val="FFFF66"/>
                </a:solidFill>
                <a:latin typeface="Tahoma" pitchFamily="34" charset="0"/>
              </a:rPr>
              <a:t>+ </a:t>
            </a:r>
            <a:r>
              <a:rPr lang="en-US" altLang="de-DE" dirty="0">
                <a:solidFill>
                  <a:srgbClr val="FFFF66"/>
                </a:solidFill>
                <a:latin typeface="Tahoma" pitchFamily="34" charset="0"/>
              </a:rPr>
              <a:t>  13 K</a:t>
            </a:r>
            <a:r>
              <a:rPr lang="en-US" altLang="de-DE" baseline="30000" dirty="0">
                <a:solidFill>
                  <a:srgbClr val="FFFF66"/>
                </a:solidFill>
                <a:latin typeface="Tahoma" pitchFamily="34" charset="0"/>
              </a:rPr>
              <a:t>-</a:t>
            </a:r>
            <a:endParaRPr lang="de-DE" altLang="de-DE" dirty="0">
              <a:solidFill>
                <a:srgbClr val="FFFF66"/>
              </a:solidFill>
              <a:latin typeface="Tahoma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E09AD87-44D5-41D0-8F23-95BCCD49D320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57200" y="1066800"/>
            <a:ext cx="83058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Signals induced on grounded electrodes: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6600"/>
                </a:solidFill>
              </a:rPr>
              <a:t>S. </a:t>
            </a:r>
            <a:r>
              <a:rPr lang="en-US" sz="1600" b="1" dirty="0" err="1">
                <a:solidFill>
                  <a:srgbClr val="006600"/>
                </a:solidFill>
              </a:rPr>
              <a:t>Ramo</a:t>
            </a:r>
            <a:r>
              <a:rPr lang="en-US" sz="1600" b="1" dirty="0">
                <a:solidFill>
                  <a:srgbClr val="006600"/>
                </a:solidFill>
              </a:rPr>
              <a:t>, Currents induced by electron motion, Proc. IRE 27 (1939) </a:t>
            </a:r>
          </a:p>
          <a:p>
            <a:endParaRPr lang="en-US" sz="1600" b="1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6600"/>
                </a:solidFill>
              </a:rPr>
              <a:t>W. Shockley, 1938, Currents to Conductors Induced by a Moving Point Charge, Journal of Applied Physics, vol. 9 (1938) 635  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b="1" dirty="0">
                <a:solidFill>
                  <a:srgbClr val="002060"/>
                </a:solidFill>
              </a:rPr>
              <a:t>Signals induced on electrodes connected by impedance elements:</a:t>
            </a:r>
          </a:p>
          <a:p>
            <a:endParaRPr lang="en-US" b="1" dirty="0">
              <a:solidFill>
                <a:srgbClr val="006600"/>
              </a:solidFill>
            </a:endParaRPr>
          </a:p>
          <a:p>
            <a:r>
              <a:rPr lang="en-US" sz="1600" b="1" dirty="0">
                <a:solidFill>
                  <a:srgbClr val="006600"/>
                </a:solidFill>
              </a:rPr>
              <a:t>E. </a:t>
            </a:r>
            <a:r>
              <a:rPr lang="en-US" sz="1600" b="1" dirty="0" err="1">
                <a:solidFill>
                  <a:srgbClr val="006600"/>
                </a:solidFill>
              </a:rPr>
              <a:t>Gatti</a:t>
            </a:r>
            <a:r>
              <a:rPr lang="en-US" sz="1600" b="1" dirty="0">
                <a:solidFill>
                  <a:srgbClr val="006600"/>
                </a:solidFill>
              </a:rPr>
              <a:t>, G. </a:t>
            </a:r>
            <a:r>
              <a:rPr lang="en-US" sz="1600" b="1" dirty="0" err="1">
                <a:solidFill>
                  <a:srgbClr val="006600"/>
                </a:solidFill>
              </a:rPr>
              <a:t>Padovini</a:t>
            </a:r>
            <a:r>
              <a:rPr lang="en-US" sz="1600" b="1" dirty="0">
                <a:solidFill>
                  <a:srgbClr val="006600"/>
                </a:solidFill>
              </a:rPr>
              <a:t> and V. </a:t>
            </a:r>
            <a:r>
              <a:rPr lang="en-US" sz="1600" b="1" dirty="0" err="1">
                <a:solidFill>
                  <a:srgbClr val="006600"/>
                </a:solidFill>
              </a:rPr>
              <a:t>Radeka</a:t>
            </a:r>
            <a:r>
              <a:rPr lang="en-US" sz="1600" b="1" dirty="0">
                <a:solidFill>
                  <a:srgbClr val="006600"/>
                </a:solidFill>
              </a:rPr>
              <a:t>, Signal evaluation in </a:t>
            </a:r>
            <a:r>
              <a:rPr lang="en-US" sz="1600" b="1" dirty="0" err="1">
                <a:solidFill>
                  <a:srgbClr val="006600"/>
                </a:solidFill>
              </a:rPr>
              <a:t>multielectrode</a:t>
            </a:r>
            <a:r>
              <a:rPr lang="en-US" sz="1600" b="1" dirty="0">
                <a:solidFill>
                  <a:srgbClr val="006600"/>
                </a:solidFill>
              </a:rPr>
              <a:t>                  radiation detectors by means of a time dependent weighting vector, </a:t>
            </a:r>
            <a:r>
              <a:rPr lang="en-US" sz="1600" b="1" dirty="0" smtClean="0">
                <a:solidFill>
                  <a:srgbClr val="006600"/>
                </a:solidFill>
              </a:rPr>
              <a:t>                   </a:t>
            </a:r>
            <a:r>
              <a:rPr lang="en-US" sz="1600" b="1" dirty="0" err="1" smtClean="0">
                <a:solidFill>
                  <a:srgbClr val="006600"/>
                </a:solidFill>
              </a:rPr>
              <a:t>Nucl</a:t>
            </a:r>
            <a:r>
              <a:rPr lang="en-US" sz="1600" b="1" dirty="0">
                <a:solidFill>
                  <a:srgbClr val="006600"/>
                </a:solidFill>
              </a:rPr>
              <a:t>. Instr. and Meth. 193 (1982) 651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Signals induced on electrodes embedded in materials with finite conductivity and connected with arbitrary impedance elements:</a:t>
            </a:r>
          </a:p>
          <a:p>
            <a:endParaRPr lang="en-US" b="1" dirty="0">
              <a:solidFill>
                <a:srgbClr val="006600"/>
              </a:solidFill>
            </a:endParaRPr>
          </a:p>
          <a:p>
            <a:r>
              <a:rPr lang="en-US" sz="1600" b="1" dirty="0">
                <a:solidFill>
                  <a:srgbClr val="006600"/>
                </a:solidFill>
              </a:rPr>
              <a:t>W. </a:t>
            </a:r>
            <a:r>
              <a:rPr lang="en-US" sz="1600" b="1" dirty="0" err="1">
                <a:solidFill>
                  <a:srgbClr val="006600"/>
                </a:solidFill>
              </a:rPr>
              <a:t>Riegler</a:t>
            </a:r>
            <a:r>
              <a:rPr lang="en-US" sz="1600" b="1" dirty="0">
                <a:solidFill>
                  <a:srgbClr val="006600"/>
                </a:solidFill>
              </a:rPr>
              <a:t>, Extended theorems for signal induction in particle detectors, </a:t>
            </a:r>
            <a:r>
              <a:rPr lang="en-US" sz="1600" b="1" dirty="0" smtClean="0">
                <a:solidFill>
                  <a:srgbClr val="006600"/>
                </a:solidFill>
              </a:rPr>
              <a:t>            </a:t>
            </a:r>
            <a:r>
              <a:rPr lang="en-US" sz="1600" b="1" dirty="0" err="1" smtClean="0">
                <a:solidFill>
                  <a:srgbClr val="006600"/>
                </a:solidFill>
              </a:rPr>
              <a:t>Nucl</a:t>
            </a:r>
            <a:r>
              <a:rPr lang="en-US" sz="1600" b="1" dirty="0">
                <a:solidFill>
                  <a:srgbClr val="006600"/>
                </a:solidFill>
              </a:rPr>
              <a:t>. Instr. and Meth. A 535 (2004) 287.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2381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4F6228"/>
                </a:solidFill>
                <a:cs typeface="Arial" charset="0"/>
              </a:rPr>
              <a:t>Signals </a:t>
            </a:r>
            <a:r>
              <a:rPr lang="en-US" sz="2800" b="1" dirty="0" smtClean="0">
                <a:solidFill>
                  <a:srgbClr val="4F6228"/>
                </a:solidFill>
                <a:cs typeface="Arial" charset="0"/>
              </a:rPr>
              <a:t>induced in Detectors by moving Charges</a:t>
            </a:r>
            <a:endParaRPr lang="en-US" sz="2800" b="1" dirty="0">
              <a:solidFill>
                <a:srgbClr val="4F6228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335F2-EBCB-4DE8-82DF-35FAAFDB2CB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0" y="20574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The Principle of Signal Induction on Metal Electrodes by Moving Charges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2"/>
          <p:cNvSpPr txBox="1">
            <a:spLocks noChangeArrowheads="1"/>
          </p:cNvSpPr>
          <p:nvPr/>
        </p:nvSpPr>
        <p:spPr bwMode="auto">
          <a:xfrm>
            <a:off x="228600" y="838200"/>
            <a:ext cx="8534400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000" b="1" dirty="0">
                <a:solidFill>
                  <a:srgbClr val="002060"/>
                </a:solidFill>
              </a:rPr>
              <a:t>A point charge q at a distance z</a:t>
            </a:r>
            <a:r>
              <a:rPr lang="en-US" sz="2000" b="1" baseline="-25000" dirty="0">
                <a:solidFill>
                  <a:srgbClr val="002060"/>
                </a:solidFill>
              </a:rPr>
              <a:t>0 </a:t>
            </a:r>
            <a:r>
              <a:rPr lang="en-US" sz="2000" b="1" dirty="0">
                <a:solidFill>
                  <a:srgbClr val="002060"/>
                </a:solidFill>
              </a:rPr>
              <a:t> above a grounded metal plate ‘induces’ a surface charge. </a:t>
            </a:r>
          </a:p>
        </p:txBody>
      </p:sp>
      <p:sp>
        <p:nvSpPr>
          <p:cNvPr id="48154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92F97-9EB3-483F-906E-CEE3BF69517B}" type="slidenum">
              <a:rPr lang="en-US" smtClean="0">
                <a:latin typeface="Arial" charset="0"/>
              </a:rPr>
              <a:pPr>
                <a:defRPr/>
              </a:pPr>
              <a:t>44</a:t>
            </a:fld>
            <a:endParaRPr lang="en-US" smtClean="0">
              <a:latin typeface="Arial" charset="0"/>
            </a:endParaRPr>
          </a:p>
        </p:txBody>
      </p:sp>
      <p:sp>
        <p:nvSpPr>
          <p:cNvPr id="28677" name="TextBox 26"/>
          <p:cNvSpPr txBox="1">
            <a:spLocks noChangeArrowheads="1"/>
          </p:cNvSpPr>
          <p:nvPr/>
        </p:nvSpPr>
        <p:spPr bwMode="auto">
          <a:xfrm>
            <a:off x="0" y="15242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Induced Charges</a:t>
            </a:r>
          </a:p>
        </p:txBody>
      </p:sp>
      <p:grpSp>
        <p:nvGrpSpPr>
          <p:cNvPr id="28678" name="Group 50"/>
          <p:cNvGrpSpPr>
            <a:grpSpLocks/>
          </p:cNvGrpSpPr>
          <p:nvPr/>
        </p:nvGrpSpPr>
        <p:grpSpPr bwMode="auto">
          <a:xfrm>
            <a:off x="228600" y="2286006"/>
            <a:ext cx="8229600" cy="3014663"/>
            <a:chOff x="228600" y="2286000"/>
            <a:chExt cx="8229600" cy="3014365"/>
          </a:xfrm>
        </p:grpSpPr>
        <p:sp>
          <p:nvSpPr>
            <p:cNvPr id="28679" name="Line 4"/>
            <p:cNvSpPr>
              <a:spLocks noChangeShapeType="1"/>
            </p:cNvSpPr>
            <p:nvPr/>
          </p:nvSpPr>
          <p:spPr bwMode="auto">
            <a:xfrm>
              <a:off x="1295400" y="3471565"/>
              <a:ext cx="152400" cy="76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0" name="Freeform 5"/>
            <p:cNvSpPr>
              <a:spLocks/>
            </p:cNvSpPr>
            <p:nvPr/>
          </p:nvSpPr>
          <p:spPr bwMode="auto">
            <a:xfrm>
              <a:off x="1066800" y="3319165"/>
              <a:ext cx="1289050" cy="1944688"/>
            </a:xfrm>
            <a:custGeom>
              <a:avLst/>
              <a:gdLst>
                <a:gd name="T0" fmla="*/ 2147483647 w 812"/>
                <a:gd name="T1" fmla="*/ 2147483647 h 1225"/>
                <a:gd name="T2" fmla="*/ 2147483647 w 812"/>
                <a:gd name="T3" fmla="*/ 0 h 1225"/>
                <a:gd name="T4" fmla="*/ 2147483647 w 812"/>
                <a:gd name="T5" fmla="*/ 2147483647 h 1225"/>
                <a:gd name="T6" fmla="*/ 2147483647 w 812"/>
                <a:gd name="T7" fmla="*/ 2147483647 h 1225"/>
                <a:gd name="T8" fmla="*/ 2147483647 w 812"/>
                <a:gd name="T9" fmla="*/ 2147483647 h 1225"/>
                <a:gd name="T10" fmla="*/ 2147483647 w 812"/>
                <a:gd name="T11" fmla="*/ 2147483647 h 1225"/>
                <a:gd name="T12" fmla="*/ 2147483647 w 812"/>
                <a:gd name="T13" fmla="*/ 2147483647 h 1225"/>
                <a:gd name="T14" fmla="*/ 2147483647 w 812"/>
                <a:gd name="T15" fmla="*/ 2147483647 h 1225"/>
                <a:gd name="T16" fmla="*/ 2147483647 w 812"/>
                <a:gd name="T17" fmla="*/ 2147483647 h 1225"/>
                <a:gd name="T18" fmla="*/ 0 w 812"/>
                <a:gd name="T19" fmla="*/ 2147483647 h 1225"/>
                <a:gd name="T20" fmla="*/ 2147483647 w 812"/>
                <a:gd name="T21" fmla="*/ 2147483647 h 1225"/>
                <a:gd name="T22" fmla="*/ 0 w 812"/>
                <a:gd name="T23" fmla="*/ 2147483647 h 1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2"/>
                <a:gd name="T37" fmla="*/ 0 h 1225"/>
                <a:gd name="T38" fmla="*/ 812 w 812"/>
                <a:gd name="T39" fmla="*/ 1225 h 12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2" h="1225">
                  <a:moveTo>
                    <a:pt x="812" y="57"/>
                  </a:moveTo>
                  <a:cubicBezTo>
                    <a:pt x="760" y="17"/>
                    <a:pt x="716" y="10"/>
                    <a:pt x="651" y="0"/>
                  </a:cubicBezTo>
                  <a:cubicBezTo>
                    <a:pt x="546" y="11"/>
                    <a:pt x="450" y="49"/>
                    <a:pt x="349" y="76"/>
                  </a:cubicBezTo>
                  <a:cubicBezTo>
                    <a:pt x="317" y="97"/>
                    <a:pt x="301" y="124"/>
                    <a:pt x="274" y="151"/>
                  </a:cubicBezTo>
                  <a:cubicBezTo>
                    <a:pt x="258" y="196"/>
                    <a:pt x="234" y="243"/>
                    <a:pt x="207" y="283"/>
                  </a:cubicBezTo>
                  <a:cubicBezTo>
                    <a:pt x="181" y="393"/>
                    <a:pt x="218" y="258"/>
                    <a:pt x="179" y="349"/>
                  </a:cubicBezTo>
                  <a:cubicBezTo>
                    <a:pt x="164" y="385"/>
                    <a:pt x="157" y="427"/>
                    <a:pt x="141" y="463"/>
                  </a:cubicBezTo>
                  <a:cubicBezTo>
                    <a:pt x="131" y="486"/>
                    <a:pt x="115" y="506"/>
                    <a:pt x="104" y="529"/>
                  </a:cubicBezTo>
                  <a:cubicBezTo>
                    <a:pt x="88" y="604"/>
                    <a:pt x="61" y="671"/>
                    <a:pt x="47" y="746"/>
                  </a:cubicBezTo>
                  <a:cubicBezTo>
                    <a:pt x="42" y="866"/>
                    <a:pt x="62" y="963"/>
                    <a:pt x="0" y="1058"/>
                  </a:cubicBezTo>
                  <a:cubicBezTo>
                    <a:pt x="6" y="1106"/>
                    <a:pt x="14" y="1136"/>
                    <a:pt x="28" y="1180"/>
                  </a:cubicBezTo>
                  <a:cubicBezTo>
                    <a:pt x="17" y="1225"/>
                    <a:pt x="31" y="1224"/>
                    <a:pt x="0" y="1209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1" name="Line 6"/>
            <p:cNvSpPr>
              <a:spLocks noChangeShapeType="1"/>
            </p:cNvSpPr>
            <p:nvPr/>
          </p:nvSpPr>
          <p:spPr bwMode="auto">
            <a:xfrm>
              <a:off x="228600" y="4385965"/>
              <a:ext cx="8229600" cy="15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2" name="Oval 8"/>
            <p:cNvSpPr>
              <a:spLocks noChangeArrowheads="1"/>
            </p:cNvSpPr>
            <p:nvPr/>
          </p:nvSpPr>
          <p:spPr bwMode="auto">
            <a:xfrm>
              <a:off x="4267200" y="2404765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683" name="Text Box 10"/>
            <p:cNvSpPr txBox="1">
              <a:spLocks noChangeArrowheads="1"/>
            </p:cNvSpPr>
            <p:nvPr/>
          </p:nvSpPr>
          <p:spPr bwMode="auto">
            <a:xfrm>
              <a:off x="4648200" y="2328565"/>
              <a:ext cx="373500" cy="425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buClr>
                  <a:srgbClr val="008000"/>
                </a:buClr>
                <a:buSzPct val="70000"/>
                <a:buFont typeface="Wingdings" pitchFamily="2" charset="2"/>
                <a:buNone/>
              </a:pPr>
              <a:r>
                <a:rPr lang="en-US" sz="2400" b="1"/>
                <a:t>q</a:t>
              </a:r>
            </a:p>
          </p:txBody>
        </p: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>
              <a:off x="4191000" y="5147965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5" name="Line 16"/>
            <p:cNvSpPr>
              <a:spLocks noChangeShapeType="1"/>
            </p:cNvSpPr>
            <p:nvPr/>
          </p:nvSpPr>
          <p:spPr bwMode="auto">
            <a:xfrm>
              <a:off x="4343400" y="4385965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6" name="Line 17"/>
            <p:cNvSpPr>
              <a:spLocks noChangeShapeType="1"/>
            </p:cNvSpPr>
            <p:nvPr/>
          </p:nvSpPr>
          <p:spPr bwMode="auto">
            <a:xfrm>
              <a:off x="4191000" y="5147965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7" name="Line 18"/>
            <p:cNvSpPr>
              <a:spLocks noChangeShapeType="1"/>
            </p:cNvSpPr>
            <p:nvPr/>
          </p:nvSpPr>
          <p:spPr bwMode="auto">
            <a:xfrm>
              <a:off x="4267200" y="5224165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4343400" y="5300365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28689" name="Text Box 24"/>
            <p:cNvSpPr txBox="1">
              <a:spLocks noChangeArrowheads="1"/>
            </p:cNvSpPr>
            <p:nvPr/>
          </p:nvSpPr>
          <p:spPr bwMode="auto">
            <a:xfrm>
              <a:off x="6994525" y="3279478"/>
              <a:ext cx="184731" cy="369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grpSp>
          <p:nvGrpSpPr>
            <p:cNvPr id="28690" name="Group 36"/>
            <p:cNvGrpSpPr>
              <a:grpSpLocks/>
            </p:cNvGrpSpPr>
            <p:nvPr/>
          </p:nvGrpSpPr>
          <p:grpSpPr bwMode="auto">
            <a:xfrm>
              <a:off x="228600" y="3395365"/>
              <a:ext cx="8212137" cy="855664"/>
              <a:chOff x="214313" y="3854453"/>
              <a:chExt cx="8212137" cy="855664"/>
            </a:xfrm>
          </p:grpSpPr>
          <p:sp>
            <p:nvSpPr>
              <p:cNvPr id="131080" name="Freeform 8"/>
              <p:cNvSpPr>
                <a:spLocks/>
              </p:cNvSpPr>
              <p:nvPr/>
            </p:nvSpPr>
            <p:spPr bwMode="auto">
              <a:xfrm>
                <a:off x="214313" y="3854641"/>
                <a:ext cx="4770438" cy="855577"/>
              </a:xfrm>
              <a:custGeom>
                <a:avLst/>
                <a:gdLst/>
                <a:ahLst/>
                <a:cxnLst>
                  <a:cxn ang="0">
                    <a:pos x="0" y="539"/>
                  </a:cxn>
                  <a:cxn ang="0">
                    <a:pos x="99" y="539"/>
                  </a:cxn>
                  <a:cxn ang="0">
                    <a:pos x="212" y="539"/>
                  </a:cxn>
                  <a:cxn ang="0">
                    <a:pos x="326" y="539"/>
                  </a:cxn>
                  <a:cxn ang="0">
                    <a:pos x="439" y="539"/>
                  </a:cxn>
                  <a:cxn ang="0">
                    <a:pos x="645" y="539"/>
                  </a:cxn>
                  <a:cxn ang="0">
                    <a:pos x="758" y="539"/>
                  </a:cxn>
                  <a:cxn ang="0">
                    <a:pos x="857" y="532"/>
                  </a:cxn>
                  <a:cxn ang="0">
                    <a:pos x="963" y="532"/>
                  </a:cxn>
                  <a:cxn ang="0">
                    <a:pos x="1077" y="532"/>
                  </a:cxn>
                  <a:cxn ang="0">
                    <a:pos x="1183" y="532"/>
                  </a:cxn>
                  <a:cxn ang="0">
                    <a:pos x="1297" y="525"/>
                  </a:cxn>
                  <a:cxn ang="0">
                    <a:pos x="1403" y="518"/>
                  </a:cxn>
                  <a:cxn ang="0">
                    <a:pos x="1502" y="518"/>
                  </a:cxn>
                  <a:cxn ang="0">
                    <a:pos x="1608" y="503"/>
                  </a:cxn>
                  <a:cxn ang="0">
                    <a:pos x="1715" y="496"/>
                  </a:cxn>
                  <a:cxn ang="0">
                    <a:pos x="1764" y="489"/>
                  </a:cxn>
                  <a:cxn ang="0">
                    <a:pos x="1814" y="482"/>
                  </a:cxn>
                  <a:cxn ang="0">
                    <a:pos x="1871" y="468"/>
                  </a:cxn>
                  <a:cxn ang="0">
                    <a:pos x="1927" y="454"/>
                  </a:cxn>
                  <a:cxn ang="0">
                    <a:pos x="1984" y="440"/>
                  </a:cxn>
                  <a:cxn ang="0">
                    <a:pos x="2041" y="411"/>
                  </a:cxn>
                  <a:cxn ang="0">
                    <a:pos x="2140" y="362"/>
                  </a:cxn>
                  <a:cxn ang="0">
                    <a:pos x="2190" y="326"/>
                  </a:cxn>
                  <a:cxn ang="0">
                    <a:pos x="2246" y="277"/>
                  </a:cxn>
                  <a:cxn ang="0">
                    <a:pos x="2360" y="163"/>
                  </a:cxn>
                  <a:cxn ang="0">
                    <a:pos x="2423" y="99"/>
                  </a:cxn>
                  <a:cxn ang="0">
                    <a:pos x="2480" y="50"/>
                  </a:cxn>
                  <a:cxn ang="0">
                    <a:pos x="2501" y="29"/>
                  </a:cxn>
                  <a:cxn ang="0">
                    <a:pos x="2530" y="14"/>
                  </a:cxn>
                  <a:cxn ang="0">
                    <a:pos x="2544" y="7"/>
                  </a:cxn>
                  <a:cxn ang="0">
                    <a:pos x="2551" y="7"/>
                  </a:cxn>
                  <a:cxn ang="0">
                    <a:pos x="2558" y="0"/>
                  </a:cxn>
                  <a:cxn ang="0">
                    <a:pos x="2565" y="0"/>
                  </a:cxn>
                  <a:cxn ang="0">
                    <a:pos x="2572" y="0"/>
                  </a:cxn>
                  <a:cxn ang="0">
                    <a:pos x="2579" y="0"/>
                  </a:cxn>
                  <a:cxn ang="0">
                    <a:pos x="2579" y="0"/>
                  </a:cxn>
                  <a:cxn ang="0">
                    <a:pos x="2586" y="0"/>
                  </a:cxn>
                  <a:cxn ang="0">
                    <a:pos x="2594" y="0"/>
                  </a:cxn>
                  <a:cxn ang="0">
                    <a:pos x="2601" y="0"/>
                  </a:cxn>
                  <a:cxn ang="0">
                    <a:pos x="2608" y="0"/>
                  </a:cxn>
                  <a:cxn ang="0">
                    <a:pos x="2615" y="0"/>
                  </a:cxn>
                  <a:cxn ang="0">
                    <a:pos x="2622" y="7"/>
                  </a:cxn>
                  <a:cxn ang="0">
                    <a:pos x="2636" y="7"/>
                  </a:cxn>
                  <a:cxn ang="0">
                    <a:pos x="2657" y="22"/>
                  </a:cxn>
                  <a:cxn ang="0">
                    <a:pos x="2686" y="36"/>
                  </a:cxn>
                  <a:cxn ang="0">
                    <a:pos x="2742" y="92"/>
                  </a:cxn>
                  <a:cxn ang="0">
                    <a:pos x="2792" y="142"/>
                  </a:cxn>
                  <a:cxn ang="0">
                    <a:pos x="2898" y="248"/>
                  </a:cxn>
                  <a:cxn ang="0">
                    <a:pos x="3005" y="340"/>
                  </a:cxn>
                </a:cxnLst>
                <a:rect l="0" t="0" r="r" b="b"/>
                <a:pathLst>
                  <a:path w="3005" h="539">
                    <a:moveTo>
                      <a:pt x="0" y="539"/>
                    </a:moveTo>
                    <a:lnTo>
                      <a:pt x="99" y="539"/>
                    </a:lnTo>
                    <a:lnTo>
                      <a:pt x="212" y="539"/>
                    </a:lnTo>
                    <a:lnTo>
                      <a:pt x="326" y="539"/>
                    </a:lnTo>
                    <a:lnTo>
                      <a:pt x="439" y="539"/>
                    </a:lnTo>
                    <a:lnTo>
                      <a:pt x="645" y="539"/>
                    </a:lnTo>
                    <a:lnTo>
                      <a:pt x="758" y="539"/>
                    </a:lnTo>
                    <a:lnTo>
                      <a:pt x="857" y="532"/>
                    </a:lnTo>
                    <a:lnTo>
                      <a:pt x="963" y="532"/>
                    </a:lnTo>
                    <a:lnTo>
                      <a:pt x="1077" y="532"/>
                    </a:lnTo>
                    <a:lnTo>
                      <a:pt x="1183" y="532"/>
                    </a:lnTo>
                    <a:lnTo>
                      <a:pt x="1297" y="525"/>
                    </a:lnTo>
                    <a:lnTo>
                      <a:pt x="1403" y="518"/>
                    </a:lnTo>
                    <a:lnTo>
                      <a:pt x="1502" y="518"/>
                    </a:lnTo>
                    <a:lnTo>
                      <a:pt x="1608" y="503"/>
                    </a:lnTo>
                    <a:lnTo>
                      <a:pt x="1715" y="496"/>
                    </a:lnTo>
                    <a:lnTo>
                      <a:pt x="1764" y="489"/>
                    </a:lnTo>
                    <a:lnTo>
                      <a:pt x="1814" y="482"/>
                    </a:lnTo>
                    <a:lnTo>
                      <a:pt x="1871" y="468"/>
                    </a:lnTo>
                    <a:lnTo>
                      <a:pt x="1927" y="454"/>
                    </a:lnTo>
                    <a:lnTo>
                      <a:pt x="1984" y="440"/>
                    </a:lnTo>
                    <a:lnTo>
                      <a:pt x="2041" y="411"/>
                    </a:lnTo>
                    <a:lnTo>
                      <a:pt x="2140" y="362"/>
                    </a:lnTo>
                    <a:lnTo>
                      <a:pt x="2190" y="326"/>
                    </a:lnTo>
                    <a:lnTo>
                      <a:pt x="2246" y="277"/>
                    </a:lnTo>
                    <a:lnTo>
                      <a:pt x="2360" y="163"/>
                    </a:lnTo>
                    <a:lnTo>
                      <a:pt x="2423" y="99"/>
                    </a:lnTo>
                    <a:lnTo>
                      <a:pt x="2480" y="50"/>
                    </a:lnTo>
                    <a:lnTo>
                      <a:pt x="2501" y="29"/>
                    </a:lnTo>
                    <a:lnTo>
                      <a:pt x="2530" y="14"/>
                    </a:lnTo>
                    <a:lnTo>
                      <a:pt x="2544" y="7"/>
                    </a:lnTo>
                    <a:lnTo>
                      <a:pt x="2551" y="7"/>
                    </a:lnTo>
                    <a:lnTo>
                      <a:pt x="2558" y="0"/>
                    </a:lnTo>
                    <a:lnTo>
                      <a:pt x="2565" y="0"/>
                    </a:lnTo>
                    <a:lnTo>
                      <a:pt x="2572" y="0"/>
                    </a:lnTo>
                    <a:lnTo>
                      <a:pt x="2579" y="0"/>
                    </a:lnTo>
                    <a:lnTo>
                      <a:pt x="2579" y="0"/>
                    </a:lnTo>
                    <a:lnTo>
                      <a:pt x="2586" y="0"/>
                    </a:lnTo>
                    <a:lnTo>
                      <a:pt x="2594" y="0"/>
                    </a:lnTo>
                    <a:lnTo>
                      <a:pt x="2601" y="0"/>
                    </a:lnTo>
                    <a:lnTo>
                      <a:pt x="2608" y="0"/>
                    </a:lnTo>
                    <a:lnTo>
                      <a:pt x="2615" y="0"/>
                    </a:lnTo>
                    <a:lnTo>
                      <a:pt x="2622" y="7"/>
                    </a:lnTo>
                    <a:lnTo>
                      <a:pt x="2636" y="7"/>
                    </a:lnTo>
                    <a:lnTo>
                      <a:pt x="2657" y="22"/>
                    </a:lnTo>
                    <a:lnTo>
                      <a:pt x="2686" y="36"/>
                    </a:lnTo>
                    <a:lnTo>
                      <a:pt x="2742" y="92"/>
                    </a:lnTo>
                    <a:lnTo>
                      <a:pt x="2792" y="142"/>
                    </a:lnTo>
                    <a:lnTo>
                      <a:pt x="2898" y="248"/>
                    </a:lnTo>
                    <a:lnTo>
                      <a:pt x="3005" y="340"/>
                    </a:lnTo>
                  </a:path>
                </a:pathLst>
              </a:cu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081" name="Freeform 9"/>
              <p:cNvSpPr>
                <a:spLocks/>
              </p:cNvSpPr>
              <p:nvPr/>
            </p:nvSpPr>
            <p:spPr bwMode="auto">
              <a:xfrm>
                <a:off x="4984751" y="4394337"/>
                <a:ext cx="3441700" cy="3158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36"/>
                  </a:cxn>
                  <a:cxn ang="0">
                    <a:pos x="113" y="64"/>
                  </a:cxn>
                  <a:cxn ang="0">
                    <a:pos x="226" y="107"/>
                  </a:cxn>
                  <a:cxn ang="0">
                    <a:pos x="283" y="121"/>
                  </a:cxn>
                  <a:cxn ang="0">
                    <a:pos x="333" y="135"/>
                  </a:cxn>
                  <a:cxn ang="0">
                    <a:pos x="439" y="156"/>
                  </a:cxn>
                  <a:cxn ang="0">
                    <a:pos x="489" y="156"/>
                  </a:cxn>
                  <a:cxn ang="0">
                    <a:pos x="545" y="163"/>
                  </a:cxn>
                  <a:cxn ang="0">
                    <a:pos x="644" y="170"/>
                  </a:cxn>
                  <a:cxn ang="0">
                    <a:pos x="751" y="178"/>
                  </a:cxn>
                  <a:cxn ang="0">
                    <a:pos x="850" y="185"/>
                  </a:cxn>
                  <a:cxn ang="0">
                    <a:pos x="963" y="185"/>
                  </a:cxn>
                  <a:cxn ang="0">
                    <a:pos x="1063" y="192"/>
                  </a:cxn>
                  <a:cxn ang="0">
                    <a:pos x="1169" y="192"/>
                  </a:cxn>
                  <a:cxn ang="0">
                    <a:pos x="1282" y="192"/>
                  </a:cxn>
                  <a:cxn ang="0">
                    <a:pos x="1389" y="199"/>
                  </a:cxn>
                  <a:cxn ang="0">
                    <a:pos x="1502" y="199"/>
                  </a:cxn>
                  <a:cxn ang="0">
                    <a:pos x="1708" y="199"/>
                  </a:cxn>
                  <a:cxn ang="0">
                    <a:pos x="1814" y="199"/>
                  </a:cxn>
                  <a:cxn ang="0">
                    <a:pos x="1927" y="199"/>
                  </a:cxn>
                  <a:cxn ang="0">
                    <a:pos x="2154" y="199"/>
                  </a:cxn>
                  <a:cxn ang="0">
                    <a:pos x="2168" y="199"/>
                  </a:cxn>
                </a:cxnLst>
                <a:rect l="0" t="0" r="r" b="b"/>
                <a:pathLst>
                  <a:path w="2168" h="199">
                    <a:moveTo>
                      <a:pt x="0" y="0"/>
                    </a:moveTo>
                    <a:lnTo>
                      <a:pt x="56" y="36"/>
                    </a:lnTo>
                    <a:lnTo>
                      <a:pt x="113" y="64"/>
                    </a:lnTo>
                    <a:lnTo>
                      <a:pt x="226" y="107"/>
                    </a:lnTo>
                    <a:lnTo>
                      <a:pt x="283" y="121"/>
                    </a:lnTo>
                    <a:lnTo>
                      <a:pt x="333" y="135"/>
                    </a:lnTo>
                    <a:lnTo>
                      <a:pt x="439" y="156"/>
                    </a:lnTo>
                    <a:lnTo>
                      <a:pt x="489" y="156"/>
                    </a:lnTo>
                    <a:lnTo>
                      <a:pt x="545" y="163"/>
                    </a:lnTo>
                    <a:lnTo>
                      <a:pt x="644" y="170"/>
                    </a:lnTo>
                    <a:lnTo>
                      <a:pt x="751" y="178"/>
                    </a:lnTo>
                    <a:lnTo>
                      <a:pt x="850" y="185"/>
                    </a:lnTo>
                    <a:lnTo>
                      <a:pt x="963" y="185"/>
                    </a:lnTo>
                    <a:lnTo>
                      <a:pt x="1063" y="192"/>
                    </a:lnTo>
                    <a:lnTo>
                      <a:pt x="1169" y="192"/>
                    </a:lnTo>
                    <a:lnTo>
                      <a:pt x="1282" y="192"/>
                    </a:lnTo>
                    <a:lnTo>
                      <a:pt x="1389" y="199"/>
                    </a:lnTo>
                    <a:lnTo>
                      <a:pt x="1502" y="199"/>
                    </a:lnTo>
                    <a:lnTo>
                      <a:pt x="1708" y="199"/>
                    </a:lnTo>
                    <a:lnTo>
                      <a:pt x="1814" y="199"/>
                    </a:lnTo>
                    <a:lnTo>
                      <a:pt x="1927" y="199"/>
                    </a:lnTo>
                    <a:lnTo>
                      <a:pt x="2154" y="199"/>
                    </a:lnTo>
                    <a:lnTo>
                      <a:pt x="2168" y="199"/>
                    </a:lnTo>
                  </a:path>
                </a:pathLst>
              </a:cu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 rot="5400000">
              <a:off x="4953091" y="3393965"/>
              <a:ext cx="1828619" cy="31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692" name="Rectangle 39"/>
            <p:cNvSpPr>
              <a:spLocks noChangeArrowheads="1"/>
            </p:cNvSpPr>
            <p:nvPr/>
          </p:nvSpPr>
          <p:spPr bwMode="auto">
            <a:xfrm>
              <a:off x="6019800" y="3090565"/>
              <a:ext cx="385042" cy="369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z</a:t>
              </a:r>
              <a:r>
                <a:rPr lang="en-US" b="1" baseline="-25000"/>
                <a:t>0</a:t>
              </a:r>
              <a:endParaRPr lang="en-US"/>
            </a:p>
          </p:txBody>
        </p:sp>
        <p:sp>
          <p:nvSpPr>
            <p:cNvPr id="28693" name="TextBox 40"/>
            <p:cNvSpPr txBox="1">
              <a:spLocks noChangeArrowheads="1"/>
            </p:cNvSpPr>
            <p:nvPr/>
          </p:nvSpPr>
          <p:spPr bwMode="auto">
            <a:xfrm>
              <a:off x="3886200" y="2286000"/>
              <a:ext cx="364202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8694" name="TextBox 41"/>
            <p:cNvSpPr txBox="1">
              <a:spLocks noChangeArrowheads="1"/>
            </p:cNvSpPr>
            <p:nvPr/>
          </p:nvSpPr>
          <p:spPr bwMode="auto">
            <a:xfrm>
              <a:off x="3810000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695" name="TextBox 42"/>
            <p:cNvSpPr txBox="1">
              <a:spLocks noChangeArrowheads="1"/>
            </p:cNvSpPr>
            <p:nvPr/>
          </p:nvSpPr>
          <p:spPr bwMode="auto">
            <a:xfrm>
              <a:off x="3429000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696" name="TextBox 43"/>
            <p:cNvSpPr txBox="1">
              <a:spLocks noChangeArrowheads="1"/>
            </p:cNvSpPr>
            <p:nvPr/>
          </p:nvSpPr>
          <p:spPr bwMode="auto">
            <a:xfrm>
              <a:off x="4038600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697" name="TextBox 44"/>
            <p:cNvSpPr txBox="1">
              <a:spLocks noChangeArrowheads="1"/>
            </p:cNvSpPr>
            <p:nvPr/>
          </p:nvSpPr>
          <p:spPr bwMode="auto">
            <a:xfrm>
              <a:off x="4894342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698" name="TextBox 45"/>
            <p:cNvSpPr txBox="1">
              <a:spLocks noChangeArrowheads="1"/>
            </p:cNvSpPr>
            <p:nvPr/>
          </p:nvSpPr>
          <p:spPr bwMode="auto">
            <a:xfrm>
              <a:off x="4191000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699" name="TextBox 46"/>
            <p:cNvSpPr txBox="1">
              <a:spLocks noChangeArrowheads="1"/>
            </p:cNvSpPr>
            <p:nvPr/>
          </p:nvSpPr>
          <p:spPr bwMode="auto">
            <a:xfrm>
              <a:off x="4572000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700" name="TextBox 47"/>
            <p:cNvSpPr txBox="1">
              <a:spLocks noChangeArrowheads="1"/>
            </p:cNvSpPr>
            <p:nvPr/>
          </p:nvSpPr>
          <p:spPr bwMode="auto">
            <a:xfrm>
              <a:off x="4343400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701" name="TextBox 48"/>
            <p:cNvSpPr txBox="1">
              <a:spLocks noChangeArrowheads="1"/>
            </p:cNvSpPr>
            <p:nvPr/>
          </p:nvSpPr>
          <p:spPr bwMode="auto">
            <a:xfrm>
              <a:off x="5503942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28702" name="TextBox 49"/>
            <p:cNvSpPr txBox="1">
              <a:spLocks noChangeArrowheads="1"/>
            </p:cNvSpPr>
            <p:nvPr/>
          </p:nvSpPr>
          <p:spPr bwMode="auto">
            <a:xfrm>
              <a:off x="2895600" y="4004965"/>
              <a:ext cx="287258" cy="46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203742" y="6447172"/>
            <a:ext cx="2133600" cy="365125"/>
          </a:xfrm>
        </p:spPr>
        <p:txBody>
          <a:bodyPr/>
          <a:lstStyle/>
          <a:p>
            <a:pPr>
              <a:defRPr/>
            </a:pPr>
            <a:fld id="{EBECB849-04D9-4819-B585-C84F94C7B474}" type="datetime1">
              <a:rPr lang="en-US" smtClean="0"/>
              <a:pPr>
                <a:defRPr/>
              </a:pPr>
              <a:t>9/7/2017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F7062-ED11-4670-8D90-8DB946D4A99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Arial" charset="0"/>
              </a:rPr>
              <a:t>Electrostatics, things we know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81000" y="685820"/>
            <a:ext cx="8610600" cy="333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2060"/>
                </a:solidFill>
              </a:rPr>
              <a:t>Poisson Equation: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99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99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9900"/>
                </a:solidFill>
              </a:rPr>
              <a:t>Gauss Law: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99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99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9900"/>
              </a:solidFill>
            </a:endParaRPr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002060"/>
                </a:solidFill>
              </a:rPr>
              <a:t>Metal </a:t>
            </a:r>
            <a:r>
              <a:rPr lang="en-US" b="1" dirty="0">
                <a:solidFill>
                  <a:srgbClr val="002060"/>
                </a:solidFill>
              </a:rPr>
              <a:t>Surface: Electric </a:t>
            </a:r>
            <a:r>
              <a:rPr lang="en-US" b="1" dirty="0" smtClean="0">
                <a:solidFill>
                  <a:srgbClr val="002060"/>
                </a:solidFill>
              </a:rPr>
              <a:t>Field </a:t>
            </a:r>
            <a:r>
              <a:rPr lang="en-US" b="1" dirty="0">
                <a:solidFill>
                  <a:srgbClr val="002060"/>
                </a:solidFill>
              </a:rPr>
              <a:t>perpendicular </a:t>
            </a:r>
            <a:r>
              <a:rPr lang="en-US" b="1" dirty="0" smtClean="0">
                <a:solidFill>
                  <a:srgbClr val="002060"/>
                </a:solidFill>
              </a:rPr>
              <a:t>to </a:t>
            </a:r>
            <a:r>
              <a:rPr lang="en-US" b="1" dirty="0">
                <a:solidFill>
                  <a:srgbClr val="002060"/>
                </a:solidFill>
              </a:rPr>
              <a:t>surface.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002060"/>
                </a:solidFill>
              </a:rPr>
              <a:t>Charges </a:t>
            </a:r>
            <a:r>
              <a:rPr lang="en-US" b="1" dirty="0">
                <a:solidFill>
                  <a:srgbClr val="002060"/>
                </a:solidFill>
              </a:rPr>
              <a:t>are only on the </a:t>
            </a:r>
            <a:r>
              <a:rPr lang="en-US" b="1" dirty="0" smtClean="0">
                <a:solidFill>
                  <a:srgbClr val="002060"/>
                </a:solidFill>
              </a:rPr>
              <a:t>surface, no electric field in the conductor. 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Char char="à"/>
            </a:pPr>
            <a:r>
              <a:rPr lang="en-US" b="1" dirty="0" smtClean="0">
                <a:solidFill>
                  <a:srgbClr val="002060"/>
                </a:solidFill>
              </a:rPr>
              <a:t>Surface </a:t>
            </a:r>
            <a:r>
              <a:rPr lang="en-US" b="1" dirty="0">
                <a:solidFill>
                  <a:srgbClr val="002060"/>
                </a:solidFill>
              </a:rPr>
              <a:t>Charge Density </a:t>
            </a:r>
            <a:r>
              <a:rPr lang="en-US" b="1" dirty="0" smtClean="0">
                <a:solidFill>
                  <a:srgbClr val="002060"/>
                </a:solidFill>
                <a:latin typeface="Symbol" panose="05050102010706020507" pitchFamily="18" charset="2"/>
                <a:sym typeface="Mathematica1" pitchFamily="2" charset="2"/>
              </a:rPr>
              <a:t>s</a:t>
            </a:r>
            <a:r>
              <a:rPr lang="en-US" b="1" dirty="0" smtClean="0">
                <a:solidFill>
                  <a:srgbClr val="002060"/>
                </a:solidFill>
                <a:sym typeface="Mathematica1" pitchFamily="2" charset="2"/>
              </a:rPr>
              <a:t> </a:t>
            </a:r>
            <a:r>
              <a:rPr lang="en-US" b="1" dirty="0">
                <a:solidFill>
                  <a:srgbClr val="002060"/>
                </a:solidFill>
                <a:sym typeface="Mathematica1" pitchFamily="2" charset="2"/>
              </a:rPr>
              <a:t>and electric E field on the surface are related by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6" y="990600"/>
            <a:ext cx="32496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14" y="2057428"/>
            <a:ext cx="266541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143000" y="5791200"/>
            <a:ext cx="37338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2458244" y="527605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2686844" y="527605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915444" y="527605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709" name="TextBox 15"/>
          <p:cNvSpPr txBox="1">
            <a:spLocks noChangeArrowheads="1"/>
          </p:cNvSpPr>
          <p:nvPr/>
        </p:nvSpPr>
        <p:spPr bwMode="auto">
          <a:xfrm>
            <a:off x="3352800" y="4953028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514600" y="5684866"/>
            <a:ext cx="76200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11" name="Rectangle 18"/>
          <p:cNvSpPr>
            <a:spLocks noChangeArrowheads="1"/>
          </p:cNvSpPr>
          <p:nvPr/>
        </p:nvSpPr>
        <p:spPr bwMode="auto">
          <a:xfrm>
            <a:off x="1809751" y="5981701"/>
            <a:ext cx="2198038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/>
              <a:t>Perfect Conductor</a:t>
            </a:r>
          </a:p>
        </p:txBody>
      </p:sp>
      <p:pic>
        <p:nvPicPr>
          <p:cNvPr id="297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962400"/>
            <a:ext cx="5105400" cy="95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 flipV="1">
            <a:off x="1143000" y="5334000"/>
            <a:ext cx="685800" cy="457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8800" y="5334000"/>
            <a:ext cx="37338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876800" y="5334000"/>
            <a:ext cx="685800" cy="457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876800" y="6019800"/>
            <a:ext cx="685800" cy="457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5219701" y="5676914"/>
            <a:ext cx="685800" cy="3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2514600" y="5456238"/>
            <a:ext cx="228600" cy="22860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3276600" y="5456238"/>
            <a:ext cx="228600" cy="22860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743200" y="5456266"/>
            <a:ext cx="76200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21" name="TextBox 41"/>
          <p:cNvSpPr txBox="1">
            <a:spLocks noChangeArrowheads="1"/>
          </p:cNvSpPr>
          <p:nvPr/>
        </p:nvSpPr>
        <p:spPr bwMode="auto">
          <a:xfrm>
            <a:off x="2133600" y="5334028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705600" y="5486400"/>
            <a:ext cx="1752600" cy="68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7087394" y="51808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 flipH="1" flipV="1">
            <a:off x="7392194" y="51808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725" name="TextBox 45"/>
          <p:cNvSpPr txBox="1">
            <a:spLocks noChangeArrowheads="1"/>
          </p:cNvSpPr>
          <p:nvPr/>
        </p:nvSpPr>
        <p:spPr bwMode="auto">
          <a:xfrm>
            <a:off x="7772400" y="4800628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E</a:t>
            </a:r>
          </a:p>
        </p:txBody>
      </p:sp>
      <p:sp>
        <p:nvSpPr>
          <p:cNvPr id="29726" name="TextBox 46"/>
          <p:cNvSpPr txBox="1">
            <a:spLocks noChangeArrowheads="1"/>
          </p:cNvSpPr>
          <p:nvPr/>
        </p:nvSpPr>
        <p:spPr bwMode="auto">
          <a:xfrm>
            <a:off x="7239001" y="5638828"/>
            <a:ext cx="740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E=0</a:t>
            </a:r>
          </a:p>
        </p:txBody>
      </p:sp>
      <p:sp>
        <p:nvSpPr>
          <p:cNvPr id="29727" name="Rectangle 47"/>
          <p:cNvSpPr>
            <a:spLocks noChangeArrowheads="1"/>
          </p:cNvSpPr>
          <p:nvPr/>
        </p:nvSpPr>
        <p:spPr bwMode="auto">
          <a:xfrm>
            <a:off x="7391400" y="5181600"/>
            <a:ext cx="324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Symbol" panose="05050102010706020507" pitchFamily="18" charset="2"/>
                <a:sym typeface="Mathematica1" pitchFamily="2" charset="2"/>
              </a:rPr>
              <a:t>s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7239000" y="5257800"/>
            <a:ext cx="6096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7239000" y="5486400"/>
            <a:ext cx="6096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30" name="TextBox 51"/>
          <p:cNvSpPr txBox="1">
            <a:spLocks noChangeArrowheads="1"/>
          </p:cNvSpPr>
          <p:nvPr/>
        </p:nvSpPr>
        <p:spPr bwMode="auto">
          <a:xfrm>
            <a:off x="6781800" y="5105428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9731" name="Rectangle 52"/>
          <p:cNvSpPr>
            <a:spLocks noChangeArrowheads="1"/>
          </p:cNvSpPr>
          <p:nvPr/>
        </p:nvSpPr>
        <p:spPr bwMode="auto">
          <a:xfrm flipH="1">
            <a:off x="2895600" y="53340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Symbol" panose="05050102010706020507" pitchFamily="18" charset="2"/>
                <a:sym typeface="Mathematica1" pitchFamily="2" charset="2"/>
              </a:rPr>
              <a:t>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BECB849-04D9-4819-B585-C84F94C7B474}" type="datetime1">
              <a:rPr lang="en-US" smtClean="0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34CC1-48DC-4CAD-B929-8F1396EFD95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-381000" y="15242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Arial" charset="0"/>
              </a:rPr>
              <a:t>Induced Charges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066800"/>
            <a:ext cx="8915400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</a:rPr>
              <a:t>In order to find the charge induced on an electrode we therefore have to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  <a:defRPr/>
            </a:pPr>
            <a:endParaRPr lang="en-US" b="1" dirty="0">
              <a:solidFill>
                <a:srgbClr val="009900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AutoNum type="alphaLcParenR"/>
              <a:defRPr/>
            </a:pPr>
            <a:r>
              <a:rPr lang="en-US" sz="2000" b="1" dirty="0">
                <a:solidFill>
                  <a:srgbClr val="4F6228"/>
                </a:solidFill>
                <a:latin typeface="Arial" pitchFamily="34" charset="0"/>
                <a:sym typeface="Wingdings" pitchFamily="2" charset="2"/>
              </a:rPr>
              <a:t>Solve the Poisson equation with boundary condition that </a:t>
            </a:r>
            <a:r>
              <a:rPr lang="en-US" sz="2000" b="1" dirty="0" smtClean="0">
                <a:solidFill>
                  <a:srgbClr val="4F6228"/>
                </a:solidFill>
                <a:latin typeface="Symbol" panose="05050102010706020507" pitchFamily="18" charset="2"/>
                <a:sym typeface="Mathematica1"/>
              </a:rPr>
              <a:t>j </a:t>
            </a:r>
            <a:r>
              <a:rPr lang="en-US" sz="2000" b="1" dirty="0" smtClean="0">
                <a:solidFill>
                  <a:srgbClr val="4F6228"/>
                </a:solidFill>
                <a:latin typeface="Arial" pitchFamily="34" charset="0"/>
                <a:sym typeface="Wingdings" pitchFamily="2" charset="2"/>
              </a:rPr>
              <a:t>= 0 </a:t>
            </a:r>
            <a:r>
              <a:rPr lang="en-US" sz="2000" b="1" dirty="0">
                <a:solidFill>
                  <a:srgbClr val="4F6228"/>
                </a:solidFill>
                <a:latin typeface="Arial" pitchFamily="34" charset="0"/>
                <a:sym typeface="Wingdings" pitchFamily="2" charset="2"/>
              </a:rPr>
              <a:t>on the conductor surface.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AutoNum type="alphaLcParenR"/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  <a:sym typeface="Wingdings" pitchFamily="2" charset="2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AutoNum type="alphaLcParenR"/>
              <a:defRPr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sym typeface="Wingdings" pitchFamily="2" charset="2"/>
              </a:rPr>
              <a:t>Calculate the electric field E on the surface of the conductor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AutoNum type="alphaLcParenR"/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  <a:sym typeface="Wingdings" pitchFamily="2" charset="2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AutoNum type="alphaLcParenR"/>
              <a:defRPr/>
            </a:pPr>
            <a:r>
              <a:rPr lang="en-US" sz="2000" b="1" dirty="0">
                <a:solidFill>
                  <a:srgbClr val="4F6228"/>
                </a:solidFill>
                <a:latin typeface="Arial" pitchFamily="34" charset="0"/>
                <a:sym typeface="Wingdings" pitchFamily="2" charset="2"/>
              </a:rPr>
              <a:t>Integrate </a:t>
            </a:r>
            <a:r>
              <a:rPr lang="en-US" sz="2000" b="1" dirty="0">
                <a:solidFill>
                  <a:srgbClr val="4F6228"/>
                </a:solidFill>
                <a:latin typeface="Symbol" panose="05050102010706020507" pitchFamily="18" charset="2"/>
                <a:sym typeface="Wingdings" pitchFamily="2" charset="2"/>
              </a:rPr>
              <a:t>e</a:t>
            </a:r>
            <a:r>
              <a:rPr lang="en-US" sz="2000" b="1" baseline="-25000" dirty="0">
                <a:solidFill>
                  <a:srgbClr val="4F6228"/>
                </a:solidFill>
                <a:latin typeface="Arial" pitchFamily="34" charset="0"/>
                <a:sym typeface="Wingdings" pitchFamily="2" charset="2"/>
              </a:rPr>
              <a:t>0</a:t>
            </a:r>
            <a:r>
              <a:rPr lang="en-US" sz="2000" b="1" dirty="0">
                <a:solidFill>
                  <a:srgbClr val="4F6228"/>
                </a:solidFill>
                <a:latin typeface="Arial" pitchFamily="34" charset="0"/>
                <a:sym typeface="Wingdings" pitchFamily="2" charset="2"/>
              </a:rPr>
              <a:t>E over the electrode surface.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AutoNum type="alphaLcParenR"/>
              <a:defRPr/>
            </a:pPr>
            <a:endParaRPr lang="en-US" b="1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30727" name="Line 4"/>
          <p:cNvSpPr>
            <a:spLocks noChangeShapeType="1"/>
          </p:cNvSpPr>
          <p:nvPr/>
        </p:nvSpPr>
        <p:spPr bwMode="auto">
          <a:xfrm>
            <a:off x="1827227" y="5016528"/>
            <a:ext cx="109537" cy="539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28" name="Freeform 5"/>
          <p:cNvSpPr>
            <a:spLocks/>
          </p:cNvSpPr>
          <p:nvPr/>
        </p:nvSpPr>
        <p:spPr bwMode="auto">
          <a:xfrm>
            <a:off x="1663700" y="4910166"/>
            <a:ext cx="919163" cy="1355725"/>
          </a:xfrm>
          <a:custGeom>
            <a:avLst/>
            <a:gdLst>
              <a:gd name="T0" fmla="*/ 2147483647 w 812"/>
              <a:gd name="T1" fmla="*/ 2147483647 h 1225"/>
              <a:gd name="T2" fmla="*/ 2147483647 w 812"/>
              <a:gd name="T3" fmla="*/ 0 h 1225"/>
              <a:gd name="T4" fmla="*/ 2147483647 w 812"/>
              <a:gd name="T5" fmla="*/ 2147483647 h 1225"/>
              <a:gd name="T6" fmla="*/ 2147483647 w 812"/>
              <a:gd name="T7" fmla="*/ 2147483647 h 1225"/>
              <a:gd name="T8" fmla="*/ 2147483647 w 812"/>
              <a:gd name="T9" fmla="*/ 2147483647 h 1225"/>
              <a:gd name="T10" fmla="*/ 2147483647 w 812"/>
              <a:gd name="T11" fmla="*/ 2147483647 h 1225"/>
              <a:gd name="T12" fmla="*/ 2147483647 w 812"/>
              <a:gd name="T13" fmla="*/ 2147483647 h 1225"/>
              <a:gd name="T14" fmla="*/ 2147483647 w 812"/>
              <a:gd name="T15" fmla="*/ 2147483647 h 1225"/>
              <a:gd name="T16" fmla="*/ 2147483647 w 812"/>
              <a:gd name="T17" fmla="*/ 2147483647 h 1225"/>
              <a:gd name="T18" fmla="*/ 0 w 812"/>
              <a:gd name="T19" fmla="*/ 2147483647 h 1225"/>
              <a:gd name="T20" fmla="*/ 2147483647 w 812"/>
              <a:gd name="T21" fmla="*/ 2147483647 h 1225"/>
              <a:gd name="T22" fmla="*/ 0 w 812"/>
              <a:gd name="T23" fmla="*/ 2147483647 h 12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2"/>
              <a:gd name="T37" fmla="*/ 0 h 1225"/>
              <a:gd name="T38" fmla="*/ 812 w 812"/>
              <a:gd name="T39" fmla="*/ 1225 h 12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2" h="1225">
                <a:moveTo>
                  <a:pt x="812" y="57"/>
                </a:moveTo>
                <a:cubicBezTo>
                  <a:pt x="760" y="17"/>
                  <a:pt x="716" y="10"/>
                  <a:pt x="651" y="0"/>
                </a:cubicBezTo>
                <a:cubicBezTo>
                  <a:pt x="546" y="11"/>
                  <a:pt x="450" y="49"/>
                  <a:pt x="349" y="76"/>
                </a:cubicBezTo>
                <a:cubicBezTo>
                  <a:pt x="317" y="97"/>
                  <a:pt x="301" y="124"/>
                  <a:pt x="274" y="151"/>
                </a:cubicBezTo>
                <a:cubicBezTo>
                  <a:pt x="258" y="196"/>
                  <a:pt x="234" y="243"/>
                  <a:pt x="207" y="283"/>
                </a:cubicBezTo>
                <a:cubicBezTo>
                  <a:pt x="181" y="393"/>
                  <a:pt x="218" y="258"/>
                  <a:pt x="179" y="349"/>
                </a:cubicBezTo>
                <a:cubicBezTo>
                  <a:pt x="164" y="385"/>
                  <a:pt x="157" y="427"/>
                  <a:pt x="141" y="463"/>
                </a:cubicBezTo>
                <a:cubicBezTo>
                  <a:pt x="131" y="486"/>
                  <a:pt x="115" y="506"/>
                  <a:pt x="104" y="529"/>
                </a:cubicBezTo>
                <a:cubicBezTo>
                  <a:pt x="88" y="604"/>
                  <a:pt x="61" y="671"/>
                  <a:pt x="47" y="746"/>
                </a:cubicBezTo>
                <a:cubicBezTo>
                  <a:pt x="42" y="866"/>
                  <a:pt x="62" y="963"/>
                  <a:pt x="0" y="1058"/>
                </a:cubicBezTo>
                <a:cubicBezTo>
                  <a:pt x="6" y="1106"/>
                  <a:pt x="14" y="1136"/>
                  <a:pt x="28" y="1180"/>
                </a:cubicBezTo>
                <a:cubicBezTo>
                  <a:pt x="17" y="1225"/>
                  <a:pt x="31" y="1224"/>
                  <a:pt x="0" y="1209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29" name="Line 6"/>
          <p:cNvSpPr>
            <a:spLocks noChangeShapeType="1"/>
          </p:cNvSpPr>
          <p:nvPr/>
        </p:nvSpPr>
        <p:spPr bwMode="auto">
          <a:xfrm>
            <a:off x="1066800" y="5654675"/>
            <a:ext cx="58674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30" name="Oval 8"/>
          <p:cNvSpPr>
            <a:spLocks noChangeArrowheads="1"/>
          </p:cNvSpPr>
          <p:nvPr/>
        </p:nvSpPr>
        <p:spPr bwMode="auto">
          <a:xfrm>
            <a:off x="3946539" y="4273550"/>
            <a:ext cx="161925" cy="1587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4217989" y="4221163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sp>
        <p:nvSpPr>
          <p:cNvPr id="30732" name="Line 15"/>
          <p:cNvSpPr>
            <a:spLocks noChangeShapeType="1"/>
          </p:cNvSpPr>
          <p:nvPr/>
        </p:nvSpPr>
        <p:spPr bwMode="auto">
          <a:xfrm>
            <a:off x="3892550" y="61849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33" name="Line 16"/>
          <p:cNvSpPr>
            <a:spLocks noChangeShapeType="1"/>
          </p:cNvSpPr>
          <p:nvPr/>
        </p:nvSpPr>
        <p:spPr bwMode="auto">
          <a:xfrm>
            <a:off x="4000500" y="5654703"/>
            <a:ext cx="0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34" name="Line 17"/>
          <p:cNvSpPr>
            <a:spLocks noChangeShapeType="1"/>
          </p:cNvSpPr>
          <p:nvPr/>
        </p:nvSpPr>
        <p:spPr bwMode="auto">
          <a:xfrm>
            <a:off x="3892550" y="61849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35" name="Line 18"/>
          <p:cNvSpPr>
            <a:spLocks noChangeShapeType="1"/>
          </p:cNvSpPr>
          <p:nvPr/>
        </p:nvSpPr>
        <p:spPr bwMode="auto">
          <a:xfrm>
            <a:off x="3946525" y="623728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36" name="Line 19"/>
          <p:cNvSpPr>
            <a:spLocks noChangeShapeType="1"/>
          </p:cNvSpPr>
          <p:nvPr/>
        </p:nvSpPr>
        <p:spPr bwMode="auto">
          <a:xfrm>
            <a:off x="4000500" y="6291263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0737" name="Text Box 24"/>
          <p:cNvSpPr txBox="1">
            <a:spLocks noChangeArrowheads="1"/>
          </p:cNvSpPr>
          <p:nvPr/>
        </p:nvSpPr>
        <p:spPr bwMode="auto">
          <a:xfrm>
            <a:off x="5891228" y="48831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30738" name="Group 36"/>
          <p:cNvGrpSpPr>
            <a:grpSpLocks/>
          </p:cNvGrpSpPr>
          <p:nvPr/>
        </p:nvGrpSpPr>
        <p:grpSpPr bwMode="auto">
          <a:xfrm>
            <a:off x="1066800" y="4964113"/>
            <a:ext cx="5854700" cy="595312"/>
            <a:chOff x="214313" y="3854453"/>
            <a:chExt cx="8212137" cy="855664"/>
          </a:xfrm>
        </p:grpSpPr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214313" y="3854453"/>
              <a:ext cx="4769631" cy="855664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99" y="539"/>
                </a:cxn>
                <a:cxn ang="0">
                  <a:pos x="212" y="539"/>
                </a:cxn>
                <a:cxn ang="0">
                  <a:pos x="326" y="539"/>
                </a:cxn>
                <a:cxn ang="0">
                  <a:pos x="439" y="539"/>
                </a:cxn>
                <a:cxn ang="0">
                  <a:pos x="645" y="539"/>
                </a:cxn>
                <a:cxn ang="0">
                  <a:pos x="758" y="539"/>
                </a:cxn>
                <a:cxn ang="0">
                  <a:pos x="857" y="532"/>
                </a:cxn>
                <a:cxn ang="0">
                  <a:pos x="963" y="532"/>
                </a:cxn>
                <a:cxn ang="0">
                  <a:pos x="1077" y="532"/>
                </a:cxn>
                <a:cxn ang="0">
                  <a:pos x="1183" y="532"/>
                </a:cxn>
                <a:cxn ang="0">
                  <a:pos x="1297" y="525"/>
                </a:cxn>
                <a:cxn ang="0">
                  <a:pos x="1403" y="518"/>
                </a:cxn>
                <a:cxn ang="0">
                  <a:pos x="1502" y="518"/>
                </a:cxn>
                <a:cxn ang="0">
                  <a:pos x="1608" y="503"/>
                </a:cxn>
                <a:cxn ang="0">
                  <a:pos x="1715" y="496"/>
                </a:cxn>
                <a:cxn ang="0">
                  <a:pos x="1764" y="489"/>
                </a:cxn>
                <a:cxn ang="0">
                  <a:pos x="1814" y="482"/>
                </a:cxn>
                <a:cxn ang="0">
                  <a:pos x="1871" y="468"/>
                </a:cxn>
                <a:cxn ang="0">
                  <a:pos x="1927" y="454"/>
                </a:cxn>
                <a:cxn ang="0">
                  <a:pos x="1984" y="440"/>
                </a:cxn>
                <a:cxn ang="0">
                  <a:pos x="2041" y="411"/>
                </a:cxn>
                <a:cxn ang="0">
                  <a:pos x="2140" y="362"/>
                </a:cxn>
                <a:cxn ang="0">
                  <a:pos x="2190" y="326"/>
                </a:cxn>
                <a:cxn ang="0">
                  <a:pos x="2246" y="277"/>
                </a:cxn>
                <a:cxn ang="0">
                  <a:pos x="2360" y="163"/>
                </a:cxn>
                <a:cxn ang="0">
                  <a:pos x="2423" y="99"/>
                </a:cxn>
                <a:cxn ang="0">
                  <a:pos x="2480" y="50"/>
                </a:cxn>
                <a:cxn ang="0">
                  <a:pos x="2501" y="29"/>
                </a:cxn>
                <a:cxn ang="0">
                  <a:pos x="2530" y="14"/>
                </a:cxn>
                <a:cxn ang="0">
                  <a:pos x="2544" y="7"/>
                </a:cxn>
                <a:cxn ang="0">
                  <a:pos x="2551" y="7"/>
                </a:cxn>
                <a:cxn ang="0">
                  <a:pos x="2558" y="0"/>
                </a:cxn>
                <a:cxn ang="0">
                  <a:pos x="2565" y="0"/>
                </a:cxn>
                <a:cxn ang="0">
                  <a:pos x="2572" y="0"/>
                </a:cxn>
                <a:cxn ang="0">
                  <a:pos x="2579" y="0"/>
                </a:cxn>
                <a:cxn ang="0">
                  <a:pos x="2579" y="0"/>
                </a:cxn>
                <a:cxn ang="0">
                  <a:pos x="2586" y="0"/>
                </a:cxn>
                <a:cxn ang="0">
                  <a:pos x="2594" y="0"/>
                </a:cxn>
                <a:cxn ang="0">
                  <a:pos x="2601" y="0"/>
                </a:cxn>
                <a:cxn ang="0">
                  <a:pos x="2608" y="0"/>
                </a:cxn>
                <a:cxn ang="0">
                  <a:pos x="2615" y="0"/>
                </a:cxn>
                <a:cxn ang="0">
                  <a:pos x="2622" y="7"/>
                </a:cxn>
                <a:cxn ang="0">
                  <a:pos x="2636" y="7"/>
                </a:cxn>
                <a:cxn ang="0">
                  <a:pos x="2657" y="22"/>
                </a:cxn>
                <a:cxn ang="0">
                  <a:pos x="2686" y="36"/>
                </a:cxn>
                <a:cxn ang="0">
                  <a:pos x="2742" y="92"/>
                </a:cxn>
                <a:cxn ang="0">
                  <a:pos x="2792" y="142"/>
                </a:cxn>
                <a:cxn ang="0">
                  <a:pos x="2898" y="248"/>
                </a:cxn>
                <a:cxn ang="0">
                  <a:pos x="3005" y="340"/>
                </a:cxn>
              </a:cxnLst>
              <a:rect l="0" t="0" r="r" b="b"/>
              <a:pathLst>
                <a:path w="3005" h="539">
                  <a:moveTo>
                    <a:pt x="0" y="539"/>
                  </a:moveTo>
                  <a:lnTo>
                    <a:pt x="99" y="539"/>
                  </a:lnTo>
                  <a:lnTo>
                    <a:pt x="212" y="539"/>
                  </a:lnTo>
                  <a:lnTo>
                    <a:pt x="326" y="539"/>
                  </a:lnTo>
                  <a:lnTo>
                    <a:pt x="439" y="539"/>
                  </a:lnTo>
                  <a:lnTo>
                    <a:pt x="645" y="539"/>
                  </a:lnTo>
                  <a:lnTo>
                    <a:pt x="758" y="539"/>
                  </a:lnTo>
                  <a:lnTo>
                    <a:pt x="857" y="532"/>
                  </a:lnTo>
                  <a:lnTo>
                    <a:pt x="963" y="532"/>
                  </a:lnTo>
                  <a:lnTo>
                    <a:pt x="1077" y="532"/>
                  </a:lnTo>
                  <a:lnTo>
                    <a:pt x="1183" y="532"/>
                  </a:lnTo>
                  <a:lnTo>
                    <a:pt x="1297" y="525"/>
                  </a:lnTo>
                  <a:lnTo>
                    <a:pt x="1403" y="518"/>
                  </a:lnTo>
                  <a:lnTo>
                    <a:pt x="1502" y="518"/>
                  </a:lnTo>
                  <a:lnTo>
                    <a:pt x="1608" y="503"/>
                  </a:lnTo>
                  <a:lnTo>
                    <a:pt x="1715" y="496"/>
                  </a:lnTo>
                  <a:lnTo>
                    <a:pt x="1764" y="489"/>
                  </a:lnTo>
                  <a:lnTo>
                    <a:pt x="1814" y="482"/>
                  </a:lnTo>
                  <a:lnTo>
                    <a:pt x="1871" y="468"/>
                  </a:lnTo>
                  <a:lnTo>
                    <a:pt x="1927" y="454"/>
                  </a:lnTo>
                  <a:lnTo>
                    <a:pt x="1984" y="440"/>
                  </a:lnTo>
                  <a:lnTo>
                    <a:pt x="2041" y="411"/>
                  </a:lnTo>
                  <a:lnTo>
                    <a:pt x="2140" y="362"/>
                  </a:lnTo>
                  <a:lnTo>
                    <a:pt x="2190" y="326"/>
                  </a:lnTo>
                  <a:lnTo>
                    <a:pt x="2246" y="277"/>
                  </a:lnTo>
                  <a:lnTo>
                    <a:pt x="2360" y="163"/>
                  </a:lnTo>
                  <a:lnTo>
                    <a:pt x="2423" y="99"/>
                  </a:lnTo>
                  <a:lnTo>
                    <a:pt x="2480" y="50"/>
                  </a:lnTo>
                  <a:lnTo>
                    <a:pt x="2501" y="29"/>
                  </a:lnTo>
                  <a:lnTo>
                    <a:pt x="2530" y="14"/>
                  </a:lnTo>
                  <a:lnTo>
                    <a:pt x="2544" y="7"/>
                  </a:lnTo>
                  <a:lnTo>
                    <a:pt x="2551" y="7"/>
                  </a:lnTo>
                  <a:lnTo>
                    <a:pt x="2558" y="0"/>
                  </a:lnTo>
                  <a:lnTo>
                    <a:pt x="2565" y="0"/>
                  </a:lnTo>
                  <a:lnTo>
                    <a:pt x="2572" y="0"/>
                  </a:lnTo>
                  <a:lnTo>
                    <a:pt x="2579" y="0"/>
                  </a:lnTo>
                  <a:lnTo>
                    <a:pt x="2579" y="0"/>
                  </a:lnTo>
                  <a:lnTo>
                    <a:pt x="2586" y="0"/>
                  </a:lnTo>
                  <a:lnTo>
                    <a:pt x="2594" y="0"/>
                  </a:lnTo>
                  <a:lnTo>
                    <a:pt x="2601" y="0"/>
                  </a:lnTo>
                  <a:lnTo>
                    <a:pt x="2608" y="0"/>
                  </a:lnTo>
                  <a:lnTo>
                    <a:pt x="2615" y="0"/>
                  </a:lnTo>
                  <a:lnTo>
                    <a:pt x="2622" y="7"/>
                  </a:lnTo>
                  <a:lnTo>
                    <a:pt x="2636" y="7"/>
                  </a:lnTo>
                  <a:lnTo>
                    <a:pt x="2657" y="22"/>
                  </a:lnTo>
                  <a:lnTo>
                    <a:pt x="2686" y="36"/>
                  </a:lnTo>
                  <a:lnTo>
                    <a:pt x="2742" y="92"/>
                  </a:lnTo>
                  <a:lnTo>
                    <a:pt x="2792" y="142"/>
                  </a:lnTo>
                  <a:lnTo>
                    <a:pt x="2898" y="248"/>
                  </a:lnTo>
                  <a:lnTo>
                    <a:pt x="3005" y="340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4983944" y="4395232"/>
              <a:ext cx="3442506" cy="3148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36"/>
                </a:cxn>
                <a:cxn ang="0">
                  <a:pos x="113" y="64"/>
                </a:cxn>
                <a:cxn ang="0">
                  <a:pos x="226" y="107"/>
                </a:cxn>
                <a:cxn ang="0">
                  <a:pos x="283" y="121"/>
                </a:cxn>
                <a:cxn ang="0">
                  <a:pos x="333" y="135"/>
                </a:cxn>
                <a:cxn ang="0">
                  <a:pos x="439" y="156"/>
                </a:cxn>
                <a:cxn ang="0">
                  <a:pos x="489" y="156"/>
                </a:cxn>
                <a:cxn ang="0">
                  <a:pos x="545" y="163"/>
                </a:cxn>
                <a:cxn ang="0">
                  <a:pos x="644" y="170"/>
                </a:cxn>
                <a:cxn ang="0">
                  <a:pos x="751" y="178"/>
                </a:cxn>
                <a:cxn ang="0">
                  <a:pos x="850" y="185"/>
                </a:cxn>
                <a:cxn ang="0">
                  <a:pos x="963" y="185"/>
                </a:cxn>
                <a:cxn ang="0">
                  <a:pos x="1063" y="192"/>
                </a:cxn>
                <a:cxn ang="0">
                  <a:pos x="1169" y="192"/>
                </a:cxn>
                <a:cxn ang="0">
                  <a:pos x="1282" y="192"/>
                </a:cxn>
                <a:cxn ang="0">
                  <a:pos x="1389" y="199"/>
                </a:cxn>
                <a:cxn ang="0">
                  <a:pos x="1502" y="199"/>
                </a:cxn>
                <a:cxn ang="0">
                  <a:pos x="1708" y="199"/>
                </a:cxn>
                <a:cxn ang="0">
                  <a:pos x="1814" y="199"/>
                </a:cxn>
                <a:cxn ang="0">
                  <a:pos x="1927" y="199"/>
                </a:cxn>
                <a:cxn ang="0">
                  <a:pos x="2154" y="199"/>
                </a:cxn>
                <a:cxn ang="0">
                  <a:pos x="2168" y="199"/>
                </a:cxn>
              </a:cxnLst>
              <a:rect l="0" t="0" r="r" b="b"/>
              <a:pathLst>
                <a:path w="2168" h="199">
                  <a:moveTo>
                    <a:pt x="0" y="0"/>
                  </a:moveTo>
                  <a:lnTo>
                    <a:pt x="56" y="36"/>
                  </a:lnTo>
                  <a:lnTo>
                    <a:pt x="113" y="64"/>
                  </a:lnTo>
                  <a:lnTo>
                    <a:pt x="226" y="107"/>
                  </a:lnTo>
                  <a:lnTo>
                    <a:pt x="283" y="121"/>
                  </a:lnTo>
                  <a:lnTo>
                    <a:pt x="333" y="135"/>
                  </a:lnTo>
                  <a:lnTo>
                    <a:pt x="439" y="156"/>
                  </a:lnTo>
                  <a:lnTo>
                    <a:pt x="489" y="156"/>
                  </a:lnTo>
                  <a:lnTo>
                    <a:pt x="545" y="163"/>
                  </a:lnTo>
                  <a:lnTo>
                    <a:pt x="644" y="170"/>
                  </a:lnTo>
                  <a:lnTo>
                    <a:pt x="751" y="178"/>
                  </a:lnTo>
                  <a:lnTo>
                    <a:pt x="850" y="185"/>
                  </a:lnTo>
                  <a:lnTo>
                    <a:pt x="963" y="185"/>
                  </a:lnTo>
                  <a:lnTo>
                    <a:pt x="1063" y="192"/>
                  </a:lnTo>
                  <a:lnTo>
                    <a:pt x="1169" y="192"/>
                  </a:lnTo>
                  <a:lnTo>
                    <a:pt x="1282" y="192"/>
                  </a:lnTo>
                  <a:lnTo>
                    <a:pt x="1389" y="199"/>
                  </a:lnTo>
                  <a:lnTo>
                    <a:pt x="1502" y="199"/>
                  </a:lnTo>
                  <a:lnTo>
                    <a:pt x="1708" y="199"/>
                  </a:lnTo>
                  <a:lnTo>
                    <a:pt x="1814" y="199"/>
                  </a:lnTo>
                  <a:lnTo>
                    <a:pt x="1927" y="199"/>
                  </a:lnTo>
                  <a:lnTo>
                    <a:pt x="2154" y="199"/>
                  </a:lnTo>
                  <a:lnTo>
                    <a:pt x="2168" y="199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65" name="Straight Arrow Connector 64"/>
          <p:cNvCxnSpPr/>
          <p:nvPr/>
        </p:nvCxnSpPr>
        <p:spPr>
          <a:xfrm rot="5400000">
            <a:off x="4450570" y="4963319"/>
            <a:ext cx="127317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40" name="Rectangle 65"/>
          <p:cNvSpPr>
            <a:spLocks noChangeArrowheads="1"/>
          </p:cNvSpPr>
          <p:nvPr/>
        </p:nvSpPr>
        <p:spPr bwMode="auto">
          <a:xfrm>
            <a:off x="5195889" y="4751389"/>
            <a:ext cx="38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</a:t>
            </a:r>
            <a:r>
              <a:rPr lang="en-US" b="1" baseline="-25000"/>
              <a:t>0</a:t>
            </a:r>
            <a:endParaRPr lang="en-US"/>
          </a:p>
        </p:txBody>
      </p:sp>
      <p:sp>
        <p:nvSpPr>
          <p:cNvPr id="30741" name="TextBox 66"/>
          <p:cNvSpPr txBox="1">
            <a:spLocks noChangeArrowheads="1"/>
          </p:cNvSpPr>
          <p:nvPr/>
        </p:nvSpPr>
        <p:spPr bwMode="auto">
          <a:xfrm>
            <a:off x="3675063" y="4191028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0742" name="TextBox 67"/>
          <p:cNvSpPr txBox="1">
            <a:spLocks noChangeArrowheads="1"/>
          </p:cNvSpPr>
          <p:nvPr/>
        </p:nvSpPr>
        <p:spPr bwMode="auto">
          <a:xfrm>
            <a:off x="3619500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43" name="TextBox 68"/>
          <p:cNvSpPr txBox="1">
            <a:spLocks noChangeArrowheads="1"/>
          </p:cNvSpPr>
          <p:nvPr/>
        </p:nvSpPr>
        <p:spPr bwMode="auto">
          <a:xfrm>
            <a:off x="3348039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44" name="TextBox 69"/>
          <p:cNvSpPr txBox="1">
            <a:spLocks noChangeArrowheads="1"/>
          </p:cNvSpPr>
          <p:nvPr/>
        </p:nvSpPr>
        <p:spPr bwMode="auto">
          <a:xfrm>
            <a:off x="3783013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45" name="TextBox 70"/>
          <p:cNvSpPr txBox="1">
            <a:spLocks noChangeArrowheads="1"/>
          </p:cNvSpPr>
          <p:nvPr/>
        </p:nvSpPr>
        <p:spPr bwMode="auto">
          <a:xfrm>
            <a:off x="4392613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46" name="TextBox 71"/>
          <p:cNvSpPr txBox="1">
            <a:spLocks noChangeArrowheads="1"/>
          </p:cNvSpPr>
          <p:nvPr/>
        </p:nvSpPr>
        <p:spPr bwMode="auto">
          <a:xfrm>
            <a:off x="3892550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47" name="TextBox 72"/>
          <p:cNvSpPr txBox="1">
            <a:spLocks noChangeArrowheads="1"/>
          </p:cNvSpPr>
          <p:nvPr/>
        </p:nvSpPr>
        <p:spPr bwMode="auto">
          <a:xfrm>
            <a:off x="4164013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48" name="TextBox 73"/>
          <p:cNvSpPr txBox="1">
            <a:spLocks noChangeArrowheads="1"/>
          </p:cNvSpPr>
          <p:nvPr/>
        </p:nvSpPr>
        <p:spPr bwMode="auto">
          <a:xfrm>
            <a:off x="4000500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49" name="TextBox 74"/>
          <p:cNvSpPr txBox="1">
            <a:spLocks noChangeArrowheads="1"/>
          </p:cNvSpPr>
          <p:nvPr/>
        </p:nvSpPr>
        <p:spPr bwMode="auto">
          <a:xfrm>
            <a:off x="4827588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0750" name="TextBox 75"/>
          <p:cNvSpPr txBox="1">
            <a:spLocks noChangeArrowheads="1"/>
          </p:cNvSpPr>
          <p:nvPr/>
        </p:nvSpPr>
        <p:spPr bwMode="auto">
          <a:xfrm>
            <a:off x="2968628" y="531656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8"/>
          <p:cNvSpPr>
            <a:spLocks noChangeArrowheads="1"/>
          </p:cNvSpPr>
          <p:nvPr/>
        </p:nvSpPr>
        <p:spPr bwMode="auto">
          <a:xfrm>
            <a:off x="2057400" y="1752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1747" name="Text Box 10"/>
          <p:cNvSpPr txBox="1">
            <a:spLocks noChangeArrowheads="1"/>
          </p:cNvSpPr>
          <p:nvPr/>
        </p:nvSpPr>
        <p:spPr bwMode="auto">
          <a:xfrm>
            <a:off x="2286000" y="1371600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sp>
        <p:nvSpPr>
          <p:cNvPr id="31748" name="Text Box 12"/>
          <p:cNvSpPr txBox="1">
            <a:spLocks noChangeArrowheads="1"/>
          </p:cNvSpPr>
          <p:nvPr/>
        </p:nvSpPr>
        <p:spPr bwMode="auto">
          <a:xfrm>
            <a:off x="152400" y="838208"/>
            <a:ext cx="8534400" cy="59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2060"/>
                </a:solidFill>
              </a:rPr>
              <a:t>The solution for the field of a point charge in front of a metal plate is equal to the solution of the charge together with a (negative) mirror charge at z=-z</a:t>
            </a:r>
            <a:r>
              <a:rPr lang="en-US" b="1" baseline="-25000" dirty="0">
                <a:solidFill>
                  <a:srgbClr val="002060"/>
                </a:solidFill>
              </a:rPr>
              <a:t>0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8154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DC30-D931-4698-AAB8-7BD0470E0681}" type="slidenum">
              <a:rPr lang="en-US" smtClean="0">
                <a:latin typeface="Arial" charset="0"/>
              </a:rPr>
              <a:pPr>
                <a:defRPr/>
              </a:pPr>
              <a:t>47</a:t>
            </a:fld>
            <a:endParaRPr lang="en-US" dirty="0" smtClean="0">
              <a:latin typeface="Arial" charset="0"/>
            </a:endParaRPr>
          </a:p>
        </p:txBody>
      </p:sp>
      <p:sp>
        <p:nvSpPr>
          <p:cNvPr id="31750" name="TextBox 26"/>
          <p:cNvSpPr txBox="1">
            <a:spLocks noChangeArrowheads="1"/>
          </p:cNvSpPr>
          <p:nvPr/>
        </p:nvSpPr>
        <p:spPr bwMode="auto">
          <a:xfrm>
            <a:off x="0" y="15242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Arial" charset="0"/>
              </a:rPr>
              <a:t>Induced Charges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1866901" y="2628914"/>
            <a:ext cx="1752600" cy="31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752" name="TextBox 40"/>
          <p:cNvSpPr txBox="1">
            <a:spLocks noChangeArrowheads="1"/>
          </p:cNvSpPr>
          <p:nvPr/>
        </p:nvSpPr>
        <p:spPr bwMode="auto">
          <a:xfrm>
            <a:off x="1752600" y="1600202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+</a:t>
            </a:r>
          </a:p>
        </p:txBody>
      </p:sp>
      <p:grpSp>
        <p:nvGrpSpPr>
          <p:cNvPr id="31753" name="Group 31"/>
          <p:cNvGrpSpPr>
            <a:grpSpLocks/>
          </p:cNvGrpSpPr>
          <p:nvPr/>
        </p:nvGrpSpPr>
        <p:grpSpPr bwMode="auto">
          <a:xfrm>
            <a:off x="152400" y="2362200"/>
            <a:ext cx="4038600" cy="2133600"/>
            <a:chOff x="228600" y="3166765"/>
            <a:chExt cx="8229600" cy="2133600"/>
          </a:xfrm>
        </p:grpSpPr>
        <p:sp>
          <p:nvSpPr>
            <p:cNvPr id="31772" name="Line 4"/>
            <p:cNvSpPr>
              <a:spLocks noChangeShapeType="1"/>
            </p:cNvSpPr>
            <p:nvPr/>
          </p:nvSpPr>
          <p:spPr bwMode="auto">
            <a:xfrm>
              <a:off x="1295400" y="3471565"/>
              <a:ext cx="152400" cy="76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73" name="Freeform 5"/>
            <p:cNvSpPr>
              <a:spLocks/>
            </p:cNvSpPr>
            <p:nvPr/>
          </p:nvSpPr>
          <p:spPr bwMode="auto">
            <a:xfrm>
              <a:off x="1066800" y="3319165"/>
              <a:ext cx="1289050" cy="1944688"/>
            </a:xfrm>
            <a:custGeom>
              <a:avLst/>
              <a:gdLst>
                <a:gd name="T0" fmla="*/ 2147483647 w 812"/>
                <a:gd name="T1" fmla="*/ 2147483647 h 1225"/>
                <a:gd name="T2" fmla="*/ 2147483647 w 812"/>
                <a:gd name="T3" fmla="*/ 0 h 1225"/>
                <a:gd name="T4" fmla="*/ 2147483647 w 812"/>
                <a:gd name="T5" fmla="*/ 2147483647 h 1225"/>
                <a:gd name="T6" fmla="*/ 2147483647 w 812"/>
                <a:gd name="T7" fmla="*/ 2147483647 h 1225"/>
                <a:gd name="T8" fmla="*/ 2147483647 w 812"/>
                <a:gd name="T9" fmla="*/ 2147483647 h 1225"/>
                <a:gd name="T10" fmla="*/ 2147483647 w 812"/>
                <a:gd name="T11" fmla="*/ 2147483647 h 1225"/>
                <a:gd name="T12" fmla="*/ 2147483647 w 812"/>
                <a:gd name="T13" fmla="*/ 2147483647 h 1225"/>
                <a:gd name="T14" fmla="*/ 2147483647 w 812"/>
                <a:gd name="T15" fmla="*/ 2147483647 h 1225"/>
                <a:gd name="T16" fmla="*/ 2147483647 w 812"/>
                <a:gd name="T17" fmla="*/ 2147483647 h 1225"/>
                <a:gd name="T18" fmla="*/ 0 w 812"/>
                <a:gd name="T19" fmla="*/ 2147483647 h 1225"/>
                <a:gd name="T20" fmla="*/ 2147483647 w 812"/>
                <a:gd name="T21" fmla="*/ 2147483647 h 1225"/>
                <a:gd name="T22" fmla="*/ 0 w 812"/>
                <a:gd name="T23" fmla="*/ 2147483647 h 12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2"/>
                <a:gd name="T37" fmla="*/ 0 h 1225"/>
                <a:gd name="T38" fmla="*/ 812 w 812"/>
                <a:gd name="T39" fmla="*/ 1225 h 12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2" h="1225">
                  <a:moveTo>
                    <a:pt x="812" y="57"/>
                  </a:moveTo>
                  <a:cubicBezTo>
                    <a:pt x="760" y="17"/>
                    <a:pt x="716" y="10"/>
                    <a:pt x="651" y="0"/>
                  </a:cubicBezTo>
                  <a:cubicBezTo>
                    <a:pt x="546" y="11"/>
                    <a:pt x="450" y="49"/>
                    <a:pt x="349" y="76"/>
                  </a:cubicBezTo>
                  <a:cubicBezTo>
                    <a:pt x="317" y="97"/>
                    <a:pt x="301" y="124"/>
                    <a:pt x="274" y="151"/>
                  </a:cubicBezTo>
                  <a:cubicBezTo>
                    <a:pt x="258" y="196"/>
                    <a:pt x="234" y="243"/>
                    <a:pt x="207" y="283"/>
                  </a:cubicBezTo>
                  <a:cubicBezTo>
                    <a:pt x="181" y="393"/>
                    <a:pt x="218" y="258"/>
                    <a:pt x="179" y="349"/>
                  </a:cubicBezTo>
                  <a:cubicBezTo>
                    <a:pt x="164" y="385"/>
                    <a:pt x="157" y="427"/>
                    <a:pt x="141" y="463"/>
                  </a:cubicBezTo>
                  <a:cubicBezTo>
                    <a:pt x="131" y="486"/>
                    <a:pt x="115" y="506"/>
                    <a:pt x="104" y="529"/>
                  </a:cubicBezTo>
                  <a:cubicBezTo>
                    <a:pt x="88" y="604"/>
                    <a:pt x="61" y="671"/>
                    <a:pt x="47" y="746"/>
                  </a:cubicBezTo>
                  <a:cubicBezTo>
                    <a:pt x="42" y="866"/>
                    <a:pt x="62" y="963"/>
                    <a:pt x="0" y="1058"/>
                  </a:cubicBezTo>
                  <a:cubicBezTo>
                    <a:pt x="6" y="1106"/>
                    <a:pt x="14" y="1136"/>
                    <a:pt x="28" y="1180"/>
                  </a:cubicBezTo>
                  <a:cubicBezTo>
                    <a:pt x="17" y="1225"/>
                    <a:pt x="31" y="1224"/>
                    <a:pt x="0" y="1209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74" name="Line 6"/>
            <p:cNvSpPr>
              <a:spLocks noChangeShapeType="1"/>
            </p:cNvSpPr>
            <p:nvPr/>
          </p:nvSpPr>
          <p:spPr bwMode="auto">
            <a:xfrm>
              <a:off x="228600" y="4385965"/>
              <a:ext cx="8229600" cy="15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75" name="Line 15"/>
            <p:cNvSpPr>
              <a:spLocks noChangeShapeType="1"/>
            </p:cNvSpPr>
            <p:nvPr/>
          </p:nvSpPr>
          <p:spPr bwMode="auto">
            <a:xfrm>
              <a:off x="4191000" y="5147965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76" name="Line 16"/>
            <p:cNvSpPr>
              <a:spLocks noChangeShapeType="1"/>
            </p:cNvSpPr>
            <p:nvPr/>
          </p:nvSpPr>
          <p:spPr bwMode="auto">
            <a:xfrm>
              <a:off x="4343400" y="4385965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77" name="Line 17"/>
            <p:cNvSpPr>
              <a:spLocks noChangeShapeType="1"/>
            </p:cNvSpPr>
            <p:nvPr/>
          </p:nvSpPr>
          <p:spPr bwMode="auto">
            <a:xfrm>
              <a:off x="4191000" y="5147965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78" name="Line 18"/>
            <p:cNvSpPr>
              <a:spLocks noChangeShapeType="1"/>
            </p:cNvSpPr>
            <p:nvPr/>
          </p:nvSpPr>
          <p:spPr bwMode="auto">
            <a:xfrm>
              <a:off x="4267200" y="5224165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79" name="Line 19"/>
            <p:cNvSpPr>
              <a:spLocks noChangeShapeType="1"/>
            </p:cNvSpPr>
            <p:nvPr/>
          </p:nvSpPr>
          <p:spPr bwMode="auto">
            <a:xfrm>
              <a:off x="4343400" y="5300365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31780" name="Text Box 24"/>
            <p:cNvSpPr txBox="1">
              <a:spLocks noChangeArrowheads="1"/>
            </p:cNvSpPr>
            <p:nvPr/>
          </p:nvSpPr>
          <p:spPr bwMode="auto">
            <a:xfrm>
              <a:off x="6994525" y="3279478"/>
              <a:ext cx="3764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grpSp>
          <p:nvGrpSpPr>
            <p:cNvPr id="31781" name="Group 36"/>
            <p:cNvGrpSpPr>
              <a:grpSpLocks/>
            </p:cNvGrpSpPr>
            <p:nvPr/>
          </p:nvGrpSpPr>
          <p:grpSpPr bwMode="auto">
            <a:xfrm>
              <a:off x="228600" y="3395365"/>
              <a:ext cx="8212137" cy="855664"/>
              <a:chOff x="214313" y="3854453"/>
              <a:chExt cx="8212137" cy="855664"/>
            </a:xfrm>
          </p:grpSpPr>
          <p:sp>
            <p:nvSpPr>
              <p:cNvPr id="131080" name="Freeform 8"/>
              <p:cNvSpPr>
                <a:spLocks/>
              </p:cNvSpPr>
              <p:nvPr/>
            </p:nvSpPr>
            <p:spPr bwMode="auto">
              <a:xfrm>
                <a:off x="214313" y="3854453"/>
                <a:ext cx="4771487" cy="855663"/>
              </a:xfrm>
              <a:custGeom>
                <a:avLst/>
                <a:gdLst/>
                <a:ahLst/>
                <a:cxnLst>
                  <a:cxn ang="0">
                    <a:pos x="0" y="539"/>
                  </a:cxn>
                  <a:cxn ang="0">
                    <a:pos x="99" y="539"/>
                  </a:cxn>
                  <a:cxn ang="0">
                    <a:pos x="212" y="539"/>
                  </a:cxn>
                  <a:cxn ang="0">
                    <a:pos x="326" y="539"/>
                  </a:cxn>
                  <a:cxn ang="0">
                    <a:pos x="439" y="539"/>
                  </a:cxn>
                  <a:cxn ang="0">
                    <a:pos x="645" y="539"/>
                  </a:cxn>
                  <a:cxn ang="0">
                    <a:pos x="758" y="539"/>
                  </a:cxn>
                  <a:cxn ang="0">
                    <a:pos x="857" y="532"/>
                  </a:cxn>
                  <a:cxn ang="0">
                    <a:pos x="963" y="532"/>
                  </a:cxn>
                  <a:cxn ang="0">
                    <a:pos x="1077" y="532"/>
                  </a:cxn>
                  <a:cxn ang="0">
                    <a:pos x="1183" y="532"/>
                  </a:cxn>
                  <a:cxn ang="0">
                    <a:pos x="1297" y="525"/>
                  </a:cxn>
                  <a:cxn ang="0">
                    <a:pos x="1403" y="518"/>
                  </a:cxn>
                  <a:cxn ang="0">
                    <a:pos x="1502" y="518"/>
                  </a:cxn>
                  <a:cxn ang="0">
                    <a:pos x="1608" y="503"/>
                  </a:cxn>
                  <a:cxn ang="0">
                    <a:pos x="1715" y="496"/>
                  </a:cxn>
                  <a:cxn ang="0">
                    <a:pos x="1764" y="489"/>
                  </a:cxn>
                  <a:cxn ang="0">
                    <a:pos x="1814" y="482"/>
                  </a:cxn>
                  <a:cxn ang="0">
                    <a:pos x="1871" y="468"/>
                  </a:cxn>
                  <a:cxn ang="0">
                    <a:pos x="1927" y="454"/>
                  </a:cxn>
                  <a:cxn ang="0">
                    <a:pos x="1984" y="440"/>
                  </a:cxn>
                  <a:cxn ang="0">
                    <a:pos x="2041" y="411"/>
                  </a:cxn>
                  <a:cxn ang="0">
                    <a:pos x="2140" y="362"/>
                  </a:cxn>
                  <a:cxn ang="0">
                    <a:pos x="2190" y="326"/>
                  </a:cxn>
                  <a:cxn ang="0">
                    <a:pos x="2246" y="277"/>
                  </a:cxn>
                  <a:cxn ang="0">
                    <a:pos x="2360" y="163"/>
                  </a:cxn>
                  <a:cxn ang="0">
                    <a:pos x="2423" y="99"/>
                  </a:cxn>
                  <a:cxn ang="0">
                    <a:pos x="2480" y="50"/>
                  </a:cxn>
                  <a:cxn ang="0">
                    <a:pos x="2501" y="29"/>
                  </a:cxn>
                  <a:cxn ang="0">
                    <a:pos x="2530" y="14"/>
                  </a:cxn>
                  <a:cxn ang="0">
                    <a:pos x="2544" y="7"/>
                  </a:cxn>
                  <a:cxn ang="0">
                    <a:pos x="2551" y="7"/>
                  </a:cxn>
                  <a:cxn ang="0">
                    <a:pos x="2558" y="0"/>
                  </a:cxn>
                  <a:cxn ang="0">
                    <a:pos x="2565" y="0"/>
                  </a:cxn>
                  <a:cxn ang="0">
                    <a:pos x="2572" y="0"/>
                  </a:cxn>
                  <a:cxn ang="0">
                    <a:pos x="2579" y="0"/>
                  </a:cxn>
                  <a:cxn ang="0">
                    <a:pos x="2579" y="0"/>
                  </a:cxn>
                  <a:cxn ang="0">
                    <a:pos x="2586" y="0"/>
                  </a:cxn>
                  <a:cxn ang="0">
                    <a:pos x="2594" y="0"/>
                  </a:cxn>
                  <a:cxn ang="0">
                    <a:pos x="2601" y="0"/>
                  </a:cxn>
                  <a:cxn ang="0">
                    <a:pos x="2608" y="0"/>
                  </a:cxn>
                  <a:cxn ang="0">
                    <a:pos x="2615" y="0"/>
                  </a:cxn>
                  <a:cxn ang="0">
                    <a:pos x="2622" y="7"/>
                  </a:cxn>
                  <a:cxn ang="0">
                    <a:pos x="2636" y="7"/>
                  </a:cxn>
                  <a:cxn ang="0">
                    <a:pos x="2657" y="22"/>
                  </a:cxn>
                  <a:cxn ang="0">
                    <a:pos x="2686" y="36"/>
                  </a:cxn>
                  <a:cxn ang="0">
                    <a:pos x="2742" y="92"/>
                  </a:cxn>
                  <a:cxn ang="0">
                    <a:pos x="2792" y="142"/>
                  </a:cxn>
                  <a:cxn ang="0">
                    <a:pos x="2898" y="248"/>
                  </a:cxn>
                  <a:cxn ang="0">
                    <a:pos x="3005" y="340"/>
                  </a:cxn>
                </a:cxnLst>
                <a:rect l="0" t="0" r="r" b="b"/>
                <a:pathLst>
                  <a:path w="3005" h="539">
                    <a:moveTo>
                      <a:pt x="0" y="539"/>
                    </a:moveTo>
                    <a:lnTo>
                      <a:pt x="99" y="539"/>
                    </a:lnTo>
                    <a:lnTo>
                      <a:pt x="212" y="539"/>
                    </a:lnTo>
                    <a:lnTo>
                      <a:pt x="326" y="539"/>
                    </a:lnTo>
                    <a:lnTo>
                      <a:pt x="439" y="539"/>
                    </a:lnTo>
                    <a:lnTo>
                      <a:pt x="645" y="539"/>
                    </a:lnTo>
                    <a:lnTo>
                      <a:pt x="758" y="539"/>
                    </a:lnTo>
                    <a:lnTo>
                      <a:pt x="857" y="532"/>
                    </a:lnTo>
                    <a:lnTo>
                      <a:pt x="963" y="532"/>
                    </a:lnTo>
                    <a:lnTo>
                      <a:pt x="1077" y="532"/>
                    </a:lnTo>
                    <a:lnTo>
                      <a:pt x="1183" y="532"/>
                    </a:lnTo>
                    <a:lnTo>
                      <a:pt x="1297" y="525"/>
                    </a:lnTo>
                    <a:lnTo>
                      <a:pt x="1403" y="518"/>
                    </a:lnTo>
                    <a:lnTo>
                      <a:pt x="1502" y="518"/>
                    </a:lnTo>
                    <a:lnTo>
                      <a:pt x="1608" y="503"/>
                    </a:lnTo>
                    <a:lnTo>
                      <a:pt x="1715" y="496"/>
                    </a:lnTo>
                    <a:lnTo>
                      <a:pt x="1764" y="489"/>
                    </a:lnTo>
                    <a:lnTo>
                      <a:pt x="1814" y="482"/>
                    </a:lnTo>
                    <a:lnTo>
                      <a:pt x="1871" y="468"/>
                    </a:lnTo>
                    <a:lnTo>
                      <a:pt x="1927" y="454"/>
                    </a:lnTo>
                    <a:lnTo>
                      <a:pt x="1984" y="440"/>
                    </a:lnTo>
                    <a:lnTo>
                      <a:pt x="2041" y="411"/>
                    </a:lnTo>
                    <a:lnTo>
                      <a:pt x="2140" y="362"/>
                    </a:lnTo>
                    <a:lnTo>
                      <a:pt x="2190" y="326"/>
                    </a:lnTo>
                    <a:lnTo>
                      <a:pt x="2246" y="277"/>
                    </a:lnTo>
                    <a:lnTo>
                      <a:pt x="2360" y="163"/>
                    </a:lnTo>
                    <a:lnTo>
                      <a:pt x="2423" y="99"/>
                    </a:lnTo>
                    <a:lnTo>
                      <a:pt x="2480" y="50"/>
                    </a:lnTo>
                    <a:lnTo>
                      <a:pt x="2501" y="29"/>
                    </a:lnTo>
                    <a:lnTo>
                      <a:pt x="2530" y="14"/>
                    </a:lnTo>
                    <a:lnTo>
                      <a:pt x="2544" y="7"/>
                    </a:lnTo>
                    <a:lnTo>
                      <a:pt x="2551" y="7"/>
                    </a:lnTo>
                    <a:lnTo>
                      <a:pt x="2558" y="0"/>
                    </a:lnTo>
                    <a:lnTo>
                      <a:pt x="2565" y="0"/>
                    </a:lnTo>
                    <a:lnTo>
                      <a:pt x="2572" y="0"/>
                    </a:lnTo>
                    <a:lnTo>
                      <a:pt x="2579" y="0"/>
                    </a:lnTo>
                    <a:lnTo>
                      <a:pt x="2579" y="0"/>
                    </a:lnTo>
                    <a:lnTo>
                      <a:pt x="2586" y="0"/>
                    </a:lnTo>
                    <a:lnTo>
                      <a:pt x="2594" y="0"/>
                    </a:lnTo>
                    <a:lnTo>
                      <a:pt x="2601" y="0"/>
                    </a:lnTo>
                    <a:lnTo>
                      <a:pt x="2608" y="0"/>
                    </a:lnTo>
                    <a:lnTo>
                      <a:pt x="2615" y="0"/>
                    </a:lnTo>
                    <a:lnTo>
                      <a:pt x="2622" y="7"/>
                    </a:lnTo>
                    <a:lnTo>
                      <a:pt x="2636" y="7"/>
                    </a:lnTo>
                    <a:lnTo>
                      <a:pt x="2657" y="22"/>
                    </a:lnTo>
                    <a:lnTo>
                      <a:pt x="2686" y="36"/>
                    </a:lnTo>
                    <a:lnTo>
                      <a:pt x="2742" y="92"/>
                    </a:lnTo>
                    <a:lnTo>
                      <a:pt x="2792" y="142"/>
                    </a:lnTo>
                    <a:lnTo>
                      <a:pt x="2898" y="248"/>
                    </a:lnTo>
                    <a:lnTo>
                      <a:pt x="3005" y="340"/>
                    </a:lnTo>
                  </a:path>
                </a:pathLst>
              </a:cu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081" name="Freeform 9"/>
              <p:cNvSpPr>
                <a:spLocks/>
              </p:cNvSpPr>
              <p:nvPr/>
            </p:nvSpPr>
            <p:spPr bwMode="auto">
              <a:xfrm>
                <a:off x="4985800" y="4394203"/>
                <a:ext cx="3441940" cy="315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36"/>
                  </a:cxn>
                  <a:cxn ang="0">
                    <a:pos x="113" y="64"/>
                  </a:cxn>
                  <a:cxn ang="0">
                    <a:pos x="226" y="107"/>
                  </a:cxn>
                  <a:cxn ang="0">
                    <a:pos x="283" y="121"/>
                  </a:cxn>
                  <a:cxn ang="0">
                    <a:pos x="333" y="135"/>
                  </a:cxn>
                  <a:cxn ang="0">
                    <a:pos x="439" y="156"/>
                  </a:cxn>
                  <a:cxn ang="0">
                    <a:pos x="489" y="156"/>
                  </a:cxn>
                  <a:cxn ang="0">
                    <a:pos x="545" y="163"/>
                  </a:cxn>
                  <a:cxn ang="0">
                    <a:pos x="644" y="170"/>
                  </a:cxn>
                  <a:cxn ang="0">
                    <a:pos x="751" y="178"/>
                  </a:cxn>
                  <a:cxn ang="0">
                    <a:pos x="850" y="185"/>
                  </a:cxn>
                  <a:cxn ang="0">
                    <a:pos x="963" y="185"/>
                  </a:cxn>
                  <a:cxn ang="0">
                    <a:pos x="1063" y="192"/>
                  </a:cxn>
                  <a:cxn ang="0">
                    <a:pos x="1169" y="192"/>
                  </a:cxn>
                  <a:cxn ang="0">
                    <a:pos x="1282" y="192"/>
                  </a:cxn>
                  <a:cxn ang="0">
                    <a:pos x="1389" y="199"/>
                  </a:cxn>
                  <a:cxn ang="0">
                    <a:pos x="1502" y="199"/>
                  </a:cxn>
                  <a:cxn ang="0">
                    <a:pos x="1708" y="199"/>
                  </a:cxn>
                  <a:cxn ang="0">
                    <a:pos x="1814" y="199"/>
                  </a:cxn>
                  <a:cxn ang="0">
                    <a:pos x="1927" y="199"/>
                  </a:cxn>
                  <a:cxn ang="0">
                    <a:pos x="2154" y="199"/>
                  </a:cxn>
                  <a:cxn ang="0">
                    <a:pos x="2168" y="199"/>
                  </a:cxn>
                </a:cxnLst>
                <a:rect l="0" t="0" r="r" b="b"/>
                <a:pathLst>
                  <a:path w="2168" h="199">
                    <a:moveTo>
                      <a:pt x="0" y="0"/>
                    </a:moveTo>
                    <a:lnTo>
                      <a:pt x="56" y="36"/>
                    </a:lnTo>
                    <a:lnTo>
                      <a:pt x="113" y="64"/>
                    </a:lnTo>
                    <a:lnTo>
                      <a:pt x="226" y="107"/>
                    </a:lnTo>
                    <a:lnTo>
                      <a:pt x="283" y="121"/>
                    </a:lnTo>
                    <a:lnTo>
                      <a:pt x="333" y="135"/>
                    </a:lnTo>
                    <a:lnTo>
                      <a:pt x="439" y="156"/>
                    </a:lnTo>
                    <a:lnTo>
                      <a:pt x="489" y="156"/>
                    </a:lnTo>
                    <a:lnTo>
                      <a:pt x="545" y="163"/>
                    </a:lnTo>
                    <a:lnTo>
                      <a:pt x="644" y="170"/>
                    </a:lnTo>
                    <a:lnTo>
                      <a:pt x="751" y="178"/>
                    </a:lnTo>
                    <a:lnTo>
                      <a:pt x="850" y="185"/>
                    </a:lnTo>
                    <a:lnTo>
                      <a:pt x="963" y="185"/>
                    </a:lnTo>
                    <a:lnTo>
                      <a:pt x="1063" y="192"/>
                    </a:lnTo>
                    <a:lnTo>
                      <a:pt x="1169" y="192"/>
                    </a:lnTo>
                    <a:lnTo>
                      <a:pt x="1282" y="192"/>
                    </a:lnTo>
                    <a:lnTo>
                      <a:pt x="1389" y="199"/>
                    </a:lnTo>
                    <a:lnTo>
                      <a:pt x="1502" y="199"/>
                    </a:lnTo>
                    <a:lnTo>
                      <a:pt x="1708" y="199"/>
                    </a:lnTo>
                    <a:lnTo>
                      <a:pt x="1814" y="199"/>
                    </a:lnTo>
                    <a:lnTo>
                      <a:pt x="1927" y="199"/>
                    </a:lnTo>
                    <a:lnTo>
                      <a:pt x="2154" y="199"/>
                    </a:lnTo>
                    <a:lnTo>
                      <a:pt x="2168" y="199"/>
                    </a:lnTo>
                  </a:path>
                </a:pathLst>
              </a:custGeom>
              <a:ln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1782" name="Rectangle 39"/>
            <p:cNvSpPr>
              <a:spLocks noChangeArrowheads="1"/>
            </p:cNvSpPr>
            <p:nvPr/>
          </p:nvSpPr>
          <p:spPr bwMode="auto">
            <a:xfrm>
              <a:off x="5663242" y="3166765"/>
              <a:ext cx="7846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z</a:t>
              </a:r>
              <a:r>
                <a:rPr lang="en-US" b="1" baseline="-25000"/>
                <a:t>0</a:t>
              </a:r>
              <a:endParaRPr lang="en-US"/>
            </a:p>
          </p:txBody>
        </p:sp>
        <p:sp>
          <p:nvSpPr>
            <p:cNvPr id="31783" name="TextBox 41"/>
            <p:cNvSpPr txBox="1">
              <a:spLocks noChangeArrowheads="1"/>
            </p:cNvSpPr>
            <p:nvPr/>
          </p:nvSpPr>
          <p:spPr bwMode="auto">
            <a:xfrm>
              <a:off x="3809992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84" name="TextBox 42"/>
            <p:cNvSpPr txBox="1">
              <a:spLocks noChangeArrowheads="1"/>
            </p:cNvSpPr>
            <p:nvPr/>
          </p:nvSpPr>
          <p:spPr bwMode="auto">
            <a:xfrm>
              <a:off x="3429001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85" name="TextBox 43"/>
            <p:cNvSpPr txBox="1">
              <a:spLocks noChangeArrowheads="1"/>
            </p:cNvSpPr>
            <p:nvPr/>
          </p:nvSpPr>
          <p:spPr bwMode="auto">
            <a:xfrm>
              <a:off x="4038600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86" name="TextBox 44"/>
            <p:cNvSpPr txBox="1">
              <a:spLocks noChangeArrowheads="1"/>
            </p:cNvSpPr>
            <p:nvPr/>
          </p:nvSpPr>
          <p:spPr bwMode="auto">
            <a:xfrm>
              <a:off x="4894341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87" name="TextBox 45"/>
            <p:cNvSpPr txBox="1">
              <a:spLocks noChangeArrowheads="1"/>
            </p:cNvSpPr>
            <p:nvPr/>
          </p:nvSpPr>
          <p:spPr bwMode="auto">
            <a:xfrm>
              <a:off x="4191002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88" name="TextBox 46"/>
            <p:cNvSpPr txBox="1">
              <a:spLocks noChangeArrowheads="1"/>
            </p:cNvSpPr>
            <p:nvPr/>
          </p:nvSpPr>
          <p:spPr bwMode="auto">
            <a:xfrm>
              <a:off x="4571993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89" name="TextBox 47"/>
            <p:cNvSpPr txBox="1">
              <a:spLocks noChangeArrowheads="1"/>
            </p:cNvSpPr>
            <p:nvPr/>
          </p:nvSpPr>
          <p:spPr bwMode="auto">
            <a:xfrm>
              <a:off x="4343400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90" name="TextBox 48"/>
            <p:cNvSpPr txBox="1">
              <a:spLocks noChangeArrowheads="1"/>
            </p:cNvSpPr>
            <p:nvPr/>
          </p:nvSpPr>
          <p:spPr bwMode="auto">
            <a:xfrm>
              <a:off x="5503944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  <p:sp>
          <p:nvSpPr>
            <p:cNvPr id="31791" name="TextBox 49"/>
            <p:cNvSpPr txBox="1">
              <a:spLocks noChangeArrowheads="1"/>
            </p:cNvSpPr>
            <p:nvPr/>
          </p:nvSpPr>
          <p:spPr bwMode="auto">
            <a:xfrm>
              <a:off x="2895601" y="4004965"/>
              <a:ext cx="58535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269E"/>
                  </a:solidFill>
                </a:rPr>
                <a:t>-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rot="5400000">
            <a:off x="781050" y="2686064"/>
            <a:ext cx="2819400" cy="381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55" name="TextBox 35"/>
          <p:cNvSpPr txBox="1">
            <a:spLocks noChangeArrowheads="1"/>
          </p:cNvSpPr>
          <p:nvPr/>
        </p:nvSpPr>
        <p:spPr bwMode="auto">
          <a:xfrm>
            <a:off x="4343400" y="2590827"/>
            <a:ext cx="4251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1756" name="Oval 8"/>
          <p:cNvSpPr>
            <a:spLocks noChangeArrowheads="1"/>
          </p:cNvSpPr>
          <p:nvPr/>
        </p:nvSpPr>
        <p:spPr bwMode="auto">
          <a:xfrm>
            <a:off x="6173788" y="175101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1757" name="Text Box 10"/>
          <p:cNvSpPr txBox="1">
            <a:spLocks noChangeArrowheads="1"/>
          </p:cNvSpPr>
          <p:nvPr/>
        </p:nvSpPr>
        <p:spPr bwMode="auto">
          <a:xfrm>
            <a:off x="6402389" y="1370014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982494" y="2704306"/>
            <a:ext cx="1752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759" name="TextBox 51"/>
          <p:cNvSpPr txBox="1">
            <a:spLocks noChangeArrowheads="1"/>
          </p:cNvSpPr>
          <p:nvPr/>
        </p:nvSpPr>
        <p:spPr bwMode="auto">
          <a:xfrm>
            <a:off x="5838825" y="1628776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53" name="Straight Connector 52"/>
          <p:cNvCxnSpPr/>
          <p:nvPr/>
        </p:nvCxnSpPr>
        <p:spPr>
          <a:xfrm rot="10800000">
            <a:off x="4800600" y="3581400"/>
            <a:ext cx="388620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5400000">
            <a:off x="5982494" y="4456906"/>
            <a:ext cx="1752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762" name="Oval 8"/>
          <p:cNvSpPr>
            <a:spLocks noChangeArrowheads="1"/>
          </p:cNvSpPr>
          <p:nvPr/>
        </p:nvSpPr>
        <p:spPr bwMode="auto">
          <a:xfrm>
            <a:off x="6172200" y="5181600"/>
            <a:ext cx="228600" cy="228600"/>
          </a:xfrm>
          <a:prstGeom prst="ellipse">
            <a:avLst/>
          </a:prstGeom>
          <a:solidFill>
            <a:srgbClr val="000066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4375944" y="3575844"/>
            <a:ext cx="3810000" cy="1111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64" name="TextBox 59"/>
          <p:cNvSpPr txBox="1">
            <a:spLocks noChangeArrowheads="1"/>
          </p:cNvSpPr>
          <p:nvPr/>
        </p:nvSpPr>
        <p:spPr bwMode="auto">
          <a:xfrm>
            <a:off x="5867400" y="5029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31765" name="Rectangle 60"/>
          <p:cNvSpPr>
            <a:spLocks noChangeArrowheads="1"/>
          </p:cNvSpPr>
          <p:nvPr/>
        </p:nvSpPr>
        <p:spPr bwMode="auto">
          <a:xfrm>
            <a:off x="7010400" y="2590800"/>
            <a:ext cx="38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</a:t>
            </a:r>
            <a:r>
              <a:rPr lang="en-US" b="1" baseline="-25000"/>
              <a:t>0</a:t>
            </a:r>
            <a:endParaRPr lang="en-US"/>
          </a:p>
        </p:txBody>
      </p:sp>
      <p:sp>
        <p:nvSpPr>
          <p:cNvPr id="31766" name="Rectangle 61"/>
          <p:cNvSpPr>
            <a:spLocks noChangeArrowheads="1"/>
          </p:cNvSpPr>
          <p:nvPr/>
        </p:nvSpPr>
        <p:spPr bwMode="auto">
          <a:xfrm>
            <a:off x="7086600" y="4343400"/>
            <a:ext cx="38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</a:t>
            </a:r>
            <a:r>
              <a:rPr lang="en-US" b="1" baseline="-25000"/>
              <a:t>0</a:t>
            </a:r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10800000">
            <a:off x="0" y="3581400"/>
            <a:ext cx="426720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68" name="TextBox 65"/>
          <p:cNvSpPr txBox="1">
            <a:spLocks noChangeArrowheads="1"/>
          </p:cNvSpPr>
          <p:nvPr/>
        </p:nvSpPr>
        <p:spPr bwMode="auto">
          <a:xfrm>
            <a:off x="533400" y="2286028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E</a:t>
            </a:r>
          </a:p>
        </p:txBody>
      </p:sp>
      <p:sp>
        <p:nvSpPr>
          <p:cNvPr id="31769" name="TextBox 66"/>
          <p:cNvSpPr txBox="1">
            <a:spLocks noChangeArrowheads="1"/>
          </p:cNvSpPr>
          <p:nvPr/>
        </p:nvSpPr>
        <p:spPr bwMode="auto">
          <a:xfrm>
            <a:off x="5638800" y="2286028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E</a:t>
            </a:r>
          </a:p>
        </p:txBody>
      </p:sp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638800"/>
            <a:ext cx="7162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1" name="Rectangle 68"/>
          <p:cNvSpPr>
            <a:spLocks noChangeArrowheads="1"/>
          </p:cNvSpPr>
          <p:nvPr/>
        </p:nvSpPr>
        <p:spPr bwMode="auto">
          <a:xfrm>
            <a:off x="152404" y="5105420"/>
            <a:ext cx="5168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The field on the electrode surface (z=0) is therefore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4"/>
          <p:cNvSpPr>
            <a:spLocks noChangeShapeType="1"/>
          </p:cNvSpPr>
          <p:nvPr/>
        </p:nvSpPr>
        <p:spPr bwMode="auto">
          <a:xfrm>
            <a:off x="1295400" y="4827588"/>
            <a:ext cx="152400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71" name="Freeform 5"/>
          <p:cNvSpPr>
            <a:spLocks/>
          </p:cNvSpPr>
          <p:nvPr/>
        </p:nvSpPr>
        <p:spPr bwMode="auto">
          <a:xfrm>
            <a:off x="1066801" y="4860925"/>
            <a:ext cx="1289050" cy="1944688"/>
          </a:xfrm>
          <a:custGeom>
            <a:avLst/>
            <a:gdLst>
              <a:gd name="T0" fmla="*/ 2147483647 w 812"/>
              <a:gd name="T1" fmla="*/ 2147483647 h 1225"/>
              <a:gd name="T2" fmla="*/ 2147483647 w 812"/>
              <a:gd name="T3" fmla="*/ 0 h 1225"/>
              <a:gd name="T4" fmla="*/ 2147483647 w 812"/>
              <a:gd name="T5" fmla="*/ 2147483647 h 1225"/>
              <a:gd name="T6" fmla="*/ 2147483647 w 812"/>
              <a:gd name="T7" fmla="*/ 2147483647 h 1225"/>
              <a:gd name="T8" fmla="*/ 2147483647 w 812"/>
              <a:gd name="T9" fmla="*/ 2147483647 h 1225"/>
              <a:gd name="T10" fmla="*/ 2147483647 w 812"/>
              <a:gd name="T11" fmla="*/ 2147483647 h 1225"/>
              <a:gd name="T12" fmla="*/ 2147483647 w 812"/>
              <a:gd name="T13" fmla="*/ 2147483647 h 1225"/>
              <a:gd name="T14" fmla="*/ 2147483647 w 812"/>
              <a:gd name="T15" fmla="*/ 2147483647 h 1225"/>
              <a:gd name="T16" fmla="*/ 2147483647 w 812"/>
              <a:gd name="T17" fmla="*/ 2147483647 h 1225"/>
              <a:gd name="T18" fmla="*/ 0 w 812"/>
              <a:gd name="T19" fmla="*/ 2147483647 h 1225"/>
              <a:gd name="T20" fmla="*/ 2147483647 w 812"/>
              <a:gd name="T21" fmla="*/ 2147483647 h 1225"/>
              <a:gd name="T22" fmla="*/ 0 w 812"/>
              <a:gd name="T23" fmla="*/ 2147483647 h 12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2"/>
              <a:gd name="T37" fmla="*/ 0 h 1225"/>
              <a:gd name="T38" fmla="*/ 812 w 812"/>
              <a:gd name="T39" fmla="*/ 1225 h 12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2" h="1225">
                <a:moveTo>
                  <a:pt x="812" y="57"/>
                </a:moveTo>
                <a:cubicBezTo>
                  <a:pt x="760" y="17"/>
                  <a:pt x="716" y="10"/>
                  <a:pt x="651" y="0"/>
                </a:cubicBezTo>
                <a:cubicBezTo>
                  <a:pt x="546" y="11"/>
                  <a:pt x="450" y="49"/>
                  <a:pt x="349" y="76"/>
                </a:cubicBezTo>
                <a:cubicBezTo>
                  <a:pt x="317" y="97"/>
                  <a:pt x="301" y="124"/>
                  <a:pt x="274" y="151"/>
                </a:cubicBezTo>
                <a:cubicBezTo>
                  <a:pt x="258" y="196"/>
                  <a:pt x="234" y="243"/>
                  <a:pt x="207" y="283"/>
                </a:cubicBezTo>
                <a:cubicBezTo>
                  <a:pt x="181" y="393"/>
                  <a:pt x="218" y="258"/>
                  <a:pt x="179" y="349"/>
                </a:cubicBezTo>
                <a:cubicBezTo>
                  <a:pt x="164" y="385"/>
                  <a:pt x="157" y="427"/>
                  <a:pt x="141" y="463"/>
                </a:cubicBezTo>
                <a:cubicBezTo>
                  <a:pt x="131" y="486"/>
                  <a:pt x="115" y="506"/>
                  <a:pt x="104" y="529"/>
                </a:cubicBezTo>
                <a:cubicBezTo>
                  <a:pt x="88" y="604"/>
                  <a:pt x="61" y="671"/>
                  <a:pt x="47" y="746"/>
                </a:cubicBezTo>
                <a:cubicBezTo>
                  <a:pt x="42" y="866"/>
                  <a:pt x="62" y="963"/>
                  <a:pt x="0" y="1058"/>
                </a:cubicBezTo>
                <a:cubicBezTo>
                  <a:pt x="6" y="1106"/>
                  <a:pt x="14" y="1136"/>
                  <a:pt x="28" y="1180"/>
                </a:cubicBezTo>
                <a:cubicBezTo>
                  <a:pt x="17" y="1225"/>
                  <a:pt x="31" y="1224"/>
                  <a:pt x="0" y="1209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72" name="Line 6"/>
          <p:cNvSpPr>
            <a:spLocks noChangeShapeType="1"/>
          </p:cNvSpPr>
          <p:nvPr/>
        </p:nvSpPr>
        <p:spPr bwMode="auto">
          <a:xfrm>
            <a:off x="228600" y="5742016"/>
            <a:ext cx="8229600" cy="1587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73" name="Oval 8"/>
          <p:cNvSpPr>
            <a:spLocks noChangeArrowheads="1"/>
          </p:cNvSpPr>
          <p:nvPr/>
        </p:nvSpPr>
        <p:spPr bwMode="auto">
          <a:xfrm>
            <a:off x="4267200" y="392906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4648200" y="3852864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228600" y="914407"/>
            <a:ext cx="8534400" cy="200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2060"/>
                </a:solidFill>
              </a:rPr>
              <a:t>We </a:t>
            </a:r>
            <a:r>
              <a:rPr lang="en-US" b="1" dirty="0" smtClean="0">
                <a:solidFill>
                  <a:srgbClr val="002060"/>
                </a:solidFill>
              </a:rPr>
              <a:t>therefore </a:t>
            </a:r>
            <a:r>
              <a:rPr lang="en-US" b="1" dirty="0">
                <a:solidFill>
                  <a:srgbClr val="002060"/>
                </a:solidFill>
              </a:rPr>
              <a:t>find a surface charge density of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6600"/>
                </a:solidFill>
              </a:rPr>
              <a:t>And therefore a total induced charge of </a:t>
            </a:r>
          </a:p>
        </p:txBody>
      </p:sp>
      <p:sp>
        <p:nvSpPr>
          <p:cNvPr id="32776" name="Line 15"/>
          <p:cNvSpPr>
            <a:spLocks noChangeShapeType="1"/>
          </p:cNvSpPr>
          <p:nvPr/>
        </p:nvSpPr>
        <p:spPr bwMode="auto">
          <a:xfrm>
            <a:off x="4191000" y="6461125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77" name="Line 16"/>
          <p:cNvSpPr>
            <a:spLocks noChangeShapeType="1"/>
          </p:cNvSpPr>
          <p:nvPr/>
        </p:nvSpPr>
        <p:spPr bwMode="auto">
          <a:xfrm>
            <a:off x="4343400" y="5699125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78" name="Line 17"/>
          <p:cNvSpPr>
            <a:spLocks noChangeShapeType="1"/>
          </p:cNvSpPr>
          <p:nvPr/>
        </p:nvSpPr>
        <p:spPr bwMode="auto">
          <a:xfrm>
            <a:off x="4191000" y="64611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79" name="Line 18"/>
          <p:cNvSpPr>
            <a:spLocks noChangeShapeType="1"/>
          </p:cNvSpPr>
          <p:nvPr/>
        </p:nvSpPr>
        <p:spPr bwMode="auto">
          <a:xfrm>
            <a:off x="4267200" y="65373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80" name="Line 19"/>
          <p:cNvSpPr>
            <a:spLocks noChangeShapeType="1"/>
          </p:cNvSpPr>
          <p:nvPr/>
        </p:nvSpPr>
        <p:spPr bwMode="auto">
          <a:xfrm>
            <a:off x="4343400" y="6613525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2781" name="Text Box 24"/>
          <p:cNvSpPr txBox="1">
            <a:spLocks noChangeArrowheads="1"/>
          </p:cNvSpPr>
          <p:nvPr/>
        </p:nvSpPr>
        <p:spPr bwMode="auto">
          <a:xfrm>
            <a:off x="6994539" y="46355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8154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553200" y="6400828"/>
            <a:ext cx="2133600" cy="365125"/>
          </a:xfrm>
        </p:spPr>
        <p:txBody>
          <a:bodyPr/>
          <a:lstStyle/>
          <a:p>
            <a:pPr>
              <a:defRPr/>
            </a:pPr>
            <a:fld id="{81D3BF17-4C58-46B4-8A09-DA76BADA4BAE}" type="slidenum">
              <a:rPr lang="en-US" smtClean="0">
                <a:latin typeface="Arial" charset="0"/>
              </a:rPr>
              <a:pPr>
                <a:defRPr/>
              </a:pPr>
              <a:t>48</a:t>
            </a:fld>
            <a:endParaRPr lang="en-US" dirty="0" smtClean="0">
              <a:latin typeface="Arial" charset="0"/>
            </a:endParaRPr>
          </a:p>
        </p:txBody>
      </p:sp>
      <p:sp>
        <p:nvSpPr>
          <p:cNvPr id="32784" name="TextBox 26"/>
          <p:cNvSpPr txBox="1">
            <a:spLocks noChangeArrowheads="1"/>
          </p:cNvSpPr>
          <p:nvPr/>
        </p:nvSpPr>
        <p:spPr bwMode="auto">
          <a:xfrm>
            <a:off x="0" y="15242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Arial" charset="0"/>
              </a:rPr>
              <a:t>Induced Charges</a:t>
            </a:r>
          </a:p>
        </p:txBody>
      </p:sp>
      <p:grpSp>
        <p:nvGrpSpPr>
          <p:cNvPr id="32785" name="Group 36"/>
          <p:cNvGrpSpPr>
            <a:grpSpLocks/>
          </p:cNvGrpSpPr>
          <p:nvPr/>
        </p:nvGrpSpPr>
        <p:grpSpPr bwMode="auto">
          <a:xfrm>
            <a:off x="228601" y="4751388"/>
            <a:ext cx="8212138" cy="855662"/>
            <a:chOff x="214313" y="3854453"/>
            <a:chExt cx="8212137" cy="855664"/>
          </a:xfrm>
        </p:grpSpPr>
        <p:sp>
          <p:nvSpPr>
            <p:cNvPr id="131080" name="Freeform 8"/>
            <p:cNvSpPr>
              <a:spLocks/>
            </p:cNvSpPr>
            <p:nvPr/>
          </p:nvSpPr>
          <p:spPr bwMode="auto">
            <a:xfrm>
              <a:off x="214313" y="3854453"/>
              <a:ext cx="4770437" cy="855664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99" y="539"/>
                </a:cxn>
                <a:cxn ang="0">
                  <a:pos x="212" y="539"/>
                </a:cxn>
                <a:cxn ang="0">
                  <a:pos x="326" y="539"/>
                </a:cxn>
                <a:cxn ang="0">
                  <a:pos x="439" y="539"/>
                </a:cxn>
                <a:cxn ang="0">
                  <a:pos x="645" y="539"/>
                </a:cxn>
                <a:cxn ang="0">
                  <a:pos x="758" y="539"/>
                </a:cxn>
                <a:cxn ang="0">
                  <a:pos x="857" y="532"/>
                </a:cxn>
                <a:cxn ang="0">
                  <a:pos x="963" y="532"/>
                </a:cxn>
                <a:cxn ang="0">
                  <a:pos x="1077" y="532"/>
                </a:cxn>
                <a:cxn ang="0">
                  <a:pos x="1183" y="532"/>
                </a:cxn>
                <a:cxn ang="0">
                  <a:pos x="1297" y="525"/>
                </a:cxn>
                <a:cxn ang="0">
                  <a:pos x="1403" y="518"/>
                </a:cxn>
                <a:cxn ang="0">
                  <a:pos x="1502" y="518"/>
                </a:cxn>
                <a:cxn ang="0">
                  <a:pos x="1608" y="503"/>
                </a:cxn>
                <a:cxn ang="0">
                  <a:pos x="1715" y="496"/>
                </a:cxn>
                <a:cxn ang="0">
                  <a:pos x="1764" y="489"/>
                </a:cxn>
                <a:cxn ang="0">
                  <a:pos x="1814" y="482"/>
                </a:cxn>
                <a:cxn ang="0">
                  <a:pos x="1871" y="468"/>
                </a:cxn>
                <a:cxn ang="0">
                  <a:pos x="1927" y="454"/>
                </a:cxn>
                <a:cxn ang="0">
                  <a:pos x="1984" y="440"/>
                </a:cxn>
                <a:cxn ang="0">
                  <a:pos x="2041" y="411"/>
                </a:cxn>
                <a:cxn ang="0">
                  <a:pos x="2140" y="362"/>
                </a:cxn>
                <a:cxn ang="0">
                  <a:pos x="2190" y="326"/>
                </a:cxn>
                <a:cxn ang="0">
                  <a:pos x="2246" y="277"/>
                </a:cxn>
                <a:cxn ang="0">
                  <a:pos x="2360" y="163"/>
                </a:cxn>
                <a:cxn ang="0">
                  <a:pos x="2423" y="99"/>
                </a:cxn>
                <a:cxn ang="0">
                  <a:pos x="2480" y="50"/>
                </a:cxn>
                <a:cxn ang="0">
                  <a:pos x="2501" y="29"/>
                </a:cxn>
                <a:cxn ang="0">
                  <a:pos x="2530" y="14"/>
                </a:cxn>
                <a:cxn ang="0">
                  <a:pos x="2544" y="7"/>
                </a:cxn>
                <a:cxn ang="0">
                  <a:pos x="2551" y="7"/>
                </a:cxn>
                <a:cxn ang="0">
                  <a:pos x="2558" y="0"/>
                </a:cxn>
                <a:cxn ang="0">
                  <a:pos x="2565" y="0"/>
                </a:cxn>
                <a:cxn ang="0">
                  <a:pos x="2572" y="0"/>
                </a:cxn>
                <a:cxn ang="0">
                  <a:pos x="2579" y="0"/>
                </a:cxn>
                <a:cxn ang="0">
                  <a:pos x="2579" y="0"/>
                </a:cxn>
                <a:cxn ang="0">
                  <a:pos x="2586" y="0"/>
                </a:cxn>
                <a:cxn ang="0">
                  <a:pos x="2594" y="0"/>
                </a:cxn>
                <a:cxn ang="0">
                  <a:pos x="2601" y="0"/>
                </a:cxn>
                <a:cxn ang="0">
                  <a:pos x="2608" y="0"/>
                </a:cxn>
                <a:cxn ang="0">
                  <a:pos x="2615" y="0"/>
                </a:cxn>
                <a:cxn ang="0">
                  <a:pos x="2622" y="7"/>
                </a:cxn>
                <a:cxn ang="0">
                  <a:pos x="2636" y="7"/>
                </a:cxn>
                <a:cxn ang="0">
                  <a:pos x="2657" y="22"/>
                </a:cxn>
                <a:cxn ang="0">
                  <a:pos x="2686" y="36"/>
                </a:cxn>
                <a:cxn ang="0">
                  <a:pos x="2742" y="92"/>
                </a:cxn>
                <a:cxn ang="0">
                  <a:pos x="2792" y="142"/>
                </a:cxn>
                <a:cxn ang="0">
                  <a:pos x="2898" y="248"/>
                </a:cxn>
                <a:cxn ang="0">
                  <a:pos x="3005" y="340"/>
                </a:cxn>
              </a:cxnLst>
              <a:rect l="0" t="0" r="r" b="b"/>
              <a:pathLst>
                <a:path w="3005" h="539">
                  <a:moveTo>
                    <a:pt x="0" y="539"/>
                  </a:moveTo>
                  <a:lnTo>
                    <a:pt x="99" y="539"/>
                  </a:lnTo>
                  <a:lnTo>
                    <a:pt x="212" y="539"/>
                  </a:lnTo>
                  <a:lnTo>
                    <a:pt x="326" y="539"/>
                  </a:lnTo>
                  <a:lnTo>
                    <a:pt x="439" y="539"/>
                  </a:lnTo>
                  <a:lnTo>
                    <a:pt x="645" y="539"/>
                  </a:lnTo>
                  <a:lnTo>
                    <a:pt x="758" y="539"/>
                  </a:lnTo>
                  <a:lnTo>
                    <a:pt x="857" y="532"/>
                  </a:lnTo>
                  <a:lnTo>
                    <a:pt x="963" y="532"/>
                  </a:lnTo>
                  <a:lnTo>
                    <a:pt x="1077" y="532"/>
                  </a:lnTo>
                  <a:lnTo>
                    <a:pt x="1183" y="532"/>
                  </a:lnTo>
                  <a:lnTo>
                    <a:pt x="1297" y="525"/>
                  </a:lnTo>
                  <a:lnTo>
                    <a:pt x="1403" y="518"/>
                  </a:lnTo>
                  <a:lnTo>
                    <a:pt x="1502" y="518"/>
                  </a:lnTo>
                  <a:lnTo>
                    <a:pt x="1608" y="503"/>
                  </a:lnTo>
                  <a:lnTo>
                    <a:pt x="1715" y="496"/>
                  </a:lnTo>
                  <a:lnTo>
                    <a:pt x="1764" y="489"/>
                  </a:lnTo>
                  <a:lnTo>
                    <a:pt x="1814" y="482"/>
                  </a:lnTo>
                  <a:lnTo>
                    <a:pt x="1871" y="468"/>
                  </a:lnTo>
                  <a:lnTo>
                    <a:pt x="1927" y="454"/>
                  </a:lnTo>
                  <a:lnTo>
                    <a:pt x="1984" y="440"/>
                  </a:lnTo>
                  <a:lnTo>
                    <a:pt x="2041" y="411"/>
                  </a:lnTo>
                  <a:lnTo>
                    <a:pt x="2140" y="362"/>
                  </a:lnTo>
                  <a:lnTo>
                    <a:pt x="2190" y="326"/>
                  </a:lnTo>
                  <a:lnTo>
                    <a:pt x="2246" y="277"/>
                  </a:lnTo>
                  <a:lnTo>
                    <a:pt x="2360" y="163"/>
                  </a:lnTo>
                  <a:lnTo>
                    <a:pt x="2423" y="99"/>
                  </a:lnTo>
                  <a:lnTo>
                    <a:pt x="2480" y="50"/>
                  </a:lnTo>
                  <a:lnTo>
                    <a:pt x="2501" y="29"/>
                  </a:lnTo>
                  <a:lnTo>
                    <a:pt x="2530" y="14"/>
                  </a:lnTo>
                  <a:lnTo>
                    <a:pt x="2544" y="7"/>
                  </a:lnTo>
                  <a:lnTo>
                    <a:pt x="2551" y="7"/>
                  </a:lnTo>
                  <a:lnTo>
                    <a:pt x="2558" y="0"/>
                  </a:lnTo>
                  <a:lnTo>
                    <a:pt x="2565" y="0"/>
                  </a:lnTo>
                  <a:lnTo>
                    <a:pt x="2572" y="0"/>
                  </a:lnTo>
                  <a:lnTo>
                    <a:pt x="2579" y="0"/>
                  </a:lnTo>
                  <a:lnTo>
                    <a:pt x="2579" y="0"/>
                  </a:lnTo>
                  <a:lnTo>
                    <a:pt x="2586" y="0"/>
                  </a:lnTo>
                  <a:lnTo>
                    <a:pt x="2594" y="0"/>
                  </a:lnTo>
                  <a:lnTo>
                    <a:pt x="2601" y="0"/>
                  </a:lnTo>
                  <a:lnTo>
                    <a:pt x="2608" y="0"/>
                  </a:lnTo>
                  <a:lnTo>
                    <a:pt x="2615" y="0"/>
                  </a:lnTo>
                  <a:lnTo>
                    <a:pt x="2622" y="7"/>
                  </a:lnTo>
                  <a:lnTo>
                    <a:pt x="2636" y="7"/>
                  </a:lnTo>
                  <a:lnTo>
                    <a:pt x="2657" y="22"/>
                  </a:lnTo>
                  <a:lnTo>
                    <a:pt x="2686" y="36"/>
                  </a:lnTo>
                  <a:lnTo>
                    <a:pt x="2742" y="92"/>
                  </a:lnTo>
                  <a:lnTo>
                    <a:pt x="2792" y="142"/>
                  </a:lnTo>
                  <a:lnTo>
                    <a:pt x="2898" y="248"/>
                  </a:lnTo>
                  <a:lnTo>
                    <a:pt x="3005" y="340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81" name="Freeform 9"/>
            <p:cNvSpPr>
              <a:spLocks/>
            </p:cNvSpPr>
            <p:nvPr/>
          </p:nvSpPr>
          <p:spPr bwMode="auto">
            <a:xfrm>
              <a:off x="4984750" y="4394204"/>
              <a:ext cx="3441700" cy="315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36"/>
                </a:cxn>
                <a:cxn ang="0">
                  <a:pos x="113" y="64"/>
                </a:cxn>
                <a:cxn ang="0">
                  <a:pos x="226" y="107"/>
                </a:cxn>
                <a:cxn ang="0">
                  <a:pos x="283" y="121"/>
                </a:cxn>
                <a:cxn ang="0">
                  <a:pos x="333" y="135"/>
                </a:cxn>
                <a:cxn ang="0">
                  <a:pos x="439" y="156"/>
                </a:cxn>
                <a:cxn ang="0">
                  <a:pos x="489" y="156"/>
                </a:cxn>
                <a:cxn ang="0">
                  <a:pos x="545" y="163"/>
                </a:cxn>
                <a:cxn ang="0">
                  <a:pos x="644" y="170"/>
                </a:cxn>
                <a:cxn ang="0">
                  <a:pos x="751" y="178"/>
                </a:cxn>
                <a:cxn ang="0">
                  <a:pos x="850" y="185"/>
                </a:cxn>
                <a:cxn ang="0">
                  <a:pos x="963" y="185"/>
                </a:cxn>
                <a:cxn ang="0">
                  <a:pos x="1063" y="192"/>
                </a:cxn>
                <a:cxn ang="0">
                  <a:pos x="1169" y="192"/>
                </a:cxn>
                <a:cxn ang="0">
                  <a:pos x="1282" y="192"/>
                </a:cxn>
                <a:cxn ang="0">
                  <a:pos x="1389" y="199"/>
                </a:cxn>
                <a:cxn ang="0">
                  <a:pos x="1502" y="199"/>
                </a:cxn>
                <a:cxn ang="0">
                  <a:pos x="1708" y="199"/>
                </a:cxn>
                <a:cxn ang="0">
                  <a:pos x="1814" y="199"/>
                </a:cxn>
                <a:cxn ang="0">
                  <a:pos x="1927" y="199"/>
                </a:cxn>
                <a:cxn ang="0">
                  <a:pos x="2154" y="199"/>
                </a:cxn>
                <a:cxn ang="0">
                  <a:pos x="2168" y="199"/>
                </a:cxn>
              </a:cxnLst>
              <a:rect l="0" t="0" r="r" b="b"/>
              <a:pathLst>
                <a:path w="2168" h="199">
                  <a:moveTo>
                    <a:pt x="0" y="0"/>
                  </a:moveTo>
                  <a:lnTo>
                    <a:pt x="56" y="36"/>
                  </a:lnTo>
                  <a:lnTo>
                    <a:pt x="113" y="64"/>
                  </a:lnTo>
                  <a:lnTo>
                    <a:pt x="226" y="107"/>
                  </a:lnTo>
                  <a:lnTo>
                    <a:pt x="283" y="121"/>
                  </a:lnTo>
                  <a:lnTo>
                    <a:pt x="333" y="135"/>
                  </a:lnTo>
                  <a:lnTo>
                    <a:pt x="439" y="156"/>
                  </a:lnTo>
                  <a:lnTo>
                    <a:pt x="489" y="156"/>
                  </a:lnTo>
                  <a:lnTo>
                    <a:pt x="545" y="163"/>
                  </a:lnTo>
                  <a:lnTo>
                    <a:pt x="644" y="170"/>
                  </a:lnTo>
                  <a:lnTo>
                    <a:pt x="751" y="178"/>
                  </a:lnTo>
                  <a:lnTo>
                    <a:pt x="850" y="185"/>
                  </a:lnTo>
                  <a:lnTo>
                    <a:pt x="963" y="185"/>
                  </a:lnTo>
                  <a:lnTo>
                    <a:pt x="1063" y="192"/>
                  </a:lnTo>
                  <a:lnTo>
                    <a:pt x="1169" y="192"/>
                  </a:lnTo>
                  <a:lnTo>
                    <a:pt x="1282" y="192"/>
                  </a:lnTo>
                  <a:lnTo>
                    <a:pt x="1389" y="199"/>
                  </a:lnTo>
                  <a:lnTo>
                    <a:pt x="1502" y="199"/>
                  </a:lnTo>
                  <a:lnTo>
                    <a:pt x="1708" y="199"/>
                  </a:lnTo>
                  <a:lnTo>
                    <a:pt x="1814" y="199"/>
                  </a:lnTo>
                  <a:lnTo>
                    <a:pt x="1927" y="199"/>
                  </a:lnTo>
                  <a:lnTo>
                    <a:pt x="2154" y="199"/>
                  </a:lnTo>
                  <a:lnTo>
                    <a:pt x="2168" y="199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>
            <a:off x="5053013" y="4851428"/>
            <a:ext cx="1627188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787" name="Rectangle 39"/>
          <p:cNvSpPr>
            <a:spLocks noChangeArrowheads="1"/>
          </p:cNvSpPr>
          <p:nvPr/>
        </p:nvSpPr>
        <p:spPr bwMode="auto">
          <a:xfrm>
            <a:off x="6019801" y="4446588"/>
            <a:ext cx="38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</a:t>
            </a:r>
            <a:r>
              <a:rPr lang="en-US" b="1" baseline="-25000"/>
              <a:t>0</a:t>
            </a:r>
            <a:endParaRPr lang="en-US"/>
          </a:p>
        </p:txBody>
      </p:sp>
      <p:sp>
        <p:nvSpPr>
          <p:cNvPr id="32788" name="TextBox 40"/>
          <p:cNvSpPr txBox="1">
            <a:spLocks noChangeArrowheads="1"/>
          </p:cNvSpPr>
          <p:nvPr/>
        </p:nvSpPr>
        <p:spPr bwMode="auto">
          <a:xfrm>
            <a:off x="3886200" y="3810006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2789" name="TextBox 41"/>
          <p:cNvSpPr txBox="1">
            <a:spLocks noChangeArrowheads="1"/>
          </p:cNvSpPr>
          <p:nvPr/>
        </p:nvSpPr>
        <p:spPr bwMode="auto">
          <a:xfrm>
            <a:off x="3810000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0" name="TextBox 42"/>
          <p:cNvSpPr txBox="1">
            <a:spLocks noChangeArrowheads="1"/>
          </p:cNvSpPr>
          <p:nvPr/>
        </p:nvSpPr>
        <p:spPr bwMode="auto">
          <a:xfrm>
            <a:off x="3429000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1" name="TextBox 43"/>
          <p:cNvSpPr txBox="1">
            <a:spLocks noChangeArrowheads="1"/>
          </p:cNvSpPr>
          <p:nvPr/>
        </p:nvSpPr>
        <p:spPr bwMode="auto">
          <a:xfrm>
            <a:off x="4038600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2" name="TextBox 44"/>
          <p:cNvSpPr txBox="1">
            <a:spLocks noChangeArrowheads="1"/>
          </p:cNvSpPr>
          <p:nvPr/>
        </p:nvSpPr>
        <p:spPr bwMode="auto">
          <a:xfrm>
            <a:off x="4894264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3" name="TextBox 45"/>
          <p:cNvSpPr txBox="1">
            <a:spLocks noChangeArrowheads="1"/>
          </p:cNvSpPr>
          <p:nvPr/>
        </p:nvSpPr>
        <p:spPr bwMode="auto">
          <a:xfrm>
            <a:off x="4191000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4" name="TextBox 46"/>
          <p:cNvSpPr txBox="1">
            <a:spLocks noChangeArrowheads="1"/>
          </p:cNvSpPr>
          <p:nvPr/>
        </p:nvSpPr>
        <p:spPr bwMode="auto">
          <a:xfrm>
            <a:off x="4572000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5" name="TextBox 47"/>
          <p:cNvSpPr txBox="1">
            <a:spLocks noChangeArrowheads="1"/>
          </p:cNvSpPr>
          <p:nvPr/>
        </p:nvSpPr>
        <p:spPr bwMode="auto">
          <a:xfrm>
            <a:off x="4343400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6" name="TextBox 48"/>
          <p:cNvSpPr txBox="1">
            <a:spLocks noChangeArrowheads="1"/>
          </p:cNvSpPr>
          <p:nvPr/>
        </p:nvSpPr>
        <p:spPr bwMode="auto">
          <a:xfrm>
            <a:off x="5503864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2797" name="TextBox 49"/>
          <p:cNvSpPr txBox="1">
            <a:spLocks noChangeArrowheads="1"/>
          </p:cNvSpPr>
          <p:nvPr/>
        </p:nvSpPr>
        <p:spPr bwMode="auto">
          <a:xfrm>
            <a:off x="2895600" y="5361015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pic>
        <p:nvPicPr>
          <p:cNvPr id="327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819400"/>
            <a:ext cx="4161428" cy="8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447800"/>
            <a:ext cx="656874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4"/>
          <p:cNvSpPr>
            <a:spLocks noChangeShapeType="1"/>
          </p:cNvSpPr>
          <p:nvPr/>
        </p:nvSpPr>
        <p:spPr bwMode="auto">
          <a:xfrm>
            <a:off x="1295400" y="4114800"/>
            <a:ext cx="152400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795" name="Freeform 5"/>
          <p:cNvSpPr>
            <a:spLocks/>
          </p:cNvSpPr>
          <p:nvPr/>
        </p:nvSpPr>
        <p:spPr bwMode="auto">
          <a:xfrm>
            <a:off x="1066801" y="4648200"/>
            <a:ext cx="1289050" cy="1944688"/>
          </a:xfrm>
          <a:custGeom>
            <a:avLst/>
            <a:gdLst>
              <a:gd name="T0" fmla="*/ 2147483647 w 812"/>
              <a:gd name="T1" fmla="*/ 2147483647 h 1225"/>
              <a:gd name="T2" fmla="*/ 2147483647 w 812"/>
              <a:gd name="T3" fmla="*/ 0 h 1225"/>
              <a:gd name="T4" fmla="*/ 2147483647 w 812"/>
              <a:gd name="T5" fmla="*/ 2147483647 h 1225"/>
              <a:gd name="T6" fmla="*/ 2147483647 w 812"/>
              <a:gd name="T7" fmla="*/ 2147483647 h 1225"/>
              <a:gd name="T8" fmla="*/ 2147483647 w 812"/>
              <a:gd name="T9" fmla="*/ 2147483647 h 1225"/>
              <a:gd name="T10" fmla="*/ 2147483647 w 812"/>
              <a:gd name="T11" fmla="*/ 2147483647 h 1225"/>
              <a:gd name="T12" fmla="*/ 2147483647 w 812"/>
              <a:gd name="T13" fmla="*/ 2147483647 h 1225"/>
              <a:gd name="T14" fmla="*/ 2147483647 w 812"/>
              <a:gd name="T15" fmla="*/ 2147483647 h 1225"/>
              <a:gd name="T16" fmla="*/ 2147483647 w 812"/>
              <a:gd name="T17" fmla="*/ 2147483647 h 1225"/>
              <a:gd name="T18" fmla="*/ 0 w 812"/>
              <a:gd name="T19" fmla="*/ 2147483647 h 1225"/>
              <a:gd name="T20" fmla="*/ 2147483647 w 812"/>
              <a:gd name="T21" fmla="*/ 2147483647 h 1225"/>
              <a:gd name="T22" fmla="*/ 0 w 812"/>
              <a:gd name="T23" fmla="*/ 2147483647 h 12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2"/>
              <a:gd name="T37" fmla="*/ 0 h 1225"/>
              <a:gd name="T38" fmla="*/ 812 w 812"/>
              <a:gd name="T39" fmla="*/ 1225 h 12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2" h="1225">
                <a:moveTo>
                  <a:pt x="812" y="57"/>
                </a:moveTo>
                <a:cubicBezTo>
                  <a:pt x="760" y="17"/>
                  <a:pt x="716" y="10"/>
                  <a:pt x="651" y="0"/>
                </a:cubicBezTo>
                <a:cubicBezTo>
                  <a:pt x="546" y="11"/>
                  <a:pt x="450" y="49"/>
                  <a:pt x="349" y="76"/>
                </a:cubicBezTo>
                <a:cubicBezTo>
                  <a:pt x="317" y="97"/>
                  <a:pt x="301" y="124"/>
                  <a:pt x="274" y="151"/>
                </a:cubicBezTo>
                <a:cubicBezTo>
                  <a:pt x="258" y="196"/>
                  <a:pt x="234" y="243"/>
                  <a:pt x="207" y="283"/>
                </a:cubicBezTo>
                <a:cubicBezTo>
                  <a:pt x="181" y="393"/>
                  <a:pt x="218" y="258"/>
                  <a:pt x="179" y="349"/>
                </a:cubicBezTo>
                <a:cubicBezTo>
                  <a:pt x="164" y="385"/>
                  <a:pt x="157" y="427"/>
                  <a:pt x="141" y="463"/>
                </a:cubicBezTo>
                <a:cubicBezTo>
                  <a:pt x="131" y="486"/>
                  <a:pt x="115" y="506"/>
                  <a:pt x="104" y="529"/>
                </a:cubicBezTo>
                <a:cubicBezTo>
                  <a:pt x="88" y="604"/>
                  <a:pt x="61" y="671"/>
                  <a:pt x="47" y="746"/>
                </a:cubicBezTo>
                <a:cubicBezTo>
                  <a:pt x="42" y="866"/>
                  <a:pt x="62" y="963"/>
                  <a:pt x="0" y="1058"/>
                </a:cubicBezTo>
                <a:cubicBezTo>
                  <a:pt x="6" y="1106"/>
                  <a:pt x="14" y="1136"/>
                  <a:pt x="28" y="1180"/>
                </a:cubicBezTo>
                <a:cubicBezTo>
                  <a:pt x="17" y="1225"/>
                  <a:pt x="31" y="1224"/>
                  <a:pt x="0" y="1209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796" name="Line 6"/>
          <p:cNvSpPr>
            <a:spLocks noChangeShapeType="1"/>
          </p:cNvSpPr>
          <p:nvPr/>
        </p:nvSpPr>
        <p:spPr bwMode="auto">
          <a:xfrm>
            <a:off x="228600" y="5029200"/>
            <a:ext cx="8229600" cy="158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797" name="Oval 8"/>
          <p:cNvSpPr>
            <a:spLocks noChangeArrowheads="1"/>
          </p:cNvSpPr>
          <p:nvPr/>
        </p:nvSpPr>
        <p:spPr bwMode="auto">
          <a:xfrm>
            <a:off x="4267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4648200" y="2895600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609600" y="914400"/>
            <a:ext cx="7620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2060"/>
                </a:solidFill>
              </a:rPr>
              <a:t>The total charge induced by a point charge q on an infinitely large grounded metal plate is equal to –q, independent of the distance of the charge from the plate.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8000"/>
                </a:solidFill>
              </a:rPr>
              <a:t>The surface charge distribution </a:t>
            </a:r>
            <a:r>
              <a:rPr lang="en-US" b="1" dirty="0" smtClean="0">
                <a:solidFill>
                  <a:srgbClr val="008000"/>
                </a:solidFill>
              </a:rPr>
              <a:t>does </a:t>
            </a:r>
            <a:r>
              <a:rPr lang="en-US" b="1" dirty="0">
                <a:solidFill>
                  <a:srgbClr val="008000"/>
                </a:solidFill>
              </a:rPr>
              <a:t>however </a:t>
            </a:r>
            <a:r>
              <a:rPr lang="en-US" b="1" dirty="0" smtClean="0">
                <a:solidFill>
                  <a:srgbClr val="008000"/>
                </a:solidFill>
              </a:rPr>
              <a:t>depend </a:t>
            </a:r>
            <a:r>
              <a:rPr lang="en-US" b="1" dirty="0">
                <a:solidFill>
                  <a:srgbClr val="008000"/>
                </a:solidFill>
              </a:rPr>
              <a:t>on the distance z</a:t>
            </a:r>
            <a:r>
              <a:rPr lang="en-US" b="1" baseline="-25000" dirty="0">
                <a:solidFill>
                  <a:srgbClr val="008000"/>
                </a:solidFill>
              </a:rPr>
              <a:t>0</a:t>
            </a:r>
            <a:r>
              <a:rPr lang="en-US" b="1" dirty="0">
                <a:solidFill>
                  <a:srgbClr val="008000"/>
                </a:solidFill>
              </a:rPr>
              <a:t> of the charge q.</a:t>
            </a:r>
          </a:p>
        </p:txBody>
      </p:sp>
      <p:sp>
        <p:nvSpPr>
          <p:cNvPr id="33800" name="Line 15"/>
          <p:cNvSpPr>
            <a:spLocks noChangeShapeType="1"/>
          </p:cNvSpPr>
          <p:nvPr/>
        </p:nvSpPr>
        <p:spPr bwMode="auto">
          <a:xfrm>
            <a:off x="4191000" y="5867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801" name="Line 16"/>
          <p:cNvSpPr>
            <a:spLocks noChangeShapeType="1"/>
          </p:cNvSpPr>
          <p:nvPr/>
        </p:nvSpPr>
        <p:spPr bwMode="auto">
          <a:xfrm>
            <a:off x="4343400" y="5105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802" name="Line 17"/>
          <p:cNvSpPr>
            <a:spLocks noChangeShapeType="1"/>
          </p:cNvSpPr>
          <p:nvPr/>
        </p:nvSpPr>
        <p:spPr bwMode="auto">
          <a:xfrm>
            <a:off x="4191000" y="586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803" name="Line 18"/>
          <p:cNvSpPr>
            <a:spLocks noChangeShapeType="1"/>
          </p:cNvSpPr>
          <p:nvPr/>
        </p:nvSpPr>
        <p:spPr bwMode="auto">
          <a:xfrm>
            <a:off x="4267200" y="5943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804" name="Line 19"/>
          <p:cNvSpPr>
            <a:spLocks noChangeShapeType="1"/>
          </p:cNvSpPr>
          <p:nvPr/>
        </p:nvSpPr>
        <p:spPr bwMode="auto">
          <a:xfrm>
            <a:off x="43434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805" name="Text Box 24"/>
          <p:cNvSpPr txBox="1">
            <a:spLocks noChangeArrowheads="1"/>
          </p:cNvSpPr>
          <p:nvPr/>
        </p:nvSpPr>
        <p:spPr bwMode="auto">
          <a:xfrm>
            <a:off x="6994539" y="39227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8154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DECF9-7C8A-4014-A0C5-B217DE5D279C}" type="slidenum">
              <a:rPr lang="en-US" smtClean="0">
                <a:latin typeface="Arial" charset="0"/>
              </a:rPr>
              <a:pPr>
                <a:defRPr/>
              </a:pPr>
              <a:t>49</a:t>
            </a:fld>
            <a:endParaRPr lang="en-US" smtClean="0">
              <a:latin typeface="Arial" charset="0"/>
            </a:endParaRPr>
          </a:p>
        </p:txBody>
      </p:sp>
      <p:sp>
        <p:nvSpPr>
          <p:cNvPr id="33808" name="TextBox 26"/>
          <p:cNvSpPr txBox="1">
            <a:spLocks noChangeArrowheads="1"/>
          </p:cNvSpPr>
          <p:nvPr/>
        </p:nvSpPr>
        <p:spPr bwMode="auto">
          <a:xfrm>
            <a:off x="0" y="15242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Arial" charset="0"/>
              </a:rPr>
              <a:t>Induced Charges</a:t>
            </a:r>
          </a:p>
        </p:txBody>
      </p:sp>
      <p:grpSp>
        <p:nvGrpSpPr>
          <p:cNvPr id="33809" name="Group 36"/>
          <p:cNvGrpSpPr>
            <a:grpSpLocks/>
          </p:cNvGrpSpPr>
          <p:nvPr/>
        </p:nvGrpSpPr>
        <p:grpSpPr bwMode="auto">
          <a:xfrm>
            <a:off x="228601" y="4038628"/>
            <a:ext cx="8212138" cy="855663"/>
            <a:chOff x="214313" y="3854453"/>
            <a:chExt cx="8212137" cy="855664"/>
          </a:xfrm>
        </p:grpSpPr>
        <p:sp>
          <p:nvSpPr>
            <p:cNvPr id="131080" name="Freeform 8"/>
            <p:cNvSpPr>
              <a:spLocks/>
            </p:cNvSpPr>
            <p:nvPr/>
          </p:nvSpPr>
          <p:spPr bwMode="auto">
            <a:xfrm>
              <a:off x="214313" y="3854453"/>
              <a:ext cx="4770437" cy="855664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99" y="539"/>
                </a:cxn>
                <a:cxn ang="0">
                  <a:pos x="212" y="539"/>
                </a:cxn>
                <a:cxn ang="0">
                  <a:pos x="326" y="539"/>
                </a:cxn>
                <a:cxn ang="0">
                  <a:pos x="439" y="539"/>
                </a:cxn>
                <a:cxn ang="0">
                  <a:pos x="645" y="539"/>
                </a:cxn>
                <a:cxn ang="0">
                  <a:pos x="758" y="539"/>
                </a:cxn>
                <a:cxn ang="0">
                  <a:pos x="857" y="532"/>
                </a:cxn>
                <a:cxn ang="0">
                  <a:pos x="963" y="532"/>
                </a:cxn>
                <a:cxn ang="0">
                  <a:pos x="1077" y="532"/>
                </a:cxn>
                <a:cxn ang="0">
                  <a:pos x="1183" y="532"/>
                </a:cxn>
                <a:cxn ang="0">
                  <a:pos x="1297" y="525"/>
                </a:cxn>
                <a:cxn ang="0">
                  <a:pos x="1403" y="518"/>
                </a:cxn>
                <a:cxn ang="0">
                  <a:pos x="1502" y="518"/>
                </a:cxn>
                <a:cxn ang="0">
                  <a:pos x="1608" y="503"/>
                </a:cxn>
                <a:cxn ang="0">
                  <a:pos x="1715" y="496"/>
                </a:cxn>
                <a:cxn ang="0">
                  <a:pos x="1764" y="489"/>
                </a:cxn>
                <a:cxn ang="0">
                  <a:pos x="1814" y="482"/>
                </a:cxn>
                <a:cxn ang="0">
                  <a:pos x="1871" y="468"/>
                </a:cxn>
                <a:cxn ang="0">
                  <a:pos x="1927" y="454"/>
                </a:cxn>
                <a:cxn ang="0">
                  <a:pos x="1984" y="440"/>
                </a:cxn>
                <a:cxn ang="0">
                  <a:pos x="2041" y="411"/>
                </a:cxn>
                <a:cxn ang="0">
                  <a:pos x="2140" y="362"/>
                </a:cxn>
                <a:cxn ang="0">
                  <a:pos x="2190" y="326"/>
                </a:cxn>
                <a:cxn ang="0">
                  <a:pos x="2246" y="277"/>
                </a:cxn>
                <a:cxn ang="0">
                  <a:pos x="2360" y="163"/>
                </a:cxn>
                <a:cxn ang="0">
                  <a:pos x="2423" y="99"/>
                </a:cxn>
                <a:cxn ang="0">
                  <a:pos x="2480" y="50"/>
                </a:cxn>
                <a:cxn ang="0">
                  <a:pos x="2501" y="29"/>
                </a:cxn>
                <a:cxn ang="0">
                  <a:pos x="2530" y="14"/>
                </a:cxn>
                <a:cxn ang="0">
                  <a:pos x="2544" y="7"/>
                </a:cxn>
                <a:cxn ang="0">
                  <a:pos x="2551" y="7"/>
                </a:cxn>
                <a:cxn ang="0">
                  <a:pos x="2558" y="0"/>
                </a:cxn>
                <a:cxn ang="0">
                  <a:pos x="2565" y="0"/>
                </a:cxn>
                <a:cxn ang="0">
                  <a:pos x="2572" y="0"/>
                </a:cxn>
                <a:cxn ang="0">
                  <a:pos x="2579" y="0"/>
                </a:cxn>
                <a:cxn ang="0">
                  <a:pos x="2579" y="0"/>
                </a:cxn>
                <a:cxn ang="0">
                  <a:pos x="2586" y="0"/>
                </a:cxn>
                <a:cxn ang="0">
                  <a:pos x="2594" y="0"/>
                </a:cxn>
                <a:cxn ang="0">
                  <a:pos x="2601" y="0"/>
                </a:cxn>
                <a:cxn ang="0">
                  <a:pos x="2608" y="0"/>
                </a:cxn>
                <a:cxn ang="0">
                  <a:pos x="2615" y="0"/>
                </a:cxn>
                <a:cxn ang="0">
                  <a:pos x="2622" y="7"/>
                </a:cxn>
                <a:cxn ang="0">
                  <a:pos x="2636" y="7"/>
                </a:cxn>
                <a:cxn ang="0">
                  <a:pos x="2657" y="22"/>
                </a:cxn>
                <a:cxn ang="0">
                  <a:pos x="2686" y="36"/>
                </a:cxn>
                <a:cxn ang="0">
                  <a:pos x="2742" y="92"/>
                </a:cxn>
                <a:cxn ang="0">
                  <a:pos x="2792" y="142"/>
                </a:cxn>
                <a:cxn ang="0">
                  <a:pos x="2898" y="248"/>
                </a:cxn>
                <a:cxn ang="0">
                  <a:pos x="3005" y="340"/>
                </a:cxn>
              </a:cxnLst>
              <a:rect l="0" t="0" r="r" b="b"/>
              <a:pathLst>
                <a:path w="3005" h="539">
                  <a:moveTo>
                    <a:pt x="0" y="539"/>
                  </a:moveTo>
                  <a:lnTo>
                    <a:pt x="99" y="539"/>
                  </a:lnTo>
                  <a:lnTo>
                    <a:pt x="212" y="539"/>
                  </a:lnTo>
                  <a:lnTo>
                    <a:pt x="326" y="539"/>
                  </a:lnTo>
                  <a:lnTo>
                    <a:pt x="439" y="539"/>
                  </a:lnTo>
                  <a:lnTo>
                    <a:pt x="645" y="539"/>
                  </a:lnTo>
                  <a:lnTo>
                    <a:pt x="758" y="539"/>
                  </a:lnTo>
                  <a:lnTo>
                    <a:pt x="857" y="532"/>
                  </a:lnTo>
                  <a:lnTo>
                    <a:pt x="963" y="532"/>
                  </a:lnTo>
                  <a:lnTo>
                    <a:pt x="1077" y="532"/>
                  </a:lnTo>
                  <a:lnTo>
                    <a:pt x="1183" y="532"/>
                  </a:lnTo>
                  <a:lnTo>
                    <a:pt x="1297" y="525"/>
                  </a:lnTo>
                  <a:lnTo>
                    <a:pt x="1403" y="518"/>
                  </a:lnTo>
                  <a:lnTo>
                    <a:pt x="1502" y="518"/>
                  </a:lnTo>
                  <a:lnTo>
                    <a:pt x="1608" y="503"/>
                  </a:lnTo>
                  <a:lnTo>
                    <a:pt x="1715" y="496"/>
                  </a:lnTo>
                  <a:lnTo>
                    <a:pt x="1764" y="489"/>
                  </a:lnTo>
                  <a:lnTo>
                    <a:pt x="1814" y="482"/>
                  </a:lnTo>
                  <a:lnTo>
                    <a:pt x="1871" y="468"/>
                  </a:lnTo>
                  <a:lnTo>
                    <a:pt x="1927" y="454"/>
                  </a:lnTo>
                  <a:lnTo>
                    <a:pt x="1984" y="440"/>
                  </a:lnTo>
                  <a:lnTo>
                    <a:pt x="2041" y="411"/>
                  </a:lnTo>
                  <a:lnTo>
                    <a:pt x="2140" y="362"/>
                  </a:lnTo>
                  <a:lnTo>
                    <a:pt x="2190" y="326"/>
                  </a:lnTo>
                  <a:lnTo>
                    <a:pt x="2246" y="277"/>
                  </a:lnTo>
                  <a:lnTo>
                    <a:pt x="2360" y="163"/>
                  </a:lnTo>
                  <a:lnTo>
                    <a:pt x="2423" y="99"/>
                  </a:lnTo>
                  <a:lnTo>
                    <a:pt x="2480" y="50"/>
                  </a:lnTo>
                  <a:lnTo>
                    <a:pt x="2501" y="29"/>
                  </a:lnTo>
                  <a:lnTo>
                    <a:pt x="2530" y="14"/>
                  </a:lnTo>
                  <a:lnTo>
                    <a:pt x="2544" y="7"/>
                  </a:lnTo>
                  <a:lnTo>
                    <a:pt x="2551" y="7"/>
                  </a:lnTo>
                  <a:lnTo>
                    <a:pt x="2558" y="0"/>
                  </a:lnTo>
                  <a:lnTo>
                    <a:pt x="2565" y="0"/>
                  </a:lnTo>
                  <a:lnTo>
                    <a:pt x="2572" y="0"/>
                  </a:lnTo>
                  <a:lnTo>
                    <a:pt x="2579" y="0"/>
                  </a:lnTo>
                  <a:lnTo>
                    <a:pt x="2579" y="0"/>
                  </a:lnTo>
                  <a:lnTo>
                    <a:pt x="2586" y="0"/>
                  </a:lnTo>
                  <a:lnTo>
                    <a:pt x="2594" y="0"/>
                  </a:lnTo>
                  <a:lnTo>
                    <a:pt x="2601" y="0"/>
                  </a:lnTo>
                  <a:lnTo>
                    <a:pt x="2608" y="0"/>
                  </a:lnTo>
                  <a:lnTo>
                    <a:pt x="2615" y="0"/>
                  </a:lnTo>
                  <a:lnTo>
                    <a:pt x="2622" y="7"/>
                  </a:lnTo>
                  <a:lnTo>
                    <a:pt x="2636" y="7"/>
                  </a:lnTo>
                  <a:lnTo>
                    <a:pt x="2657" y="22"/>
                  </a:lnTo>
                  <a:lnTo>
                    <a:pt x="2686" y="36"/>
                  </a:lnTo>
                  <a:lnTo>
                    <a:pt x="2742" y="92"/>
                  </a:lnTo>
                  <a:lnTo>
                    <a:pt x="2792" y="142"/>
                  </a:lnTo>
                  <a:lnTo>
                    <a:pt x="2898" y="248"/>
                  </a:lnTo>
                  <a:lnTo>
                    <a:pt x="3005" y="340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81" name="Freeform 9"/>
            <p:cNvSpPr>
              <a:spLocks/>
            </p:cNvSpPr>
            <p:nvPr/>
          </p:nvSpPr>
          <p:spPr bwMode="auto">
            <a:xfrm>
              <a:off x="4984750" y="4394204"/>
              <a:ext cx="3441700" cy="315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36"/>
                </a:cxn>
                <a:cxn ang="0">
                  <a:pos x="113" y="64"/>
                </a:cxn>
                <a:cxn ang="0">
                  <a:pos x="226" y="107"/>
                </a:cxn>
                <a:cxn ang="0">
                  <a:pos x="283" y="121"/>
                </a:cxn>
                <a:cxn ang="0">
                  <a:pos x="333" y="135"/>
                </a:cxn>
                <a:cxn ang="0">
                  <a:pos x="439" y="156"/>
                </a:cxn>
                <a:cxn ang="0">
                  <a:pos x="489" y="156"/>
                </a:cxn>
                <a:cxn ang="0">
                  <a:pos x="545" y="163"/>
                </a:cxn>
                <a:cxn ang="0">
                  <a:pos x="644" y="170"/>
                </a:cxn>
                <a:cxn ang="0">
                  <a:pos x="751" y="178"/>
                </a:cxn>
                <a:cxn ang="0">
                  <a:pos x="850" y="185"/>
                </a:cxn>
                <a:cxn ang="0">
                  <a:pos x="963" y="185"/>
                </a:cxn>
                <a:cxn ang="0">
                  <a:pos x="1063" y="192"/>
                </a:cxn>
                <a:cxn ang="0">
                  <a:pos x="1169" y="192"/>
                </a:cxn>
                <a:cxn ang="0">
                  <a:pos x="1282" y="192"/>
                </a:cxn>
                <a:cxn ang="0">
                  <a:pos x="1389" y="199"/>
                </a:cxn>
                <a:cxn ang="0">
                  <a:pos x="1502" y="199"/>
                </a:cxn>
                <a:cxn ang="0">
                  <a:pos x="1708" y="199"/>
                </a:cxn>
                <a:cxn ang="0">
                  <a:pos x="1814" y="199"/>
                </a:cxn>
                <a:cxn ang="0">
                  <a:pos x="1927" y="199"/>
                </a:cxn>
                <a:cxn ang="0">
                  <a:pos x="2154" y="199"/>
                </a:cxn>
                <a:cxn ang="0">
                  <a:pos x="2168" y="199"/>
                </a:cxn>
              </a:cxnLst>
              <a:rect l="0" t="0" r="r" b="b"/>
              <a:pathLst>
                <a:path w="2168" h="199">
                  <a:moveTo>
                    <a:pt x="0" y="0"/>
                  </a:moveTo>
                  <a:lnTo>
                    <a:pt x="56" y="36"/>
                  </a:lnTo>
                  <a:lnTo>
                    <a:pt x="113" y="64"/>
                  </a:lnTo>
                  <a:lnTo>
                    <a:pt x="226" y="107"/>
                  </a:lnTo>
                  <a:lnTo>
                    <a:pt x="283" y="121"/>
                  </a:lnTo>
                  <a:lnTo>
                    <a:pt x="333" y="135"/>
                  </a:lnTo>
                  <a:lnTo>
                    <a:pt x="439" y="156"/>
                  </a:lnTo>
                  <a:lnTo>
                    <a:pt x="489" y="156"/>
                  </a:lnTo>
                  <a:lnTo>
                    <a:pt x="545" y="163"/>
                  </a:lnTo>
                  <a:lnTo>
                    <a:pt x="644" y="170"/>
                  </a:lnTo>
                  <a:lnTo>
                    <a:pt x="751" y="178"/>
                  </a:lnTo>
                  <a:lnTo>
                    <a:pt x="850" y="185"/>
                  </a:lnTo>
                  <a:lnTo>
                    <a:pt x="963" y="185"/>
                  </a:lnTo>
                  <a:lnTo>
                    <a:pt x="1063" y="192"/>
                  </a:lnTo>
                  <a:lnTo>
                    <a:pt x="1169" y="192"/>
                  </a:lnTo>
                  <a:lnTo>
                    <a:pt x="1282" y="192"/>
                  </a:lnTo>
                  <a:lnTo>
                    <a:pt x="1389" y="199"/>
                  </a:lnTo>
                  <a:lnTo>
                    <a:pt x="1502" y="199"/>
                  </a:lnTo>
                  <a:lnTo>
                    <a:pt x="1708" y="199"/>
                  </a:lnTo>
                  <a:lnTo>
                    <a:pt x="1814" y="199"/>
                  </a:lnTo>
                  <a:lnTo>
                    <a:pt x="1927" y="199"/>
                  </a:lnTo>
                  <a:lnTo>
                    <a:pt x="2154" y="199"/>
                  </a:lnTo>
                  <a:lnTo>
                    <a:pt x="2168" y="199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39" name="Straight Arrow Connector 38"/>
          <p:cNvCxnSpPr/>
          <p:nvPr/>
        </p:nvCxnSpPr>
        <p:spPr>
          <a:xfrm rot="5400000">
            <a:off x="4953001" y="4038601"/>
            <a:ext cx="1828800" cy="31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811" name="Rectangle 39"/>
          <p:cNvSpPr>
            <a:spLocks noChangeArrowheads="1"/>
          </p:cNvSpPr>
          <p:nvPr/>
        </p:nvSpPr>
        <p:spPr bwMode="auto">
          <a:xfrm>
            <a:off x="6019801" y="3733800"/>
            <a:ext cx="38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</a:t>
            </a:r>
            <a:r>
              <a:rPr lang="en-US" b="1" baseline="-25000"/>
              <a:t>0</a:t>
            </a:r>
            <a:endParaRPr lang="en-US"/>
          </a:p>
        </p:txBody>
      </p:sp>
      <p:sp>
        <p:nvSpPr>
          <p:cNvPr id="33812" name="TextBox 40"/>
          <p:cNvSpPr txBox="1">
            <a:spLocks noChangeArrowheads="1"/>
          </p:cNvSpPr>
          <p:nvPr/>
        </p:nvSpPr>
        <p:spPr bwMode="auto">
          <a:xfrm>
            <a:off x="3886200" y="2928965"/>
            <a:ext cx="364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3813" name="TextBox 41"/>
          <p:cNvSpPr txBox="1">
            <a:spLocks noChangeArrowheads="1"/>
          </p:cNvSpPr>
          <p:nvPr/>
        </p:nvSpPr>
        <p:spPr bwMode="auto">
          <a:xfrm>
            <a:off x="3810000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14" name="TextBox 42"/>
          <p:cNvSpPr txBox="1">
            <a:spLocks noChangeArrowheads="1"/>
          </p:cNvSpPr>
          <p:nvPr/>
        </p:nvSpPr>
        <p:spPr bwMode="auto">
          <a:xfrm>
            <a:off x="3429000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15" name="TextBox 43"/>
          <p:cNvSpPr txBox="1">
            <a:spLocks noChangeArrowheads="1"/>
          </p:cNvSpPr>
          <p:nvPr/>
        </p:nvSpPr>
        <p:spPr bwMode="auto">
          <a:xfrm>
            <a:off x="4038600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16" name="TextBox 44"/>
          <p:cNvSpPr txBox="1">
            <a:spLocks noChangeArrowheads="1"/>
          </p:cNvSpPr>
          <p:nvPr/>
        </p:nvSpPr>
        <p:spPr bwMode="auto">
          <a:xfrm>
            <a:off x="4894264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17" name="TextBox 45"/>
          <p:cNvSpPr txBox="1">
            <a:spLocks noChangeArrowheads="1"/>
          </p:cNvSpPr>
          <p:nvPr/>
        </p:nvSpPr>
        <p:spPr bwMode="auto">
          <a:xfrm>
            <a:off x="4191000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18" name="TextBox 46"/>
          <p:cNvSpPr txBox="1">
            <a:spLocks noChangeArrowheads="1"/>
          </p:cNvSpPr>
          <p:nvPr/>
        </p:nvSpPr>
        <p:spPr bwMode="auto">
          <a:xfrm>
            <a:off x="4572000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19" name="TextBox 47"/>
          <p:cNvSpPr txBox="1">
            <a:spLocks noChangeArrowheads="1"/>
          </p:cNvSpPr>
          <p:nvPr/>
        </p:nvSpPr>
        <p:spPr bwMode="auto">
          <a:xfrm>
            <a:off x="4343400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20" name="TextBox 48"/>
          <p:cNvSpPr txBox="1">
            <a:spLocks noChangeArrowheads="1"/>
          </p:cNvSpPr>
          <p:nvPr/>
        </p:nvSpPr>
        <p:spPr bwMode="auto">
          <a:xfrm>
            <a:off x="5503864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21" name="TextBox 49"/>
          <p:cNvSpPr txBox="1">
            <a:spLocks noChangeArrowheads="1"/>
          </p:cNvSpPr>
          <p:nvPr/>
        </p:nvSpPr>
        <p:spPr bwMode="auto">
          <a:xfrm>
            <a:off x="2895600" y="4648228"/>
            <a:ext cx="287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69E"/>
                </a:solidFill>
              </a:rPr>
              <a:t>-</a:t>
            </a:r>
          </a:p>
        </p:txBody>
      </p:sp>
      <p:sp>
        <p:nvSpPr>
          <p:cNvPr id="33822" name="Text Box 10"/>
          <p:cNvSpPr txBox="1">
            <a:spLocks noChangeArrowheads="1"/>
          </p:cNvSpPr>
          <p:nvPr/>
        </p:nvSpPr>
        <p:spPr bwMode="auto">
          <a:xfrm>
            <a:off x="2743200" y="4267200"/>
            <a:ext cx="476092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-q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alphas2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1" y="990600"/>
            <a:ext cx="269337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osi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v-particles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12" y="990606"/>
            <a:ext cx="2536581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7F96D2">
                    <a:lumMod val="75000"/>
                  </a:srgbClr>
                </a:solidFill>
                <a:latin typeface="Arial" pitchFamily="34" charset="0"/>
                <a:cs typeface="Arial" charset="0"/>
              </a:rPr>
              <a:t>Cloud Chamber, C.T.R. Wilson 1910</a:t>
            </a:r>
          </a:p>
        </p:txBody>
      </p:sp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1526931" y="465161"/>
            <a:ext cx="746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2060"/>
                </a:solidFill>
              </a:rPr>
              <a:t>Charges act as condensation nuclei in supersaturated water vapor</a:t>
            </a: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066813" y="3581401"/>
            <a:ext cx="2181687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2060"/>
                </a:solidFill>
              </a:rPr>
              <a:t>Alphas, Philipp 1926</a:t>
            </a:r>
          </a:p>
        </p:txBody>
      </p:sp>
      <p:sp>
        <p:nvSpPr>
          <p:cNvPr id="5128" name="Text Box 5"/>
          <p:cNvSpPr txBox="1">
            <a:spLocks noChangeArrowheads="1"/>
          </p:cNvSpPr>
          <p:nvPr/>
        </p:nvSpPr>
        <p:spPr bwMode="auto">
          <a:xfrm>
            <a:off x="228600" y="6096023"/>
            <a:ext cx="4267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8000"/>
                </a:solidFill>
              </a:rPr>
              <a:t>Positron discovery, Carl Andersen 1933</a:t>
            </a: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4800601" y="6096001"/>
            <a:ext cx="4464043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0066"/>
                </a:solidFill>
              </a:rPr>
              <a:t>V- particles, Rochester and Wilson, 1940ies </a:t>
            </a:r>
          </a:p>
        </p:txBody>
      </p:sp>
    </p:spTree>
    <p:extLst>
      <p:ext uri="{BB962C8B-B14F-4D97-AF65-F5344CB8AC3E}">
        <p14:creationId xmlns:p14="http://schemas.microsoft.com/office/powerpoint/2010/main" val="36062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4"/>
          <p:cNvSpPr>
            <a:spLocks noChangeShapeType="1"/>
          </p:cNvSpPr>
          <p:nvPr/>
        </p:nvSpPr>
        <p:spPr bwMode="auto">
          <a:xfrm>
            <a:off x="1295400" y="4038600"/>
            <a:ext cx="152400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19" name="Freeform 5"/>
          <p:cNvSpPr>
            <a:spLocks/>
          </p:cNvSpPr>
          <p:nvPr/>
        </p:nvSpPr>
        <p:spPr bwMode="auto">
          <a:xfrm>
            <a:off x="1066801" y="3886200"/>
            <a:ext cx="1289050" cy="1944688"/>
          </a:xfrm>
          <a:custGeom>
            <a:avLst/>
            <a:gdLst>
              <a:gd name="T0" fmla="*/ 2147483647 w 812"/>
              <a:gd name="T1" fmla="*/ 2147483647 h 1225"/>
              <a:gd name="T2" fmla="*/ 2147483647 w 812"/>
              <a:gd name="T3" fmla="*/ 0 h 1225"/>
              <a:gd name="T4" fmla="*/ 2147483647 w 812"/>
              <a:gd name="T5" fmla="*/ 2147483647 h 1225"/>
              <a:gd name="T6" fmla="*/ 2147483647 w 812"/>
              <a:gd name="T7" fmla="*/ 2147483647 h 1225"/>
              <a:gd name="T8" fmla="*/ 2147483647 w 812"/>
              <a:gd name="T9" fmla="*/ 2147483647 h 1225"/>
              <a:gd name="T10" fmla="*/ 2147483647 w 812"/>
              <a:gd name="T11" fmla="*/ 2147483647 h 1225"/>
              <a:gd name="T12" fmla="*/ 2147483647 w 812"/>
              <a:gd name="T13" fmla="*/ 2147483647 h 1225"/>
              <a:gd name="T14" fmla="*/ 2147483647 w 812"/>
              <a:gd name="T15" fmla="*/ 2147483647 h 1225"/>
              <a:gd name="T16" fmla="*/ 2147483647 w 812"/>
              <a:gd name="T17" fmla="*/ 2147483647 h 1225"/>
              <a:gd name="T18" fmla="*/ 0 w 812"/>
              <a:gd name="T19" fmla="*/ 2147483647 h 1225"/>
              <a:gd name="T20" fmla="*/ 2147483647 w 812"/>
              <a:gd name="T21" fmla="*/ 2147483647 h 1225"/>
              <a:gd name="T22" fmla="*/ 0 w 812"/>
              <a:gd name="T23" fmla="*/ 2147483647 h 12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2"/>
              <a:gd name="T37" fmla="*/ 0 h 1225"/>
              <a:gd name="T38" fmla="*/ 812 w 812"/>
              <a:gd name="T39" fmla="*/ 1225 h 12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2" h="1225">
                <a:moveTo>
                  <a:pt x="812" y="57"/>
                </a:moveTo>
                <a:cubicBezTo>
                  <a:pt x="760" y="17"/>
                  <a:pt x="716" y="10"/>
                  <a:pt x="651" y="0"/>
                </a:cubicBezTo>
                <a:cubicBezTo>
                  <a:pt x="546" y="11"/>
                  <a:pt x="450" y="49"/>
                  <a:pt x="349" y="76"/>
                </a:cubicBezTo>
                <a:cubicBezTo>
                  <a:pt x="317" y="97"/>
                  <a:pt x="301" y="124"/>
                  <a:pt x="274" y="151"/>
                </a:cubicBezTo>
                <a:cubicBezTo>
                  <a:pt x="258" y="196"/>
                  <a:pt x="234" y="243"/>
                  <a:pt x="207" y="283"/>
                </a:cubicBezTo>
                <a:cubicBezTo>
                  <a:pt x="181" y="393"/>
                  <a:pt x="218" y="258"/>
                  <a:pt x="179" y="349"/>
                </a:cubicBezTo>
                <a:cubicBezTo>
                  <a:pt x="164" y="385"/>
                  <a:pt x="157" y="427"/>
                  <a:pt x="141" y="463"/>
                </a:cubicBezTo>
                <a:cubicBezTo>
                  <a:pt x="131" y="486"/>
                  <a:pt x="115" y="506"/>
                  <a:pt x="104" y="529"/>
                </a:cubicBezTo>
                <a:cubicBezTo>
                  <a:pt x="88" y="604"/>
                  <a:pt x="61" y="671"/>
                  <a:pt x="47" y="746"/>
                </a:cubicBezTo>
                <a:cubicBezTo>
                  <a:pt x="42" y="866"/>
                  <a:pt x="62" y="963"/>
                  <a:pt x="0" y="1058"/>
                </a:cubicBezTo>
                <a:cubicBezTo>
                  <a:pt x="6" y="1106"/>
                  <a:pt x="14" y="1136"/>
                  <a:pt x="28" y="1180"/>
                </a:cubicBezTo>
                <a:cubicBezTo>
                  <a:pt x="17" y="1225"/>
                  <a:pt x="31" y="1224"/>
                  <a:pt x="0" y="1209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228600" y="4953000"/>
            <a:ext cx="822960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21" name="Oval 8"/>
          <p:cNvSpPr>
            <a:spLocks noChangeArrowheads="1"/>
          </p:cNvSpPr>
          <p:nvPr/>
        </p:nvSpPr>
        <p:spPr bwMode="auto">
          <a:xfrm>
            <a:off x="4191000" y="1828800"/>
            <a:ext cx="228600" cy="228600"/>
          </a:xfrm>
          <a:prstGeom prst="ellipse">
            <a:avLst/>
          </a:prstGeom>
          <a:solidFill>
            <a:srgbClr val="00269E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34822" name="Oval 9"/>
          <p:cNvSpPr>
            <a:spLocks noChangeArrowheads="1"/>
          </p:cNvSpPr>
          <p:nvPr/>
        </p:nvSpPr>
        <p:spPr bwMode="auto">
          <a:xfrm>
            <a:off x="4191000" y="2438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34823" name="Text Box 10"/>
          <p:cNvSpPr txBox="1">
            <a:spLocks noChangeArrowheads="1"/>
          </p:cNvSpPr>
          <p:nvPr/>
        </p:nvSpPr>
        <p:spPr bwMode="auto">
          <a:xfrm>
            <a:off x="4556125" y="1670050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4572000" y="2286000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sp>
        <p:nvSpPr>
          <p:cNvPr id="34825" name="Text Box 12"/>
          <p:cNvSpPr txBox="1">
            <a:spLocks noChangeArrowheads="1"/>
          </p:cNvSpPr>
          <p:nvPr/>
        </p:nvSpPr>
        <p:spPr bwMode="auto">
          <a:xfrm>
            <a:off x="533400" y="762000"/>
            <a:ext cx="7848600" cy="84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>
                <a:solidFill>
                  <a:srgbClr val="000066"/>
                </a:solidFill>
              </a:rPr>
              <a:t>Moving the point charge closer to the metal plate, the surface charge distribution becomes more peaked, the total induced charge is however always equal to –q. </a:t>
            </a:r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5029200" y="4114800"/>
            <a:ext cx="476092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>
                <a:solidFill>
                  <a:srgbClr val="0000FF"/>
                </a:solidFill>
              </a:rPr>
              <a:t>-q</a:t>
            </a:r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4572000" y="3429000"/>
            <a:ext cx="476092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>
                <a:solidFill>
                  <a:srgbClr val="FF0000"/>
                </a:solidFill>
              </a:rPr>
              <a:t>-q</a:t>
            </a:r>
          </a:p>
        </p:txBody>
      </p:sp>
      <p:sp>
        <p:nvSpPr>
          <p:cNvPr id="34828" name="Line 15"/>
          <p:cNvSpPr>
            <a:spLocks noChangeShapeType="1"/>
          </p:cNvSpPr>
          <p:nvPr/>
        </p:nvSpPr>
        <p:spPr bwMode="auto">
          <a:xfrm>
            <a:off x="4191000" y="57150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29" name="Line 16"/>
          <p:cNvSpPr>
            <a:spLocks noChangeShapeType="1"/>
          </p:cNvSpPr>
          <p:nvPr/>
        </p:nvSpPr>
        <p:spPr bwMode="auto">
          <a:xfrm>
            <a:off x="4343400" y="4953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30" name="Line 17"/>
          <p:cNvSpPr>
            <a:spLocks noChangeShapeType="1"/>
          </p:cNvSpPr>
          <p:nvPr/>
        </p:nvSpPr>
        <p:spPr bwMode="auto">
          <a:xfrm>
            <a:off x="41910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31" name="Line 18"/>
          <p:cNvSpPr>
            <a:spLocks noChangeShapeType="1"/>
          </p:cNvSpPr>
          <p:nvPr/>
        </p:nvSpPr>
        <p:spPr bwMode="auto">
          <a:xfrm>
            <a:off x="4267200" y="579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32" name="Line 19"/>
          <p:cNvSpPr>
            <a:spLocks noChangeShapeType="1"/>
          </p:cNvSpPr>
          <p:nvPr/>
        </p:nvSpPr>
        <p:spPr bwMode="auto">
          <a:xfrm>
            <a:off x="4343400" y="5867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4833" name="Text Box 21"/>
          <p:cNvSpPr txBox="1">
            <a:spLocks noChangeArrowheads="1"/>
          </p:cNvSpPr>
          <p:nvPr/>
        </p:nvSpPr>
        <p:spPr bwMode="auto">
          <a:xfrm>
            <a:off x="4495816" y="5257801"/>
            <a:ext cx="512961" cy="34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/>
              <a:t>I=0</a:t>
            </a:r>
          </a:p>
        </p:txBody>
      </p:sp>
      <p:sp>
        <p:nvSpPr>
          <p:cNvPr id="34834" name="Text Box 24"/>
          <p:cNvSpPr txBox="1">
            <a:spLocks noChangeArrowheads="1"/>
          </p:cNvSpPr>
          <p:nvPr/>
        </p:nvSpPr>
        <p:spPr bwMode="auto">
          <a:xfrm>
            <a:off x="6994539" y="38465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8154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E5CDB-E2E3-4238-A29F-6FBC378A8529}" type="slidenum">
              <a:rPr lang="en-US" smtClean="0">
                <a:latin typeface="Arial" charset="0"/>
              </a:rPr>
              <a:pPr>
                <a:defRPr/>
              </a:pPr>
              <a:t>50</a:t>
            </a:fld>
            <a:endParaRPr lang="en-US" smtClean="0">
              <a:latin typeface="Arial" charset="0"/>
            </a:endParaRPr>
          </a:p>
        </p:txBody>
      </p:sp>
      <p:sp>
        <p:nvSpPr>
          <p:cNvPr id="34837" name="Rectangle 2"/>
          <p:cNvSpPr>
            <a:spLocks noChangeArrowheads="1"/>
          </p:cNvSpPr>
          <p:nvPr/>
        </p:nvSpPr>
        <p:spPr bwMode="auto">
          <a:xfrm>
            <a:off x="0" y="8575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Induced Charges</a:t>
            </a:r>
          </a:p>
        </p:txBody>
      </p:sp>
      <p:grpSp>
        <p:nvGrpSpPr>
          <p:cNvPr id="34838" name="Group 26"/>
          <p:cNvGrpSpPr>
            <a:grpSpLocks/>
          </p:cNvGrpSpPr>
          <p:nvPr/>
        </p:nvGrpSpPr>
        <p:grpSpPr bwMode="auto">
          <a:xfrm>
            <a:off x="228601" y="3200400"/>
            <a:ext cx="8212138" cy="1720850"/>
            <a:chOff x="214313" y="2989264"/>
            <a:chExt cx="8212137" cy="1720853"/>
          </a:xfrm>
        </p:grpSpPr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14313" y="2989264"/>
              <a:ext cx="4151312" cy="1720853"/>
            </a:xfrm>
            <a:custGeom>
              <a:avLst/>
              <a:gdLst/>
              <a:ahLst/>
              <a:cxnLst>
                <a:cxn ang="0">
                  <a:pos x="0" y="1084"/>
                </a:cxn>
                <a:cxn ang="0">
                  <a:pos x="99" y="1084"/>
                </a:cxn>
                <a:cxn ang="0">
                  <a:pos x="212" y="1084"/>
                </a:cxn>
                <a:cxn ang="0">
                  <a:pos x="326" y="1084"/>
                </a:cxn>
                <a:cxn ang="0">
                  <a:pos x="439" y="1084"/>
                </a:cxn>
                <a:cxn ang="0">
                  <a:pos x="645" y="1084"/>
                </a:cxn>
                <a:cxn ang="0">
                  <a:pos x="758" y="1084"/>
                </a:cxn>
                <a:cxn ang="0">
                  <a:pos x="857" y="1084"/>
                </a:cxn>
                <a:cxn ang="0">
                  <a:pos x="963" y="1084"/>
                </a:cxn>
                <a:cxn ang="0">
                  <a:pos x="1077" y="1084"/>
                </a:cxn>
                <a:cxn ang="0">
                  <a:pos x="1183" y="1084"/>
                </a:cxn>
                <a:cxn ang="0">
                  <a:pos x="1297" y="1084"/>
                </a:cxn>
                <a:cxn ang="0">
                  <a:pos x="1403" y="1084"/>
                </a:cxn>
                <a:cxn ang="0">
                  <a:pos x="1502" y="1077"/>
                </a:cxn>
                <a:cxn ang="0">
                  <a:pos x="1559" y="1077"/>
                </a:cxn>
                <a:cxn ang="0">
                  <a:pos x="1608" y="1077"/>
                </a:cxn>
                <a:cxn ang="0">
                  <a:pos x="1715" y="1070"/>
                </a:cxn>
                <a:cxn ang="0">
                  <a:pos x="1764" y="1070"/>
                </a:cxn>
                <a:cxn ang="0">
                  <a:pos x="1821" y="1063"/>
                </a:cxn>
                <a:cxn ang="0">
                  <a:pos x="1871" y="1063"/>
                </a:cxn>
                <a:cxn ang="0">
                  <a:pos x="1920" y="1055"/>
                </a:cxn>
                <a:cxn ang="0">
                  <a:pos x="1977" y="1048"/>
                </a:cxn>
                <a:cxn ang="0">
                  <a:pos x="2027" y="1034"/>
                </a:cxn>
                <a:cxn ang="0">
                  <a:pos x="2076" y="1020"/>
                </a:cxn>
                <a:cxn ang="0">
                  <a:pos x="2104" y="1013"/>
                </a:cxn>
                <a:cxn ang="0">
                  <a:pos x="2140" y="999"/>
                </a:cxn>
                <a:cxn ang="0">
                  <a:pos x="2168" y="985"/>
                </a:cxn>
                <a:cxn ang="0">
                  <a:pos x="2190" y="970"/>
                </a:cxn>
                <a:cxn ang="0">
                  <a:pos x="2246" y="921"/>
                </a:cxn>
                <a:cxn ang="0">
                  <a:pos x="2275" y="892"/>
                </a:cxn>
                <a:cxn ang="0">
                  <a:pos x="2296" y="857"/>
                </a:cxn>
                <a:cxn ang="0">
                  <a:pos x="2324" y="807"/>
                </a:cxn>
                <a:cxn ang="0">
                  <a:pos x="2360" y="737"/>
                </a:cxn>
                <a:cxn ang="0">
                  <a:pos x="2409" y="588"/>
                </a:cxn>
                <a:cxn ang="0">
                  <a:pos x="2459" y="396"/>
                </a:cxn>
                <a:cxn ang="0">
                  <a:pos x="2508" y="170"/>
                </a:cxn>
                <a:cxn ang="0">
                  <a:pos x="2530" y="120"/>
                </a:cxn>
                <a:cxn ang="0">
                  <a:pos x="2544" y="63"/>
                </a:cxn>
                <a:cxn ang="0">
                  <a:pos x="2551" y="49"/>
                </a:cxn>
                <a:cxn ang="0">
                  <a:pos x="2558" y="28"/>
                </a:cxn>
                <a:cxn ang="0">
                  <a:pos x="2565" y="21"/>
                </a:cxn>
                <a:cxn ang="0">
                  <a:pos x="2572" y="7"/>
                </a:cxn>
                <a:cxn ang="0">
                  <a:pos x="2579" y="7"/>
                </a:cxn>
                <a:cxn ang="0">
                  <a:pos x="2586" y="0"/>
                </a:cxn>
                <a:cxn ang="0">
                  <a:pos x="2594" y="0"/>
                </a:cxn>
                <a:cxn ang="0">
                  <a:pos x="2594" y="0"/>
                </a:cxn>
                <a:cxn ang="0">
                  <a:pos x="2601" y="7"/>
                </a:cxn>
                <a:cxn ang="0">
                  <a:pos x="2601" y="14"/>
                </a:cxn>
                <a:cxn ang="0">
                  <a:pos x="2608" y="21"/>
                </a:cxn>
                <a:cxn ang="0">
                  <a:pos x="2615" y="35"/>
                </a:cxn>
              </a:cxnLst>
              <a:rect l="0" t="0" r="r" b="b"/>
              <a:pathLst>
                <a:path w="2615" h="1084">
                  <a:moveTo>
                    <a:pt x="0" y="1084"/>
                  </a:moveTo>
                  <a:lnTo>
                    <a:pt x="99" y="1084"/>
                  </a:lnTo>
                  <a:lnTo>
                    <a:pt x="212" y="1084"/>
                  </a:lnTo>
                  <a:lnTo>
                    <a:pt x="326" y="1084"/>
                  </a:lnTo>
                  <a:lnTo>
                    <a:pt x="439" y="1084"/>
                  </a:lnTo>
                  <a:lnTo>
                    <a:pt x="645" y="1084"/>
                  </a:lnTo>
                  <a:lnTo>
                    <a:pt x="758" y="1084"/>
                  </a:lnTo>
                  <a:lnTo>
                    <a:pt x="857" y="1084"/>
                  </a:lnTo>
                  <a:lnTo>
                    <a:pt x="963" y="1084"/>
                  </a:lnTo>
                  <a:lnTo>
                    <a:pt x="1077" y="1084"/>
                  </a:lnTo>
                  <a:lnTo>
                    <a:pt x="1183" y="1084"/>
                  </a:lnTo>
                  <a:lnTo>
                    <a:pt x="1297" y="1084"/>
                  </a:lnTo>
                  <a:lnTo>
                    <a:pt x="1403" y="1084"/>
                  </a:lnTo>
                  <a:lnTo>
                    <a:pt x="1502" y="1077"/>
                  </a:lnTo>
                  <a:lnTo>
                    <a:pt x="1559" y="1077"/>
                  </a:lnTo>
                  <a:lnTo>
                    <a:pt x="1608" y="1077"/>
                  </a:lnTo>
                  <a:lnTo>
                    <a:pt x="1715" y="1070"/>
                  </a:lnTo>
                  <a:lnTo>
                    <a:pt x="1764" y="1070"/>
                  </a:lnTo>
                  <a:lnTo>
                    <a:pt x="1821" y="1063"/>
                  </a:lnTo>
                  <a:lnTo>
                    <a:pt x="1871" y="1063"/>
                  </a:lnTo>
                  <a:lnTo>
                    <a:pt x="1920" y="1055"/>
                  </a:lnTo>
                  <a:lnTo>
                    <a:pt x="1977" y="1048"/>
                  </a:lnTo>
                  <a:lnTo>
                    <a:pt x="2027" y="1034"/>
                  </a:lnTo>
                  <a:lnTo>
                    <a:pt x="2076" y="1020"/>
                  </a:lnTo>
                  <a:lnTo>
                    <a:pt x="2104" y="1013"/>
                  </a:lnTo>
                  <a:lnTo>
                    <a:pt x="2140" y="999"/>
                  </a:lnTo>
                  <a:lnTo>
                    <a:pt x="2168" y="985"/>
                  </a:lnTo>
                  <a:lnTo>
                    <a:pt x="2190" y="970"/>
                  </a:lnTo>
                  <a:lnTo>
                    <a:pt x="2246" y="921"/>
                  </a:lnTo>
                  <a:lnTo>
                    <a:pt x="2275" y="892"/>
                  </a:lnTo>
                  <a:lnTo>
                    <a:pt x="2296" y="857"/>
                  </a:lnTo>
                  <a:lnTo>
                    <a:pt x="2324" y="807"/>
                  </a:lnTo>
                  <a:lnTo>
                    <a:pt x="2360" y="737"/>
                  </a:lnTo>
                  <a:lnTo>
                    <a:pt x="2409" y="588"/>
                  </a:lnTo>
                  <a:lnTo>
                    <a:pt x="2459" y="396"/>
                  </a:lnTo>
                  <a:lnTo>
                    <a:pt x="2508" y="170"/>
                  </a:lnTo>
                  <a:lnTo>
                    <a:pt x="2530" y="120"/>
                  </a:lnTo>
                  <a:lnTo>
                    <a:pt x="2544" y="63"/>
                  </a:lnTo>
                  <a:lnTo>
                    <a:pt x="2551" y="49"/>
                  </a:lnTo>
                  <a:lnTo>
                    <a:pt x="2558" y="28"/>
                  </a:lnTo>
                  <a:lnTo>
                    <a:pt x="2565" y="21"/>
                  </a:lnTo>
                  <a:lnTo>
                    <a:pt x="2572" y="7"/>
                  </a:lnTo>
                  <a:lnTo>
                    <a:pt x="2579" y="7"/>
                  </a:lnTo>
                  <a:lnTo>
                    <a:pt x="2586" y="0"/>
                  </a:lnTo>
                  <a:lnTo>
                    <a:pt x="2594" y="0"/>
                  </a:lnTo>
                  <a:lnTo>
                    <a:pt x="2594" y="0"/>
                  </a:lnTo>
                  <a:lnTo>
                    <a:pt x="2601" y="7"/>
                  </a:lnTo>
                  <a:lnTo>
                    <a:pt x="2601" y="14"/>
                  </a:lnTo>
                  <a:lnTo>
                    <a:pt x="2608" y="21"/>
                  </a:lnTo>
                  <a:lnTo>
                    <a:pt x="2615" y="35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4365625" y="3044827"/>
              <a:ext cx="4060825" cy="16652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7"/>
                </a:cxn>
                <a:cxn ang="0">
                  <a:pos x="35" y="92"/>
                </a:cxn>
                <a:cxn ang="0">
                  <a:pos x="64" y="206"/>
                </a:cxn>
                <a:cxn ang="0">
                  <a:pos x="120" y="461"/>
                </a:cxn>
                <a:cxn ang="0">
                  <a:pos x="177" y="645"/>
                </a:cxn>
                <a:cxn ang="0">
                  <a:pos x="205" y="716"/>
                </a:cxn>
                <a:cxn ang="0">
                  <a:pos x="234" y="772"/>
                </a:cxn>
                <a:cxn ang="0">
                  <a:pos x="269" y="829"/>
                </a:cxn>
                <a:cxn ang="0">
                  <a:pos x="297" y="865"/>
                </a:cxn>
                <a:cxn ang="0">
                  <a:pos x="347" y="921"/>
                </a:cxn>
                <a:cxn ang="0">
                  <a:pos x="375" y="935"/>
                </a:cxn>
                <a:cxn ang="0">
                  <a:pos x="404" y="957"/>
                </a:cxn>
                <a:cxn ang="0">
                  <a:pos x="460" y="978"/>
                </a:cxn>
                <a:cxn ang="0">
                  <a:pos x="489" y="992"/>
                </a:cxn>
                <a:cxn ang="0">
                  <a:pos x="517" y="999"/>
                </a:cxn>
                <a:cxn ang="0">
                  <a:pos x="574" y="1013"/>
                </a:cxn>
                <a:cxn ang="0">
                  <a:pos x="631" y="1020"/>
                </a:cxn>
                <a:cxn ang="0">
                  <a:pos x="680" y="1028"/>
                </a:cxn>
                <a:cxn ang="0">
                  <a:pos x="737" y="1028"/>
                </a:cxn>
                <a:cxn ang="0">
                  <a:pos x="786" y="1035"/>
                </a:cxn>
                <a:cxn ang="0">
                  <a:pos x="836" y="1035"/>
                </a:cxn>
                <a:cxn ang="0">
                  <a:pos x="935" y="1042"/>
                </a:cxn>
                <a:cxn ang="0">
                  <a:pos x="999" y="1042"/>
                </a:cxn>
                <a:cxn ang="0">
                  <a:pos x="1049" y="1042"/>
                </a:cxn>
                <a:cxn ang="0">
                  <a:pos x="1162" y="1049"/>
                </a:cxn>
                <a:cxn ang="0">
                  <a:pos x="1261" y="1049"/>
                </a:cxn>
                <a:cxn ang="0">
                  <a:pos x="1368" y="1049"/>
                </a:cxn>
                <a:cxn ang="0">
                  <a:pos x="1481" y="1049"/>
                </a:cxn>
                <a:cxn ang="0">
                  <a:pos x="1587" y="1049"/>
                </a:cxn>
                <a:cxn ang="0">
                  <a:pos x="1701" y="1049"/>
                </a:cxn>
                <a:cxn ang="0">
                  <a:pos x="1807" y="1049"/>
                </a:cxn>
                <a:cxn ang="0">
                  <a:pos x="1906" y="1049"/>
                </a:cxn>
                <a:cxn ang="0">
                  <a:pos x="2119" y="1049"/>
                </a:cxn>
                <a:cxn ang="0">
                  <a:pos x="2239" y="1049"/>
                </a:cxn>
                <a:cxn ang="0">
                  <a:pos x="2346" y="1049"/>
                </a:cxn>
                <a:cxn ang="0">
                  <a:pos x="2551" y="1049"/>
                </a:cxn>
                <a:cxn ang="0">
                  <a:pos x="2558" y="1049"/>
                </a:cxn>
              </a:cxnLst>
              <a:rect l="0" t="0" r="r" b="b"/>
              <a:pathLst>
                <a:path w="2558" h="1049">
                  <a:moveTo>
                    <a:pt x="0" y="0"/>
                  </a:moveTo>
                  <a:lnTo>
                    <a:pt x="7" y="7"/>
                  </a:lnTo>
                  <a:lnTo>
                    <a:pt x="35" y="92"/>
                  </a:lnTo>
                  <a:lnTo>
                    <a:pt x="64" y="206"/>
                  </a:lnTo>
                  <a:lnTo>
                    <a:pt x="120" y="461"/>
                  </a:lnTo>
                  <a:lnTo>
                    <a:pt x="177" y="645"/>
                  </a:lnTo>
                  <a:lnTo>
                    <a:pt x="205" y="716"/>
                  </a:lnTo>
                  <a:lnTo>
                    <a:pt x="234" y="772"/>
                  </a:lnTo>
                  <a:lnTo>
                    <a:pt x="269" y="829"/>
                  </a:lnTo>
                  <a:lnTo>
                    <a:pt x="297" y="865"/>
                  </a:lnTo>
                  <a:lnTo>
                    <a:pt x="347" y="921"/>
                  </a:lnTo>
                  <a:lnTo>
                    <a:pt x="375" y="935"/>
                  </a:lnTo>
                  <a:lnTo>
                    <a:pt x="404" y="957"/>
                  </a:lnTo>
                  <a:lnTo>
                    <a:pt x="460" y="978"/>
                  </a:lnTo>
                  <a:lnTo>
                    <a:pt x="489" y="992"/>
                  </a:lnTo>
                  <a:lnTo>
                    <a:pt x="517" y="999"/>
                  </a:lnTo>
                  <a:lnTo>
                    <a:pt x="574" y="1013"/>
                  </a:lnTo>
                  <a:lnTo>
                    <a:pt x="631" y="1020"/>
                  </a:lnTo>
                  <a:lnTo>
                    <a:pt x="680" y="1028"/>
                  </a:lnTo>
                  <a:lnTo>
                    <a:pt x="737" y="1028"/>
                  </a:lnTo>
                  <a:lnTo>
                    <a:pt x="786" y="1035"/>
                  </a:lnTo>
                  <a:lnTo>
                    <a:pt x="836" y="1035"/>
                  </a:lnTo>
                  <a:lnTo>
                    <a:pt x="935" y="1042"/>
                  </a:lnTo>
                  <a:lnTo>
                    <a:pt x="999" y="1042"/>
                  </a:lnTo>
                  <a:lnTo>
                    <a:pt x="1049" y="1042"/>
                  </a:lnTo>
                  <a:lnTo>
                    <a:pt x="1162" y="1049"/>
                  </a:lnTo>
                  <a:lnTo>
                    <a:pt x="1261" y="1049"/>
                  </a:lnTo>
                  <a:lnTo>
                    <a:pt x="1368" y="1049"/>
                  </a:lnTo>
                  <a:lnTo>
                    <a:pt x="1481" y="1049"/>
                  </a:lnTo>
                  <a:lnTo>
                    <a:pt x="1587" y="1049"/>
                  </a:lnTo>
                  <a:lnTo>
                    <a:pt x="1701" y="1049"/>
                  </a:lnTo>
                  <a:lnTo>
                    <a:pt x="1807" y="1049"/>
                  </a:lnTo>
                  <a:lnTo>
                    <a:pt x="1906" y="1049"/>
                  </a:lnTo>
                  <a:lnTo>
                    <a:pt x="2119" y="1049"/>
                  </a:lnTo>
                  <a:lnTo>
                    <a:pt x="2239" y="1049"/>
                  </a:lnTo>
                  <a:lnTo>
                    <a:pt x="2346" y="1049"/>
                  </a:lnTo>
                  <a:lnTo>
                    <a:pt x="2551" y="1049"/>
                  </a:lnTo>
                  <a:lnTo>
                    <a:pt x="2558" y="1049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4839" name="Group 29"/>
          <p:cNvGrpSpPr>
            <a:grpSpLocks/>
          </p:cNvGrpSpPr>
          <p:nvPr/>
        </p:nvGrpSpPr>
        <p:grpSpPr bwMode="auto">
          <a:xfrm>
            <a:off x="214316" y="4006878"/>
            <a:ext cx="8212137" cy="855663"/>
            <a:chOff x="214313" y="3854453"/>
            <a:chExt cx="8212137" cy="855664"/>
          </a:xfrm>
        </p:grpSpPr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14313" y="3854453"/>
              <a:ext cx="4770437" cy="855664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99" y="539"/>
                </a:cxn>
                <a:cxn ang="0">
                  <a:pos x="212" y="539"/>
                </a:cxn>
                <a:cxn ang="0">
                  <a:pos x="326" y="539"/>
                </a:cxn>
                <a:cxn ang="0">
                  <a:pos x="439" y="539"/>
                </a:cxn>
                <a:cxn ang="0">
                  <a:pos x="645" y="539"/>
                </a:cxn>
                <a:cxn ang="0">
                  <a:pos x="758" y="539"/>
                </a:cxn>
                <a:cxn ang="0">
                  <a:pos x="857" y="532"/>
                </a:cxn>
                <a:cxn ang="0">
                  <a:pos x="963" y="532"/>
                </a:cxn>
                <a:cxn ang="0">
                  <a:pos x="1077" y="532"/>
                </a:cxn>
                <a:cxn ang="0">
                  <a:pos x="1183" y="532"/>
                </a:cxn>
                <a:cxn ang="0">
                  <a:pos x="1297" y="525"/>
                </a:cxn>
                <a:cxn ang="0">
                  <a:pos x="1403" y="518"/>
                </a:cxn>
                <a:cxn ang="0">
                  <a:pos x="1502" y="518"/>
                </a:cxn>
                <a:cxn ang="0">
                  <a:pos x="1608" y="503"/>
                </a:cxn>
                <a:cxn ang="0">
                  <a:pos x="1715" y="496"/>
                </a:cxn>
                <a:cxn ang="0">
                  <a:pos x="1764" y="489"/>
                </a:cxn>
                <a:cxn ang="0">
                  <a:pos x="1814" y="482"/>
                </a:cxn>
                <a:cxn ang="0">
                  <a:pos x="1871" y="468"/>
                </a:cxn>
                <a:cxn ang="0">
                  <a:pos x="1927" y="454"/>
                </a:cxn>
                <a:cxn ang="0">
                  <a:pos x="1984" y="440"/>
                </a:cxn>
                <a:cxn ang="0">
                  <a:pos x="2041" y="411"/>
                </a:cxn>
                <a:cxn ang="0">
                  <a:pos x="2140" y="362"/>
                </a:cxn>
                <a:cxn ang="0">
                  <a:pos x="2190" y="326"/>
                </a:cxn>
                <a:cxn ang="0">
                  <a:pos x="2246" y="277"/>
                </a:cxn>
                <a:cxn ang="0">
                  <a:pos x="2360" y="163"/>
                </a:cxn>
                <a:cxn ang="0">
                  <a:pos x="2423" y="99"/>
                </a:cxn>
                <a:cxn ang="0">
                  <a:pos x="2480" y="50"/>
                </a:cxn>
                <a:cxn ang="0">
                  <a:pos x="2501" y="29"/>
                </a:cxn>
                <a:cxn ang="0">
                  <a:pos x="2530" y="14"/>
                </a:cxn>
                <a:cxn ang="0">
                  <a:pos x="2544" y="7"/>
                </a:cxn>
                <a:cxn ang="0">
                  <a:pos x="2551" y="7"/>
                </a:cxn>
                <a:cxn ang="0">
                  <a:pos x="2558" y="0"/>
                </a:cxn>
                <a:cxn ang="0">
                  <a:pos x="2565" y="0"/>
                </a:cxn>
                <a:cxn ang="0">
                  <a:pos x="2572" y="0"/>
                </a:cxn>
                <a:cxn ang="0">
                  <a:pos x="2579" y="0"/>
                </a:cxn>
                <a:cxn ang="0">
                  <a:pos x="2579" y="0"/>
                </a:cxn>
                <a:cxn ang="0">
                  <a:pos x="2586" y="0"/>
                </a:cxn>
                <a:cxn ang="0">
                  <a:pos x="2594" y="0"/>
                </a:cxn>
                <a:cxn ang="0">
                  <a:pos x="2601" y="0"/>
                </a:cxn>
                <a:cxn ang="0">
                  <a:pos x="2608" y="0"/>
                </a:cxn>
                <a:cxn ang="0">
                  <a:pos x="2615" y="0"/>
                </a:cxn>
                <a:cxn ang="0">
                  <a:pos x="2622" y="7"/>
                </a:cxn>
                <a:cxn ang="0">
                  <a:pos x="2636" y="7"/>
                </a:cxn>
                <a:cxn ang="0">
                  <a:pos x="2657" y="22"/>
                </a:cxn>
                <a:cxn ang="0">
                  <a:pos x="2686" y="36"/>
                </a:cxn>
                <a:cxn ang="0">
                  <a:pos x="2742" y="92"/>
                </a:cxn>
                <a:cxn ang="0">
                  <a:pos x="2792" y="142"/>
                </a:cxn>
                <a:cxn ang="0">
                  <a:pos x="2898" y="248"/>
                </a:cxn>
                <a:cxn ang="0">
                  <a:pos x="3005" y="340"/>
                </a:cxn>
              </a:cxnLst>
              <a:rect l="0" t="0" r="r" b="b"/>
              <a:pathLst>
                <a:path w="3005" h="539">
                  <a:moveTo>
                    <a:pt x="0" y="539"/>
                  </a:moveTo>
                  <a:lnTo>
                    <a:pt x="99" y="539"/>
                  </a:lnTo>
                  <a:lnTo>
                    <a:pt x="212" y="539"/>
                  </a:lnTo>
                  <a:lnTo>
                    <a:pt x="326" y="539"/>
                  </a:lnTo>
                  <a:lnTo>
                    <a:pt x="439" y="539"/>
                  </a:lnTo>
                  <a:lnTo>
                    <a:pt x="645" y="539"/>
                  </a:lnTo>
                  <a:lnTo>
                    <a:pt x="758" y="539"/>
                  </a:lnTo>
                  <a:lnTo>
                    <a:pt x="857" y="532"/>
                  </a:lnTo>
                  <a:lnTo>
                    <a:pt x="963" y="532"/>
                  </a:lnTo>
                  <a:lnTo>
                    <a:pt x="1077" y="532"/>
                  </a:lnTo>
                  <a:lnTo>
                    <a:pt x="1183" y="532"/>
                  </a:lnTo>
                  <a:lnTo>
                    <a:pt x="1297" y="525"/>
                  </a:lnTo>
                  <a:lnTo>
                    <a:pt x="1403" y="518"/>
                  </a:lnTo>
                  <a:lnTo>
                    <a:pt x="1502" y="518"/>
                  </a:lnTo>
                  <a:lnTo>
                    <a:pt x="1608" y="503"/>
                  </a:lnTo>
                  <a:lnTo>
                    <a:pt x="1715" y="496"/>
                  </a:lnTo>
                  <a:lnTo>
                    <a:pt x="1764" y="489"/>
                  </a:lnTo>
                  <a:lnTo>
                    <a:pt x="1814" y="482"/>
                  </a:lnTo>
                  <a:lnTo>
                    <a:pt x="1871" y="468"/>
                  </a:lnTo>
                  <a:lnTo>
                    <a:pt x="1927" y="454"/>
                  </a:lnTo>
                  <a:lnTo>
                    <a:pt x="1984" y="440"/>
                  </a:lnTo>
                  <a:lnTo>
                    <a:pt x="2041" y="411"/>
                  </a:lnTo>
                  <a:lnTo>
                    <a:pt x="2140" y="362"/>
                  </a:lnTo>
                  <a:lnTo>
                    <a:pt x="2190" y="326"/>
                  </a:lnTo>
                  <a:lnTo>
                    <a:pt x="2246" y="277"/>
                  </a:lnTo>
                  <a:lnTo>
                    <a:pt x="2360" y="163"/>
                  </a:lnTo>
                  <a:lnTo>
                    <a:pt x="2423" y="99"/>
                  </a:lnTo>
                  <a:lnTo>
                    <a:pt x="2480" y="50"/>
                  </a:lnTo>
                  <a:lnTo>
                    <a:pt x="2501" y="29"/>
                  </a:lnTo>
                  <a:lnTo>
                    <a:pt x="2530" y="14"/>
                  </a:lnTo>
                  <a:lnTo>
                    <a:pt x="2544" y="7"/>
                  </a:lnTo>
                  <a:lnTo>
                    <a:pt x="2551" y="7"/>
                  </a:lnTo>
                  <a:lnTo>
                    <a:pt x="2558" y="0"/>
                  </a:lnTo>
                  <a:lnTo>
                    <a:pt x="2565" y="0"/>
                  </a:lnTo>
                  <a:lnTo>
                    <a:pt x="2572" y="0"/>
                  </a:lnTo>
                  <a:lnTo>
                    <a:pt x="2579" y="0"/>
                  </a:lnTo>
                  <a:lnTo>
                    <a:pt x="2579" y="0"/>
                  </a:lnTo>
                  <a:lnTo>
                    <a:pt x="2586" y="0"/>
                  </a:lnTo>
                  <a:lnTo>
                    <a:pt x="2594" y="0"/>
                  </a:lnTo>
                  <a:lnTo>
                    <a:pt x="2601" y="0"/>
                  </a:lnTo>
                  <a:lnTo>
                    <a:pt x="2608" y="0"/>
                  </a:lnTo>
                  <a:lnTo>
                    <a:pt x="2615" y="0"/>
                  </a:lnTo>
                  <a:lnTo>
                    <a:pt x="2622" y="7"/>
                  </a:lnTo>
                  <a:lnTo>
                    <a:pt x="2636" y="7"/>
                  </a:lnTo>
                  <a:lnTo>
                    <a:pt x="2657" y="22"/>
                  </a:lnTo>
                  <a:lnTo>
                    <a:pt x="2686" y="36"/>
                  </a:lnTo>
                  <a:lnTo>
                    <a:pt x="2742" y="92"/>
                  </a:lnTo>
                  <a:lnTo>
                    <a:pt x="2792" y="142"/>
                  </a:lnTo>
                  <a:lnTo>
                    <a:pt x="2898" y="248"/>
                  </a:lnTo>
                  <a:lnTo>
                    <a:pt x="3005" y="340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4984750" y="4394204"/>
              <a:ext cx="3441700" cy="315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36"/>
                </a:cxn>
                <a:cxn ang="0">
                  <a:pos x="113" y="64"/>
                </a:cxn>
                <a:cxn ang="0">
                  <a:pos x="226" y="107"/>
                </a:cxn>
                <a:cxn ang="0">
                  <a:pos x="283" y="121"/>
                </a:cxn>
                <a:cxn ang="0">
                  <a:pos x="333" y="135"/>
                </a:cxn>
                <a:cxn ang="0">
                  <a:pos x="439" y="156"/>
                </a:cxn>
                <a:cxn ang="0">
                  <a:pos x="489" y="156"/>
                </a:cxn>
                <a:cxn ang="0">
                  <a:pos x="545" y="163"/>
                </a:cxn>
                <a:cxn ang="0">
                  <a:pos x="644" y="170"/>
                </a:cxn>
                <a:cxn ang="0">
                  <a:pos x="751" y="178"/>
                </a:cxn>
                <a:cxn ang="0">
                  <a:pos x="850" y="185"/>
                </a:cxn>
                <a:cxn ang="0">
                  <a:pos x="963" y="185"/>
                </a:cxn>
                <a:cxn ang="0">
                  <a:pos x="1063" y="192"/>
                </a:cxn>
                <a:cxn ang="0">
                  <a:pos x="1169" y="192"/>
                </a:cxn>
                <a:cxn ang="0">
                  <a:pos x="1282" y="192"/>
                </a:cxn>
                <a:cxn ang="0">
                  <a:pos x="1389" y="199"/>
                </a:cxn>
                <a:cxn ang="0">
                  <a:pos x="1502" y="199"/>
                </a:cxn>
                <a:cxn ang="0">
                  <a:pos x="1708" y="199"/>
                </a:cxn>
                <a:cxn ang="0">
                  <a:pos x="1814" y="199"/>
                </a:cxn>
                <a:cxn ang="0">
                  <a:pos x="1927" y="199"/>
                </a:cxn>
                <a:cxn ang="0">
                  <a:pos x="2154" y="199"/>
                </a:cxn>
                <a:cxn ang="0">
                  <a:pos x="2168" y="199"/>
                </a:cxn>
              </a:cxnLst>
              <a:rect l="0" t="0" r="r" b="b"/>
              <a:pathLst>
                <a:path w="2168" h="199">
                  <a:moveTo>
                    <a:pt x="0" y="0"/>
                  </a:moveTo>
                  <a:lnTo>
                    <a:pt x="56" y="36"/>
                  </a:lnTo>
                  <a:lnTo>
                    <a:pt x="113" y="64"/>
                  </a:lnTo>
                  <a:lnTo>
                    <a:pt x="226" y="107"/>
                  </a:lnTo>
                  <a:lnTo>
                    <a:pt x="283" y="121"/>
                  </a:lnTo>
                  <a:lnTo>
                    <a:pt x="333" y="135"/>
                  </a:lnTo>
                  <a:lnTo>
                    <a:pt x="439" y="156"/>
                  </a:lnTo>
                  <a:lnTo>
                    <a:pt x="489" y="156"/>
                  </a:lnTo>
                  <a:lnTo>
                    <a:pt x="545" y="163"/>
                  </a:lnTo>
                  <a:lnTo>
                    <a:pt x="644" y="170"/>
                  </a:lnTo>
                  <a:lnTo>
                    <a:pt x="751" y="178"/>
                  </a:lnTo>
                  <a:lnTo>
                    <a:pt x="850" y="185"/>
                  </a:lnTo>
                  <a:lnTo>
                    <a:pt x="963" y="185"/>
                  </a:lnTo>
                  <a:lnTo>
                    <a:pt x="1063" y="192"/>
                  </a:lnTo>
                  <a:lnTo>
                    <a:pt x="1169" y="192"/>
                  </a:lnTo>
                  <a:lnTo>
                    <a:pt x="1282" y="192"/>
                  </a:lnTo>
                  <a:lnTo>
                    <a:pt x="1389" y="199"/>
                  </a:lnTo>
                  <a:lnTo>
                    <a:pt x="1502" y="199"/>
                  </a:lnTo>
                  <a:lnTo>
                    <a:pt x="1708" y="199"/>
                  </a:lnTo>
                  <a:lnTo>
                    <a:pt x="1814" y="199"/>
                  </a:lnTo>
                  <a:lnTo>
                    <a:pt x="1927" y="199"/>
                  </a:lnTo>
                  <a:lnTo>
                    <a:pt x="2154" y="199"/>
                  </a:lnTo>
                  <a:lnTo>
                    <a:pt x="2168" y="199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4840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7" y="2514600"/>
            <a:ext cx="30638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5"/>
          <p:cNvSpPr>
            <a:spLocks noChangeShapeType="1"/>
          </p:cNvSpPr>
          <p:nvPr/>
        </p:nvSpPr>
        <p:spPr bwMode="auto">
          <a:xfrm>
            <a:off x="1295400" y="2743200"/>
            <a:ext cx="152400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43" name="Freeform 6"/>
          <p:cNvSpPr>
            <a:spLocks/>
          </p:cNvSpPr>
          <p:nvPr/>
        </p:nvSpPr>
        <p:spPr bwMode="auto">
          <a:xfrm>
            <a:off x="1066801" y="2667000"/>
            <a:ext cx="1289050" cy="1944688"/>
          </a:xfrm>
          <a:custGeom>
            <a:avLst/>
            <a:gdLst>
              <a:gd name="T0" fmla="*/ 2147483647 w 812"/>
              <a:gd name="T1" fmla="*/ 2147483647 h 1225"/>
              <a:gd name="T2" fmla="*/ 2147483647 w 812"/>
              <a:gd name="T3" fmla="*/ 0 h 1225"/>
              <a:gd name="T4" fmla="*/ 2147483647 w 812"/>
              <a:gd name="T5" fmla="*/ 2147483647 h 1225"/>
              <a:gd name="T6" fmla="*/ 2147483647 w 812"/>
              <a:gd name="T7" fmla="*/ 2147483647 h 1225"/>
              <a:gd name="T8" fmla="*/ 2147483647 w 812"/>
              <a:gd name="T9" fmla="*/ 2147483647 h 1225"/>
              <a:gd name="T10" fmla="*/ 2147483647 w 812"/>
              <a:gd name="T11" fmla="*/ 2147483647 h 1225"/>
              <a:gd name="T12" fmla="*/ 2147483647 w 812"/>
              <a:gd name="T13" fmla="*/ 2147483647 h 1225"/>
              <a:gd name="T14" fmla="*/ 2147483647 w 812"/>
              <a:gd name="T15" fmla="*/ 2147483647 h 1225"/>
              <a:gd name="T16" fmla="*/ 2147483647 w 812"/>
              <a:gd name="T17" fmla="*/ 2147483647 h 1225"/>
              <a:gd name="T18" fmla="*/ 0 w 812"/>
              <a:gd name="T19" fmla="*/ 2147483647 h 1225"/>
              <a:gd name="T20" fmla="*/ 2147483647 w 812"/>
              <a:gd name="T21" fmla="*/ 2147483647 h 1225"/>
              <a:gd name="T22" fmla="*/ 0 w 812"/>
              <a:gd name="T23" fmla="*/ 2147483647 h 12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2"/>
              <a:gd name="T37" fmla="*/ 0 h 1225"/>
              <a:gd name="T38" fmla="*/ 812 w 812"/>
              <a:gd name="T39" fmla="*/ 1225 h 12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2" h="1225">
                <a:moveTo>
                  <a:pt x="812" y="57"/>
                </a:moveTo>
                <a:cubicBezTo>
                  <a:pt x="760" y="17"/>
                  <a:pt x="716" y="10"/>
                  <a:pt x="651" y="0"/>
                </a:cubicBezTo>
                <a:cubicBezTo>
                  <a:pt x="546" y="11"/>
                  <a:pt x="450" y="49"/>
                  <a:pt x="349" y="76"/>
                </a:cubicBezTo>
                <a:cubicBezTo>
                  <a:pt x="317" y="97"/>
                  <a:pt x="301" y="124"/>
                  <a:pt x="274" y="151"/>
                </a:cubicBezTo>
                <a:cubicBezTo>
                  <a:pt x="258" y="196"/>
                  <a:pt x="234" y="243"/>
                  <a:pt x="207" y="283"/>
                </a:cubicBezTo>
                <a:cubicBezTo>
                  <a:pt x="181" y="393"/>
                  <a:pt x="218" y="258"/>
                  <a:pt x="179" y="349"/>
                </a:cubicBezTo>
                <a:cubicBezTo>
                  <a:pt x="164" y="385"/>
                  <a:pt x="157" y="427"/>
                  <a:pt x="141" y="463"/>
                </a:cubicBezTo>
                <a:cubicBezTo>
                  <a:pt x="131" y="486"/>
                  <a:pt x="115" y="506"/>
                  <a:pt x="104" y="529"/>
                </a:cubicBezTo>
                <a:cubicBezTo>
                  <a:pt x="88" y="604"/>
                  <a:pt x="61" y="671"/>
                  <a:pt x="47" y="746"/>
                </a:cubicBezTo>
                <a:cubicBezTo>
                  <a:pt x="42" y="866"/>
                  <a:pt x="62" y="963"/>
                  <a:pt x="0" y="1058"/>
                </a:cubicBezTo>
                <a:cubicBezTo>
                  <a:pt x="6" y="1106"/>
                  <a:pt x="14" y="1136"/>
                  <a:pt x="28" y="1180"/>
                </a:cubicBezTo>
                <a:cubicBezTo>
                  <a:pt x="17" y="1225"/>
                  <a:pt x="31" y="1224"/>
                  <a:pt x="0" y="1209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44" name="Line 7"/>
          <p:cNvSpPr>
            <a:spLocks noChangeShapeType="1"/>
          </p:cNvSpPr>
          <p:nvPr/>
        </p:nvSpPr>
        <p:spPr bwMode="auto">
          <a:xfrm>
            <a:off x="33528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pic>
        <p:nvPicPr>
          <p:cNvPr id="3584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8662988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Oval 9"/>
          <p:cNvSpPr>
            <a:spLocks noChangeArrowheads="1"/>
          </p:cNvSpPr>
          <p:nvPr/>
        </p:nvSpPr>
        <p:spPr bwMode="auto">
          <a:xfrm>
            <a:off x="2743200" y="5486400"/>
            <a:ext cx="914400" cy="914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35847" name="Oval 10"/>
          <p:cNvSpPr>
            <a:spLocks noChangeArrowheads="1"/>
          </p:cNvSpPr>
          <p:nvPr/>
        </p:nvSpPr>
        <p:spPr bwMode="auto">
          <a:xfrm>
            <a:off x="4191000" y="838200"/>
            <a:ext cx="228600" cy="228600"/>
          </a:xfrm>
          <a:prstGeom prst="ellipse">
            <a:avLst/>
          </a:prstGeom>
          <a:solidFill>
            <a:srgbClr val="000099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35848" name="Oval 11"/>
          <p:cNvSpPr>
            <a:spLocks noChangeArrowheads="1"/>
          </p:cNvSpPr>
          <p:nvPr/>
        </p:nvSpPr>
        <p:spPr bwMode="auto">
          <a:xfrm>
            <a:off x="4191000" y="1447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35849" name="Text Box 12"/>
          <p:cNvSpPr txBox="1">
            <a:spLocks noChangeArrowheads="1"/>
          </p:cNvSpPr>
          <p:nvPr/>
        </p:nvSpPr>
        <p:spPr bwMode="auto">
          <a:xfrm>
            <a:off x="3886200" y="990600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/>
              <a:t>q</a:t>
            </a:r>
          </a:p>
        </p:txBody>
      </p:sp>
      <p:sp>
        <p:nvSpPr>
          <p:cNvPr id="35850" name="Text Box 13"/>
          <p:cNvSpPr txBox="1">
            <a:spLocks noChangeArrowheads="1"/>
          </p:cNvSpPr>
          <p:nvPr/>
        </p:nvSpPr>
        <p:spPr bwMode="auto">
          <a:xfrm>
            <a:off x="228600" y="990628"/>
            <a:ext cx="35814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>
                <a:solidFill>
                  <a:srgbClr val="000066"/>
                </a:solidFill>
              </a:rPr>
              <a:t>If we segment the grounded metal plate and if we ground the individual strips, the surface charge density doesn’t change with respect to the continuous metal plate.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500" b="1"/>
          </a:p>
        </p:txBody>
      </p:sp>
      <p:sp>
        <p:nvSpPr>
          <p:cNvPr id="35851" name="Text Box 14"/>
          <p:cNvSpPr txBox="1">
            <a:spLocks noChangeArrowheads="1"/>
          </p:cNvSpPr>
          <p:nvPr/>
        </p:nvSpPr>
        <p:spPr bwMode="auto">
          <a:xfrm>
            <a:off x="5029200" y="3124200"/>
            <a:ext cx="476092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>
                <a:solidFill>
                  <a:srgbClr val="0000FF"/>
                </a:solidFill>
              </a:rPr>
              <a:t>-q</a:t>
            </a:r>
          </a:p>
        </p:txBody>
      </p:sp>
      <p:sp>
        <p:nvSpPr>
          <p:cNvPr id="35852" name="Text Box 15"/>
          <p:cNvSpPr txBox="1">
            <a:spLocks noChangeArrowheads="1"/>
          </p:cNvSpPr>
          <p:nvPr/>
        </p:nvSpPr>
        <p:spPr bwMode="auto">
          <a:xfrm>
            <a:off x="4572000" y="2438400"/>
            <a:ext cx="476092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>
                <a:solidFill>
                  <a:srgbClr val="FF0000"/>
                </a:solidFill>
              </a:rPr>
              <a:t>-q</a:t>
            </a:r>
          </a:p>
        </p:txBody>
      </p:sp>
      <p:sp>
        <p:nvSpPr>
          <p:cNvPr id="35853" name="Line 16"/>
          <p:cNvSpPr>
            <a:spLocks noChangeShapeType="1"/>
          </p:cNvSpPr>
          <p:nvPr/>
        </p:nvSpPr>
        <p:spPr bwMode="auto">
          <a:xfrm>
            <a:off x="39624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54" name="Line 17"/>
          <p:cNvSpPr>
            <a:spLocks noChangeShapeType="1"/>
          </p:cNvSpPr>
          <p:nvPr/>
        </p:nvSpPr>
        <p:spPr bwMode="auto">
          <a:xfrm>
            <a:off x="48006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55" name="Line 18"/>
          <p:cNvSpPr>
            <a:spLocks noChangeShapeType="1"/>
          </p:cNvSpPr>
          <p:nvPr/>
        </p:nvSpPr>
        <p:spPr bwMode="auto">
          <a:xfrm>
            <a:off x="31242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56" name="Line 19"/>
          <p:cNvSpPr>
            <a:spLocks noChangeShapeType="1"/>
          </p:cNvSpPr>
          <p:nvPr/>
        </p:nvSpPr>
        <p:spPr bwMode="auto">
          <a:xfrm>
            <a:off x="56388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57" name="Line 20"/>
          <p:cNvSpPr>
            <a:spLocks noChangeShapeType="1"/>
          </p:cNvSpPr>
          <p:nvPr/>
        </p:nvSpPr>
        <p:spPr bwMode="auto">
          <a:xfrm>
            <a:off x="22860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58" name="Line 21"/>
          <p:cNvSpPr>
            <a:spLocks noChangeShapeType="1"/>
          </p:cNvSpPr>
          <p:nvPr/>
        </p:nvSpPr>
        <p:spPr bwMode="auto">
          <a:xfrm>
            <a:off x="64770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59" name="Line 22"/>
          <p:cNvSpPr>
            <a:spLocks noChangeShapeType="1"/>
          </p:cNvSpPr>
          <p:nvPr/>
        </p:nvSpPr>
        <p:spPr bwMode="auto">
          <a:xfrm>
            <a:off x="14478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0" name="Line 23"/>
          <p:cNvSpPr>
            <a:spLocks noChangeShapeType="1"/>
          </p:cNvSpPr>
          <p:nvPr/>
        </p:nvSpPr>
        <p:spPr bwMode="auto">
          <a:xfrm>
            <a:off x="73152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1" name="Line 24"/>
          <p:cNvSpPr>
            <a:spLocks noChangeShapeType="1"/>
          </p:cNvSpPr>
          <p:nvPr/>
        </p:nvSpPr>
        <p:spPr bwMode="auto">
          <a:xfrm>
            <a:off x="6096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2" name="Line 25"/>
          <p:cNvSpPr>
            <a:spLocks noChangeShapeType="1"/>
          </p:cNvSpPr>
          <p:nvPr/>
        </p:nvSpPr>
        <p:spPr bwMode="auto">
          <a:xfrm>
            <a:off x="35052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3" name="Line 26"/>
          <p:cNvSpPr>
            <a:spLocks noChangeShapeType="1"/>
          </p:cNvSpPr>
          <p:nvPr/>
        </p:nvSpPr>
        <p:spPr bwMode="auto">
          <a:xfrm>
            <a:off x="33528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4" name="Line 27"/>
          <p:cNvSpPr>
            <a:spLocks noChangeShapeType="1"/>
          </p:cNvSpPr>
          <p:nvPr/>
        </p:nvSpPr>
        <p:spPr bwMode="auto">
          <a:xfrm>
            <a:off x="34290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5" name="Line 28"/>
          <p:cNvSpPr>
            <a:spLocks noChangeShapeType="1"/>
          </p:cNvSpPr>
          <p:nvPr/>
        </p:nvSpPr>
        <p:spPr bwMode="auto">
          <a:xfrm>
            <a:off x="35052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6" name="Line 29"/>
          <p:cNvSpPr>
            <a:spLocks noChangeShapeType="1"/>
          </p:cNvSpPr>
          <p:nvPr/>
        </p:nvSpPr>
        <p:spPr bwMode="auto">
          <a:xfrm>
            <a:off x="16002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7" name="Line 30"/>
          <p:cNvSpPr>
            <a:spLocks noChangeShapeType="1"/>
          </p:cNvSpPr>
          <p:nvPr/>
        </p:nvSpPr>
        <p:spPr bwMode="auto">
          <a:xfrm>
            <a:off x="17526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8" name="Line 31"/>
          <p:cNvSpPr>
            <a:spLocks noChangeShapeType="1"/>
          </p:cNvSpPr>
          <p:nvPr/>
        </p:nvSpPr>
        <p:spPr bwMode="auto">
          <a:xfrm>
            <a:off x="16002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69" name="Line 32"/>
          <p:cNvSpPr>
            <a:spLocks noChangeShapeType="1"/>
          </p:cNvSpPr>
          <p:nvPr/>
        </p:nvSpPr>
        <p:spPr bwMode="auto">
          <a:xfrm>
            <a:off x="16764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0" name="Line 33"/>
          <p:cNvSpPr>
            <a:spLocks noChangeShapeType="1"/>
          </p:cNvSpPr>
          <p:nvPr/>
        </p:nvSpPr>
        <p:spPr bwMode="auto">
          <a:xfrm>
            <a:off x="17526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1" name="Line 34"/>
          <p:cNvSpPr>
            <a:spLocks noChangeShapeType="1"/>
          </p:cNvSpPr>
          <p:nvPr/>
        </p:nvSpPr>
        <p:spPr bwMode="auto">
          <a:xfrm>
            <a:off x="9906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2" name="Line 35"/>
          <p:cNvSpPr>
            <a:spLocks noChangeShapeType="1"/>
          </p:cNvSpPr>
          <p:nvPr/>
        </p:nvSpPr>
        <p:spPr bwMode="auto">
          <a:xfrm>
            <a:off x="8382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3" name="Line 36"/>
          <p:cNvSpPr>
            <a:spLocks noChangeShapeType="1"/>
          </p:cNvSpPr>
          <p:nvPr/>
        </p:nvSpPr>
        <p:spPr bwMode="auto">
          <a:xfrm>
            <a:off x="9144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4" name="Line 37"/>
          <p:cNvSpPr>
            <a:spLocks noChangeShapeType="1"/>
          </p:cNvSpPr>
          <p:nvPr/>
        </p:nvSpPr>
        <p:spPr bwMode="auto">
          <a:xfrm>
            <a:off x="9906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5" name="Line 38"/>
          <p:cNvSpPr>
            <a:spLocks noChangeShapeType="1"/>
          </p:cNvSpPr>
          <p:nvPr/>
        </p:nvSpPr>
        <p:spPr bwMode="auto">
          <a:xfrm>
            <a:off x="24384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6" name="Line 39"/>
          <p:cNvSpPr>
            <a:spLocks noChangeShapeType="1"/>
          </p:cNvSpPr>
          <p:nvPr/>
        </p:nvSpPr>
        <p:spPr bwMode="auto">
          <a:xfrm>
            <a:off x="25908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7" name="Line 40"/>
          <p:cNvSpPr>
            <a:spLocks noChangeShapeType="1"/>
          </p:cNvSpPr>
          <p:nvPr/>
        </p:nvSpPr>
        <p:spPr bwMode="auto">
          <a:xfrm>
            <a:off x="24384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8" name="Line 41"/>
          <p:cNvSpPr>
            <a:spLocks noChangeShapeType="1"/>
          </p:cNvSpPr>
          <p:nvPr/>
        </p:nvSpPr>
        <p:spPr bwMode="auto">
          <a:xfrm>
            <a:off x="25146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79" name="Line 42"/>
          <p:cNvSpPr>
            <a:spLocks noChangeShapeType="1"/>
          </p:cNvSpPr>
          <p:nvPr/>
        </p:nvSpPr>
        <p:spPr bwMode="auto">
          <a:xfrm>
            <a:off x="25908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0" name="Line 43"/>
          <p:cNvSpPr>
            <a:spLocks noChangeShapeType="1"/>
          </p:cNvSpPr>
          <p:nvPr/>
        </p:nvSpPr>
        <p:spPr bwMode="auto">
          <a:xfrm>
            <a:off x="41910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1" name="Line 44"/>
          <p:cNvSpPr>
            <a:spLocks noChangeShapeType="1"/>
          </p:cNvSpPr>
          <p:nvPr/>
        </p:nvSpPr>
        <p:spPr bwMode="auto">
          <a:xfrm>
            <a:off x="43434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2" name="Line 45"/>
          <p:cNvSpPr>
            <a:spLocks noChangeShapeType="1"/>
          </p:cNvSpPr>
          <p:nvPr/>
        </p:nvSpPr>
        <p:spPr bwMode="auto">
          <a:xfrm>
            <a:off x="41910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3" name="Line 46"/>
          <p:cNvSpPr>
            <a:spLocks noChangeShapeType="1"/>
          </p:cNvSpPr>
          <p:nvPr/>
        </p:nvSpPr>
        <p:spPr bwMode="auto">
          <a:xfrm>
            <a:off x="42672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4" name="Line 47"/>
          <p:cNvSpPr>
            <a:spLocks noChangeShapeType="1"/>
          </p:cNvSpPr>
          <p:nvPr/>
        </p:nvSpPr>
        <p:spPr bwMode="auto">
          <a:xfrm>
            <a:off x="43434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5" name="Line 48"/>
          <p:cNvSpPr>
            <a:spLocks noChangeShapeType="1"/>
          </p:cNvSpPr>
          <p:nvPr/>
        </p:nvSpPr>
        <p:spPr bwMode="auto">
          <a:xfrm>
            <a:off x="49530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6" name="Line 49"/>
          <p:cNvSpPr>
            <a:spLocks noChangeShapeType="1"/>
          </p:cNvSpPr>
          <p:nvPr/>
        </p:nvSpPr>
        <p:spPr bwMode="auto">
          <a:xfrm>
            <a:off x="51054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7" name="Line 50"/>
          <p:cNvSpPr>
            <a:spLocks noChangeShapeType="1"/>
          </p:cNvSpPr>
          <p:nvPr/>
        </p:nvSpPr>
        <p:spPr bwMode="auto">
          <a:xfrm>
            <a:off x="49530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8" name="Line 51"/>
          <p:cNvSpPr>
            <a:spLocks noChangeShapeType="1"/>
          </p:cNvSpPr>
          <p:nvPr/>
        </p:nvSpPr>
        <p:spPr bwMode="auto">
          <a:xfrm>
            <a:off x="50292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89" name="Line 52"/>
          <p:cNvSpPr>
            <a:spLocks noChangeShapeType="1"/>
          </p:cNvSpPr>
          <p:nvPr/>
        </p:nvSpPr>
        <p:spPr bwMode="auto">
          <a:xfrm>
            <a:off x="51054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0" name="Line 53"/>
          <p:cNvSpPr>
            <a:spLocks noChangeShapeType="1"/>
          </p:cNvSpPr>
          <p:nvPr/>
        </p:nvSpPr>
        <p:spPr bwMode="auto">
          <a:xfrm>
            <a:off x="58674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1" name="Line 54"/>
          <p:cNvSpPr>
            <a:spLocks noChangeShapeType="1"/>
          </p:cNvSpPr>
          <p:nvPr/>
        </p:nvSpPr>
        <p:spPr bwMode="auto">
          <a:xfrm>
            <a:off x="60198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2" name="Line 55"/>
          <p:cNvSpPr>
            <a:spLocks noChangeShapeType="1"/>
          </p:cNvSpPr>
          <p:nvPr/>
        </p:nvSpPr>
        <p:spPr bwMode="auto">
          <a:xfrm>
            <a:off x="58674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3" name="Line 56"/>
          <p:cNvSpPr>
            <a:spLocks noChangeShapeType="1"/>
          </p:cNvSpPr>
          <p:nvPr/>
        </p:nvSpPr>
        <p:spPr bwMode="auto">
          <a:xfrm>
            <a:off x="59436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4" name="Line 57"/>
          <p:cNvSpPr>
            <a:spLocks noChangeShapeType="1"/>
          </p:cNvSpPr>
          <p:nvPr/>
        </p:nvSpPr>
        <p:spPr bwMode="auto">
          <a:xfrm>
            <a:off x="60198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5" name="Line 58"/>
          <p:cNvSpPr>
            <a:spLocks noChangeShapeType="1"/>
          </p:cNvSpPr>
          <p:nvPr/>
        </p:nvSpPr>
        <p:spPr bwMode="auto">
          <a:xfrm>
            <a:off x="67056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6" name="Line 59"/>
          <p:cNvSpPr>
            <a:spLocks noChangeShapeType="1"/>
          </p:cNvSpPr>
          <p:nvPr/>
        </p:nvSpPr>
        <p:spPr bwMode="auto">
          <a:xfrm>
            <a:off x="68580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7" name="Line 60"/>
          <p:cNvSpPr>
            <a:spLocks noChangeShapeType="1"/>
          </p:cNvSpPr>
          <p:nvPr/>
        </p:nvSpPr>
        <p:spPr bwMode="auto">
          <a:xfrm>
            <a:off x="67056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8" name="Line 61"/>
          <p:cNvSpPr>
            <a:spLocks noChangeShapeType="1"/>
          </p:cNvSpPr>
          <p:nvPr/>
        </p:nvSpPr>
        <p:spPr bwMode="auto">
          <a:xfrm>
            <a:off x="67818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899" name="Line 62"/>
          <p:cNvSpPr>
            <a:spLocks noChangeShapeType="1"/>
          </p:cNvSpPr>
          <p:nvPr/>
        </p:nvSpPr>
        <p:spPr bwMode="auto">
          <a:xfrm>
            <a:off x="68580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0" name="Line 63"/>
          <p:cNvSpPr>
            <a:spLocks noChangeShapeType="1"/>
          </p:cNvSpPr>
          <p:nvPr/>
        </p:nvSpPr>
        <p:spPr bwMode="auto">
          <a:xfrm>
            <a:off x="7543800" y="47244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1" name="Line 64"/>
          <p:cNvSpPr>
            <a:spLocks noChangeShapeType="1"/>
          </p:cNvSpPr>
          <p:nvPr/>
        </p:nvSpPr>
        <p:spPr bwMode="auto">
          <a:xfrm>
            <a:off x="7696200" y="3962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2" name="Line 65"/>
          <p:cNvSpPr>
            <a:spLocks noChangeShapeType="1"/>
          </p:cNvSpPr>
          <p:nvPr/>
        </p:nvSpPr>
        <p:spPr bwMode="auto">
          <a:xfrm>
            <a:off x="75438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3" name="Line 66"/>
          <p:cNvSpPr>
            <a:spLocks noChangeShapeType="1"/>
          </p:cNvSpPr>
          <p:nvPr/>
        </p:nvSpPr>
        <p:spPr bwMode="auto">
          <a:xfrm>
            <a:off x="7620000" y="4800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4" name="Line 67"/>
          <p:cNvSpPr>
            <a:spLocks noChangeShapeType="1"/>
          </p:cNvSpPr>
          <p:nvPr/>
        </p:nvSpPr>
        <p:spPr bwMode="auto">
          <a:xfrm>
            <a:off x="7696200" y="4876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5" name="Line 68"/>
          <p:cNvSpPr>
            <a:spLocks noChangeShapeType="1"/>
          </p:cNvSpPr>
          <p:nvPr/>
        </p:nvSpPr>
        <p:spPr bwMode="auto">
          <a:xfrm>
            <a:off x="4648200" y="99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6" name="Text Box 69"/>
          <p:cNvSpPr txBox="1">
            <a:spLocks noChangeArrowheads="1"/>
          </p:cNvSpPr>
          <p:nvPr/>
        </p:nvSpPr>
        <p:spPr bwMode="auto">
          <a:xfrm>
            <a:off x="4708538" y="1158875"/>
            <a:ext cx="314189" cy="3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/>
              <a:t>V</a:t>
            </a:r>
          </a:p>
        </p:txBody>
      </p:sp>
      <p:sp>
        <p:nvSpPr>
          <p:cNvPr id="35907" name="Line 70"/>
          <p:cNvSpPr>
            <a:spLocks noChangeShapeType="1"/>
          </p:cNvSpPr>
          <p:nvPr/>
        </p:nvSpPr>
        <p:spPr bwMode="auto">
          <a:xfrm flipV="1">
            <a:off x="4343400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8" name="Line 71"/>
          <p:cNvSpPr>
            <a:spLocks noChangeShapeType="1"/>
          </p:cNvSpPr>
          <p:nvPr/>
        </p:nvSpPr>
        <p:spPr bwMode="auto">
          <a:xfrm flipV="1">
            <a:off x="5105400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09" name="Line 72"/>
          <p:cNvSpPr>
            <a:spLocks noChangeShapeType="1"/>
          </p:cNvSpPr>
          <p:nvPr/>
        </p:nvSpPr>
        <p:spPr bwMode="auto">
          <a:xfrm flipV="1">
            <a:off x="3505200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10" name="Text Box 73"/>
          <p:cNvSpPr txBox="1">
            <a:spLocks noChangeArrowheads="1"/>
          </p:cNvSpPr>
          <p:nvPr/>
        </p:nvSpPr>
        <p:spPr bwMode="auto">
          <a:xfrm>
            <a:off x="4343400" y="4190999"/>
            <a:ext cx="358140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 dirty="0"/>
              <a:t>I</a:t>
            </a:r>
            <a:r>
              <a:rPr lang="en-US" b="1" baseline="-25000" dirty="0"/>
              <a:t>1</a:t>
            </a:r>
            <a:r>
              <a:rPr lang="en-US" b="1" dirty="0"/>
              <a:t>(t)      I</a:t>
            </a:r>
            <a:r>
              <a:rPr lang="en-US" b="1" baseline="-25000" dirty="0"/>
              <a:t>2</a:t>
            </a:r>
            <a:r>
              <a:rPr lang="en-US" b="1" dirty="0"/>
              <a:t>(t)         I</a:t>
            </a:r>
            <a:r>
              <a:rPr lang="en-US" b="1" baseline="-25000" dirty="0"/>
              <a:t>3</a:t>
            </a:r>
            <a:r>
              <a:rPr lang="en-US" b="1" dirty="0"/>
              <a:t>(t)       I</a:t>
            </a:r>
            <a:r>
              <a:rPr lang="en-US" b="1" baseline="-25000" dirty="0"/>
              <a:t>4</a:t>
            </a:r>
            <a:r>
              <a:rPr lang="en-US" b="1" dirty="0"/>
              <a:t>(t) </a:t>
            </a:r>
          </a:p>
        </p:txBody>
      </p:sp>
      <p:sp>
        <p:nvSpPr>
          <p:cNvPr id="35911" name="Line 74"/>
          <p:cNvSpPr>
            <a:spLocks noChangeShapeType="1"/>
          </p:cNvSpPr>
          <p:nvPr/>
        </p:nvSpPr>
        <p:spPr bwMode="auto">
          <a:xfrm>
            <a:off x="60198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12" name="Line 75"/>
          <p:cNvSpPr>
            <a:spLocks noChangeShapeType="1"/>
          </p:cNvSpPr>
          <p:nvPr/>
        </p:nvSpPr>
        <p:spPr bwMode="auto">
          <a:xfrm>
            <a:off x="68580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5913" name="Rectangle 81"/>
          <p:cNvSpPr>
            <a:spLocks noChangeArrowheads="1"/>
          </p:cNvSpPr>
          <p:nvPr/>
        </p:nvSpPr>
        <p:spPr bwMode="auto">
          <a:xfrm>
            <a:off x="5029200" y="914400"/>
            <a:ext cx="3962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 dirty="0">
                <a:solidFill>
                  <a:srgbClr val="008000"/>
                </a:solidFill>
              </a:rPr>
              <a:t>The charge induced on the individual strips </a:t>
            </a:r>
            <a:r>
              <a:rPr lang="en-US" sz="1500" b="1" dirty="0" smtClean="0">
                <a:solidFill>
                  <a:srgbClr val="008000"/>
                </a:solidFill>
              </a:rPr>
              <a:t>does </a:t>
            </a:r>
            <a:r>
              <a:rPr lang="en-US" sz="1500" b="1" dirty="0">
                <a:solidFill>
                  <a:srgbClr val="008000"/>
                </a:solidFill>
              </a:rPr>
              <a:t>now </a:t>
            </a:r>
            <a:r>
              <a:rPr lang="en-US" sz="1500" b="1" dirty="0" smtClean="0">
                <a:solidFill>
                  <a:srgbClr val="008000"/>
                </a:solidFill>
              </a:rPr>
              <a:t>depend upon </a:t>
            </a:r>
            <a:r>
              <a:rPr lang="en-US" sz="1500" b="1" dirty="0">
                <a:solidFill>
                  <a:srgbClr val="008000"/>
                </a:solidFill>
              </a:rPr>
              <a:t>the position z</a:t>
            </a:r>
            <a:r>
              <a:rPr lang="en-US" sz="1500" b="1" baseline="-25000" dirty="0">
                <a:solidFill>
                  <a:srgbClr val="008000"/>
                </a:solidFill>
              </a:rPr>
              <a:t>0 </a:t>
            </a:r>
            <a:r>
              <a:rPr lang="en-US" sz="1500" b="1" dirty="0">
                <a:solidFill>
                  <a:srgbClr val="008000"/>
                </a:solidFill>
              </a:rPr>
              <a:t> of the charge.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 dirty="0">
                <a:solidFill>
                  <a:srgbClr val="002060"/>
                </a:solidFill>
              </a:rPr>
              <a:t>If the charge is moving there are currents flowing between the strips and ground</a:t>
            </a:r>
            <a:r>
              <a:rPr lang="en-US" sz="1500" b="1" dirty="0">
                <a:solidFill>
                  <a:srgbClr val="008000"/>
                </a:solidFill>
              </a:rPr>
              <a:t>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 dirty="0">
                <a:solidFill>
                  <a:srgbClr val="008000"/>
                </a:solidFill>
                <a:sym typeface="Wingdings" pitchFamily="2" charset="2"/>
              </a:rPr>
              <a:t> The </a:t>
            </a:r>
            <a:r>
              <a:rPr lang="en-US" sz="1500" b="1" dirty="0">
                <a:solidFill>
                  <a:srgbClr val="FF0000"/>
                </a:solidFill>
                <a:sym typeface="Wingdings" pitchFamily="2" charset="2"/>
              </a:rPr>
              <a:t>movement </a:t>
            </a:r>
            <a:r>
              <a:rPr lang="en-US" sz="1500" b="1" dirty="0">
                <a:solidFill>
                  <a:srgbClr val="008000"/>
                </a:solidFill>
                <a:sym typeface="Wingdings" pitchFamily="2" charset="2"/>
              </a:rPr>
              <a:t>of the charge </a:t>
            </a:r>
            <a:r>
              <a:rPr lang="en-US" sz="1500" b="1" dirty="0">
                <a:solidFill>
                  <a:srgbClr val="FF0000"/>
                </a:solidFill>
                <a:sym typeface="Wingdings" pitchFamily="2" charset="2"/>
              </a:rPr>
              <a:t>induces </a:t>
            </a:r>
            <a:r>
              <a:rPr lang="en-US" sz="1500" b="1" dirty="0">
                <a:solidFill>
                  <a:srgbClr val="008000"/>
                </a:solidFill>
                <a:sym typeface="Wingdings" pitchFamily="2" charset="2"/>
              </a:rPr>
              <a:t>a current.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500" b="1" dirty="0">
              <a:solidFill>
                <a:srgbClr val="009900"/>
              </a:solidFill>
            </a:endParaRPr>
          </a:p>
        </p:txBody>
      </p:sp>
      <p:sp>
        <p:nvSpPr>
          <p:cNvPr id="49232" name="Slide Number Placeholder 79"/>
          <p:cNvSpPr>
            <a:spLocks noGrp="1"/>
          </p:cNvSpPr>
          <p:nvPr>
            <p:ph type="sldNum" sz="quarter" idx="12"/>
          </p:nvPr>
        </p:nvSpPr>
        <p:spPr>
          <a:xfrm>
            <a:off x="6629400" y="6492903"/>
            <a:ext cx="2133600" cy="365125"/>
          </a:xfrm>
        </p:spPr>
        <p:txBody>
          <a:bodyPr/>
          <a:lstStyle/>
          <a:p>
            <a:pPr>
              <a:defRPr/>
            </a:pPr>
            <a:fld id="{BBFB7346-7626-4D3E-9A3A-F0AB9DDB13EA}" type="slidenum">
              <a:rPr lang="en-US" smtClean="0">
                <a:latin typeface="Arial" charset="0"/>
              </a:rPr>
              <a:pPr>
                <a:defRPr/>
              </a:pPr>
              <a:t>51</a:t>
            </a:fld>
            <a:endParaRPr lang="en-US" smtClean="0">
              <a:latin typeface="Arial" charset="0"/>
            </a:endParaRPr>
          </a:p>
        </p:txBody>
      </p:sp>
      <p:pic>
        <p:nvPicPr>
          <p:cNvPr id="359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28"/>
            <a:ext cx="50419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7912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181628"/>
            <a:ext cx="18288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19" name="Rectangle 2"/>
          <p:cNvSpPr>
            <a:spLocks noChangeArrowheads="1"/>
          </p:cNvSpPr>
          <p:nvPr/>
        </p:nvSpPr>
        <p:spPr bwMode="auto">
          <a:xfrm>
            <a:off x="0" y="8575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Signal Induction by Moving Charges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F70AC-F786-499D-BEA8-8B1C5C94FFB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0" y="8575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a little more general, more practical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870" name="Text Box 13"/>
          <p:cNvSpPr txBox="1">
            <a:spLocks noChangeArrowheads="1"/>
          </p:cNvSpPr>
          <p:nvPr/>
        </p:nvSpPr>
        <p:spPr bwMode="auto">
          <a:xfrm>
            <a:off x="381000" y="808040"/>
            <a:ext cx="77724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 dirty="0">
                <a:solidFill>
                  <a:srgbClr val="000066"/>
                </a:solidFill>
              </a:rPr>
              <a:t>In a real particle detector, the electrodes (wires, cathode strips, silicon strips, plate electrodes …) are not grounded but they are connected to readout electronics and interconnected by other discrete </a:t>
            </a:r>
            <a:r>
              <a:rPr lang="en-US" sz="1500" b="1" dirty="0" smtClean="0">
                <a:solidFill>
                  <a:srgbClr val="000066"/>
                </a:solidFill>
              </a:rPr>
              <a:t>elements</a:t>
            </a:r>
            <a:r>
              <a:rPr lang="en-US" sz="1500" b="1" dirty="0">
                <a:solidFill>
                  <a:srgbClr val="000066"/>
                </a:solidFill>
              </a:rPr>
              <a:t> </a:t>
            </a:r>
            <a:r>
              <a:rPr lang="en-US" sz="1500" b="1" dirty="0" smtClean="0">
                <a:solidFill>
                  <a:srgbClr val="000066"/>
                </a:solidFill>
              </a:rPr>
              <a:t>and kept at different potentials.</a:t>
            </a:r>
            <a:endParaRPr lang="en-US" sz="1500" b="1" dirty="0">
              <a:solidFill>
                <a:srgbClr val="000066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500" b="1" dirty="0">
              <a:solidFill>
                <a:srgbClr val="000066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 dirty="0">
                <a:solidFill>
                  <a:srgbClr val="008000"/>
                </a:solidFill>
              </a:rPr>
              <a:t>We want to answer the question: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 dirty="0">
                <a:solidFill>
                  <a:srgbClr val="000066"/>
                </a:solidFill>
              </a:rPr>
              <a:t>What are the voltages induced on metal electrodes by a charge q moving along a trajectory x(t), in case these metal electrodes are connected by arbitrary linear impedance components ?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500" b="1" dirty="0">
              <a:solidFill>
                <a:srgbClr val="008000"/>
              </a:solidFill>
            </a:endParaRPr>
          </a:p>
        </p:txBody>
      </p:sp>
      <p:grpSp>
        <p:nvGrpSpPr>
          <p:cNvPr id="36871" name="Group 8"/>
          <p:cNvGrpSpPr>
            <a:grpSpLocks/>
          </p:cNvGrpSpPr>
          <p:nvPr/>
        </p:nvGrpSpPr>
        <p:grpSpPr bwMode="auto">
          <a:xfrm>
            <a:off x="2057400" y="2819400"/>
            <a:ext cx="4648200" cy="3429000"/>
            <a:chOff x="2209800" y="3048000"/>
            <a:chExt cx="4343400" cy="3040136"/>
          </a:xfrm>
        </p:grpSpPr>
        <p:pic>
          <p:nvPicPr>
            <p:cNvPr id="3687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048000"/>
              <a:ext cx="4343400" cy="3040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2362591" y="5639153"/>
              <a:ext cx="456888" cy="38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C88E8-175C-4FE2-9342-5508B410057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0" y="8575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olution in two steps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152400" y="685800"/>
            <a:ext cx="5105400" cy="225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500" b="1" dirty="0">
              <a:solidFill>
                <a:srgbClr val="000066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000" b="1" dirty="0">
                <a:solidFill>
                  <a:srgbClr val="008000"/>
                </a:solidFill>
              </a:rPr>
              <a:t>We first calculate the currents induced on grounded electrodes.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500" b="1" dirty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000066"/>
                </a:solidFill>
              </a:rPr>
              <a:t>We then insert the currents as ideal current sources,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000066"/>
                </a:solidFill>
              </a:rPr>
              <a:t>shrink the electrodes to nodes and add all the inter-node impedances. </a:t>
            </a:r>
            <a:endParaRPr lang="en-US" sz="1050" b="1" dirty="0">
              <a:solidFill>
                <a:srgbClr val="000066"/>
              </a:solidFill>
            </a:endParaRPr>
          </a:p>
        </p:txBody>
      </p:sp>
      <p:pic>
        <p:nvPicPr>
          <p:cNvPr id="378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2" y="1676400"/>
            <a:ext cx="2768600" cy="17160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78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919538"/>
            <a:ext cx="2743200" cy="22336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37897" name="Group 10"/>
          <p:cNvGrpSpPr>
            <a:grpSpLocks/>
          </p:cNvGrpSpPr>
          <p:nvPr/>
        </p:nvGrpSpPr>
        <p:grpSpPr bwMode="auto">
          <a:xfrm>
            <a:off x="381000" y="3124200"/>
            <a:ext cx="3581400" cy="2514600"/>
            <a:chOff x="533400" y="3200400"/>
            <a:chExt cx="3581400" cy="2514600"/>
          </a:xfrm>
        </p:grpSpPr>
        <p:pic>
          <p:nvPicPr>
            <p:cNvPr id="3790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200400"/>
              <a:ext cx="3505200" cy="2453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33400" y="5257800"/>
              <a:ext cx="6858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7898" name="TextBox 11"/>
          <p:cNvSpPr txBox="1">
            <a:spLocks noChangeArrowheads="1"/>
          </p:cNvSpPr>
          <p:nvPr/>
        </p:nvSpPr>
        <p:spPr bwMode="auto">
          <a:xfrm>
            <a:off x="4419600" y="3657600"/>
            <a:ext cx="394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7899" name="TextBox 12"/>
          <p:cNvSpPr txBox="1">
            <a:spLocks noChangeArrowheads="1"/>
          </p:cNvSpPr>
          <p:nvPr/>
        </p:nvSpPr>
        <p:spPr bwMode="auto">
          <a:xfrm>
            <a:off x="6934200" y="3429001"/>
            <a:ext cx="394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7900" name="Rectangle 13"/>
          <p:cNvSpPr>
            <a:spLocks noChangeArrowheads="1"/>
          </p:cNvSpPr>
          <p:nvPr/>
        </p:nvSpPr>
        <p:spPr bwMode="auto">
          <a:xfrm>
            <a:off x="152400" y="5715028"/>
            <a:ext cx="45720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b="1" dirty="0">
                <a:solidFill>
                  <a:srgbClr val="008000"/>
                </a:solidFill>
              </a:rPr>
              <a:t>The second step is typically performed by using an analog circuit simulation program. We will focus on the induced currents.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4236F-7689-44D6-A8A6-082563F80DF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44037" name="Rectangle 2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Signal Polarity Definition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rot="5400000">
            <a:off x="4330714" y="2798791"/>
            <a:ext cx="379413" cy="1587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039" name="TextBox 59"/>
          <p:cNvSpPr txBox="1">
            <a:spLocks noChangeArrowheads="1"/>
          </p:cNvSpPr>
          <p:nvPr/>
        </p:nvSpPr>
        <p:spPr bwMode="auto">
          <a:xfrm>
            <a:off x="4702176" y="2590800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I(t)</a:t>
            </a:r>
          </a:p>
        </p:txBody>
      </p:sp>
      <p:sp>
        <p:nvSpPr>
          <p:cNvPr id="44040" name="Text Box 13"/>
          <p:cNvSpPr txBox="1">
            <a:spLocks noChangeArrowheads="1"/>
          </p:cNvSpPr>
          <p:nvPr/>
        </p:nvSpPr>
        <p:spPr bwMode="auto">
          <a:xfrm>
            <a:off x="228600" y="3810000"/>
            <a:ext cx="8763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500" b="1" dirty="0">
                <a:solidFill>
                  <a:srgbClr val="000066"/>
                </a:solidFill>
              </a:rPr>
              <a:t>The definition of </a:t>
            </a:r>
            <a:r>
              <a:rPr lang="en-US" sz="1500" b="1" dirty="0" smtClean="0">
                <a:solidFill>
                  <a:srgbClr val="000066"/>
                </a:solidFill>
              </a:rPr>
              <a:t>I = -</a:t>
            </a:r>
            <a:r>
              <a:rPr lang="en-US" sz="1500" b="1" dirty="0" err="1">
                <a:solidFill>
                  <a:srgbClr val="000066"/>
                </a:solidFill>
              </a:rPr>
              <a:t>dQ</a:t>
            </a:r>
            <a:r>
              <a:rPr lang="en-US" sz="1500" b="1" dirty="0">
                <a:solidFill>
                  <a:srgbClr val="000066"/>
                </a:solidFill>
              </a:rPr>
              <a:t>/</a:t>
            </a:r>
            <a:r>
              <a:rPr lang="en-US" sz="1500" b="1" dirty="0" err="1">
                <a:solidFill>
                  <a:srgbClr val="000066"/>
                </a:solidFill>
              </a:rPr>
              <a:t>dt</a:t>
            </a:r>
            <a:r>
              <a:rPr lang="en-US" sz="1500" b="1" dirty="0">
                <a:solidFill>
                  <a:srgbClr val="000066"/>
                </a:solidFill>
              </a:rPr>
              <a:t> states that the positive current is pointing away from the electrode.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500" b="1" dirty="0">
              <a:solidFill>
                <a:srgbClr val="000066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500" b="1" dirty="0">
                <a:solidFill>
                  <a:srgbClr val="002060"/>
                </a:solidFill>
                <a:sym typeface="Wingdings" pitchFamily="2" charset="2"/>
              </a:rPr>
              <a:t>The signal is positive if: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500" b="1" dirty="0">
                <a:solidFill>
                  <a:srgbClr val="006600"/>
                </a:solidFill>
                <a:sym typeface="Wingdings" pitchFamily="2" charset="2"/>
              </a:rPr>
              <a:t>Positive charge is moving from electrode to ground or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500" b="1" dirty="0">
                <a:solidFill>
                  <a:srgbClr val="006600"/>
                </a:solidFill>
                <a:sym typeface="Wingdings" pitchFamily="2" charset="2"/>
              </a:rPr>
              <a:t>Negative charge is moving from ground to the electrode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endParaRPr lang="en-US" sz="1500" b="1" dirty="0">
              <a:solidFill>
                <a:srgbClr val="006600"/>
              </a:solidFill>
              <a:sym typeface="Wingdings" pitchFamily="2" charset="2"/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500" b="1" dirty="0">
                <a:solidFill>
                  <a:srgbClr val="002060"/>
                </a:solidFill>
                <a:sym typeface="Wingdings" pitchFamily="2" charset="2"/>
              </a:rPr>
              <a:t>The signal is negative if: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500" b="1" dirty="0">
                <a:solidFill>
                  <a:srgbClr val="006600"/>
                </a:solidFill>
                <a:sym typeface="Wingdings" pitchFamily="2" charset="2"/>
              </a:rPr>
              <a:t>Negative charge is moving from electrode to ground or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500" b="1" dirty="0">
                <a:solidFill>
                  <a:srgbClr val="006600"/>
                </a:solidFill>
                <a:sym typeface="Wingdings" pitchFamily="2" charset="2"/>
              </a:rPr>
              <a:t>Positive charge is moving from ground to the electrode</a:t>
            </a:r>
          </a:p>
        </p:txBody>
      </p:sp>
      <p:sp>
        <p:nvSpPr>
          <p:cNvPr id="55" name="Oval 54"/>
          <p:cNvSpPr/>
          <p:nvPr/>
        </p:nvSpPr>
        <p:spPr>
          <a:xfrm>
            <a:off x="3070225" y="1447800"/>
            <a:ext cx="1600200" cy="990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7" name="Straight Connector 56"/>
          <p:cNvCxnSpPr>
            <a:stCxn id="55" idx="6"/>
          </p:cNvCxnSpPr>
          <p:nvPr/>
        </p:nvCxnSpPr>
        <p:spPr>
          <a:xfrm>
            <a:off x="4670425" y="1943100"/>
            <a:ext cx="1588" cy="1409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4043" name="Group 65"/>
          <p:cNvGrpSpPr>
            <a:grpSpLocks/>
          </p:cNvGrpSpPr>
          <p:nvPr/>
        </p:nvGrpSpPr>
        <p:grpSpPr bwMode="auto">
          <a:xfrm>
            <a:off x="4489450" y="3352800"/>
            <a:ext cx="381000" cy="153988"/>
            <a:chOff x="5562600" y="3048000"/>
            <a:chExt cx="381000" cy="153988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5562600" y="3048000"/>
              <a:ext cx="381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638800" y="3124200"/>
              <a:ext cx="22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724525" y="3200400"/>
              <a:ext cx="762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Oval 66"/>
          <p:cNvSpPr/>
          <p:nvPr/>
        </p:nvSpPr>
        <p:spPr>
          <a:xfrm>
            <a:off x="2797175" y="1295400"/>
            <a:ext cx="15240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0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14" y="1905028"/>
            <a:ext cx="17938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TextBox 69"/>
          <p:cNvSpPr txBox="1">
            <a:spLocks noChangeArrowheads="1"/>
          </p:cNvSpPr>
          <p:nvPr/>
        </p:nvSpPr>
        <p:spPr bwMode="auto">
          <a:xfrm>
            <a:off x="2416175" y="1371600"/>
            <a:ext cx="460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+q</a:t>
            </a:r>
          </a:p>
        </p:txBody>
      </p:sp>
      <p:sp>
        <p:nvSpPr>
          <p:cNvPr id="44047" name="TextBox 73"/>
          <p:cNvSpPr txBox="1">
            <a:spLocks noChangeArrowheads="1"/>
          </p:cNvSpPr>
          <p:nvPr/>
        </p:nvSpPr>
        <p:spPr bwMode="auto">
          <a:xfrm>
            <a:off x="3101975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48" name="TextBox 74"/>
          <p:cNvSpPr txBox="1">
            <a:spLocks noChangeArrowheads="1"/>
          </p:cNvSpPr>
          <p:nvPr/>
        </p:nvSpPr>
        <p:spPr bwMode="auto">
          <a:xfrm>
            <a:off x="3178175" y="15240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49" name="TextBox 75"/>
          <p:cNvSpPr txBox="1">
            <a:spLocks noChangeArrowheads="1"/>
          </p:cNvSpPr>
          <p:nvPr/>
        </p:nvSpPr>
        <p:spPr bwMode="auto">
          <a:xfrm>
            <a:off x="3254375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50" name="TextBox 76"/>
          <p:cNvSpPr txBox="1">
            <a:spLocks noChangeArrowheads="1"/>
          </p:cNvSpPr>
          <p:nvPr/>
        </p:nvSpPr>
        <p:spPr bwMode="auto">
          <a:xfrm>
            <a:off x="3101975" y="17526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51" name="TextBox 77"/>
          <p:cNvSpPr txBox="1">
            <a:spLocks noChangeArrowheads="1"/>
          </p:cNvSpPr>
          <p:nvPr/>
        </p:nvSpPr>
        <p:spPr bwMode="auto">
          <a:xfrm>
            <a:off x="3330575" y="14478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 rot="16200000" flipH="1">
            <a:off x="2949589" y="1447828"/>
            <a:ext cx="174625" cy="174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4549582" y="1143000"/>
            <a:ext cx="152400" cy="152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4056" name="TextBox 81"/>
          <p:cNvSpPr txBox="1">
            <a:spLocks noChangeArrowheads="1"/>
          </p:cNvSpPr>
          <p:nvPr/>
        </p:nvSpPr>
        <p:spPr bwMode="auto">
          <a:xfrm>
            <a:off x="4625976" y="12192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-q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rot="5400000" flipH="1" flipV="1">
            <a:off x="4675201" y="887413"/>
            <a:ext cx="206375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058" name="TextBox 88"/>
          <p:cNvSpPr txBox="1">
            <a:spLocks noChangeArrowheads="1"/>
          </p:cNvSpPr>
          <p:nvPr/>
        </p:nvSpPr>
        <p:spPr bwMode="auto">
          <a:xfrm>
            <a:off x="4016375" y="1458914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59" name="TextBox 89"/>
          <p:cNvSpPr txBox="1">
            <a:spLocks noChangeArrowheads="1"/>
          </p:cNvSpPr>
          <p:nvPr/>
        </p:nvSpPr>
        <p:spPr bwMode="auto">
          <a:xfrm>
            <a:off x="4168775" y="14478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60" name="TextBox 90"/>
          <p:cNvSpPr txBox="1">
            <a:spLocks noChangeArrowheads="1"/>
          </p:cNvSpPr>
          <p:nvPr/>
        </p:nvSpPr>
        <p:spPr bwMode="auto">
          <a:xfrm>
            <a:off x="4168775" y="16002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61" name="TextBox 91"/>
          <p:cNvSpPr txBox="1">
            <a:spLocks noChangeArrowheads="1"/>
          </p:cNvSpPr>
          <p:nvPr/>
        </p:nvSpPr>
        <p:spPr bwMode="auto">
          <a:xfrm>
            <a:off x="4321175" y="15240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62" name="TextBox 92"/>
          <p:cNvSpPr txBox="1">
            <a:spLocks noChangeArrowheads="1"/>
          </p:cNvSpPr>
          <p:nvPr/>
        </p:nvSpPr>
        <p:spPr bwMode="auto">
          <a:xfrm>
            <a:off x="3940175" y="13716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 rot="5400000">
            <a:off x="7324739" y="2798791"/>
            <a:ext cx="379413" cy="1587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064" name="TextBox 94"/>
          <p:cNvSpPr txBox="1">
            <a:spLocks noChangeArrowheads="1"/>
          </p:cNvSpPr>
          <p:nvPr/>
        </p:nvSpPr>
        <p:spPr bwMode="auto">
          <a:xfrm>
            <a:off x="7696201" y="2590800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I(t)</a:t>
            </a:r>
          </a:p>
        </p:txBody>
      </p:sp>
      <p:sp>
        <p:nvSpPr>
          <p:cNvPr id="96" name="Oval 95"/>
          <p:cNvSpPr/>
          <p:nvPr/>
        </p:nvSpPr>
        <p:spPr>
          <a:xfrm>
            <a:off x="6064250" y="1447800"/>
            <a:ext cx="1600200" cy="990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7" name="Straight Connector 96"/>
          <p:cNvCxnSpPr>
            <a:stCxn id="96" idx="6"/>
          </p:cNvCxnSpPr>
          <p:nvPr/>
        </p:nvCxnSpPr>
        <p:spPr>
          <a:xfrm>
            <a:off x="7664450" y="1943100"/>
            <a:ext cx="1588" cy="1409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4067" name="Group 97"/>
          <p:cNvGrpSpPr>
            <a:grpSpLocks/>
          </p:cNvGrpSpPr>
          <p:nvPr/>
        </p:nvGrpSpPr>
        <p:grpSpPr bwMode="auto">
          <a:xfrm>
            <a:off x="7483475" y="3352800"/>
            <a:ext cx="381000" cy="153988"/>
            <a:chOff x="5562600" y="3048000"/>
            <a:chExt cx="381000" cy="1539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5562600" y="3048000"/>
              <a:ext cx="381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5638800" y="3124200"/>
              <a:ext cx="22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5724525" y="3200400"/>
              <a:ext cx="762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Oval 101"/>
          <p:cNvSpPr/>
          <p:nvPr/>
        </p:nvSpPr>
        <p:spPr>
          <a:xfrm>
            <a:off x="5943600" y="1371600"/>
            <a:ext cx="15240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69" name="TextBox 102"/>
          <p:cNvSpPr txBox="1">
            <a:spLocks noChangeArrowheads="1"/>
          </p:cNvSpPr>
          <p:nvPr/>
        </p:nvSpPr>
        <p:spPr bwMode="auto">
          <a:xfrm>
            <a:off x="5562600" y="1447800"/>
            <a:ext cx="460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+q</a:t>
            </a:r>
          </a:p>
        </p:txBody>
      </p:sp>
      <p:sp>
        <p:nvSpPr>
          <p:cNvPr id="44070" name="TextBox 103"/>
          <p:cNvSpPr txBox="1">
            <a:spLocks noChangeArrowheads="1"/>
          </p:cNvSpPr>
          <p:nvPr/>
        </p:nvSpPr>
        <p:spPr bwMode="auto">
          <a:xfrm>
            <a:off x="6096000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71" name="TextBox 104"/>
          <p:cNvSpPr txBox="1">
            <a:spLocks noChangeArrowheads="1"/>
          </p:cNvSpPr>
          <p:nvPr/>
        </p:nvSpPr>
        <p:spPr bwMode="auto">
          <a:xfrm>
            <a:off x="6172200" y="15240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72" name="TextBox 105"/>
          <p:cNvSpPr txBox="1">
            <a:spLocks noChangeArrowheads="1"/>
          </p:cNvSpPr>
          <p:nvPr/>
        </p:nvSpPr>
        <p:spPr bwMode="auto">
          <a:xfrm>
            <a:off x="6248400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73" name="TextBox 106"/>
          <p:cNvSpPr txBox="1">
            <a:spLocks noChangeArrowheads="1"/>
          </p:cNvSpPr>
          <p:nvPr/>
        </p:nvSpPr>
        <p:spPr bwMode="auto">
          <a:xfrm>
            <a:off x="6096000" y="17526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4074" name="TextBox 107"/>
          <p:cNvSpPr txBox="1">
            <a:spLocks noChangeArrowheads="1"/>
          </p:cNvSpPr>
          <p:nvPr/>
        </p:nvSpPr>
        <p:spPr bwMode="auto">
          <a:xfrm>
            <a:off x="6324600" y="14478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rot="16200000" flipV="1">
            <a:off x="5715000" y="11430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7620000" y="1066800"/>
            <a:ext cx="152400" cy="152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4079" name="TextBox 110"/>
          <p:cNvSpPr txBox="1">
            <a:spLocks noChangeArrowheads="1"/>
          </p:cNvSpPr>
          <p:nvPr/>
        </p:nvSpPr>
        <p:spPr bwMode="auto">
          <a:xfrm>
            <a:off x="7620001" y="12192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-q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rot="5400000">
            <a:off x="7425532" y="1261282"/>
            <a:ext cx="228600" cy="144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081" name="TextBox 112"/>
          <p:cNvSpPr txBox="1">
            <a:spLocks noChangeArrowheads="1"/>
          </p:cNvSpPr>
          <p:nvPr/>
        </p:nvSpPr>
        <p:spPr bwMode="auto">
          <a:xfrm>
            <a:off x="7010400" y="1458914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82" name="TextBox 113"/>
          <p:cNvSpPr txBox="1">
            <a:spLocks noChangeArrowheads="1"/>
          </p:cNvSpPr>
          <p:nvPr/>
        </p:nvSpPr>
        <p:spPr bwMode="auto">
          <a:xfrm>
            <a:off x="7162800" y="14478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83" name="TextBox 114"/>
          <p:cNvSpPr txBox="1">
            <a:spLocks noChangeArrowheads="1"/>
          </p:cNvSpPr>
          <p:nvPr/>
        </p:nvSpPr>
        <p:spPr bwMode="auto">
          <a:xfrm>
            <a:off x="7162800" y="16002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84" name="TextBox 115"/>
          <p:cNvSpPr txBox="1">
            <a:spLocks noChangeArrowheads="1"/>
          </p:cNvSpPr>
          <p:nvPr/>
        </p:nvSpPr>
        <p:spPr bwMode="auto">
          <a:xfrm>
            <a:off x="7315200" y="15240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85" name="TextBox 116"/>
          <p:cNvSpPr txBox="1">
            <a:spLocks noChangeArrowheads="1"/>
          </p:cNvSpPr>
          <p:nvPr/>
        </p:nvSpPr>
        <p:spPr bwMode="auto">
          <a:xfrm>
            <a:off x="6934200" y="13716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4086" name="TextBox 120"/>
          <p:cNvSpPr txBox="1">
            <a:spLocks noChangeArrowheads="1"/>
          </p:cNvSpPr>
          <p:nvPr/>
        </p:nvSpPr>
        <p:spPr bwMode="auto">
          <a:xfrm>
            <a:off x="2590800" y="2667000"/>
            <a:ext cx="16450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Positive Signal</a:t>
            </a:r>
          </a:p>
        </p:txBody>
      </p:sp>
      <p:sp>
        <p:nvSpPr>
          <p:cNvPr id="44087" name="TextBox 121"/>
          <p:cNvSpPr txBox="1">
            <a:spLocks noChangeArrowheads="1"/>
          </p:cNvSpPr>
          <p:nvPr/>
        </p:nvSpPr>
        <p:spPr bwMode="auto">
          <a:xfrm>
            <a:off x="5638800" y="2667000"/>
            <a:ext cx="1712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Negative Signal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84819-7E2A-49FB-A342-0D1A83F05DD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Signal Polarity Definition</a:t>
            </a:r>
          </a:p>
        </p:txBody>
      </p:sp>
      <p:sp>
        <p:nvSpPr>
          <p:cNvPr id="45062" name="Text Box 13"/>
          <p:cNvSpPr txBox="1">
            <a:spLocks noChangeArrowheads="1"/>
          </p:cNvSpPr>
          <p:nvPr/>
        </p:nvSpPr>
        <p:spPr bwMode="auto">
          <a:xfrm>
            <a:off x="228600" y="4389438"/>
            <a:ext cx="8763000" cy="14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500" b="1" dirty="0">
                <a:solidFill>
                  <a:srgbClr val="006600"/>
                </a:solidFill>
                <a:sym typeface="Wingdings" pitchFamily="2" charset="2"/>
              </a:rPr>
              <a:t>By this we can guess the signal polarities: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endParaRPr lang="en-US" sz="1500" b="1" dirty="0">
              <a:solidFill>
                <a:srgbClr val="006600"/>
              </a:solidFill>
              <a:sym typeface="Wingdings" pitchFamily="2" charset="2"/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b="1" dirty="0">
                <a:solidFill>
                  <a:srgbClr val="002060"/>
                </a:solidFill>
                <a:sym typeface="Wingdings" pitchFamily="2" charset="2"/>
              </a:rPr>
              <a:t>In a wire chamber, the electrons are moving towards the wire, which means that they attract positive charges that are moving from ground to the electrode. The signal of a wire that collects electrons is therefore negative.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rot="5400000">
            <a:off x="4330714" y="2798791"/>
            <a:ext cx="379413" cy="1587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064" name="TextBox 59"/>
          <p:cNvSpPr txBox="1">
            <a:spLocks noChangeArrowheads="1"/>
          </p:cNvSpPr>
          <p:nvPr/>
        </p:nvSpPr>
        <p:spPr bwMode="auto">
          <a:xfrm>
            <a:off x="4702176" y="2590800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I(t)</a:t>
            </a:r>
          </a:p>
        </p:txBody>
      </p:sp>
      <p:sp>
        <p:nvSpPr>
          <p:cNvPr id="60" name="Oval 59"/>
          <p:cNvSpPr/>
          <p:nvPr/>
        </p:nvSpPr>
        <p:spPr>
          <a:xfrm>
            <a:off x="3070225" y="1447800"/>
            <a:ext cx="1600200" cy="990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3" name="Straight Connector 62"/>
          <p:cNvCxnSpPr>
            <a:stCxn id="60" idx="6"/>
          </p:cNvCxnSpPr>
          <p:nvPr/>
        </p:nvCxnSpPr>
        <p:spPr>
          <a:xfrm>
            <a:off x="4670425" y="1943100"/>
            <a:ext cx="1588" cy="1409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067" name="Group 65"/>
          <p:cNvGrpSpPr>
            <a:grpSpLocks/>
          </p:cNvGrpSpPr>
          <p:nvPr/>
        </p:nvGrpSpPr>
        <p:grpSpPr bwMode="auto">
          <a:xfrm>
            <a:off x="4489450" y="3352800"/>
            <a:ext cx="381000" cy="153988"/>
            <a:chOff x="5562600" y="3048000"/>
            <a:chExt cx="381000" cy="153988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5562600" y="3048000"/>
              <a:ext cx="381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638800" y="3124200"/>
              <a:ext cx="22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724525" y="3200400"/>
              <a:ext cx="762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Oval 69"/>
          <p:cNvSpPr/>
          <p:nvPr/>
        </p:nvSpPr>
        <p:spPr>
          <a:xfrm>
            <a:off x="2797175" y="1295400"/>
            <a:ext cx="15240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14" y="1905028"/>
            <a:ext cx="17938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TextBox 69"/>
          <p:cNvSpPr txBox="1">
            <a:spLocks noChangeArrowheads="1"/>
          </p:cNvSpPr>
          <p:nvPr/>
        </p:nvSpPr>
        <p:spPr bwMode="auto">
          <a:xfrm>
            <a:off x="2416175" y="1371600"/>
            <a:ext cx="460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+q</a:t>
            </a:r>
          </a:p>
        </p:txBody>
      </p:sp>
      <p:sp>
        <p:nvSpPr>
          <p:cNvPr id="45071" name="TextBox 73"/>
          <p:cNvSpPr txBox="1">
            <a:spLocks noChangeArrowheads="1"/>
          </p:cNvSpPr>
          <p:nvPr/>
        </p:nvSpPr>
        <p:spPr bwMode="auto">
          <a:xfrm>
            <a:off x="3101975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72" name="TextBox 74"/>
          <p:cNvSpPr txBox="1">
            <a:spLocks noChangeArrowheads="1"/>
          </p:cNvSpPr>
          <p:nvPr/>
        </p:nvSpPr>
        <p:spPr bwMode="auto">
          <a:xfrm>
            <a:off x="3178175" y="15240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73" name="TextBox 75"/>
          <p:cNvSpPr txBox="1">
            <a:spLocks noChangeArrowheads="1"/>
          </p:cNvSpPr>
          <p:nvPr/>
        </p:nvSpPr>
        <p:spPr bwMode="auto">
          <a:xfrm>
            <a:off x="3254375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74" name="TextBox 76"/>
          <p:cNvSpPr txBox="1">
            <a:spLocks noChangeArrowheads="1"/>
          </p:cNvSpPr>
          <p:nvPr/>
        </p:nvSpPr>
        <p:spPr bwMode="auto">
          <a:xfrm>
            <a:off x="3101975" y="17526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75" name="TextBox 77"/>
          <p:cNvSpPr txBox="1">
            <a:spLocks noChangeArrowheads="1"/>
          </p:cNvSpPr>
          <p:nvPr/>
        </p:nvSpPr>
        <p:spPr bwMode="auto">
          <a:xfrm>
            <a:off x="3330575" y="14478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rot="16200000" flipH="1">
            <a:off x="2949589" y="1447828"/>
            <a:ext cx="174625" cy="174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4549582" y="1143000"/>
            <a:ext cx="152400" cy="152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5080" name="TextBox 81"/>
          <p:cNvSpPr txBox="1">
            <a:spLocks noChangeArrowheads="1"/>
          </p:cNvSpPr>
          <p:nvPr/>
        </p:nvSpPr>
        <p:spPr bwMode="auto">
          <a:xfrm>
            <a:off x="4625976" y="12192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-q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 rot="5400000" flipH="1" flipV="1">
            <a:off x="4675201" y="887413"/>
            <a:ext cx="206375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082" name="TextBox 88"/>
          <p:cNvSpPr txBox="1">
            <a:spLocks noChangeArrowheads="1"/>
          </p:cNvSpPr>
          <p:nvPr/>
        </p:nvSpPr>
        <p:spPr bwMode="auto">
          <a:xfrm>
            <a:off x="4016375" y="1458914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083" name="TextBox 89"/>
          <p:cNvSpPr txBox="1">
            <a:spLocks noChangeArrowheads="1"/>
          </p:cNvSpPr>
          <p:nvPr/>
        </p:nvSpPr>
        <p:spPr bwMode="auto">
          <a:xfrm>
            <a:off x="4168775" y="14478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084" name="TextBox 90"/>
          <p:cNvSpPr txBox="1">
            <a:spLocks noChangeArrowheads="1"/>
          </p:cNvSpPr>
          <p:nvPr/>
        </p:nvSpPr>
        <p:spPr bwMode="auto">
          <a:xfrm>
            <a:off x="4168775" y="16002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085" name="TextBox 91"/>
          <p:cNvSpPr txBox="1">
            <a:spLocks noChangeArrowheads="1"/>
          </p:cNvSpPr>
          <p:nvPr/>
        </p:nvSpPr>
        <p:spPr bwMode="auto">
          <a:xfrm>
            <a:off x="4321175" y="15240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086" name="TextBox 92"/>
          <p:cNvSpPr txBox="1">
            <a:spLocks noChangeArrowheads="1"/>
          </p:cNvSpPr>
          <p:nvPr/>
        </p:nvSpPr>
        <p:spPr bwMode="auto">
          <a:xfrm>
            <a:off x="3940175" y="13716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 rot="5400000">
            <a:off x="7324739" y="2798791"/>
            <a:ext cx="379413" cy="1587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088" name="TextBox 94"/>
          <p:cNvSpPr txBox="1">
            <a:spLocks noChangeArrowheads="1"/>
          </p:cNvSpPr>
          <p:nvPr/>
        </p:nvSpPr>
        <p:spPr bwMode="auto">
          <a:xfrm>
            <a:off x="7696201" y="2590800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I(t)</a:t>
            </a:r>
          </a:p>
        </p:txBody>
      </p:sp>
      <p:sp>
        <p:nvSpPr>
          <p:cNvPr id="92" name="Oval 91"/>
          <p:cNvSpPr/>
          <p:nvPr/>
        </p:nvSpPr>
        <p:spPr>
          <a:xfrm>
            <a:off x="6064250" y="1447800"/>
            <a:ext cx="1600200" cy="990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3" name="Straight Connector 92"/>
          <p:cNvCxnSpPr>
            <a:stCxn id="92" idx="6"/>
          </p:cNvCxnSpPr>
          <p:nvPr/>
        </p:nvCxnSpPr>
        <p:spPr>
          <a:xfrm>
            <a:off x="7664450" y="1943100"/>
            <a:ext cx="1588" cy="1409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091" name="Group 97"/>
          <p:cNvGrpSpPr>
            <a:grpSpLocks/>
          </p:cNvGrpSpPr>
          <p:nvPr/>
        </p:nvGrpSpPr>
        <p:grpSpPr bwMode="auto">
          <a:xfrm>
            <a:off x="7483475" y="3352800"/>
            <a:ext cx="381000" cy="153988"/>
            <a:chOff x="5562600" y="3048000"/>
            <a:chExt cx="381000" cy="153988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5562600" y="3048000"/>
              <a:ext cx="381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5638800" y="3124200"/>
              <a:ext cx="22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5724525" y="3200400"/>
              <a:ext cx="762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5" name="Oval 104"/>
          <p:cNvSpPr/>
          <p:nvPr/>
        </p:nvSpPr>
        <p:spPr>
          <a:xfrm>
            <a:off x="5943600" y="1371600"/>
            <a:ext cx="152400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93" name="TextBox 102"/>
          <p:cNvSpPr txBox="1">
            <a:spLocks noChangeArrowheads="1"/>
          </p:cNvSpPr>
          <p:nvPr/>
        </p:nvSpPr>
        <p:spPr bwMode="auto">
          <a:xfrm>
            <a:off x="5562600" y="1447800"/>
            <a:ext cx="460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+q</a:t>
            </a:r>
          </a:p>
        </p:txBody>
      </p:sp>
      <p:sp>
        <p:nvSpPr>
          <p:cNvPr id="45094" name="TextBox 103"/>
          <p:cNvSpPr txBox="1">
            <a:spLocks noChangeArrowheads="1"/>
          </p:cNvSpPr>
          <p:nvPr/>
        </p:nvSpPr>
        <p:spPr bwMode="auto">
          <a:xfrm>
            <a:off x="6096000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95" name="TextBox 104"/>
          <p:cNvSpPr txBox="1">
            <a:spLocks noChangeArrowheads="1"/>
          </p:cNvSpPr>
          <p:nvPr/>
        </p:nvSpPr>
        <p:spPr bwMode="auto">
          <a:xfrm>
            <a:off x="6172200" y="15240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96" name="TextBox 105"/>
          <p:cNvSpPr txBox="1">
            <a:spLocks noChangeArrowheads="1"/>
          </p:cNvSpPr>
          <p:nvPr/>
        </p:nvSpPr>
        <p:spPr bwMode="auto">
          <a:xfrm>
            <a:off x="6248400" y="16002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97" name="TextBox 106"/>
          <p:cNvSpPr txBox="1">
            <a:spLocks noChangeArrowheads="1"/>
          </p:cNvSpPr>
          <p:nvPr/>
        </p:nvSpPr>
        <p:spPr bwMode="auto">
          <a:xfrm>
            <a:off x="6096000" y="17526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sp>
        <p:nvSpPr>
          <p:cNvPr id="45098" name="TextBox 107"/>
          <p:cNvSpPr txBox="1">
            <a:spLocks noChangeArrowheads="1"/>
          </p:cNvSpPr>
          <p:nvPr/>
        </p:nvSpPr>
        <p:spPr bwMode="auto">
          <a:xfrm>
            <a:off x="6324600" y="1447800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 rot="16200000" flipV="1">
            <a:off x="5715000" y="11430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7620000" y="1066800"/>
            <a:ext cx="152400" cy="1524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5103" name="TextBox 110"/>
          <p:cNvSpPr txBox="1">
            <a:spLocks noChangeArrowheads="1"/>
          </p:cNvSpPr>
          <p:nvPr/>
        </p:nvSpPr>
        <p:spPr bwMode="auto">
          <a:xfrm>
            <a:off x="7620001" y="12192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-q</a:t>
            </a:r>
          </a:p>
        </p:txBody>
      </p:sp>
      <p:cxnSp>
        <p:nvCxnSpPr>
          <p:cNvPr id="118" name="Straight Arrow Connector 117"/>
          <p:cNvCxnSpPr/>
          <p:nvPr/>
        </p:nvCxnSpPr>
        <p:spPr>
          <a:xfrm rot="5400000">
            <a:off x="7425532" y="1261282"/>
            <a:ext cx="228600" cy="144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105" name="TextBox 112"/>
          <p:cNvSpPr txBox="1">
            <a:spLocks noChangeArrowheads="1"/>
          </p:cNvSpPr>
          <p:nvPr/>
        </p:nvSpPr>
        <p:spPr bwMode="auto">
          <a:xfrm>
            <a:off x="7010400" y="1458914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106" name="TextBox 113"/>
          <p:cNvSpPr txBox="1">
            <a:spLocks noChangeArrowheads="1"/>
          </p:cNvSpPr>
          <p:nvPr/>
        </p:nvSpPr>
        <p:spPr bwMode="auto">
          <a:xfrm>
            <a:off x="7162800" y="14478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107" name="TextBox 114"/>
          <p:cNvSpPr txBox="1">
            <a:spLocks noChangeArrowheads="1"/>
          </p:cNvSpPr>
          <p:nvPr/>
        </p:nvSpPr>
        <p:spPr bwMode="auto">
          <a:xfrm>
            <a:off x="7162800" y="16002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108" name="TextBox 115"/>
          <p:cNvSpPr txBox="1">
            <a:spLocks noChangeArrowheads="1"/>
          </p:cNvSpPr>
          <p:nvPr/>
        </p:nvSpPr>
        <p:spPr bwMode="auto">
          <a:xfrm>
            <a:off x="7315200" y="15240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109" name="TextBox 116"/>
          <p:cNvSpPr txBox="1">
            <a:spLocks noChangeArrowheads="1"/>
          </p:cNvSpPr>
          <p:nvPr/>
        </p:nvSpPr>
        <p:spPr bwMode="auto">
          <a:xfrm>
            <a:off x="6934200" y="1371600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5110" name="TextBox 120"/>
          <p:cNvSpPr txBox="1">
            <a:spLocks noChangeArrowheads="1"/>
          </p:cNvSpPr>
          <p:nvPr/>
        </p:nvSpPr>
        <p:spPr bwMode="auto">
          <a:xfrm>
            <a:off x="2590800" y="2667000"/>
            <a:ext cx="16450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Positive Signal</a:t>
            </a:r>
          </a:p>
        </p:txBody>
      </p:sp>
      <p:sp>
        <p:nvSpPr>
          <p:cNvPr id="45111" name="TextBox 121"/>
          <p:cNvSpPr txBox="1">
            <a:spLocks noChangeArrowheads="1"/>
          </p:cNvSpPr>
          <p:nvPr/>
        </p:nvSpPr>
        <p:spPr bwMode="auto">
          <a:xfrm>
            <a:off x="5638800" y="2667000"/>
            <a:ext cx="1712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Negative Signal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4"/>
          <p:cNvSpPr>
            <a:spLocks noChangeArrowheads="1"/>
          </p:cNvSpPr>
          <p:nvPr/>
        </p:nvSpPr>
        <p:spPr bwMode="auto">
          <a:xfrm>
            <a:off x="228600" y="3352815"/>
            <a:ext cx="8686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current induced on a grounded electrode n by a moving point charge q is given by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6600"/>
                </a:solidFill>
              </a:rPr>
              <a:t>Where the weighting field </a:t>
            </a:r>
            <a:r>
              <a:rPr lang="en-US" b="1" dirty="0" err="1">
                <a:solidFill>
                  <a:srgbClr val="006600"/>
                </a:solidFill>
              </a:rPr>
              <a:t>E</a:t>
            </a:r>
            <a:r>
              <a:rPr lang="en-US" b="1" baseline="-25000" dirty="0" err="1">
                <a:solidFill>
                  <a:srgbClr val="006600"/>
                </a:solidFill>
              </a:rPr>
              <a:t>n</a:t>
            </a:r>
            <a:r>
              <a:rPr lang="en-US" b="1" dirty="0">
                <a:solidFill>
                  <a:srgbClr val="006600"/>
                </a:solidFill>
              </a:rPr>
              <a:t> is defined by removing the point charge, setting the electrode in question to potential </a:t>
            </a:r>
            <a:r>
              <a:rPr lang="en-US" b="1" dirty="0" err="1">
                <a:solidFill>
                  <a:srgbClr val="006600"/>
                </a:solidFill>
              </a:rPr>
              <a:t>V</a:t>
            </a:r>
            <a:r>
              <a:rPr lang="en-US" b="1" baseline="-25000" dirty="0" err="1">
                <a:solidFill>
                  <a:srgbClr val="006600"/>
                </a:solidFill>
              </a:rPr>
              <a:t>w</a:t>
            </a:r>
            <a:r>
              <a:rPr lang="en-US" b="1" dirty="0">
                <a:solidFill>
                  <a:srgbClr val="006600"/>
                </a:solidFill>
              </a:rPr>
              <a:t> and keeping the other electrodes grounded.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Removing the charge means that we just have to solve the Laplace equation and not the Poisson equation !</a:t>
            </a:r>
            <a:endParaRPr lang="en-US" b="1" baseline="-25000" dirty="0">
              <a:solidFill>
                <a:srgbClr val="006600"/>
              </a:solidFill>
              <a:sym typeface="Mathematica1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0400B-B506-42CE-8601-94AAF6C7D0D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16000"/>
            <a:ext cx="3886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675" y="3810000"/>
            <a:ext cx="5266929" cy="89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5" descr="ramo_vci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8"/>
            <a:ext cx="30480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Rectangle 2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Induced Current,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Ramo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 Shockley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Theorem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t</a:t>
            </a:r>
            <a:r>
              <a:rPr lang="en-US" sz="2800" b="1" dirty="0" smtClean="0">
                <a:solidFill>
                  <a:srgbClr val="0070C0"/>
                </a:solidFill>
              </a:rPr>
              <a:t>he general, arbitrary electrode case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776453" y="12573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FCC84-D0A6-444B-B33E-8588765A282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0" y="8575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Parallel Plate Chamber</a:t>
            </a:r>
          </a:p>
        </p:txBody>
      </p:sp>
      <p:sp>
        <p:nvSpPr>
          <p:cNvPr id="58374" name="Line 4"/>
          <p:cNvSpPr>
            <a:spLocks noChangeShapeType="1"/>
          </p:cNvSpPr>
          <p:nvPr/>
        </p:nvSpPr>
        <p:spPr bwMode="auto">
          <a:xfrm>
            <a:off x="1646240" y="2424141"/>
            <a:ext cx="134937" cy="396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8375" name="Freeform 5"/>
          <p:cNvSpPr>
            <a:spLocks/>
          </p:cNvSpPr>
          <p:nvPr/>
        </p:nvSpPr>
        <p:spPr bwMode="auto">
          <a:xfrm>
            <a:off x="1443052" y="2346353"/>
            <a:ext cx="1144587" cy="987425"/>
          </a:xfrm>
          <a:custGeom>
            <a:avLst/>
            <a:gdLst>
              <a:gd name="T0" fmla="*/ 2147483647 w 812"/>
              <a:gd name="T1" fmla="*/ 2147483647 h 1225"/>
              <a:gd name="T2" fmla="*/ 2147483647 w 812"/>
              <a:gd name="T3" fmla="*/ 0 h 1225"/>
              <a:gd name="T4" fmla="*/ 2147483647 w 812"/>
              <a:gd name="T5" fmla="*/ 2147483647 h 1225"/>
              <a:gd name="T6" fmla="*/ 2147483647 w 812"/>
              <a:gd name="T7" fmla="*/ 2147483647 h 1225"/>
              <a:gd name="T8" fmla="*/ 2147483647 w 812"/>
              <a:gd name="T9" fmla="*/ 2147483647 h 1225"/>
              <a:gd name="T10" fmla="*/ 2147483647 w 812"/>
              <a:gd name="T11" fmla="*/ 2147483647 h 1225"/>
              <a:gd name="T12" fmla="*/ 2147483647 w 812"/>
              <a:gd name="T13" fmla="*/ 2147483647 h 1225"/>
              <a:gd name="T14" fmla="*/ 2147483647 w 812"/>
              <a:gd name="T15" fmla="*/ 2147483647 h 1225"/>
              <a:gd name="T16" fmla="*/ 2147483647 w 812"/>
              <a:gd name="T17" fmla="*/ 2147483647 h 1225"/>
              <a:gd name="T18" fmla="*/ 0 w 812"/>
              <a:gd name="T19" fmla="*/ 2147483647 h 1225"/>
              <a:gd name="T20" fmla="*/ 2147483647 w 812"/>
              <a:gd name="T21" fmla="*/ 2147483647 h 1225"/>
              <a:gd name="T22" fmla="*/ 0 w 812"/>
              <a:gd name="T23" fmla="*/ 2147483647 h 12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2"/>
              <a:gd name="T37" fmla="*/ 0 h 1225"/>
              <a:gd name="T38" fmla="*/ 812 w 812"/>
              <a:gd name="T39" fmla="*/ 1225 h 12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2" h="1225">
                <a:moveTo>
                  <a:pt x="812" y="57"/>
                </a:moveTo>
                <a:cubicBezTo>
                  <a:pt x="760" y="17"/>
                  <a:pt x="716" y="10"/>
                  <a:pt x="651" y="0"/>
                </a:cubicBezTo>
                <a:cubicBezTo>
                  <a:pt x="546" y="11"/>
                  <a:pt x="450" y="49"/>
                  <a:pt x="349" y="76"/>
                </a:cubicBezTo>
                <a:cubicBezTo>
                  <a:pt x="317" y="97"/>
                  <a:pt x="301" y="124"/>
                  <a:pt x="274" y="151"/>
                </a:cubicBezTo>
                <a:cubicBezTo>
                  <a:pt x="258" y="196"/>
                  <a:pt x="234" y="243"/>
                  <a:pt x="207" y="283"/>
                </a:cubicBezTo>
                <a:cubicBezTo>
                  <a:pt x="181" y="393"/>
                  <a:pt x="218" y="258"/>
                  <a:pt x="179" y="349"/>
                </a:cubicBezTo>
                <a:cubicBezTo>
                  <a:pt x="164" y="385"/>
                  <a:pt x="157" y="427"/>
                  <a:pt x="141" y="463"/>
                </a:cubicBezTo>
                <a:cubicBezTo>
                  <a:pt x="131" y="486"/>
                  <a:pt x="115" y="506"/>
                  <a:pt x="104" y="529"/>
                </a:cubicBezTo>
                <a:cubicBezTo>
                  <a:pt x="88" y="604"/>
                  <a:pt x="61" y="671"/>
                  <a:pt x="47" y="746"/>
                </a:cubicBezTo>
                <a:cubicBezTo>
                  <a:pt x="42" y="866"/>
                  <a:pt x="62" y="963"/>
                  <a:pt x="0" y="1058"/>
                </a:cubicBezTo>
                <a:cubicBezTo>
                  <a:pt x="6" y="1106"/>
                  <a:pt x="14" y="1136"/>
                  <a:pt x="28" y="1180"/>
                </a:cubicBezTo>
                <a:cubicBezTo>
                  <a:pt x="17" y="1225"/>
                  <a:pt x="31" y="1224"/>
                  <a:pt x="0" y="1209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8376" name="Oval 9"/>
          <p:cNvSpPr>
            <a:spLocks noChangeArrowheads="1"/>
          </p:cNvSpPr>
          <p:nvPr/>
        </p:nvSpPr>
        <p:spPr bwMode="auto">
          <a:xfrm>
            <a:off x="4217988" y="2095500"/>
            <a:ext cx="125412" cy="968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58377" name="Text Box 14"/>
          <p:cNvSpPr txBox="1">
            <a:spLocks noChangeArrowheads="1"/>
          </p:cNvSpPr>
          <p:nvPr/>
        </p:nvSpPr>
        <p:spPr bwMode="auto">
          <a:xfrm>
            <a:off x="4343414" y="1981201"/>
            <a:ext cx="34304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000" b="1">
                <a:solidFill>
                  <a:srgbClr val="FF0000"/>
                </a:solidFill>
              </a:rPr>
              <a:t>q</a:t>
            </a:r>
          </a:p>
        </p:txBody>
      </p:sp>
      <p:grpSp>
        <p:nvGrpSpPr>
          <p:cNvPr id="58378" name="Group 28"/>
          <p:cNvGrpSpPr>
            <a:grpSpLocks/>
          </p:cNvGrpSpPr>
          <p:nvPr/>
        </p:nvGrpSpPr>
        <p:grpSpPr bwMode="auto">
          <a:xfrm>
            <a:off x="698500" y="2889250"/>
            <a:ext cx="7310438" cy="463550"/>
            <a:chOff x="228600" y="4953000"/>
            <a:chExt cx="8229600" cy="914400"/>
          </a:xfrm>
        </p:grpSpPr>
        <p:sp>
          <p:nvSpPr>
            <p:cNvPr id="58406" name="Line 6"/>
            <p:cNvSpPr>
              <a:spLocks noChangeShapeType="1"/>
            </p:cNvSpPr>
            <p:nvPr/>
          </p:nvSpPr>
          <p:spPr bwMode="auto">
            <a:xfrm>
              <a:off x="228600" y="4953000"/>
              <a:ext cx="8229600" cy="15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7" name="Line 15"/>
            <p:cNvSpPr>
              <a:spLocks noChangeShapeType="1"/>
            </p:cNvSpPr>
            <p:nvPr/>
          </p:nvSpPr>
          <p:spPr bwMode="auto">
            <a:xfrm>
              <a:off x="4191000" y="5715000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8" name="Line 16"/>
            <p:cNvSpPr>
              <a:spLocks noChangeShapeType="1"/>
            </p:cNvSpPr>
            <p:nvPr/>
          </p:nvSpPr>
          <p:spPr bwMode="auto">
            <a:xfrm>
              <a:off x="4343400" y="49530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9" name="Line 17"/>
            <p:cNvSpPr>
              <a:spLocks noChangeShapeType="1"/>
            </p:cNvSpPr>
            <p:nvPr/>
          </p:nvSpPr>
          <p:spPr bwMode="auto">
            <a:xfrm>
              <a:off x="4191000" y="57150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10" name="Line 18"/>
            <p:cNvSpPr>
              <a:spLocks noChangeShapeType="1"/>
            </p:cNvSpPr>
            <p:nvPr/>
          </p:nvSpPr>
          <p:spPr bwMode="auto">
            <a:xfrm>
              <a:off x="4267200" y="57912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11" name="Line 19"/>
            <p:cNvSpPr>
              <a:spLocks noChangeShapeType="1"/>
            </p:cNvSpPr>
            <p:nvPr/>
          </p:nvSpPr>
          <p:spPr bwMode="auto">
            <a:xfrm>
              <a:off x="4343400" y="5867400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  <p:sp>
        <p:nvSpPr>
          <p:cNvPr id="58379" name="Text Box 24"/>
          <p:cNvSpPr txBox="1">
            <a:spLocks noChangeArrowheads="1"/>
          </p:cNvSpPr>
          <p:nvPr/>
        </p:nvSpPr>
        <p:spPr bwMode="auto">
          <a:xfrm>
            <a:off x="6708790" y="23272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8380" name="Group 29"/>
          <p:cNvGrpSpPr>
            <a:grpSpLocks/>
          </p:cNvGrpSpPr>
          <p:nvPr/>
        </p:nvGrpSpPr>
        <p:grpSpPr bwMode="auto">
          <a:xfrm rot="10800000">
            <a:off x="766770" y="838200"/>
            <a:ext cx="7310437" cy="463550"/>
            <a:chOff x="228600" y="4953000"/>
            <a:chExt cx="8229600" cy="914400"/>
          </a:xfrm>
        </p:grpSpPr>
        <p:sp>
          <p:nvSpPr>
            <p:cNvPr id="58400" name="Line 6"/>
            <p:cNvSpPr>
              <a:spLocks noChangeShapeType="1"/>
            </p:cNvSpPr>
            <p:nvPr/>
          </p:nvSpPr>
          <p:spPr bwMode="auto">
            <a:xfrm>
              <a:off x="228600" y="4953000"/>
              <a:ext cx="8229600" cy="15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1" name="Line 15"/>
            <p:cNvSpPr>
              <a:spLocks noChangeShapeType="1"/>
            </p:cNvSpPr>
            <p:nvPr/>
          </p:nvSpPr>
          <p:spPr bwMode="auto">
            <a:xfrm>
              <a:off x="4191000" y="5715000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2" name="Line 16"/>
            <p:cNvSpPr>
              <a:spLocks noChangeShapeType="1"/>
            </p:cNvSpPr>
            <p:nvPr/>
          </p:nvSpPr>
          <p:spPr bwMode="auto">
            <a:xfrm>
              <a:off x="4343400" y="49530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3" name="Line 17"/>
            <p:cNvSpPr>
              <a:spLocks noChangeShapeType="1"/>
            </p:cNvSpPr>
            <p:nvPr/>
          </p:nvSpPr>
          <p:spPr bwMode="auto">
            <a:xfrm>
              <a:off x="4191000" y="57150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4" name="Line 18"/>
            <p:cNvSpPr>
              <a:spLocks noChangeShapeType="1"/>
            </p:cNvSpPr>
            <p:nvPr/>
          </p:nvSpPr>
          <p:spPr bwMode="auto">
            <a:xfrm>
              <a:off x="4267200" y="57912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58405" name="Line 19"/>
            <p:cNvSpPr>
              <a:spLocks noChangeShapeType="1"/>
            </p:cNvSpPr>
            <p:nvPr/>
          </p:nvSpPr>
          <p:spPr bwMode="auto">
            <a:xfrm>
              <a:off x="4343400" y="5867400"/>
              <a:ext cx="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rot="5400000">
            <a:off x="6443676" y="2095501"/>
            <a:ext cx="1508125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382" name="TextBox 41"/>
          <p:cNvSpPr txBox="1">
            <a:spLocks noChangeArrowheads="1"/>
          </p:cNvSpPr>
          <p:nvPr/>
        </p:nvSpPr>
        <p:spPr bwMode="auto">
          <a:xfrm>
            <a:off x="7332664" y="2036763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4441032" y="2501134"/>
            <a:ext cx="774700" cy="1587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384" name="TextBox 44"/>
          <p:cNvSpPr txBox="1">
            <a:spLocks noChangeArrowheads="1"/>
          </p:cNvSpPr>
          <p:nvPr/>
        </p:nvSpPr>
        <p:spPr bwMode="auto">
          <a:xfrm>
            <a:off x="4895853" y="2346326"/>
            <a:ext cx="38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</a:t>
            </a:r>
            <a:r>
              <a:rPr lang="en-US" b="1" baseline="-25000"/>
              <a:t>0</a:t>
            </a:r>
          </a:p>
        </p:txBody>
      </p:sp>
      <p:sp>
        <p:nvSpPr>
          <p:cNvPr id="58385" name="TextBox 45"/>
          <p:cNvSpPr txBox="1">
            <a:spLocks noChangeArrowheads="1"/>
          </p:cNvSpPr>
          <p:nvPr/>
        </p:nvSpPr>
        <p:spPr bwMode="auto">
          <a:xfrm>
            <a:off x="1781189" y="2965451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Plate 1</a:t>
            </a:r>
          </a:p>
        </p:txBody>
      </p:sp>
      <p:sp>
        <p:nvSpPr>
          <p:cNvPr id="58386" name="TextBox 46"/>
          <p:cNvSpPr txBox="1">
            <a:spLocks noChangeArrowheads="1"/>
          </p:cNvSpPr>
          <p:nvPr/>
        </p:nvSpPr>
        <p:spPr bwMode="auto">
          <a:xfrm>
            <a:off x="1676414" y="990601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Plate 2</a:t>
            </a:r>
          </a:p>
        </p:txBody>
      </p:sp>
      <p:sp>
        <p:nvSpPr>
          <p:cNvPr id="58387" name="TextBox 47"/>
          <p:cNvSpPr txBox="1">
            <a:spLocks noChangeArrowheads="1"/>
          </p:cNvSpPr>
          <p:nvPr/>
        </p:nvSpPr>
        <p:spPr bwMode="auto">
          <a:xfrm>
            <a:off x="2728913" y="1419226"/>
            <a:ext cx="397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</a:t>
            </a:r>
            <a:r>
              <a:rPr lang="en-US" baseline="-25000"/>
              <a:t>2</a:t>
            </a:r>
          </a:p>
        </p:txBody>
      </p:sp>
      <p:sp>
        <p:nvSpPr>
          <p:cNvPr id="58388" name="TextBox 48"/>
          <p:cNvSpPr txBox="1">
            <a:spLocks noChangeArrowheads="1"/>
          </p:cNvSpPr>
          <p:nvPr/>
        </p:nvSpPr>
        <p:spPr bwMode="auto">
          <a:xfrm>
            <a:off x="2667001" y="2492376"/>
            <a:ext cx="397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</a:t>
            </a:r>
            <a:r>
              <a:rPr lang="en-US" baseline="-25000"/>
              <a:t>1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rot="5400000" flipH="1" flipV="1">
            <a:off x="4458494" y="1027906"/>
            <a:ext cx="381000" cy="1588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4458495" y="3237720"/>
            <a:ext cx="379412" cy="3175"/>
          </a:xfrm>
          <a:prstGeom prst="straightConnector1">
            <a:avLst/>
          </a:prstGeom>
          <a:ln>
            <a:solidFill>
              <a:srgbClr val="0066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391" name="TextBox 58"/>
          <p:cNvSpPr txBox="1">
            <a:spLocks noChangeArrowheads="1"/>
          </p:cNvSpPr>
          <p:nvPr/>
        </p:nvSpPr>
        <p:spPr bwMode="auto">
          <a:xfrm>
            <a:off x="4800600" y="838200"/>
            <a:ext cx="564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I</a:t>
            </a:r>
            <a:r>
              <a:rPr lang="en-US" b="1" baseline="-25000">
                <a:solidFill>
                  <a:srgbClr val="006600"/>
                </a:solidFill>
              </a:rPr>
              <a:t>2</a:t>
            </a:r>
            <a:r>
              <a:rPr lang="en-US" b="1">
                <a:solidFill>
                  <a:srgbClr val="006600"/>
                </a:solidFill>
              </a:rPr>
              <a:t>(t)</a:t>
            </a:r>
          </a:p>
        </p:txBody>
      </p:sp>
      <p:sp>
        <p:nvSpPr>
          <p:cNvPr id="58392" name="TextBox 59"/>
          <p:cNvSpPr txBox="1">
            <a:spLocks noChangeArrowheads="1"/>
          </p:cNvSpPr>
          <p:nvPr/>
        </p:nvSpPr>
        <p:spPr bwMode="auto">
          <a:xfrm>
            <a:off x="4724400" y="3048000"/>
            <a:ext cx="564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I</a:t>
            </a:r>
            <a:r>
              <a:rPr lang="en-US" b="1" baseline="-25000">
                <a:solidFill>
                  <a:srgbClr val="006600"/>
                </a:solidFill>
              </a:rPr>
              <a:t>1</a:t>
            </a:r>
            <a:r>
              <a:rPr lang="en-US" b="1">
                <a:solidFill>
                  <a:srgbClr val="006600"/>
                </a:solidFill>
              </a:rPr>
              <a:t>(t)</a:t>
            </a:r>
          </a:p>
        </p:txBody>
      </p:sp>
      <p:sp>
        <p:nvSpPr>
          <p:cNvPr id="58393" name="Rectangle 49"/>
          <p:cNvSpPr>
            <a:spLocks noChangeArrowheads="1"/>
          </p:cNvSpPr>
          <p:nvPr/>
        </p:nvSpPr>
        <p:spPr bwMode="auto">
          <a:xfrm>
            <a:off x="228600" y="3541463"/>
            <a:ext cx="868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Weighting field E</a:t>
            </a:r>
            <a:r>
              <a:rPr lang="en-US" sz="1600" b="1" baseline="-25000" dirty="0">
                <a:solidFill>
                  <a:srgbClr val="002060"/>
                </a:solidFill>
              </a:rPr>
              <a:t>1</a:t>
            </a:r>
            <a:r>
              <a:rPr lang="en-US" sz="1600" b="1" dirty="0">
                <a:solidFill>
                  <a:srgbClr val="002060"/>
                </a:solidFill>
              </a:rPr>
              <a:t> of plate 1: Remove charge, set plate1 to </a:t>
            </a:r>
            <a:r>
              <a:rPr lang="en-US" sz="1600" b="1" dirty="0" err="1">
                <a:solidFill>
                  <a:srgbClr val="002060"/>
                </a:solidFill>
              </a:rPr>
              <a:t>V</a:t>
            </a:r>
            <a:r>
              <a:rPr lang="en-US" sz="1600" b="1" baseline="-25000" dirty="0" err="1">
                <a:solidFill>
                  <a:srgbClr val="002060"/>
                </a:solidFill>
              </a:rPr>
              <a:t>w</a:t>
            </a:r>
            <a:r>
              <a:rPr lang="en-US" sz="1600" b="1" dirty="0">
                <a:solidFill>
                  <a:srgbClr val="002060"/>
                </a:solidFill>
              </a:rPr>
              <a:t> and keep plate2 grounded</a:t>
            </a:r>
          </a:p>
          <a:p>
            <a:endParaRPr lang="en-US" sz="1600" b="1" dirty="0">
              <a:solidFill>
                <a:srgbClr val="002060"/>
              </a:solidFill>
            </a:endParaRPr>
          </a:p>
          <a:p>
            <a:endParaRPr lang="en-US" sz="1600" b="1" dirty="0">
              <a:solidFill>
                <a:srgbClr val="002060"/>
              </a:solidFill>
            </a:endParaRPr>
          </a:p>
          <a:p>
            <a:endParaRPr lang="en-US" sz="1600" b="1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6600"/>
                </a:solidFill>
              </a:rPr>
              <a:t>Weighting field E</a:t>
            </a:r>
            <a:r>
              <a:rPr lang="en-US" sz="1600" b="1" baseline="-25000" dirty="0">
                <a:solidFill>
                  <a:srgbClr val="006600"/>
                </a:solidFill>
              </a:rPr>
              <a:t>2</a:t>
            </a:r>
            <a:r>
              <a:rPr lang="en-US" sz="1600" b="1" dirty="0">
                <a:solidFill>
                  <a:srgbClr val="006600"/>
                </a:solidFill>
              </a:rPr>
              <a:t> of plate 2: Remove charge, set plate2 to </a:t>
            </a:r>
            <a:r>
              <a:rPr lang="en-US" sz="1600" b="1" dirty="0" err="1">
                <a:solidFill>
                  <a:srgbClr val="006600"/>
                </a:solidFill>
              </a:rPr>
              <a:t>V</a:t>
            </a:r>
            <a:r>
              <a:rPr lang="en-US" sz="1600" b="1" baseline="-25000" dirty="0" err="1">
                <a:solidFill>
                  <a:srgbClr val="006600"/>
                </a:solidFill>
              </a:rPr>
              <a:t>w</a:t>
            </a:r>
            <a:r>
              <a:rPr lang="en-US" sz="1600" b="1" dirty="0">
                <a:solidFill>
                  <a:srgbClr val="006600"/>
                </a:solidFill>
              </a:rPr>
              <a:t> and keep plate1 grounded</a:t>
            </a:r>
          </a:p>
          <a:p>
            <a:endParaRPr lang="en-US" sz="1600" b="1" dirty="0">
              <a:solidFill>
                <a:srgbClr val="002060"/>
              </a:solidFill>
            </a:endParaRPr>
          </a:p>
          <a:p>
            <a:endParaRPr lang="en-US" sz="1600" b="1" dirty="0">
              <a:solidFill>
                <a:srgbClr val="002060"/>
              </a:solidFill>
            </a:endParaRPr>
          </a:p>
          <a:p>
            <a:endParaRPr lang="en-US" sz="1600" b="1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2060"/>
                </a:solidFill>
              </a:rPr>
              <a:t>So we have the induced currents</a:t>
            </a:r>
          </a:p>
          <a:p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583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981201"/>
            <a:ext cx="27368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Straight Arrow Connector 54"/>
          <p:cNvCxnSpPr/>
          <p:nvPr/>
        </p:nvCxnSpPr>
        <p:spPr>
          <a:xfrm rot="5400000" flipH="1" flipV="1">
            <a:off x="3848101" y="1866901"/>
            <a:ext cx="5334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96" name="TextBox 55"/>
          <p:cNvSpPr txBox="1">
            <a:spLocks noChangeArrowheads="1"/>
          </p:cNvSpPr>
          <p:nvPr/>
        </p:nvSpPr>
        <p:spPr bwMode="auto">
          <a:xfrm>
            <a:off x="3810006" y="1752600"/>
            <a:ext cx="354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69E"/>
                </a:solidFill>
              </a:rPr>
              <a:t>v</a:t>
            </a:r>
            <a:endParaRPr lang="en-US" b="1" baseline="-25000">
              <a:solidFill>
                <a:srgbClr val="00269E"/>
              </a:solidFill>
            </a:endParaRPr>
          </a:p>
        </p:txBody>
      </p:sp>
      <p:pic>
        <p:nvPicPr>
          <p:cNvPr id="583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962428"/>
            <a:ext cx="10858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876800"/>
            <a:ext cx="11493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9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5867400"/>
            <a:ext cx="58229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3"/>
          <p:cNvSpPr txBox="1">
            <a:spLocks noChangeArrowheads="1"/>
          </p:cNvSpPr>
          <p:nvPr/>
        </p:nvSpPr>
        <p:spPr bwMode="auto">
          <a:xfrm>
            <a:off x="152400" y="612803"/>
            <a:ext cx="6324600" cy="563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0066"/>
                </a:solidFill>
              </a:rPr>
              <a:t>What are the signals induced by a moving charge on electrodes that are connected with arbitrary linear impedance elements ?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0066"/>
                </a:solidFill>
              </a:rPr>
              <a:t>1) Calculate the particle trajectory in the ‘real’ electric field.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8000"/>
                </a:solidFill>
              </a:rPr>
              <a:t>2) Remove all the impedance elements, connect the electrodes to ground and calculate the currents induced by the moving charge on the grounded electrodes.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2060"/>
                </a:solidFill>
              </a:rPr>
              <a:t>The current induced on a grounded electrode by a charge q moving along a trajectory x(t) is calculated the following way (</a:t>
            </a:r>
            <a:r>
              <a:rPr lang="en-US" sz="1600" b="1" dirty="0" err="1">
                <a:solidFill>
                  <a:srgbClr val="002060"/>
                </a:solidFill>
              </a:rPr>
              <a:t>Ramo</a:t>
            </a:r>
            <a:r>
              <a:rPr lang="en-US" sz="1600" b="1" dirty="0">
                <a:solidFill>
                  <a:srgbClr val="002060"/>
                </a:solidFill>
              </a:rPr>
              <a:t> Theorem):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 smtClean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 smtClean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600" b="1" dirty="0" smtClean="0">
                <a:solidFill>
                  <a:srgbClr val="008000"/>
                </a:solidFill>
              </a:rPr>
              <a:t>Weighting Field </a:t>
            </a:r>
            <a:r>
              <a:rPr lang="en-US" sz="1600" b="1" dirty="0" err="1" smtClean="0">
                <a:solidFill>
                  <a:srgbClr val="008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008000"/>
                </a:solidFill>
              </a:rPr>
              <a:t>n</a:t>
            </a:r>
            <a:r>
              <a:rPr lang="en-US" sz="1600" b="1" dirty="0" smtClean="0">
                <a:solidFill>
                  <a:srgbClr val="008000"/>
                </a:solidFill>
              </a:rPr>
              <a:t>: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600" dirty="0" smtClean="0">
                <a:solidFill>
                  <a:srgbClr val="008000"/>
                </a:solidFill>
              </a:rPr>
              <a:t>Remove q </a:t>
            </a:r>
            <a:r>
              <a:rPr lang="en-US" sz="1600" dirty="0">
                <a:solidFill>
                  <a:srgbClr val="008000"/>
                </a:solidFill>
              </a:rPr>
              <a:t>from the setup, </a:t>
            </a:r>
            <a:r>
              <a:rPr lang="en-US" sz="1600" dirty="0" smtClean="0">
                <a:solidFill>
                  <a:srgbClr val="008000"/>
                </a:solidFill>
              </a:rPr>
              <a:t>set the electrode to </a:t>
            </a:r>
            <a:r>
              <a:rPr lang="en-US" sz="1600" dirty="0">
                <a:solidFill>
                  <a:srgbClr val="008000"/>
                </a:solidFill>
              </a:rPr>
              <a:t>voltage V</a:t>
            </a:r>
            <a:r>
              <a:rPr lang="en-US" sz="1600" baseline="-25000" dirty="0">
                <a:solidFill>
                  <a:srgbClr val="008000"/>
                </a:solidFill>
              </a:rPr>
              <a:t>0</a:t>
            </a:r>
            <a:r>
              <a:rPr lang="en-US" sz="1600" dirty="0">
                <a:solidFill>
                  <a:srgbClr val="008000"/>
                </a:solidFill>
              </a:rPr>
              <a:t> while keeping all other electrodes grounded. This results in an electric field </a:t>
            </a:r>
            <a:r>
              <a:rPr lang="en-US" sz="1600" dirty="0" err="1">
                <a:solidFill>
                  <a:srgbClr val="008000"/>
                </a:solidFill>
              </a:rPr>
              <a:t>E</a:t>
            </a:r>
            <a:r>
              <a:rPr lang="en-US" sz="1600" baseline="-25000" dirty="0" err="1">
                <a:solidFill>
                  <a:srgbClr val="008000"/>
                </a:solidFill>
              </a:rPr>
              <a:t>n</a:t>
            </a:r>
            <a:r>
              <a:rPr lang="en-US" sz="1600" dirty="0">
                <a:solidFill>
                  <a:srgbClr val="008000"/>
                </a:solidFill>
              </a:rPr>
              <a:t>(x), the Weighting </a:t>
            </a:r>
            <a:r>
              <a:rPr lang="en-US" sz="1600" dirty="0" smtClean="0">
                <a:solidFill>
                  <a:srgbClr val="008000"/>
                </a:solidFill>
              </a:rPr>
              <a:t>Field</a:t>
            </a:r>
            <a:endParaRPr lang="en-US" sz="1600" b="1" dirty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2060"/>
                </a:solidFill>
              </a:rPr>
              <a:t>3) These currents are then placed as ideal current sources on a circuit where the electrodes are ‘shrunk’ to simple nodes and the mutual electrode capacitances are added between the nodes. These capacitances are calculated from the weighting fields 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F28688-C355-4BF4-9DE8-F5F81CD8430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0370" y="4876800"/>
            <a:ext cx="2433637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76400"/>
            <a:ext cx="2438400" cy="1511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45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8477" y="0"/>
            <a:ext cx="2395537" cy="1676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4519" name="Picture 5" descr="ramo_vc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200400"/>
            <a:ext cx="2362200" cy="1676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452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751" y="3124207"/>
            <a:ext cx="5247253" cy="78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6324600"/>
            <a:ext cx="17859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4" y="6381750"/>
            <a:ext cx="28813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Rectangle 2"/>
          <p:cNvSpPr>
            <a:spLocks noChangeArrowheads="1"/>
          </p:cNvSpPr>
          <p:nvPr/>
        </p:nvSpPr>
        <p:spPr bwMode="auto">
          <a:xfrm>
            <a:off x="381000" y="0"/>
            <a:ext cx="624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Signal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Calclulation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3 Steps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4" y="3505200"/>
            <a:ext cx="2486509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A7023-6EBC-4706-A50E-9ABC2397DCA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15721" y="605135"/>
            <a:ext cx="8657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Careful design of multi-electrode, highly segmented Germanium Crystal Detectors</a:t>
            </a:r>
          </a:p>
          <a:p>
            <a:r>
              <a:rPr lang="en-US" dirty="0" smtClean="0"/>
              <a:t>and full understanding of the signals along </a:t>
            </a:r>
            <a:r>
              <a:rPr lang="en-US" dirty="0" err="1" smtClean="0"/>
              <a:t>Ramo</a:t>
            </a:r>
            <a:r>
              <a:rPr lang="en-US" dirty="0" smtClean="0"/>
              <a:t>, Shockley and the Weighting field</a:t>
            </a:r>
          </a:p>
          <a:p>
            <a:r>
              <a:rPr lang="en-US" dirty="0" smtClean="0"/>
              <a:t>were the basis for AGATA Gamma Tracking  </a:t>
            </a:r>
            <a:r>
              <a:rPr lang="en-US" dirty="0" smtClean="0">
                <a:sym typeface="Wingdings" panose="05000000000000000000" pitchFamily="2" charset="2"/>
              </a:rPr>
              <a:t> Lecture by Andreas Heinz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0834" name="Picture 2" descr="\\WinfileSvM\DL$Root\cschmidt\Eigene Dateien\My Pictures\agata_at_ganil_spring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0373"/>
            <a:ext cx="2819400" cy="23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5" name="Picture 3" descr="\\WinfileSvM\DL$Root\cschmidt\Eigene Dateien\My Pictures\_STR7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36" y="1650365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56" y="4182657"/>
            <a:ext cx="3767138" cy="214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9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31" descr="muon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28443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tau2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25146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emulnuc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4800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7F96D2">
                    <a:lumMod val="75000"/>
                  </a:srgbClr>
                </a:solidFill>
                <a:latin typeface="Arial" pitchFamily="34" charset="0"/>
                <a:cs typeface="Arial" charset="0"/>
              </a:rPr>
              <a:t>Nuclear Emulsion, M. </a:t>
            </a:r>
            <a:r>
              <a:rPr lang="en-US" sz="2800" b="1" dirty="0" err="1">
                <a:solidFill>
                  <a:srgbClr val="7F96D2">
                    <a:lumMod val="75000"/>
                  </a:srgbClr>
                </a:solidFill>
                <a:latin typeface="Arial" pitchFamily="34" charset="0"/>
                <a:cs typeface="Arial" charset="0"/>
              </a:rPr>
              <a:t>Blau</a:t>
            </a:r>
            <a:r>
              <a:rPr lang="en-US" sz="2800" b="1" dirty="0">
                <a:solidFill>
                  <a:srgbClr val="7F96D2">
                    <a:lumMod val="75000"/>
                  </a:srgbClr>
                </a:solidFill>
                <a:latin typeface="Arial" pitchFamily="34" charset="0"/>
                <a:cs typeface="Arial" charset="0"/>
              </a:rPr>
              <a:t> 1930`ies</a:t>
            </a:r>
          </a:p>
        </p:txBody>
      </p:sp>
      <p:sp>
        <p:nvSpPr>
          <p:cNvPr id="6150" name="Text Box 1029"/>
          <p:cNvSpPr txBox="1">
            <a:spLocks noChangeArrowheads="1"/>
          </p:cNvSpPr>
          <p:nvPr/>
        </p:nvSpPr>
        <p:spPr bwMode="auto">
          <a:xfrm>
            <a:off x="228600" y="3886201"/>
            <a:ext cx="4544514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8000"/>
                </a:solidFill>
              </a:rPr>
              <a:t>C. Powell, Discovery of muon and pion, 1947</a:t>
            </a:r>
          </a:p>
        </p:txBody>
      </p:sp>
      <p:sp>
        <p:nvSpPr>
          <p:cNvPr id="6151" name="Text Box 1029"/>
          <p:cNvSpPr txBox="1">
            <a:spLocks noChangeArrowheads="1"/>
          </p:cNvSpPr>
          <p:nvPr/>
        </p:nvSpPr>
        <p:spPr bwMode="auto">
          <a:xfrm>
            <a:off x="5486400" y="3886201"/>
            <a:ext cx="3138680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8000"/>
                </a:solidFill>
              </a:rPr>
              <a:t>Kaon Decay into 3 pions, 1949</a:t>
            </a:r>
          </a:p>
        </p:txBody>
      </p:sp>
      <p:sp>
        <p:nvSpPr>
          <p:cNvPr id="6152" name="Text Box 1029"/>
          <p:cNvSpPr txBox="1">
            <a:spLocks noChangeArrowheads="1"/>
          </p:cNvSpPr>
          <p:nvPr/>
        </p:nvSpPr>
        <p:spPr bwMode="auto">
          <a:xfrm>
            <a:off x="2362212" y="6172201"/>
            <a:ext cx="2670603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8000"/>
                </a:solidFill>
              </a:rPr>
              <a:t>Cosmic Ray Composition</a:t>
            </a:r>
          </a:p>
        </p:txBody>
      </p:sp>
      <p:sp>
        <p:nvSpPr>
          <p:cNvPr id="6153" name="Rectangle 11"/>
          <p:cNvSpPr>
            <a:spLocks noChangeArrowheads="1"/>
          </p:cNvSpPr>
          <p:nvPr/>
        </p:nvSpPr>
        <p:spPr bwMode="auto">
          <a:xfrm>
            <a:off x="533400" y="441348"/>
            <a:ext cx="8458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 dirty="0">
                <a:solidFill>
                  <a:srgbClr val="002060"/>
                </a:solidFill>
              </a:rPr>
              <a:t>Charges initiate a chemical reaction that blackens the emulsion (photographic film)</a:t>
            </a:r>
          </a:p>
        </p:txBody>
      </p:sp>
    </p:spTree>
    <p:extLst>
      <p:ext uri="{BB962C8B-B14F-4D97-AF65-F5344CB8AC3E}">
        <p14:creationId xmlns:p14="http://schemas.microsoft.com/office/powerpoint/2010/main" val="18890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F304A-3E67-46AD-9827-D8D53B908F6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28"/>
            <a:ext cx="365760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30480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 Box 13"/>
          <p:cNvSpPr txBox="1">
            <a:spLocks noChangeArrowheads="1"/>
          </p:cNvSpPr>
          <p:nvPr/>
        </p:nvSpPr>
        <p:spPr bwMode="auto">
          <a:xfrm>
            <a:off x="3886200" y="968389"/>
            <a:ext cx="4800600" cy="511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0066"/>
                </a:solidFill>
              </a:rPr>
              <a:t>The following relations hold for the induced currents: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000066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8000"/>
                </a:solidFill>
              </a:rPr>
              <a:t>1) The charge induced on an </a:t>
            </a:r>
            <a:r>
              <a:rPr lang="en-US" sz="1600" b="1" dirty="0" smtClean="0">
                <a:solidFill>
                  <a:srgbClr val="008000"/>
                </a:solidFill>
              </a:rPr>
              <a:t>electrode through a </a:t>
            </a:r>
            <a:r>
              <a:rPr lang="en-US" sz="1600" b="1" dirty="0">
                <a:solidFill>
                  <a:srgbClr val="008000"/>
                </a:solidFill>
              </a:rPr>
              <a:t>charge </a:t>
            </a:r>
            <a:r>
              <a:rPr lang="en-US" sz="1600" b="1" dirty="0" smtClean="0">
                <a:solidFill>
                  <a:srgbClr val="008000"/>
                </a:solidFill>
              </a:rPr>
              <a:t>moving </a:t>
            </a:r>
            <a:r>
              <a:rPr lang="en-US" sz="1600" b="1" dirty="0">
                <a:solidFill>
                  <a:srgbClr val="008000"/>
                </a:solidFill>
              </a:rPr>
              <a:t>from a point x</a:t>
            </a:r>
            <a:r>
              <a:rPr lang="en-US" sz="1600" b="1" baseline="-25000" dirty="0">
                <a:solidFill>
                  <a:srgbClr val="008000"/>
                </a:solidFill>
              </a:rPr>
              <a:t>0</a:t>
            </a:r>
            <a:r>
              <a:rPr lang="en-US" sz="1600" b="1" dirty="0">
                <a:solidFill>
                  <a:srgbClr val="008000"/>
                </a:solidFill>
              </a:rPr>
              <a:t> to a point x</a:t>
            </a:r>
            <a:r>
              <a:rPr lang="en-US" sz="1600" b="1" baseline="-25000" dirty="0">
                <a:solidFill>
                  <a:srgbClr val="008000"/>
                </a:solidFill>
              </a:rPr>
              <a:t>1</a:t>
            </a:r>
            <a:r>
              <a:rPr lang="en-US" sz="1600" b="1" dirty="0">
                <a:solidFill>
                  <a:srgbClr val="008000"/>
                </a:solidFill>
              </a:rPr>
              <a:t> is 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 smtClean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008000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008000"/>
                </a:solidFill>
              </a:rPr>
              <a:t>and </a:t>
            </a:r>
            <a:r>
              <a:rPr lang="en-US" sz="1600" b="1" dirty="0">
                <a:solidFill>
                  <a:srgbClr val="008000"/>
                </a:solidFill>
              </a:rPr>
              <a:t>is independent </a:t>
            </a:r>
            <a:r>
              <a:rPr lang="en-US" sz="1600" b="1" dirty="0" smtClean="0">
                <a:solidFill>
                  <a:srgbClr val="008000"/>
                </a:solidFill>
              </a:rPr>
              <a:t>of </a:t>
            </a:r>
            <a:r>
              <a:rPr lang="en-US" sz="1600" b="1" dirty="0">
                <a:solidFill>
                  <a:srgbClr val="008000"/>
                </a:solidFill>
              </a:rPr>
              <a:t>the actual path.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000066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</a:pPr>
            <a:r>
              <a:rPr lang="en-US" sz="1600" b="1" dirty="0">
                <a:solidFill>
                  <a:srgbClr val="002060"/>
                </a:solidFill>
              </a:rPr>
              <a:t>2) Once ALL charges have arrived at the electrodes, the total induced charge in the electrodes is equal to the charge that has ARRIVED at </a:t>
            </a:r>
            <a:r>
              <a:rPr lang="en-US" sz="1600" b="1" dirty="0" smtClean="0">
                <a:solidFill>
                  <a:srgbClr val="002060"/>
                </a:solidFill>
              </a:rPr>
              <a:t>the particular </a:t>
            </a:r>
            <a:r>
              <a:rPr lang="en-US" sz="1600" b="1" dirty="0">
                <a:solidFill>
                  <a:srgbClr val="002060"/>
                </a:solidFill>
              </a:rPr>
              <a:t>electrode.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endParaRPr lang="en-US" sz="1600" b="1" dirty="0">
              <a:solidFill>
                <a:srgbClr val="000066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1600" b="1" dirty="0">
                <a:solidFill>
                  <a:srgbClr val="008000"/>
                </a:solidFill>
              </a:rPr>
              <a:t>3) </a:t>
            </a:r>
            <a:r>
              <a:rPr lang="en-US" sz="1600" b="1" dirty="0" smtClean="0">
                <a:solidFill>
                  <a:srgbClr val="008000"/>
                </a:solidFill>
              </a:rPr>
              <a:t>If there </a:t>
            </a:r>
            <a:r>
              <a:rPr lang="en-US" sz="1600" b="1" dirty="0">
                <a:solidFill>
                  <a:srgbClr val="008000"/>
                </a:solidFill>
              </a:rPr>
              <a:t>is one electrode enclosing all the others, the sum of all induced currents is zero at any time.</a:t>
            </a:r>
          </a:p>
        </p:txBody>
      </p:sp>
      <p:sp>
        <p:nvSpPr>
          <p:cNvPr id="65544" name="Rectangle 2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 Signal Theorems</a:t>
            </a:r>
          </a:p>
        </p:txBody>
      </p:sp>
      <p:pic>
        <p:nvPicPr>
          <p:cNvPr id="655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816" y="2743200"/>
            <a:ext cx="83387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4657729" y="6465340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take a 3 min break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"/>
          <p:cNvSpPr>
            <a:spLocks noChangeArrowheads="1"/>
          </p:cNvSpPr>
          <p:nvPr/>
        </p:nvSpPr>
        <p:spPr bwMode="auto">
          <a:xfrm>
            <a:off x="457200" y="152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Wire Chamber Signals</a:t>
            </a:r>
          </a:p>
        </p:txBody>
      </p:sp>
      <p:pic>
        <p:nvPicPr>
          <p:cNvPr id="30723" name="Picture 18" descr="fig2_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810" y="4398670"/>
            <a:ext cx="3686175" cy="12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23"/>
          <p:cNvSpPr>
            <a:spLocks noChangeArrowheads="1"/>
          </p:cNvSpPr>
          <p:nvPr/>
        </p:nvSpPr>
        <p:spPr bwMode="auto">
          <a:xfrm>
            <a:off x="762000" y="990602"/>
            <a:ext cx="76962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69E"/>
                </a:solidFill>
              </a:rPr>
              <a:t>People sometimes picture detector signals as ‘the charge entering the electrode and flowing through the amplifier’.</a:t>
            </a:r>
          </a:p>
          <a:p>
            <a:endParaRPr lang="en-US" b="1" dirty="0">
              <a:solidFill>
                <a:srgbClr val="00269E"/>
              </a:solidFill>
            </a:endParaRPr>
          </a:p>
          <a:p>
            <a:r>
              <a:rPr lang="en-US" sz="2000" dirty="0" smtClean="0">
                <a:solidFill>
                  <a:srgbClr val="00269E"/>
                </a:solidFill>
              </a:rPr>
              <a:t>This is very misleading and gives incorrect results – once the moving charges have arrived at the electrodes the signal is over.</a:t>
            </a:r>
          </a:p>
          <a:p>
            <a:endParaRPr lang="en-US" b="1" dirty="0">
              <a:solidFill>
                <a:srgbClr val="00269E"/>
              </a:solidFill>
            </a:endParaRPr>
          </a:p>
          <a:p>
            <a:r>
              <a:rPr lang="en-US" b="1" dirty="0" smtClean="0">
                <a:solidFill>
                  <a:srgbClr val="00269E"/>
                </a:solidFill>
              </a:rPr>
              <a:t>The shape of the signal is determined by the movements of the charges in between the electrodes.</a:t>
            </a:r>
            <a:endParaRPr lang="en-US" b="1" dirty="0">
              <a:solidFill>
                <a:srgbClr val="00269E"/>
              </a:solidFill>
            </a:endParaRPr>
          </a:p>
        </p:txBody>
      </p:sp>
      <p:sp>
        <p:nvSpPr>
          <p:cNvPr id="3072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-152400" y="6477000"/>
            <a:ext cx="1524000" cy="457200"/>
          </a:xfrm>
          <a:noFill/>
        </p:spPr>
        <p:txBody>
          <a:bodyPr/>
          <a:lstStyle/>
          <a:p>
            <a:pPr algn="ctr"/>
            <a:fld id="{28AC0FCE-587D-492D-B28F-4F8BFF97D085}" type="slidenum">
              <a:rPr lang="en-US" smtClean="0">
                <a:latin typeface="Arial" pitchFamily="34" charset="0"/>
              </a:rPr>
              <a:pPr algn="ctr"/>
              <a:t>61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1000" y="3962400"/>
            <a:ext cx="2057400" cy="1981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</a:t>
            </a:r>
          </a:p>
        </p:txBody>
      </p:sp>
      <p:sp>
        <p:nvSpPr>
          <p:cNvPr id="16" name="Oval 15"/>
          <p:cNvSpPr/>
          <p:nvPr/>
        </p:nvSpPr>
        <p:spPr>
          <a:xfrm>
            <a:off x="1333500" y="4876800"/>
            <a:ext cx="152400" cy="152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Straight Arrow Connector 25"/>
          <p:cNvCxnSpPr>
            <a:stCxn id="16" idx="7"/>
            <a:endCxn id="14" idx="7"/>
          </p:cNvCxnSpPr>
          <p:nvPr/>
        </p:nvCxnSpPr>
        <p:spPr>
          <a:xfrm rot="5400000" flipH="1" flipV="1">
            <a:off x="1477169" y="4239419"/>
            <a:ext cx="646112" cy="673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2" name="TextBox 26"/>
          <p:cNvSpPr txBox="1">
            <a:spLocks noChangeArrowheads="1"/>
          </p:cNvSpPr>
          <p:nvPr/>
        </p:nvSpPr>
        <p:spPr bwMode="auto">
          <a:xfrm>
            <a:off x="1752600" y="4572000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30733" name="TextBox 27"/>
          <p:cNvSpPr txBox="1">
            <a:spLocks noChangeArrowheads="1"/>
          </p:cNvSpPr>
          <p:nvPr/>
        </p:nvSpPr>
        <p:spPr bwMode="auto">
          <a:xfrm>
            <a:off x="1066800" y="48768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30734" name="TextBox 28"/>
          <p:cNvSpPr txBox="1">
            <a:spLocks noChangeArrowheads="1"/>
          </p:cNvSpPr>
          <p:nvPr/>
        </p:nvSpPr>
        <p:spPr bwMode="auto">
          <a:xfrm>
            <a:off x="3048010" y="4876800"/>
            <a:ext cx="682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</a:rPr>
              <a:t>Wire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324600" y="3505200"/>
            <a:ext cx="250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Werner </a:t>
            </a:r>
            <a:r>
              <a:rPr lang="en-US" dirty="0" err="1" smtClean="0"/>
              <a:t>Riegler</a:t>
            </a:r>
            <a:r>
              <a:rPr lang="en-US" dirty="0" smtClean="0"/>
              <a:t>, CERN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965" y="228600"/>
            <a:ext cx="9082746" cy="533400"/>
          </a:xfrm>
        </p:spPr>
        <p:txBody>
          <a:bodyPr/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Consequences on wire chamber readout</a:t>
            </a:r>
            <a:endParaRPr lang="en-US" sz="3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3187" y="837048"/>
            <a:ext cx="7344427" cy="57844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ym typeface="Wingdings" panose="05000000000000000000" pitchFamily="2" charset="2"/>
              </a:rPr>
              <a:t>Primary charges become visible through avalanche amplification at the anode wire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ym typeface="Wingdings" panose="05000000000000000000" pitchFamily="2" charset="2"/>
              </a:rPr>
              <a:t>negative signals at anode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ym typeface="Wingdings" panose="05000000000000000000" pitchFamily="2" charset="2"/>
              </a:rPr>
              <a:t>induced positive signals at cathodes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ym typeface="Wingdings" panose="05000000000000000000" pitchFamily="2" charset="2"/>
              </a:rPr>
              <a:t> localized avalanche </a:t>
            </a:r>
          </a:p>
        </p:txBody>
      </p:sp>
      <p:pic>
        <p:nvPicPr>
          <p:cNvPr id="6" name="Picture 18" descr="fig2_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4343400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806597"/>
            <a:ext cx="4171950" cy="27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22" y="1295400"/>
            <a:ext cx="37930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8" descr="fig2_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5" y="2897187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12" y="228600"/>
            <a:ext cx="8661888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Cathode Pad Response Function P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 in MWPC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7851" y="838200"/>
            <a:ext cx="8793763" cy="4343400"/>
          </a:xfrm>
        </p:spPr>
        <p:txBody>
          <a:bodyPr/>
          <a:lstStyle/>
          <a:p>
            <a:r>
              <a:rPr lang="en-US" sz="1800" dirty="0" smtClean="0"/>
              <a:t>Electrons in avalanche do not travel far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 surface charge distribution does not change for the fast, electron induced signals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Signal factorizes into </a:t>
            </a:r>
            <a:r>
              <a:rPr lang="en-US" sz="1800" dirty="0" err="1" smtClean="0">
                <a:sym typeface="Wingdings" panose="05000000000000000000" pitchFamily="2" charset="2"/>
              </a:rPr>
              <a:t>I</a:t>
            </a:r>
            <a:r>
              <a:rPr lang="en-US" sz="1800" baseline="-25000" dirty="0" err="1" smtClean="0">
                <a:sym typeface="Wingdings" panose="05000000000000000000" pitchFamily="2" charset="2"/>
              </a:rPr>
              <a:t>cathode</a:t>
            </a:r>
            <a:r>
              <a:rPr lang="en-US" sz="1800" dirty="0" smtClean="0">
                <a:sym typeface="Wingdings" panose="05000000000000000000" pitchFamily="2" charset="2"/>
              </a:rPr>
              <a:t>(t) x Pad Response Function</a:t>
            </a:r>
            <a:endParaRPr lang="en-US" sz="1800" dirty="0" smtClean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3528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39624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48006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18"/>
          <p:cNvSpPr>
            <a:spLocks noChangeShapeType="1"/>
          </p:cNvSpPr>
          <p:nvPr/>
        </p:nvSpPr>
        <p:spPr bwMode="auto">
          <a:xfrm>
            <a:off x="31242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56388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>
            <a:off x="22860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64770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>
            <a:off x="14478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73152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24"/>
          <p:cNvSpPr>
            <a:spLocks noChangeShapeType="1"/>
          </p:cNvSpPr>
          <p:nvPr/>
        </p:nvSpPr>
        <p:spPr bwMode="auto">
          <a:xfrm>
            <a:off x="609600" y="52578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>
            <a:off x="35052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33528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>
            <a:off x="34290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35052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>
            <a:off x="16002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17526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>
            <a:off x="16002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Line 32"/>
          <p:cNvSpPr>
            <a:spLocks noChangeShapeType="1"/>
          </p:cNvSpPr>
          <p:nvPr/>
        </p:nvSpPr>
        <p:spPr bwMode="auto">
          <a:xfrm>
            <a:off x="16764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>
            <a:off x="17526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34"/>
          <p:cNvSpPr>
            <a:spLocks noChangeShapeType="1"/>
          </p:cNvSpPr>
          <p:nvPr/>
        </p:nvSpPr>
        <p:spPr bwMode="auto">
          <a:xfrm>
            <a:off x="9906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35"/>
          <p:cNvSpPr>
            <a:spLocks noChangeShapeType="1"/>
          </p:cNvSpPr>
          <p:nvPr/>
        </p:nvSpPr>
        <p:spPr bwMode="auto">
          <a:xfrm>
            <a:off x="8382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9144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>
            <a:off x="9906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38"/>
          <p:cNvSpPr>
            <a:spLocks noChangeShapeType="1"/>
          </p:cNvSpPr>
          <p:nvPr/>
        </p:nvSpPr>
        <p:spPr bwMode="auto">
          <a:xfrm>
            <a:off x="24384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25908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40"/>
          <p:cNvSpPr>
            <a:spLocks noChangeShapeType="1"/>
          </p:cNvSpPr>
          <p:nvPr/>
        </p:nvSpPr>
        <p:spPr bwMode="auto">
          <a:xfrm>
            <a:off x="24384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25146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42"/>
          <p:cNvSpPr>
            <a:spLocks noChangeShapeType="1"/>
          </p:cNvSpPr>
          <p:nvPr/>
        </p:nvSpPr>
        <p:spPr bwMode="auto">
          <a:xfrm>
            <a:off x="25908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43"/>
          <p:cNvSpPr>
            <a:spLocks noChangeShapeType="1"/>
          </p:cNvSpPr>
          <p:nvPr/>
        </p:nvSpPr>
        <p:spPr bwMode="auto">
          <a:xfrm>
            <a:off x="41910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44"/>
          <p:cNvSpPr>
            <a:spLocks noChangeShapeType="1"/>
          </p:cNvSpPr>
          <p:nvPr/>
        </p:nvSpPr>
        <p:spPr bwMode="auto">
          <a:xfrm>
            <a:off x="43434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45"/>
          <p:cNvSpPr>
            <a:spLocks noChangeShapeType="1"/>
          </p:cNvSpPr>
          <p:nvPr/>
        </p:nvSpPr>
        <p:spPr bwMode="auto">
          <a:xfrm>
            <a:off x="41910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46"/>
          <p:cNvSpPr>
            <a:spLocks noChangeShapeType="1"/>
          </p:cNvSpPr>
          <p:nvPr/>
        </p:nvSpPr>
        <p:spPr bwMode="auto">
          <a:xfrm>
            <a:off x="42672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47"/>
          <p:cNvSpPr>
            <a:spLocks noChangeShapeType="1"/>
          </p:cNvSpPr>
          <p:nvPr/>
        </p:nvSpPr>
        <p:spPr bwMode="auto">
          <a:xfrm>
            <a:off x="43434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48"/>
          <p:cNvSpPr>
            <a:spLocks noChangeShapeType="1"/>
          </p:cNvSpPr>
          <p:nvPr/>
        </p:nvSpPr>
        <p:spPr bwMode="auto">
          <a:xfrm>
            <a:off x="49530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49"/>
          <p:cNvSpPr>
            <a:spLocks noChangeShapeType="1"/>
          </p:cNvSpPr>
          <p:nvPr/>
        </p:nvSpPr>
        <p:spPr bwMode="auto">
          <a:xfrm>
            <a:off x="51054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50"/>
          <p:cNvSpPr>
            <a:spLocks noChangeShapeType="1"/>
          </p:cNvSpPr>
          <p:nvPr/>
        </p:nvSpPr>
        <p:spPr bwMode="auto">
          <a:xfrm>
            <a:off x="49530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51"/>
          <p:cNvSpPr>
            <a:spLocks noChangeShapeType="1"/>
          </p:cNvSpPr>
          <p:nvPr/>
        </p:nvSpPr>
        <p:spPr bwMode="auto">
          <a:xfrm>
            <a:off x="50292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52"/>
          <p:cNvSpPr>
            <a:spLocks noChangeShapeType="1"/>
          </p:cNvSpPr>
          <p:nvPr/>
        </p:nvSpPr>
        <p:spPr bwMode="auto">
          <a:xfrm>
            <a:off x="51054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53"/>
          <p:cNvSpPr>
            <a:spLocks noChangeShapeType="1"/>
          </p:cNvSpPr>
          <p:nvPr/>
        </p:nvSpPr>
        <p:spPr bwMode="auto">
          <a:xfrm>
            <a:off x="58674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54"/>
          <p:cNvSpPr>
            <a:spLocks noChangeShapeType="1"/>
          </p:cNvSpPr>
          <p:nvPr/>
        </p:nvSpPr>
        <p:spPr bwMode="auto">
          <a:xfrm>
            <a:off x="60198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55"/>
          <p:cNvSpPr>
            <a:spLocks noChangeShapeType="1"/>
          </p:cNvSpPr>
          <p:nvPr/>
        </p:nvSpPr>
        <p:spPr bwMode="auto">
          <a:xfrm>
            <a:off x="58674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56"/>
          <p:cNvSpPr>
            <a:spLocks noChangeShapeType="1"/>
          </p:cNvSpPr>
          <p:nvPr/>
        </p:nvSpPr>
        <p:spPr bwMode="auto">
          <a:xfrm>
            <a:off x="59436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57"/>
          <p:cNvSpPr>
            <a:spLocks noChangeShapeType="1"/>
          </p:cNvSpPr>
          <p:nvPr/>
        </p:nvSpPr>
        <p:spPr bwMode="auto">
          <a:xfrm>
            <a:off x="60198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58"/>
          <p:cNvSpPr>
            <a:spLocks noChangeShapeType="1"/>
          </p:cNvSpPr>
          <p:nvPr/>
        </p:nvSpPr>
        <p:spPr bwMode="auto">
          <a:xfrm>
            <a:off x="67056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59"/>
          <p:cNvSpPr>
            <a:spLocks noChangeShapeType="1"/>
          </p:cNvSpPr>
          <p:nvPr/>
        </p:nvSpPr>
        <p:spPr bwMode="auto">
          <a:xfrm>
            <a:off x="68580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>
            <a:off x="67056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61"/>
          <p:cNvSpPr>
            <a:spLocks noChangeShapeType="1"/>
          </p:cNvSpPr>
          <p:nvPr/>
        </p:nvSpPr>
        <p:spPr bwMode="auto">
          <a:xfrm>
            <a:off x="67818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62"/>
          <p:cNvSpPr>
            <a:spLocks noChangeShapeType="1"/>
          </p:cNvSpPr>
          <p:nvPr/>
        </p:nvSpPr>
        <p:spPr bwMode="auto">
          <a:xfrm>
            <a:off x="68580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63"/>
          <p:cNvSpPr>
            <a:spLocks noChangeShapeType="1"/>
          </p:cNvSpPr>
          <p:nvPr/>
        </p:nvSpPr>
        <p:spPr bwMode="auto">
          <a:xfrm>
            <a:off x="7543800" y="60198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64"/>
          <p:cNvSpPr>
            <a:spLocks noChangeShapeType="1"/>
          </p:cNvSpPr>
          <p:nvPr/>
        </p:nvSpPr>
        <p:spPr bwMode="auto">
          <a:xfrm>
            <a:off x="7696200" y="5257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65"/>
          <p:cNvSpPr>
            <a:spLocks noChangeShapeType="1"/>
          </p:cNvSpPr>
          <p:nvPr/>
        </p:nvSpPr>
        <p:spPr bwMode="auto">
          <a:xfrm>
            <a:off x="7543800" y="6019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Line 66"/>
          <p:cNvSpPr>
            <a:spLocks noChangeShapeType="1"/>
          </p:cNvSpPr>
          <p:nvPr/>
        </p:nvSpPr>
        <p:spPr bwMode="auto">
          <a:xfrm>
            <a:off x="7620000" y="6096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Line 67"/>
          <p:cNvSpPr>
            <a:spLocks noChangeShapeType="1"/>
          </p:cNvSpPr>
          <p:nvPr/>
        </p:nvSpPr>
        <p:spPr bwMode="auto">
          <a:xfrm>
            <a:off x="7696200" y="6172200"/>
            <a:ext cx="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Line 70"/>
          <p:cNvSpPr>
            <a:spLocks noChangeShapeType="1"/>
          </p:cNvSpPr>
          <p:nvPr/>
        </p:nvSpPr>
        <p:spPr bwMode="auto">
          <a:xfrm flipV="1">
            <a:off x="4343400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Line 71"/>
          <p:cNvSpPr>
            <a:spLocks noChangeShapeType="1"/>
          </p:cNvSpPr>
          <p:nvPr/>
        </p:nvSpPr>
        <p:spPr bwMode="auto">
          <a:xfrm flipV="1">
            <a:off x="5105400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Line 72"/>
          <p:cNvSpPr>
            <a:spLocks noChangeShapeType="1"/>
          </p:cNvSpPr>
          <p:nvPr/>
        </p:nvSpPr>
        <p:spPr bwMode="auto">
          <a:xfrm flipV="1">
            <a:off x="3505200" y="541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Text Box 73"/>
          <p:cNvSpPr txBox="1">
            <a:spLocks noChangeArrowheads="1"/>
          </p:cNvSpPr>
          <p:nvPr/>
        </p:nvSpPr>
        <p:spPr bwMode="auto">
          <a:xfrm>
            <a:off x="4343400" y="5486399"/>
            <a:ext cx="358140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b="1">
                <a:solidFill>
                  <a:srgbClr val="000000"/>
                </a:solidFill>
              </a:rPr>
              <a:t>I</a:t>
            </a:r>
            <a:r>
              <a:rPr lang="en-US" b="1" baseline="-25000">
                <a:solidFill>
                  <a:srgbClr val="000000"/>
                </a:solidFill>
              </a:rPr>
              <a:t>1</a:t>
            </a:r>
            <a:r>
              <a:rPr lang="en-US" b="1">
                <a:solidFill>
                  <a:srgbClr val="000000"/>
                </a:solidFill>
              </a:rPr>
              <a:t>(t)      I</a:t>
            </a:r>
            <a:r>
              <a:rPr lang="en-US" b="1" baseline="-25000">
                <a:solidFill>
                  <a:srgbClr val="000000"/>
                </a:solidFill>
              </a:rPr>
              <a:t>2</a:t>
            </a:r>
            <a:r>
              <a:rPr lang="en-US" b="1">
                <a:solidFill>
                  <a:srgbClr val="000000"/>
                </a:solidFill>
              </a:rPr>
              <a:t>(t)         I</a:t>
            </a:r>
            <a:r>
              <a:rPr lang="en-US" b="1" baseline="-25000">
                <a:solidFill>
                  <a:srgbClr val="000000"/>
                </a:solidFill>
              </a:rPr>
              <a:t>3</a:t>
            </a:r>
            <a:r>
              <a:rPr lang="en-US" b="1">
                <a:solidFill>
                  <a:srgbClr val="000000"/>
                </a:solidFill>
              </a:rPr>
              <a:t>(t)       I</a:t>
            </a:r>
            <a:r>
              <a:rPr lang="en-US" b="1" baseline="-25000">
                <a:solidFill>
                  <a:srgbClr val="000000"/>
                </a:solidFill>
              </a:rPr>
              <a:t>4</a:t>
            </a:r>
            <a:r>
              <a:rPr lang="en-US" b="1">
                <a:solidFill>
                  <a:srgbClr val="000000"/>
                </a:solidFill>
              </a:rPr>
              <a:t>(t) </a:t>
            </a:r>
          </a:p>
        </p:txBody>
      </p:sp>
      <p:sp>
        <p:nvSpPr>
          <p:cNvPr id="61" name="Line 74"/>
          <p:cNvSpPr>
            <a:spLocks noChangeShapeType="1"/>
          </p:cNvSpPr>
          <p:nvPr/>
        </p:nvSpPr>
        <p:spPr bwMode="auto">
          <a:xfrm>
            <a:off x="6019800" y="5486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Line 75"/>
          <p:cNvSpPr>
            <a:spLocks noChangeShapeType="1"/>
          </p:cNvSpPr>
          <p:nvPr/>
        </p:nvSpPr>
        <p:spPr bwMode="auto">
          <a:xfrm>
            <a:off x="6858000" y="5486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162703"/>
            <a:ext cx="50419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Line 4"/>
          <p:cNvSpPr>
            <a:spLocks noChangeShapeType="1"/>
          </p:cNvSpPr>
          <p:nvPr/>
        </p:nvSpPr>
        <p:spPr bwMode="auto">
          <a:xfrm>
            <a:off x="1295400" y="4411662"/>
            <a:ext cx="152400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6" name="Oval 8"/>
          <p:cNvSpPr>
            <a:spLocks noChangeArrowheads="1"/>
          </p:cNvSpPr>
          <p:nvPr/>
        </p:nvSpPr>
        <p:spPr bwMode="auto">
          <a:xfrm>
            <a:off x="4267200" y="334486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4648200" y="3236912"/>
            <a:ext cx="3735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68" name="Text Box 24"/>
          <p:cNvSpPr txBox="1">
            <a:spLocks noChangeArrowheads="1"/>
          </p:cNvSpPr>
          <p:nvPr/>
        </p:nvSpPr>
        <p:spPr bwMode="auto">
          <a:xfrm>
            <a:off x="6994539" y="42195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" name="Group 36"/>
          <p:cNvGrpSpPr>
            <a:grpSpLocks/>
          </p:cNvGrpSpPr>
          <p:nvPr/>
        </p:nvGrpSpPr>
        <p:grpSpPr bwMode="auto">
          <a:xfrm>
            <a:off x="228601" y="4335490"/>
            <a:ext cx="8212138" cy="855663"/>
            <a:chOff x="214313" y="3854453"/>
            <a:chExt cx="8212137" cy="855664"/>
          </a:xfrm>
        </p:grpSpPr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214313" y="3854453"/>
              <a:ext cx="4770437" cy="855664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99" y="539"/>
                </a:cxn>
                <a:cxn ang="0">
                  <a:pos x="212" y="539"/>
                </a:cxn>
                <a:cxn ang="0">
                  <a:pos x="326" y="539"/>
                </a:cxn>
                <a:cxn ang="0">
                  <a:pos x="439" y="539"/>
                </a:cxn>
                <a:cxn ang="0">
                  <a:pos x="645" y="539"/>
                </a:cxn>
                <a:cxn ang="0">
                  <a:pos x="758" y="539"/>
                </a:cxn>
                <a:cxn ang="0">
                  <a:pos x="857" y="532"/>
                </a:cxn>
                <a:cxn ang="0">
                  <a:pos x="963" y="532"/>
                </a:cxn>
                <a:cxn ang="0">
                  <a:pos x="1077" y="532"/>
                </a:cxn>
                <a:cxn ang="0">
                  <a:pos x="1183" y="532"/>
                </a:cxn>
                <a:cxn ang="0">
                  <a:pos x="1297" y="525"/>
                </a:cxn>
                <a:cxn ang="0">
                  <a:pos x="1403" y="518"/>
                </a:cxn>
                <a:cxn ang="0">
                  <a:pos x="1502" y="518"/>
                </a:cxn>
                <a:cxn ang="0">
                  <a:pos x="1608" y="503"/>
                </a:cxn>
                <a:cxn ang="0">
                  <a:pos x="1715" y="496"/>
                </a:cxn>
                <a:cxn ang="0">
                  <a:pos x="1764" y="489"/>
                </a:cxn>
                <a:cxn ang="0">
                  <a:pos x="1814" y="482"/>
                </a:cxn>
                <a:cxn ang="0">
                  <a:pos x="1871" y="468"/>
                </a:cxn>
                <a:cxn ang="0">
                  <a:pos x="1927" y="454"/>
                </a:cxn>
                <a:cxn ang="0">
                  <a:pos x="1984" y="440"/>
                </a:cxn>
                <a:cxn ang="0">
                  <a:pos x="2041" y="411"/>
                </a:cxn>
                <a:cxn ang="0">
                  <a:pos x="2140" y="362"/>
                </a:cxn>
                <a:cxn ang="0">
                  <a:pos x="2190" y="326"/>
                </a:cxn>
                <a:cxn ang="0">
                  <a:pos x="2246" y="277"/>
                </a:cxn>
                <a:cxn ang="0">
                  <a:pos x="2360" y="163"/>
                </a:cxn>
                <a:cxn ang="0">
                  <a:pos x="2423" y="99"/>
                </a:cxn>
                <a:cxn ang="0">
                  <a:pos x="2480" y="50"/>
                </a:cxn>
                <a:cxn ang="0">
                  <a:pos x="2501" y="29"/>
                </a:cxn>
                <a:cxn ang="0">
                  <a:pos x="2530" y="14"/>
                </a:cxn>
                <a:cxn ang="0">
                  <a:pos x="2544" y="7"/>
                </a:cxn>
                <a:cxn ang="0">
                  <a:pos x="2551" y="7"/>
                </a:cxn>
                <a:cxn ang="0">
                  <a:pos x="2558" y="0"/>
                </a:cxn>
                <a:cxn ang="0">
                  <a:pos x="2565" y="0"/>
                </a:cxn>
                <a:cxn ang="0">
                  <a:pos x="2572" y="0"/>
                </a:cxn>
                <a:cxn ang="0">
                  <a:pos x="2579" y="0"/>
                </a:cxn>
                <a:cxn ang="0">
                  <a:pos x="2579" y="0"/>
                </a:cxn>
                <a:cxn ang="0">
                  <a:pos x="2586" y="0"/>
                </a:cxn>
                <a:cxn ang="0">
                  <a:pos x="2594" y="0"/>
                </a:cxn>
                <a:cxn ang="0">
                  <a:pos x="2601" y="0"/>
                </a:cxn>
                <a:cxn ang="0">
                  <a:pos x="2608" y="0"/>
                </a:cxn>
                <a:cxn ang="0">
                  <a:pos x="2615" y="0"/>
                </a:cxn>
                <a:cxn ang="0">
                  <a:pos x="2622" y="7"/>
                </a:cxn>
                <a:cxn ang="0">
                  <a:pos x="2636" y="7"/>
                </a:cxn>
                <a:cxn ang="0">
                  <a:pos x="2657" y="22"/>
                </a:cxn>
                <a:cxn ang="0">
                  <a:pos x="2686" y="36"/>
                </a:cxn>
                <a:cxn ang="0">
                  <a:pos x="2742" y="92"/>
                </a:cxn>
                <a:cxn ang="0">
                  <a:pos x="2792" y="142"/>
                </a:cxn>
                <a:cxn ang="0">
                  <a:pos x="2898" y="248"/>
                </a:cxn>
                <a:cxn ang="0">
                  <a:pos x="3005" y="340"/>
                </a:cxn>
              </a:cxnLst>
              <a:rect l="0" t="0" r="r" b="b"/>
              <a:pathLst>
                <a:path w="3005" h="539">
                  <a:moveTo>
                    <a:pt x="0" y="539"/>
                  </a:moveTo>
                  <a:lnTo>
                    <a:pt x="99" y="539"/>
                  </a:lnTo>
                  <a:lnTo>
                    <a:pt x="212" y="539"/>
                  </a:lnTo>
                  <a:lnTo>
                    <a:pt x="326" y="539"/>
                  </a:lnTo>
                  <a:lnTo>
                    <a:pt x="439" y="539"/>
                  </a:lnTo>
                  <a:lnTo>
                    <a:pt x="645" y="539"/>
                  </a:lnTo>
                  <a:lnTo>
                    <a:pt x="758" y="539"/>
                  </a:lnTo>
                  <a:lnTo>
                    <a:pt x="857" y="532"/>
                  </a:lnTo>
                  <a:lnTo>
                    <a:pt x="963" y="532"/>
                  </a:lnTo>
                  <a:lnTo>
                    <a:pt x="1077" y="532"/>
                  </a:lnTo>
                  <a:lnTo>
                    <a:pt x="1183" y="532"/>
                  </a:lnTo>
                  <a:lnTo>
                    <a:pt x="1297" y="525"/>
                  </a:lnTo>
                  <a:lnTo>
                    <a:pt x="1403" y="518"/>
                  </a:lnTo>
                  <a:lnTo>
                    <a:pt x="1502" y="518"/>
                  </a:lnTo>
                  <a:lnTo>
                    <a:pt x="1608" y="503"/>
                  </a:lnTo>
                  <a:lnTo>
                    <a:pt x="1715" y="496"/>
                  </a:lnTo>
                  <a:lnTo>
                    <a:pt x="1764" y="489"/>
                  </a:lnTo>
                  <a:lnTo>
                    <a:pt x="1814" y="482"/>
                  </a:lnTo>
                  <a:lnTo>
                    <a:pt x="1871" y="468"/>
                  </a:lnTo>
                  <a:lnTo>
                    <a:pt x="1927" y="454"/>
                  </a:lnTo>
                  <a:lnTo>
                    <a:pt x="1984" y="440"/>
                  </a:lnTo>
                  <a:lnTo>
                    <a:pt x="2041" y="411"/>
                  </a:lnTo>
                  <a:lnTo>
                    <a:pt x="2140" y="362"/>
                  </a:lnTo>
                  <a:lnTo>
                    <a:pt x="2190" y="326"/>
                  </a:lnTo>
                  <a:lnTo>
                    <a:pt x="2246" y="277"/>
                  </a:lnTo>
                  <a:lnTo>
                    <a:pt x="2360" y="163"/>
                  </a:lnTo>
                  <a:lnTo>
                    <a:pt x="2423" y="99"/>
                  </a:lnTo>
                  <a:lnTo>
                    <a:pt x="2480" y="50"/>
                  </a:lnTo>
                  <a:lnTo>
                    <a:pt x="2501" y="29"/>
                  </a:lnTo>
                  <a:lnTo>
                    <a:pt x="2530" y="14"/>
                  </a:lnTo>
                  <a:lnTo>
                    <a:pt x="2544" y="7"/>
                  </a:lnTo>
                  <a:lnTo>
                    <a:pt x="2551" y="7"/>
                  </a:lnTo>
                  <a:lnTo>
                    <a:pt x="2558" y="0"/>
                  </a:lnTo>
                  <a:lnTo>
                    <a:pt x="2565" y="0"/>
                  </a:lnTo>
                  <a:lnTo>
                    <a:pt x="2572" y="0"/>
                  </a:lnTo>
                  <a:lnTo>
                    <a:pt x="2579" y="0"/>
                  </a:lnTo>
                  <a:lnTo>
                    <a:pt x="2579" y="0"/>
                  </a:lnTo>
                  <a:lnTo>
                    <a:pt x="2586" y="0"/>
                  </a:lnTo>
                  <a:lnTo>
                    <a:pt x="2594" y="0"/>
                  </a:lnTo>
                  <a:lnTo>
                    <a:pt x="2601" y="0"/>
                  </a:lnTo>
                  <a:lnTo>
                    <a:pt x="2608" y="0"/>
                  </a:lnTo>
                  <a:lnTo>
                    <a:pt x="2615" y="0"/>
                  </a:lnTo>
                  <a:lnTo>
                    <a:pt x="2622" y="7"/>
                  </a:lnTo>
                  <a:lnTo>
                    <a:pt x="2636" y="7"/>
                  </a:lnTo>
                  <a:lnTo>
                    <a:pt x="2657" y="22"/>
                  </a:lnTo>
                  <a:lnTo>
                    <a:pt x="2686" y="36"/>
                  </a:lnTo>
                  <a:lnTo>
                    <a:pt x="2742" y="92"/>
                  </a:lnTo>
                  <a:lnTo>
                    <a:pt x="2792" y="142"/>
                  </a:lnTo>
                  <a:lnTo>
                    <a:pt x="2898" y="248"/>
                  </a:lnTo>
                  <a:lnTo>
                    <a:pt x="3005" y="340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9"/>
            <p:cNvSpPr>
              <a:spLocks/>
            </p:cNvSpPr>
            <p:nvPr/>
          </p:nvSpPr>
          <p:spPr bwMode="auto">
            <a:xfrm>
              <a:off x="4984750" y="4394204"/>
              <a:ext cx="3441700" cy="315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36"/>
                </a:cxn>
                <a:cxn ang="0">
                  <a:pos x="113" y="64"/>
                </a:cxn>
                <a:cxn ang="0">
                  <a:pos x="226" y="107"/>
                </a:cxn>
                <a:cxn ang="0">
                  <a:pos x="283" y="121"/>
                </a:cxn>
                <a:cxn ang="0">
                  <a:pos x="333" y="135"/>
                </a:cxn>
                <a:cxn ang="0">
                  <a:pos x="439" y="156"/>
                </a:cxn>
                <a:cxn ang="0">
                  <a:pos x="489" y="156"/>
                </a:cxn>
                <a:cxn ang="0">
                  <a:pos x="545" y="163"/>
                </a:cxn>
                <a:cxn ang="0">
                  <a:pos x="644" y="170"/>
                </a:cxn>
                <a:cxn ang="0">
                  <a:pos x="751" y="178"/>
                </a:cxn>
                <a:cxn ang="0">
                  <a:pos x="850" y="185"/>
                </a:cxn>
                <a:cxn ang="0">
                  <a:pos x="963" y="185"/>
                </a:cxn>
                <a:cxn ang="0">
                  <a:pos x="1063" y="192"/>
                </a:cxn>
                <a:cxn ang="0">
                  <a:pos x="1169" y="192"/>
                </a:cxn>
                <a:cxn ang="0">
                  <a:pos x="1282" y="192"/>
                </a:cxn>
                <a:cxn ang="0">
                  <a:pos x="1389" y="199"/>
                </a:cxn>
                <a:cxn ang="0">
                  <a:pos x="1502" y="199"/>
                </a:cxn>
                <a:cxn ang="0">
                  <a:pos x="1708" y="199"/>
                </a:cxn>
                <a:cxn ang="0">
                  <a:pos x="1814" y="199"/>
                </a:cxn>
                <a:cxn ang="0">
                  <a:pos x="1927" y="199"/>
                </a:cxn>
                <a:cxn ang="0">
                  <a:pos x="2154" y="199"/>
                </a:cxn>
                <a:cxn ang="0">
                  <a:pos x="2168" y="199"/>
                </a:cxn>
              </a:cxnLst>
              <a:rect l="0" t="0" r="r" b="b"/>
              <a:pathLst>
                <a:path w="2168" h="199">
                  <a:moveTo>
                    <a:pt x="0" y="0"/>
                  </a:moveTo>
                  <a:lnTo>
                    <a:pt x="56" y="36"/>
                  </a:lnTo>
                  <a:lnTo>
                    <a:pt x="113" y="64"/>
                  </a:lnTo>
                  <a:lnTo>
                    <a:pt x="226" y="107"/>
                  </a:lnTo>
                  <a:lnTo>
                    <a:pt x="283" y="121"/>
                  </a:lnTo>
                  <a:lnTo>
                    <a:pt x="333" y="135"/>
                  </a:lnTo>
                  <a:lnTo>
                    <a:pt x="439" y="156"/>
                  </a:lnTo>
                  <a:lnTo>
                    <a:pt x="489" y="156"/>
                  </a:lnTo>
                  <a:lnTo>
                    <a:pt x="545" y="163"/>
                  </a:lnTo>
                  <a:lnTo>
                    <a:pt x="644" y="170"/>
                  </a:lnTo>
                  <a:lnTo>
                    <a:pt x="751" y="178"/>
                  </a:lnTo>
                  <a:lnTo>
                    <a:pt x="850" y="185"/>
                  </a:lnTo>
                  <a:lnTo>
                    <a:pt x="963" y="185"/>
                  </a:lnTo>
                  <a:lnTo>
                    <a:pt x="1063" y="192"/>
                  </a:lnTo>
                  <a:lnTo>
                    <a:pt x="1169" y="192"/>
                  </a:lnTo>
                  <a:lnTo>
                    <a:pt x="1282" y="192"/>
                  </a:lnTo>
                  <a:lnTo>
                    <a:pt x="1389" y="199"/>
                  </a:lnTo>
                  <a:lnTo>
                    <a:pt x="1502" y="199"/>
                  </a:lnTo>
                  <a:lnTo>
                    <a:pt x="1708" y="199"/>
                  </a:lnTo>
                  <a:lnTo>
                    <a:pt x="1814" y="199"/>
                  </a:lnTo>
                  <a:lnTo>
                    <a:pt x="1927" y="199"/>
                  </a:lnTo>
                  <a:lnTo>
                    <a:pt x="2154" y="199"/>
                  </a:lnTo>
                  <a:lnTo>
                    <a:pt x="2168" y="199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" name="Rectangle 39"/>
          <p:cNvSpPr>
            <a:spLocks noChangeArrowheads="1"/>
          </p:cNvSpPr>
          <p:nvPr/>
        </p:nvSpPr>
        <p:spPr bwMode="auto">
          <a:xfrm>
            <a:off x="6019801" y="4030662"/>
            <a:ext cx="385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z</a:t>
            </a:r>
            <a:r>
              <a:rPr lang="en-US" b="1" baseline="-25000">
                <a:solidFill>
                  <a:srgbClr val="000000"/>
                </a:solidFill>
              </a:rPr>
              <a:t>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2743200" y="4564062"/>
            <a:ext cx="476092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8000"/>
              </a:buClr>
              <a:buSzPct val="70000"/>
              <a:buFont typeface="Wingdings" pitchFamily="2" charset="2"/>
              <a:buNone/>
            </a:pPr>
            <a:r>
              <a:rPr lang="en-US" sz="2400" b="1">
                <a:solidFill>
                  <a:srgbClr val="000000"/>
                </a:solidFill>
              </a:rPr>
              <a:t>-q</a:t>
            </a:r>
          </a:p>
        </p:txBody>
      </p:sp>
      <p:cxnSp>
        <p:nvCxnSpPr>
          <p:cNvPr id="76" name="Gerade Verbindung mit Pfeil 75"/>
          <p:cNvCxnSpPr/>
          <p:nvPr/>
        </p:nvCxnSpPr>
        <p:spPr bwMode="auto">
          <a:xfrm>
            <a:off x="5791200" y="3459190"/>
            <a:ext cx="0" cy="173196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6362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14" y="1524028"/>
            <a:ext cx="2676525" cy="362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4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66675" y="152400"/>
            <a:ext cx="9423888" cy="5334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Further Example: Double Sided Silicon Strip Detector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72"/>
            <a:ext cx="7620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64</a:t>
            </a:fld>
            <a:endParaRPr lang="de-DE"/>
          </a:p>
        </p:txBody>
      </p:sp>
      <p:pic>
        <p:nvPicPr>
          <p:cNvPr id="5" name="Picture 2" descr="Q:\Eigene Dateien\Work\CBM\STS\STS-Sensors\CiS\CIS-CBM06C2\photos\CBM06C2-DM-n-corner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8"/>
            <a:ext cx="6248400" cy="468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81256"/>
            <a:ext cx="5867402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>
          <a:xfrm flipV="1">
            <a:off x="5638800" y="3124200"/>
            <a:ext cx="685800" cy="42672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043910" y="2419358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FF00"/>
                </a:solidFill>
              </a:rPr>
              <a:t>p-</a:t>
            </a:r>
            <a:r>
              <a:rPr lang="de-DE" sz="2400" dirty="0" err="1" smtClean="0">
                <a:solidFill>
                  <a:srgbClr val="FFFF00"/>
                </a:solidFill>
              </a:rPr>
              <a:t>side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224510" y="838208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</a:rPr>
              <a:t>n</a:t>
            </a:r>
            <a:r>
              <a:rPr lang="de-DE" sz="2400" dirty="0" smtClean="0">
                <a:solidFill>
                  <a:srgbClr val="FFFF00"/>
                </a:solidFill>
              </a:rPr>
              <a:t>-</a:t>
            </a:r>
            <a:r>
              <a:rPr lang="de-DE" sz="2400" dirty="0" err="1" smtClean="0">
                <a:solidFill>
                  <a:srgbClr val="FFFF00"/>
                </a:solidFill>
              </a:rPr>
              <a:t>side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200" y="5486408"/>
            <a:ext cx="2694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CBM-STS </a:t>
            </a:r>
          </a:p>
          <a:p>
            <a:r>
              <a:rPr lang="en-US" dirty="0" smtClean="0"/>
              <a:t>silicon strip detector</a:t>
            </a:r>
          </a:p>
          <a:p>
            <a:r>
              <a:rPr lang="en-US" dirty="0" smtClean="0"/>
              <a:t>58µm pitch, 300µm thick</a:t>
            </a:r>
          </a:p>
          <a:p>
            <a:r>
              <a:rPr lang="en-US" dirty="0" smtClean="0"/>
              <a:t>7.5° stereo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28600"/>
            <a:ext cx="9296400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Further Example: Double Sided Silicon Strip Detector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70024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039740" y="2209808"/>
            <a:ext cx="304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Weighting Potential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V="1">
            <a:off x="6400800" y="5334000"/>
            <a:ext cx="0" cy="1219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mit Pfeil 7"/>
          <p:cNvCxnSpPr/>
          <p:nvPr/>
        </p:nvCxnSpPr>
        <p:spPr bwMode="auto">
          <a:xfrm flipV="1">
            <a:off x="7086600" y="5181600"/>
            <a:ext cx="0" cy="1219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/>
          <p:nvPr/>
        </p:nvCxnSpPr>
        <p:spPr bwMode="auto">
          <a:xfrm flipV="1">
            <a:off x="7696200" y="5029200"/>
            <a:ext cx="0" cy="1219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/>
          <p:nvPr/>
        </p:nvCxnSpPr>
        <p:spPr bwMode="auto">
          <a:xfrm flipV="1">
            <a:off x="5715000" y="5486400"/>
            <a:ext cx="0" cy="1219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6096004" y="64770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trip 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Weighting Potential gives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otal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harge Detected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8"/>
            <a:ext cx="8153400" cy="39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0"/>
            <a:ext cx="83387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5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70FC1-CD56-4315-8924-CCC01EBFCDB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66565" name="Rectangle 19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00269E"/>
                </a:solidFill>
              </a:rPr>
              <a:t>Conclusion on Signals</a:t>
            </a:r>
            <a:endParaRPr lang="en-US" sz="2800" b="1" dirty="0">
              <a:solidFill>
                <a:srgbClr val="00269E"/>
              </a:solidFill>
            </a:endParaRPr>
          </a:p>
        </p:txBody>
      </p:sp>
      <p:sp>
        <p:nvSpPr>
          <p:cNvPr id="66566" name="TextBox 47"/>
          <p:cNvSpPr txBox="1">
            <a:spLocks noChangeArrowheads="1"/>
          </p:cNvSpPr>
          <p:nvPr/>
        </p:nvSpPr>
        <p:spPr bwMode="auto">
          <a:xfrm>
            <a:off x="685800" y="990602"/>
            <a:ext cx="7315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269E"/>
                </a:solidFill>
              </a:rPr>
              <a:t>The </a:t>
            </a:r>
            <a:r>
              <a:rPr lang="en-US" sz="2000" dirty="0">
                <a:solidFill>
                  <a:srgbClr val="00269E"/>
                </a:solidFill>
              </a:rPr>
              <a:t>principle of signal generation is identical for Solid State Detectors, </a:t>
            </a:r>
            <a:r>
              <a:rPr lang="en-US" sz="2000" dirty="0" smtClean="0">
                <a:solidFill>
                  <a:srgbClr val="00269E"/>
                </a:solidFill>
              </a:rPr>
              <a:t>Gaseous </a:t>
            </a:r>
            <a:r>
              <a:rPr lang="en-US" sz="2000" dirty="0">
                <a:solidFill>
                  <a:srgbClr val="00269E"/>
                </a:solidFill>
              </a:rPr>
              <a:t>Detectors and Liquid Detectors.</a:t>
            </a:r>
          </a:p>
          <a:p>
            <a:endParaRPr lang="en-US" sz="2000" dirty="0">
              <a:solidFill>
                <a:srgbClr val="00269E"/>
              </a:solidFill>
            </a:endParaRPr>
          </a:p>
          <a:p>
            <a:r>
              <a:rPr lang="en-US" sz="2000" dirty="0">
                <a:solidFill>
                  <a:srgbClr val="00269E"/>
                </a:solidFill>
              </a:rPr>
              <a:t>The signals are due to charges (currents) induced on metal electrodes by moving charges.</a:t>
            </a:r>
          </a:p>
          <a:p>
            <a:endParaRPr lang="en-US" sz="2000" dirty="0">
              <a:solidFill>
                <a:srgbClr val="00269E"/>
              </a:solidFill>
            </a:endParaRPr>
          </a:p>
          <a:p>
            <a:r>
              <a:rPr lang="en-US" sz="2000" dirty="0">
                <a:solidFill>
                  <a:srgbClr val="00269E"/>
                </a:solidFill>
              </a:rPr>
              <a:t>The easiest way to calculate signals induced by moving charges on metal electrodes is the use of Weighting fields (</a:t>
            </a:r>
            <a:r>
              <a:rPr lang="en-US" sz="2000" dirty="0" err="1">
                <a:solidFill>
                  <a:srgbClr val="00269E"/>
                </a:solidFill>
              </a:rPr>
              <a:t>Ramo</a:t>
            </a:r>
            <a:r>
              <a:rPr lang="en-US" sz="2000" dirty="0">
                <a:solidFill>
                  <a:srgbClr val="00269E"/>
                </a:solidFill>
              </a:rPr>
              <a:t> – Shockley theorem) for calculation of currents induced on grounded electrodes.</a:t>
            </a:r>
          </a:p>
          <a:p>
            <a:endParaRPr lang="en-US" sz="2000" dirty="0">
              <a:solidFill>
                <a:srgbClr val="00269E"/>
              </a:solidFill>
            </a:endParaRPr>
          </a:p>
          <a:p>
            <a:r>
              <a:rPr lang="en-US" sz="2000" dirty="0">
                <a:solidFill>
                  <a:srgbClr val="00269E"/>
                </a:solidFill>
              </a:rPr>
              <a:t>These currents can then be placed as ideal current sources on an equivalent circuit diagram representing the detector</a:t>
            </a:r>
            <a:r>
              <a:rPr lang="en-US" sz="2000" dirty="0" smtClean="0">
                <a:solidFill>
                  <a:srgbClr val="00269E"/>
                </a:solidFill>
              </a:rPr>
              <a:t>.</a:t>
            </a:r>
          </a:p>
          <a:p>
            <a:endParaRPr lang="en-US" sz="2000" dirty="0">
              <a:solidFill>
                <a:srgbClr val="00269E"/>
              </a:solidFill>
            </a:endParaRPr>
          </a:p>
          <a:p>
            <a:r>
              <a:rPr lang="en-US" sz="2000" dirty="0" smtClean="0">
                <a:solidFill>
                  <a:srgbClr val="00269E"/>
                </a:solidFill>
              </a:rPr>
              <a:t>An extended version of the theorem applies to detectors containing any resistive materials.</a:t>
            </a:r>
          </a:p>
          <a:p>
            <a:endParaRPr lang="en-US" sz="2000" dirty="0">
              <a:solidFill>
                <a:srgbClr val="00269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on </a:t>
            </a:r>
            <a:r>
              <a:rPr lang="en-US" dirty="0" err="1" smtClean="0"/>
              <a:t>Ramo</a:t>
            </a:r>
            <a:r>
              <a:rPr lang="en-US" dirty="0" smtClean="0"/>
              <a:t> Shockley Theorem</a:t>
            </a:r>
            <a:endParaRPr lang="en-US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838204" y="1219201"/>
            <a:ext cx="7344427" cy="57844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kern="0" dirty="0" smtClean="0">
                <a:sym typeface="Wingdings" panose="05000000000000000000" pitchFamily="2" charset="2"/>
              </a:rPr>
              <a:t>With the </a:t>
            </a:r>
            <a:r>
              <a:rPr lang="en-US" sz="2000" kern="0" dirty="0" err="1" smtClean="0">
                <a:sym typeface="Wingdings" panose="05000000000000000000" pitchFamily="2" charset="2"/>
              </a:rPr>
              <a:t>Ramo</a:t>
            </a:r>
            <a:r>
              <a:rPr lang="en-US" sz="2000" kern="0" dirty="0" smtClean="0">
                <a:sym typeface="Wingdings" panose="05000000000000000000" pitchFamily="2" charset="2"/>
              </a:rPr>
              <a:t> Shockley prescription we can fully understand signal formation</a:t>
            </a:r>
          </a:p>
          <a:p>
            <a:pPr>
              <a:lnSpc>
                <a:spcPct val="150000"/>
              </a:lnSpc>
            </a:pPr>
            <a:r>
              <a:rPr lang="en-US" sz="2000" kern="0" dirty="0" smtClean="0">
                <a:sym typeface="Wingdings" panose="05000000000000000000" pitchFamily="2" charset="2"/>
              </a:rPr>
              <a:t>... even in an arbitrary detector volume with arbitrarily shaped electrodes</a:t>
            </a:r>
          </a:p>
          <a:p>
            <a:pPr>
              <a:lnSpc>
                <a:spcPct val="150000"/>
              </a:lnSpc>
            </a:pPr>
            <a:endParaRPr lang="en-US" sz="2000" kern="0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kern="0" dirty="0" smtClean="0">
                <a:sym typeface="Wingdings" panose="05000000000000000000" pitchFamily="2" charset="2"/>
              </a:rPr>
              <a:t>Cannot be inverted i.e. from knowledge of all signals in all electrodes, the charge distribution cannot necessarily be reconstructed, but a hypothesis may be tested </a:t>
            </a:r>
          </a:p>
          <a:p>
            <a:pPr>
              <a:lnSpc>
                <a:spcPct val="150000"/>
              </a:lnSpc>
            </a:pPr>
            <a:r>
              <a:rPr lang="en-US" sz="2000" kern="0" dirty="0" err="1" smtClean="0">
                <a:sym typeface="Wingdings" panose="05000000000000000000" pitchFamily="2" charset="2"/>
              </a:rPr>
              <a:t>Prerequisit</a:t>
            </a:r>
            <a:r>
              <a:rPr lang="en-US" sz="2000" kern="0" dirty="0" smtClean="0">
                <a:sym typeface="Wingdings" panose="05000000000000000000" pitchFamily="2" charset="2"/>
              </a:rPr>
              <a:t> is the measurement of the actual signal shapes</a:t>
            </a:r>
          </a:p>
        </p:txBody>
      </p:sp>
    </p:spTree>
    <p:extLst>
      <p:ext uri="{BB962C8B-B14F-4D97-AF65-F5344CB8AC3E}">
        <p14:creationId xmlns:p14="http://schemas.microsoft.com/office/powerpoint/2010/main" val="249312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in Energy Loss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423217" y="1066800"/>
            <a:ext cx="603562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009900"/>
                </a:solidFill>
              </a:rPr>
              <a:t>Bethe-Bloch formula </a:t>
            </a:r>
            <a:r>
              <a:rPr lang="en-US" sz="2400" dirty="0" smtClean="0">
                <a:solidFill>
                  <a:srgbClr val="009900"/>
                </a:solidFill>
                <a:sym typeface="Wingdings 3"/>
              </a:rPr>
              <a:t></a:t>
            </a:r>
            <a:r>
              <a:rPr lang="en-US" sz="2400" dirty="0" smtClean="0">
                <a:solidFill>
                  <a:srgbClr val="009900"/>
                </a:solidFill>
              </a:rPr>
              <a:t> mean </a:t>
            </a:r>
            <a:r>
              <a:rPr lang="en-US" sz="2400" dirty="0">
                <a:solidFill>
                  <a:srgbClr val="009900"/>
                </a:solidFill>
              </a:rPr>
              <a:t>energy loss</a:t>
            </a:r>
            <a:r>
              <a:rPr lang="en-US" sz="2400" dirty="0" smtClean="0">
                <a:solidFill>
                  <a:srgbClr val="009900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                       i.e. statistical average over many collisions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071678"/>
            <a:ext cx="6984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6"/>
                </a:solidFill>
              </a:rPr>
              <a:t>Important quantity to understand the response of a detector: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1472" y="2571744"/>
          <a:ext cx="1000132" cy="410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68" name="Equation" r:id="rId3" imgW="495000" imgH="203040" progId="Equation.DSMT4">
                  <p:embed/>
                </p:oleObj>
              </mc:Choice>
              <mc:Fallback>
                <p:oleObj name="Equation" r:id="rId3" imgW="495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2571744"/>
                        <a:ext cx="1000132" cy="4103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80098" y="2571751"/>
            <a:ext cx="675697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probability distribution of energy loss </a:t>
            </a:r>
            <a:r>
              <a:rPr lang="en-US" dirty="0" smtClean="0">
                <a:solidFill>
                  <a:srgbClr val="000096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000096"/>
                </a:solidFill>
              </a:rPr>
              <a:t> in material of thickness </a:t>
            </a:r>
            <a:r>
              <a:rPr lang="en-US" i="1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x,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latin typeface="+mn-lt"/>
                <a:cs typeface="Times New Roman" pitchFamily="18" charset="0"/>
              </a:rPr>
              <a:t>determined by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latin typeface="+mn-lt"/>
                <a:cs typeface="Times New Roman" pitchFamily="18" charset="0"/>
              </a:rPr>
              <a:t> cross section </a:t>
            </a:r>
            <a:r>
              <a:rPr lang="en-US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err="1" smtClean="0">
                <a:solidFill>
                  <a:srgbClr val="000096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i="1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i="1" dirty="0" smtClean="0">
              <a:solidFill>
                <a:srgbClr val="00009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i="1" baseline="-25000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i="1" dirty="0" err="1" smtClean="0">
                <a:solidFill>
                  <a:srgbClr val="00009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de-DE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9" y="4572009"/>
            <a:ext cx="5763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Calculation of energy loss distribution</a:t>
            </a:r>
            <a:r>
              <a:rPr lang="en-US" dirty="0" smtClean="0">
                <a:solidFill>
                  <a:srgbClr val="000096"/>
                </a:solidFill>
              </a:rPr>
              <a:t>: two approaches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Convolution method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Laplace transform method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751084"/>
            <a:ext cx="655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6"/>
                </a:solidFill>
              </a:rPr>
              <a:t>[Allison, Cobb, Ann. Rev. </a:t>
            </a:r>
            <a:r>
              <a:rPr lang="en-US" sz="1600" dirty="0" err="1" smtClean="0">
                <a:solidFill>
                  <a:srgbClr val="000096"/>
                </a:solidFill>
              </a:rPr>
              <a:t>Nucl</a:t>
            </a:r>
            <a:r>
              <a:rPr lang="en-US" sz="1600" dirty="0" smtClean="0">
                <a:solidFill>
                  <a:srgbClr val="000096"/>
                </a:solidFill>
              </a:rPr>
              <a:t>. Part. Sc., 253 (1980)]</a:t>
            </a:r>
            <a:endParaRPr lang="de-DE" sz="1600" dirty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omega-dia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" y="1066800"/>
            <a:ext cx="385249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neutral_cur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12" y="990600"/>
            <a:ext cx="192551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charmed-dia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267223"/>
            <a:ext cx="2933700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7F96D2">
                    <a:lumMod val="75000"/>
                  </a:srgbClr>
                </a:solidFill>
                <a:latin typeface="Arial" pitchFamily="34" charset="0"/>
                <a:cs typeface="Arial" charset="0"/>
              </a:rPr>
              <a:t>Bubble Chamber, D. Glaser 1952</a:t>
            </a: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429358" y="434975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2060"/>
                </a:solidFill>
              </a:rPr>
              <a:t>Charges create bubbles in superheated liquid, e.g. propane or Hydrogen (Alvarez)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762000" y="3886201"/>
            <a:ext cx="2765181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6600"/>
                </a:solidFill>
              </a:rPr>
              <a:t>Discovery of the </a:t>
            </a:r>
            <a:r>
              <a:rPr kumimoji="0" lang="en-US" altLang="de-DE" sz="1600" b="1">
                <a:solidFill>
                  <a:srgbClr val="006600"/>
                </a:solidFill>
                <a:latin typeface="Symbol" pitchFamily="18" charset="2"/>
              </a:rPr>
              <a:t>f</a:t>
            </a:r>
            <a:r>
              <a:rPr kumimoji="0" lang="en-US" altLang="de-DE" sz="1600" b="1" baseline="30000">
                <a:solidFill>
                  <a:srgbClr val="006600"/>
                </a:solidFill>
                <a:sym typeface="Mathematica1"/>
              </a:rPr>
              <a:t>-  </a:t>
            </a:r>
            <a:r>
              <a:rPr kumimoji="0" lang="en-US" altLang="de-DE" sz="1600" b="1">
                <a:solidFill>
                  <a:srgbClr val="006600"/>
                </a:solidFill>
              </a:rPr>
              <a:t>in 1964</a:t>
            </a:r>
          </a:p>
        </p:txBody>
      </p:sp>
      <p:sp>
        <p:nvSpPr>
          <p:cNvPr id="7176" name="Text Box 6"/>
          <p:cNvSpPr txBox="1">
            <a:spLocks noChangeArrowheads="1"/>
          </p:cNvSpPr>
          <p:nvPr/>
        </p:nvSpPr>
        <p:spPr bwMode="auto">
          <a:xfrm>
            <a:off x="5562600" y="3886201"/>
            <a:ext cx="2317942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6600"/>
                </a:solidFill>
              </a:rPr>
              <a:t>Neutral Currents 1973</a:t>
            </a:r>
          </a:p>
        </p:txBody>
      </p:sp>
      <p:sp>
        <p:nvSpPr>
          <p:cNvPr id="7177" name="Text Box 6"/>
          <p:cNvSpPr txBox="1">
            <a:spLocks noChangeArrowheads="1"/>
          </p:cNvSpPr>
          <p:nvPr/>
        </p:nvSpPr>
        <p:spPr bwMode="auto">
          <a:xfrm>
            <a:off x="2895600" y="6172201"/>
            <a:ext cx="2407710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 b="1">
                <a:solidFill>
                  <a:srgbClr val="006600"/>
                </a:solidFill>
              </a:rPr>
              <a:t>Charmed Baryon, 1975</a:t>
            </a:r>
          </a:p>
        </p:txBody>
      </p:sp>
    </p:spTree>
    <p:extLst>
      <p:ext uri="{BB962C8B-B14F-4D97-AF65-F5344CB8AC3E}">
        <p14:creationId xmlns:p14="http://schemas.microsoft.com/office/powerpoint/2010/main" val="22831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Landau Distribution</a:t>
            </a:r>
            <a:endParaRPr lang="en-GB" dirty="0"/>
          </a:p>
        </p:txBody>
      </p:sp>
      <p:pic>
        <p:nvPicPr>
          <p:cNvPr id="90115" name="Picture 3" descr="land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8"/>
            <a:ext cx="4724400" cy="3203575"/>
          </a:xfrm>
          <a:prstGeom prst="rect">
            <a:avLst/>
          </a:prstGeom>
          <a:noFill/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28605" y="4645025"/>
            <a:ext cx="3004349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000096"/>
                </a:solidFill>
              </a:rPr>
              <a:t>Properties of </a:t>
            </a:r>
            <a:r>
              <a:rPr lang="en-GB" b="1" i="1" dirty="0">
                <a:solidFill>
                  <a:srgbClr val="000096"/>
                </a:solidFill>
                <a:latin typeface="Symbol" pitchFamily="18" charset="2"/>
              </a:rPr>
              <a:t>f</a:t>
            </a:r>
            <a:r>
              <a:rPr lang="en-GB" b="1" dirty="0">
                <a:solidFill>
                  <a:srgbClr val="000096"/>
                </a:solidFill>
              </a:rPr>
              <a:t>(</a:t>
            </a:r>
            <a:r>
              <a:rPr lang="en-GB" b="1" dirty="0">
                <a:solidFill>
                  <a:srgbClr val="000096"/>
                </a:solidFill>
                <a:latin typeface="Symbol" pitchFamily="18" charset="2"/>
              </a:rPr>
              <a:t>l</a:t>
            </a:r>
            <a:r>
              <a:rPr lang="en-GB" b="1" dirty="0">
                <a:solidFill>
                  <a:srgbClr val="000096"/>
                </a:solidFill>
              </a:rPr>
              <a:t>):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dirty="0">
                <a:solidFill>
                  <a:srgbClr val="000096"/>
                </a:solidFill>
              </a:rPr>
              <a:t> </a:t>
            </a:r>
            <a:r>
              <a:rPr lang="en-GB" dirty="0" smtClean="0">
                <a:solidFill>
                  <a:srgbClr val="000096"/>
                </a:solidFill>
              </a:rPr>
              <a:t>asymmetric: tail up to </a:t>
            </a:r>
            <a:r>
              <a:rPr lang="en-GB" i="1" dirty="0" err="1">
                <a:solidFill>
                  <a:srgbClr val="000096"/>
                </a:solidFill>
              </a:rPr>
              <a:t>T</a:t>
            </a:r>
            <a:r>
              <a:rPr lang="en-GB" baseline="-25000" dirty="0" err="1">
                <a:solidFill>
                  <a:srgbClr val="000096"/>
                </a:solidFill>
              </a:rPr>
              <a:t>max</a:t>
            </a:r>
            <a:endParaRPr lang="en-GB" baseline="-25000" dirty="0">
              <a:solidFill>
                <a:srgbClr val="000096"/>
              </a:solidFill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dirty="0">
                <a:solidFill>
                  <a:srgbClr val="000096"/>
                </a:solidFill>
              </a:rPr>
              <a:t> Maximum </a:t>
            </a:r>
            <a:r>
              <a:rPr lang="en-GB" dirty="0" smtClean="0">
                <a:solidFill>
                  <a:srgbClr val="000096"/>
                </a:solidFill>
              </a:rPr>
              <a:t>at </a:t>
            </a:r>
            <a:r>
              <a:rPr lang="en-GB" dirty="0">
                <a:solidFill>
                  <a:srgbClr val="000096"/>
                </a:solidFill>
                <a:latin typeface="Symbol" pitchFamily="18" charset="2"/>
              </a:rPr>
              <a:t>l</a:t>
            </a:r>
            <a:r>
              <a:rPr lang="en-GB" dirty="0" smtClean="0">
                <a:solidFill>
                  <a:srgbClr val="000096"/>
                </a:solidFill>
              </a:rPr>
              <a:t>= - 0.223</a:t>
            </a:r>
            <a:endParaRPr lang="en-GB" dirty="0">
              <a:solidFill>
                <a:srgbClr val="000096"/>
              </a:solidFill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dirty="0">
                <a:solidFill>
                  <a:srgbClr val="000096"/>
                </a:solidFill>
              </a:rPr>
              <a:t> </a:t>
            </a:r>
            <a:r>
              <a:rPr lang="en-GB" dirty="0" smtClean="0">
                <a:solidFill>
                  <a:srgbClr val="000096"/>
                </a:solidFill>
              </a:rPr>
              <a:t>FWHM = 4.02</a:t>
            </a:r>
            <a:endParaRPr lang="en-GB" dirty="0">
              <a:solidFill>
                <a:srgbClr val="000096"/>
              </a:solidFill>
              <a:cs typeface="Arial" charset="0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dirty="0">
                <a:solidFill>
                  <a:srgbClr val="000096"/>
                </a:solidFill>
              </a:rPr>
              <a:t> </a:t>
            </a:r>
            <a:r>
              <a:rPr lang="en-GB" dirty="0" smtClean="0">
                <a:solidFill>
                  <a:srgbClr val="000096"/>
                </a:solidFill>
              </a:rPr>
              <a:t>numerical evaluation</a:t>
            </a:r>
            <a:endParaRPr lang="en-GB" dirty="0">
              <a:solidFill>
                <a:srgbClr val="000096"/>
              </a:solidFill>
            </a:endParaRPr>
          </a:p>
        </p:txBody>
      </p:sp>
      <p:pic>
        <p:nvPicPr>
          <p:cNvPr id="90117" name="Picture 5" descr="landau_distribution_v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4" y="846142"/>
            <a:ext cx="7485063" cy="57832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43404" y="1099751"/>
            <a:ext cx="32239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6"/>
                </a:solidFill>
              </a:rPr>
              <a:t>Universal Landau distribution: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1880" y="4360396"/>
            <a:ext cx="4014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6"/>
                </a:solidFill>
              </a:rPr>
              <a:t>Landau distribution in ROOT: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24400" y="4114808"/>
            <a:ext cx="3376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x</a:t>
            </a:r>
            <a:r>
              <a:rPr lang="en-US" sz="1400" dirty="0" smtClean="0">
                <a:latin typeface="+mj-lt"/>
              </a:rPr>
              <a:t> is the scaling factor for the energy loss</a:t>
            </a:r>
            <a:endParaRPr lang="en-US" sz="14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8918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andau_moy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3259146" cy="22098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52400" y="6212953"/>
            <a:ext cx="2965198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/>
              <a:t>W. </a:t>
            </a:r>
            <a:r>
              <a:rPr lang="en-US" sz="1400" dirty="0" err="1" smtClean="0"/>
              <a:t>Riegler</a:t>
            </a:r>
            <a:r>
              <a:rPr lang="en-US" sz="1400" dirty="0" smtClean="0"/>
              <a:t>/CERN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06322" y="228601"/>
            <a:ext cx="802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6"/>
                </a:solidFill>
              </a:rPr>
              <a:t>Analytical approximation: </a:t>
            </a:r>
            <a:r>
              <a:rPr lang="en-US" sz="2400" dirty="0" err="1" smtClean="0">
                <a:solidFill>
                  <a:srgbClr val="FF0000"/>
                </a:solidFill>
              </a:rPr>
              <a:t>Moyal</a:t>
            </a:r>
            <a:r>
              <a:rPr lang="en-US" sz="2400" dirty="0" smtClean="0">
                <a:solidFill>
                  <a:srgbClr val="FF0000"/>
                </a:solidFill>
              </a:rPr>
              <a:t> distribution </a:t>
            </a:r>
            <a:r>
              <a:rPr lang="en-US" sz="2400" dirty="0" smtClean="0">
                <a:solidFill>
                  <a:srgbClr val="000096"/>
                </a:solidFill>
              </a:rPr>
              <a:t>[</a:t>
            </a:r>
            <a:r>
              <a:rPr lang="en-US" sz="2400" dirty="0" err="1" smtClean="0">
                <a:solidFill>
                  <a:srgbClr val="000096"/>
                </a:solidFill>
              </a:rPr>
              <a:t>Moyal</a:t>
            </a:r>
            <a:r>
              <a:rPr lang="en-US" sz="2400" dirty="0" smtClean="0">
                <a:solidFill>
                  <a:srgbClr val="000096"/>
                </a:solidFill>
              </a:rPr>
              <a:t> 1955]:</a:t>
            </a:r>
            <a:endParaRPr lang="de-DE" sz="2400" dirty="0">
              <a:solidFill>
                <a:srgbClr val="000096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110006" y="1219228"/>
          <a:ext cx="4500594" cy="81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5" name="Equation" r:id="rId4" imgW="2463480" imgH="444240" progId="">
                  <p:embed/>
                </p:oleObj>
              </mc:Choice>
              <mc:Fallback>
                <p:oleObj name="Equation" r:id="rId4" imgW="2463480" imgH="444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006" y="1219228"/>
                        <a:ext cx="4500594" cy="81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8926" y="7920038"/>
            <a:ext cx="24833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96"/>
                </a:solidFill>
              </a:rPr>
              <a:t>Moyal</a:t>
            </a:r>
            <a:r>
              <a:rPr lang="en-US" b="1" dirty="0">
                <a:solidFill>
                  <a:srgbClr val="000096"/>
                </a:solidFill>
              </a:rPr>
              <a:t>:</a:t>
            </a:r>
          </a:p>
          <a:p>
            <a:r>
              <a:rPr lang="en-US" dirty="0" smtClean="0">
                <a:solidFill>
                  <a:srgbClr val="000096"/>
                </a:solidFill>
              </a:rPr>
              <a:t>Fit to Landau</a:t>
            </a:r>
            <a:endParaRPr lang="en-US" dirty="0">
              <a:solidFill>
                <a:srgbClr val="000096"/>
              </a:solidFill>
            </a:endParaRPr>
          </a:p>
          <a:p>
            <a:endParaRPr lang="en-US" dirty="0">
              <a:solidFill>
                <a:srgbClr val="000096"/>
              </a:solidFill>
            </a:endParaRPr>
          </a:p>
          <a:p>
            <a:pPr>
              <a:buFontTx/>
              <a:buChar char="•"/>
            </a:pPr>
            <a:r>
              <a:rPr lang="de-DE" dirty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coarse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shape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correct</a:t>
            </a:r>
            <a:endParaRPr lang="de-DE" dirty="0">
              <a:solidFill>
                <a:srgbClr val="000096"/>
              </a:solidFill>
            </a:endParaRPr>
          </a:p>
          <a:p>
            <a:pPr>
              <a:buFontTx/>
              <a:buChar char="•"/>
            </a:pPr>
            <a:r>
              <a:rPr lang="de-DE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tail too low!</a:t>
            </a:r>
            <a:endParaRPr lang="en-GB" dirty="0">
              <a:solidFill>
                <a:srgbClr val="000096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04800" y="2984718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The </a:t>
            </a:r>
            <a:r>
              <a:rPr lang="en-US" sz="1600" b="1" dirty="0" err="1" smtClean="0">
                <a:solidFill>
                  <a:srgbClr val="002060"/>
                </a:solidFill>
                <a:latin typeface="Calibri" pitchFamily="34" charset="0"/>
              </a:rPr>
              <a:t>Moyal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 tends to zero exponentially while the (correct, physical) Landau distribution decays as 1/E</a:t>
            </a:r>
            <a:r>
              <a:rPr lang="en-US" sz="1600" b="1" baseline="30000" dirty="0" smtClean="0">
                <a:solidFill>
                  <a:srgbClr val="002060"/>
                </a:solidFill>
                <a:latin typeface="Calibri" pitchFamily="34" charset="0"/>
              </a:rPr>
              <a:t>2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endParaRPr lang="en-US" sz="1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sz="1600" b="1" dirty="0" smtClean="0">
                <a:solidFill>
                  <a:srgbClr val="006600"/>
                </a:solidFill>
                <a:latin typeface="Calibri" pitchFamily="34" charset="0"/>
              </a:rPr>
              <a:t>Since the long tail of the Landau distribution has significant impact on detector resolution it is a very bad idea to use it – it is simply incorrect and gives wrong predictions ….</a:t>
            </a:r>
            <a:endParaRPr lang="en-US" sz="1600" b="1" dirty="0">
              <a:solidFill>
                <a:srgbClr val="006600"/>
              </a:solidFill>
              <a:latin typeface="Calibri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Calibri" pitchFamily="34" charset="0"/>
            </a:endParaRPr>
          </a:p>
          <a:p>
            <a:endParaRPr lang="en-US" sz="1600" b="1" dirty="0">
              <a:solidFill>
                <a:srgbClr val="4F6228"/>
              </a:solidFill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14" y="4302675"/>
            <a:ext cx="3247103" cy="22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44958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People worry a lot about the details of the energy deposit spectrum around the most probable value, but forget the long tail by cutting at low values – which will give very wrong predictions.</a:t>
            </a: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4" y="1066808"/>
            <a:ext cx="647187" cy="55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5400000">
            <a:off x="2628900" y="17907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8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chsel_pr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47758"/>
            <a:ext cx="4876800" cy="3805767"/>
          </a:xfrm>
          <a:prstGeom prst="rect">
            <a:avLst/>
          </a:prstGeom>
          <a:noFill/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52400" y="228600"/>
            <a:ext cx="89916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en-US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76805" y="4843992"/>
            <a:ext cx="4221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96"/>
                </a:solidFill>
              </a:rPr>
              <a:t>[H. </a:t>
            </a:r>
            <a:r>
              <a:rPr lang="en-US" sz="1600" dirty="0" err="1">
                <a:solidFill>
                  <a:srgbClr val="000096"/>
                </a:solidFill>
              </a:rPr>
              <a:t>Bichsel</a:t>
            </a:r>
            <a:r>
              <a:rPr lang="en-US" sz="1600" dirty="0">
                <a:solidFill>
                  <a:srgbClr val="000096"/>
                </a:solidFill>
              </a:rPr>
              <a:t>, Rev. Mod. Phys. 60, 663 (1988)]</a:t>
            </a:r>
            <a:endParaRPr lang="en-GB" sz="1600" dirty="0">
              <a:solidFill>
                <a:srgbClr val="000096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7312" y="228600"/>
            <a:ext cx="8738088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kern="0" dirty="0" smtClean="0"/>
              <a:t>Landau Distribution does not follow Central Limit Theorem</a:t>
            </a:r>
            <a:endParaRPr lang="en-GB" sz="2400" kern="0" dirty="0"/>
          </a:p>
        </p:txBody>
      </p:sp>
      <p:sp>
        <p:nvSpPr>
          <p:cNvPr id="8" name="Textfeld 7"/>
          <p:cNvSpPr txBox="1"/>
          <p:nvPr/>
        </p:nvSpPr>
        <p:spPr>
          <a:xfrm>
            <a:off x="381000" y="5486400"/>
            <a:ext cx="8567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tail does not vanish with increasing detector depth!</a:t>
            </a:r>
          </a:p>
          <a:p>
            <a:endParaRPr lang="en-US" dirty="0"/>
          </a:p>
          <a:p>
            <a:r>
              <a:rPr lang="en-US" dirty="0" smtClean="0"/>
              <a:t>Mean and Variance of Landau distribution are infinite even though it is normalized!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533400"/>
          </a:xfrm>
        </p:spPr>
        <p:txBody>
          <a:bodyPr/>
          <a:lstStyle/>
          <a:p>
            <a:r>
              <a:rPr lang="en-US" sz="2000" dirty="0">
                <a:sym typeface="Wingdings" panose="05000000000000000000" pitchFamily="2" charset="2"/>
              </a:rPr>
              <a:t>S</a:t>
            </a:r>
            <a:r>
              <a:rPr lang="en-US" sz="2000" dirty="0" smtClean="0">
                <a:sym typeface="Wingdings" panose="05000000000000000000" pitchFamily="2" charset="2"/>
              </a:rPr>
              <a:t>mall </a:t>
            </a:r>
            <a:r>
              <a:rPr lang="en-US" sz="2000" dirty="0">
                <a:sym typeface="Wingdings" panose="05000000000000000000" pitchFamily="2" charset="2"/>
              </a:rPr>
              <a:t>signal </a:t>
            </a:r>
            <a:r>
              <a:rPr lang="en-US" sz="2000" dirty="0" smtClean="0">
                <a:sym typeface="Wingdings" panose="05000000000000000000" pitchFamily="2" charset="2"/>
              </a:rPr>
              <a:t>extend, </a:t>
            </a:r>
            <a:r>
              <a:rPr lang="en-US" sz="2000" dirty="0">
                <a:sym typeface="Wingdings" panose="05000000000000000000" pitchFamily="2" charset="2"/>
              </a:rPr>
              <a:t>read-out by </a:t>
            </a:r>
            <a:r>
              <a:rPr lang="en-US" sz="2000" dirty="0" smtClean="0">
                <a:sym typeface="Wingdings" panose="05000000000000000000" pitchFamily="2" charset="2"/>
              </a:rPr>
              <a:t>single electrode: Position Resolution</a:t>
            </a:r>
            <a:endParaRPr lang="en-US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76200" y="990600"/>
            <a:ext cx="8178311" cy="4343400"/>
          </a:xfrm>
        </p:spPr>
        <p:txBody>
          <a:bodyPr/>
          <a:lstStyle/>
          <a:p>
            <a:r>
              <a:rPr lang="en-US" sz="2000" dirty="0" smtClean="0"/>
              <a:t>Resolution = </a:t>
            </a:r>
            <a:r>
              <a:rPr lang="en-US" sz="2000" dirty="0" err="1" smtClean="0"/>
              <a:t>Sqrt</a:t>
            </a:r>
            <a:r>
              <a:rPr lang="en-US" sz="2000" dirty="0" smtClean="0"/>
              <a:t>(Variance signal distribution)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Gausian</a:t>
            </a:r>
            <a:r>
              <a:rPr lang="en-US" sz="2000" dirty="0" smtClean="0"/>
              <a:t> of width 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 has the same variance</a:t>
            </a:r>
            <a:endParaRPr lang="en-US" sz="20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H="1">
            <a:off x="2842681" y="1524000"/>
            <a:ext cx="10" cy="1447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Gerade Verbindung 6"/>
          <p:cNvCxnSpPr/>
          <p:nvPr/>
        </p:nvCxnSpPr>
        <p:spPr bwMode="auto">
          <a:xfrm flipH="1">
            <a:off x="2050494" y="3042166"/>
            <a:ext cx="1676409" cy="583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winkelte Verbindung 8"/>
          <p:cNvCxnSpPr/>
          <p:nvPr/>
        </p:nvCxnSpPr>
        <p:spPr bwMode="auto">
          <a:xfrm>
            <a:off x="3733800" y="3048000"/>
            <a:ext cx="1104900" cy="748784"/>
          </a:xfrm>
          <a:prstGeom prst="bentConnector3">
            <a:avLst>
              <a:gd name="adj1" fmla="val 2758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4257576" y="342239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readout</a:t>
            </a:r>
            <a:endParaRPr lang="en-US" dirty="0"/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2895604" y="2179528"/>
            <a:ext cx="3905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2907744" y="165977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scan</a:t>
            </a:r>
            <a:endParaRPr lang="en-US" dirty="0"/>
          </a:p>
        </p:txBody>
      </p:sp>
      <p:cxnSp>
        <p:nvCxnSpPr>
          <p:cNvPr id="15" name="Gerade Verbindung 14"/>
          <p:cNvCxnSpPr/>
          <p:nvPr/>
        </p:nvCxnSpPr>
        <p:spPr bwMode="auto">
          <a:xfrm>
            <a:off x="762000" y="5802868"/>
            <a:ext cx="4648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/>
          <p:cNvCxnSpPr/>
          <p:nvPr/>
        </p:nvCxnSpPr>
        <p:spPr bwMode="auto">
          <a:xfrm flipV="1">
            <a:off x="762000" y="4278868"/>
            <a:ext cx="0" cy="1524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winkelte Verbindung 20"/>
          <p:cNvCxnSpPr/>
          <p:nvPr/>
        </p:nvCxnSpPr>
        <p:spPr bwMode="auto">
          <a:xfrm flipV="1">
            <a:off x="1295414" y="4355068"/>
            <a:ext cx="1586379" cy="1447800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winkelte Verbindung 23"/>
          <p:cNvCxnSpPr/>
          <p:nvPr/>
        </p:nvCxnSpPr>
        <p:spPr bwMode="auto">
          <a:xfrm>
            <a:off x="2881793" y="4355068"/>
            <a:ext cx="1690221" cy="1447800"/>
          </a:xfrm>
          <a:prstGeom prst="bentConnector3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feld 25"/>
          <p:cNvSpPr txBox="1"/>
          <p:nvPr/>
        </p:nvSpPr>
        <p:spPr>
          <a:xfrm>
            <a:off x="5110118" y="54240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>
            <a:off x="762015" y="42026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cxnSp>
        <p:nvCxnSpPr>
          <p:cNvPr id="29" name="Gerade Verbindung mit Pfeil 28"/>
          <p:cNvCxnSpPr/>
          <p:nvPr/>
        </p:nvCxnSpPr>
        <p:spPr bwMode="auto">
          <a:xfrm>
            <a:off x="2088589" y="4964668"/>
            <a:ext cx="16383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/>
          <p:cNvSpPr txBox="1"/>
          <p:nvPr/>
        </p:nvSpPr>
        <p:spPr>
          <a:xfrm>
            <a:off x="2667000" y="4659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32" name="Textfeld 31"/>
          <p:cNvSpPr txBox="1"/>
          <p:nvPr/>
        </p:nvSpPr>
        <p:spPr>
          <a:xfrm>
            <a:off x="2819400" y="572666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m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hteck 33"/>
              <p:cNvSpPr/>
              <p:nvPr/>
            </p:nvSpPr>
            <p:spPr>
              <a:xfrm>
                <a:off x="5638812" y="838228"/>
                <a:ext cx="3088281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𝜎</m:t>
                      </m:r>
                      <m:r>
                        <a:rPr lang="de-DE" i="1">
                          <a:latin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𝑤</m:t>
                              </m:r>
                            </m:den>
                          </m:f>
                          <m:nary>
                            <m:naryPr>
                              <m:limLoc m:val="subSup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𝑤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/2</m:t>
                              </m:r>
                            </m:sub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𝑤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/2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i="1">
                              <a:latin typeface="Cambria Math"/>
                            </a:rPr>
                            <m:t>𝑑𝑥</m:t>
                          </m:r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rad>
                      <m:r>
                        <a:rPr lang="de-DE" i="1">
                          <a:latin typeface="Cambria Math"/>
                        </a:rPr>
                        <m:t> = 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𝑤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i="1">
                                  <a:latin typeface="Cambria Math"/>
                                </a:rPr>
                                <m:t>12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hteck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10" y="838220"/>
                <a:ext cx="3034357" cy="9106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hteck 34"/>
              <p:cNvSpPr/>
              <p:nvPr/>
            </p:nvSpPr>
            <p:spPr>
              <a:xfrm>
                <a:off x="4800604" y="1844445"/>
                <a:ext cx="3910751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𝐹𝑊𝐻𝑀</m:t>
                      </m:r>
                      <m:r>
                        <a:rPr lang="de-DE" i="1">
                          <a:latin typeface="Cambria Math"/>
                        </a:rPr>
                        <m:t>=2.35 </m:t>
                      </m:r>
                      <m:r>
                        <a:rPr lang="de-DE" i="1">
                          <a:latin typeface="Cambria Math"/>
                        </a:rPr>
                        <m:t>𝜎</m:t>
                      </m:r>
                      <m:r>
                        <a:rPr lang="de-DE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2.35 </m:t>
                          </m:r>
                          <m:r>
                            <a:rPr lang="de-DE" i="1">
                              <a:latin typeface="Cambria Math"/>
                            </a:rPr>
                            <m:t>𝑤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i="1">
                                  <a:latin typeface="Cambria Math"/>
                                </a:rPr>
                                <m:t>12</m:t>
                              </m:r>
                            </m:e>
                          </m:rad>
                        </m:den>
                      </m:f>
                      <m:r>
                        <a:rPr lang="de-DE" i="1">
                          <a:latin typeface="Cambria Math"/>
                        </a:rPr>
                        <m:t>=68% </m:t>
                      </m:r>
                      <m:r>
                        <a:rPr lang="de-DE" i="1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hteck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1844437"/>
                <a:ext cx="3886000" cy="6701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35"/>
          <p:cNvSpPr txBox="1"/>
          <p:nvPr/>
        </p:nvSpPr>
        <p:spPr>
          <a:xfrm>
            <a:off x="4267200" y="4355068"/>
            <a:ext cx="4825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Statistics of the cylinder hat distribution...</a:t>
            </a:r>
            <a:endParaRPr lang="en-US" sz="2000" dirty="0"/>
          </a:p>
        </p:txBody>
      </p:sp>
      <p:sp>
        <p:nvSpPr>
          <p:cNvPr id="37" name="Inhaltsplatzhalter 2"/>
          <p:cNvSpPr txBox="1">
            <a:spLocks/>
          </p:cNvSpPr>
          <p:nvPr/>
        </p:nvSpPr>
        <p:spPr bwMode="auto">
          <a:xfrm>
            <a:off x="5657850" y="5181608"/>
            <a:ext cx="4724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same as digitization error</a:t>
            </a:r>
          </a:p>
        </p:txBody>
      </p:sp>
    </p:spTree>
    <p:extLst>
      <p:ext uri="{BB962C8B-B14F-4D97-AF65-F5344CB8AC3E}">
        <p14:creationId xmlns:p14="http://schemas.microsoft.com/office/powerpoint/2010/main" val="6397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nhancement of Resolution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" y="1447800"/>
            <a:ext cx="9067800" cy="4343400"/>
          </a:xfrm>
        </p:spPr>
        <p:txBody>
          <a:bodyPr/>
          <a:lstStyle/>
          <a:p>
            <a:r>
              <a:rPr lang="en-US" dirty="0" smtClean="0"/>
              <a:t>spatial extension of induced cathode signals allow for high precision </a:t>
            </a:r>
            <a:r>
              <a:rPr lang="en-US" dirty="0" smtClean="0">
                <a:sym typeface="Wingdings" panose="05000000000000000000" pitchFamily="2" charset="2"/>
              </a:rPr>
              <a:t> the center of pad response function can be determined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typical gaseous detector resolution ~ 150µm &lt;&lt; pad size (~cm)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Similarly: lateral diffusion enhances resolution on TPC with finite granularity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 Detector granularity does not limit resolution as long as cluster sizes are larger than pad size.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2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Detector Simulation Tools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available from CERN</a:t>
            </a:r>
            <a:endParaRPr lang="en-US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Garfield (Rob </a:t>
            </a:r>
            <a:r>
              <a:rPr lang="en-US" dirty="0" err="1"/>
              <a:t>Veenhof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electric fields, particle drift, induced signals, electronics ….</a:t>
            </a:r>
          </a:p>
          <a:p>
            <a:pPr lvl="1"/>
            <a:endParaRPr lang="en-US" dirty="0"/>
          </a:p>
          <a:p>
            <a:r>
              <a:rPr lang="en-US" dirty="0" err="1"/>
              <a:t>Magboltz</a:t>
            </a:r>
            <a:r>
              <a:rPr lang="en-US" dirty="0"/>
              <a:t> (Steve </a:t>
            </a:r>
            <a:r>
              <a:rPr lang="en-US" dirty="0" err="1"/>
              <a:t>Biagi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transport properties of gas </a:t>
            </a:r>
            <a:r>
              <a:rPr lang="en-US" dirty="0" smtClean="0"/>
              <a:t>mixtures, </a:t>
            </a:r>
            <a:r>
              <a:rPr lang="en-US" dirty="0" err="1" smtClean="0"/>
              <a:t>driftvelocity</a:t>
            </a:r>
            <a:r>
              <a:rPr lang="en-US" dirty="0" smtClean="0"/>
              <a:t>, diffusion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Heed (Igor Smirnov) 	</a:t>
            </a:r>
          </a:p>
          <a:p>
            <a:pPr lvl="1"/>
            <a:r>
              <a:rPr lang="en-US" dirty="0"/>
              <a:t>charge deposit of fast particles in gas </a:t>
            </a:r>
            <a:r>
              <a:rPr lang="en-US" dirty="0" smtClean="0"/>
              <a:t>mixtures with PAI model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Very reliable simulation of all the chamber and signal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uran-uran-23-gev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92045" y="652790"/>
            <a:ext cx="5759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Short introduction to CBM tracking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9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223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32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3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3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34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0702"/>
            <a:ext cx="10549304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rgbClr val="AAAAAA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23" name="Text Box 3"/>
          <p:cNvSpPr txBox="1">
            <a:spLocks noChangeArrowheads="1"/>
          </p:cNvSpPr>
          <p:nvPr/>
        </p:nvSpPr>
        <p:spPr bwMode="auto">
          <a:xfrm>
            <a:off x="539262" y="2349509"/>
            <a:ext cx="9144000" cy="4119563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de-DE" sz="2800">
                <a:solidFill>
                  <a:srgbClr val="FFFF66"/>
                </a:solidFill>
                <a:latin typeface="Comic Sans MS" pitchFamily="66" charset="0"/>
                <a:sym typeface="Wingdings" pitchFamily="2" charset="2"/>
              </a:rPr>
              <a:t></a:t>
            </a:r>
            <a:r>
              <a:rPr kumimoji="0" lang="en-GB" altLang="de-DE" sz="280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</a:rPr>
              <a:t>10 million Au+Au  reactions/sec</a:t>
            </a:r>
            <a:endParaRPr kumimoji="0" lang="el-GR" altLang="de-DE" sz="2800">
              <a:solidFill>
                <a:srgbClr val="FFFF00"/>
              </a:solidFill>
              <a:latin typeface="Tahoma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GB" altLang="de-DE" sz="800">
              <a:solidFill>
                <a:srgbClr val="FFFF00"/>
              </a:solidFill>
              <a:latin typeface="Tahoma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determination of (displaced) vertices (</a:t>
            </a:r>
            <a:r>
              <a:rPr kumimoji="0" lang="el-GR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kumimoji="0" lang="de-DE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GB" altLang="de-DE" sz="80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identification of leptons and hadrons </a:t>
            </a: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kumimoji="0" lang="en-GB" altLang="de-DE" sz="80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fast and radiation hard detectors</a:t>
            </a: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kumimoji="0" lang="en-GB" altLang="de-DE" sz="80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free-streaming readout electronics </a:t>
            </a: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kumimoji="0" lang="en-GB" altLang="de-DE" sz="80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high speed data acquisition and high performance</a:t>
            </a: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   computer farm for online event selection </a:t>
            </a:r>
          </a:p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kumimoji="0" lang="en-GB" altLang="de-DE" sz="2800">
                <a:solidFill>
                  <a:srgbClr val="FFFF66"/>
                </a:solidFill>
                <a:latin typeface="Comic Sans MS" pitchFamily="66" charset="0"/>
                <a:sym typeface="Wingdings" pitchFamily="2" charset="2"/>
              </a:rPr>
              <a:t></a:t>
            </a:r>
            <a:r>
              <a:rPr kumimoji="0" lang="en-GB" altLang="de-DE" sz="280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4-D event reconstruction 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0586" y="806459"/>
            <a:ext cx="8893419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>
                <a:solidFill>
                  <a:srgbClr val="FFFF66"/>
                </a:solidFill>
                <a:latin typeface="Tahoma" pitchFamily="34" charset="0"/>
              </a:rPr>
              <a:t>Central Au+Au collision at 25 AGeV  (UrQMD + GEANT4):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>
                <a:solidFill>
                  <a:srgbClr val="FFFF66"/>
                </a:solidFill>
                <a:latin typeface="Tahoma" pitchFamily="34" charset="0"/>
              </a:rPr>
              <a:t>                                     160 p  400 </a:t>
            </a:r>
            <a:r>
              <a:rPr kumimoji="0" lang="en-US" altLang="de-DE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</a:t>
            </a:r>
            <a:r>
              <a:rPr kumimoji="0" lang="en-US" altLang="de-DE" baseline="3000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-   </a:t>
            </a:r>
            <a:r>
              <a:rPr kumimoji="0" lang="en-US" altLang="de-DE">
                <a:solidFill>
                  <a:srgbClr val="FFFF66"/>
                </a:solidFill>
                <a:latin typeface="Tahoma" pitchFamily="34" charset="0"/>
              </a:rPr>
              <a:t>400 </a:t>
            </a:r>
            <a:r>
              <a:rPr kumimoji="0" lang="en-US" altLang="de-DE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</a:t>
            </a:r>
            <a:r>
              <a:rPr kumimoji="0" lang="en-US" altLang="de-DE" baseline="30000">
                <a:solidFill>
                  <a:srgbClr val="FFFF66"/>
                </a:solidFill>
                <a:latin typeface="Tahoma" pitchFamily="34" charset="0"/>
                <a:sym typeface="Symbol" pitchFamily="18" charset="2"/>
              </a:rPr>
              <a:t>+ </a:t>
            </a:r>
            <a:r>
              <a:rPr kumimoji="0" lang="en-US" altLang="de-DE">
                <a:solidFill>
                  <a:srgbClr val="FFFF66"/>
                </a:solidFill>
                <a:latin typeface="Tahoma" pitchFamily="34" charset="0"/>
              </a:rPr>
              <a:t>  44 K</a:t>
            </a:r>
            <a:r>
              <a:rPr kumimoji="0" lang="en-US" altLang="de-DE" baseline="30000">
                <a:solidFill>
                  <a:srgbClr val="FFFF66"/>
                </a:solidFill>
                <a:latin typeface="Tahoma" pitchFamily="34" charset="0"/>
              </a:rPr>
              <a:t>+ </a:t>
            </a:r>
            <a:r>
              <a:rPr kumimoji="0" lang="en-US" altLang="de-DE">
                <a:solidFill>
                  <a:srgbClr val="FFFF66"/>
                </a:solidFill>
                <a:latin typeface="Tahoma" pitchFamily="34" charset="0"/>
              </a:rPr>
              <a:t>  13 K</a:t>
            </a:r>
            <a:r>
              <a:rPr kumimoji="0" lang="en-US" altLang="de-DE" baseline="30000">
                <a:solidFill>
                  <a:srgbClr val="FFFF66"/>
                </a:solidFill>
                <a:latin typeface="Tahoma" pitchFamily="34" charset="0"/>
              </a:rPr>
              <a:t>-</a:t>
            </a:r>
            <a:endParaRPr kumimoji="0" lang="de-DE" altLang="de-DE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de-DE" sz="3200" dirty="0" smtClean="0">
                <a:solidFill>
                  <a:srgbClr val="FF0000"/>
                </a:solidFill>
                <a:latin typeface="Tahoma" pitchFamily="34" charset="0"/>
              </a:rPr>
              <a:t>CBM technological  </a:t>
            </a:r>
            <a:r>
              <a:rPr kumimoji="0" lang="en-GB" altLang="de-DE" sz="3200" dirty="0">
                <a:solidFill>
                  <a:srgbClr val="FF0000"/>
                </a:solidFill>
                <a:latin typeface="Tahoma" pitchFamily="34" charset="0"/>
              </a:rPr>
              <a:t>challenges</a:t>
            </a:r>
            <a:endParaRPr kumimoji="0" lang="en-GB" altLang="de-DE" sz="32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5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2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/>
          <a:lstStyle/>
          <a:p>
            <a:r>
              <a:rPr lang="de-DE" altLang="de-DE" dirty="0" smtClean="0">
                <a:solidFill>
                  <a:schemeClr val="accent1"/>
                </a:solidFill>
              </a:rPr>
              <a:t>ASICs -  </a:t>
            </a:r>
            <a:r>
              <a:rPr lang="de-DE" altLang="de-DE" dirty="0" err="1" smtClean="0">
                <a:solidFill>
                  <a:schemeClr val="accent1"/>
                </a:solidFill>
              </a:rPr>
              <a:t>Pre-Amplifier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Microchips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made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for</a:t>
            </a:r>
            <a:r>
              <a:rPr lang="de-DE" altLang="de-DE" dirty="0" smtClean="0">
                <a:solidFill>
                  <a:schemeClr val="accent1"/>
                </a:solidFill>
              </a:rPr>
              <a:t> FAIR</a:t>
            </a:r>
          </a:p>
        </p:txBody>
      </p:sp>
      <p:pic>
        <p:nvPicPr>
          <p:cNvPr id="32771" name="Picture 3" descr="tek000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886" y="1654175"/>
            <a:ext cx="3103685" cy="2522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940670" y="1317625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kumimoji="0" lang="de-DE" altLang="de-DE" sz="1600">
              <a:solidFill>
                <a:srgbClr val="000000"/>
              </a:solidFill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333751" y="1774825"/>
            <a:ext cx="18578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 sz="1600">
                <a:solidFill>
                  <a:srgbClr val="000000"/>
                </a:solidFill>
              </a:rPr>
              <a:t>Testpulse Release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333752" y="2330450"/>
            <a:ext cx="21675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 sz="1600">
                <a:solidFill>
                  <a:srgbClr val="000000"/>
                </a:solidFill>
              </a:rPr>
              <a:t>Slow Shaper: Energy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57198" y="2892425"/>
            <a:ext cx="24207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 sz="1600">
                <a:solidFill>
                  <a:srgbClr val="000000"/>
                </a:solidFill>
              </a:rPr>
              <a:t>Fast Shaper: Timestamp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352801" y="3297239"/>
            <a:ext cx="20553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 sz="1600">
                <a:solidFill>
                  <a:srgbClr val="000000"/>
                </a:solidFill>
              </a:rPr>
              <a:t>Discriminator Output</a:t>
            </a:r>
          </a:p>
        </p:txBody>
      </p:sp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98059">
            <a:off x="5322277" y="2989266"/>
            <a:ext cx="3464169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8" name="Textfeld 1"/>
          <p:cNvSpPr txBox="1">
            <a:spLocks noChangeArrowheads="1"/>
          </p:cNvSpPr>
          <p:nvPr/>
        </p:nvSpPr>
        <p:spPr bwMode="auto">
          <a:xfrm>
            <a:off x="4684836" y="5632453"/>
            <a:ext cx="21097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FAIR-CBM 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STS-XYTER 2013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AGH Krakow, Poland</a:t>
            </a:r>
          </a:p>
        </p:txBody>
      </p:sp>
      <p:pic>
        <p:nvPicPr>
          <p:cNvPr id="32779" name="Picture 5" descr="testboar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69" y="4794250"/>
            <a:ext cx="18478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feld 2"/>
          <p:cNvSpPr txBox="1">
            <a:spLocks noChangeArrowheads="1"/>
          </p:cNvSpPr>
          <p:nvPr/>
        </p:nvSpPr>
        <p:spPr bwMode="auto">
          <a:xfrm>
            <a:off x="1027235" y="4397375"/>
            <a:ext cx="31486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n-XYTER 2006 built for neutrons</a:t>
            </a:r>
          </a:p>
        </p:txBody>
      </p:sp>
      <p:pic>
        <p:nvPicPr>
          <p:cNvPr id="32781" name="Picture 6" descr="detni_small"/>
          <p:cNvPicPr>
            <a:picLocks noChangeAspect="1" noChangeArrowheads="1"/>
          </p:cNvPicPr>
          <p:nvPr/>
        </p:nvPicPr>
        <p:blipFill>
          <a:blip r:embed="rId6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3" y="4794250"/>
            <a:ext cx="91000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Textfeld 3"/>
          <p:cNvSpPr txBox="1">
            <a:spLocks noChangeArrowheads="1"/>
          </p:cNvSpPr>
          <p:nvPr/>
        </p:nvSpPr>
        <p:spPr bwMode="auto">
          <a:xfrm>
            <a:off x="339970" y="1233489"/>
            <a:ext cx="2929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de-DE" sz="1800">
                <a:solidFill>
                  <a:srgbClr val="5C65C2"/>
                </a:solidFill>
              </a:rPr>
              <a:t>analogue signal sequence </a:t>
            </a:r>
            <a:endParaRPr kumimoji="0" lang="en-US" altLang="de-DE" sz="1800">
              <a:solidFill>
                <a:srgbClr val="000000"/>
              </a:solidFill>
            </a:endParaRPr>
          </a:p>
        </p:txBody>
      </p:sp>
      <p:sp>
        <p:nvSpPr>
          <p:cNvPr id="32783" name="Textfeld 4"/>
          <p:cNvSpPr txBox="1">
            <a:spLocks noChangeArrowheads="1"/>
          </p:cNvSpPr>
          <p:nvPr/>
        </p:nvSpPr>
        <p:spPr bwMode="auto">
          <a:xfrm>
            <a:off x="6380284" y="2160588"/>
            <a:ext cx="24513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128 amplifiers and signal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	digitizers on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	         one chip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de-DE" sz="1600">
                <a:solidFill>
                  <a:srgbClr val="000000"/>
                </a:solidFill>
              </a:rPr>
              <a:t>	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79976" y="839361"/>
            <a:ext cx="856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</a:rPr>
              <a:t>Self triggered, free streaming data generated with detector front-end chips</a:t>
            </a:r>
            <a:endParaRPr lang="en-US" sz="2000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585688" cy="533400"/>
          </a:xfrm>
        </p:spPr>
        <p:txBody>
          <a:bodyPr/>
          <a:lstStyle/>
          <a:p>
            <a:r>
              <a:rPr lang="en-US" sz="2400" dirty="0" smtClean="0"/>
              <a:t>Game industry supplies computing power for physics!</a:t>
            </a:r>
            <a:endParaRPr lang="en-US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...Computer graphics relies on ray-tracing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particle tracking is not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much different!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For the experiments:</a:t>
            </a:r>
          </a:p>
          <a:p>
            <a:r>
              <a:rPr lang="en-US" sz="2000" dirty="0" smtClean="0"/>
              <a:t>At 1000 </a:t>
            </a:r>
            <a:r>
              <a:rPr lang="en-US" sz="2000" dirty="0" err="1" smtClean="0"/>
              <a:t>Gbyte</a:t>
            </a:r>
            <a:r>
              <a:rPr lang="en-US" sz="2000" dirty="0" smtClean="0"/>
              <a:t>/s, there is </a:t>
            </a:r>
          </a:p>
          <a:p>
            <a:pPr marL="0" indent="0">
              <a:buNone/>
            </a:pPr>
            <a:r>
              <a:rPr lang="en-US" sz="2000" dirty="0" smtClean="0"/>
              <a:t>no time to store the data!</a:t>
            </a:r>
          </a:p>
          <a:p>
            <a:pPr marL="0" indent="0">
              <a:buNone/>
            </a:pPr>
            <a:r>
              <a:rPr lang="en-US" sz="2000" dirty="0" smtClean="0"/>
              <a:t>At FAIR, on-line event reconstruction will be realized by means of many thousands of Graphics-Chips operating in parallel!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026" name="Picture 2" descr="D:\Vorträge\Perspective_Projection_Princi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66" y="1533528"/>
            <a:ext cx="5130746" cy="25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Vorträge\Glasses_800_ed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55" y="1645921"/>
            <a:ext cx="4982307" cy="40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jheuser\Desktop\UrQMD_12b_25AGeV-S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55" y="1645921"/>
            <a:ext cx="5475099" cy="40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CB849-04D9-4819-B585-C84F94C7B474}" type="datetime1">
              <a:rPr lang="en-US" smtClean="0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1000" y="640081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4489B8-BB65-42CA-B068-779BB2B287C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2533" name="Picture 4" descr="spark_chamb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3162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muon_ne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00200"/>
            <a:ext cx="45720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cs typeface="Arial" charset="0"/>
              </a:rPr>
              <a:t>Spark Chamber, 1960ies</a:t>
            </a:r>
          </a:p>
        </p:txBody>
      </p:sp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76200" y="849312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Charges create ‘conductive channel’ which initiates a spark in case HV is applied.</a:t>
            </a:r>
          </a:p>
        </p:txBody>
      </p:sp>
      <p:sp>
        <p:nvSpPr>
          <p:cNvPr id="22537" name="Text Box 6"/>
          <p:cNvSpPr txBox="1">
            <a:spLocks noChangeArrowheads="1"/>
          </p:cNvSpPr>
          <p:nvPr/>
        </p:nvSpPr>
        <p:spPr bwMode="auto">
          <a:xfrm>
            <a:off x="4114801" y="5486401"/>
            <a:ext cx="4086055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6600"/>
                </a:solidFill>
              </a:rPr>
              <a:t>Discovery of the Muon Neutrino 1960ies</a:t>
            </a:r>
          </a:p>
        </p:txBody>
      </p:sp>
    </p:spTree>
    <p:extLst>
      <p:ext uri="{BB962C8B-B14F-4D97-AF65-F5344CB8AC3E}">
        <p14:creationId xmlns:p14="http://schemas.microsoft.com/office/powerpoint/2010/main" val="20854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Work at the GSI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Detectorlab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de-DE" smtClean="0"/>
          </a:p>
        </p:txBody>
      </p:sp>
      <p:pic>
        <p:nvPicPr>
          <p:cNvPr id="33796" name="Picture 2" descr="F:\Photos Reinraum in Betrieb\JPG\04_07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3" y="874724"/>
            <a:ext cx="380267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F:\Photos Reinraum in Betrieb\JPG\22_070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69" y="973149"/>
            <a:ext cx="3710354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F:\Photos Reinraum in Betrieb\JPG\13_07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9" y="3790950"/>
            <a:ext cx="378362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 descr="D:\Vorträge\P73100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85" y="3508386"/>
            <a:ext cx="3710354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8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9" descr="ros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14" y="3886200"/>
            <a:ext cx="36052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ub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14" y="1828800"/>
            <a:ext cx="39401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6" descr="coincide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76400"/>
            <a:ext cx="3505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0" y="15242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cs typeface="Arial" charset="0"/>
              </a:rPr>
              <a:t>Electric Registration of Geiger Müller Tube Signals</a:t>
            </a:r>
          </a:p>
        </p:txBody>
      </p:sp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152400" y="838228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Charges create a discharge in a cylinder with a thin wire set to HV. The charge is measured with a electronics circuit consisting of tubes </a:t>
            </a:r>
            <a:r>
              <a:rPr lang="en-US" b="1">
                <a:solidFill>
                  <a:srgbClr val="002060"/>
                </a:solidFill>
                <a:sym typeface="Wingdings" pitchFamily="2" charset="2"/>
              </a:rPr>
              <a:t> electronic signal. 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24586" name="Text Box 6"/>
          <p:cNvSpPr txBox="1">
            <a:spLocks noChangeArrowheads="1"/>
          </p:cNvSpPr>
          <p:nvPr/>
        </p:nvSpPr>
        <p:spPr bwMode="auto">
          <a:xfrm>
            <a:off x="1295401" y="3505201"/>
            <a:ext cx="1634935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6600"/>
                </a:solidFill>
              </a:rPr>
              <a:t>W. Bothe, 1928</a:t>
            </a:r>
          </a:p>
        </p:txBody>
      </p:sp>
      <p:sp>
        <p:nvSpPr>
          <p:cNvPr id="24587" name="Text Box 6"/>
          <p:cNvSpPr txBox="1">
            <a:spLocks noChangeArrowheads="1"/>
          </p:cNvSpPr>
          <p:nvPr/>
        </p:nvSpPr>
        <p:spPr bwMode="auto">
          <a:xfrm>
            <a:off x="1371615" y="6172201"/>
            <a:ext cx="1577355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6600"/>
                </a:solidFill>
              </a:rPr>
              <a:t>B. Rossi, 1932</a:t>
            </a:r>
          </a:p>
        </p:txBody>
      </p:sp>
      <p:sp>
        <p:nvSpPr>
          <p:cNvPr id="24588" name="Text Box 6"/>
          <p:cNvSpPr txBox="1">
            <a:spLocks noChangeArrowheads="1"/>
          </p:cNvSpPr>
          <p:nvPr/>
        </p:nvSpPr>
        <p:spPr bwMode="auto">
          <a:xfrm>
            <a:off x="5105400" y="6172201"/>
            <a:ext cx="3201967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6600"/>
                </a:solidFill>
              </a:rPr>
              <a:t>Cosmic Ray Telescope 1930ies</a:t>
            </a:r>
          </a:p>
        </p:txBody>
      </p:sp>
    </p:spTree>
    <p:extLst>
      <p:ext uri="{BB962C8B-B14F-4D97-AF65-F5344CB8AC3E}">
        <p14:creationId xmlns:p14="http://schemas.microsoft.com/office/powerpoint/2010/main" val="16609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lumpf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rgbClr val="008000"/>
          </a:buClr>
          <a:buSzPct val="70000"/>
          <a:buFont typeface="Wingdings" pitchFamily="2" charset="2"/>
          <a:buNone/>
          <a:tabLst/>
          <a:defRPr kumimoji="0" lang="en-US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rgbClr val="008000"/>
          </a:buClr>
          <a:buSzPct val="70000"/>
          <a:buFont typeface="Wingdings" pitchFamily="2" charset="2"/>
          <a:buNone/>
          <a:tabLst/>
          <a:defRPr kumimoji="0" lang="en-US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aper Presentation 3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3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aper Presentation 3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3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rgbClr val="008000"/>
          </a:buClr>
          <a:buSzPct val="70000"/>
          <a:buFont typeface="Wingdings" pitchFamily="2" charset="2"/>
          <a:buNone/>
          <a:tabLst/>
          <a:defRPr kumimoji="0" lang="en-US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rgbClr val="008000"/>
          </a:buClr>
          <a:buSzPct val="70000"/>
          <a:buFont typeface="Wingdings" pitchFamily="2" charset="2"/>
          <a:buNone/>
          <a:tabLst/>
          <a:defRPr kumimoji="0" lang="en-US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aper Presentation 3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3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3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4272</Words>
  <Application>Microsoft Office PowerPoint</Application>
  <PresentationFormat>Bildschirmpräsentation (4:3)</PresentationFormat>
  <Paragraphs>912</Paragraphs>
  <Slides>80</Slides>
  <Notes>4</Notes>
  <HiddenSlides>0</HiddenSlides>
  <MMClips>1</MMClips>
  <ScaleCrop>false</ScaleCrop>
  <HeadingPairs>
    <vt:vector size="6" baseType="variant">
      <vt:variant>
        <vt:lpstr>Design</vt:lpstr>
      </vt:variant>
      <vt:variant>
        <vt:i4>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80</vt:i4>
      </vt:variant>
    </vt:vector>
  </HeadingPairs>
  <TitlesOfParts>
    <vt:vector size="89" baseType="lpstr">
      <vt:lpstr>Office Theme</vt:lpstr>
      <vt:lpstr>schlumpf</vt:lpstr>
      <vt:lpstr>Paper Presentation 3</vt:lpstr>
      <vt:lpstr>CASCADEtemplate</vt:lpstr>
      <vt:lpstr>1_CASCADEtemplate</vt:lpstr>
      <vt:lpstr>2_CASCADEtemplate</vt:lpstr>
      <vt:lpstr>3_CASCADEtemplate</vt:lpstr>
      <vt:lpstr>4_CASCADEtemplate</vt:lpstr>
      <vt:lpstr>Equation</vt:lpstr>
      <vt:lpstr>  Lecture on Particle Detectors and  Electronic Readout  5th International FAIR School Riva del Sole Castiglione della Pescaia Sept. 4 – 10, 2017      </vt:lpstr>
      <vt:lpstr>PowerPoint-Präsentation</vt:lpstr>
      <vt:lpstr>Plan</vt:lpstr>
      <vt:lpstr>Detection of Radiation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... more modern: collect signals as electronic charges</vt:lpstr>
      <vt:lpstr>PowerPoint-Präsentation</vt:lpstr>
      <vt:lpstr>PowerPoint-Präsentation</vt:lpstr>
      <vt:lpstr>Electronic Detection of Ionization</vt:lpstr>
      <vt:lpstr>Statistics of Electron-Ion Pair Creation</vt:lpstr>
      <vt:lpstr>Properties of Gases</vt:lpstr>
      <vt:lpstr>Energy Loss of Charged Particles</vt:lpstr>
      <vt:lpstr>towards dE/dx</vt:lpstr>
      <vt:lpstr>Bethe-Bloch Formula for Mean Energy Loss dE/dx</vt:lpstr>
      <vt:lpstr>Mean Excitation Energy</vt:lpstr>
      <vt:lpstr>dE/dx can be used for particle ID if plotted vs E or p</vt:lpstr>
      <vt:lpstr>Detection process</vt:lpstr>
      <vt:lpstr>Need signal amplification: Proportional Wire Counter</vt:lpstr>
      <vt:lpstr>I-U Characteristics</vt:lpstr>
      <vt:lpstr>PANDA Straw Tracker, one submodule</vt:lpstr>
      <vt:lpstr>Charpak´s Multi-Wire Proportional Chamber MWPC</vt:lpstr>
      <vt:lpstr>Anton Oed´s MSGC (Microstructured Gas Chamber)</vt:lpstr>
      <vt:lpstr>Microstructured Amplification Stages: GEM, InGrid</vt:lpstr>
      <vt:lpstr>Choice of Detector gas</vt:lpstr>
      <vt:lpstr>Aging</vt:lpstr>
      <vt:lpstr>Electronic Signal Formation</vt:lpstr>
      <vt:lpstr>Varying Signal Formation </vt:lpstr>
      <vt:lpstr>localized charge injection: one charge carrier only</vt:lpstr>
      <vt:lpstr>Mostly focus on fast, electron component</vt:lpstr>
      <vt:lpstr>PowerPoint-Präsentation</vt:lpstr>
      <vt:lpstr>Modern Experiments Comprise a Detector System</vt:lpstr>
      <vt:lpstr>Time Projection Chamber, the Queen of Trackers</vt:lpstr>
      <vt:lpstr>HADES- The GSI Dilepton Spectrometer</vt:lpstr>
      <vt:lpstr>CBM Silicon Tracking System STS</vt:lpstr>
      <vt:lpstr>Very Small: Single Crystal- CVD Diamond Detectors</vt:lpstr>
      <vt:lpstr>Radiation hard material (scCVD diamond)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Consequences on wire chamber readout</vt:lpstr>
      <vt:lpstr>Cathode Pad Response Function Po(l) in MWPC </vt:lpstr>
      <vt:lpstr>Further Example: Double Sided Silicon Strip Detector </vt:lpstr>
      <vt:lpstr>Further Example: Double Sided Silicon Strip Detector </vt:lpstr>
      <vt:lpstr>Weighting Potential gives Total Charge Detected</vt:lpstr>
      <vt:lpstr>PowerPoint-Präsentation</vt:lpstr>
      <vt:lpstr>Conclusion on Ramo Shockley Theorem</vt:lpstr>
      <vt:lpstr>Fluctuations in Energy Loss</vt:lpstr>
      <vt:lpstr>Landau Distribution</vt:lpstr>
      <vt:lpstr>PowerPoint-Präsentation</vt:lpstr>
      <vt:lpstr>PowerPoint-Präsentation</vt:lpstr>
      <vt:lpstr>Small signal extend, read-out by single electrode: Position Resolution</vt:lpstr>
      <vt:lpstr>Enhancement of Resolution</vt:lpstr>
      <vt:lpstr>Detector Simulation Tools available from CERN</vt:lpstr>
      <vt:lpstr>PowerPoint-Präsentation</vt:lpstr>
      <vt:lpstr>PowerPoint-Präsentation</vt:lpstr>
      <vt:lpstr>ASICs -  Pre-Amplifier Microchips made for FAIR</vt:lpstr>
      <vt:lpstr>Game industry supplies computing power for physics!</vt:lpstr>
      <vt:lpstr>Work at the GSI Detectorlab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riegler</dc:creator>
  <cp:lastModifiedBy>Schmidt, Christian Joachim Dr.</cp:lastModifiedBy>
  <cp:revision>606</cp:revision>
  <dcterms:created xsi:type="dcterms:W3CDTF">2008-03-22T14:09:16Z</dcterms:created>
  <dcterms:modified xsi:type="dcterms:W3CDTF">2017-09-07T08:42:55Z</dcterms:modified>
</cp:coreProperties>
</file>