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mp" ContentType="image/png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7" r:id="rId1"/>
  </p:sldMasterIdLst>
  <p:notesMasterIdLst>
    <p:notesMasterId r:id="rId32"/>
  </p:notesMasterIdLst>
  <p:sldIdLst>
    <p:sldId id="256" r:id="rId2"/>
    <p:sldId id="268" r:id="rId3"/>
    <p:sldId id="271" r:id="rId4"/>
    <p:sldId id="287" r:id="rId5"/>
    <p:sldId id="284" r:id="rId6"/>
    <p:sldId id="269" r:id="rId7"/>
    <p:sldId id="297" r:id="rId8"/>
    <p:sldId id="291" r:id="rId9"/>
    <p:sldId id="288" r:id="rId10"/>
    <p:sldId id="272" r:id="rId11"/>
    <p:sldId id="273" r:id="rId12"/>
    <p:sldId id="298" r:id="rId13"/>
    <p:sldId id="281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99" r:id="rId22"/>
    <p:sldId id="292" r:id="rId23"/>
    <p:sldId id="285" r:id="rId24"/>
    <p:sldId id="286" r:id="rId25"/>
    <p:sldId id="300" r:id="rId26"/>
    <p:sldId id="296" r:id="rId27"/>
    <p:sldId id="295" r:id="rId28"/>
    <p:sldId id="289" r:id="rId29"/>
    <p:sldId id="293" r:id="rId30"/>
    <p:sldId id="2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005DA8"/>
    <a:srgbClr val="F6F6F6"/>
    <a:srgbClr val="006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78"/>
    <p:restoredTop sz="94631"/>
  </p:normalViewPr>
  <p:slideViewPr>
    <p:cSldViewPr snapToGrid="0" snapToObjects="1">
      <p:cViewPr>
        <p:scale>
          <a:sx n="90" d="100"/>
          <a:sy n="90" d="100"/>
        </p:scale>
        <p:origin x="11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8E0EE-858A-DD4F-BEEC-D4926276A9E5}" type="datetimeFigureOut">
              <a:rPr lang="en-US" smtClean="0"/>
              <a:t>9/3/17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7D635-9F2C-864B-B2FC-D5CEBF9A9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7D635-9F2C-864B-B2FC-D5CEBF9A93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7D635-9F2C-864B-B2FC-D5CEBF9A93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7D635-9F2C-864B-B2FC-D5CEBF9A93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72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7D635-9F2C-864B-B2FC-D5CEBF9A93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66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7D635-9F2C-864B-B2FC-D5CEBF9A93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87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7D635-9F2C-864B-B2FC-D5CEBF9A93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17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14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4413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20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7D635-9F2C-864B-B2FC-D5CEBF9A93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15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7D635-9F2C-864B-B2FC-D5CEBF9A93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85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0445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27463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461062"/>
            <a:ext cx="874395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4262724"/>
            <a:ext cx="10464800" cy="1588"/>
          </a:xfrm>
          <a:prstGeom prst="line">
            <a:avLst/>
          </a:prstGeom>
          <a:ln w="19050">
            <a:solidFill>
              <a:srgbClr val="005D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78" y="4442250"/>
            <a:ext cx="1298222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" y="39801"/>
            <a:ext cx="629463" cy="4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2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 i="0"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6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2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10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3640" y="6605453"/>
            <a:ext cx="1422400" cy="1608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r">
              <a:defRPr sz="10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fld id="{09F21C71-50F5-DA4F-8D88-F99846F46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de-DE" smtClean="0"/>
              <a:t>September 1–5,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6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5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  <a:solidFill>
            <a:srgbClr val="005DA8"/>
          </a:solidFill>
        </p:spPr>
        <p:txBody>
          <a:bodyPr anchor="b">
            <a:normAutofit/>
          </a:bodyPr>
          <a:lstStyle>
            <a:lvl1pPr algn="l">
              <a:defRPr sz="4800" b="0" cap="all">
                <a:solidFill>
                  <a:srgbClr val="F6F6F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10915669" y="14294"/>
            <a:ext cx="1243013" cy="642938"/>
          </a:xfrm>
          <a:prstGeom prst="rect">
            <a:avLst/>
          </a:prstGeom>
          <a:solidFill>
            <a:srgbClr val="005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21100"/>
            <a:ext cx="5384800" cy="47183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21100"/>
            <a:ext cx="5384800" cy="47183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10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3640" y="6605453"/>
            <a:ext cx="1422400" cy="1608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r">
              <a:defRPr sz="10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fld id="{09F21C71-50F5-DA4F-8D88-F99846F46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30759" y="6609567"/>
            <a:ext cx="2034541" cy="156698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de-DE" smtClean="0"/>
              <a:t>September 1–5,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8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" y="3404617"/>
            <a:ext cx="5376333" cy="31019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06067" y="3405189"/>
            <a:ext cx="5376333" cy="31019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09600" y="1649413"/>
            <a:ext cx="10972800" cy="16113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10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3640" y="6605453"/>
            <a:ext cx="1422400" cy="1608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r">
              <a:defRPr sz="10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fld id="{09F21C71-50F5-DA4F-8D88-F99846F46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de-DE" smtClean="0"/>
              <a:t>September 1–5,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43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10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3640" y="6605453"/>
            <a:ext cx="1422400" cy="1608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r">
              <a:defRPr sz="10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fld id="{09F21C71-50F5-DA4F-8D88-F99846F46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de-DE" smtClean="0"/>
              <a:t>September 1–5,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6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03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Titeltext</a:t>
            </a:r>
          </a:p>
        </p:txBody>
      </p:sp>
    </p:spTree>
    <p:extLst>
      <p:ext uri="{BB962C8B-B14F-4D97-AF65-F5344CB8AC3E}">
        <p14:creationId xmlns:p14="http://schemas.microsoft.com/office/powerpoint/2010/main" val="76443271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2662" y="341992"/>
            <a:ext cx="10075817" cy="7378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4846"/>
            <a:ext cx="10972800" cy="5262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10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3640" y="6605453"/>
            <a:ext cx="1422400" cy="1608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r">
              <a:defRPr sz="10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fld id="{09F21C71-50F5-DA4F-8D88-F99846F46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de-DE" smtClean="0"/>
              <a:t>September 1–5, 2017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868" y="26126"/>
            <a:ext cx="1030880" cy="5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b="0" i="0" kern="1200" spc="-100" baseline="0">
          <a:solidFill>
            <a:srgbClr val="005DA8"/>
          </a:solidFill>
          <a:latin typeface="Avenir Book"/>
          <a:ea typeface="+mj-ea"/>
          <a:cs typeface="Avenir Book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b="0" i="0" kern="1200">
          <a:solidFill>
            <a:schemeClr val="tx1">
              <a:lumMod val="90000"/>
              <a:lumOff val="10000"/>
            </a:schemeClr>
          </a:solidFill>
          <a:latin typeface="Avenir Roman" charset="0"/>
          <a:ea typeface="Avenir Roman" charset="0"/>
          <a:cs typeface="Avenir Roman" charset="0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b="0" i="0" kern="1200">
          <a:solidFill>
            <a:schemeClr val="tx1">
              <a:lumMod val="90000"/>
              <a:lumOff val="10000"/>
            </a:schemeClr>
          </a:solidFill>
          <a:latin typeface="Avenir Roman" charset="0"/>
          <a:ea typeface="Avenir Roman" charset="0"/>
          <a:cs typeface="Avenir Roman" charset="0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b="0" i="0" kern="1200">
          <a:solidFill>
            <a:schemeClr val="tx1">
              <a:lumMod val="90000"/>
              <a:lumOff val="10000"/>
            </a:schemeClr>
          </a:solidFill>
          <a:latin typeface="Avenir Roman" charset="0"/>
          <a:ea typeface="Avenir Roman" charset="0"/>
          <a:cs typeface="Avenir Roman" charset="0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b="0" i="0" kern="1200">
          <a:solidFill>
            <a:schemeClr val="tx1">
              <a:lumMod val="90000"/>
              <a:lumOff val="10000"/>
            </a:schemeClr>
          </a:solidFill>
          <a:latin typeface="Avenir Roman" charset="0"/>
          <a:ea typeface="Avenir Roman" charset="0"/>
          <a:cs typeface="Avenir Roman" charset="0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b="0" i="0" kern="1200" baseline="0">
          <a:solidFill>
            <a:schemeClr val="tx1">
              <a:lumMod val="90000"/>
              <a:lumOff val="10000"/>
            </a:schemeClr>
          </a:solidFill>
          <a:latin typeface="Avenir Roman" charset="0"/>
          <a:ea typeface="Avenir Roman" charset="0"/>
          <a:cs typeface="Avenir Roman" charset="0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png"/><Relationship Id="rId6" Type="http://schemas.openxmlformats.org/officeDocument/2006/relationships/image" Target="../media/image54.tmp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jpeg"/><Relationship Id="rId5" Type="http://schemas.openxmlformats.org/officeDocument/2006/relationships/image" Target="../media/image13.pn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Compressed Baryonic Matter Experiment</a:t>
            </a:r>
            <a:br>
              <a:rPr lang="en-US" sz="3200" dirty="0" smtClean="0"/>
            </a:br>
            <a:r>
              <a:rPr lang="en-US" sz="3200" dirty="0" smtClean="0"/>
              <a:t>at FAIR</a:t>
            </a:r>
            <a:br>
              <a:rPr lang="en-US" sz="3200" dirty="0" smtClean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62997"/>
            <a:ext cx="9144000" cy="114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Joachim Stroth</a:t>
            </a:r>
          </a:p>
          <a:p>
            <a:r>
              <a:rPr lang="en-US" dirty="0" smtClean="0"/>
              <a:t>Goethe University Frankfurt am Main / GSI</a:t>
            </a:r>
          </a:p>
          <a:p>
            <a:r>
              <a:rPr lang="en-US" dirty="0" smtClean="0"/>
              <a:t>PANIC 2017, Beijing, September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Heavy-ion collisions at SIS100 energies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1" y="1673352"/>
            <a:ext cx="3401171" cy="4718304"/>
          </a:xfrm>
        </p:spPr>
        <p:txBody>
          <a:bodyPr/>
          <a:lstStyle/>
          <a:p>
            <a:pPr marL="361950" indent="-361950">
              <a:spcBef>
                <a:spcPts val="0"/>
              </a:spcBef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Nearly complete stopping leads to baryon-rich matter in the overlap zone.</a:t>
            </a:r>
          </a:p>
          <a:p>
            <a:pPr marL="361950" indent="-361950">
              <a:spcBef>
                <a:spcPts val="0"/>
              </a:spcBef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Generally shorter lifetime and larger densities as beam energy goes from 1 to 10 A GeV. </a:t>
            </a:r>
          </a:p>
        </p:txBody>
      </p:sp>
      <p:pic>
        <p:nvPicPr>
          <p:cNvPr id="13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144" y="1426097"/>
            <a:ext cx="3489792" cy="26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Q:\Eigene Dateien\cbm\documents\Physics Book\CBM-BOOK\Part3\Figs\rho-1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144" y="3876675"/>
            <a:ext cx="3489792" cy="26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Q:\Eigene Dateien\cbm\documents\Physics Book\CBM-BOOK\Part3\Figs\rho-eps-05C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271" y="1426097"/>
            <a:ext cx="3489792" cy="26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Q:\Eigene Dateien\cbm\documents\Physics Book\CBM-BOOK\Part3\Figs\rho-eps-10C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271" y="3876675"/>
            <a:ext cx="3489792" cy="26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2"/>
          <p:cNvSpPr txBox="1"/>
          <p:nvPr/>
        </p:nvSpPr>
        <p:spPr>
          <a:xfrm>
            <a:off x="632018" y="5892622"/>
            <a:ext cx="4680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>
                <a:solidFill>
                  <a:srgbClr val="000000"/>
                </a:solidFill>
              </a:rPr>
              <a:t>Rev</a:t>
            </a:r>
            <a:r>
              <a:rPr lang="de-DE" sz="1600" dirty="0">
                <a:solidFill>
                  <a:srgbClr val="000000"/>
                </a:solidFill>
              </a:rPr>
              <a:t>. C 75, 24902 (2007) </a:t>
            </a:r>
          </a:p>
        </p:txBody>
      </p:sp>
      <p:sp>
        <p:nvSpPr>
          <p:cNvPr id="19" name="Textfeld 3"/>
          <p:cNvSpPr txBox="1"/>
          <p:nvPr/>
        </p:nvSpPr>
        <p:spPr>
          <a:xfrm>
            <a:off x="4580229" y="1861149"/>
            <a:ext cx="908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5DA8"/>
                </a:solidFill>
              </a:rPr>
              <a:t>5 A </a:t>
            </a:r>
            <a:r>
              <a:rPr lang="de-DE" sz="1400" b="1" dirty="0" err="1">
                <a:solidFill>
                  <a:srgbClr val="005DA8"/>
                </a:solidFill>
              </a:rPr>
              <a:t>GeV</a:t>
            </a:r>
            <a:r>
              <a:rPr lang="de-DE" sz="1400" b="1" dirty="0">
                <a:solidFill>
                  <a:srgbClr val="005DA8"/>
                </a:solidFill>
              </a:rPr>
              <a:t> </a:t>
            </a:r>
          </a:p>
        </p:txBody>
      </p:sp>
      <p:sp>
        <p:nvSpPr>
          <p:cNvPr id="20" name="Textfeld 3"/>
          <p:cNvSpPr txBox="1"/>
          <p:nvPr/>
        </p:nvSpPr>
        <p:spPr>
          <a:xfrm>
            <a:off x="4451861" y="4295864"/>
            <a:ext cx="1008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5DA8"/>
                </a:solidFill>
              </a:rPr>
              <a:t>10 A GeV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0759" y="6609567"/>
            <a:ext cx="2034541" cy="156698"/>
          </a:xfr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</p:spPr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addressed by CBM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9705"/>
            <a:ext cx="5992139" cy="49594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67" b="1" dirty="0">
                <a:solidFill>
                  <a:srgbClr val="002060"/>
                </a:solidFill>
              </a:rPr>
              <a:t>The QCD Equation-of-State</a:t>
            </a:r>
          </a:p>
          <a:p>
            <a:pPr marL="950360" lvl="1" indent="-416974">
              <a:buFont typeface="Courier New" charset="0"/>
              <a:buChar char="o"/>
            </a:pPr>
            <a:r>
              <a:rPr lang="en-US" sz="1600" dirty="0"/>
              <a:t>Collective behavior (flow) </a:t>
            </a:r>
          </a:p>
          <a:p>
            <a:pPr marL="950360" lvl="1" indent="-416974">
              <a:buFont typeface="Courier New" charset="0"/>
              <a:buChar char="o"/>
            </a:pPr>
            <a:r>
              <a:rPr lang="en-US" sz="1600" dirty="0"/>
              <a:t>Multi-strange baryons</a:t>
            </a:r>
          </a:p>
          <a:p>
            <a:pPr marL="0" indent="0">
              <a:buNone/>
            </a:pPr>
            <a:r>
              <a:rPr lang="en-US" sz="1867" b="1" dirty="0">
                <a:solidFill>
                  <a:srgbClr val="002060"/>
                </a:solidFill>
              </a:rPr>
              <a:t>Search for novel phases and 1</a:t>
            </a:r>
            <a:r>
              <a:rPr lang="en-US" sz="1867" b="1" baseline="30000" dirty="0">
                <a:solidFill>
                  <a:srgbClr val="002060"/>
                </a:solidFill>
              </a:rPr>
              <a:t>st</a:t>
            </a:r>
            <a:r>
              <a:rPr lang="en-US" sz="1867" b="1" dirty="0">
                <a:solidFill>
                  <a:srgbClr val="002060"/>
                </a:solidFill>
              </a:rPr>
              <a:t> order phase transition</a:t>
            </a:r>
          </a:p>
          <a:p>
            <a:pPr marL="950360" lvl="1" indent="-416974">
              <a:buFont typeface="Courier New" charset="0"/>
              <a:buChar char="o"/>
            </a:pPr>
            <a:r>
              <a:rPr lang="en-US" sz="1600" dirty="0"/>
              <a:t>e-b-e observables (higher-moments)</a:t>
            </a:r>
          </a:p>
          <a:p>
            <a:pPr marL="950360" lvl="1" indent="-416974">
              <a:buFont typeface="Courier New" charset="0"/>
              <a:buChar char="o"/>
            </a:pPr>
            <a:r>
              <a:rPr lang="en-US" sz="1600" dirty="0"/>
              <a:t>Excitation function of hadron multiplicities and virtual photons</a:t>
            </a:r>
          </a:p>
          <a:p>
            <a:pPr marL="0" indent="0">
              <a:buNone/>
            </a:pPr>
            <a:r>
              <a:rPr lang="en-US" sz="1867" b="1" dirty="0">
                <a:solidFill>
                  <a:srgbClr val="002060"/>
                </a:solidFill>
              </a:rPr>
              <a:t>Path to restoration of chiral symmetry </a:t>
            </a:r>
          </a:p>
          <a:p>
            <a:pPr marL="950360" lvl="1" indent="-416974">
              <a:buFont typeface="Courier New" charset="0"/>
              <a:buChar char="o"/>
            </a:pPr>
            <a:r>
              <a:rPr lang="en-US" sz="1600" dirty="0"/>
              <a:t>High-precision invariant mass distributions low- and intermediate mass range</a:t>
            </a:r>
          </a:p>
          <a:p>
            <a:pPr marL="0" indent="0">
              <a:buNone/>
            </a:pPr>
            <a:r>
              <a:rPr lang="en-US" sz="1867" b="1" dirty="0">
                <a:solidFill>
                  <a:srgbClr val="002060"/>
                </a:solidFill>
              </a:rPr>
              <a:t>Strange matter</a:t>
            </a:r>
          </a:p>
          <a:p>
            <a:pPr marL="950360" lvl="2" indent="-402157">
              <a:buFont typeface="Courier New" charset="0"/>
              <a:buChar char="o"/>
            </a:pPr>
            <a:r>
              <a:rPr lang="en-US" dirty="0"/>
              <a:t>(Double-) lambda </a:t>
            </a:r>
            <a:r>
              <a:rPr lang="en-US" dirty="0" err="1"/>
              <a:t>hypernuclei</a:t>
            </a:r>
            <a:endParaRPr lang="en-US" dirty="0"/>
          </a:p>
          <a:p>
            <a:pPr marL="950360" lvl="2" indent="-402157">
              <a:buFont typeface="Courier New" charset="0"/>
              <a:buChar char="o"/>
            </a:pPr>
            <a:r>
              <a:rPr lang="en-US" dirty="0"/>
              <a:t>Meta-stable objects (e.g. strange </a:t>
            </a:r>
            <a:r>
              <a:rPr lang="en-US" dirty="0" err="1"/>
              <a:t>dibaryons</a:t>
            </a:r>
            <a:r>
              <a:rPr lang="en-US" dirty="0"/>
              <a:t>)  </a:t>
            </a:r>
          </a:p>
          <a:p>
            <a:pPr marL="0" indent="0">
              <a:buNone/>
            </a:pPr>
            <a:r>
              <a:rPr lang="en-US" sz="1867" b="1" dirty="0">
                <a:solidFill>
                  <a:srgbClr val="002060"/>
                </a:solidFill>
              </a:rPr>
              <a:t>Charm production (and propagation) at threshold</a:t>
            </a:r>
          </a:p>
          <a:p>
            <a:pPr marL="950360" lvl="1" indent="-416974">
              <a:buFont typeface="Courier New" charset="0"/>
              <a:buChar char="o"/>
            </a:pPr>
            <a:r>
              <a:rPr lang="en-US" sz="1600" dirty="0"/>
              <a:t>Open-charm in pp, </a:t>
            </a:r>
            <a:r>
              <a:rPr lang="en-US" sz="1600" dirty="0" err="1"/>
              <a:t>pA</a:t>
            </a:r>
            <a:endParaRPr lang="en-US" sz="1600" dirty="0"/>
          </a:p>
          <a:p>
            <a:pPr marL="950360" lvl="1" indent="-416974">
              <a:buFont typeface="Courier New" charset="0"/>
              <a:buChar char="o"/>
            </a:pPr>
            <a:r>
              <a:rPr lang="en-US" sz="1600" dirty="0"/>
              <a:t>Backward production in </a:t>
            </a:r>
            <a:r>
              <a:rPr lang="en-US" sz="1600" dirty="0" err="1"/>
              <a:t>pA</a:t>
            </a:r>
            <a:r>
              <a:rPr lang="en-US" sz="1600" dirty="0"/>
              <a:t> (</a:t>
            </a:r>
            <a:r>
              <a:rPr lang="en-US" sz="1600" dirty="0" err="1"/>
              <a:t>R</a:t>
            </a:r>
            <a:r>
              <a:rPr lang="en-US" sz="1600" baseline="-25000" dirty="0" err="1"/>
              <a:t>pA</a:t>
            </a:r>
            <a:r>
              <a:rPr lang="en-US" sz="1600" dirty="0"/>
              <a:t>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1288" b="2689"/>
          <a:stretch>
            <a:fillRect/>
          </a:stretch>
        </p:blipFill>
        <p:spPr bwMode="auto">
          <a:xfrm>
            <a:off x="6962090" y="169700"/>
            <a:ext cx="2214684" cy="42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540" y="623467"/>
            <a:ext cx="2370449" cy="162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162" y="4466857"/>
            <a:ext cx="3392927" cy="22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388" y="2401990"/>
            <a:ext cx="2485059" cy="17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</p:spPr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8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Detector system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19" y="0"/>
            <a:ext cx="12984419" cy="684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137619" y="116634"/>
            <a:ext cx="3216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CBM cave </a:t>
            </a:r>
          </a:p>
        </p:txBody>
      </p:sp>
    </p:spTree>
    <p:extLst>
      <p:ext uri="{BB962C8B-B14F-4D97-AF65-F5344CB8AC3E}">
        <p14:creationId xmlns:p14="http://schemas.microsoft.com/office/powerpoint/2010/main" val="14366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409" y="2"/>
            <a:ext cx="3517675" cy="6866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2056" name="Picture 13" descr="UrQMD_new1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6629" r="-28" b="10695"/>
          <a:stretch/>
        </p:blipFill>
        <p:spPr bwMode="auto">
          <a:xfrm>
            <a:off x="2044145" y="0"/>
            <a:ext cx="10123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CBM strategy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7099" y="1825625"/>
            <a:ext cx="10515600" cy="4351339"/>
          </a:xfrm>
        </p:spPr>
        <p:txBody>
          <a:bodyPr>
            <a:normAutofit fontScale="92500" lnSpcReduction="10000"/>
          </a:bodyPr>
          <a:lstStyle/>
          <a:p>
            <a:pPr marL="547674" indent="-393690">
              <a:buFont typeface="Courier New" charset="0"/>
              <a:buChar char="o"/>
              <a:defRPr/>
            </a:pPr>
            <a:r>
              <a:rPr lang="en-GB" kern="0" dirty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kern="0" baseline="30000" dirty="0">
                <a:solidFill>
                  <a:srgbClr val="FFFF00"/>
                </a:solidFill>
                <a:latin typeface="Tahoma" pitchFamily="34" charset="0"/>
              </a:rPr>
              <a:t>5</a:t>
            </a:r>
            <a:r>
              <a:rPr lang="en-GB" kern="0" dirty="0">
                <a:solidFill>
                  <a:srgbClr val="FFFF00"/>
                </a:solidFill>
                <a:latin typeface="Tahoma" pitchFamily="34" charset="0"/>
              </a:rPr>
              <a:t> - 10</a:t>
            </a:r>
            <a:r>
              <a:rPr lang="en-GB" kern="0" baseline="30000" dirty="0">
                <a:solidFill>
                  <a:srgbClr val="FFFF00"/>
                </a:solidFill>
                <a:latin typeface="Tahoma" pitchFamily="34" charset="0"/>
              </a:rPr>
              <a:t>7</a:t>
            </a:r>
            <a:r>
              <a:rPr lang="en-GB" kern="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kern="0" dirty="0" err="1">
                <a:solidFill>
                  <a:srgbClr val="FFFF00"/>
                </a:solidFill>
                <a:latin typeface="Tahoma" pitchFamily="34" charset="0"/>
              </a:rPr>
              <a:t>Au+Au</a:t>
            </a:r>
            <a:r>
              <a:rPr lang="en-GB" kern="0" dirty="0">
                <a:solidFill>
                  <a:srgbClr val="FFFF00"/>
                </a:solidFill>
                <a:latin typeface="Tahoma" pitchFamily="34" charset="0"/>
              </a:rPr>
              <a:t>  reactions/sec</a:t>
            </a:r>
          </a:p>
          <a:p>
            <a:pPr marL="547674" indent="-393690">
              <a:buFont typeface="Courier New" charset="0"/>
              <a:buChar char="o"/>
              <a:defRPr/>
            </a:pP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determination of displaced</a:t>
            </a:r>
            <a:b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vertices (</a:t>
            </a:r>
            <a:r>
              <a:rPr lang="el-GR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σ</a:t>
            </a:r>
            <a:r>
              <a:rPr lang="de-DE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marL="547674" indent="-393690">
              <a:buFont typeface="Courier New" charset="0"/>
              <a:buChar char="o"/>
              <a:defRPr/>
            </a:pP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identification of leptons </a:t>
            </a:r>
            <a:b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and hadrons </a:t>
            </a:r>
          </a:p>
          <a:p>
            <a:pPr marL="547674" indent="-393690">
              <a:buFont typeface="Courier New" charset="0"/>
              <a:buChar char="o"/>
              <a:defRPr/>
            </a:pP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fast and radiation hard </a:t>
            </a:r>
            <a:b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detectors and FEE</a:t>
            </a:r>
          </a:p>
          <a:p>
            <a:pPr marL="547674" indent="-393690">
              <a:buFont typeface="Courier New" charset="0"/>
              <a:buChar char="o"/>
              <a:defRPr/>
            </a:pP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free-streaming </a:t>
            </a:r>
            <a:b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readout electronics </a:t>
            </a:r>
          </a:p>
          <a:p>
            <a:pPr marL="547674" indent="-393690">
              <a:buFont typeface="Courier New" charset="0"/>
              <a:buChar char="o"/>
              <a:defRPr/>
            </a:pP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high speed </a:t>
            </a:r>
            <a:b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data acquisition </a:t>
            </a:r>
            <a:b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and </a:t>
            </a:r>
            <a:b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online event selection </a:t>
            </a:r>
          </a:p>
          <a:p>
            <a:pPr marL="547674" indent="-393690">
              <a:buFont typeface="Courier New" charset="0"/>
              <a:buChar char="o"/>
              <a:defRPr/>
            </a:pP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4-D event </a:t>
            </a:r>
            <a:b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reconstruction </a:t>
            </a:r>
          </a:p>
          <a:p>
            <a:pPr marL="547674" indent="-393690">
              <a:buFont typeface="Courier New" charset="0"/>
              <a:buChar char="o"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 rot="16200000">
            <a:off x="-1954637" y="4496470"/>
            <a:ext cx="4246960" cy="1608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746920" y="1372869"/>
            <a:ext cx="1835639" cy="15669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16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74"/>
          <a:stretch/>
        </p:blipFill>
        <p:spPr bwMode="auto">
          <a:xfrm>
            <a:off x="472567" y="20743"/>
            <a:ext cx="10947407" cy="681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 rot="16200000">
            <a:off x="8954527" y="3067256"/>
            <a:ext cx="5666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74131" y="515627"/>
            <a:ext cx="19920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608215" y="411117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Dipol</a:t>
            </a:r>
          </a:p>
          <a:p>
            <a:r>
              <a:rPr lang="de-DE" sz="2000" dirty="0">
                <a:solidFill>
                  <a:schemeClr val="bg1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4328295" y="1045896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660838" y="1071318"/>
            <a:ext cx="1152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Micro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Vertex</a:t>
            </a:r>
          </a:p>
          <a:p>
            <a:r>
              <a:rPr lang="de-DE" sz="2000" dirty="0" err="1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4493219" y="1579149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819427" y="291737"/>
            <a:ext cx="1159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Silicon</a:t>
            </a:r>
          </a:p>
          <a:p>
            <a:r>
              <a:rPr lang="de-DE" sz="2000" dirty="0">
                <a:solidFill>
                  <a:schemeClr val="bg1"/>
                </a:solidFill>
              </a:rPr>
              <a:t>Tracking</a:t>
            </a:r>
          </a:p>
          <a:p>
            <a:r>
              <a:rPr lang="de-DE" sz="2000" dirty="0">
                <a:solidFill>
                  <a:schemeClr val="bg1"/>
                </a:solidFill>
              </a:rPr>
              <a:t>System</a:t>
            </a: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5399137" y="1307400"/>
            <a:ext cx="500412" cy="115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958632" y="76932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Ring</a:t>
            </a:r>
          </a:p>
          <a:p>
            <a:r>
              <a:rPr lang="de-DE" sz="2000" dirty="0">
                <a:solidFill>
                  <a:schemeClr val="bg1"/>
                </a:solidFill>
              </a:rPr>
              <a:t>Imaging</a:t>
            </a:r>
          </a:p>
          <a:p>
            <a:r>
              <a:rPr lang="de-DE" sz="2000" dirty="0">
                <a:solidFill>
                  <a:schemeClr val="bg1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6462688" y="1092595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7608170" y="1"/>
            <a:ext cx="1302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Transition</a:t>
            </a:r>
          </a:p>
          <a:p>
            <a:r>
              <a:rPr lang="de-DE" sz="2000" dirty="0">
                <a:solidFill>
                  <a:schemeClr val="bg1"/>
                </a:solidFill>
              </a:rPr>
              <a:t>Radiation</a:t>
            </a:r>
          </a:p>
          <a:p>
            <a:r>
              <a:rPr lang="de-DE" sz="2000" dirty="0" err="1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7464153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572973" y="160117"/>
            <a:ext cx="191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Time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Flight</a:t>
            </a:r>
          </a:p>
          <a:p>
            <a:r>
              <a:rPr lang="de-DE" sz="2000" dirty="0" err="1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9252004" y="95202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9797195" y="4129324"/>
            <a:ext cx="1281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</a:rPr>
              <a:t>Projectile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 err="1">
                <a:solidFill>
                  <a:schemeClr val="bg1"/>
                </a:solidFill>
              </a:rPr>
              <a:t>Spectator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 err="1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10343404" y="2109711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5672412" y="3985120"/>
            <a:ext cx="1152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</a:rPr>
              <a:t>Muon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 err="1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6096001" y="3136114"/>
            <a:ext cx="1074329" cy="10098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2428445" y="4633565"/>
            <a:ext cx="2964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  <a:cs typeface="Tahoma" pitchFamily="34" charset="0"/>
              </a:rPr>
              <a:t>DAQ/FLES HPC cluster </a:t>
            </a:r>
          </a:p>
        </p:txBody>
      </p:sp>
    </p:spTree>
    <p:extLst>
      <p:ext uri="{BB962C8B-B14F-4D97-AF65-F5344CB8AC3E}">
        <p14:creationId xmlns:p14="http://schemas.microsoft.com/office/powerpoint/2010/main" val="20569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9" grpId="0"/>
      <p:bldP spid="12" grpId="0"/>
      <p:bldP spid="16" grpId="0"/>
      <p:bldP spid="22" grpId="0"/>
      <p:bldP spid="25" grpId="0"/>
      <p:bldP spid="27" grpId="0"/>
      <p:bldP spid="30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74"/>
          <a:stretch/>
        </p:blipFill>
        <p:spPr bwMode="auto">
          <a:xfrm>
            <a:off x="472567" y="20743"/>
            <a:ext cx="10947407" cy="681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791746" y="633981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4511826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871864" y="304842"/>
            <a:ext cx="1159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>
                <a:solidFill>
                  <a:prstClr val="white"/>
                </a:solidFill>
              </a:rPr>
              <a:t>System</a:t>
            </a: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5451574" y="1320505"/>
            <a:ext cx="500416" cy="115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336999" y="42133"/>
            <a:ext cx="191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Time </a:t>
            </a:r>
            <a:r>
              <a:rPr lang="de-DE" sz="2000" dirty="0" err="1">
                <a:solidFill>
                  <a:prstClr val="white"/>
                </a:solidFill>
              </a:rPr>
              <a:t>of</a:t>
            </a:r>
            <a:r>
              <a:rPr lang="de-DE" sz="2000" dirty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9016031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9915188" y="4089994"/>
            <a:ext cx="1281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prstClr val="white"/>
                </a:solidFill>
              </a:rPr>
              <a:t>Projectile</a:t>
            </a:r>
            <a:endParaRPr lang="de-DE" sz="2000" dirty="0">
              <a:solidFill>
                <a:prstClr val="white"/>
              </a:solidFill>
            </a:endParaRPr>
          </a:p>
          <a:p>
            <a:r>
              <a:rPr lang="de-DE" sz="2000" dirty="0" err="1">
                <a:solidFill>
                  <a:prstClr val="white"/>
                </a:solidFill>
              </a:rPr>
              <a:t>Spectator</a:t>
            </a:r>
            <a:endParaRPr lang="de-DE" sz="2000" dirty="0">
              <a:solidFill>
                <a:prstClr val="white"/>
              </a:solidFill>
            </a:endParaRP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10461397" y="2070382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4231298" y="4021033"/>
            <a:ext cx="2964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DAQ/FLES HPC cluster 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3322928" y="4581130"/>
            <a:ext cx="2989096" cy="2106799"/>
            <a:chOff x="201037" y="1089699"/>
            <a:chExt cx="2621243" cy="1878875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b="275"/>
            <a:stretch/>
          </p:blipFill>
          <p:spPr bwMode="auto">
            <a:xfrm>
              <a:off x="201037" y="1089699"/>
              <a:ext cx="2621243" cy="18788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2" name="Textfeld 31"/>
            <p:cNvSpPr txBox="1"/>
            <p:nvPr/>
          </p:nvSpPr>
          <p:spPr>
            <a:xfrm>
              <a:off x="1403648" y="1232834"/>
              <a:ext cx="548516" cy="267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kern="0" dirty="0">
                  <a:solidFill>
                    <a:prstClr val="black"/>
                  </a:solidFill>
                  <a:sym typeface="Symbol"/>
                </a:rPr>
                <a:t></a:t>
              </a:r>
              <a:r>
                <a:rPr lang="el-GR" sz="1351" kern="0" dirty="0">
                  <a:solidFill>
                    <a:prstClr val="black"/>
                  </a:solidFill>
                  <a:sym typeface="Symbol"/>
                </a:rPr>
                <a:t>Λ</a:t>
              </a:r>
              <a:r>
                <a:rPr lang="de-DE" sz="1351" kern="0" dirty="0">
                  <a:solidFill>
                    <a:prstClr val="black"/>
                  </a:solidFill>
                  <a:sym typeface="Symbol"/>
                </a:rPr>
                <a:t>K</a:t>
              </a:r>
              <a:r>
                <a:rPr lang="de-DE" sz="1351" kern="0" baseline="30000" dirty="0">
                  <a:solidFill>
                    <a:prstClr val="black"/>
                  </a:solidFill>
                  <a:sym typeface="Symbol"/>
                </a:rPr>
                <a:t>-</a:t>
              </a:r>
              <a:endParaRPr lang="en-US" sz="1351" kern="0" baseline="30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6456040" y="4581130"/>
            <a:ext cx="3054613" cy="2106799"/>
            <a:chOff x="5731181" y="764704"/>
            <a:chExt cx="2678775" cy="1820214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37"/>
            <a:stretch/>
          </p:blipFill>
          <p:spPr bwMode="auto">
            <a:xfrm>
              <a:off x="5731181" y="764704"/>
              <a:ext cx="2678775" cy="1820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8" t="23846" r="47228" b="65646"/>
            <a:stretch/>
          </p:blipFill>
          <p:spPr bwMode="auto">
            <a:xfrm>
              <a:off x="6590198" y="1052736"/>
              <a:ext cx="1724243" cy="459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hteck 2"/>
          <p:cNvSpPr/>
          <p:nvPr/>
        </p:nvSpPr>
        <p:spPr>
          <a:xfrm>
            <a:off x="1534469" y="4615968"/>
            <a:ext cx="1969244" cy="1131720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10A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135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feld 4"/>
          <p:cNvSpPr txBox="1"/>
          <p:nvPr/>
        </p:nvSpPr>
        <p:spPr>
          <a:xfrm rot="16200000">
            <a:off x="9362875" y="3109703"/>
            <a:ext cx="4807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04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74"/>
          <a:stretch/>
        </p:blipFill>
        <p:spPr bwMode="auto">
          <a:xfrm>
            <a:off x="472567" y="33852"/>
            <a:ext cx="10947407" cy="681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791746" y="633981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4511826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898084" y="186853"/>
            <a:ext cx="1159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>
                <a:solidFill>
                  <a:prstClr val="white"/>
                </a:solidFill>
              </a:rPr>
              <a:t>System</a:t>
            </a: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5477794" y="1202516"/>
            <a:ext cx="500412" cy="115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402543" y="42133"/>
            <a:ext cx="191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Time </a:t>
            </a:r>
            <a:r>
              <a:rPr lang="de-DE" sz="2000" dirty="0" err="1">
                <a:solidFill>
                  <a:prstClr val="white"/>
                </a:solidFill>
              </a:rPr>
              <a:t>of</a:t>
            </a:r>
            <a:r>
              <a:rPr lang="de-DE" sz="2000" dirty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9068465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9836529" y="4037558"/>
            <a:ext cx="1281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prstClr val="white"/>
                </a:solidFill>
              </a:rPr>
              <a:t>Projectile</a:t>
            </a:r>
            <a:endParaRPr lang="de-DE" sz="2000" dirty="0">
              <a:solidFill>
                <a:prstClr val="white"/>
              </a:solidFill>
            </a:endParaRPr>
          </a:p>
          <a:p>
            <a:r>
              <a:rPr lang="de-DE" sz="2000" dirty="0" err="1">
                <a:solidFill>
                  <a:prstClr val="white"/>
                </a:solidFill>
              </a:rPr>
              <a:t>Spectator</a:t>
            </a:r>
            <a:endParaRPr lang="de-DE" sz="2000" dirty="0">
              <a:solidFill>
                <a:prstClr val="white"/>
              </a:solidFill>
            </a:endParaRP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10382738" y="201794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4231298" y="4021033"/>
            <a:ext cx="2964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DAQ/FLES HPC cluster </a:t>
            </a:r>
          </a:p>
        </p:txBody>
      </p:sp>
      <p:sp>
        <p:nvSpPr>
          <p:cNvPr id="3" name="Rechteck 2"/>
          <p:cNvSpPr/>
          <p:nvPr/>
        </p:nvSpPr>
        <p:spPr>
          <a:xfrm>
            <a:off x="1534469" y="4615968"/>
            <a:ext cx="1969244" cy="923843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neutral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daughter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10A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135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647728" y="1346614"/>
            <a:ext cx="1152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4480109" y="1854446"/>
            <a:ext cx="1209491" cy="5989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6"/>
          <a:stretch/>
        </p:blipFill>
        <p:spPr bwMode="auto">
          <a:xfrm>
            <a:off x="6312024" y="4452885"/>
            <a:ext cx="3240360" cy="207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786" y="4609115"/>
            <a:ext cx="2700159" cy="189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feld 4"/>
          <p:cNvSpPr txBox="1"/>
          <p:nvPr/>
        </p:nvSpPr>
        <p:spPr>
          <a:xfrm rot="16200000">
            <a:off x="9362875" y="3109703"/>
            <a:ext cx="4807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2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74"/>
          <a:stretch/>
        </p:blipFill>
        <p:spPr bwMode="auto">
          <a:xfrm>
            <a:off x="472567" y="20743"/>
            <a:ext cx="10947407" cy="681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 rot="16200000">
            <a:off x="8820048" y="3024275"/>
            <a:ext cx="582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de-DE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91746" y="633981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4511826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871864" y="265513"/>
            <a:ext cx="1159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>
                <a:solidFill>
                  <a:prstClr val="white"/>
                </a:solidFill>
              </a:rPr>
              <a:t>System</a:t>
            </a: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5451574" y="1281176"/>
            <a:ext cx="500412" cy="115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428767" y="42133"/>
            <a:ext cx="191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Time </a:t>
            </a:r>
            <a:r>
              <a:rPr lang="de-DE" sz="2000" dirty="0" err="1">
                <a:solidFill>
                  <a:prstClr val="white"/>
                </a:solidFill>
              </a:rPr>
              <a:t>of</a:t>
            </a:r>
            <a:r>
              <a:rPr lang="de-DE" sz="2000" dirty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9107799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9902077" y="4037558"/>
            <a:ext cx="1281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prstClr val="white"/>
                </a:solidFill>
              </a:rPr>
              <a:t>Projectile</a:t>
            </a:r>
            <a:endParaRPr lang="de-DE" sz="2000" dirty="0">
              <a:solidFill>
                <a:prstClr val="white"/>
              </a:solidFill>
            </a:endParaRPr>
          </a:p>
          <a:p>
            <a:r>
              <a:rPr lang="de-DE" sz="2000" dirty="0" err="1">
                <a:solidFill>
                  <a:prstClr val="white"/>
                </a:solidFill>
              </a:rPr>
              <a:t>Spectator</a:t>
            </a:r>
            <a:endParaRPr lang="de-DE" sz="2000" dirty="0">
              <a:solidFill>
                <a:prstClr val="white"/>
              </a:solidFill>
            </a:endParaRP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10448286" y="201794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4231298" y="4021033"/>
            <a:ext cx="2964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DAQ/FLES HPC cluster </a:t>
            </a:r>
          </a:p>
        </p:txBody>
      </p:sp>
      <p:sp>
        <p:nvSpPr>
          <p:cNvPr id="3" name="Rechteck 2"/>
          <p:cNvSpPr/>
          <p:nvPr/>
        </p:nvSpPr>
        <p:spPr>
          <a:xfrm>
            <a:off x="1534469" y="4925729"/>
            <a:ext cx="1465188" cy="1131720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Ni+Ni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15A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135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647728" y="1346614"/>
            <a:ext cx="1152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4480110" y="1854446"/>
            <a:ext cx="1196381" cy="5989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7"/>
          <a:stretch/>
        </p:blipFill>
        <p:spPr bwMode="auto">
          <a:xfrm>
            <a:off x="2999657" y="4941168"/>
            <a:ext cx="43559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NiNi_OpenCharm_im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63" y="4926473"/>
            <a:ext cx="2163575" cy="18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3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74"/>
          <a:stretch/>
        </p:blipFill>
        <p:spPr bwMode="auto">
          <a:xfrm>
            <a:off x="472567" y="20743"/>
            <a:ext cx="10947407" cy="681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791746" y="633981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4511826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647728" y="1346614"/>
            <a:ext cx="1152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4480110" y="1854446"/>
            <a:ext cx="1248820" cy="7019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871864" y="213070"/>
            <a:ext cx="1159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>
                <a:solidFill>
                  <a:prstClr val="white"/>
                </a:solidFill>
              </a:rPr>
              <a:t>System</a:t>
            </a: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5451574" y="1228733"/>
            <a:ext cx="500412" cy="115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879976" y="404665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Ring</a:t>
            </a:r>
          </a:p>
          <a:p>
            <a:r>
              <a:rPr lang="de-DE" sz="2000" dirty="0">
                <a:solidFill>
                  <a:prstClr val="white"/>
                </a:solidFill>
              </a:rPr>
              <a:t>Imaging</a:t>
            </a:r>
          </a:p>
          <a:p>
            <a:r>
              <a:rPr lang="de-DE" sz="2000" dirty="0">
                <a:solidFill>
                  <a:prstClr val="white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6384032" y="1420328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7608170" y="1"/>
            <a:ext cx="1302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Transition</a:t>
            </a:r>
          </a:p>
          <a:p>
            <a:r>
              <a:rPr lang="de-DE" sz="2000" dirty="0">
                <a:solidFill>
                  <a:prstClr val="white"/>
                </a:solidFill>
              </a:rPr>
              <a:t>Radiation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7464153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612303" y="42133"/>
            <a:ext cx="191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Time </a:t>
            </a:r>
            <a:r>
              <a:rPr lang="de-DE" sz="2000" dirty="0" err="1">
                <a:solidFill>
                  <a:prstClr val="white"/>
                </a:solidFill>
              </a:rPr>
              <a:t>of</a:t>
            </a:r>
            <a:r>
              <a:rPr lang="de-DE" sz="2000" dirty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9291335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9902081" y="4063777"/>
            <a:ext cx="1281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prstClr val="white"/>
                </a:solidFill>
              </a:rPr>
              <a:t>Projectile</a:t>
            </a:r>
            <a:endParaRPr lang="de-DE" sz="2000" dirty="0">
              <a:solidFill>
                <a:prstClr val="white"/>
              </a:solidFill>
            </a:endParaRPr>
          </a:p>
          <a:p>
            <a:r>
              <a:rPr lang="de-DE" sz="2000" dirty="0" err="1">
                <a:solidFill>
                  <a:prstClr val="white"/>
                </a:solidFill>
              </a:rPr>
              <a:t>Spectator</a:t>
            </a:r>
            <a:endParaRPr lang="de-DE" sz="2000" dirty="0">
              <a:solidFill>
                <a:prstClr val="white"/>
              </a:solidFill>
            </a:endParaRP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10448290" y="2044165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2874175" y="4581128"/>
            <a:ext cx="2964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DAQ/FLES HPC cluster 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5361383" y="3814675"/>
            <a:ext cx="3339536" cy="2927619"/>
            <a:chOff x="201037" y="2787595"/>
            <a:chExt cx="2520279" cy="2444195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37" y="2787595"/>
              <a:ext cx="2520279" cy="2444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feld 31"/>
            <p:cNvSpPr txBox="1"/>
            <p:nvPr/>
          </p:nvSpPr>
          <p:spPr>
            <a:xfrm>
              <a:off x="1695346" y="3147635"/>
              <a:ext cx="473256" cy="33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 err="1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de-DE" sz="2000" dirty="0" err="1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>
                  <a:solidFill>
                    <a:srgbClr val="000000"/>
                  </a:solidFill>
                  <a:latin typeface="Arial"/>
                </a:rPr>
                <a:t>-</a:t>
              </a:r>
              <a:endParaRPr lang="en-US" sz="2000" baseline="300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3" name="Rechteck 32"/>
          <p:cNvSpPr/>
          <p:nvPr/>
        </p:nvSpPr>
        <p:spPr>
          <a:xfrm>
            <a:off x="1979031" y="5085184"/>
            <a:ext cx="3337396" cy="508088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8A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135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feld 4"/>
          <p:cNvSpPr txBox="1"/>
          <p:nvPr/>
        </p:nvSpPr>
        <p:spPr>
          <a:xfrm rot="16200000">
            <a:off x="8993386" y="3109703"/>
            <a:ext cx="5546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4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QCD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04800" indent="-304800">
              <a:buFont typeface="Courier New" charset="0"/>
              <a:buChar char="o"/>
            </a:pPr>
            <a:r>
              <a:rPr lang="en-US" sz="1800" dirty="0" smtClean="0"/>
              <a:t>From particles (quarks) to </a:t>
            </a:r>
            <a:r>
              <a:rPr lang="en-US" sz="1800" dirty="0" smtClean="0"/>
              <a:t>hadrons </a:t>
            </a:r>
            <a:r>
              <a:rPr lang="en-US" sz="1800" dirty="0" smtClean="0"/>
              <a:t>to nuclei </a:t>
            </a:r>
            <a:r>
              <a:rPr lang="en-US" sz="1800" dirty="0" smtClean="0"/>
              <a:t>and to matter (NS </a:t>
            </a:r>
            <a:r>
              <a:rPr lang="en-US" sz="1800" dirty="0" smtClean="0"/>
              <a:t>merger as site for r-process) </a:t>
            </a:r>
          </a:p>
          <a:p>
            <a:pPr marL="304800" indent="-304800">
              <a:buFont typeface="Courier New" charset="0"/>
              <a:buChar char="o"/>
            </a:pPr>
            <a:r>
              <a:rPr lang="en-US" sz="1800" dirty="0" smtClean="0"/>
              <a:t>Governed by non-perturbative QCD, ab-initio approach complicated </a:t>
            </a:r>
          </a:p>
          <a:p>
            <a:pPr marL="304800" indent="-304800">
              <a:buFont typeface="Courier New" charset="0"/>
              <a:buChar char="o"/>
            </a:pPr>
            <a:r>
              <a:rPr lang="en-US" sz="1800" dirty="0" smtClean="0"/>
              <a:t>Experimental </a:t>
            </a:r>
            <a:r>
              <a:rPr lang="en-US" sz="1800" dirty="0" smtClean="0"/>
              <a:t>approach to QCD matter: </a:t>
            </a:r>
            <a:r>
              <a:rPr lang="en-US" sz="1800" dirty="0" smtClean="0"/>
              <a:t>heavy-ion collisions, gravitational waves</a:t>
            </a: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</p:spPr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8" y="2571727"/>
            <a:ext cx="4106392" cy="34871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2623" y="6092771"/>
            <a:ext cx="23102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i="1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sk-SK" sz="1200" i="1" dirty="0" err="1" smtClean="0">
                <a:solidFill>
                  <a:schemeClr val="bg1">
                    <a:lumMod val="50000"/>
                  </a:schemeClr>
                </a:solidFill>
              </a:rPr>
              <a:t>Bauswein</a:t>
            </a:r>
            <a:r>
              <a:rPr lang="sk-SK" sz="1200" i="1" dirty="0" smtClean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sk-SK" sz="1200" i="1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sk-SK" sz="1200" i="1" dirty="0" smtClean="0">
                <a:solidFill>
                  <a:schemeClr val="bg1">
                    <a:lumMod val="50000"/>
                  </a:schemeClr>
                </a:solidFill>
              </a:rPr>
              <a:t>[1302.6530]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68" y="2571727"/>
            <a:ext cx="4086619" cy="3625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140771" y="2743200"/>
                <a:ext cx="2652767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venir Roman" charset="0"/>
                    <a:ea typeface="Avenir Roman" charset="0"/>
                    <a:cs typeface="Avenir Roman" charset="0"/>
                  </a:rPr>
                  <a:t>Density profile across a merging NS binary system.</a:t>
                </a:r>
              </a:p>
              <a:p>
                <a:r>
                  <a:rPr lang="en-US" sz="1400" dirty="0" smtClean="0">
                    <a:latin typeface="Avenir Roman" charset="0"/>
                    <a:ea typeface="Avenir Roman" charset="0"/>
                    <a:cs typeface="Avenir Roman" charset="0"/>
                  </a:rPr>
                  <a:t>Taken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charset="0"/>
                        <a:ea typeface="Avenir Roman" charset="0"/>
                        <a:cs typeface="Avenir Roman" charset="0"/>
                      </a:rPr>
                      <m:t>𝑡</m:t>
                    </m:r>
                    <m:r>
                      <a:rPr lang="de-DE" sz="1400" b="0" i="1" smtClean="0">
                        <a:latin typeface="Cambria Math" charset="0"/>
                        <a:ea typeface="Avenir Roman" charset="0"/>
                        <a:cs typeface="Avenir Roman" charset="0"/>
                      </a:rPr>
                      <m:t>=1.4 </m:t>
                    </m:r>
                    <m:r>
                      <m:rPr>
                        <m:nor/>
                      </m:rPr>
                      <a:rPr lang="de-DE" sz="1400" b="0" i="0" smtClean="0">
                        <a:latin typeface="Cambria Math" charset="0"/>
                        <a:ea typeface="Avenir Roman" charset="0"/>
                        <a:cs typeface="Avenir Roman" charset="0"/>
                      </a:rPr>
                      <m:t>ms</m:t>
                    </m:r>
                  </m:oMath>
                </a14:m>
                <a:r>
                  <a:rPr lang="en-US" sz="1400" dirty="0" smtClean="0">
                    <a:latin typeface="Avenir Roman" charset="0"/>
                    <a:ea typeface="Avenir Roman" charset="0"/>
                    <a:cs typeface="Avenir Roman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charset="0"/>
                        <a:ea typeface="Avenir Roman" charset="0"/>
                        <a:cs typeface="Avenir Roman" charset="0"/>
                      </a:rPr>
                      <m:t>𝑡</m:t>
                    </m:r>
                    <m:r>
                      <a:rPr lang="de-DE" sz="1400" b="0" i="1" dirty="0" smtClean="0">
                        <a:latin typeface="Cambria Math" charset="0"/>
                        <a:ea typeface="Avenir Roman" charset="0"/>
                        <a:cs typeface="Avenir Roman" charset="0"/>
                      </a:rPr>
                      <m:t>=0</m:t>
                    </m:r>
                  </m:oMath>
                </a14:m>
                <a:r>
                  <a:rPr lang="en-US" sz="1400" dirty="0" smtClean="0">
                    <a:latin typeface="Avenir Roman" charset="0"/>
                    <a:ea typeface="Avenir Roman" charset="0"/>
                    <a:cs typeface="Avenir Roman" charset="0"/>
                  </a:rPr>
                  <a:t> see below).</a:t>
                </a:r>
              </a:p>
              <a:p>
                <a:endParaRPr lang="en-US" sz="1400" dirty="0">
                  <a:latin typeface="Avenir Roman" charset="0"/>
                  <a:ea typeface="Avenir Roman" charset="0"/>
                  <a:cs typeface="Avenir Roman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0771" y="2743200"/>
                <a:ext cx="2652767" cy="1169551"/>
              </a:xfrm>
              <a:prstGeom prst="rect">
                <a:avLst/>
              </a:prstGeom>
              <a:blipFill rotWithShape="0">
                <a:blip r:embed="rId5"/>
                <a:stretch>
                  <a:fillRect l="-688" t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233" y="3759200"/>
            <a:ext cx="2443736" cy="22868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2600" y="3117827"/>
            <a:ext cx="15861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supra-normal </a:t>
            </a:r>
            <a:br>
              <a:rPr lang="de-DE" sz="1400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</a:b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nuclear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densities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09770" y="2692400"/>
            <a:ext cx="3292930" cy="927100"/>
          </a:xfrm>
          <a:prstGeom prst="rect">
            <a:avLst/>
          </a:prstGeom>
          <a:solidFill>
            <a:srgbClr val="D9D9D9">
              <a:alpha val="3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76585" y="6123002"/>
            <a:ext cx="53534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i="1" dirty="0" smtClean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sk-SK" sz="1200" i="1" dirty="0" err="1" smtClean="0">
                <a:solidFill>
                  <a:schemeClr val="bg1">
                    <a:lumMod val="50000"/>
                  </a:schemeClr>
                </a:solidFill>
              </a:rPr>
              <a:t>Hanauske</a:t>
            </a:r>
            <a:r>
              <a:rPr lang="sk-SK" sz="1200" i="1" dirty="0" smtClean="0">
                <a:solidFill>
                  <a:schemeClr val="bg1">
                    <a:lumMod val="50000"/>
                  </a:schemeClr>
                </a:solidFill>
              </a:rPr>
              <a:t>, L. </a:t>
            </a:r>
            <a:r>
              <a:rPr lang="sk-SK" sz="1200" i="1" dirty="0" err="1" smtClean="0">
                <a:solidFill>
                  <a:schemeClr val="bg1">
                    <a:lumMod val="50000"/>
                  </a:schemeClr>
                </a:solidFill>
              </a:rPr>
              <a:t>Rezzolla</a:t>
            </a:r>
            <a:r>
              <a:rPr lang="sk-SK" sz="1200" i="1" dirty="0" smtClean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sk-SK" sz="1200" i="1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is-IS" sz="1200" i="1" dirty="0">
                <a:solidFill>
                  <a:schemeClr val="bg1">
                    <a:lumMod val="50000"/>
                  </a:schemeClr>
                </a:solidFill>
              </a:rPr>
              <a:t> J.Phys.Conf.Ser. 878 (2017) no.1, 012031 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74"/>
          <a:stretch/>
        </p:blipFill>
        <p:spPr bwMode="auto">
          <a:xfrm>
            <a:off x="472567" y="20743"/>
            <a:ext cx="10947407" cy="681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 rot="16200000">
            <a:off x="9270838" y="3056055"/>
            <a:ext cx="5067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</a:t>
            </a:r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91746" y="633981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4511826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924302" y="213070"/>
            <a:ext cx="1159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>
                <a:solidFill>
                  <a:prstClr val="white"/>
                </a:solidFill>
              </a:rPr>
              <a:t>System</a:t>
            </a: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5504012" y="1228733"/>
            <a:ext cx="500412" cy="115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7608170" y="1"/>
            <a:ext cx="1302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Transition</a:t>
            </a:r>
          </a:p>
          <a:p>
            <a:r>
              <a:rPr lang="de-DE" sz="2000" dirty="0">
                <a:solidFill>
                  <a:prstClr val="white"/>
                </a:solidFill>
              </a:rPr>
              <a:t>Radiation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7464153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612303" y="42133"/>
            <a:ext cx="191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prstClr val="white"/>
                </a:solidFill>
              </a:rPr>
              <a:t>Time </a:t>
            </a:r>
            <a:r>
              <a:rPr lang="de-DE" sz="2000" dirty="0" err="1">
                <a:solidFill>
                  <a:prstClr val="white"/>
                </a:solidFill>
              </a:rPr>
              <a:t>of</a:t>
            </a:r>
            <a:r>
              <a:rPr lang="de-DE" sz="2000" dirty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9291335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9941408" y="4050668"/>
            <a:ext cx="1281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prstClr val="white"/>
                </a:solidFill>
              </a:rPr>
              <a:t>Projectile</a:t>
            </a:r>
            <a:endParaRPr lang="de-DE" sz="2000" dirty="0">
              <a:solidFill>
                <a:prstClr val="white"/>
              </a:solidFill>
            </a:endParaRPr>
          </a:p>
          <a:p>
            <a:r>
              <a:rPr lang="de-DE" sz="2000" dirty="0" err="1">
                <a:solidFill>
                  <a:prstClr val="white"/>
                </a:solidFill>
              </a:rPr>
              <a:t>Spectator</a:t>
            </a:r>
            <a:endParaRPr lang="de-DE" sz="2000" dirty="0">
              <a:solidFill>
                <a:prstClr val="white"/>
              </a:solidFill>
            </a:endParaRP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10487617" y="2031055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5683759" y="3801233"/>
            <a:ext cx="1152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prstClr val="white"/>
                </a:solidFill>
              </a:rPr>
              <a:t>Muon</a:t>
            </a:r>
            <a:endParaRPr lang="de-DE" sz="2000" dirty="0">
              <a:solidFill>
                <a:prstClr val="white"/>
              </a:solidFill>
            </a:endParaRPr>
          </a:p>
          <a:p>
            <a:r>
              <a:rPr lang="de-DE" sz="2000" dirty="0" err="1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6240016" y="3253183"/>
            <a:ext cx="843565" cy="5480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3063013" y="4109011"/>
            <a:ext cx="2964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DAQ/FLES HPC cluster 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4007173" y="4573890"/>
            <a:ext cx="3024931" cy="2239487"/>
            <a:chOff x="5246598" y="4711201"/>
            <a:chExt cx="2587570" cy="2037405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5246598" y="4711201"/>
              <a:ext cx="2587570" cy="2037405"/>
              <a:chOff x="3095429" y="2708920"/>
              <a:chExt cx="2820846" cy="2444196"/>
            </a:xfrm>
          </p:grpSpPr>
          <p:pic>
            <p:nvPicPr>
              <p:cNvPr id="29" name="Picture 4" descr="C:\Users\senger\AppData\Local\Microsoft\Windows\Temporary Internet Files\Content.Outlook\JE4H31NI\invM_8gev_2 (2)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5429" y="2708920"/>
                <a:ext cx="2820846" cy="2444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feld 31"/>
              <p:cNvSpPr txBox="1"/>
              <p:nvPr/>
            </p:nvSpPr>
            <p:spPr>
              <a:xfrm>
                <a:off x="4784743" y="2947191"/>
                <a:ext cx="593755" cy="436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>
                    <a:solidFill>
                      <a:srgbClr val="000000"/>
                    </a:solidFill>
                    <a:latin typeface="Arial"/>
                  </a:rPr>
                  <a:t>+</a:t>
                </a:r>
                <a:r>
                  <a:rPr lang="de-DE" sz="2000" dirty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>
                    <a:solidFill>
                      <a:srgbClr val="000000"/>
                    </a:solidFill>
                    <a:latin typeface="Arial"/>
                  </a:rPr>
                  <a:t>-</a:t>
                </a:r>
                <a:endParaRPr lang="en-US" sz="2000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3" name="Textfeld 32"/>
            <p:cNvSpPr txBox="1"/>
            <p:nvPr/>
          </p:nvSpPr>
          <p:spPr>
            <a:xfrm>
              <a:off x="6252852" y="5164735"/>
              <a:ext cx="295089" cy="3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ω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6491448" y="5360571"/>
              <a:ext cx="271779" cy="3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φ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932114" y="5175905"/>
              <a:ext cx="255324" cy="3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η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593862" y="6097486"/>
              <a:ext cx="258067" cy="3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ρ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8" name="Picture 5" descr="C:\Users\senger\AppData\Local\Microsoft\Windows\Temporary Internet Files\Content.Outlook\JE4H31NI\invM_JPsi_10AGeV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5" t="8213"/>
          <a:stretch/>
        </p:blipFill>
        <p:spPr bwMode="auto">
          <a:xfrm>
            <a:off x="7097848" y="4556063"/>
            <a:ext cx="2670560" cy="21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hteck 38"/>
          <p:cNvSpPr/>
          <p:nvPr/>
        </p:nvSpPr>
        <p:spPr>
          <a:xfrm>
            <a:off x="1606477" y="4653137"/>
            <a:ext cx="2328689" cy="923843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muons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</a:p>
          <a:p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8A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10A </a:t>
            </a:r>
            <a:r>
              <a:rPr lang="de-DE" sz="135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(J/</a:t>
            </a:r>
            <a:r>
              <a:rPr lang="el-GR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</a:t>
            </a:r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35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8472264" y="5236752"/>
            <a:ext cx="1426213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J/</a:t>
            </a:r>
            <a:r>
              <a:rPr lang="el-GR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</a:t>
            </a:r>
            <a:r>
              <a:rPr lang="el-GR" sz="135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1351" dirty="0">
                <a:solidFill>
                  <a:srgbClr val="000000"/>
                </a:solidFill>
                <a:latin typeface="Arial"/>
              </a:rPr>
              <a:t>µ</a:t>
            </a:r>
            <a:r>
              <a:rPr lang="de-DE" sz="1351" baseline="30000" dirty="0">
                <a:solidFill>
                  <a:srgbClr val="000000"/>
                </a:solidFill>
                <a:latin typeface="Arial"/>
              </a:rPr>
              <a:t>+</a:t>
            </a:r>
            <a:r>
              <a:rPr lang="de-DE" sz="1351" dirty="0">
                <a:solidFill>
                  <a:srgbClr val="000000"/>
                </a:solidFill>
                <a:latin typeface="Arial"/>
              </a:rPr>
              <a:t>µ</a:t>
            </a:r>
            <a:r>
              <a:rPr lang="de-DE" sz="1351" baseline="30000" dirty="0">
                <a:solidFill>
                  <a:srgbClr val="000000"/>
                </a:solidFill>
                <a:latin typeface="Arial"/>
              </a:rPr>
              <a:t>-</a:t>
            </a:r>
            <a:endParaRPr lang="en-US" sz="1351" baseline="3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eck 5"/>
          <p:cNvSpPr/>
          <p:nvPr/>
        </p:nvSpPr>
        <p:spPr>
          <a:xfrm>
            <a:off x="4215012" y="638175"/>
            <a:ext cx="2746509" cy="52322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sz="1400"/>
              <a:t>Micro-Vertex Detector: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1400">
                <a:solidFill>
                  <a:srgbClr val="0033CC"/>
                </a:solidFill>
              </a:defRPr>
            </a:pPr>
            <a:r>
              <a:rPr sz="1400"/>
              <a:t>Frankfurt, Strasbourg</a:t>
            </a:r>
          </a:p>
        </p:txBody>
      </p:sp>
      <p:sp>
        <p:nvSpPr>
          <p:cNvPr id="350" name="Rechteck 6"/>
          <p:cNvSpPr/>
          <p:nvPr/>
        </p:nvSpPr>
        <p:spPr>
          <a:xfrm>
            <a:off x="845741" y="587377"/>
            <a:ext cx="2418029" cy="30777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sz="1400"/>
              <a:t>SC Magnet: </a:t>
            </a:r>
            <a:r>
              <a:rPr sz="1400">
                <a:solidFill>
                  <a:srgbClr val="0033CC"/>
                </a:solidFill>
              </a:rPr>
              <a:t>JINR Dubna</a:t>
            </a:r>
          </a:p>
        </p:txBody>
      </p:sp>
      <p:sp>
        <p:nvSpPr>
          <p:cNvPr id="351" name="Rechteck 5"/>
          <p:cNvSpPr/>
          <p:nvPr/>
        </p:nvSpPr>
        <p:spPr>
          <a:xfrm>
            <a:off x="7276438" y="654051"/>
            <a:ext cx="4851534" cy="52322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sz="1400"/>
              <a:t>Silicon Tracking System: </a:t>
            </a:r>
            <a:r>
              <a:rPr sz="1400">
                <a:solidFill>
                  <a:srgbClr val="0033CC"/>
                </a:solidFill>
              </a:rPr>
              <a:t>Darmstadt, Dubna, Krakow, Kiev, Kharkov, Moscow, St. Petersburg, Tübingen</a:t>
            </a:r>
          </a:p>
        </p:txBody>
      </p:sp>
      <p:sp>
        <p:nvSpPr>
          <p:cNvPr id="352" name="Rechteck 5"/>
          <p:cNvSpPr/>
          <p:nvPr/>
        </p:nvSpPr>
        <p:spPr>
          <a:xfrm>
            <a:off x="4227051" y="2654300"/>
            <a:ext cx="2722431" cy="7386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sz="1400"/>
              <a:t>RICH Detector: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1400">
                <a:solidFill>
                  <a:srgbClr val="0033CC"/>
                </a:solidFill>
              </a:defRPr>
            </a:pPr>
            <a:r>
              <a:rPr sz="1400"/>
              <a:t>Darmstadt, Giessen,  </a:t>
            </a:r>
          </a:p>
          <a:p>
            <a:pPr>
              <a:defRPr sz="1400">
                <a:solidFill>
                  <a:srgbClr val="0033CC"/>
                </a:solidFill>
              </a:defRPr>
            </a:pPr>
            <a:r>
              <a:rPr sz="1400"/>
              <a:t>St. Petersburg, Wuppertal </a:t>
            </a:r>
          </a:p>
        </p:txBody>
      </p:sp>
      <p:sp>
        <p:nvSpPr>
          <p:cNvPr id="353" name="Rechteck 5"/>
          <p:cNvSpPr/>
          <p:nvPr/>
        </p:nvSpPr>
        <p:spPr>
          <a:xfrm>
            <a:off x="211138" y="2603500"/>
            <a:ext cx="3687235" cy="7386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sz="1400"/>
              <a:t>MRPC ToF Wall: </a:t>
            </a:r>
            <a:r>
              <a:rPr sz="1400">
                <a:solidFill>
                  <a:srgbClr val="0033CC"/>
                </a:solidFill>
              </a:rPr>
              <a:t>Beijing, Bucharest, Darmstadt, Frankfurt, Hefei, Heidelberg, Moscow, Rossendorf, Wuhan, Zagreb</a:t>
            </a:r>
          </a:p>
        </p:txBody>
      </p:sp>
      <p:sp>
        <p:nvSpPr>
          <p:cNvPr id="354" name="Rechteck 15"/>
          <p:cNvSpPr/>
          <p:nvPr/>
        </p:nvSpPr>
        <p:spPr>
          <a:xfrm>
            <a:off x="7641035" y="2779714"/>
            <a:ext cx="4122340" cy="52322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sz="1400"/>
              <a:t>Muon detector: 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1400">
                <a:solidFill>
                  <a:srgbClr val="0033CC"/>
                </a:solidFill>
              </a:defRPr>
            </a:pPr>
            <a:r>
              <a:rPr sz="1400"/>
              <a:t>Kolkata + 13 Indian Inst., Gatchina, Dubna</a:t>
            </a:r>
          </a:p>
        </p:txBody>
      </p:sp>
      <p:sp>
        <p:nvSpPr>
          <p:cNvPr id="355" name="Rechteck 17"/>
          <p:cNvSpPr/>
          <p:nvPr/>
        </p:nvSpPr>
        <p:spPr>
          <a:xfrm>
            <a:off x="4386131" y="4867275"/>
            <a:ext cx="2404270" cy="52322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sz="1400"/>
              <a:t>Forward calorimeter: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1400">
                <a:solidFill>
                  <a:srgbClr val="0033CC"/>
                </a:solidFill>
              </a:defRPr>
            </a:pPr>
            <a:r>
              <a:rPr sz="1400"/>
              <a:t>Moscow, Prague, Rez</a:t>
            </a:r>
          </a:p>
        </p:txBody>
      </p:sp>
      <p:sp>
        <p:nvSpPr>
          <p:cNvPr id="356" name="Rechteck 19"/>
          <p:cNvSpPr/>
          <p:nvPr/>
        </p:nvSpPr>
        <p:spPr>
          <a:xfrm>
            <a:off x="8086460" y="4886325"/>
            <a:ext cx="3231490" cy="7386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sz="1400"/>
              <a:t>DAQ and online event selection: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1400">
                <a:solidFill>
                  <a:srgbClr val="0033CC"/>
                </a:solidFill>
              </a:defRPr>
            </a:pPr>
            <a:r>
              <a:rPr sz="1400"/>
              <a:t>Darmstadt, Frankfurt, Kharagpur, Warsaw</a:t>
            </a:r>
          </a:p>
        </p:txBody>
      </p:sp>
      <p:sp>
        <p:nvSpPr>
          <p:cNvPr id="357" name="Rechteck 21"/>
          <p:cNvSpPr/>
          <p:nvPr/>
        </p:nvSpPr>
        <p:spPr>
          <a:xfrm>
            <a:off x="465667" y="4835525"/>
            <a:ext cx="3178176" cy="7386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sz="1400"/>
              <a:t>Transition Radiation Detector: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1400">
                <a:solidFill>
                  <a:srgbClr val="0033CC"/>
                </a:solidFill>
              </a:defRPr>
            </a:pPr>
            <a:r>
              <a:rPr sz="1400"/>
              <a:t>Bucharest, Frankfurt, Heidelberg, Münster</a:t>
            </a:r>
          </a:p>
        </p:txBody>
      </p:sp>
      <p:sp>
        <p:nvSpPr>
          <p:cNvPr id="358" name="Titel 1"/>
          <p:cNvSpPr txBox="1">
            <a:spLocks noGrp="1"/>
          </p:cNvSpPr>
          <p:nvPr>
            <p:ph type="title"/>
          </p:nvPr>
        </p:nvSpPr>
        <p:spPr>
          <a:xfrm>
            <a:off x="1143000" y="-101599"/>
            <a:ext cx="9906000" cy="762001"/>
          </a:xfrm>
          <a:prstGeom prst="rect">
            <a:avLst/>
          </a:prstGeom>
        </p:spPr>
        <p:txBody>
          <a:bodyPr/>
          <a:lstStyle/>
          <a:p>
            <a:r>
              <a:t>CBM Technical Developments</a:t>
            </a:r>
          </a:p>
        </p:txBody>
      </p:sp>
      <p:pic>
        <p:nvPicPr>
          <p:cNvPr id="36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8393" y="1141413"/>
            <a:ext cx="2419747" cy="1423988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361" name="Grafik 5" descr="Grafik 5"/>
          <p:cNvPicPr>
            <a:picLocks noChangeAspect="1"/>
          </p:cNvPicPr>
          <p:nvPr/>
        </p:nvPicPr>
        <p:blipFill>
          <a:blip r:embed="rId3">
            <a:extLst/>
          </a:blip>
          <a:srcRect l="34796" t="44609" b="4815"/>
          <a:stretch>
            <a:fillRect/>
          </a:stretch>
        </p:blipFill>
        <p:spPr>
          <a:xfrm>
            <a:off x="1313525" y="847726"/>
            <a:ext cx="1482460" cy="1622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06783" y="1214438"/>
            <a:ext cx="2161780" cy="144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Grafik 1" descr="Grafik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34496" y="1141413"/>
            <a:ext cx="1513418" cy="1544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19416" y="3333750"/>
            <a:ext cx="2137701" cy="1479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3102" y="3343275"/>
            <a:ext cx="2103306" cy="145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Content Placeholder 6" descr="Content Placeholder 6"/>
          <p:cNvPicPr>
            <a:picLocks noChangeAspect="1"/>
          </p:cNvPicPr>
          <p:nvPr/>
        </p:nvPicPr>
        <p:blipFill>
          <a:blip r:embed="rId8">
            <a:extLst/>
          </a:blip>
          <a:srcRect l="908" r="983"/>
          <a:stretch>
            <a:fillRect/>
          </a:stretch>
        </p:blipFill>
        <p:spPr>
          <a:xfrm>
            <a:off x="8630775" y="3302000"/>
            <a:ext cx="2142861" cy="151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icture 2" descr="Picture 2"/>
          <p:cNvPicPr>
            <a:picLocks noChangeAspect="1"/>
          </p:cNvPicPr>
          <p:nvPr/>
        </p:nvPicPr>
        <p:blipFill>
          <a:blip r:embed="rId9">
            <a:extLst/>
          </a:blip>
          <a:srcRect l="50000"/>
          <a:stretch>
            <a:fillRect/>
          </a:stretch>
        </p:blipFill>
        <p:spPr>
          <a:xfrm>
            <a:off x="4430846" y="5472113"/>
            <a:ext cx="2314841" cy="1377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Picture 3" descr="Picture 3"/>
          <p:cNvPicPr>
            <a:picLocks noChangeAspect="1"/>
          </p:cNvPicPr>
          <p:nvPr/>
        </p:nvPicPr>
        <p:blipFill>
          <a:blip r:embed="rId10">
            <a:extLst/>
          </a:blip>
          <a:srcRect b="34158"/>
          <a:stretch>
            <a:fillRect/>
          </a:stretch>
        </p:blipFill>
        <p:spPr>
          <a:xfrm>
            <a:off x="8179329" y="5610226"/>
            <a:ext cx="3045752" cy="1266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Picture 3" descr="Picture 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87876" y="5573714"/>
            <a:ext cx="2333759" cy="12779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04000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CBM FAIR 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Phase 0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experiments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214846"/>
            <a:ext cx="6596931" cy="5262154"/>
          </a:xfrm>
        </p:spPr>
        <p:txBody>
          <a:bodyPr/>
          <a:lstStyle/>
          <a:p>
            <a:pPr marL="457189" indent="-457189">
              <a:buFont typeface="+mj-lt"/>
              <a:buAutoNum type="arabicPeriod"/>
            </a:pPr>
            <a:r>
              <a:rPr lang="en-US" dirty="0"/>
              <a:t>Install, commission and use 430 out of </a:t>
            </a:r>
            <a:r>
              <a:rPr lang="en-US" dirty="0" smtClean="0"/>
              <a:t>1100</a:t>
            </a:r>
          </a:p>
          <a:p>
            <a:pPr marL="762000" lvl="1" indent="-487363">
              <a:buFont typeface="Wingdings" charset="2"/>
              <a:buChar char="Ø"/>
            </a:pPr>
            <a:r>
              <a:rPr lang="en-US" dirty="0" smtClean="0"/>
              <a:t>CBM </a:t>
            </a:r>
            <a:r>
              <a:rPr lang="en-US" dirty="0"/>
              <a:t>RICH multi-anode </a:t>
            </a:r>
            <a:r>
              <a:rPr lang="en-US" dirty="0" smtClean="0"/>
              <a:t>photo-multipliers </a:t>
            </a:r>
            <a:r>
              <a:rPr lang="en-US" dirty="0"/>
              <a:t>(MAPMT)  </a:t>
            </a:r>
            <a:r>
              <a:rPr lang="en-US" dirty="0" smtClean="0"/>
              <a:t>in HADES </a:t>
            </a:r>
            <a:r>
              <a:rPr lang="en-US" dirty="0"/>
              <a:t>RICH photon </a:t>
            </a:r>
            <a:r>
              <a:rPr lang="en-US" dirty="0" smtClean="0"/>
              <a:t>detector</a:t>
            </a:r>
          </a:p>
          <a:p>
            <a:pPr lvl="1">
              <a:buFont typeface="Courier New" charset="0"/>
              <a:buChar char="o"/>
            </a:pPr>
            <a:endParaRPr lang="en-US" dirty="0"/>
          </a:p>
          <a:p>
            <a:pPr marL="457189" indent="-457189">
              <a:buFont typeface="+mj-lt"/>
              <a:buAutoNum type="arabicPeriod"/>
            </a:pPr>
            <a:r>
              <a:rPr lang="en-US" dirty="0"/>
              <a:t>Install, commission and use</a:t>
            </a:r>
          </a:p>
          <a:p>
            <a:pPr marL="762000" lvl="1" indent="-487363">
              <a:buFont typeface="Wingdings" charset="2"/>
              <a:buChar char="Ø"/>
            </a:pPr>
            <a:r>
              <a:rPr lang="en-US" dirty="0"/>
              <a:t>10% of the CBM TOF modules including read-out chain at STAR/RHIC (BES II 2019/2020)</a:t>
            </a:r>
          </a:p>
          <a:p>
            <a:pPr lvl="1">
              <a:buFont typeface="Courier New" charset="0"/>
              <a:buChar char="o"/>
            </a:pPr>
            <a:endParaRPr lang="en-US" dirty="0" smtClean="0"/>
          </a:p>
          <a:p>
            <a:pPr lvl="1">
              <a:buFont typeface="Courier New" charset="0"/>
              <a:buChar char="o"/>
            </a:pPr>
            <a:endParaRPr lang="en-US" dirty="0"/>
          </a:p>
          <a:p>
            <a:endParaRPr lang="en-US" dirty="0"/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l="20843" t="14823" r="27998" b="15343"/>
          <a:stretch/>
        </p:blipFill>
        <p:spPr>
          <a:xfrm>
            <a:off x="7768459" y="1067462"/>
            <a:ext cx="4078055" cy="281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32110">
            <a:off x="8585949" y="988715"/>
            <a:ext cx="836400" cy="7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 txBox="1"/>
          <p:nvPr/>
        </p:nvSpPr>
        <p:spPr>
          <a:xfrm>
            <a:off x="9201502" y="956933"/>
            <a:ext cx="1185468" cy="234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430 MAPMTs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7922446" y="1170290"/>
            <a:ext cx="563141" cy="522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Read</a:t>
            </a:r>
          </a:p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out</a:t>
            </a:r>
          </a:p>
        </p:txBody>
      </p:sp>
      <p:grpSp>
        <p:nvGrpSpPr>
          <p:cNvPr id="290" name="Shape 290"/>
          <p:cNvGrpSpPr/>
          <p:nvPr/>
        </p:nvGrpSpPr>
        <p:grpSpPr>
          <a:xfrm rot="9616492" flipH="1">
            <a:off x="8964623" y="3330354"/>
            <a:ext cx="365299" cy="317583"/>
            <a:chOff x="5832188" y="1702989"/>
            <a:chExt cx="254700" cy="343198"/>
          </a:xfrm>
        </p:grpSpPr>
        <p:cxnSp>
          <p:nvCxnSpPr>
            <p:cNvPr id="291" name="Shape 291"/>
            <p:cNvCxnSpPr/>
            <p:nvPr/>
          </p:nvCxnSpPr>
          <p:spPr>
            <a:xfrm flipH="1">
              <a:off x="5832188" y="1702989"/>
              <a:ext cx="254698" cy="1893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cxnSp>
          <p:nvCxnSpPr>
            <p:cNvPr id="292" name="Shape 292"/>
            <p:cNvCxnSpPr/>
            <p:nvPr/>
          </p:nvCxnSpPr>
          <p:spPr>
            <a:xfrm flipH="1">
              <a:off x="5959389" y="1702989"/>
              <a:ext cx="127500" cy="34319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cxnSp>
        <p:nvCxnSpPr>
          <p:cNvPr id="293" name="Shape 293"/>
          <p:cNvCxnSpPr/>
          <p:nvPr/>
        </p:nvCxnSpPr>
        <p:spPr>
          <a:xfrm flipH="1">
            <a:off x="9341021" y="1229214"/>
            <a:ext cx="259288" cy="556637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94" name="Shape 294"/>
          <p:cNvCxnSpPr/>
          <p:nvPr/>
        </p:nvCxnSpPr>
        <p:spPr>
          <a:xfrm>
            <a:off x="8414128" y="1507530"/>
            <a:ext cx="350515" cy="351559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95" name="Shape 295"/>
          <p:cNvSpPr txBox="1"/>
          <p:nvPr/>
        </p:nvSpPr>
        <p:spPr>
          <a:xfrm>
            <a:off x="10770638" y="3435253"/>
            <a:ext cx="1165463" cy="2674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Exist. RICH</a:t>
            </a:r>
          </a:p>
        </p:txBody>
      </p:sp>
      <p:cxnSp>
        <p:nvCxnSpPr>
          <p:cNvPr id="296" name="Shape 296"/>
          <p:cNvCxnSpPr/>
          <p:nvPr/>
        </p:nvCxnSpPr>
        <p:spPr>
          <a:xfrm rot="10800000">
            <a:off x="10907405" y="3097493"/>
            <a:ext cx="67436" cy="30209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87" y="3902189"/>
            <a:ext cx="3584575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391315" y="3949669"/>
            <a:ext cx="4255779" cy="2547494"/>
            <a:chOff x="2666930" y="3153638"/>
            <a:chExt cx="3191834" cy="1910621"/>
          </a:xfrm>
        </p:grpSpPr>
        <p:pic>
          <p:nvPicPr>
            <p:cNvPr id="19" name="Picture 7" descr="Screen Clippi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930" y="3153638"/>
              <a:ext cx="3113200" cy="1909917"/>
            </a:xfrm>
            <a:prstGeom prst="rect">
              <a:avLst/>
            </a:prstGeom>
          </p:spPr>
        </p:pic>
        <p:sp>
          <p:nvSpPr>
            <p:cNvPr id="20" name="TextBox 10"/>
            <p:cNvSpPr txBox="1"/>
            <p:nvPr/>
          </p:nvSpPr>
          <p:spPr>
            <a:xfrm>
              <a:off x="4060591" y="4094085"/>
              <a:ext cx="84782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collider vertex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(~250 cm)</a:t>
              </a:r>
              <a:endParaRPr lang="de-DE" sz="1200" kern="0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 rot="16200000">
              <a:off x="3303690" y="3892213"/>
              <a:ext cx="484748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000000"/>
                  </a:solidFill>
                </a:rPr>
                <a:t>100 cm</a:t>
              </a:r>
              <a:endParaRPr lang="de-DE" sz="1100" kern="0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12"/>
            <p:cNvSpPr txBox="1"/>
            <p:nvPr/>
          </p:nvSpPr>
          <p:spPr>
            <a:xfrm>
              <a:off x="4872743" y="4000140"/>
              <a:ext cx="95843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fixed target pos.</a:t>
              </a:r>
            </a:p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(~500 cm)</a:t>
              </a:r>
              <a:endParaRPr lang="de-DE" sz="1200" kern="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13"/>
            <p:cNvSpPr txBox="1"/>
            <p:nvPr/>
          </p:nvSpPr>
          <p:spPr>
            <a:xfrm>
              <a:off x="4035908" y="4571501"/>
              <a:ext cx="18228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0" dirty="0">
                  <a:solidFill>
                    <a:srgbClr val="810006"/>
                  </a:solidFill>
                </a:rPr>
                <a:t>CBM MRPC active area</a:t>
              </a:r>
              <a:endParaRPr lang="de-DE" sz="1600" b="1" kern="0" dirty="0">
                <a:solidFill>
                  <a:srgbClr val="810006"/>
                </a:solidFill>
              </a:endParaRPr>
            </a:p>
          </p:txBody>
        </p:sp>
        <p:sp>
          <p:nvSpPr>
            <p:cNvPr id="24" name="TextBox 14"/>
            <p:cNvSpPr txBox="1"/>
            <p:nvPr/>
          </p:nvSpPr>
          <p:spPr>
            <a:xfrm>
              <a:off x="4021019" y="4810343"/>
              <a:ext cx="134435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0" dirty="0">
                  <a:solidFill>
                    <a:srgbClr val="006600"/>
                  </a:solidFill>
                </a:rPr>
                <a:t>CBM electronics</a:t>
              </a:r>
              <a:endParaRPr lang="de-DE" sz="1600" b="1" kern="0" dirty="0">
                <a:solidFill>
                  <a:srgbClr val="006600"/>
                </a:solidFill>
              </a:endParaRPr>
            </a:p>
          </p:txBody>
        </p:sp>
        <p:cxnSp>
          <p:nvCxnSpPr>
            <p:cNvPr id="25" name="Straight Arrow Connector 16"/>
            <p:cNvCxnSpPr>
              <a:stCxn id="23" idx="1"/>
            </p:cNvCxnSpPr>
            <p:nvPr/>
          </p:nvCxnSpPr>
          <p:spPr bwMode="auto">
            <a:xfrm flipH="1" flipV="1">
              <a:off x="3837635" y="4696612"/>
              <a:ext cx="198273" cy="1848"/>
            </a:xfrm>
            <a:prstGeom prst="straightConnector1">
              <a:avLst/>
            </a:prstGeom>
            <a:noFill/>
            <a:ln w="38100" cap="flat" cmpd="sng" algn="ctr">
              <a:solidFill>
                <a:srgbClr val="810006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19"/>
            <p:cNvCxnSpPr/>
            <p:nvPr/>
          </p:nvCxnSpPr>
          <p:spPr bwMode="auto">
            <a:xfrm flipH="1">
              <a:off x="3778335" y="4961759"/>
              <a:ext cx="268700" cy="1"/>
            </a:xfrm>
            <a:prstGeom prst="straightConnector1">
              <a:avLst/>
            </a:prstGeom>
            <a:noFill/>
            <a:ln w="381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7" name="Straight Arrow Connector 9"/>
          <p:cNvCxnSpPr/>
          <p:nvPr/>
        </p:nvCxnSpPr>
        <p:spPr bwMode="auto">
          <a:xfrm flipV="1">
            <a:off x="7774904" y="5351637"/>
            <a:ext cx="1314291" cy="3955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9" name="Grafik 4" descr="Grafik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2978" y="3949669"/>
            <a:ext cx="1939778" cy="246815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</p:spPr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72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mCBM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charset="0"/>
              <a:buChar char="o"/>
              <a:defRPr sz="1800" b="0"/>
            </a:pPr>
            <a:r>
              <a:rPr lang="en-US" dirty="0" smtClean="0"/>
              <a:t>Pre-series detector modules will be arranged to track charged particles w/o magnetic field.</a:t>
            </a:r>
          </a:p>
          <a:p>
            <a:pPr>
              <a:buFont typeface="Courier New" charset="0"/>
              <a:buChar char="o"/>
              <a:defRPr sz="1800" b="0"/>
            </a:pPr>
            <a:r>
              <a:rPr lang="en-US" dirty="0" smtClean="0"/>
              <a:t>Test full read-out chain with free streaming front-ends</a:t>
            </a:r>
          </a:p>
          <a:p>
            <a:pPr>
              <a:buFont typeface="Courier New" charset="0"/>
              <a:buChar char="o"/>
              <a:defRPr sz="1800" b="0"/>
            </a:pPr>
            <a:r>
              <a:rPr lang="en-US" dirty="0" smtClean="0"/>
              <a:t>Operate starting from 2019 on at SIS18</a:t>
            </a:r>
          </a:p>
          <a:p>
            <a:pPr>
              <a:buFont typeface="Courier New" charset="0"/>
              <a:buChar char="o"/>
              <a:defRPr sz="1800" b="0"/>
            </a:pPr>
            <a:r>
              <a:rPr lang="en-US" dirty="0" smtClean="0"/>
              <a:t>On-line select Lambda decays by track topology only</a:t>
            </a:r>
            <a:endParaRPr lang="en-US" dirty="0"/>
          </a:p>
          <a:p>
            <a:endParaRPr lang="en-US" dirty="0"/>
          </a:p>
        </p:txBody>
      </p:sp>
      <p:pic>
        <p:nvPicPr>
          <p:cNvPr id="39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54881" y="1018731"/>
            <a:ext cx="3427519" cy="5520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3395" y="2725847"/>
            <a:ext cx="6456724" cy="1468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8970" y="4294120"/>
            <a:ext cx="2199259" cy="2286004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extfeld 10"/>
          <p:cNvSpPr txBox="1"/>
          <p:nvPr/>
        </p:nvSpPr>
        <p:spPr>
          <a:xfrm>
            <a:off x="738970" y="4332938"/>
            <a:ext cx="6830230" cy="2241904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/>
          <a:p>
            <a:pPr marL="2508250" indent="-285750">
              <a:spcBef>
                <a:spcPts val="1200"/>
              </a:spcBef>
              <a:buFont typeface="Courier New" charset="0"/>
              <a:buChar char="o"/>
              <a:defRPr b="0"/>
            </a:pPr>
            <a:r>
              <a:rPr lang="de-DE" sz="1600" dirty="0" err="1" smtClean="0">
                <a:latin typeface="Avenir Roman" charset="0"/>
                <a:ea typeface="Avenir Roman" charset="0"/>
                <a:cs typeface="Avenir Roman" charset="0"/>
              </a:rPr>
              <a:t>Reconstruction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de-DE" sz="1600" dirty="0" err="1" smtClean="0">
                <a:latin typeface="Avenir Roman" charset="0"/>
                <a:ea typeface="Avenir Roman" charset="0"/>
                <a:cs typeface="Avenir Roman" charset="0"/>
              </a:rPr>
              <a:t>performance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de-DE" sz="1600" dirty="0" err="1" smtClean="0">
                <a:latin typeface="Avenir Roman" charset="0"/>
                <a:ea typeface="Avenir Roman" charset="0"/>
                <a:cs typeface="Avenir Roman" charset="0"/>
              </a:rPr>
              <a:t>based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on </a:t>
            </a:r>
            <a:r>
              <a:rPr sz="1600" dirty="0" smtClean="0">
                <a:latin typeface="Avenir Roman" charset="0"/>
                <a:ea typeface="Avenir Roman" charset="0"/>
                <a:cs typeface="Avenir Roman" charset="0"/>
              </a:rPr>
              <a:t>10</a:t>
            </a:r>
            <a:r>
              <a:rPr sz="1600" baseline="30000" dirty="0" smtClean="0">
                <a:latin typeface="Avenir Roman" charset="0"/>
                <a:ea typeface="Avenir Roman" charset="0"/>
                <a:cs typeface="Avenir Roman" charset="0"/>
              </a:rPr>
              <a:t>8</a:t>
            </a:r>
            <a:r>
              <a:rPr sz="16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de-DE" sz="1600" dirty="0" err="1" smtClean="0">
                <a:latin typeface="Avenir Roman" charset="0"/>
                <a:ea typeface="Avenir Roman" charset="0"/>
                <a:cs typeface="Avenir Roman" charset="0"/>
              </a:rPr>
              <a:t>simulated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sz="1600" dirty="0" smtClean="0">
                <a:latin typeface="Avenir Roman" charset="0"/>
                <a:ea typeface="Avenir Roman" charset="0"/>
                <a:cs typeface="Avenir Roman" charset="0"/>
              </a:rPr>
              <a:t>UrQMD collisions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de-DE" sz="1600" dirty="0" err="1" smtClean="0">
                <a:latin typeface="Avenir Roman" charset="0"/>
                <a:ea typeface="Avenir Roman" charset="0"/>
                <a:cs typeface="Avenir Roman" charset="0"/>
              </a:rPr>
              <a:t>of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de-DE" sz="1600" dirty="0" err="1" smtClean="0">
                <a:latin typeface="Avenir Roman" charset="0"/>
                <a:ea typeface="Avenir Roman" charset="0"/>
                <a:cs typeface="Avenir Roman" charset="0"/>
              </a:rPr>
              <a:t>Ni-Ni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at</a:t>
            </a:r>
            <a:r>
              <a:rPr sz="16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/>
            </a:r>
            <a:b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</a:br>
            <a:r>
              <a:rPr sz="1600" dirty="0" smtClean="0">
                <a:latin typeface="Avenir Roman" charset="0"/>
                <a:ea typeface="Avenir Roman" charset="0"/>
                <a:cs typeface="Avenir Roman" charset="0"/>
              </a:rPr>
              <a:t>1,93 AGeV</a:t>
            </a:r>
            <a:endParaRPr sz="1600" dirty="0">
              <a:latin typeface="Avenir Roman" charset="0"/>
              <a:ea typeface="Avenir Roman" charset="0"/>
              <a:cs typeface="Avenir Roman" charset="0"/>
            </a:endParaRPr>
          </a:p>
          <a:p>
            <a:pPr marL="2508250" indent="-285750">
              <a:spcBef>
                <a:spcPts val="1200"/>
              </a:spcBef>
              <a:buFont typeface="Courier New" charset="0"/>
              <a:buChar char="o"/>
              <a:defRPr b="0"/>
            </a:pPr>
            <a:r>
              <a:rPr sz="1600" dirty="0">
                <a:latin typeface="Avenir Roman" charset="0"/>
                <a:ea typeface="Avenir Roman" charset="0"/>
                <a:cs typeface="Avenir Roman" charset="0"/>
              </a:rPr>
              <a:t>Technical goal: 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de-DE" sz="1600" dirty="0" err="1" smtClean="0">
                <a:latin typeface="Avenir Roman" charset="0"/>
                <a:ea typeface="Avenir Roman" charset="0"/>
                <a:cs typeface="Avenir Roman" charset="0"/>
              </a:rPr>
              <a:t>reach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de-DE" sz="1600" dirty="0" err="1" smtClean="0">
                <a:latin typeface="Avenir Roman" charset="0"/>
                <a:ea typeface="Avenir Roman" charset="0"/>
                <a:cs typeface="Avenir Roman" charset="0"/>
              </a:rPr>
              <a:t>respective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de-DE" sz="1600" dirty="0" err="1" smtClean="0">
                <a:latin typeface="Avenir Roman" charset="0"/>
                <a:ea typeface="Avenir Roman" charset="0"/>
                <a:cs typeface="Avenir Roman" charset="0"/>
              </a:rPr>
              <a:t>statistics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in </a:t>
            </a:r>
            <a:r>
              <a:rPr lang="de-DE" sz="1600" dirty="0" err="1" smtClean="0">
                <a:latin typeface="Avenir Roman" charset="0"/>
                <a:ea typeface="Avenir Roman" charset="0"/>
                <a:cs typeface="Avenir Roman" charset="0"/>
              </a:rPr>
              <a:t>less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de-DE" sz="1600" dirty="0" err="1" smtClean="0">
                <a:latin typeface="Avenir Roman" charset="0"/>
                <a:ea typeface="Avenir Roman" charset="0"/>
                <a:cs typeface="Avenir Roman" charset="0"/>
              </a:rPr>
              <a:t>than</a:t>
            </a:r>
            <a:r>
              <a:rPr lang="de-DE" sz="1600" dirty="0" smtClean="0">
                <a:latin typeface="Avenir Roman" charset="0"/>
                <a:ea typeface="Avenir Roman" charset="0"/>
                <a:cs typeface="Avenir Roman" charset="0"/>
              </a:rPr>
              <a:t> a </a:t>
            </a:r>
            <a:r>
              <a:rPr lang="de-DE" sz="1600" dirty="0" err="1" smtClean="0">
                <a:latin typeface="Avenir Roman" charset="0"/>
                <a:ea typeface="Avenir Roman" charset="0"/>
                <a:cs typeface="Avenir Roman" charset="0"/>
              </a:rPr>
              <a:t>minute</a:t>
            </a:r>
            <a:r>
              <a:rPr sz="1600" dirty="0" smtClean="0"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sz="1600" dirty="0">
                <a:latin typeface="Avenir Roman" charset="0"/>
                <a:ea typeface="Avenir Roman" charset="0"/>
                <a:cs typeface="Avenir Roman" charset="0"/>
              </a:rPr>
              <a:t>data taking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</p:spPr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examples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CBM readout and online systems</a:t>
            </a:r>
          </a:p>
        </p:txBody>
      </p:sp>
      <p:pic>
        <p:nvPicPr>
          <p:cNvPr id="28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7989" y="1117436"/>
            <a:ext cx="4573587" cy="3049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717" y="4163961"/>
            <a:ext cx="11057158" cy="2333673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Textfeld 13"/>
          <p:cNvSpPr txBox="1"/>
          <p:nvPr/>
        </p:nvSpPr>
        <p:spPr>
          <a:xfrm>
            <a:off x="661975" y="1211757"/>
            <a:ext cx="4989525" cy="2446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Aft>
                <a:spcPts val="1200"/>
              </a:spcAft>
              <a:defRPr sz="1800"/>
            </a:pPr>
            <a:r>
              <a:rPr sz="2000" dirty="0">
                <a:latin typeface="Arial" charset="0"/>
                <a:ea typeface="Arial" charset="0"/>
                <a:cs typeface="Arial" charset="0"/>
              </a:rPr>
              <a:t>Novel readout system</a:t>
            </a:r>
            <a:endParaRPr sz="2000" dirty="0">
              <a:latin typeface="Arial" charset="0"/>
              <a:ea typeface="Arial" charset="0"/>
              <a:cs typeface="Arial" charset="0"/>
              <a:sym typeface="Times New Roman"/>
            </a:endParaRPr>
          </a:p>
          <a:p>
            <a:pPr marL="285750" indent="-285750">
              <a:spcAft>
                <a:spcPts val="600"/>
              </a:spcAft>
              <a:buSzPct val="100000"/>
              <a:buFont typeface="Courier New" charset="0"/>
              <a:buChar char="o"/>
              <a:defRPr sz="1800" b="0"/>
            </a:pPr>
            <a:r>
              <a:rPr dirty="0"/>
              <a:t>no hardware trigger on events, free streaming triggerless data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indent="-285750">
              <a:spcAft>
                <a:spcPts val="600"/>
              </a:spcAft>
              <a:buSzPct val="100000"/>
              <a:buFont typeface="Courier New" charset="0"/>
              <a:buChar char="o"/>
              <a:defRPr sz="1800" b="0"/>
            </a:pPr>
            <a:r>
              <a:rPr dirty="0"/>
              <a:t>detector hits with time stamps,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indent="-285750">
              <a:spcAft>
                <a:spcPts val="600"/>
              </a:spcAft>
              <a:buSzPct val="100000"/>
              <a:buFont typeface="Courier New" charset="0"/>
              <a:buChar char="o"/>
              <a:defRPr sz="1800" b="0"/>
            </a:pPr>
            <a:r>
              <a:rPr dirty="0"/>
              <a:t>full online 4-D track and event reconstruction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indent="-285750">
              <a:spcAft>
                <a:spcPts val="600"/>
              </a:spcAft>
              <a:buSzPct val="100000"/>
              <a:buFont typeface="Courier New" charset="0"/>
              <a:buChar char="o"/>
              <a:defRPr sz="1800" b="0"/>
            </a:pPr>
            <a:r>
              <a:rPr dirty="0" smtClean="0"/>
              <a:t>analysis </a:t>
            </a:r>
            <a:r>
              <a:rPr dirty="0"/>
              <a:t>of 10 MHz event rate implemented, only very moderate losses in efficiency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5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Strange particle production: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30000"/>
              <a:t>+</a:t>
            </a:r>
            <a:r>
              <a:t> &amp;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30000"/>
              <a:t>-</a:t>
            </a:r>
          </a:p>
        </p:txBody>
      </p:sp>
      <p:sp>
        <p:nvSpPr>
          <p:cNvPr id="328" name="Foliennummernplatzhalter 2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3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4471" y="1381905"/>
            <a:ext cx="4648528" cy="87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964" y="4147126"/>
            <a:ext cx="9903348" cy="240607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Textfeld 3"/>
          <p:cNvSpPr txBox="1"/>
          <p:nvPr/>
        </p:nvSpPr>
        <p:spPr>
          <a:xfrm>
            <a:off x="711200" y="961694"/>
            <a:ext cx="9307783" cy="301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defRPr sz="1800">
                <a:solidFill>
                  <a:srgbClr val="FF0000"/>
                </a:solidFill>
              </a:defRPr>
            </a:pPr>
            <a:r>
              <a:rPr dirty="0"/>
              <a:t>NEW: </a:t>
            </a:r>
            <a:r>
              <a:rPr dirty="0">
                <a:solidFill>
                  <a:srgbClr val="000000"/>
                </a:solidFill>
              </a:rPr>
              <a:t>Identification of </a:t>
            </a:r>
            <a:r>
              <a:rPr dirty="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30000" dirty="0">
                <a:solidFill>
                  <a:srgbClr val="000000"/>
                </a:solidFill>
              </a:rPr>
              <a:t>+</a:t>
            </a:r>
            <a:r>
              <a:rPr dirty="0">
                <a:solidFill>
                  <a:srgbClr val="000000"/>
                </a:solidFill>
              </a:rPr>
              <a:t> and </a:t>
            </a:r>
            <a:r>
              <a:rPr dirty="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30000" dirty="0">
                <a:solidFill>
                  <a:srgbClr val="000000"/>
                </a:solidFill>
              </a:rPr>
              <a:t>-</a:t>
            </a:r>
            <a:r>
              <a:rPr dirty="0">
                <a:solidFill>
                  <a:srgbClr val="000000"/>
                </a:solidFill>
              </a:rPr>
              <a:t> via their decay topology</a:t>
            </a:r>
          </a:p>
          <a:p>
            <a:pPr marL="285750" indent="-285750">
              <a:buSzPct val="100000"/>
              <a:buFont typeface="Arial"/>
              <a:buChar char="•"/>
              <a:defRPr sz="1800"/>
            </a:pPr>
            <a:endParaRPr dirty="0">
              <a:solidFill>
                <a:srgbClr val="00000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800"/>
            </a:pPr>
            <a:endParaRPr dirty="0">
              <a:solidFill>
                <a:srgbClr val="00000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800"/>
            </a:pPr>
            <a:endParaRPr dirty="0">
              <a:solidFill>
                <a:srgbClr val="000000"/>
              </a:solidFill>
            </a:endParaRPr>
          </a:p>
          <a:p>
            <a:pPr>
              <a:buSzPct val="100000"/>
              <a:defRPr sz="1800" b="0"/>
            </a:pPr>
            <a:r>
              <a:rPr dirty="0"/>
              <a:t>Method:</a:t>
            </a:r>
          </a:p>
          <a:p>
            <a:pPr marL="742950" lvl="1" indent="-285750">
              <a:spcAft>
                <a:spcPts val="600"/>
              </a:spcAft>
              <a:buSzPct val="100000"/>
              <a:buFont typeface="Courier New" charset="0"/>
              <a:buChar char="o"/>
              <a:defRPr sz="1800" b="0"/>
            </a:pPr>
            <a:r>
              <a:rPr sz="1600" dirty="0"/>
              <a:t>Find all primary and secondary tracks, use TOF PID for secondary track</a:t>
            </a:r>
          </a:p>
          <a:p>
            <a:pPr marL="742950" lvl="1" indent="-285750">
              <a:spcAft>
                <a:spcPts val="600"/>
              </a:spcAft>
              <a:buSzPct val="100000"/>
              <a:buFont typeface="Courier New" charset="0"/>
              <a:buChar char="o"/>
              <a:defRPr sz="1800" b="0"/>
            </a:pPr>
            <a:r>
              <a:rPr sz="1600" dirty="0"/>
              <a:t>Search whether two would fit together with a kink</a:t>
            </a:r>
          </a:p>
          <a:p>
            <a:pPr marL="742950" lvl="1" indent="-285750">
              <a:spcAft>
                <a:spcPts val="600"/>
              </a:spcAft>
              <a:buSzPct val="100000"/>
              <a:buFont typeface="Courier New" charset="0"/>
              <a:buChar char="o"/>
              <a:defRPr sz="1800" b="0"/>
            </a:pPr>
            <a:r>
              <a:rPr sz="1600" dirty="0"/>
              <a:t>From momentum conservation get momentum of neutral particle</a:t>
            </a:r>
          </a:p>
          <a:p>
            <a:pPr marL="742950" lvl="1" indent="-285750">
              <a:spcAft>
                <a:spcPts val="600"/>
              </a:spcAft>
              <a:buSzPct val="100000"/>
              <a:buFont typeface="Courier New" charset="0"/>
              <a:buChar char="o"/>
              <a:defRPr sz="1800" b="0"/>
            </a:pPr>
            <a:r>
              <a:rPr sz="1600" dirty="0"/>
              <a:t>Assume e.g. </a:t>
            </a:r>
            <a:r>
              <a:rPr sz="1600" dirty="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sz="1600" baseline="30000" dirty="0"/>
              <a:t>-</a:t>
            </a:r>
            <a:r>
              <a:rPr sz="1600" dirty="0"/>
              <a:t> decay, calculate (missing) mass of neutral particle</a:t>
            </a:r>
          </a:p>
          <a:p>
            <a:pPr marL="742950" lvl="1" indent="-285750">
              <a:spcAft>
                <a:spcPts val="600"/>
              </a:spcAft>
              <a:buSzPct val="100000"/>
              <a:buFont typeface="Courier New" charset="0"/>
              <a:buChar char="o"/>
              <a:defRPr sz="1800" b="0"/>
            </a:pPr>
            <a:r>
              <a:rPr sz="1600" dirty="0"/>
              <a:t>Select neutron candidates, recalculate </a:t>
            </a:r>
            <a:r>
              <a:rPr sz="1600" dirty="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sz="1600" dirty="0"/>
              <a:t> mass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Di-electron measurements with CBM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 smtClean="0"/>
              <a:t>Au-Au collisions at 8 </a:t>
            </a:r>
            <a:r>
              <a:rPr lang="en-US" sz="1800" i="1" dirty="0" smtClean="0"/>
              <a:t>A </a:t>
            </a:r>
            <a:r>
              <a:rPr lang="en-US" sz="1800" dirty="0" smtClean="0"/>
              <a:t>GeV, full Monte-Carlo.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  <a:tabLst>
                <a:tab pos="5511800" algn="l"/>
              </a:tabLst>
            </a:pPr>
            <a:r>
              <a:rPr lang="en-US" sz="1600" dirty="0" smtClean="0"/>
              <a:t>Input cocktail	Reconstructed in acceptance 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</p:spPr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pic>
        <p:nvPicPr>
          <p:cNvPr id="11" name="Picture 10" descr="dielectron_cocktail_auau25gev_c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858" y="2435213"/>
            <a:ext cx="3458281" cy="3860801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800" y="2404456"/>
            <a:ext cx="3847736" cy="369331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3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270000" y="117450"/>
            <a:ext cx="9721851" cy="5032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de-DE" sz="2800" dirty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0921" y="225799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Croatia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r>
              <a:rPr lang="de-DE" sz="14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Split Univ.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Yichang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Univ.Prague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Budapest Univ.</a:t>
            </a:r>
          </a:p>
        </p:txBody>
      </p:sp>
      <p:sp>
        <p:nvSpPr>
          <p:cNvPr id="6" name="Rechteck 5"/>
          <p:cNvSpPr/>
          <p:nvPr/>
        </p:nvSpPr>
        <p:spPr>
          <a:xfrm>
            <a:off x="1770832" y="240192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22677" y="372594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36633" y="372594"/>
            <a:ext cx="171026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Silesia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 Katowice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9029702" y="2728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7" b="18468"/>
          <a:stretch/>
        </p:blipFill>
        <p:spPr bwMode="auto">
          <a:xfrm>
            <a:off x="3783154" y="3390973"/>
            <a:ext cx="7456346" cy="344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162802" y="3566826"/>
            <a:ext cx="3801041" cy="508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1" dirty="0">
                <a:solidFill>
                  <a:srgbClr val="000000"/>
                </a:solidFill>
              </a:rPr>
              <a:t>26</a:t>
            </a:r>
            <a:r>
              <a:rPr lang="de-DE" sz="1351" baseline="30000" dirty="0">
                <a:solidFill>
                  <a:srgbClr val="000000"/>
                </a:solidFill>
              </a:rPr>
              <a:t>th</a:t>
            </a:r>
            <a:r>
              <a:rPr lang="de-DE" sz="1351" dirty="0">
                <a:solidFill>
                  <a:srgbClr val="000000"/>
                </a:solidFill>
              </a:rPr>
              <a:t> CBM </a:t>
            </a:r>
            <a:r>
              <a:rPr lang="de-DE" sz="1351" dirty="0" err="1">
                <a:solidFill>
                  <a:srgbClr val="000000"/>
                </a:solidFill>
              </a:rPr>
              <a:t>Collaboration</a:t>
            </a:r>
            <a:r>
              <a:rPr lang="de-DE" sz="1351" dirty="0">
                <a:solidFill>
                  <a:srgbClr val="000000"/>
                </a:solidFill>
              </a:rPr>
              <a:t> </a:t>
            </a:r>
            <a:r>
              <a:rPr lang="de-DE" sz="1351" dirty="0" err="1">
                <a:solidFill>
                  <a:srgbClr val="000000"/>
                </a:solidFill>
              </a:rPr>
              <a:t>meeting</a:t>
            </a:r>
            <a:r>
              <a:rPr lang="de-DE" sz="1351" dirty="0">
                <a:solidFill>
                  <a:srgbClr val="000000"/>
                </a:solidFill>
              </a:rPr>
              <a:t> in </a:t>
            </a:r>
            <a:r>
              <a:rPr lang="de-DE" sz="1351" dirty="0" err="1">
                <a:solidFill>
                  <a:srgbClr val="000000"/>
                </a:solidFill>
              </a:rPr>
              <a:t>Prague</a:t>
            </a:r>
            <a:r>
              <a:rPr lang="de-DE" sz="1351" dirty="0">
                <a:solidFill>
                  <a:srgbClr val="000000"/>
                </a:solidFill>
              </a:rPr>
              <a:t>, CZ </a:t>
            </a:r>
          </a:p>
          <a:p>
            <a:pPr algn="ctr"/>
            <a:r>
              <a:rPr lang="de-DE" sz="1351" dirty="0">
                <a:solidFill>
                  <a:srgbClr val="000000"/>
                </a:solidFill>
              </a:rPr>
              <a:t>14 -18 Sept. 2015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8055865" y="652534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7623817" y="645333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7124702" y="4125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LHEP,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Obninsk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St. Petersburg P. Univ.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</a:rPr>
              <a:t>Ioffe</a:t>
            </a:r>
            <a:r>
              <a:rPr lang="de-DE" sz="1200" dirty="0">
                <a:solidFill>
                  <a:srgbClr val="002060"/>
                </a:solidFill>
              </a:rPr>
              <a:t> Phys.-Tech. </a:t>
            </a:r>
            <a:r>
              <a:rPr lang="de-DE" sz="1200" dirty="0" err="1">
                <a:solidFill>
                  <a:srgbClr val="002060"/>
                </a:solidFill>
              </a:rPr>
              <a:t>Inst</a:t>
            </a:r>
            <a:r>
              <a:rPr lang="de-DE" sz="1200" dirty="0">
                <a:solidFill>
                  <a:srgbClr val="002060"/>
                </a:solidFill>
              </a:rPr>
              <a:t>. St. </a:t>
            </a:r>
            <a:r>
              <a:rPr lang="de-DE" sz="1200" dirty="0" err="1">
                <a:solidFill>
                  <a:srgbClr val="002060"/>
                </a:solidFill>
              </a:rPr>
              <a:t>Pb</a:t>
            </a:r>
            <a:r>
              <a:rPr lang="de-DE" sz="1200" dirty="0">
                <a:solidFill>
                  <a:srgbClr val="002060"/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6" y="4268669"/>
            <a:ext cx="1408244" cy="19011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734" y="6340680"/>
            <a:ext cx="315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de-DE" dirty="0" smtClean="0">
                <a:solidFill>
                  <a:srgbClr val="14425D"/>
                </a:solidFill>
                <a:latin typeface="Tahoma" pitchFamily="34" charset="0"/>
              </a:rPr>
              <a:t>60 </a:t>
            </a:r>
            <a:r>
              <a:rPr lang="en-US" altLang="de-DE" dirty="0">
                <a:solidFill>
                  <a:srgbClr val="14425D"/>
                </a:solidFill>
                <a:latin typeface="Tahoma" pitchFamily="34" charset="0"/>
              </a:rPr>
              <a:t>institutions, 530 members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4537" y="5829280"/>
            <a:ext cx="3557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de-DE" dirty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en-US" altLang="de-DE" dirty="0" smtClean="0">
                <a:solidFill>
                  <a:srgbClr val="14425D"/>
                </a:solidFill>
                <a:latin typeface="Tahoma" pitchFamily="34" charset="0"/>
              </a:rPr>
              <a:t>                      Collaboration</a:t>
            </a:r>
            <a:endParaRPr lang="en-GB" altLang="de-DE" dirty="0">
              <a:solidFill>
                <a:srgbClr val="14425D"/>
              </a:solidFill>
              <a:latin typeface="Tahoma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5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QCD phase diagram 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00594" y="1444753"/>
            <a:ext cx="8030173" cy="4804714"/>
            <a:chOff x="163285" y="883580"/>
            <a:chExt cx="6291263" cy="369379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24" b="1734"/>
            <a:stretch/>
          </p:blipFill>
          <p:spPr bwMode="auto">
            <a:xfrm>
              <a:off x="163285" y="883580"/>
              <a:ext cx="6291263" cy="363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607012" y="4357840"/>
              <a:ext cx="3012367" cy="219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8430767" y="2687723"/>
            <a:ext cx="3584449" cy="208544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5438" indent="-325438">
              <a:spcAft>
                <a:spcPts val="1200"/>
              </a:spcAft>
              <a:buNone/>
            </a:pPr>
            <a:r>
              <a:rPr lang="en-US" sz="2000" b="1" dirty="0"/>
              <a:t>Open questions:</a:t>
            </a:r>
          </a:p>
          <a:p>
            <a:pPr marL="325438" indent="-325438">
              <a:buFont typeface="Courier New" charset="0"/>
              <a:buChar char="o"/>
            </a:pPr>
            <a:r>
              <a:rPr lang="en-US" sz="2000" dirty="0"/>
              <a:t>Origin of mass?</a:t>
            </a:r>
          </a:p>
          <a:p>
            <a:pPr marL="325438" indent="-325438">
              <a:buFont typeface="Courier New" charset="0"/>
              <a:buChar char="o"/>
            </a:pPr>
            <a:r>
              <a:rPr lang="en-US" sz="2000" dirty="0"/>
              <a:t>Nature of confinement?</a:t>
            </a:r>
          </a:p>
          <a:p>
            <a:pPr marL="325438" indent="-325438">
              <a:buFont typeface="Courier New" charset="0"/>
              <a:buChar char="o"/>
            </a:pPr>
            <a:r>
              <a:rPr lang="en-US" sz="2000" dirty="0"/>
              <a:t>Role of condensates</a:t>
            </a:r>
            <a:r>
              <a:rPr lang="en-US" sz="2000" dirty="0" smtClean="0"/>
              <a:t>?</a:t>
            </a:r>
          </a:p>
          <a:p>
            <a:pPr marL="325438" indent="-325438">
              <a:buFont typeface="Courier New" charset="0"/>
              <a:buChar char="o"/>
            </a:pPr>
            <a:r>
              <a:rPr lang="en-US" sz="2000" dirty="0" smtClean="0"/>
              <a:t>EOS of dense/hot matter</a:t>
            </a:r>
            <a:endParaRPr lang="en-US" sz="2000" dirty="0"/>
          </a:p>
          <a:p>
            <a:pPr>
              <a:buFont typeface="Courier New" charset="0"/>
              <a:buChar char="o"/>
            </a:pPr>
            <a:endParaRPr lang="en-US" sz="2000" dirty="0"/>
          </a:p>
          <a:p>
            <a:pPr>
              <a:buFont typeface="Courier New" charset="0"/>
              <a:buChar char="o"/>
            </a:pP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</p:spPr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2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spcBef>
                <a:spcPts val="1600"/>
              </a:spcBef>
              <a:spcAft>
                <a:spcPct val="0"/>
              </a:spcAft>
              <a:buNone/>
            </a:pPr>
            <a:r>
              <a:rPr lang="en-US" sz="2133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CBM scientific program at SIS100: </a:t>
            </a:r>
          </a:p>
          <a:p>
            <a:pPr marL="783147" lvl="1" indent="-507987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Courier New" charset="0"/>
              <a:buChar char="o"/>
              <a:tabLst>
                <a:tab pos="768331" algn="l"/>
              </a:tabLst>
            </a:pPr>
            <a:r>
              <a:rPr lang="en-US" sz="1867" dirty="0">
                <a:latin typeface="Tahoma" pitchFamily="34" charset="0"/>
                <a:cs typeface="Tahoma" pitchFamily="34" charset="0"/>
              </a:rPr>
              <a:t>Exploration of the QCD phase diagram in the region of neutron star core densities   </a:t>
            </a:r>
            <a:br>
              <a:rPr lang="en-US" sz="1867" dirty="0">
                <a:latin typeface="Tahoma" pitchFamily="34" charset="0"/>
                <a:cs typeface="Tahoma" pitchFamily="34" charset="0"/>
              </a:rPr>
            </a:br>
            <a:r>
              <a:rPr lang="en-US" sz="1867" dirty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 large discovery potential.</a:t>
            </a:r>
            <a:endParaRPr lang="en-US" sz="1867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fontAlgn="base">
              <a:spcBef>
                <a:spcPts val="1600"/>
              </a:spcBef>
              <a:spcAft>
                <a:spcPct val="0"/>
              </a:spcAft>
              <a:buNone/>
            </a:pPr>
            <a:r>
              <a:rPr lang="en-US" sz="2133" dirty="0">
                <a:solidFill>
                  <a:srgbClr val="00206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First measurements with CBM: </a:t>
            </a:r>
          </a:p>
          <a:p>
            <a:pPr marL="783147" lvl="1" indent="-507987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Courier New" charset="0"/>
              <a:buChar char="o"/>
              <a:tabLst>
                <a:tab pos="768331" algn="l"/>
              </a:tabLst>
            </a:pPr>
            <a:r>
              <a:rPr lang="en-US" sz="1867" dirty="0">
                <a:latin typeface="Tahoma" pitchFamily="34" charset="0"/>
                <a:cs typeface="Tahoma" pitchFamily="34" charset="0"/>
                <a:sym typeface="Symbol" pitchFamily="18" charset="2"/>
              </a:rPr>
              <a:t>High-precision multi-differential measurements of hadrons incl. </a:t>
            </a:r>
            <a:r>
              <a:rPr lang="en-US" sz="1867" dirty="0" err="1">
                <a:latin typeface="Tahoma" pitchFamily="34" charset="0"/>
                <a:cs typeface="Tahoma" pitchFamily="34" charset="0"/>
                <a:sym typeface="Symbol" pitchFamily="18" charset="2"/>
              </a:rPr>
              <a:t>multistrange</a:t>
            </a:r>
            <a:r>
              <a:rPr lang="en-US" sz="1867" dirty="0">
                <a:latin typeface="Tahoma" pitchFamily="34" charset="0"/>
                <a:cs typeface="Tahoma" pitchFamily="34" charset="0"/>
                <a:sym typeface="Symbol" pitchFamily="18" charset="2"/>
              </a:rPr>
              <a:t> hyperons, </a:t>
            </a:r>
            <a:r>
              <a:rPr lang="en-US" sz="1867" dirty="0" err="1">
                <a:latin typeface="Tahoma" pitchFamily="34" charset="0"/>
                <a:cs typeface="Tahoma" pitchFamily="34" charset="0"/>
                <a:sym typeface="Symbol" pitchFamily="18" charset="2"/>
              </a:rPr>
              <a:t>hypernuclei</a:t>
            </a:r>
            <a:r>
              <a:rPr lang="en-US" sz="1867" dirty="0">
                <a:latin typeface="Tahoma" pitchFamily="34" charset="0"/>
                <a:cs typeface="Tahoma" pitchFamily="34" charset="0"/>
                <a:sym typeface="Symbol" pitchFamily="18" charset="2"/>
              </a:rPr>
              <a:t> and dileptons for different beam energies and collision systems </a:t>
            </a:r>
            <a:br>
              <a:rPr lang="en-US" sz="1867" dirty="0">
                <a:latin typeface="Tahoma" pitchFamily="34" charset="0"/>
                <a:cs typeface="Tahoma" pitchFamily="34" charset="0"/>
                <a:sym typeface="Symbol" pitchFamily="18" charset="2"/>
              </a:rPr>
            </a:br>
            <a:r>
              <a:rPr lang="en-US" sz="1867" dirty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 terra incognita.</a:t>
            </a:r>
          </a:p>
          <a:p>
            <a:pPr marL="0" indent="0" fontAlgn="base">
              <a:spcBef>
                <a:spcPts val="1600"/>
              </a:spcBef>
              <a:spcAft>
                <a:spcPct val="0"/>
              </a:spcAft>
              <a:buNone/>
            </a:pPr>
            <a:r>
              <a:rPr lang="en-US" sz="2133" dirty="0">
                <a:solidFill>
                  <a:srgbClr val="00206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Status of experiment preparation: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Courier New" charset="0"/>
              <a:buChar char="o"/>
            </a:pPr>
            <a:r>
              <a:rPr lang="en-US" sz="1867" dirty="0">
                <a:latin typeface="Tahoma" pitchFamily="34" charset="0"/>
                <a:cs typeface="Tahoma" pitchFamily="34" charset="0"/>
                <a:sym typeface="Symbol" pitchFamily="18" charset="2"/>
              </a:rPr>
              <a:t>    Prototype detector performances fulfill CBM requirements.  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Courier New" charset="0"/>
              <a:buChar char="o"/>
            </a:pPr>
            <a:r>
              <a:rPr lang="en-US" sz="1867" dirty="0">
                <a:latin typeface="Tahoma" pitchFamily="34" charset="0"/>
                <a:cs typeface="Tahoma" pitchFamily="34" charset="0"/>
                <a:sym typeface="Symbol" pitchFamily="18" charset="2"/>
              </a:rPr>
              <a:t>    7 TDRs approved, 4 TDRs in preparation.</a:t>
            </a:r>
          </a:p>
          <a:p>
            <a:pPr marL="0" indent="0" fontAlgn="base">
              <a:spcBef>
                <a:spcPts val="1600"/>
              </a:spcBef>
              <a:spcAft>
                <a:spcPct val="0"/>
              </a:spcAft>
              <a:buNone/>
            </a:pPr>
            <a:r>
              <a:rPr lang="en-US" sz="2133" dirty="0">
                <a:solidFill>
                  <a:srgbClr val="00206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FAIR Phase 0:</a:t>
            </a:r>
          </a:p>
          <a:p>
            <a:pPr marL="721766" lvl="1" indent="-446606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Courier New" charset="0"/>
              <a:buChar char="o"/>
            </a:pPr>
            <a:r>
              <a:rPr lang="en-US" sz="1867" dirty="0">
                <a:latin typeface="Tahoma" pitchFamily="34" charset="0"/>
                <a:cs typeface="Tahoma" pitchFamily="34" charset="0"/>
                <a:sym typeface="Symbol" pitchFamily="18" charset="2"/>
              </a:rPr>
              <a:t>HADES with CBM RICH photon detector, use CBM detectors at STAR/BNL, BM@N/JINR, NA61/SPS. 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Courier New" charset="0"/>
              <a:buChar char="o"/>
            </a:pPr>
            <a:r>
              <a:rPr lang="en-US" sz="1867" dirty="0">
                <a:latin typeface="Tahoma" pitchFamily="34" charset="0"/>
                <a:cs typeface="Tahoma" pitchFamily="34" charset="0"/>
                <a:sym typeface="Symbol" pitchFamily="18" charset="2"/>
              </a:rPr>
              <a:t>    mCBM@SIS18 including DAQ and FLES for full system test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ung 34"/>
          <p:cNvGrpSpPr/>
          <p:nvPr/>
        </p:nvGrpSpPr>
        <p:grpSpPr>
          <a:xfrm>
            <a:off x="1425440" y="341992"/>
            <a:ext cx="8874260" cy="6029348"/>
            <a:chOff x="825500" y="1247434"/>
            <a:chExt cx="7971034" cy="5326044"/>
          </a:xfrm>
        </p:grpSpPr>
        <p:pic>
          <p:nvPicPr>
            <p:cNvPr id="28" name="Bild 7" descr="FAIR-MSV_300dpi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00" y="1247434"/>
              <a:ext cx="7493000" cy="5326044"/>
            </a:xfrm>
            <a:prstGeom prst="rect">
              <a:avLst/>
            </a:prstGeom>
          </p:spPr>
        </p:pic>
        <p:sp>
          <p:nvSpPr>
            <p:cNvPr id="29" name="Textfeld 8"/>
            <p:cNvSpPr txBox="1"/>
            <p:nvPr/>
          </p:nvSpPr>
          <p:spPr>
            <a:xfrm>
              <a:off x="5816601" y="2146300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 defTabSz="457200"/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Ring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SIS100</a:t>
              </a:r>
            </a:p>
          </p:txBody>
        </p:sp>
        <p:sp>
          <p:nvSpPr>
            <p:cNvPr id="30" name="Textfeld 9"/>
            <p:cNvSpPr txBox="1"/>
            <p:nvPr/>
          </p:nvSpPr>
          <p:spPr>
            <a:xfrm>
              <a:off x="7135090" y="3610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of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new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exotic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nuclei</a:t>
              </a:r>
              <a:endParaRPr lang="de-DE" sz="12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31" name="Textfeld 10"/>
            <p:cNvSpPr txBox="1"/>
            <p:nvPr/>
          </p:nvSpPr>
          <p:spPr>
            <a:xfrm>
              <a:off x="7135090" y="4245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of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antiprotons</a:t>
              </a:r>
              <a:endParaRPr lang="de-DE" sz="12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Textfeld 11"/>
            <p:cNvSpPr txBox="1"/>
            <p:nvPr/>
          </p:nvSpPr>
          <p:spPr>
            <a:xfrm>
              <a:off x="3418649" y="5668665"/>
              <a:ext cx="1498600" cy="45140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100" dirty="0" err="1">
                  <a:solidFill>
                    <a:prstClr val="black"/>
                  </a:solidFill>
                </a:rPr>
                <a:t>Collector</a:t>
              </a:r>
              <a:r>
                <a:rPr lang="de-DE" sz="1100" dirty="0">
                  <a:solidFill>
                    <a:prstClr val="black"/>
                  </a:solidFill>
                </a:rPr>
                <a:t> </a:t>
              </a:r>
              <a:br>
                <a:rPr lang="de-DE" sz="1100" dirty="0">
                  <a:solidFill>
                    <a:prstClr val="black"/>
                  </a:solidFill>
                </a:rPr>
              </a:br>
              <a:r>
                <a:rPr lang="de-DE" sz="1100" dirty="0">
                  <a:solidFill>
                    <a:prstClr val="black"/>
                  </a:solidFill>
                </a:rPr>
                <a:t>ring CR</a:t>
              </a:r>
            </a:p>
          </p:txBody>
        </p:sp>
        <p:sp>
          <p:nvSpPr>
            <p:cNvPr id="33" name="Textfeld 12"/>
            <p:cNvSpPr txBox="1"/>
            <p:nvPr/>
          </p:nvSpPr>
          <p:spPr>
            <a:xfrm>
              <a:off x="4165601" y="3835568"/>
              <a:ext cx="1498600" cy="62874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100" dirty="0">
                  <a:solidFill>
                    <a:prstClr val="black"/>
                  </a:solidFill>
                </a:rPr>
                <a:t>Antiproton </a:t>
              </a:r>
              <a:br>
                <a:rPr lang="de-DE" sz="1100" dirty="0">
                  <a:solidFill>
                    <a:prstClr val="black"/>
                  </a:solidFill>
                </a:rPr>
              </a:br>
              <a:r>
                <a:rPr lang="de-DE" sz="1100" dirty="0">
                  <a:solidFill>
                    <a:prstClr val="black"/>
                  </a:solidFill>
                </a:rPr>
                <a:t>ring</a:t>
              </a:r>
              <a:br>
                <a:rPr lang="de-DE" sz="1100" dirty="0">
                  <a:solidFill>
                    <a:prstClr val="black"/>
                  </a:solidFill>
                </a:rPr>
              </a:br>
              <a:r>
                <a:rPr lang="de-DE" sz="1100" dirty="0">
                  <a:solidFill>
                    <a:prstClr val="black"/>
                  </a:solidFill>
                </a:rPr>
                <a:t>HESR</a:t>
              </a:r>
            </a:p>
          </p:txBody>
        </p:sp>
        <p:sp>
          <p:nvSpPr>
            <p:cNvPr id="34" name="Textfeld 13"/>
            <p:cNvSpPr txBox="1"/>
            <p:nvPr/>
          </p:nvSpPr>
          <p:spPr>
            <a:xfrm>
              <a:off x="990600" y="2380565"/>
              <a:ext cx="1498600" cy="67710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Linear </a:t>
              </a:r>
              <a:b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endParaRPr lang="de-DE" sz="12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/>
              <a:endParaRPr lang="de-DE" sz="1200" dirty="0">
                <a:solidFill>
                  <a:prstClr val="black"/>
                </a:solidFill>
              </a:endParaRPr>
            </a:p>
          </p:txBody>
        </p:sp>
        <p:sp>
          <p:nvSpPr>
            <p:cNvPr id="35" name="Textfeld 14"/>
            <p:cNvSpPr txBox="1"/>
            <p:nvPr/>
          </p:nvSpPr>
          <p:spPr>
            <a:xfrm>
              <a:off x="3746500" y="2057750"/>
              <a:ext cx="1498600" cy="87056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Ring</a:t>
              </a:r>
              <a:b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/>
              </a:r>
              <a:b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SIS18</a:t>
              </a:r>
            </a:p>
            <a:p>
              <a:pPr defTabSz="457200"/>
              <a:endParaRPr lang="de-DE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36" name="Gruppierung 21"/>
            <p:cNvGrpSpPr>
              <a:grpSpLocks/>
            </p:cNvGrpSpPr>
            <p:nvPr/>
          </p:nvGrpSpPr>
          <p:grpSpPr bwMode="auto">
            <a:xfrm>
              <a:off x="1185069" y="4681537"/>
              <a:ext cx="725487" cy="542925"/>
              <a:chOff x="1229557" y="4830232"/>
              <a:chExt cx="888064" cy="553943"/>
            </a:xfrm>
          </p:grpSpPr>
          <p:sp>
            <p:nvSpPr>
              <p:cNvPr id="44" name="Textfeld 22"/>
              <p:cNvSpPr txBox="1">
                <a:spLocks noChangeArrowheads="1"/>
              </p:cNvSpPr>
              <p:nvPr/>
            </p:nvSpPr>
            <p:spPr bwMode="auto">
              <a:xfrm>
                <a:off x="1229557" y="4944975"/>
                <a:ext cx="888064" cy="43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defTabSz="457200"/>
                <a:r>
                  <a:rPr lang="en-US" sz="1100" u="none">
                    <a:solidFill>
                      <a:srgbClr val="000000"/>
                    </a:solidFill>
                    <a:cs typeface="Arial" charset="0"/>
                  </a:rPr>
                  <a:t>100 meters</a:t>
                </a:r>
              </a:p>
            </p:txBody>
          </p:sp>
          <p:grpSp>
            <p:nvGrpSpPr>
              <p:cNvPr id="45" name="Gruppierung 23"/>
              <p:cNvGrpSpPr>
                <a:grpSpLocks/>
              </p:cNvGrpSpPr>
              <p:nvPr/>
            </p:nvGrpSpPr>
            <p:grpSpPr bwMode="auto">
              <a:xfrm>
                <a:off x="1310629" y="4830232"/>
                <a:ext cx="732157" cy="148166"/>
                <a:chOff x="1310629" y="4830232"/>
                <a:chExt cx="732157" cy="148166"/>
              </a:xfrm>
            </p:grpSpPr>
            <p:cxnSp>
              <p:nvCxnSpPr>
                <p:cNvPr id="46" name="Gerade Verbindung 18"/>
                <p:cNvCxnSpPr/>
                <p:nvPr/>
              </p:nvCxnSpPr>
              <p:spPr>
                <a:xfrm>
                  <a:off x="1311174" y="4903119"/>
                  <a:ext cx="728717" cy="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Gerade Verbindung 19"/>
                <p:cNvCxnSpPr/>
                <p:nvPr/>
              </p:nvCxnSpPr>
              <p:spPr>
                <a:xfrm>
                  <a:off x="1311174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 Verbindung 20"/>
                <p:cNvCxnSpPr/>
                <p:nvPr/>
              </p:nvCxnSpPr>
              <p:spPr>
                <a:xfrm>
                  <a:off x="2041835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7" name="Gerade Verbindung 22"/>
            <p:cNvCxnSpPr/>
            <p:nvPr/>
          </p:nvCxnSpPr>
          <p:spPr>
            <a:xfrm flipH="1">
              <a:off x="6350000" y="3835568"/>
              <a:ext cx="785090" cy="355433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3"/>
            <p:cNvCxnSpPr/>
            <p:nvPr/>
          </p:nvCxnSpPr>
          <p:spPr>
            <a:xfrm flipH="1">
              <a:off x="5334000" y="4495800"/>
              <a:ext cx="1801090" cy="60960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uppierung 31"/>
            <p:cNvGrpSpPr/>
            <p:nvPr/>
          </p:nvGrpSpPr>
          <p:grpSpPr>
            <a:xfrm>
              <a:off x="6900064" y="5222901"/>
              <a:ext cx="1896470" cy="1257480"/>
              <a:chOff x="402230" y="5272500"/>
              <a:chExt cx="1896470" cy="1257480"/>
            </a:xfrm>
          </p:grpSpPr>
          <p:sp>
            <p:nvSpPr>
              <p:cNvPr id="40" name="Rechteck 26"/>
              <p:cNvSpPr>
                <a:spLocks/>
              </p:cNvSpPr>
              <p:nvPr/>
            </p:nvSpPr>
            <p:spPr>
              <a:xfrm>
                <a:off x="402230" y="5286865"/>
                <a:ext cx="255600" cy="2556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echteck 27"/>
              <p:cNvSpPr>
                <a:spLocks/>
              </p:cNvSpPr>
              <p:nvPr/>
            </p:nvSpPr>
            <p:spPr>
              <a:xfrm>
                <a:off x="402230" y="5644697"/>
                <a:ext cx="255600" cy="255600"/>
              </a:xfrm>
              <a:prstGeom prst="rect">
                <a:avLst/>
              </a:prstGeom>
              <a:solidFill>
                <a:srgbClr val="B4372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echteck 28"/>
              <p:cNvSpPr>
                <a:spLocks/>
              </p:cNvSpPr>
              <p:nvPr/>
            </p:nvSpPr>
            <p:spPr>
              <a:xfrm>
                <a:off x="402230" y="6002530"/>
                <a:ext cx="255600" cy="255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extfeld 30"/>
              <p:cNvSpPr txBox="1"/>
              <p:nvPr/>
            </p:nvSpPr>
            <p:spPr>
              <a:xfrm>
                <a:off x="800100" y="5272500"/>
                <a:ext cx="1498600" cy="125748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defTabSz="457200"/>
                <a:r>
                  <a:rPr lang="de-DE" sz="1200" dirty="0" err="1">
                    <a:solidFill>
                      <a:prstClr val="black"/>
                    </a:solidFill>
                    <a:latin typeface="Calibri"/>
                    <a:cs typeface="Calibri"/>
                  </a:rPr>
                  <a:t>Existing</a:t>
                </a:r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/>
                </a:r>
                <a:b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457200"/>
                <a:r>
                  <a:rPr lang="de-DE" sz="1200" dirty="0" err="1">
                    <a:solidFill>
                      <a:prstClr val="black"/>
                    </a:solidFill>
                    <a:latin typeface="Calibri"/>
                    <a:cs typeface="Calibri"/>
                  </a:rPr>
                  <a:t>Planned</a:t>
                </a:r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/>
                </a:r>
                <a:b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457200"/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>Experiments</a:t>
                </a:r>
              </a:p>
              <a:p>
                <a:pPr defTabSz="457200"/>
                <a:endParaRPr lang="de-DE" sz="12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FAIR Facility</a:t>
            </a:r>
            <a:endParaRPr lang="en-US" dirty="0"/>
          </a:p>
        </p:txBody>
      </p:sp>
      <p:sp>
        <p:nvSpPr>
          <p:cNvPr id="50" name="Line Callout 2 49"/>
          <p:cNvSpPr/>
          <p:nvPr/>
        </p:nvSpPr>
        <p:spPr>
          <a:xfrm>
            <a:off x="10260457" y="3473073"/>
            <a:ext cx="1463996" cy="57547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260"/>
              <a:gd name="adj6" fmla="val -14122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5DA8"/>
                </a:solidFill>
              </a:rPr>
              <a:t>CBM HADES</a:t>
            </a:r>
            <a:endParaRPr lang="en-US" dirty="0">
              <a:solidFill>
                <a:srgbClr val="005DA8"/>
              </a:solidFill>
            </a:endParaRPr>
          </a:p>
        </p:txBody>
      </p:sp>
      <p:sp>
        <p:nvSpPr>
          <p:cNvPr id="51" name="Line Callout 2 50"/>
          <p:cNvSpPr/>
          <p:nvPr/>
        </p:nvSpPr>
        <p:spPr>
          <a:xfrm>
            <a:off x="1372936" y="5261174"/>
            <a:ext cx="1463996" cy="575476"/>
          </a:xfrm>
          <a:prstGeom prst="borderCallout2">
            <a:avLst>
              <a:gd name="adj1" fmla="val 16543"/>
              <a:gd name="adj2" fmla="val 97501"/>
              <a:gd name="adj3" fmla="val -120283"/>
              <a:gd name="adj4" fmla="val 155963"/>
              <a:gd name="adj5" fmla="val -205289"/>
              <a:gd name="adj6" fmla="val 29425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5DA8"/>
                </a:solidFill>
              </a:rPr>
              <a:t>PANDA</a:t>
            </a:r>
            <a:endParaRPr lang="en-US" dirty="0">
              <a:solidFill>
                <a:srgbClr val="005DA8"/>
              </a:solidFill>
            </a:endParaRPr>
          </a:p>
        </p:txBody>
      </p:sp>
      <p:sp>
        <p:nvSpPr>
          <p:cNvPr id="52" name="Date Placeholder 51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</p:spPr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FAIR Groundbreaking </a:t>
            </a:r>
            <a:r>
              <a:rPr lang="en-US" dirty="0"/>
              <a:t>Ceremony June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662" y="5910856"/>
            <a:ext cx="10972800" cy="4350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2021 finish concrete pouring – 2023 start installation CBM/HADES –2025 </a:t>
            </a:r>
            <a:r>
              <a:rPr lang="en-US" smtClean="0"/>
              <a:t>full operation.</a:t>
            </a:r>
            <a:endParaRPr lang="en-US" dirty="0"/>
          </a:p>
        </p:txBody>
      </p:sp>
      <p:pic>
        <p:nvPicPr>
          <p:cNvPr id="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t="19824" b="21536"/>
          <a:stretch>
            <a:fillRect/>
          </a:stretch>
        </p:blipFill>
        <p:spPr>
          <a:xfrm>
            <a:off x="1" y="1203334"/>
            <a:ext cx="12191999" cy="428689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</p:spPr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7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7224648" y="1791444"/>
            <a:ext cx="3104853" cy="3567717"/>
            <a:chOff x="7224648" y="1791444"/>
            <a:chExt cx="3104853" cy="3567717"/>
          </a:xfrm>
        </p:grpSpPr>
        <p:sp>
          <p:nvSpPr>
            <p:cNvPr id="6" name="Line Callout 2 5"/>
            <p:cNvSpPr/>
            <p:nvPr/>
          </p:nvSpPr>
          <p:spPr>
            <a:xfrm>
              <a:off x="7224648" y="4820941"/>
              <a:ext cx="733646" cy="538220"/>
            </a:xfrm>
            <a:prstGeom prst="borderCallout2">
              <a:avLst>
                <a:gd name="adj1" fmla="val 38105"/>
                <a:gd name="adj2" fmla="val 103683"/>
                <a:gd name="adj3" fmla="val 70825"/>
                <a:gd name="adj4" fmla="val 114952"/>
                <a:gd name="adj5" fmla="val 127554"/>
                <a:gd name="adj6" fmla="val 115835"/>
              </a:avLst>
            </a:prstGeom>
            <a:solidFill>
              <a:schemeClr val="bg1">
                <a:lumMod val="95000"/>
              </a:schemeClr>
            </a:solidFill>
            <a:ln w="26424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36000" rIns="54000" bIns="36000" rtlCol="0" anchor="ctr"/>
            <a:lstStyle/>
            <a:p>
              <a:pPr algn="ctr"/>
              <a:r>
                <a:rPr lang="en-US" sz="90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Plastic Ball, Streamer Chamber</a:t>
              </a:r>
            </a:p>
          </p:txBody>
        </p:sp>
        <p:sp>
          <p:nvSpPr>
            <p:cNvPr id="9" name="Line Callout 2 8"/>
            <p:cNvSpPr/>
            <p:nvPr/>
          </p:nvSpPr>
          <p:spPr>
            <a:xfrm>
              <a:off x="8385106" y="4293440"/>
              <a:ext cx="476581" cy="357962"/>
            </a:xfrm>
            <a:prstGeom prst="borderCallout2">
              <a:avLst>
                <a:gd name="adj1" fmla="val 21115"/>
                <a:gd name="adj2" fmla="val 100036"/>
                <a:gd name="adj3" fmla="val 94048"/>
                <a:gd name="adj4" fmla="val 205120"/>
                <a:gd name="adj5" fmla="val 339564"/>
                <a:gd name="adj6" fmla="val 203826"/>
              </a:avLst>
            </a:prstGeom>
            <a:solidFill>
              <a:schemeClr val="bg1">
                <a:lumMod val="95000"/>
              </a:schemeClr>
            </a:solidFill>
            <a:ln w="26424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36000" rIns="54000" bIns="36000" rtlCol="0" anchor="ctr"/>
            <a:lstStyle/>
            <a:p>
              <a:pPr algn="ctr"/>
              <a:r>
                <a:rPr lang="en-US" sz="900" dirty="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FOPI, KAOS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Line Callout 2 9"/>
            <p:cNvSpPr/>
            <p:nvPr/>
          </p:nvSpPr>
          <p:spPr>
            <a:xfrm>
              <a:off x="9478348" y="4399293"/>
              <a:ext cx="539545" cy="261343"/>
            </a:xfrm>
            <a:prstGeom prst="borderCallout2">
              <a:avLst>
                <a:gd name="adj1" fmla="val 21989"/>
                <a:gd name="adj2" fmla="val 104651"/>
                <a:gd name="adj3" fmla="val 95239"/>
                <a:gd name="adj4" fmla="val 133609"/>
                <a:gd name="adj5" fmla="val 426749"/>
                <a:gd name="adj6" fmla="val 207548"/>
              </a:avLst>
            </a:prstGeom>
            <a:solidFill>
              <a:schemeClr val="bg1">
                <a:lumMod val="95000"/>
              </a:schemeClr>
            </a:solidFill>
            <a:ln w="26424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36000" rIns="54000" bIns="36000" rtlCol="0" anchor="ctr"/>
            <a:lstStyle/>
            <a:p>
              <a:pPr algn="ctr"/>
              <a:r>
                <a:rPr lang="en-US" sz="9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HADES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Line Callout 2 10"/>
            <p:cNvSpPr/>
            <p:nvPr/>
          </p:nvSpPr>
          <p:spPr>
            <a:xfrm>
              <a:off x="8132067" y="3401674"/>
              <a:ext cx="712601" cy="785363"/>
            </a:xfrm>
            <a:prstGeom prst="borderCallout2">
              <a:avLst>
                <a:gd name="adj1" fmla="val 18750"/>
                <a:gd name="adj2" fmla="val 103555"/>
                <a:gd name="adj3" fmla="val 31507"/>
                <a:gd name="adj4" fmla="val 135200"/>
                <a:gd name="adj5" fmla="val 172871"/>
                <a:gd name="adj6" fmla="val 138832"/>
              </a:avLst>
            </a:prstGeom>
            <a:solidFill>
              <a:schemeClr val="bg1">
                <a:lumMod val="95000"/>
              </a:schemeClr>
            </a:solidFill>
            <a:ln w="26424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36000" rIns="54000" bIns="36000" rtlCol="0" anchor="ctr"/>
            <a:lstStyle/>
            <a:p>
              <a:pPr algn="ctr"/>
              <a:r>
                <a:rPr lang="en-US" sz="9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NA48, NA49, WA98, NA50-60, CERES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Line Callout 2 12"/>
            <p:cNvSpPr/>
            <p:nvPr/>
          </p:nvSpPr>
          <p:spPr>
            <a:xfrm>
              <a:off x="8209418" y="2620435"/>
              <a:ext cx="639579" cy="404268"/>
            </a:xfrm>
            <a:prstGeom prst="borderCallout2">
              <a:avLst>
                <a:gd name="adj1" fmla="val 22062"/>
                <a:gd name="adj2" fmla="val 100217"/>
                <a:gd name="adj3" fmla="val 60779"/>
                <a:gd name="adj4" fmla="val 164761"/>
                <a:gd name="adj5" fmla="val 139044"/>
                <a:gd name="adj6" fmla="val 165139"/>
              </a:avLst>
            </a:prstGeom>
            <a:solidFill>
              <a:schemeClr val="bg1">
                <a:lumMod val="95000"/>
              </a:schemeClr>
            </a:solidFill>
            <a:ln w="26424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36000" rIns="54000" bIns="36000" rtlCol="0" anchor="ctr"/>
            <a:lstStyle/>
            <a:p>
              <a:pPr algn="ctr"/>
              <a:r>
                <a:rPr lang="en-US" sz="900" dirty="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9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STAR PHENIX</a:t>
              </a:r>
              <a:endParaRPr lang="en-US" sz="9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Line Callout 2 13"/>
            <p:cNvSpPr/>
            <p:nvPr/>
          </p:nvSpPr>
          <p:spPr>
            <a:xfrm>
              <a:off x="8305123" y="1791444"/>
              <a:ext cx="539545" cy="654408"/>
            </a:xfrm>
            <a:prstGeom prst="borderCallout2">
              <a:avLst>
                <a:gd name="adj1" fmla="val 20044"/>
                <a:gd name="adj2" fmla="val 101513"/>
                <a:gd name="adj3" fmla="val 19432"/>
                <a:gd name="adj4" fmla="val 174408"/>
                <a:gd name="adj5" fmla="val 76274"/>
                <a:gd name="adj6" fmla="val 422531"/>
              </a:avLst>
            </a:prstGeom>
            <a:solidFill>
              <a:schemeClr val="bg1">
                <a:lumMod val="95000"/>
              </a:schemeClr>
            </a:solidFill>
            <a:ln w="26424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36000" rIns="54000" bIns="36000" rtlCol="0" anchor="ctr"/>
            <a:lstStyle/>
            <a:p>
              <a:pPr algn="ctr"/>
              <a:r>
                <a:rPr lang="en-US" sz="900" dirty="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ALICE, ATLAS,</a:t>
              </a:r>
            </a:p>
            <a:p>
              <a:pPr algn="ctr"/>
              <a:r>
                <a:rPr lang="en-US" sz="900" dirty="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CMD,</a:t>
              </a:r>
            </a:p>
            <a:p>
              <a:pPr algn="ctr"/>
              <a:r>
                <a:rPr lang="en-US" sz="900" dirty="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LHCb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Line Callout 2 33"/>
            <p:cNvSpPr/>
            <p:nvPr/>
          </p:nvSpPr>
          <p:spPr>
            <a:xfrm>
              <a:off x="7414835" y="4161576"/>
              <a:ext cx="539545" cy="392737"/>
            </a:xfrm>
            <a:prstGeom prst="borderCallout2">
              <a:avLst>
                <a:gd name="adj1" fmla="val 20906"/>
                <a:gd name="adj2" fmla="val 96805"/>
                <a:gd name="adj3" fmla="val 65998"/>
                <a:gd name="adj4" fmla="val 157147"/>
                <a:gd name="adj5" fmla="val 276342"/>
                <a:gd name="adj6" fmla="val 158901"/>
              </a:avLst>
            </a:prstGeom>
            <a:solidFill>
              <a:schemeClr val="bg1">
                <a:lumMod val="95000"/>
              </a:schemeClr>
            </a:solidFill>
            <a:ln w="26424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36000" rIns="54000" bIns="36000" rtlCol="0" anchor="ctr"/>
            <a:lstStyle/>
            <a:p>
              <a:pPr algn="ctr"/>
              <a:r>
                <a:rPr lang="en-US" sz="9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E***</a:t>
              </a:r>
              <a:br>
                <a:rPr lang="en-US" sz="9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9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(AGS)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" name="Line Callout 2 40"/>
            <p:cNvSpPr/>
            <p:nvPr/>
          </p:nvSpPr>
          <p:spPr>
            <a:xfrm>
              <a:off x="9635082" y="2772160"/>
              <a:ext cx="694419" cy="218674"/>
            </a:xfrm>
            <a:prstGeom prst="borderCallout2">
              <a:avLst>
                <a:gd name="adj1" fmla="val 14878"/>
                <a:gd name="adj2" fmla="val 96522"/>
                <a:gd name="adj3" fmla="val 109778"/>
                <a:gd name="adj4" fmla="val 134657"/>
                <a:gd name="adj5" fmla="val 294475"/>
                <a:gd name="adj6" fmla="val 132562"/>
              </a:avLst>
            </a:prstGeom>
            <a:solidFill>
              <a:schemeClr val="bg1">
                <a:lumMod val="95000"/>
              </a:schemeClr>
            </a:solidFill>
            <a:ln w="26424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36000" rIns="54000" bIns="36000" rtlCol="0" anchor="ctr"/>
            <a:lstStyle/>
            <a:p>
              <a:pPr algn="ctr"/>
              <a:r>
                <a:rPr lang="en-US" sz="9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STAR-BES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" name="Line Callout 2 41"/>
            <p:cNvSpPr/>
            <p:nvPr/>
          </p:nvSpPr>
          <p:spPr>
            <a:xfrm>
              <a:off x="9358117" y="4028451"/>
              <a:ext cx="712601" cy="146696"/>
            </a:xfrm>
            <a:prstGeom prst="borderCallout2">
              <a:avLst>
                <a:gd name="adj1" fmla="val 18750"/>
                <a:gd name="adj2" fmla="val 103555"/>
                <a:gd name="adj3" fmla="val 94994"/>
                <a:gd name="adj4" fmla="val 131636"/>
                <a:gd name="adj5" fmla="val 475879"/>
                <a:gd name="adj6" fmla="val 147743"/>
              </a:avLst>
            </a:prstGeom>
            <a:solidFill>
              <a:schemeClr val="bg1">
                <a:lumMod val="95000"/>
              </a:schemeClr>
            </a:solidFill>
            <a:ln w="26424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36000" rIns="54000" bIns="36000" rtlCol="0" anchor="ctr"/>
            <a:lstStyle/>
            <a:p>
              <a:pPr algn="ctr"/>
              <a:r>
                <a:rPr lang="en-US" sz="9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NA61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9047207" y="4682590"/>
            <a:ext cx="1651272" cy="477001"/>
          </a:xfrm>
          <a:prstGeom prst="rect">
            <a:avLst/>
          </a:prstGeom>
          <a:pattFill prst="lgGrid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physics at FAIR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sz="1600" dirty="0" smtClean="0"/>
              <a:t>Hadron- and Quark Matter Physics (CBM/HADES)</a:t>
            </a:r>
          </a:p>
          <a:p>
            <a:pPr>
              <a:buFont typeface="Courier New" charset="0"/>
              <a:buChar char="o"/>
            </a:pPr>
            <a:r>
              <a:rPr lang="en-US" sz="1600" dirty="0" smtClean="0"/>
              <a:t>Hadron Spectroscopy and Structure (PANDA)</a:t>
            </a:r>
          </a:p>
          <a:p>
            <a:pPr>
              <a:buFont typeface="Courier New" charset="0"/>
              <a:buChar char="o"/>
            </a:pPr>
            <a:r>
              <a:rPr lang="en-US" sz="1600" dirty="0" smtClean="0"/>
              <a:t>Properties and Reactions of Rare Isotope (NUSTAR)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0267030" y="5517548"/>
            <a:ext cx="870280" cy="138409"/>
          </a:xfrm>
          <a:prstGeom prst="rect">
            <a:avLst/>
          </a:prstGeom>
          <a:pattFill prst="wdUpDiag">
            <a:fgClr>
              <a:srgbClr val="005DA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465904" y="1620310"/>
            <a:ext cx="5206922" cy="4505006"/>
            <a:chOff x="5357989" y="1761313"/>
            <a:chExt cx="5206922" cy="4505006"/>
          </a:xfrm>
        </p:grpSpPr>
        <p:sp>
          <p:nvSpPr>
            <p:cNvPr id="4" name="Rectangle 3"/>
            <p:cNvSpPr/>
            <p:nvPr/>
          </p:nvSpPr>
          <p:spPr>
            <a:xfrm>
              <a:off x="5975499" y="1797889"/>
              <a:ext cx="4543425" cy="41862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980316" y="2433522"/>
              <a:ext cx="9569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980316" y="3402009"/>
              <a:ext cx="9569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980316" y="5796960"/>
              <a:ext cx="9569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>
              <a:off x="6342322" y="5938013"/>
              <a:ext cx="9569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>
              <a:off x="8020498" y="5938013"/>
              <a:ext cx="9569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>
              <a:off x="9698673" y="5938012"/>
              <a:ext cx="9569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709642" y="566205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13584" y="598932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2000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493032" y="598932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2020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66056" y="5977128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year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357989" y="1761313"/>
                  <a:ext cx="53444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140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1400" b="0" i="0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s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 b="0" i="0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NN</m:t>
                                </m:r>
                              </m:sub>
                            </m:sSub>
                            <m:r>
                              <a:rPr lang="de-DE" sz="1400" b="0" i="0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 </m:t>
                            </m:r>
                          </m:e>
                        </m:rad>
                      </m:oMath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pt-BR" sz="14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de-DE" sz="140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Arial" charset="0"/>
                                <a:ea typeface="Arial" charset="0"/>
                                <a:cs typeface="Arial" charset="0"/>
                              </a:rPr>
                              <m:t>GeV</m:t>
                            </m:r>
                          </m:e>
                        </m:d>
                      </m:oMath>
                    </m:oMathPara>
                  </a14:m>
                  <a:endParaRPr lang="en-US" sz="14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7989" y="1761313"/>
                  <a:ext cx="534441" cy="43088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448" t="-71429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/>
            <p:cNvCxnSpPr/>
            <p:nvPr/>
          </p:nvCxnSpPr>
          <p:spPr>
            <a:xfrm>
              <a:off x="5980316" y="4779705"/>
              <a:ext cx="9569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606010" y="464401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20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226" y="3369954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200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40706" y="2295389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2000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9210982" y="3260380"/>
            <a:ext cx="1345331" cy="221793"/>
          </a:xfrm>
          <a:prstGeom prst="rect">
            <a:avLst/>
          </a:prstGeom>
          <a:pattFill prst="wdUpDiag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64323" y="5225697"/>
            <a:ext cx="911935" cy="248641"/>
          </a:xfrm>
          <a:prstGeom prst="rect">
            <a:avLst/>
          </a:prstGeom>
          <a:pattFill prst="wdDnDiag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736973" y="1840375"/>
            <a:ext cx="1400337" cy="463304"/>
          </a:xfrm>
          <a:prstGeom prst="rect">
            <a:avLst/>
          </a:prstGeom>
          <a:pattFill prst="wdDn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98083" y="5514541"/>
            <a:ext cx="592622" cy="141416"/>
          </a:xfrm>
          <a:prstGeom prst="rect">
            <a:avLst/>
          </a:prstGeom>
          <a:pattFill prst="wdUpDiag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463882" y="5516325"/>
            <a:ext cx="1427691" cy="148546"/>
          </a:xfrm>
          <a:prstGeom prst="rect">
            <a:avLst/>
          </a:prstGeom>
          <a:pattFill prst="wdDnDiag">
            <a:fgClr>
              <a:srgbClr val="005DA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264592" y="4705223"/>
            <a:ext cx="911935" cy="203785"/>
          </a:xfrm>
          <a:prstGeom prst="rect">
            <a:avLst/>
          </a:prstGeom>
          <a:pattFill prst="wdDnDiag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522232" y="3418997"/>
            <a:ext cx="615078" cy="1486901"/>
          </a:xfrm>
          <a:prstGeom prst="rect">
            <a:avLst/>
          </a:prstGeom>
          <a:pattFill prst="lgGrid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926404" y="3413349"/>
            <a:ext cx="210906" cy="2070821"/>
          </a:xfrm>
          <a:prstGeom prst="rect">
            <a:avLst/>
          </a:prstGeom>
          <a:pattFill prst="lgGrid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36634" y="584831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1980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96246" y="2553226"/>
            <a:ext cx="276802" cy="183394"/>
          </a:xfrm>
          <a:prstGeom prst="rect">
            <a:avLst/>
          </a:prstGeom>
          <a:noFill/>
        </p:spPr>
        <p:txBody>
          <a:bodyPr wrap="none" lIns="18000" tIns="10800" rIns="18000" bIns="10800" rtlCol="0">
            <a:spAutoFit/>
          </a:bodyPr>
          <a:lstStyle/>
          <a:p>
            <a:r>
              <a:rPr lang="en-US" sz="1050" dirty="0" smtClean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LBL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96246" y="2053567"/>
            <a:ext cx="299244" cy="183394"/>
          </a:xfrm>
          <a:prstGeom prst="rect">
            <a:avLst/>
          </a:prstGeom>
          <a:noFill/>
        </p:spPr>
        <p:txBody>
          <a:bodyPr wrap="none" lIns="18000" tIns="10800" rIns="18000" bIns="10800" rtlCol="0">
            <a:spAutoFit/>
          </a:bodyPr>
          <a:lstStyle/>
          <a:p>
            <a:r>
              <a:rPr lang="en-US" sz="105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BNL</a:t>
            </a:r>
            <a:endParaRPr lang="en-US" sz="11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96246" y="2303396"/>
            <a:ext cx="267184" cy="183394"/>
          </a:xfrm>
          <a:prstGeom prst="rect">
            <a:avLst/>
          </a:prstGeom>
          <a:noFill/>
        </p:spPr>
        <p:txBody>
          <a:bodyPr wrap="none" lIns="18000" tIns="10800" rIns="18000" bIns="10800" rtlCol="0">
            <a:spAutoFit/>
          </a:bodyPr>
          <a:lstStyle/>
          <a:p>
            <a:r>
              <a:rPr lang="en-US" sz="1050" dirty="0" smtClean="0">
                <a:solidFill>
                  <a:srgbClr val="005DA8"/>
                </a:solidFill>
                <a:latin typeface="Arial" charset="0"/>
                <a:ea typeface="Arial" charset="0"/>
                <a:cs typeface="Arial" charset="0"/>
              </a:rPr>
              <a:t>GSI</a:t>
            </a:r>
            <a:endParaRPr lang="en-US" sz="1100" dirty="0">
              <a:solidFill>
                <a:srgbClr val="005DA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296246" y="1803738"/>
            <a:ext cx="419470" cy="183394"/>
          </a:xfrm>
          <a:prstGeom prst="rect">
            <a:avLst/>
          </a:prstGeom>
          <a:noFill/>
        </p:spPr>
        <p:txBody>
          <a:bodyPr wrap="none" lIns="18000" tIns="10800" rIns="18000" bIns="10800" rtlCol="0">
            <a:spAutoFit/>
          </a:bodyPr>
          <a:lstStyle/>
          <a:p>
            <a:r>
              <a:rPr lang="en-US" sz="105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CERN</a:t>
            </a:r>
            <a:endParaRPr lang="en-US" sz="11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572855" y="3258177"/>
            <a:ext cx="526863" cy="221670"/>
          </a:xfrm>
          <a:prstGeom prst="rect">
            <a:avLst/>
          </a:prstGeom>
          <a:pattFill prst="wdDnDiag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0" name="Bild 1" descr="image04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b="367"/>
          <a:stretch/>
        </p:blipFill>
        <p:spPr bwMode="auto">
          <a:xfrm>
            <a:off x="330912" y="2353520"/>
            <a:ext cx="5878662" cy="377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272823" y="1231900"/>
            <a:ext cx="411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ast and present heavy-ion programs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Date Placeholder 53"/>
          <p:cNvSpPr>
            <a:spLocks noGrp="1"/>
          </p:cNvSpPr>
          <p:nvPr>
            <p:ph type="dt" sz="half" idx="2"/>
          </p:nvPr>
        </p:nvSpPr>
        <p:spPr>
          <a:xfrm>
            <a:off x="630759" y="6609567"/>
            <a:ext cx="2034541" cy="156698"/>
          </a:xfr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55" name="Footer Placeholder 54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</p:spPr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61" name="Striped Right Arrow 60"/>
          <p:cNvSpPr/>
          <p:nvPr/>
        </p:nvSpPr>
        <p:spPr>
          <a:xfrm>
            <a:off x="7183923" y="6113124"/>
            <a:ext cx="4442916" cy="363876"/>
          </a:xfrm>
          <a:prstGeom prst="striped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5DA8"/>
                </a:solidFill>
                <a:latin typeface="Arial" charset="0"/>
                <a:ea typeface="Arial" charset="0"/>
                <a:cs typeface="Arial" charset="0"/>
              </a:rPr>
              <a:t>progress </a:t>
            </a:r>
            <a:r>
              <a:rPr lang="en-US" sz="1200" smtClean="0">
                <a:solidFill>
                  <a:srgbClr val="005DA8"/>
                </a:solidFill>
                <a:latin typeface="Arial" charset="0"/>
                <a:ea typeface="Arial" charset="0"/>
                <a:cs typeface="Arial" charset="0"/>
              </a:rPr>
              <a:t>in technology</a:t>
            </a:r>
            <a:endParaRPr lang="en-US" sz="1200">
              <a:solidFill>
                <a:srgbClr val="005DA8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3" name="Picture 6" descr="NICA-Logo_4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64651" y="4101799"/>
            <a:ext cx="719429" cy="3543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503" y="4663377"/>
            <a:ext cx="530488" cy="716159"/>
          </a:xfrm>
          <a:prstGeom prst="rect">
            <a:avLst/>
          </a:prstGeom>
        </p:spPr>
      </p:pic>
      <p:sp>
        <p:nvSpPr>
          <p:cNvPr id="65" name="Slide Number Placeholder 6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6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CBM - “</a:t>
            </a:r>
            <a:r>
              <a:rPr lang="en-US" dirty="0" err="1" smtClean="0">
                <a:solidFill>
                  <a:srgbClr val="002060"/>
                </a:solidFill>
              </a:rPr>
              <a:t>nomen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est</a:t>
            </a:r>
            <a:r>
              <a:rPr lang="en-US" dirty="0" smtClean="0">
                <a:solidFill>
                  <a:srgbClr val="002060"/>
                </a:solidFill>
              </a:rPr>
              <a:t> omen”  -  C</a:t>
            </a:r>
            <a:r>
              <a:rPr lang="en-US" dirty="0" smtClean="0"/>
              <a:t>loudy </a:t>
            </a:r>
            <a:r>
              <a:rPr lang="en-US" dirty="0">
                <a:solidFill>
                  <a:srgbClr val="002060"/>
                </a:solidFill>
              </a:rPr>
              <a:t>B</a:t>
            </a:r>
            <a:r>
              <a:rPr lang="en-US" dirty="0"/>
              <a:t>ag </a:t>
            </a:r>
            <a:r>
              <a:rPr lang="en-US" dirty="0" smtClean="0">
                <a:solidFill>
                  <a:srgbClr val="002060"/>
                </a:solidFill>
              </a:rPr>
              <a:t>M</a:t>
            </a:r>
            <a:r>
              <a:rPr lang="en-US" dirty="0" smtClean="0"/>
              <a:t>odel ;)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/>
              <p:cNvSpPr>
                <a:spLocks noGrp="1"/>
              </p:cNvSpPr>
              <p:nvPr>
                <p:ph sz="half" idx="1"/>
              </p:nvPr>
            </p:nvSpPr>
            <p:spPr>
              <a:xfrm>
                <a:off x="571500" y="1339704"/>
                <a:ext cx="5384800" cy="5356753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en-US" sz="1867" dirty="0">
                    <a:solidFill>
                      <a:srgbClr val="C00000"/>
                    </a:solidFill>
                    <a:latin typeface="Arial" charset="0"/>
                    <a:ea typeface="Arial" charset="0"/>
                    <a:cs typeface="Arial" charset="0"/>
                  </a:rPr>
                  <a:t>A lot already known about nucleons and their excitations from (lattice) QCD:</a:t>
                </a:r>
              </a:p>
              <a:p>
                <a:pPr lvl="1">
                  <a:lnSpc>
                    <a:spcPct val="120000"/>
                  </a:lnSpc>
                  <a:spcBef>
                    <a:spcPts val="600"/>
                  </a:spcBef>
                  <a:spcAft>
                    <a:spcPts val="1200"/>
                  </a:spcAft>
                  <a:buFont typeface="Courier New" charset="0"/>
                  <a:buChar char="o"/>
                </a:pPr>
                <a:r>
                  <a:rPr lang="en-US" sz="1600" dirty="0">
                    <a:latin typeface="Arial" charset="0"/>
                    <a:ea typeface="Arial" charset="0"/>
                    <a:cs typeface="Arial" charset="0"/>
                  </a:rPr>
                  <a:t>Confinement of light quarks nothing to do with flux tubes. Rather appears because the condensates are suppressed between the valence quarks.</a:t>
                </a:r>
              </a:p>
              <a:p>
                <a:pPr lvl="1">
                  <a:lnSpc>
                    <a:spcPct val="120000"/>
                  </a:lnSpc>
                  <a:spcBef>
                    <a:spcPts val="600"/>
                  </a:spcBef>
                  <a:buFont typeface="Courier New" charset="0"/>
                  <a:buChar char="o"/>
                </a:pPr>
                <a:r>
                  <a:rPr lang="en-US" sz="1600" dirty="0">
                    <a:latin typeface="Arial" charset="0"/>
                    <a:ea typeface="Arial" charset="0"/>
                    <a:cs typeface="Arial" charset="0"/>
                  </a:rPr>
                  <a:t>Resonance properties substantially driven by cloud-meson core final state interaction.</a:t>
                </a:r>
              </a:p>
              <a:p>
                <a:pPr marL="548626" lvl="2" indent="0">
                  <a:spcBef>
                    <a:spcPts val="0"/>
                  </a:spcBef>
                  <a:buNone/>
                </a:pPr>
                <a:r>
                  <a:rPr lang="is-IS" sz="14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L. Karatidis et al., arXiv:1608.03051 </a:t>
                </a:r>
              </a:p>
              <a:p>
                <a:pPr marL="548626" lvl="2" indent="0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is-IS" sz="14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J. M. M. Hall et al., arXiv:1411.3402</a:t>
                </a:r>
              </a:p>
              <a:p>
                <a:pPr marL="0" indent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en-US" sz="1867" dirty="0">
                    <a:solidFill>
                      <a:srgbClr val="C00000"/>
                    </a:solidFill>
                    <a:latin typeface="Arial" charset="0"/>
                    <a:ea typeface="Arial" charset="0"/>
                    <a:cs typeface="Arial" charset="0"/>
                  </a:rPr>
                  <a:t>Chiral symmetry restoration</a:t>
                </a:r>
              </a:p>
              <a:p>
                <a:pPr lvl="1">
                  <a:lnSpc>
                    <a:spcPct val="120000"/>
                  </a:lnSpc>
                  <a:spcBef>
                    <a:spcPts val="600"/>
                  </a:spcBef>
                  <a:buFont typeface="Courier New" charset="0"/>
                  <a:buChar char="o"/>
                </a:pPr>
                <a:r>
                  <a:rPr lang="de-DE" sz="1600" dirty="0">
                    <a:latin typeface="Arial" charset="0"/>
                    <a:ea typeface="Arial" charset="0"/>
                    <a:cs typeface="Arial" charset="0"/>
                  </a:rPr>
                  <a:t>in-medium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dirty="0">
                            <a:latin typeface="Cambria Math" charset="0"/>
                            <a:ea typeface="Arial" charset="0"/>
                            <a:cs typeface="Arial" charset="0"/>
                          </a:rPr>
                          <m:t>a</m:t>
                        </m:r>
                      </m:e>
                      <m:sub>
                        <m:r>
                          <a:rPr lang="de-DE" sz="1600" b="0" i="0" dirty="0">
                            <a:latin typeface="Cambria Math" charset="0"/>
                            <a:ea typeface="Arial" charset="0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de-DE" sz="1600" b="0" i="0" dirty="0">
                        <a:latin typeface="Cambria Math" charset="0"/>
                        <a:ea typeface="Arial" charset="0"/>
                        <a:cs typeface="Arial" charset="0"/>
                      </a:rPr>
                      <m:t>/</m:t>
                    </m:r>
                    <m:r>
                      <m:rPr>
                        <m:sty m:val="p"/>
                      </m:rPr>
                      <a:rPr lang="de-DE" sz="1600" b="0" i="0" dirty="0">
                        <a:latin typeface="Cambria Math" charset="0"/>
                        <a:ea typeface="Arial" charset="0"/>
                        <a:cs typeface="Arial" charset="0"/>
                      </a:rPr>
                      <m:t>ρ</m:t>
                    </m:r>
                  </m:oMath>
                </a14:m>
                <a:r>
                  <a:rPr lang="en-US" sz="1600" dirty="0">
                    <a:latin typeface="Arial" charset="0"/>
                    <a:ea typeface="Arial" charset="0"/>
                    <a:cs typeface="Arial" charset="0"/>
                  </a:rPr>
                  <a:t> spectral functions. Trend seen like conjectured by Rapp/</a:t>
                </a:r>
                <a:r>
                  <a:rPr lang="en-US" sz="1600" dirty="0" err="1">
                    <a:latin typeface="Arial" charset="0"/>
                    <a:ea typeface="Arial" charset="0"/>
                    <a:cs typeface="Arial" charset="0"/>
                  </a:rPr>
                  <a:t>Hohler</a:t>
                </a:r>
                <a:r>
                  <a:rPr lang="en-US" sz="1600" dirty="0">
                    <a:latin typeface="Arial" charset="0"/>
                    <a:ea typeface="Arial" charset="0"/>
                    <a:cs typeface="Arial" charset="0"/>
                  </a:rPr>
                  <a:t>. </a:t>
                </a:r>
              </a:p>
              <a:p>
                <a:pPr marL="480472" lvl="1" indent="0">
                  <a:lnSpc>
                    <a:spcPct val="120000"/>
                  </a:lnSpc>
                  <a:spcBef>
                    <a:spcPts val="600"/>
                  </a:spcBef>
                  <a:buNone/>
                </a:pPr>
                <a:r>
                  <a:rPr lang="en-US" sz="14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H. Meyer et al. </a:t>
                </a:r>
                <a:r>
                  <a:rPr lang="en-US" sz="1467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arXiv</a:t>
                </a:r>
                <a:r>
                  <a:rPr lang="en-US" sz="1467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: 1212.4200 &amp; INPC2016</a:t>
                </a:r>
              </a:p>
              <a:p>
                <a:pPr lvl="1">
                  <a:lnSpc>
                    <a:spcPct val="120000"/>
                  </a:lnSpc>
                  <a:spcBef>
                    <a:spcPts val="600"/>
                  </a:spcBef>
                  <a:spcAft>
                    <a:spcPts val="1200"/>
                  </a:spcAft>
                  <a:buFont typeface="Courier New" charset="0"/>
                  <a:buChar char="o"/>
                </a:pPr>
                <a:r>
                  <a:rPr lang="en-US" sz="1600" dirty="0">
                    <a:latin typeface="Arial" charset="0"/>
                    <a:ea typeface="Arial" charset="0"/>
                    <a:cs typeface="Arial" charset="0"/>
                  </a:rPr>
                  <a:t>Likely no generation of mass without confinement.</a:t>
                </a:r>
              </a:p>
              <a:p>
                <a:endParaRPr lang="en-US" sz="1467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6" name="Content Placeholder 1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71500" y="1339704"/>
                <a:ext cx="5384800" cy="5356753"/>
              </a:xfrm>
              <a:blipFill rotWithShape="0">
                <a:blip r:embed="rId3"/>
                <a:stretch>
                  <a:fillRect l="-1019" t="-569" r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6197600" y="1240100"/>
            <a:ext cx="5384800" cy="51988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67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What does it take, to force the quarks forming a giant bubble?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840"/>
              </a:spcBef>
              <a:buNone/>
            </a:pPr>
            <a:endParaRPr lang="en-US" dirty="0" smtClean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840"/>
              </a:spcBef>
              <a:buNone/>
            </a:pPr>
            <a:r>
              <a:rPr lang="en-US" sz="1867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Chiral Perturbation Theory: </a:t>
            </a:r>
          </a:p>
          <a:p>
            <a:pPr marL="533387" lvl="1" indent="-258227">
              <a:spcBef>
                <a:spcPts val="840"/>
              </a:spcBef>
              <a:buFont typeface="Courier New" charset="0"/>
              <a:buChar char="o"/>
            </a:pPr>
            <a:r>
              <a:rPr lang="en-US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Provides prediction for chiral order parameter a.f.o. baryon</a:t>
            </a:r>
          </a:p>
          <a:p>
            <a:pPr marL="560057" lvl="1" indent="-285744">
              <a:lnSpc>
                <a:spcPct val="80000"/>
              </a:lnSpc>
              <a:spcBef>
                <a:spcPts val="1536"/>
              </a:spcBef>
              <a:buFont typeface="Courier New"/>
              <a:buChar char="o"/>
            </a:pPr>
            <a:r>
              <a:rPr lang="en-US" sz="1667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Sees strong repulsion (at low to moderate temperatures.</a:t>
            </a:r>
          </a:p>
          <a:p>
            <a:pPr marL="548626" lvl="2" indent="0">
              <a:spcBef>
                <a:spcPts val="864"/>
              </a:spcBef>
              <a:buNone/>
            </a:pPr>
            <a:r>
              <a:rPr lang="en-US" sz="1467" i="1" dirty="0">
                <a:solidFill>
                  <a:srgbClr val="7D8189"/>
                </a:solidFill>
                <a:latin typeface="Arial" charset="0"/>
                <a:ea typeface="Arial" charset="0"/>
                <a:cs typeface="Arial" charset="0"/>
              </a:rPr>
              <a:t>J.W. Holt, M. Rho, W. Weise arXiv1411.6681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Content Placeholder 10"/>
          <p:cNvPicPr>
            <a:picLocks noChangeAspect="1"/>
          </p:cNvPicPr>
          <p:nvPr/>
        </p:nvPicPr>
        <p:blipFill>
          <a:blip r:embed="rId4"/>
          <a:srcRect l="-6511" r="-6511"/>
          <a:stretch>
            <a:fillRect/>
          </a:stretch>
        </p:blipFill>
        <p:spPr>
          <a:xfrm>
            <a:off x="6424812" y="1947682"/>
            <a:ext cx="2701131" cy="23064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882" y="1957565"/>
            <a:ext cx="2269996" cy="229909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0759" y="6609567"/>
            <a:ext cx="2034541" cy="156698"/>
          </a:xfr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</p:spPr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Exploration of the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charset="0"/>
                          </a:rPr>
                          <m:t>𝜇</m:t>
                        </m:r>
                      </m:e>
                      <m:sub>
                        <m:r>
                          <a:rPr lang="de-DE" b="0" i="1" smtClean="0">
                            <a:latin typeface="Cambria Math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 smtClean="0"/>
                  <a:t> Region</a:t>
                </a:r>
                <a:endParaRPr lang="en-US" dirty="0"/>
              </a:p>
            </p:txBody>
          </p:sp>
        </mc:Choice>
        <mc:Fallback xmlns="">
          <p:sp>
            <p:nvSpPr>
              <p:cNvPr id="6" name="Tit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117" t="-8264" b="-37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0" y="1265500"/>
            <a:ext cx="5384800" cy="703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Reach: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Temperature and chemical potential extracted from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particle multiplicities and assuming thermalization</a:t>
            </a:r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97600" y="1265500"/>
            <a:ext cx="5384800" cy="703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Speed:</a:t>
            </a:r>
          </a:p>
          <a:p>
            <a:pPr marL="0" indent="0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Mean event rates before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event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selection.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Note the luminosity drop for colliders at low beam energy.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60765" y="6605453"/>
            <a:ext cx="7184571" cy="160812"/>
          </a:xfrm>
        </p:spPr>
        <p:txBody>
          <a:bodyPr/>
          <a:lstStyle/>
          <a:p>
            <a:r>
              <a:rPr lang="en-US" smtClean="0"/>
              <a:t>Joachim Stroth, Goethe University / GSI, PANIC 2017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0759" y="6609567"/>
            <a:ext cx="2034541" cy="156698"/>
          </a:xfrm>
        </p:spPr>
        <p:txBody>
          <a:bodyPr/>
          <a:lstStyle/>
          <a:p>
            <a:r>
              <a:rPr lang="de-DE" smtClean="0"/>
              <a:t>September 1–5, 2017</a:t>
            </a:r>
            <a:endParaRPr lang="en-US"/>
          </a:p>
        </p:txBody>
      </p:sp>
      <p:pic>
        <p:nvPicPr>
          <p:cNvPr id="24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044700"/>
            <a:ext cx="4457700" cy="438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04199" y="3320285"/>
            <a:ext cx="601691" cy="2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smtClean="0">
                <a:solidFill>
                  <a:srgbClr val="FF3AB3"/>
                </a:solidFill>
                <a:latin typeface="Thonburi" charset="0"/>
                <a:cs typeface="Thonburi" charset="0"/>
              </a:rPr>
              <a:t>LHC</a:t>
            </a:r>
            <a:endParaRPr lang="en-US" sz="1200" b="1" dirty="0">
              <a:solidFill>
                <a:srgbClr val="FF3AB3"/>
              </a:solidFill>
              <a:latin typeface="Thonburi" charset="0"/>
              <a:cs typeface="Thonburi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083838" y="5463231"/>
            <a:ext cx="607015" cy="29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Thonburi" charset="0"/>
                <a:cs typeface="Thonburi" charset="0"/>
              </a:rPr>
              <a:t>Nuclei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878439" y="2613554"/>
            <a:ext cx="1850700" cy="29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Thonburi" charset="0"/>
                <a:cs typeface="Thonburi" charset="0"/>
              </a:rPr>
              <a:t>Quark-gluon plasma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86782" y="2613554"/>
            <a:ext cx="414445" cy="550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30" name="Picture 29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3652" y="2085021"/>
            <a:ext cx="4402960" cy="42976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 Placeholder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1638076" y="3102831"/>
            <a:ext cx="3258483" cy="1933950"/>
            <a:chOff x="1638076" y="3102831"/>
            <a:chExt cx="3258483" cy="1933950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989656" y="4649922"/>
              <a:ext cx="808694" cy="29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smtClean="0">
                  <a:latin typeface="Thonburi" charset="0"/>
                  <a:cs typeface="Thonburi" charset="0"/>
                </a:rPr>
                <a:t>Hadrons</a:t>
              </a:r>
              <a:endParaRPr lang="en-US" sz="1600" b="1" dirty="0">
                <a:latin typeface="Thonburi" charset="0"/>
                <a:cs typeface="Thonburi" charset="0"/>
              </a:endParaRPr>
            </a:p>
          </p:txBody>
        </p:sp>
        <p:sp>
          <p:nvSpPr>
            <p:cNvPr id="23" name="Arc 22"/>
            <p:cNvSpPr/>
            <p:nvPr/>
          </p:nvSpPr>
          <p:spPr bwMode="auto">
            <a:xfrm rot="2438751">
              <a:off x="2271680" y="4136873"/>
              <a:ext cx="2464740" cy="712757"/>
            </a:xfrm>
            <a:prstGeom prst="arc">
              <a:avLst>
                <a:gd name="adj1" fmla="val 11859999"/>
                <a:gd name="adj2" fmla="val 19494365"/>
              </a:avLst>
            </a:prstGeom>
            <a:ln w="76200">
              <a:solidFill>
                <a:srgbClr val="C0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solidFill>
                  <a:srgbClr val="D3188C"/>
                </a:solidFill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638076" y="3102831"/>
              <a:ext cx="3258483" cy="1933950"/>
              <a:chOff x="1638076" y="3102831"/>
              <a:chExt cx="3258483" cy="1933950"/>
            </a:xfrm>
          </p:grpSpPr>
          <p:sp>
            <p:nvSpPr>
              <p:cNvPr id="57" name="TextBox 27"/>
              <p:cNvSpPr txBox="1">
                <a:spLocks noChangeArrowheads="1"/>
              </p:cNvSpPr>
              <p:nvPr/>
            </p:nvSpPr>
            <p:spPr bwMode="auto">
              <a:xfrm>
                <a:off x="3808933" y="3802409"/>
                <a:ext cx="744390" cy="241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200" b="1" dirty="0" smtClean="0">
                    <a:solidFill>
                      <a:srgbClr val="C00000"/>
                    </a:solidFill>
                    <a:latin typeface="Thonburi" charset="0"/>
                    <a:cs typeface="Thonburi" charset="0"/>
                  </a:rPr>
                  <a:t>STAR FXT</a:t>
                </a:r>
                <a:endParaRPr lang="en-US" sz="1200" b="1" dirty="0">
                  <a:solidFill>
                    <a:srgbClr val="C00000"/>
                  </a:solidFill>
                  <a:latin typeface="Thonburi" charset="0"/>
                  <a:cs typeface="Thonburi" charset="0"/>
                </a:endParaRPr>
              </a:p>
            </p:txBody>
          </p:sp>
          <p:sp>
            <p:nvSpPr>
              <p:cNvPr id="58" name="TextBox 22"/>
              <p:cNvSpPr txBox="1">
                <a:spLocks noChangeArrowheads="1"/>
              </p:cNvSpPr>
              <p:nvPr/>
            </p:nvSpPr>
            <p:spPr bwMode="auto">
              <a:xfrm>
                <a:off x="4440072" y="4795278"/>
                <a:ext cx="456487" cy="241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200" b="1" dirty="0">
                    <a:solidFill>
                      <a:srgbClr val="0070C0"/>
                    </a:solidFill>
                    <a:latin typeface="Thonburi" charset="0"/>
                    <a:cs typeface="Thonburi" charset="0"/>
                  </a:rPr>
                  <a:t>SIS18</a:t>
                </a:r>
              </a:p>
            </p:txBody>
          </p:sp>
          <p:sp>
            <p:nvSpPr>
              <p:cNvPr id="59" name="TextBox 23"/>
              <p:cNvSpPr txBox="1">
                <a:spLocks noChangeArrowheads="1"/>
              </p:cNvSpPr>
              <p:nvPr/>
            </p:nvSpPr>
            <p:spPr bwMode="auto">
              <a:xfrm>
                <a:off x="4070290" y="4164160"/>
                <a:ext cx="550020" cy="414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200" b="1" smtClean="0">
                    <a:solidFill>
                      <a:srgbClr val="00009F"/>
                    </a:solidFill>
                    <a:latin typeface="Thonburi" charset="0"/>
                    <a:cs typeface="Thonburi" charset="0"/>
                  </a:rPr>
                  <a:t>SIS100</a:t>
                </a:r>
                <a:br>
                  <a:rPr lang="en-US" sz="1200" b="1" smtClean="0">
                    <a:solidFill>
                      <a:srgbClr val="00009F"/>
                    </a:solidFill>
                    <a:latin typeface="Thonburi" charset="0"/>
                    <a:cs typeface="Thonburi" charset="0"/>
                  </a:rPr>
                </a:br>
                <a:r>
                  <a:rPr lang="en-US" sz="1200" b="1" smtClean="0">
                    <a:solidFill>
                      <a:srgbClr val="00009F"/>
                    </a:solidFill>
                    <a:latin typeface="Thonburi" charset="0"/>
                    <a:cs typeface="Thonburi" charset="0"/>
                  </a:rPr>
                  <a:t>AGS</a:t>
                </a:r>
                <a:endParaRPr lang="en-US" sz="1200" b="1">
                  <a:solidFill>
                    <a:srgbClr val="00009F"/>
                  </a:solidFill>
                  <a:latin typeface="Thonburi" charset="0"/>
                  <a:cs typeface="Thonburi" charset="0"/>
                </a:endParaRPr>
              </a:p>
            </p:txBody>
          </p:sp>
          <p:sp>
            <p:nvSpPr>
              <p:cNvPr id="60" name="TextBox 25"/>
              <p:cNvSpPr txBox="1">
                <a:spLocks noChangeArrowheads="1"/>
              </p:cNvSpPr>
              <p:nvPr/>
            </p:nvSpPr>
            <p:spPr bwMode="auto">
              <a:xfrm>
                <a:off x="2900382" y="3320285"/>
                <a:ext cx="319111" cy="241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200" b="1" dirty="0" smtClean="0">
                    <a:solidFill>
                      <a:srgbClr val="FFC000"/>
                    </a:solidFill>
                    <a:latin typeface="Thonburi" charset="0"/>
                    <a:cs typeface="Thonburi" charset="0"/>
                  </a:rPr>
                  <a:t>SPS</a:t>
                </a:r>
                <a:endParaRPr lang="en-US" sz="1200" b="1" dirty="0">
                  <a:solidFill>
                    <a:srgbClr val="FFC000"/>
                  </a:solidFill>
                  <a:latin typeface="Thonburi" charset="0"/>
                  <a:cs typeface="Thonburi" charset="0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1638076" y="3499747"/>
                <a:ext cx="1375036" cy="226399"/>
              </a:xfrm>
              <a:custGeom>
                <a:avLst/>
                <a:gdLst>
                  <a:gd name="connsiteX0" fmla="*/ 1595967 w 1595967"/>
                  <a:gd name="connsiteY0" fmla="*/ 347134 h 347134"/>
                  <a:gd name="connsiteX1" fmla="*/ 1468967 w 1595967"/>
                  <a:gd name="connsiteY1" fmla="*/ 254000 h 347134"/>
                  <a:gd name="connsiteX2" fmla="*/ 1265767 w 1595967"/>
                  <a:gd name="connsiteY2" fmla="*/ 152400 h 347134"/>
                  <a:gd name="connsiteX3" fmla="*/ 1079500 w 1595967"/>
                  <a:gd name="connsiteY3" fmla="*/ 93134 h 347134"/>
                  <a:gd name="connsiteX4" fmla="*/ 918634 w 1595967"/>
                  <a:gd name="connsiteY4" fmla="*/ 63500 h 347134"/>
                  <a:gd name="connsiteX5" fmla="*/ 690034 w 1595967"/>
                  <a:gd name="connsiteY5" fmla="*/ 29634 h 347134"/>
                  <a:gd name="connsiteX6" fmla="*/ 376767 w 1595967"/>
                  <a:gd name="connsiteY6" fmla="*/ 12700 h 347134"/>
                  <a:gd name="connsiteX7" fmla="*/ 105834 w 1595967"/>
                  <a:gd name="connsiteY7" fmla="*/ 8467 h 347134"/>
                  <a:gd name="connsiteX8" fmla="*/ 0 w 1595967"/>
                  <a:gd name="connsiteY8" fmla="*/ 0 h 347134"/>
                  <a:gd name="connsiteX0" fmla="*/ 1595967 w 1595967"/>
                  <a:gd name="connsiteY0" fmla="*/ 347134 h 347134"/>
                  <a:gd name="connsiteX1" fmla="*/ 1473554 w 1595967"/>
                  <a:gd name="connsiteY1" fmla="*/ 242399 h 347134"/>
                  <a:gd name="connsiteX2" fmla="*/ 1265767 w 1595967"/>
                  <a:gd name="connsiteY2" fmla="*/ 152400 h 347134"/>
                  <a:gd name="connsiteX3" fmla="*/ 1079500 w 1595967"/>
                  <a:gd name="connsiteY3" fmla="*/ 93134 h 347134"/>
                  <a:gd name="connsiteX4" fmla="*/ 918634 w 1595967"/>
                  <a:gd name="connsiteY4" fmla="*/ 63500 h 347134"/>
                  <a:gd name="connsiteX5" fmla="*/ 690034 w 1595967"/>
                  <a:gd name="connsiteY5" fmla="*/ 29634 h 347134"/>
                  <a:gd name="connsiteX6" fmla="*/ 376767 w 1595967"/>
                  <a:gd name="connsiteY6" fmla="*/ 12700 h 347134"/>
                  <a:gd name="connsiteX7" fmla="*/ 105834 w 1595967"/>
                  <a:gd name="connsiteY7" fmla="*/ 8467 h 347134"/>
                  <a:gd name="connsiteX8" fmla="*/ 0 w 1595967"/>
                  <a:gd name="connsiteY8" fmla="*/ 0 h 347134"/>
                  <a:gd name="connsiteX0" fmla="*/ 1651008 w 1651008"/>
                  <a:gd name="connsiteY0" fmla="*/ 341333 h 341333"/>
                  <a:gd name="connsiteX1" fmla="*/ 1473554 w 1651008"/>
                  <a:gd name="connsiteY1" fmla="*/ 242399 h 341333"/>
                  <a:gd name="connsiteX2" fmla="*/ 1265767 w 1651008"/>
                  <a:gd name="connsiteY2" fmla="*/ 152400 h 341333"/>
                  <a:gd name="connsiteX3" fmla="*/ 1079500 w 1651008"/>
                  <a:gd name="connsiteY3" fmla="*/ 93134 h 341333"/>
                  <a:gd name="connsiteX4" fmla="*/ 918634 w 1651008"/>
                  <a:gd name="connsiteY4" fmla="*/ 63500 h 341333"/>
                  <a:gd name="connsiteX5" fmla="*/ 690034 w 1651008"/>
                  <a:gd name="connsiteY5" fmla="*/ 29634 h 341333"/>
                  <a:gd name="connsiteX6" fmla="*/ 376767 w 1651008"/>
                  <a:gd name="connsiteY6" fmla="*/ 12700 h 341333"/>
                  <a:gd name="connsiteX7" fmla="*/ 105834 w 1651008"/>
                  <a:gd name="connsiteY7" fmla="*/ 8467 h 341333"/>
                  <a:gd name="connsiteX8" fmla="*/ 0 w 1651008"/>
                  <a:gd name="connsiteY8" fmla="*/ 0 h 34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1008" h="341333">
                    <a:moveTo>
                      <a:pt x="1651008" y="341333"/>
                    </a:moveTo>
                    <a:cubicBezTo>
                      <a:pt x="1615024" y="310994"/>
                      <a:pt x="1537761" y="273888"/>
                      <a:pt x="1473554" y="242399"/>
                    </a:cubicBezTo>
                    <a:cubicBezTo>
                      <a:pt x="1409347" y="210910"/>
                      <a:pt x="1331443" y="177278"/>
                      <a:pt x="1265767" y="152400"/>
                    </a:cubicBezTo>
                    <a:cubicBezTo>
                      <a:pt x="1200091" y="127523"/>
                      <a:pt x="1137355" y="107951"/>
                      <a:pt x="1079500" y="93134"/>
                    </a:cubicBezTo>
                    <a:cubicBezTo>
                      <a:pt x="1021645" y="78317"/>
                      <a:pt x="983545" y="74083"/>
                      <a:pt x="918634" y="63500"/>
                    </a:cubicBezTo>
                    <a:cubicBezTo>
                      <a:pt x="853723" y="52917"/>
                      <a:pt x="780345" y="38101"/>
                      <a:pt x="690034" y="29634"/>
                    </a:cubicBezTo>
                    <a:cubicBezTo>
                      <a:pt x="599723" y="21167"/>
                      <a:pt x="474134" y="16228"/>
                      <a:pt x="376767" y="12700"/>
                    </a:cubicBezTo>
                    <a:cubicBezTo>
                      <a:pt x="279400" y="9172"/>
                      <a:pt x="168628" y="10584"/>
                      <a:pt x="105834" y="8467"/>
                    </a:cubicBezTo>
                    <a:cubicBezTo>
                      <a:pt x="43040" y="6350"/>
                      <a:pt x="0" y="0"/>
                      <a:pt x="0" y="0"/>
                    </a:cubicBezTo>
                  </a:path>
                </a:pathLst>
              </a:custGeom>
              <a:ln w="76200" cmpd="sng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2" name="TextBox 25"/>
              <p:cNvSpPr txBox="1">
                <a:spLocks noChangeArrowheads="1"/>
              </p:cNvSpPr>
              <p:nvPr/>
            </p:nvSpPr>
            <p:spPr bwMode="auto">
              <a:xfrm>
                <a:off x="2131975" y="3102831"/>
                <a:ext cx="735621" cy="24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200" b="1" dirty="0" smtClean="0">
                    <a:solidFill>
                      <a:srgbClr val="C00000"/>
                    </a:solidFill>
                    <a:latin typeface="Thonburi" charset="0"/>
                    <a:cs typeface="Thonburi" charset="0"/>
                  </a:rPr>
                  <a:t>STAR </a:t>
                </a:r>
                <a:r>
                  <a:rPr lang="en-US" sz="1200" b="1" dirty="0">
                    <a:solidFill>
                      <a:srgbClr val="C00000"/>
                    </a:solidFill>
                    <a:latin typeface="Thonburi" charset="0"/>
                    <a:cs typeface="Thonburi" charset="0"/>
                  </a:rPr>
                  <a:t>BES</a:t>
                </a: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2415410" y="3599409"/>
                <a:ext cx="730733" cy="268722"/>
              </a:xfrm>
              <a:custGeom>
                <a:avLst/>
                <a:gdLst>
                  <a:gd name="connsiteX0" fmla="*/ 1595967 w 1595967"/>
                  <a:gd name="connsiteY0" fmla="*/ 347134 h 347134"/>
                  <a:gd name="connsiteX1" fmla="*/ 1468967 w 1595967"/>
                  <a:gd name="connsiteY1" fmla="*/ 254000 h 347134"/>
                  <a:gd name="connsiteX2" fmla="*/ 1265767 w 1595967"/>
                  <a:gd name="connsiteY2" fmla="*/ 152400 h 347134"/>
                  <a:gd name="connsiteX3" fmla="*/ 1079500 w 1595967"/>
                  <a:gd name="connsiteY3" fmla="*/ 93134 h 347134"/>
                  <a:gd name="connsiteX4" fmla="*/ 918634 w 1595967"/>
                  <a:gd name="connsiteY4" fmla="*/ 63500 h 347134"/>
                  <a:gd name="connsiteX5" fmla="*/ 690034 w 1595967"/>
                  <a:gd name="connsiteY5" fmla="*/ 29634 h 347134"/>
                  <a:gd name="connsiteX6" fmla="*/ 376767 w 1595967"/>
                  <a:gd name="connsiteY6" fmla="*/ 12700 h 347134"/>
                  <a:gd name="connsiteX7" fmla="*/ 105834 w 1595967"/>
                  <a:gd name="connsiteY7" fmla="*/ 8467 h 347134"/>
                  <a:gd name="connsiteX8" fmla="*/ 0 w 1595967"/>
                  <a:gd name="connsiteY8" fmla="*/ 0 h 347134"/>
                  <a:gd name="connsiteX0" fmla="*/ 1595967 w 1595967"/>
                  <a:gd name="connsiteY0" fmla="*/ 347134 h 347134"/>
                  <a:gd name="connsiteX1" fmla="*/ 1473554 w 1595967"/>
                  <a:gd name="connsiteY1" fmla="*/ 242399 h 347134"/>
                  <a:gd name="connsiteX2" fmla="*/ 1265767 w 1595967"/>
                  <a:gd name="connsiteY2" fmla="*/ 152400 h 347134"/>
                  <a:gd name="connsiteX3" fmla="*/ 1079500 w 1595967"/>
                  <a:gd name="connsiteY3" fmla="*/ 93134 h 347134"/>
                  <a:gd name="connsiteX4" fmla="*/ 918634 w 1595967"/>
                  <a:gd name="connsiteY4" fmla="*/ 63500 h 347134"/>
                  <a:gd name="connsiteX5" fmla="*/ 690034 w 1595967"/>
                  <a:gd name="connsiteY5" fmla="*/ 29634 h 347134"/>
                  <a:gd name="connsiteX6" fmla="*/ 376767 w 1595967"/>
                  <a:gd name="connsiteY6" fmla="*/ 12700 h 347134"/>
                  <a:gd name="connsiteX7" fmla="*/ 105834 w 1595967"/>
                  <a:gd name="connsiteY7" fmla="*/ 8467 h 347134"/>
                  <a:gd name="connsiteX8" fmla="*/ 0 w 1595967"/>
                  <a:gd name="connsiteY8" fmla="*/ 0 h 347134"/>
                  <a:gd name="connsiteX0" fmla="*/ 1651008 w 1651008"/>
                  <a:gd name="connsiteY0" fmla="*/ 341333 h 341333"/>
                  <a:gd name="connsiteX1" fmla="*/ 1473554 w 1651008"/>
                  <a:gd name="connsiteY1" fmla="*/ 242399 h 341333"/>
                  <a:gd name="connsiteX2" fmla="*/ 1265767 w 1651008"/>
                  <a:gd name="connsiteY2" fmla="*/ 152400 h 341333"/>
                  <a:gd name="connsiteX3" fmla="*/ 1079500 w 1651008"/>
                  <a:gd name="connsiteY3" fmla="*/ 93134 h 341333"/>
                  <a:gd name="connsiteX4" fmla="*/ 918634 w 1651008"/>
                  <a:gd name="connsiteY4" fmla="*/ 63500 h 341333"/>
                  <a:gd name="connsiteX5" fmla="*/ 690034 w 1651008"/>
                  <a:gd name="connsiteY5" fmla="*/ 29634 h 341333"/>
                  <a:gd name="connsiteX6" fmla="*/ 376767 w 1651008"/>
                  <a:gd name="connsiteY6" fmla="*/ 12700 h 341333"/>
                  <a:gd name="connsiteX7" fmla="*/ 105834 w 1651008"/>
                  <a:gd name="connsiteY7" fmla="*/ 8467 h 341333"/>
                  <a:gd name="connsiteX8" fmla="*/ 0 w 1651008"/>
                  <a:gd name="connsiteY8" fmla="*/ 0 h 341333"/>
                  <a:gd name="connsiteX0" fmla="*/ 1651008 w 1651008"/>
                  <a:gd name="connsiteY0" fmla="*/ 341333 h 341333"/>
                  <a:gd name="connsiteX1" fmla="*/ 1473554 w 1651008"/>
                  <a:gd name="connsiteY1" fmla="*/ 242399 h 341333"/>
                  <a:gd name="connsiteX2" fmla="*/ 1265767 w 1651008"/>
                  <a:gd name="connsiteY2" fmla="*/ 152400 h 341333"/>
                  <a:gd name="connsiteX3" fmla="*/ 918634 w 1651008"/>
                  <a:gd name="connsiteY3" fmla="*/ 63500 h 341333"/>
                  <a:gd name="connsiteX4" fmla="*/ 690034 w 1651008"/>
                  <a:gd name="connsiteY4" fmla="*/ 29634 h 341333"/>
                  <a:gd name="connsiteX5" fmla="*/ 376767 w 1651008"/>
                  <a:gd name="connsiteY5" fmla="*/ 12700 h 341333"/>
                  <a:gd name="connsiteX6" fmla="*/ 105834 w 1651008"/>
                  <a:gd name="connsiteY6" fmla="*/ 8467 h 341333"/>
                  <a:gd name="connsiteX7" fmla="*/ 0 w 1651008"/>
                  <a:gd name="connsiteY7" fmla="*/ 0 h 341333"/>
                  <a:gd name="connsiteX0" fmla="*/ 1651008 w 1651008"/>
                  <a:gd name="connsiteY0" fmla="*/ 341333 h 341333"/>
                  <a:gd name="connsiteX1" fmla="*/ 1473554 w 1651008"/>
                  <a:gd name="connsiteY1" fmla="*/ 242399 h 341333"/>
                  <a:gd name="connsiteX2" fmla="*/ 1265767 w 1651008"/>
                  <a:gd name="connsiteY2" fmla="*/ 152400 h 341333"/>
                  <a:gd name="connsiteX3" fmla="*/ 918634 w 1651008"/>
                  <a:gd name="connsiteY3" fmla="*/ 63500 h 341333"/>
                  <a:gd name="connsiteX4" fmla="*/ 376767 w 1651008"/>
                  <a:gd name="connsiteY4" fmla="*/ 12700 h 341333"/>
                  <a:gd name="connsiteX5" fmla="*/ 105834 w 1651008"/>
                  <a:gd name="connsiteY5" fmla="*/ 8467 h 341333"/>
                  <a:gd name="connsiteX6" fmla="*/ 0 w 1651008"/>
                  <a:gd name="connsiteY6" fmla="*/ 0 h 341333"/>
                  <a:gd name="connsiteX0" fmla="*/ 1651008 w 1651008"/>
                  <a:gd name="connsiteY0" fmla="*/ 341333 h 341333"/>
                  <a:gd name="connsiteX1" fmla="*/ 1265767 w 1651008"/>
                  <a:gd name="connsiteY1" fmla="*/ 152400 h 341333"/>
                  <a:gd name="connsiteX2" fmla="*/ 918634 w 1651008"/>
                  <a:gd name="connsiteY2" fmla="*/ 63500 h 341333"/>
                  <a:gd name="connsiteX3" fmla="*/ 376767 w 1651008"/>
                  <a:gd name="connsiteY3" fmla="*/ 12700 h 341333"/>
                  <a:gd name="connsiteX4" fmla="*/ 105834 w 1651008"/>
                  <a:gd name="connsiteY4" fmla="*/ 8467 h 341333"/>
                  <a:gd name="connsiteX5" fmla="*/ 0 w 1651008"/>
                  <a:gd name="connsiteY5" fmla="*/ 0 h 341333"/>
                  <a:gd name="connsiteX0" fmla="*/ 1651008 w 1651008"/>
                  <a:gd name="connsiteY0" fmla="*/ 341333 h 341333"/>
                  <a:gd name="connsiteX1" fmla="*/ 1265767 w 1651008"/>
                  <a:gd name="connsiteY1" fmla="*/ 152400 h 341333"/>
                  <a:gd name="connsiteX2" fmla="*/ 918634 w 1651008"/>
                  <a:gd name="connsiteY2" fmla="*/ 63500 h 341333"/>
                  <a:gd name="connsiteX3" fmla="*/ 376767 w 1651008"/>
                  <a:gd name="connsiteY3" fmla="*/ 12700 h 341333"/>
                  <a:gd name="connsiteX4" fmla="*/ 0 w 1651008"/>
                  <a:gd name="connsiteY4" fmla="*/ 0 h 341333"/>
                  <a:gd name="connsiteX0" fmla="*/ 1651008 w 1651008"/>
                  <a:gd name="connsiteY0" fmla="*/ 399341 h 399341"/>
                  <a:gd name="connsiteX1" fmla="*/ 1265767 w 1651008"/>
                  <a:gd name="connsiteY1" fmla="*/ 210408 h 399341"/>
                  <a:gd name="connsiteX2" fmla="*/ 918634 w 1651008"/>
                  <a:gd name="connsiteY2" fmla="*/ 121508 h 399341"/>
                  <a:gd name="connsiteX3" fmla="*/ 376767 w 1651008"/>
                  <a:gd name="connsiteY3" fmla="*/ 70708 h 399341"/>
                  <a:gd name="connsiteX4" fmla="*/ 0 w 1651008"/>
                  <a:gd name="connsiteY4" fmla="*/ 0 h 399341"/>
                  <a:gd name="connsiteX0" fmla="*/ 1651008 w 1651008"/>
                  <a:gd name="connsiteY0" fmla="*/ 399341 h 399341"/>
                  <a:gd name="connsiteX1" fmla="*/ 1265767 w 1651008"/>
                  <a:gd name="connsiteY1" fmla="*/ 210408 h 399341"/>
                  <a:gd name="connsiteX2" fmla="*/ 918634 w 1651008"/>
                  <a:gd name="connsiteY2" fmla="*/ 121508 h 399341"/>
                  <a:gd name="connsiteX3" fmla="*/ 412799 w 1651008"/>
                  <a:gd name="connsiteY3" fmla="*/ 41704 h 399341"/>
                  <a:gd name="connsiteX4" fmla="*/ 0 w 1651008"/>
                  <a:gd name="connsiteY4" fmla="*/ 0 h 399341"/>
                  <a:gd name="connsiteX0" fmla="*/ 1651008 w 1651008"/>
                  <a:gd name="connsiteY0" fmla="*/ 399341 h 399341"/>
                  <a:gd name="connsiteX1" fmla="*/ 1265767 w 1651008"/>
                  <a:gd name="connsiteY1" fmla="*/ 210408 h 399341"/>
                  <a:gd name="connsiteX2" fmla="*/ 918634 w 1651008"/>
                  <a:gd name="connsiteY2" fmla="*/ 133110 h 399341"/>
                  <a:gd name="connsiteX3" fmla="*/ 412799 w 1651008"/>
                  <a:gd name="connsiteY3" fmla="*/ 41704 h 399341"/>
                  <a:gd name="connsiteX4" fmla="*/ 0 w 1651008"/>
                  <a:gd name="connsiteY4" fmla="*/ 0 h 399341"/>
                  <a:gd name="connsiteX0" fmla="*/ 1651008 w 1651008"/>
                  <a:gd name="connsiteY0" fmla="*/ 399341 h 399341"/>
                  <a:gd name="connsiteX1" fmla="*/ 1265766 w 1651008"/>
                  <a:gd name="connsiteY1" fmla="*/ 233611 h 399341"/>
                  <a:gd name="connsiteX2" fmla="*/ 918634 w 1651008"/>
                  <a:gd name="connsiteY2" fmla="*/ 133110 h 399341"/>
                  <a:gd name="connsiteX3" fmla="*/ 412799 w 1651008"/>
                  <a:gd name="connsiteY3" fmla="*/ 41704 h 399341"/>
                  <a:gd name="connsiteX4" fmla="*/ 0 w 1651008"/>
                  <a:gd name="connsiteY4" fmla="*/ 0 h 399341"/>
                  <a:gd name="connsiteX0" fmla="*/ 1696045 w 1696045"/>
                  <a:gd name="connsiteY0" fmla="*/ 405142 h 405142"/>
                  <a:gd name="connsiteX1" fmla="*/ 1265766 w 1696045"/>
                  <a:gd name="connsiteY1" fmla="*/ 233611 h 405142"/>
                  <a:gd name="connsiteX2" fmla="*/ 918634 w 1696045"/>
                  <a:gd name="connsiteY2" fmla="*/ 133110 h 405142"/>
                  <a:gd name="connsiteX3" fmla="*/ 412799 w 1696045"/>
                  <a:gd name="connsiteY3" fmla="*/ 41704 h 405142"/>
                  <a:gd name="connsiteX4" fmla="*/ 0 w 1696045"/>
                  <a:gd name="connsiteY4" fmla="*/ 0 h 405142"/>
                  <a:gd name="connsiteX0" fmla="*/ 1696045 w 1696045"/>
                  <a:gd name="connsiteY0" fmla="*/ 405142 h 405142"/>
                  <a:gd name="connsiteX1" fmla="*/ 1265766 w 1696045"/>
                  <a:gd name="connsiteY1" fmla="*/ 233611 h 405142"/>
                  <a:gd name="connsiteX2" fmla="*/ 918634 w 1696045"/>
                  <a:gd name="connsiteY2" fmla="*/ 156313 h 405142"/>
                  <a:gd name="connsiteX3" fmla="*/ 412799 w 1696045"/>
                  <a:gd name="connsiteY3" fmla="*/ 41704 h 405142"/>
                  <a:gd name="connsiteX4" fmla="*/ 0 w 1696045"/>
                  <a:gd name="connsiteY4" fmla="*/ 0 h 405142"/>
                  <a:gd name="connsiteX0" fmla="*/ 1696045 w 1696045"/>
                  <a:gd name="connsiteY0" fmla="*/ 405142 h 405142"/>
                  <a:gd name="connsiteX1" fmla="*/ 1265766 w 1696045"/>
                  <a:gd name="connsiteY1" fmla="*/ 233611 h 405142"/>
                  <a:gd name="connsiteX2" fmla="*/ 918634 w 1696045"/>
                  <a:gd name="connsiteY2" fmla="*/ 138911 h 405142"/>
                  <a:gd name="connsiteX3" fmla="*/ 412799 w 1696045"/>
                  <a:gd name="connsiteY3" fmla="*/ 41704 h 405142"/>
                  <a:gd name="connsiteX4" fmla="*/ 0 w 1696045"/>
                  <a:gd name="connsiteY4" fmla="*/ 0 h 405142"/>
                  <a:gd name="connsiteX0" fmla="*/ 1723069 w 1723069"/>
                  <a:gd name="connsiteY0" fmla="*/ 405142 h 405142"/>
                  <a:gd name="connsiteX1" fmla="*/ 1265766 w 1723069"/>
                  <a:gd name="connsiteY1" fmla="*/ 233611 h 405142"/>
                  <a:gd name="connsiteX2" fmla="*/ 918634 w 1723069"/>
                  <a:gd name="connsiteY2" fmla="*/ 138911 h 405142"/>
                  <a:gd name="connsiteX3" fmla="*/ 412799 w 1723069"/>
                  <a:gd name="connsiteY3" fmla="*/ 41704 h 405142"/>
                  <a:gd name="connsiteX4" fmla="*/ 0 w 1723069"/>
                  <a:gd name="connsiteY4" fmla="*/ 0 h 40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069" h="405142">
                    <a:moveTo>
                      <a:pt x="1723069" y="405142"/>
                    </a:moveTo>
                    <a:cubicBezTo>
                      <a:pt x="1642811" y="365781"/>
                      <a:pt x="1399838" y="277983"/>
                      <a:pt x="1265766" y="233611"/>
                    </a:cubicBezTo>
                    <a:cubicBezTo>
                      <a:pt x="1131694" y="189239"/>
                      <a:pt x="1060795" y="170895"/>
                      <a:pt x="918634" y="138911"/>
                    </a:cubicBezTo>
                    <a:cubicBezTo>
                      <a:pt x="776473" y="106927"/>
                      <a:pt x="565905" y="64856"/>
                      <a:pt x="412799" y="41704"/>
                    </a:cubicBezTo>
                    <a:cubicBezTo>
                      <a:pt x="259693" y="18552"/>
                      <a:pt x="78493" y="2646"/>
                      <a:pt x="0" y="0"/>
                    </a:cubicBezTo>
                  </a:path>
                </a:pathLst>
              </a:custGeom>
              <a:ln w="76200" cmpd="sng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3193072" y="3894684"/>
                <a:ext cx="827936" cy="687257"/>
              </a:xfrm>
              <a:custGeom>
                <a:avLst/>
                <a:gdLst>
                  <a:gd name="connsiteX0" fmla="*/ 1595967 w 1595967"/>
                  <a:gd name="connsiteY0" fmla="*/ 347134 h 347134"/>
                  <a:gd name="connsiteX1" fmla="*/ 1468967 w 1595967"/>
                  <a:gd name="connsiteY1" fmla="*/ 254000 h 347134"/>
                  <a:gd name="connsiteX2" fmla="*/ 1265767 w 1595967"/>
                  <a:gd name="connsiteY2" fmla="*/ 152400 h 347134"/>
                  <a:gd name="connsiteX3" fmla="*/ 1079500 w 1595967"/>
                  <a:gd name="connsiteY3" fmla="*/ 93134 h 347134"/>
                  <a:gd name="connsiteX4" fmla="*/ 918634 w 1595967"/>
                  <a:gd name="connsiteY4" fmla="*/ 63500 h 347134"/>
                  <a:gd name="connsiteX5" fmla="*/ 690034 w 1595967"/>
                  <a:gd name="connsiteY5" fmla="*/ 29634 h 347134"/>
                  <a:gd name="connsiteX6" fmla="*/ 376767 w 1595967"/>
                  <a:gd name="connsiteY6" fmla="*/ 12700 h 347134"/>
                  <a:gd name="connsiteX7" fmla="*/ 105834 w 1595967"/>
                  <a:gd name="connsiteY7" fmla="*/ 8467 h 347134"/>
                  <a:gd name="connsiteX8" fmla="*/ 0 w 1595967"/>
                  <a:gd name="connsiteY8" fmla="*/ 0 h 347134"/>
                  <a:gd name="connsiteX0" fmla="*/ 1595967 w 1595967"/>
                  <a:gd name="connsiteY0" fmla="*/ 347134 h 347134"/>
                  <a:gd name="connsiteX1" fmla="*/ 1473554 w 1595967"/>
                  <a:gd name="connsiteY1" fmla="*/ 242399 h 347134"/>
                  <a:gd name="connsiteX2" fmla="*/ 1265767 w 1595967"/>
                  <a:gd name="connsiteY2" fmla="*/ 152400 h 347134"/>
                  <a:gd name="connsiteX3" fmla="*/ 1079500 w 1595967"/>
                  <a:gd name="connsiteY3" fmla="*/ 93134 h 347134"/>
                  <a:gd name="connsiteX4" fmla="*/ 918634 w 1595967"/>
                  <a:gd name="connsiteY4" fmla="*/ 63500 h 347134"/>
                  <a:gd name="connsiteX5" fmla="*/ 690034 w 1595967"/>
                  <a:gd name="connsiteY5" fmla="*/ 29634 h 347134"/>
                  <a:gd name="connsiteX6" fmla="*/ 376767 w 1595967"/>
                  <a:gd name="connsiteY6" fmla="*/ 12700 h 347134"/>
                  <a:gd name="connsiteX7" fmla="*/ 105834 w 1595967"/>
                  <a:gd name="connsiteY7" fmla="*/ 8467 h 347134"/>
                  <a:gd name="connsiteX8" fmla="*/ 0 w 1595967"/>
                  <a:gd name="connsiteY8" fmla="*/ 0 h 347134"/>
                  <a:gd name="connsiteX0" fmla="*/ 1651008 w 1651008"/>
                  <a:gd name="connsiteY0" fmla="*/ 341333 h 341333"/>
                  <a:gd name="connsiteX1" fmla="*/ 1473554 w 1651008"/>
                  <a:gd name="connsiteY1" fmla="*/ 242399 h 341333"/>
                  <a:gd name="connsiteX2" fmla="*/ 1265767 w 1651008"/>
                  <a:gd name="connsiteY2" fmla="*/ 152400 h 341333"/>
                  <a:gd name="connsiteX3" fmla="*/ 1079500 w 1651008"/>
                  <a:gd name="connsiteY3" fmla="*/ 93134 h 341333"/>
                  <a:gd name="connsiteX4" fmla="*/ 918634 w 1651008"/>
                  <a:gd name="connsiteY4" fmla="*/ 63500 h 341333"/>
                  <a:gd name="connsiteX5" fmla="*/ 690034 w 1651008"/>
                  <a:gd name="connsiteY5" fmla="*/ 29634 h 341333"/>
                  <a:gd name="connsiteX6" fmla="*/ 376767 w 1651008"/>
                  <a:gd name="connsiteY6" fmla="*/ 12700 h 341333"/>
                  <a:gd name="connsiteX7" fmla="*/ 105834 w 1651008"/>
                  <a:gd name="connsiteY7" fmla="*/ 8467 h 341333"/>
                  <a:gd name="connsiteX8" fmla="*/ 0 w 1651008"/>
                  <a:gd name="connsiteY8" fmla="*/ 0 h 341333"/>
                  <a:gd name="connsiteX0" fmla="*/ 1651008 w 1651008"/>
                  <a:gd name="connsiteY0" fmla="*/ 341333 h 341333"/>
                  <a:gd name="connsiteX1" fmla="*/ 1473554 w 1651008"/>
                  <a:gd name="connsiteY1" fmla="*/ 242399 h 341333"/>
                  <a:gd name="connsiteX2" fmla="*/ 1265767 w 1651008"/>
                  <a:gd name="connsiteY2" fmla="*/ 152400 h 341333"/>
                  <a:gd name="connsiteX3" fmla="*/ 918634 w 1651008"/>
                  <a:gd name="connsiteY3" fmla="*/ 63500 h 341333"/>
                  <a:gd name="connsiteX4" fmla="*/ 690034 w 1651008"/>
                  <a:gd name="connsiteY4" fmla="*/ 29634 h 341333"/>
                  <a:gd name="connsiteX5" fmla="*/ 376767 w 1651008"/>
                  <a:gd name="connsiteY5" fmla="*/ 12700 h 341333"/>
                  <a:gd name="connsiteX6" fmla="*/ 105834 w 1651008"/>
                  <a:gd name="connsiteY6" fmla="*/ 8467 h 341333"/>
                  <a:gd name="connsiteX7" fmla="*/ 0 w 1651008"/>
                  <a:gd name="connsiteY7" fmla="*/ 0 h 341333"/>
                  <a:gd name="connsiteX0" fmla="*/ 1651008 w 1651008"/>
                  <a:gd name="connsiteY0" fmla="*/ 341333 h 341333"/>
                  <a:gd name="connsiteX1" fmla="*/ 1473554 w 1651008"/>
                  <a:gd name="connsiteY1" fmla="*/ 242399 h 341333"/>
                  <a:gd name="connsiteX2" fmla="*/ 1265767 w 1651008"/>
                  <a:gd name="connsiteY2" fmla="*/ 152400 h 341333"/>
                  <a:gd name="connsiteX3" fmla="*/ 918634 w 1651008"/>
                  <a:gd name="connsiteY3" fmla="*/ 63500 h 341333"/>
                  <a:gd name="connsiteX4" fmla="*/ 376767 w 1651008"/>
                  <a:gd name="connsiteY4" fmla="*/ 12700 h 341333"/>
                  <a:gd name="connsiteX5" fmla="*/ 105834 w 1651008"/>
                  <a:gd name="connsiteY5" fmla="*/ 8467 h 341333"/>
                  <a:gd name="connsiteX6" fmla="*/ 0 w 1651008"/>
                  <a:gd name="connsiteY6" fmla="*/ 0 h 341333"/>
                  <a:gd name="connsiteX0" fmla="*/ 1651008 w 1651008"/>
                  <a:gd name="connsiteY0" fmla="*/ 341333 h 341333"/>
                  <a:gd name="connsiteX1" fmla="*/ 1265767 w 1651008"/>
                  <a:gd name="connsiteY1" fmla="*/ 152400 h 341333"/>
                  <a:gd name="connsiteX2" fmla="*/ 918634 w 1651008"/>
                  <a:gd name="connsiteY2" fmla="*/ 63500 h 341333"/>
                  <a:gd name="connsiteX3" fmla="*/ 376767 w 1651008"/>
                  <a:gd name="connsiteY3" fmla="*/ 12700 h 341333"/>
                  <a:gd name="connsiteX4" fmla="*/ 105834 w 1651008"/>
                  <a:gd name="connsiteY4" fmla="*/ 8467 h 341333"/>
                  <a:gd name="connsiteX5" fmla="*/ 0 w 1651008"/>
                  <a:gd name="connsiteY5" fmla="*/ 0 h 341333"/>
                  <a:gd name="connsiteX0" fmla="*/ 1651008 w 1651008"/>
                  <a:gd name="connsiteY0" fmla="*/ 341333 h 341333"/>
                  <a:gd name="connsiteX1" fmla="*/ 1265767 w 1651008"/>
                  <a:gd name="connsiteY1" fmla="*/ 152400 h 341333"/>
                  <a:gd name="connsiteX2" fmla="*/ 918634 w 1651008"/>
                  <a:gd name="connsiteY2" fmla="*/ 63500 h 341333"/>
                  <a:gd name="connsiteX3" fmla="*/ 376767 w 1651008"/>
                  <a:gd name="connsiteY3" fmla="*/ 12700 h 341333"/>
                  <a:gd name="connsiteX4" fmla="*/ 0 w 1651008"/>
                  <a:gd name="connsiteY4" fmla="*/ 0 h 341333"/>
                  <a:gd name="connsiteX0" fmla="*/ 1651008 w 1651008"/>
                  <a:gd name="connsiteY0" fmla="*/ 399341 h 399341"/>
                  <a:gd name="connsiteX1" fmla="*/ 1265767 w 1651008"/>
                  <a:gd name="connsiteY1" fmla="*/ 210408 h 399341"/>
                  <a:gd name="connsiteX2" fmla="*/ 918634 w 1651008"/>
                  <a:gd name="connsiteY2" fmla="*/ 121508 h 399341"/>
                  <a:gd name="connsiteX3" fmla="*/ 376767 w 1651008"/>
                  <a:gd name="connsiteY3" fmla="*/ 70708 h 399341"/>
                  <a:gd name="connsiteX4" fmla="*/ 0 w 1651008"/>
                  <a:gd name="connsiteY4" fmla="*/ 0 h 399341"/>
                  <a:gd name="connsiteX0" fmla="*/ 1651008 w 1651008"/>
                  <a:gd name="connsiteY0" fmla="*/ 399341 h 399341"/>
                  <a:gd name="connsiteX1" fmla="*/ 1265767 w 1651008"/>
                  <a:gd name="connsiteY1" fmla="*/ 210408 h 399341"/>
                  <a:gd name="connsiteX2" fmla="*/ 918634 w 1651008"/>
                  <a:gd name="connsiteY2" fmla="*/ 121508 h 399341"/>
                  <a:gd name="connsiteX3" fmla="*/ 412799 w 1651008"/>
                  <a:gd name="connsiteY3" fmla="*/ 41704 h 399341"/>
                  <a:gd name="connsiteX4" fmla="*/ 0 w 1651008"/>
                  <a:gd name="connsiteY4" fmla="*/ 0 h 399341"/>
                  <a:gd name="connsiteX0" fmla="*/ 1651008 w 1651008"/>
                  <a:gd name="connsiteY0" fmla="*/ 399341 h 399341"/>
                  <a:gd name="connsiteX1" fmla="*/ 1265767 w 1651008"/>
                  <a:gd name="connsiteY1" fmla="*/ 210408 h 399341"/>
                  <a:gd name="connsiteX2" fmla="*/ 918634 w 1651008"/>
                  <a:gd name="connsiteY2" fmla="*/ 133110 h 399341"/>
                  <a:gd name="connsiteX3" fmla="*/ 412799 w 1651008"/>
                  <a:gd name="connsiteY3" fmla="*/ 41704 h 399341"/>
                  <a:gd name="connsiteX4" fmla="*/ 0 w 1651008"/>
                  <a:gd name="connsiteY4" fmla="*/ 0 h 399341"/>
                  <a:gd name="connsiteX0" fmla="*/ 1651008 w 1651008"/>
                  <a:gd name="connsiteY0" fmla="*/ 399341 h 399341"/>
                  <a:gd name="connsiteX1" fmla="*/ 1265766 w 1651008"/>
                  <a:gd name="connsiteY1" fmla="*/ 233611 h 399341"/>
                  <a:gd name="connsiteX2" fmla="*/ 918634 w 1651008"/>
                  <a:gd name="connsiteY2" fmla="*/ 133110 h 399341"/>
                  <a:gd name="connsiteX3" fmla="*/ 412799 w 1651008"/>
                  <a:gd name="connsiteY3" fmla="*/ 41704 h 399341"/>
                  <a:gd name="connsiteX4" fmla="*/ 0 w 1651008"/>
                  <a:gd name="connsiteY4" fmla="*/ 0 h 399341"/>
                  <a:gd name="connsiteX0" fmla="*/ 1696045 w 1696045"/>
                  <a:gd name="connsiteY0" fmla="*/ 405142 h 405142"/>
                  <a:gd name="connsiteX1" fmla="*/ 1265766 w 1696045"/>
                  <a:gd name="connsiteY1" fmla="*/ 233611 h 405142"/>
                  <a:gd name="connsiteX2" fmla="*/ 918634 w 1696045"/>
                  <a:gd name="connsiteY2" fmla="*/ 133110 h 405142"/>
                  <a:gd name="connsiteX3" fmla="*/ 412799 w 1696045"/>
                  <a:gd name="connsiteY3" fmla="*/ 41704 h 405142"/>
                  <a:gd name="connsiteX4" fmla="*/ 0 w 1696045"/>
                  <a:gd name="connsiteY4" fmla="*/ 0 h 405142"/>
                  <a:gd name="connsiteX0" fmla="*/ 1696045 w 1696045"/>
                  <a:gd name="connsiteY0" fmla="*/ 405142 h 405142"/>
                  <a:gd name="connsiteX1" fmla="*/ 1265766 w 1696045"/>
                  <a:gd name="connsiteY1" fmla="*/ 233611 h 405142"/>
                  <a:gd name="connsiteX2" fmla="*/ 918634 w 1696045"/>
                  <a:gd name="connsiteY2" fmla="*/ 156313 h 405142"/>
                  <a:gd name="connsiteX3" fmla="*/ 412799 w 1696045"/>
                  <a:gd name="connsiteY3" fmla="*/ 41704 h 405142"/>
                  <a:gd name="connsiteX4" fmla="*/ 0 w 1696045"/>
                  <a:gd name="connsiteY4" fmla="*/ 0 h 405142"/>
                  <a:gd name="connsiteX0" fmla="*/ 1696045 w 1696045"/>
                  <a:gd name="connsiteY0" fmla="*/ 405142 h 405142"/>
                  <a:gd name="connsiteX1" fmla="*/ 1265766 w 1696045"/>
                  <a:gd name="connsiteY1" fmla="*/ 233611 h 405142"/>
                  <a:gd name="connsiteX2" fmla="*/ 918634 w 1696045"/>
                  <a:gd name="connsiteY2" fmla="*/ 138911 h 405142"/>
                  <a:gd name="connsiteX3" fmla="*/ 412799 w 1696045"/>
                  <a:gd name="connsiteY3" fmla="*/ 41704 h 405142"/>
                  <a:gd name="connsiteX4" fmla="*/ 0 w 1696045"/>
                  <a:gd name="connsiteY4" fmla="*/ 0 h 405142"/>
                  <a:gd name="connsiteX0" fmla="*/ 1723069 w 1723069"/>
                  <a:gd name="connsiteY0" fmla="*/ 405142 h 405142"/>
                  <a:gd name="connsiteX1" fmla="*/ 1265766 w 1723069"/>
                  <a:gd name="connsiteY1" fmla="*/ 233611 h 405142"/>
                  <a:gd name="connsiteX2" fmla="*/ 918634 w 1723069"/>
                  <a:gd name="connsiteY2" fmla="*/ 138911 h 405142"/>
                  <a:gd name="connsiteX3" fmla="*/ 412799 w 1723069"/>
                  <a:gd name="connsiteY3" fmla="*/ 41704 h 405142"/>
                  <a:gd name="connsiteX4" fmla="*/ 0 w 1723069"/>
                  <a:gd name="connsiteY4" fmla="*/ 0 h 405142"/>
                  <a:gd name="connsiteX0" fmla="*/ 1723069 w 1723069"/>
                  <a:gd name="connsiteY0" fmla="*/ 405142 h 405142"/>
                  <a:gd name="connsiteX1" fmla="*/ 1265766 w 1723069"/>
                  <a:gd name="connsiteY1" fmla="*/ 233611 h 405142"/>
                  <a:gd name="connsiteX2" fmla="*/ 876577 w 1723069"/>
                  <a:gd name="connsiteY2" fmla="*/ 160605 h 405142"/>
                  <a:gd name="connsiteX3" fmla="*/ 412799 w 1723069"/>
                  <a:gd name="connsiteY3" fmla="*/ 41704 h 405142"/>
                  <a:gd name="connsiteX4" fmla="*/ 0 w 1723069"/>
                  <a:gd name="connsiteY4" fmla="*/ 0 h 405142"/>
                  <a:gd name="connsiteX0" fmla="*/ 1723069 w 1723069"/>
                  <a:gd name="connsiteY0" fmla="*/ 405142 h 405142"/>
                  <a:gd name="connsiteX1" fmla="*/ 1265766 w 1723069"/>
                  <a:gd name="connsiteY1" fmla="*/ 233611 h 405142"/>
                  <a:gd name="connsiteX2" fmla="*/ 876577 w 1723069"/>
                  <a:gd name="connsiteY2" fmla="*/ 160605 h 405142"/>
                  <a:gd name="connsiteX3" fmla="*/ 353919 w 1723069"/>
                  <a:gd name="connsiteY3" fmla="*/ 44114 h 405142"/>
                  <a:gd name="connsiteX4" fmla="*/ 0 w 1723069"/>
                  <a:gd name="connsiteY4" fmla="*/ 0 h 405142"/>
                  <a:gd name="connsiteX0" fmla="*/ 1723069 w 1723069"/>
                  <a:gd name="connsiteY0" fmla="*/ 417194 h 417194"/>
                  <a:gd name="connsiteX1" fmla="*/ 1265766 w 1723069"/>
                  <a:gd name="connsiteY1" fmla="*/ 245663 h 417194"/>
                  <a:gd name="connsiteX2" fmla="*/ 876577 w 1723069"/>
                  <a:gd name="connsiteY2" fmla="*/ 172657 h 417194"/>
                  <a:gd name="connsiteX3" fmla="*/ 353919 w 1723069"/>
                  <a:gd name="connsiteY3" fmla="*/ 56166 h 417194"/>
                  <a:gd name="connsiteX4" fmla="*/ 0 w 1723069"/>
                  <a:gd name="connsiteY4" fmla="*/ 0 h 417194"/>
                  <a:gd name="connsiteX0" fmla="*/ 1723069 w 1723069"/>
                  <a:gd name="connsiteY0" fmla="*/ 417194 h 417194"/>
                  <a:gd name="connsiteX1" fmla="*/ 1324646 w 1723069"/>
                  <a:gd name="connsiteY1" fmla="*/ 284230 h 417194"/>
                  <a:gd name="connsiteX2" fmla="*/ 876577 w 1723069"/>
                  <a:gd name="connsiteY2" fmla="*/ 172657 h 417194"/>
                  <a:gd name="connsiteX3" fmla="*/ 353919 w 1723069"/>
                  <a:gd name="connsiteY3" fmla="*/ 56166 h 417194"/>
                  <a:gd name="connsiteX4" fmla="*/ 0 w 1723069"/>
                  <a:gd name="connsiteY4" fmla="*/ 0 h 417194"/>
                  <a:gd name="connsiteX0" fmla="*/ 1723069 w 1723069"/>
                  <a:gd name="connsiteY0" fmla="*/ 412373 h 412373"/>
                  <a:gd name="connsiteX1" fmla="*/ 1324646 w 1723069"/>
                  <a:gd name="connsiteY1" fmla="*/ 284230 h 412373"/>
                  <a:gd name="connsiteX2" fmla="*/ 876577 w 1723069"/>
                  <a:gd name="connsiteY2" fmla="*/ 172657 h 412373"/>
                  <a:gd name="connsiteX3" fmla="*/ 353919 w 1723069"/>
                  <a:gd name="connsiteY3" fmla="*/ 56166 h 412373"/>
                  <a:gd name="connsiteX4" fmla="*/ 0 w 1723069"/>
                  <a:gd name="connsiteY4" fmla="*/ 0 h 412373"/>
                  <a:gd name="connsiteX0" fmla="*/ 1723069 w 1723069"/>
                  <a:gd name="connsiteY0" fmla="*/ 402731 h 402731"/>
                  <a:gd name="connsiteX1" fmla="*/ 1324646 w 1723069"/>
                  <a:gd name="connsiteY1" fmla="*/ 284230 h 402731"/>
                  <a:gd name="connsiteX2" fmla="*/ 876577 w 1723069"/>
                  <a:gd name="connsiteY2" fmla="*/ 172657 h 402731"/>
                  <a:gd name="connsiteX3" fmla="*/ 353919 w 1723069"/>
                  <a:gd name="connsiteY3" fmla="*/ 56166 h 402731"/>
                  <a:gd name="connsiteX4" fmla="*/ 0 w 1723069"/>
                  <a:gd name="connsiteY4" fmla="*/ 0 h 402731"/>
                  <a:gd name="connsiteX0" fmla="*/ 1723069 w 1723069"/>
                  <a:gd name="connsiteY0" fmla="*/ 402731 h 402731"/>
                  <a:gd name="connsiteX1" fmla="*/ 1307824 w 1723069"/>
                  <a:gd name="connsiteY1" fmla="*/ 279409 h 402731"/>
                  <a:gd name="connsiteX2" fmla="*/ 876577 w 1723069"/>
                  <a:gd name="connsiteY2" fmla="*/ 172657 h 402731"/>
                  <a:gd name="connsiteX3" fmla="*/ 353919 w 1723069"/>
                  <a:gd name="connsiteY3" fmla="*/ 56166 h 402731"/>
                  <a:gd name="connsiteX4" fmla="*/ 0 w 1723069"/>
                  <a:gd name="connsiteY4" fmla="*/ 0 h 402731"/>
                  <a:gd name="connsiteX0" fmla="*/ 1723069 w 1723069"/>
                  <a:gd name="connsiteY0" fmla="*/ 407552 h 407552"/>
                  <a:gd name="connsiteX1" fmla="*/ 1307824 w 1723069"/>
                  <a:gd name="connsiteY1" fmla="*/ 284230 h 407552"/>
                  <a:gd name="connsiteX2" fmla="*/ 876577 w 1723069"/>
                  <a:gd name="connsiteY2" fmla="*/ 177478 h 407552"/>
                  <a:gd name="connsiteX3" fmla="*/ 353919 w 1723069"/>
                  <a:gd name="connsiteY3" fmla="*/ 60987 h 407552"/>
                  <a:gd name="connsiteX4" fmla="*/ 0 w 1723069"/>
                  <a:gd name="connsiteY4" fmla="*/ 0 h 407552"/>
                  <a:gd name="connsiteX0" fmla="*/ 1723069 w 1723069"/>
                  <a:gd name="connsiteY0" fmla="*/ 407552 h 407552"/>
                  <a:gd name="connsiteX1" fmla="*/ 1307824 w 1723069"/>
                  <a:gd name="connsiteY1" fmla="*/ 284230 h 407552"/>
                  <a:gd name="connsiteX2" fmla="*/ 876577 w 1723069"/>
                  <a:gd name="connsiteY2" fmla="*/ 177478 h 407552"/>
                  <a:gd name="connsiteX3" fmla="*/ 353919 w 1723069"/>
                  <a:gd name="connsiteY3" fmla="*/ 60987 h 407552"/>
                  <a:gd name="connsiteX4" fmla="*/ 0 w 1723069"/>
                  <a:gd name="connsiteY4" fmla="*/ 0 h 407552"/>
                  <a:gd name="connsiteX0" fmla="*/ 1723069 w 1723069"/>
                  <a:gd name="connsiteY0" fmla="*/ 407552 h 407552"/>
                  <a:gd name="connsiteX1" fmla="*/ 1307824 w 1723069"/>
                  <a:gd name="connsiteY1" fmla="*/ 284230 h 407552"/>
                  <a:gd name="connsiteX2" fmla="*/ 876577 w 1723069"/>
                  <a:gd name="connsiteY2" fmla="*/ 177478 h 407552"/>
                  <a:gd name="connsiteX3" fmla="*/ 353919 w 1723069"/>
                  <a:gd name="connsiteY3" fmla="*/ 60987 h 407552"/>
                  <a:gd name="connsiteX4" fmla="*/ 0 w 1723069"/>
                  <a:gd name="connsiteY4" fmla="*/ 0 h 407552"/>
                  <a:gd name="connsiteX0" fmla="*/ 1823031 w 1823031"/>
                  <a:gd name="connsiteY0" fmla="*/ 430564 h 430564"/>
                  <a:gd name="connsiteX1" fmla="*/ 1407786 w 1823031"/>
                  <a:gd name="connsiteY1" fmla="*/ 307242 h 430564"/>
                  <a:gd name="connsiteX2" fmla="*/ 976539 w 1823031"/>
                  <a:gd name="connsiteY2" fmla="*/ 200490 h 430564"/>
                  <a:gd name="connsiteX3" fmla="*/ 453881 w 1823031"/>
                  <a:gd name="connsiteY3" fmla="*/ 83999 h 430564"/>
                  <a:gd name="connsiteX4" fmla="*/ 99962 w 1823031"/>
                  <a:gd name="connsiteY4" fmla="*/ 23012 h 43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031" h="430564">
                    <a:moveTo>
                      <a:pt x="1823031" y="430564"/>
                    </a:moveTo>
                    <a:cubicBezTo>
                      <a:pt x="1742773" y="391203"/>
                      <a:pt x="1548868" y="345588"/>
                      <a:pt x="1407786" y="307242"/>
                    </a:cubicBezTo>
                    <a:cubicBezTo>
                      <a:pt x="1266704" y="268896"/>
                      <a:pt x="1135523" y="237697"/>
                      <a:pt x="976539" y="200490"/>
                    </a:cubicBezTo>
                    <a:cubicBezTo>
                      <a:pt x="817555" y="163283"/>
                      <a:pt x="599977" y="113579"/>
                      <a:pt x="453881" y="83999"/>
                    </a:cubicBezTo>
                    <a:cubicBezTo>
                      <a:pt x="307785" y="54419"/>
                      <a:pt x="-216880" y="-44246"/>
                      <a:pt x="99962" y="23012"/>
                    </a:cubicBezTo>
                  </a:path>
                </a:pathLst>
              </a:custGeom>
              <a:ln w="76200" cmpd="sng">
                <a:solidFill>
                  <a:srgbClr val="00009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4050979" y="4579434"/>
                <a:ext cx="364817" cy="402520"/>
              </a:xfrm>
              <a:custGeom>
                <a:avLst/>
                <a:gdLst>
                  <a:gd name="connsiteX0" fmla="*/ 1595967 w 1595967"/>
                  <a:gd name="connsiteY0" fmla="*/ 347134 h 347134"/>
                  <a:gd name="connsiteX1" fmla="*/ 1468967 w 1595967"/>
                  <a:gd name="connsiteY1" fmla="*/ 254000 h 347134"/>
                  <a:gd name="connsiteX2" fmla="*/ 1265767 w 1595967"/>
                  <a:gd name="connsiteY2" fmla="*/ 152400 h 347134"/>
                  <a:gd name="connsiteX3" fmla="*/ 1079500 w 1595967"/>
                  <a:gd name="connsiteY3" fmla="*/ 93134 h 347134"/>
                  <a:gd name="connsiteX4" fmla="*/ 918634 w 1595967"/>
                  <a:gd name="connsiteY4" fmla="*/ 63500 h 347134"/>
                  <a:gd name="connsiteX5" fmla="*/ 690034 w 1595967"/>
                  <a:gd name="connsiteY5" fmla="*/ 29634 h 347134"/>
                  <a:gd name="connsiteX6" fmla="*/ 376767 w 1595967"/>
                  <a:gd name="connsiteY6" fmla="*/ 12700 h 347134"/>
                  <a:gd name="connsiteX7" fmla="*/ 105834 w 1595967"/>
                  <a:gd name="connsiteY7" fmla="*/ 8467 h 347134"/>
                  <a:gd name="connsiteX8" fmla="*/ 0 w 1595967"/>
                  <a:gd name="connsiteY8" fmla="*/ 0 h 347134"/>
                  <a:gd name="connsiteX0" fmla="*/ 1595967 w 1595967"/>
                  <a:gd name="connsiteY0" fmla="*/ 347134 h 347134"/>
                  <a:gd name="connsiteX1" fmla="*/ 1473554 w 1595967"/>
                  <a:gd name="connsiteY1" fmla="*/ 242399 h 347134"/>
                  <a:gd name="connsiteX2" fmla="*/ 1265767 w 1595967"/>
                  <a:gd name="connsiteY2" fmla="*/ 152400 h 347134"/>
                  <a:gd name="connsiteX3" fmla="*/ 1079500 w 1595967"/>
                  <a:gd name="connsiteY3" fmla="*/ 93134 h 347134"/>
                  <a:gd name="connsiteX4" fmla="*/ 918634 w 1595967"/>
                  <a:gd name="connsiteY4" fmla="*/ 63500 h 347134"/>
                  <a:gd name="connsiteX5" fmla="*/ 690034 w 1595967"/>
                  <a:gd name="connsiteY5" fmla="*/ 29634 h 347134"/>
                  <a:gd name="connsiteX6" fmla="*/ 376767 w 1595967"/>
                  <a:gd name="connsiteY6" fmla="*/ 12700 h 347134"/>
                  <a:gd name="connsiteX7" fmla="*/ 105834 w 1595967"/>
                  <a:gd name="connsiteY7" fmla="*/ 8467 h 347134"/>
                  <a:gd name="connsiteX8" fmla="*/ 0 w 1595967"/>
                  <a:gd name="connsiteY8" fmla="*/ 0 h 347134"/>
                  <a:gd name="connsiteX0" fmla="*/ 1651008 w 1651008"/>
                  <a:gd name="connsiteY0" fmla="*/ 341333 h 341333"/>
                  <a:gd name="connsiteX1" fmla="*/ 1473554 w 1651008"/>
                  <a:gd name="connsiteY1" fmla="*/ 242399 h 341333"/>
                  <a:gd name="connsiteX2" fmla="*/ 1265767 w 1651008"/>
                  <a:gd name="connsiteY2" fmla="*/ 152400 h 341333"/>
                  <a:gd name="connsiteX3" fmla="*/ 1079500 w 1651008"/>
                  <a:gd name="connsiteY3" fmla="*/ 93134 h 341333"/>
                  <a:gd name="connsiteX4" fmla="*/ 918634 w 1651008"/>
                  <a:gd name="connsiteY4" fmla="*/ 63500 h 341333"/>
                  <a:gd name="connsiteX5" fmla="*/ 690034 w 1651008"/>
                  <a:gd name="connsiteY5" fmla="*/ 29634 h 341333"/>
                  <a:gd name="connsiteX6" fmla="*/ 376767 w 1651008"/>
                  <a:gd name="connsiteY6" fmla="*/ 12700 h 341333"/>
                  <a:gd name="connsiteX7" fmla="*/ 105834 w 1651008"/>
                  <a:gd name="connsiteY7" fmla="*/ 8467 h 341333"/>
                  <a:gd name="connsiteX8" fmla="*/ 0 w 1651008"/>
                  <a:gd name="connsiteY8" fmla="*/ 0 h 341333"/>
                  <a:gd name="connsiteX0" fmla="*/ 1651008 w 1651008"/>
                  <a:gd name="connsiteY0" fmla="*/ 341333 h 341333"/>
                  <a:gd name="connsiteX1" fmla="*/ 1473554 w 1651008"/>
                  <a:gd name="connsiteY1" fmla="*/ 242399 h 341333"/>
                  <a:gd name="connsiteX2" fmla="*/ 1265767 w 1651008"/>
                  <a:gd name="connsiteY2" fmla="*/ 152400 h 341333"/>
                  <a:gd name="connsiteX3" fmla="*/ 918634 w 1651008"/>
                  <a:gd name="connsiteY3" fmla="*/ 63500 h 341333"/>
                  <a:gd name="connsiteX4" fmla="*/ 690034 w 1651008"/>
                  <a:gd name="connsiteY4" fmla="*/ 29634 h 341333"/>
                  <a:gd name="connsiteX5" fmla="*/ 376767 w 1651008"/>
                  <a:gd name="connsiteY5" fmla="*/ 12700 h 341333"/>
                  <a:gd name="connsiteX6" fmla="*/ 105834 w 1651008"/>
                  <a:gd name="connsiteY6" fmla="*/ 8467 h 341333"/>
                  <a:gd name="connsiteX7" fmla="*/ 0 w 1651008"/>
                  <a:gd name="connsiteY7" fmla="*/ 0 h 341333"/>
                  <a:gd name="connsiteX0" fmla="*/ 1651008 w 1651008"/>
                  <a:gd name="connsiteY0" fmla="*/ 341333 h 341333"/>
                  <a:gd name="connsiteX1" fmla="*/ 1473554 w 1651008"/>
                  <a:gd name="connsiteY1" fmla="*/ 242399 h 341333"/>
                  <a:gd name="connsiteX2" fmla="*/ 1265767 w 1651008"/>
                  <a:gd name="connsiteY2" fmla="*/ 152400 h 341333"/>
                  <a:gd name="connsiteX3" fmla="*/ 918634 w 1651008"/>
                  <a:gd name="connsiteY3" fmla="*/ 63500 h 341333"/>
                  <a:gd name="connsiteX4" fmla="*/ 376767 w 1651008"/>
                  <a:gd name="connsiteY4" fmla="*/ 12700 h 341333"/>
                  <a:gd name="connsiteX5" fmla="*/ 105834 w 1651008"/>
                  <a:gd name="connsiteY5" fmla="*/ 8467 h 341333"/>
                  <a:gd name="connsiteX6" fmla="*/ 0 w 1651008"/>
                  <a:gd name="connsiteY6" fmla="*/ 0 h 341333"/>
                  <a:gd name="connsiteX0" fmla="*/ 1651008 w 1651008"/>
                  <a:gd name="connsiteY0" fmla="*/ 341333 h 341333"/>
                  <a:gd name="connsiteX1" fmla="*/ 1265767 w 1651008"/>
                  <a:gd name="connsiteY1" fmla="*/ 152400 h 341333"/>
                  <a:gd name="connsiteX2" fmla="*/ 918634 w 1651008"/>
                  <a:gd name="connsiteY2" fmla="*/ 63500 h 341333"/>
                  <a:gd name="connsiteX3" fmla="*/ 376767 w 1651008"/>
                  <a:gd name="connsiteY3" fmla="*/ 12700 h 341333"/>
                  <a:gd name="connsiteX4" fmla="*/ 105834 w 1651008"/>
                  <a:gd name="connsiteY4" fmla="*/ 8467 h 341333"/>
                  <a:gd name="connsiteX5" fmla="*/ 0 w 1651008"/>
                  <a:gd name="connsiteY5" fmla="*/ 0 h 341333"/>
                  <a:gd name="connsiteX0" fmla="*/ 1651008 w 1651008"/>
                  <a:gd name="connsiteY0" fmla="*/ 341333 h 341333"/>
                  <a:gd name="connsiteX1" fmla="*/ 1265767 w 1651008"/>
                  <a:gd name="connsiteY1" fmla="*/ 152400 h 341333"/>
                  <a:gd name="connsiteX2" fmla="*/ 918634 w 1651008"/>
                  <a:gd name="connsiteY2" fmla="*/ 63500 h 341333"/>
                  <a:gd name="connsiteX3" fmla="*/ 376767 w 1651008"/>
                  <a:gd name="connsiteY3" fmla="*/ 12700 h 341333"/>
                  <a:gd name="connsiteX4" fmla="*/ 0 w 1651008"/>
                  <a:gd name="connsiteY4" fmla="*/ 0 h 341333"/>
                  <a:gd name="connsiteX0" fmla="*/ 1651008 w 1651008"/>
                  <a:gd name="connsiteY0" fmla="*/ 399341 h 399341"/>
                  <a:gd name="connsiteX1" fmla="*/ 1265767 w 1651008"/>
                  <a:gd name="connsiteY1" fmla="*/ 210408 h 399341"/>
                  <a:gd name="connsiteX2" fmla="*/ 918634 w 1651008"/>
                  <a:gd name="connsiteY2" fmla="*/ 121508 h 399341"/>
                  <a:gd name="connsiteX3" fmla="*/ 376767 w 1651008"/>
                  <a:gd name="connsiteY3" fmla="*/ 70708 h 399341"/>
                  <a:gd name="connsiteX4" fmla="*/ 0 w 1651008"/>
                  <a:gd name="connsiteY4" fmla="*/ 0 h 399341"/>
                  <a:gd name="connsiteX0" fmla="*/ 1651008 w 1651008"/>
                  <a:gd name="connsiteY0" fmla="*/ 399341 h 399341"/>
                  <a:gd name="connsiteX1" fmla="*/ 1265767 w 1651008"/>
                  <a:gd name="connsiteY1" fmla="*/ 210408 h 399341"/>
                  <a:gd name="connsiteX2" fmla="*/ 918634 w 1651008"/>
                  <a:gd name="connsiteY2" fmla="*/ 121508 h 399341"/>
                  <a:gd name="connsiteX3" fmla="*/ 412799 w 1651008"/>
                  <a:gd name="connsiteY3" fmla="*/ 41704 h 399341"/>
                  <a:gd name="connsiteX4" fmla="*/ 0 w 1651008"/>
                  <a:gd name="connsiteY4" fmla="*/ 0 h 399341"/>
                  <a:gd name="connsiteX0" fmla="*/ 1651008 w 1651008"/>
                  <a:gd name="connsiteY0" fmla="*/ 399341 h 399341"/>
                  <a:gd name="connsiteX1" fmla="*/ 1265767 w 1651008"/>
                  <a:gd name="connsiteY1" fmla="*/ 210408 h 399341"/>
                  <a:gd name="connsiteX2" fmla="*/ 918634 w 1651008"/>
                  <a:gd name="connsiteY2" fmla="*/ 133110 h 399341"/>
                  <a:gd name="connsiteX3" fmla="*/ 412799 w 1651008"/>
                  <a:gd name="connsiteY3" fmla="*/ 41704 h 399341"/>
                  <a:gd name="connsiteX4" fmla="*/ 0 w 1651008"/>
                  <a:gd name="connsiteY4" fmla="*/ 0 h 399341"/>
                  <a:gd name="connsiteX0" fmla="*/ 1651008 w 1651008"/>
                  <a:gd name="connsiteY0" fmla="*/ 399341 h 399341"/>
                  <a:gd name="connsiteX1" fmla="*/ 1265766 w 1651008"/>
                  <a:gd name="connsiteY1" fmla="*/ 233611 h 399341"/>
                  <a:gd name="connsiteX2" fmla="*/ 918634 w 1651008"/>
                  <a:gd name="connsiteY2" fmla="*/ 133110 h 399341"/>
                  <a:gd name="connsiteX3" fmla="*/ 412799 w 1651008"/>
                  <a:gd name="connsiteY3" fmla="*/ 41704 h 399341"/>
                  <a:gd name="connsiteX4" fmla="*/ 0 w 1651008"/>
                  <a:gd name="connsiteY4" fmla="*/ 0 h 399341"/>
                  <a:gd name="connsiteX0" fmla="*/ 1696045 w 1696045"/>
                  <a:gd name="connsiteY0" fmla="*/ 405142 h 405142"/>
                  <a:gd name="connsiteX1" fmla="*/ 1265766 w 1696045"/>
                  <a:gd name="connsiteY1" fmla="*/ 233611 h 405142"/>
                  <a:gd name="connsiteX2" fmla="*/ 918634 w 1696045"/>
                  <a:gd name="connsiteY2" fmla="*/ 133110 h 405142"/>
                  <a:gd name="connsiteX3" fmla="*/ 412799 w 1696045"/>
                  <a:gd name="connsiteY3" fmla="*/ 41704 h 405142"/>
                  <a:gd name="connsiteX4" fmla="*/ 0 w 1696045"/>
                  <a:gd name="connsiteY4" fmla="*/ 0 h 405142"/>
                  <a:gd name="connsiteX0" fmla="*/ 1696045 w 1696045"/>
                  <a:gd name="connsiteY0" fmla="*/ 405142 h 405142"/>
                  <a:gd name="connsiteX1" fmla="*/ 1265766 w 1696045"/>
                  <a:gd name="connsiteY1" fmla="*/ 233611 h 405142"/>
                  <a:gd name="connsiteX2" fmla="*/ 918634 w 1696045"/>
                  <a:gd name="connsiteY2" fmla="*/ 156313 h 405142"/>
                  <a:gd name="connsiteX3" fmla="*/ 412799 w 1696045"/>
                  <a:gd name="connsiteY3" fmla="*/ 41704 h 405142"/>
                  <a:gd name="connsiteX4" fmla="*/ 0 w 1696045"/>
                  <a:gd name="connsiteY4" fmla="*/ 0 h 405142"/>
                  <a:gd name="connsiteX0" fmla="*/ 1696045 w 1696045"/>
                  <a:gd name="connsiteY0" fmla="*/ 405142 h 405142"/>
                  <a:gd name="connsiteX1" fmla="*/ 1265766 w 1696045"/>
                  <a:gd name="connsiteY1" fmla="*/ 233611 h 405142"/>
                  <a:gd name="connsiteX2" fmla="*/ 918634 w 1696045"/>
                  <a:gd name="connsiteY2" fmla="*/ 138911 h 405142"/>
                  <a:gd name="connsiteX3" fmla="*/ 412799 w 1696045"/>
                  <a:gd name="connsiteY3" fmla="*/ 41704 h 405142"/>
                  <a:gd name="connsiteX4" fmla="*/ 0 w 1696045"/>
                  <a:gd name="connsiteY4" fmla="*/ 0 h 405142"/>
                  <a:gd name="connsiteX0" fmla="*/ 1723069 w 1723069"/>
                  <a:gd name="connsiteY0" fmla="*/ 405142 h 405142"/>
                  <a:gd name="connsiteX1" fmla="*/ 1265766 w 1723069"/>
                  <a:gd name="connsiteY1" fmla="*/ 233611 h 405142"/>
                  <a:gd name="connsiteX2" fmla="*/ 918634 w 1723069"/>
                  <a:gd name="connsiteY2" fmla="*/ 138911 h 405142"/>
                  <a:gd name="connsiteX3" fmla="*/ 412799 w 1723069"/>
                  <a:gd name="connsiteY3" fmla="*/ 41704 h 405142"/>
                  <a:gd name="connsiteX4" fmla="*/ 0 w 1723069"/>
                  <a:gd name="connsiteY4" fmla="*/ 0 h 405142"/>
                  <a:gd name="connsiteX0" fmla="*/ 1723069 w 1723069"/>
                  <a:gd name="connsiteY0" fmla="*/ 405142 h 405142"/>
                  <a:gd name="connsiteX1" fmla="*/ 1265766 w 1723069"/>
                  <a:gd name="connsiteY1" fmla="*/ 233611 h 405142"/>
                  <a:gd name="connsiteX2" fmla="*/ 876577 w 1723069"/>
                  <a:gd name="connsiteY2" fmla="*/ 160605 h 405142"/>
                  <a:gd name="connsiteX3" fmla="*/ 412799 w 1723069"/>
                  <a:gd name="connsiteY3" fmla="*/ 41704 h 405142"/>
                  <a:gd name="connsiteX4" fmla="*/ 0 w 1723069"/>
                  <a:gd name="connsiteY4" fmla="*/ 0 h 405142"/>
                  <a:gd name="connsiteX0" fmla="*/ 1723069 w 1723069"/>
                  <a:gd name="connsiteY0" fmla="*/ 405142 h 405142"/>
                  <a:gd name="connsiteX1" fmla="*/ 1265766 w 1723069"/>
                  <a:gd name="connsiteY1" fmla="*/ 233611 h 405142"/>
                  <a:gd name="connsiteX2" fmla="*/ 876577 w 1723069"/>
                  <a:gd name="connsiteY2" fmla="*/ 160605 h 405142"/>
                  <a:gd name="connsiteX3" fmla="*/ 353919 w 1723069"/>
                  <a:gd name="connsiteY3" fmla="*/ 44114 h 405142"/>
                  <a:gd name="connsiteX4" fmla="*/ 0 w 1723069"/>
                  <a:gd name="connsiteY4" fmla="*/ 0 h 405142"/>
                  <a:gd name="connsiteX0" fmla="*/ 1723069 w 1723069"/>
                  <a:gd name="connsiteY0" fmla="*/ 417194 h 417194"/>
                  <a:gd name="connsiteX1" fmla="*/ 1265766 w 1723069"/>
                  <a:gd name="connsiteY1" fmla="*/ 245663 h 417194"/>
                  <a:gd name="connsiteX2" fmla="*/ 876577 w 1723069"/>
                  <a:gd name="connsiteY2" fmla="*/ 172657 h 417194"/>
                  <a:gd name="connsiteX3" fmla="*/ 353919 w 1723069"/>
                  <a:gd name="connsiteY3" fmla="*/ 56166 h 417194"/>
                  <a:gd name="connsiteX4" fmla="*/ 0 w 1723069"/>
                  <a:gd name="connsiteY4" fmla="*/ 0 h 417194"/>
                  <a:gd name="connsiteX0" fmla="*/ 1723069 w 1723069"/>
                  <a:gd name="connsiteY0" fmla="*/ 417194 h 417194"/>
                  <a:gd name="connsiteX1" fmla="*/ 1324646 w 1723069"/>
                  <a:gd name="connsiteY1" fmla="*/ 284230 h 417194"/>
                  <a:gd name="connsiteX2" fmla="*/ 876577 w 1723069"/>
                  <a:gd name="connsiteY2" fmla="*/ 172657 h 417194"/>
                  <a:gd name="connsiteX3" fmla="*/ 353919 w 1723069"/>
                  <a:gd name="connsiteY3" fmla="*/ 56166 h 417194"/>
                  <a:gd name="connsiteX4" fmla="*/ 0 w 1723069"/>
                  <a:gd name="connsiteY4" fmla="*/ 0 h 417194"/>
                  <a:gd name="connsiteX0" fmla="*/ 1723069 w 1723069"/>
                  <a:gd name="connsiteY0" fmla="*/ 412373 h 412373"/>
                  <a:gd name="connsiteX1" fmla="*/ 1324646 w 1723069"/>
                  <a:gd name="connsiteY1" fmla="*/ 284230 h 412373"/>
                  <a:gd name="connsiteX2" fmla="*/ 876577 w 1723069"/>
                  <a:gd name="connsiteY2" fmla="*/ 172657 h 412373"/>
                  <a:gd name="connsiteX3" fmla="*/ 353919 w 1723069"/>
                  <a:gd name="connsiteY3" fmla="*/ 56166 h 412373"/>
                  <a:gd name="connsiteX4" fmla="*/ 0 w 1723069"/>
                  <a:gd name="connsiteY4" fmla="*/ 0 h 412373"/>
                  <a:gd name="connsiteX0" fmla="*/ 1723069 w 1723069"/>
                  <a:gd name="connsiteY0" fmla="*/ 402731 h 402731"/>
                  <a:gd name="connsiteX1" fmla="*/ 1324646 w 1723069"/>
                  <a:gd name="connsiteY1" fmla="*/ 284230 h 402731"/>
                  <a:gd name="connsiteX2" fmla="*/ 876577 w 1723069"/>
                  <a:gd name="connsiteY2" fmla="*/ 172657 h 402731"/>
                  <a:gd name="connsiteX3" fmla="*/ 353919 w 1723069"/>
                  <a:gd name="connsiteY3" fmla="*/ 56166 h 402731"/>
                  <a:gd name="connsiteX4" fmla="*/ 0 w 1723069"/>
                  <a:gd name="connsiteY4" fmla="*/ 0 h 402731"/>
                  <a:gd name="connsiteX0" fmla="*/ 1723069 w 1723069"/>
                  <a:gd name="connsiteY0" fmla="*/ 402731 h 402731"/>
                  <a:gd name="connsiteX1" fmla="*/ 1307824 w 1723069"/>
                  <a:gd name="connsiteY1" fmla="*/ 279409 h 402731"/>
                  <a:gd name="connsiteX2" fmla="*/ 876577 w 1723069"/>
                  <a:gd name="connsiteY2" fmla="*/ 172657 h 402731"/>
                  <a:gd name="connsiteX3" fmla="*/ 353919 w 1723069"/>
                  <a:gd name="connsiteY3" fmla="*/ 56166 h 402731"/>
                  <a:gd name="connsiteX4" fmla="*/ 0 w 1723069"/>
                  <a:gd name="connsiteY4" fmla="*/ 0 h 402731"/>
                  <a:gd name="connsiteX0" fmla="*/ 1723069 w 1723069"/>
                  <a:gd name="connsiteY0" fmla="*/ 407552 h 407552"/>
                  <a:gd name="connsiteX1" fmla="*/ 1307824 w 1723069"/>
                  <a:gd name="connsiteY1" fmla="*/ 284230 h 407552"/>
                  <a:gd name="connsiteX2" fmla="*/ 876577 w 1723069"/>
                  <a:gd name="connsiteY2" fmla="*/ 177478 h 407552"/>
                  <a:gd name="connsiteX3" fmla="*/ 353919 w 1723069"/>
                  <a:gd name="connsiteY3" fmla="*/ 60987 h 407552"/>
                  <a:gd name="connsiteX4" fmla="*/ 0 w 1723069"/>
                  <a:gd name="connsiteY4" fmla="*/ 0 h 407552"/>
                  <a:gd name="connsiteX0" fmla="*/ 1723069 w 1723069"/>
                  <a:gd name="connsiteY0" fmla="*/ 407552 h 407552"/>
                  <a:gd name="connsiteX1" fmla="*/ 1307824 w 1723069"/>
                  <a:gd name="connsiteY1" fmla="*/ 284230 h 407552"/>
                  <a:gd name="connsiteX2" fmla="*/ 876577 w 1723069"/>
                  <a:gd name="connsiteY2" fmla="*/ 177478 h 407552"/>
                  <a:gd name="connsiteX3" fmla="*/ 353919 w 1723069"/>
                  <a:gd name="connsiteY3" fmla="*/ 60987 h 407552"/>
                  <a:gd name="connsiteX4" fmla="*/ 0 w 1723069"/>
                  <a:gd name="connsiteY4" fmla="*/ 0 h 407552"/>
                  <a:gd name="connsiteX0" fmla="*/ 1723069 w 1723069"/>
                  <a:gd name="connsiteY0" fmla="*/ 407552 h 407552"/>
                  <a:gd name="connsiteX1" fmla="*/ 1307824 w 1723069"/>
                  <a:gd name="connsiteY1" fmla="*/ 284230 h 407552"/>
                  <a:gd name="connsiteX2" fmla="*/ 876577 w 1723069"/>
                  <a:gd name="connsiteY2" fmla="*/ 177478 h 407552"/>
                  <a:gd name="connsiteX3" fmla="*/ 353919 w 1723069"/>
                  <a:gd name="connsiteY3" fmla="*/ 60987 h 407552"/>
                  <a:gd name="connsiteX4" fmla="*/ 0 w 1723069"/>
                  <a:gd name="connsiteY4" fmla="*/ 0 h 407552"/>
                  <a:gd name="connsiteX0" fmla="*/ 1823031 w 1823031"/>
                  <a:gd name="connsiteY0" fmla="*/ 430564 h 430564"/>
                  <a:gd name="connsiteX1" fmla="*/ 1407786 w 1823031"/>
                  <a:gd name="connsiteY1" fmla="*/ 307242 h 430564"/>
                  <a:gd name="connsiteX2" fmla="*/ 976539 w 1823031"/>
                  <a:gd name="connsiteY2" fmla="*/ 200490 h 430564"/>
                  <a:gd name="connsiteX3" fmla="*/ 453881 w 1823031"/>
                  <a:gd name="connsiteY3" fmla="*/ 83999 h 430564"/>
                  <a:gd name="connsiteX4" fmla="*/ 99962 w 1823031"/>
                  <a:gd name="connsiteY4" fmla="*/ 23012 h 430564"/>
                  <a:gd name="connsiteX0" fmla="*/ 1723068 w 1723068"/>
                  <a:gd name="connsiteY0" fmla="*/ 407552 h 407552"/>
                  <a:gd name="connsiteX1" fmla="*/ 1307823 w 1723068"/>
                  <a:gd name="connsiteY1" fmla="*/ 284230 h 407552"/>
                  <a:gd name="connsiteX2" fmla="*/ 876576 w 1723068"/>
                  <a:gd name="connsiteY2" fmla="*/ 177478 h 407552"/>
                  <a:gd name="connsiteX3" fmla="*/ -1 w 1723068"/>
                  <a:gd name="connsiteY3" fmla="*/ 0 h 407552"/>
                  <a:gd name="connsiteX0" fmla="*/ 1723068 w 1723068"/>
                  <a:gd name="connsiteY0" fmla="*/ 407552 h 407552"/>
                  <a:gd name="connsiteX1" fmla="*/ 876576 w 1723068"/>
                  <a:gd name="connsiteY1" fmla="*/ 177478 h 407552"/>
                  <a:gd name="connsiteX2" fmla="*/ -1 w 1723068"/>
                  <a:gd name="connsiteY2" fmla="*/ 0 h 407552"/>
                  <a:gd name="connsiteX0" fmla="*/ 1938800 w 1938800"/>
                  <a:gd name="connsiteY0" fmla="*/ 453803 h 453803"/>
                  <a:gd name="connsiteX1" fmla="*/ 1092308 w 1938800"/>
                  <a:gd name="connsiteY1" fmla="*/ 223729 h 453803"/>
                  <a:gd name="connsiteX2" fmla="*/ 0 w 1938800"/>
                  <a:gd name="connsiteY2" fmla="*/ 0 h 453803"/>
                  <a:gd name="connsiteX0" fmla="*/ 2046664 w 2046664"/>
                  <a:gd name="connsiteY0" fmla="*/ 436984 h 436984"/>
                  <a:gd name="connsiteX1" fmla="*/ 1092308 w 2046664"/>
                  <a:gd name="connsiteY1" fmla="*/ 223729 h 436984"/>
                  <a:gd name="connsiteX2" fmla="*/ 0 w 2046664"/>
                  <a:gd name="connsiteY2" fmla="*/ 0 h 436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64" h="436984">
                    <a:moveTo>
                      <a:pt x="2046664" y="436984"/>
                    </a:moveTo>
                    <a:cubicBezTo>
                      <a:pt x="1870312" y="389052"/>
                      <a:pt x="1433419" y="296560"/>
                      <a:pt x="1092308" y="223729"/>
                    </a:cubicBezTo>
                    <a:lnTo>
                      <a:pt x="0" y="0"/>
                    </a:lnTo>
                  </a:path>
                </a:pathLst>
              </a:custGeom>
              <a:ln w="76200" cmpd="sng">
                <a:solidFill>
                  <a:srgbClr val="3F80C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971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Ha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-CBM-Goethe" id="{4B8B85BC-2CDE-FA42-B1EC-415C6BBBB3AE}" vid="{0FA2DAFC-0454-B74A-BE9C-03E909D31C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My-CBM-Goethe</Template>
  <TotalTime>2564</TotalTime>
  <Words>1743</Words>
  <Application>Microsoft Macintosh PowerPoint</Application>
  <PresentationFormat>Widescreen</PresentationFormat>
  <Paragraphs>487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Avenir Book</vt:lpstr>
      <vt:lpstr>Avenir Roman</vt:lpstr>
      <vt:lpstr>Bitstream Vera Sans</vt:lpstr>
      <vt:lpstr>Calibri</vt:lpstr>
      <vt:lpstr>Cambria Math</vt:lpstr>
      <vt:lpstr>Courier New</vt:lpstr>
      <vt:lpstr>MS PGothic</vt:lpstr>
      <vt:lpstr>ＭＳ Ｐゴシック</vt:lpstr>
      <vt:lpstr>Symbol</vt:lpstr>
      <vt:lpstr>Tahoma</vt:lpstr>
      <vt:lpstr>Thonburi</vt:lpstr>
      <vt:lpstr>Times New Roman</vt:lpstr>
      <vt:lpstr>Wingdings</vt:lpstr>
      <vt:lpstr>Arial</vt:lpstr>
      <vt:lpstr>MyHades</vt:lpstr>
      <vt:lpstr>The Compressed Baryonic Matter Experiment at FAIR </vt:lpstr>
      <vt:lpstr>The QCD challenge</vt:lpstr>
      <vt:lpstr>The QCD phase diagram </vt:lpstr>
      <vt:lpstr>The FAIR Facility</vt:lpstr>
      <vt:lpstr>FAIR Groundbreaking Ceremony June 2017</vt:lpstr>
      <vt:lpstr>QCD physics at FAIR</vt:lpstr>
      <vt:lpstr>Motivation</vt:lpstr>
      <vt:lpstr>CBM - “nomen est omen”  -  Cloudy Bag Model ;)</vt:lpstr>
      <vt:lpstr>Exploration of the High-μ_B Region</vt:lpstr>
      <vt:lpstr>Heavy-ion collisions at SIS100 energies</vt:lpstr>
      <vt:lpstr>Physics addressed by CBM</vt:lpstr>
      <vt:lpstr>The Detector system</vt:lpstr>
      <vt:lpstr>PowerPoint Presentation</vt:lpstr>
      <vt:lpstr>The CBM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R&amp;D</vt:lpstr>
      <vt:lpstr>CBM Technical Developments</vt:lpstr>
      <vt:lpstr>CBM FAIR Phase 0 experiments</vt:lpstr>
      <vt:lpstr>mCBM</vt:lpstr>
      <vt:lpstr>performance examples</vt:lpstr>
      <vt:lpstr>CBM readout and online systems</vt:lpstr>
      <vt:lpstr>Strange particle production: S+ &amp; S-</vt:lpstr>
      <vt:lpstr>Di-electron measurements with CBM</vt:lpstr>
      <vt:lpstr>PowerPoint Presentation</vt:lpstr>
      <vt:lpstr>Summary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Physics of Compressed Baryonic Matter &amp; how the CBM collaboration wants to contribute </dc:title>
  <dc:creator>Joachim Stroth</dc:creator>
  <cp:lastModifiedBy>Joachim Stroth</cp:lastModifiedBy>
  <cp:revision>50</cp:revision>
  <dcterms:created xsi:type="dcterms:W3CDTF">2017-09-01T07:40:09Z</dcterms:created>
  <dcterms:modified xsi:type="dcterms:W3CDTF">2017-09-03T03:14:15Z</dcterms:modified>
</cp:coreProperties>
</file>