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-263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_mesh_einRing_2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602"/>
          <a:stretch/>
        </p:blipFill>
        <p:spPr>
          <a:xfrm>
            <a:off x="472796" y="1244600"/>
            <a:ext cx="8518804" cy="53420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Cryring</a:t>
            </a:r>
            <a:r>
              <a:rPr lang="de-DE" dirty="0" smtClean="0"/>
              <a:t> Betrieb</a:t>
            </a:r>
            <a:br>
              <a:rPr lang="de-DE" dirty="0" smtClean="0"/>
            </a:br>
            <a:r>
              <a:rPr lang="de-DE" dirty="0" smtClean="0"/>
              <a:t>2. PEP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r>
              <a:rPr lang="de-DE" dirty="0"/>
              <a:t>, </a:t>
            </a:r>
            <a:r>
              <a:rPr lang="de-DE" dirty="0" smtClean="0"/>
              <a:t>Ausblick, Automatisierung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Ansätze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Gradientenmethode</a:t>
            </a:r>
            <a:endParaRPr lang="de-DE" dirty="0" smtClean="0"/>
          </a:p>
          <a:p>
            <a:r>
              <a:rPr lang="de-DE" dirty="0" smtClean="0"/>
              <a:t>CG-Verfahren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Problem</a:t>
            </a:r>
            <a:r>
              <a:rPr lang="de-DE" dirty="0" smtClean="0"/>
              <a:t>: bleibt ggf. unbemerkt in lokalem Maximum hängen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DE" dirty="0" smtClean="0"/>
              <a:t>stochastische, metaheuristische Optimierungsverfahren</a:t>
            </a:r>
          </a:p>
          <a:p>
            <a:pPr lvl="1"/>
            <a:r>
              <a:rPr lang="de-DE" dirty="0" smtClean="0"/>
              <a:t>genetischer Algorithmus</a:t>
            </a:r>
          </a:p>
          <a:p>
            <a:pPr lvl="1"/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Swarm</a:t>
            </a:r>
            <a:r>
              <a:rPr lang="de-DE" dirty="0" smtClean="0"/>
              <a:t> Algorithmus</a:t>
            </a:r>
          </a:p>
          <a:p>
            <a:pPr lvl="1"/>
            <a:r>
              <a:rPr lang="de-DE" dirty="0" smtClean="0"/>
              <a:t>...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Freihandform 3"/>
          <p:cNvSpPr/>
          <p:nvPr/>
        </p:nvSpPr>
        <p:spPr>
          <a:xfrm>
            <a:off x="1304925" y="2740243"/>
            <a:ext cx="5334000" cy="1050707"/>
          </a:xfrm>
          <a:custGeom>
            <a:avLst/>
            <a:gdLst>
              <a:gd name="connsiteX0" fmla="*/ 0 w 5334000"/>
              <a:gd name="connsiteY0" fmla="*/ 974507 h 1050707"/>
              <a:gd name="connsiteX1" fmla="*/ 685800 w 5334000"/>
              <a:gd name="connsiteY1" fmla="*/ 2957 h 1050707"/>
              <a:gd name="connsiteX2" fmla="*/ 1571625 w 5334000"/>
              <a:gd name="connsiteY2" fmla="*/ 669707 h 1050707"/>
              <a:gd name="connsiteX3" fmla="*/ 2381250 w 5334000"/>
              <a:gd name="connsiteY3" fmla="*/ 593507 h 1050707"/>
              <a:gd name="connsiteX4" fmla="*/ 3990975 w 5334000"/>
              <a:gd name="connsiteY4" fmla="*/ 888782 h 1050707"/>
              <a:gd name="connsiteX5" fmla="*/ 4695825 w 5334000"/>
              <a:gd name="connsiteY5" fmla="*/ 707807 h 1050707"/>
              <a:gd name="connsiteX6" fmla="*/ 5334000 w 5334000"/>
              <a:gd name="connsiteY6" fmla="*/ 1050707 h 105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1050707">
                <a:moveTo>
                  <a:pt x="0" y="974507"/>
                </a:moveTo>
                <a:cubicBezTo>
                  <a:pt x="211931" y="514132"/>
                  <a:pt x="423862" y="53757"/>
                  <a:pt x="685800" y="2957"/>
                </a:cubicBezTo>
                <a:cubicBezTo>
                  <a:pt x="947738" y="-47843"/>
                  <a:pt x="1289050" y="571282"/>
                  <a:pt x="1571625" y="669707"/>
                </a:cubicBezTo>
                <a:cubicBezTo>
                  <a:pt x="1854200" y="768132"/>
                  <a:pt x="1978025" y="556994"/>
                  <a:pt x="2381250" y="593507"/>
                </a:cubicBezTo>
                <a:cubicBezTo>
                  <a:pt x="2784475" y="630019"/>
                  <a:pt x="3605213" y="869732"/>
                  <a:pt x="3990975" y="888782"/>
                </a:cubicBezTo>
                <a:cubicBezTo>
                  <a:pt x="4376738" y="907832"/>
                  <a:pt x="4471988" y="680820"/>
                  <a:pt x="4695825" y="707807"/>
                </a:cubicBezTo>
                <a:cubicBezTo>
                  <a:pt x="4919662" y="734794"/>
                  <a:pt x="5126831" y="892750"/>
                  <a:pt x="5334000" y="1050707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ihandform 4"/>
          <p:cNvSpPr/>
          <p:nvPr/>
        </p:nvSpPr>
        <p:spPr>
          <a:xfrm>
            <a:off x="1123950" y="2779940"/>
            <a:ext cx="6562725" cy="1001485"/>
          </a:xfrm>
          <a:custGeom>
            <a:avLst/>
            <a:gdLst>
              <a:gd name="connsiteX0" fmla="*/ 0 w 6562725"/>
              <a:gd name="connsiteY0" fmla="*/ 1001485 h 1001485"/>
              <a:gd name="connsiteX1" fmla="*/ 1085850 w 6562725"/>
              <a:gd name="connsiteY1" fmla="*/ 1360 h 1001485"/>
              <a:gd name="connsiteX2" fmla="*/ 2914650 w 6562725"/>
              <a:gd name="connsiteY2" fmla="*/ 782410 h 1001485"/>
              <a:gd name="connsiteX3" fmla="*/ 4629150 w 6562725"/>
              <a:gd name="connsiteY3" fmla="*/ 649060 h 1001485"/>
              <a:gd name="connsiteX4" fmla="*/ 5629275 w 6562725"/>
              <a:gd name="connsiteY4" fmla="*/ 877660 h 1001485"/>
              <a:gd name="connsiteX5" fmla="*/ 6391275 w 6562725"/>
              <a:gd name="connsiteY5" fmla="*/ 868135 h 1001485"/>
              <a:gd name="connsiteX6" fmla="*/ 6562725 w 6562725"/>
              <a:gd name="connsiteY6" fmla="*/ 1001485 h 1001485"/>
              <a:gd name="connsiteX7" fmla="*/ 6562725 w 6562725"/>
              <a:gd name="connsiteY7" fmla="*/ 1001485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5" h="1001485">
                <a:moveTo>
                  <a:pt x="0" y="1001485"/>
                </a:moveTo>
                <a:cubicBezTo>
                  <a:pt x="300037" y="519678"/>
                  <a:pt x="600075" y="37872"/>
                  <a:pt x="1085850" y="1360"/>
                </a:cubicBezTo>
                <a:cubicBezTo>
                  <a:pt x="1571625" y="-35152"/>
                  <a:pt x="2324100" y="674460"/>
                  <a:pt x="2914650" y="782410"/>
                </a:cubicBezTo>
                <a:cubicBezTo>
                  <a:pt x="3505200" y="890360"/>
                  <a:pt x="4176713" y="633185"/>
                  <a:pt x="4629150" y="649060"/>
                </a:cubicBezTo>
                <a:cubicBezTo>
                  <a:pt x="5081587" y="664935"/>
                  <a:pt x="5335588" y="841148"/>
                  <a:pt x="5629275" y="877660"/>
                </a:cubicBezTo>
                <a:cubicBezTo>
                  <a:pt x="5922962" y="914172"/>
                  <a:pt x="6235700" y="847498"/>
                  <a:pt x="6391275" y="868135"/>
                </a:cubicBezTo>
                <a:cubicBezTo>
                  <a:pt x="6546850" y="888772"/>
                  <a:pt x="6562725" y="1001485"/>
                  <a:pt x="6562725" y="1001485"/>
                </a:cubicBezTo>
                <a:lnTo>
                  <a:pt x="6562725" y="1001485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ihandform 6"/>
          <p:cNvSpPr/>
          <p:nvPr/>
        </p:nvSpPr>
        <p:spPr>
          <a:xfrm>
            <a:off x="1123950" y="2779940"/>
            <a:ext cx="6211231" cy="1418143"/>
          </a:xfrm>
          <a:custGeom>
            <a:avLst/>
            <a:gdLst>
              <a:gd name="connsiteX0" fmla="*/ 0 w 6211231"/>
              <a:gd name="connsiteY0" fmla="*/ 1296040 h 1418143"/>
              <a:gd name="connsiteX1" fmla="*/ 1285875 w 6211231"/>
              <a:gd name="connsiteY1" fmla="*/ 640 h 1418143"/>
              <a:gd name="connsiteX2" fmla="*/ 2505075 w 6211231"/>
              <a:gd name="connsiteY2" fmla="*/ 1115065 h 1418143"/>
              <a:gd name="connsiteX3" fmla="*/ 3352800 w 6211231"/>
              <a:gd name="connsiteY3" fmla="*/ 600715 h 1418143"/>
              <a:gd name="connsiteX4" fmla="*/ 4057650 w 6211231"/>
              <a:gd name="connsiteY4" fmla="*/ 1010290 h 1418143"/>
              <a:gd name="connsiteX5" fmla="*/ 4791075 w 6211231"/>
              <a:gd name="connsiteY5" fmla="*/ 410215 h 1418143"/>
              <a:gd name="connsiteX6" fmla="*/ 6000750 w 6211231"/>
              <a:gd name="connsiteY6" fmla="*/ 1296040 h 1418143"/>
              <a:gd name="connsiteX7" fmla="*/ 6210300 w 6211231"/>
              <a:gd name="connsiteY7" fmla="*/ 1410340 h 1418143"/>
              <a:gd name="connsiteX8" fmla="*/ 0 w 6211231"/>
              <a:gd name="connsiteY8" fmla="*/ 1296040 h 141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1231" h="1418143">
                <a:moveTo>
                  <a:pt x="0" y="1296040"/>
                </a:moveTo>
                <a:cubicBezTo>
                  <a:pt x="434181" y="663421"/>
                  <a:pt x="868363" y="30802"/>
                  <a:pt x="1285875" y="640"/>
                </a:cubicBezTo>
                <a:cubicBezTo>
                  <a:pt x="1703387" y="-29522"/>
                  <a:pt x="2160588" y="1015053"/>
                  <a:pt x="2505075" y="1115065"/>
                </a:cubicBezTo>
                <a:cubicBezTo>
                  <a:pt x="2849562" y="1215077"/>
                  <a:pt x="3094038" y="618177"/>
                  <a:pt x="3352800" y="600715"/>
                </a:cubicBezTo>
                <a:cubicBezTo>
                  <a:pt x="3611562" y="583253"/>
                  <a:pt x="3817937" y="1042040"/>
                  <a:pt x="4057650" y="1010290"/>
                </a:cubicBezTo>
                <a:cubicBezTo>
                  <a:pt x="4297363" y="978540"/>
                  <a:pt x="4467225" y="362590"/>
                  <a:pt x="4791075" y="410215"/>
                </a:cubicBezTo>
                <a:cubicBezTo>
                  <a:pt x="5114925" y="457840"/>
                  <a:pt x="5764213" y="1129353"/>
                  <a:pt x="6000750" y="1296040"/>
                </a:cubicBezTo>
                <a:cubicBezTo>
                  <a:pt x="6237287" y="1462727"/>
                  <a:pt x="6210300" y="1410340"/>
                  <a:pt x="6210300" y="1410340"/>
                </a:cubicBezTo>
                <a:lnTo>
                  <a:pt x="0" y="1296040"/>
                </a:lnTo>
                <a:close/>
              </a:path>
            </a:pathLst>
          </a:cu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9" name="Gerade Verbindung mit Pfeil 8"/>
          <p:cNvCxnSpPr>
            <a:endCxn id="7" idx="3"/>
          </p:cNvCxnSpPr>
          <p:nvPr/>
        </p:nvCxnSpPr>
        <p:spPr>
          <a:xfrm>
            <a:off x="4405312" y="2933700"/>
            <a:ext cx="71438" cy="446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endCxn id="7" idx="5"/>
          </p:cNvCxnSpPr>
          <p:nvPr/>
        </p:nvCxnSpPr>
        <p:spPr>
          <a:xfrm>
            <a:off x="5762625" y="2779940"/>
            <a:ext cx="152400" cy="410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3609" y="2069705"/>
            <a:ext cx="8386308" cy="4315621"/>
            <a:chOff x="8782364" y="9410222"/>
            <a:chExt cx="13189981" cy="8183250"/>
          </a:xfrm>
        </p:grpSpPr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752991" y="15317218"/>
              <a:ext cx="9915740" cy="145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07" tIns="45652" rIns="91307" bIns="45652">
              <a:spAutoFit/>
            </a:bodyPr>
            <a:lstStyle>
              <a:lvl1pPr defTabSz="91598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598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598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598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5988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4400" b="1" dirty="0" smtClean="0">
                  <a:latin typeface="+mn-lt"/>
                </a:rPr>
                <a:t>Inspired by </a:t>
              </a:r>
              <a:r>
                <a:rPr lang="en-US" sz="4400" b="1" dirty="0" smtClean="0">
                  <a:latin typeface="+mn-lt"/>
                </a:rPr>
                <a:t>natural</a:t>
              </a:r>
              <a:endParaRPr lang="en-US" sz="4400" b="1" dirty="0" smtClean="0">
                <a:latin typeface="+mn-lt"/>
              </a:endParaRPr>
            </a:p>
          </p:txBody>
        </p:sp>
        <p:sp>
          <p:nvSpPr>
            <p:cNvPr id="17" name="Oval 7"/>
            <p:cNvSpPr/>
            <p:nvPr/>
          </p:nvSpPr>
          <p:spPr>
            <a:xfrm>
              <a:off x="9065623" y="9410222"/>
              <a:ext cx="12417938" cy="8183250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tangle 172"/>
            <p:cNvSpPr>
              <a:spLocks noChangeArrowheads="1"/>
            </p:cNvSpPr>
            <p:nvPr/>
          </p:nvSpPr>
          <p:spPr bwMode="auto">
            <a:xfrm>
              <a:off x="16563734" y="12707523"/>
              <a:ext cx="5408611" cy="122556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Offspring</a:t>
              </a:r>
            </a:p>
            <a:p>
              <a:pPr algn="ctr"/>
              <a:r>
                <a:rPr lang="en-US" sz="1200" dirty="0" smtClean="0"/>
                <a:t>New properties due</a:t>
              </a:r>
            </a:p>
            <a:p>
              <a:pPr algn="ctr"/>
              <a:r>
                <a:rPr lang="en-US" sz="1200" dirty="0" smtClean="0"/>
                <a:t> to new genes</a:t>
              </a:r>
            </a:p>
          </p:txBody>
        </p:sp>
        <p:sp>
          <p:nvSpPr>
            <p:cNvPr id="19" name="Circular Arrow 174"/>
            <p:cNvSpPr/>
            <p:nvPr/>
          </p:nvSpPr>
          <p:spPr bwMode="auto">
            <a:xfrm rot="2729019">
              <a:off x="13195653" y="10537934"/>
              <a:ext cx="5824465" cy="6432354"/>
            </a:xfrm>
            <a:prstGeom prst="circularArrow">
              <a:avLst>
                <a:gd name="adj1" fmla="val 6907"/>
                <a:gd name="adj2" fmla="val 465780"/>
                <a:gd name="adj3" fmla="val 16747612"/>
                <a:gd name="adj4" fmla="val 15186607"/>
                <a:gd name="adj5" fmla="val 5872"/>
              </a:avLst>
            </a:prstGeom>
            <a:solidFill>
              <a:srgbClr val="FDBB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ircular Arrow 178"/>
            <p:cNvSpPr/>
            <p:nvPr/>
          </p:nvSpPr>
          <p:spPr bwMode="auto">
            <a:xfrm rot="7820207">
              <a:off x="13163135" y="10559045"/>
              <a:ext cx="6529670" cy="5910950"/>
            </a:xfrm>
            <a:prstGeom prst="circularArrow">
              <a:avLst>
                <a:gd name="adj1" fmla="val 6907"/>
                <a:gd name="adj2" fmla="val 465780"/>
                <a:gd name="adj3" fmla="val 16747612"/>
                <a:gd name="adj4" fmla="val 15186607"/>
                <a:gd name="adj5" fmla="val 6401"/>
              </a:avLst>
            </a:prstGeom>
            <a:solidFill>
              <a:srgbClr val="FDBB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ircular Arrow 179"/>
            <p:cNvSpPr/>
            <p:nvPr/>
          </p:nvSpPr>
          <p:spPr bwMode="auto">
            <a:xfrm rot="13727162">
              <a:off x="11176500" y="10020267"/>
              <a:ext cx="5835386" cy="6444717"/>
            </a:xfrm>
            <a:prstGeom prst="circularArrow">
              <a:avLst>
                <a:gd name="adj1" fmla="val 6907"/>
                <a:gd name="adj2" fmla="val 465780"/>
                <a:gd name="adj3" fmla="val 16747612"/>
                <a:gd name="adj4" fmla="val 15186607"/>
                <a:gd name="adj5" fmla="val 6850"/>
              </a:avLst>
            </a:prstGeom>
            <a:solidFill>
              <a:srgbClr val="FDBB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ircular Arrow 180"/>
            <p:cNvSpPr/>
            <p:nvPr/>
          </p:nvSpPr>
          <p:spPr bwMode="auto">
            <a:xfrm rot="19045287">
              <a:off x="10601131" y="10683169"/>
              <a:ext cx="6473836" cy="5860676"/>
            </a:xfrm>
            <a:prstGeom prst="circularArrow">
              <a:avLst>
                <a:gd name="adj1" fmla="val 6907"/>
                <a:gd name="adj2" fmla="val 465780"/>
                <a:gd name="adj3" fmla="val 16747612"/>
                <a:gd name="adj4" fmla="val 15215911"/>
                <a:gd name="adj5" fmla="val 6656"/>
              </a:avLst>
            </a:prstGeom>
            <a:solidFill>
              <a:srgbClr val="FDBB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8782364" y="12744964"/>
              <a:ext cx="4658498" cy="122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Parents</a:t>
              </a:r>
            </a:p>
            <a:p>
              <a:pPr algn="ctr"/>
              <a:r>
                <a:rPr lang="en-US" sz="1200" dirty="0" smtClean="0"/>
                <a:t>Properties are</a:t>
              </a:r>
            </a:p>
            <a:p>
              <a:pPr algn="ctr"/>
              <a:r>
                <a:rPr lang="en-US" sz="1200" dirty="0" smtClean="0"/>
                <a:t>determined by genes</a:t>
              </a:r>
              <a:endParaRPr lang="en-US" sz="1200" dirty="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675040" y="10073025"/>
              <a:ext cx="4886444" cy="157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Reproduction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Recombination and mutation </a:t>
              </a:r>
              <a:r>
                <a:rPr lang="en-US" sz="1200" dirty="0" smtClean="0">
                  <a:solidFill>
                    <a:srgbClr val="000000"/>
                  </a:solidFill>
                </a:rPr>
                <a:t>generate </a:t>
              </a:r>
              <a:r>
                <a:rPr lang="en-US" sz="1200" dirty="0">
                  <a:solidFill>
                    <a:srgbClr val="000000"/>
                  </a:solidFill>
                </a:rPr>
                <a:t>variety over </a:t>
              </a:r>
              <a:r>
                <a:rPr lang="en-US" sz="1200" dirty="0" smtClean="0">
                  <a:solidFill>
                    <a:srgbClr val="000000"/>
                  </a:solidFill>
                </a:rPr>
                <a:t>the 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Individuals. 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>
              <a:off x="12934356" y="14482665"/>
              <a:ext cx="4620753" cy="2276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latin typeface="+mn-lt"/>
                </a:rPr>
                <a:t>Selection</a:t>
              </a:r>
            </a:p>
            <a:p>
              <a:pPr algn="ctr" eaLnBrk="1" hangingPunct="1"/>
              <a:r>
                <a:rPr lang="en-US" sz="1200" dirty="0" smtClean="0">
                  <a:latin typeface="+mn-lt"/>
                </a:rPr>
                <a:t>Evaluation of a fitness value which measures </a:t>
              </a:r>
              <a:r>
                <a:rPr lang="en-US" sz="1200" dirty="0">
                  <a:latin typeface="+mn-lt"/>
                </a:rPr>
                <a:t>how good an individual is adapted to  the optimization </a:t>
              </a:r>
              <a:r>
                <a:rPr lang="en-US" sz="1200" dirty="0" smtClean="0">
                  <a:latin typeface="+mn-lt"/>
                </a:rPr>
                <a:t>problem. The </a:t>
              </a:r>
              <a:r>
                <a:rPr lang="en-US" sz="1200" dirty="0">
                  <a:latin typeface="+mn-lt"/>
                </a:rPr>
                <a:t>survival of the fittest leads to an optimization of the </a:t>
              </a:r>
              <a:r>
                <a:rPr lang="en-US" sz="1200" dirty="0" smtClean="0">
                  <a:latin typeface="+mn-lt"/>
                </a:rPr>
                <a:t>properties.  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Prinzip: genetischer Algorithmus</a:t>
            </a:r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-405900" y="1257438"/>
            <a:ext cx="2524397" cy="2236484"/>
            <a:chOff x="-124013" y="10766543"/>
            <a:chExt cx="4304308" cy="4738616"/>
          </a:xfrm>
        </p:grpSpPr>
        <p:sp>
          <p:nvSpPr>
            <p:cNvPr id="5" name="Abgerundetes Rechteck 4"/>
            <p:cNvSpPr/>
            <p:nvPr/>
          </p:nvSpPr>
          <p:spPr>
            <a:xfrm>
              <a:off x="678779" y="10766543"/>
              <a:ext cx="3501516" cy="4738616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6" name="Gruppierung 36"/>
            <p:cNvGrpSpPr/>
            <p:nvPr/>
          </p:nvGrpSpPr>
          <p:grpSpPr>
            <a:xfrm>
              <a:off x="-124013" y="11315723"/>
              <a:ext cx="3605207" cy="3608223"/>
              <a:chOff x="21498658" y="9421227"/>
              <a:chExt cx="3605207" cy="3608223"/>
            </a:xfrm>
          </p:grpSpPr>
          <p:pic>
            <p:nvPicPr>
              <p:cNvPr id="7" name="Picture 28" descr="parent1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59165" y="10915534"/>
                <a:ext cx="2044700" cy="495300"/>
              </a:xfrm>
              <a:prstGeom prst="rect">
                <a:avLst/>
              </a:prstGeom>
            </p:spPr>
          </p:pic>
          <p:pic>
            <p:nvPicPr>
              <p:cNvPr id="8" name="Picture 28" descr="parent1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59165" y="10216741"/>
                <a:ext cx="2044700" cy="495300"/>
              </a:xfrm>
              <a:prstGeom prst="rect">
                <a:avLst/>
              </a:prstGeom>
            </p:spPr>
          </p:pic>
          <p:pic>
            <p:nvPicPr>
              <p:cNvPr id="9" name="Picture 28" descr="parent1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9858" y="12534150"/>
                <a:ext cx="2044700" cy="495300"/>
              </a:xfrm>
              <a:prstGeom prst="rect">
                <a:avLst/>
              </a:prstGeom>
            </p:spPr>
          </p:pic>
          <p:cxnSp>
            <p:nvCxnSpPr>
              <p:cNvPr id="10" name="Gerade Verbindung mit Pfeil 9"/>
              <p:cNvCxnSpPr/>
              <p:nvPr/>
            </p:nvCxnSpPr>
            <p:spPr>
              <a:xfrm>
                <a:off x="23029858" y="10003677"/>
                <a:ext cx="2044700" cy="0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>
                <a:off x="22826220" y="10216741"/>
                <a:ext cx="0" cy="2812709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2914374" y="9421227"/>
                <a:ext cx="115929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/>
                  <a:t>m Genes / Properties</a:t>
                </a:r>
                <a:endParaRPr lang="de-DE" sz="80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1498658" y="11379358"/>
                <a:ext cx="1218603" cy="215444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de-DE" sz="800" dirty="0" err="1" smtClean="0"/>
                  <a:t>n</a:t>
                </a:r>
                <a:r>
                  <a:rPr lang="de-DE" sz="800" dirty="0" smtClean="0"/>
                  <a:t> </a:t>
                </a:r>
                <a:r>
                  <a:rPr lang="de-DE" sz="800" dirty="0" err="1" smtClean="0"/>
                  <a:t>Individuals</a:t>
                </a:r>
                <a:r>
                  <a:rPr lang="de-DE" sz="800" dirty="0" smtClean="0"/>
                  <a:t> / Settings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3257059" y="11302814"/>
                <a:ext cx="982961" cy="135421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de-DE" smtClean="0"/>
                  <a:t>...</a:t>
                </a:r>
                <a:endParaRPr lang="de-DE"/>
              </a:p>
            </p:txBody>
          </p:sp>
        </p:grpSp>
      </p:grpSp>
      <p:grpSp>
        <p:nvGrpSpPr>
          <p:cNvPr id="27" name="Gruppieren 26"/>
          <p:cNvGrpSpPr/>
          <p:nvPr/>
        </p:nvGrpSpPr>
        <p:grpSpPr>
          <a:xfrm>
            <a:off x="6689806" y="4519967"/>
            <a:ext cx="2462657" cy="2124463"/>
            <a:chOff x="25560840" y="8317723"/>
            <a:chExt cx="3561470" cy="4738616"/>
          </a:xfrm>
        </p:grpSpPr>
        <p:sp>
          <p:nvSpPr>
            <p:cNvPr id="28" name="Abgerundetes Rechteck 27"/>
            <p:cNvSpPr/>
            <p:nvPr/>
          </p:nvSpPr>
          <p:spPr>
            <a:xfrm>
              <a:off x="25560840" y="8317723"/>
              <a:ext cx="3501516" cy="4738616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Box 322"/>
            <p:cNvSpPr txBox="1"/>
            <p:nvPr/>
          </p:nvSpPr>
          <p:spPr>
            <a:xfrm>
              <a:off x="25745980" y="8601141"/>
              <a:ext cx="3376330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200" b="1" dirty="0" smtClean="0"/>
                <a:t>Crossover </a:t>
              </a:r>
            </a:p>
            <a:p>
              <a:pPr>
                <a:buClr>
                  <a:srgbClr val="FDBB63"/>
                </a:buClr>
              </a:pPr>
              <a:r>
                <a:rPr lang="en-US" sz="1200" dirty="0" smtClean="0"/>
                <a:t>Discovering promising </a:t>
              </a:r>
            </a:p>
            <a:p>
              <a:pPr>
                <a:buClr>
                  <a:srgbClr val="FDBB63"/>
                </a:buClr>
              </a:pPr>
              <a:r>
                <a:rPr lang="en-US" sz="1200" dirty="0" smtClean="0"/>
                <a:t>areas (Exploration)</a:t>
              </a:r>
              <a:endParaRPr lang="en-US" sz="1200" dirty="0"/>
            </a:p>
          </p:txBody>
        </p:sp>
        <p:sp>
          <p:nvSpPr>
            <p:cNvPr id="30" name="TextBox 325"/>
            <p:cNvSpPr txBox="1"/>
            <p:nvPr/>
          </p:nvSpPr>
          <p:spPr>
            <a:xfrm>
              <a:off x="27608249" y="10301049"/>
              <a:ext cx="1391813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Parent 1</a:t>
              </a:r>
            </a:p>
          </p:txBody>
        </p:sp>
        <p:sp>
          <p:nvSpPr>
            <p:cNvPr id="31" name="TextBox 326"/>
            <p:cNvSpPr txBox="1"/>
            <p:nvPr/>
          </p:nvSpPr>
          <p:spPr>
            <a:xfrm>
              <a:off x="27608250" y="10952200"/>
              <a:ext cx="1391813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Parent 2</a:t>
              </a:r>
            </a:p>
          </p:txBody>
        </p:sp>
        <p:sp>
          <p:nvSpPr>
            <p:cNvPr id="32" name="TextBox 327"/>
            <p:cNvSpPr txBox="1"/>
            <p:nvPr/>
          </p:nvSpPr>
          <p:spPr>
            <a:xfrm>
              <a:off x="27628262" y="11832580"/>
              <a:ext cx="1152585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Child 1</a:t>
              </a:r>
            </a:p>
          </p:txBody>
        </p:sp>
        <p:sp>
          <p:nvSpPr>
            <p:cNvPr id="33" name="TextBox 328"/>
            <p:cNvSpPr txBox="1"/>
            <p:nvPr/>
          </p:nvSpPr>
          <p:spPr>
            <a:xfrm>
              <a:off x="27628261" y="12347023"/>
              <a:ext cx="1152585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Child 2</a:t>
              </a:r>
            </a:p>
          </p:txBody>
        </p:sp>
        <p:sp>
          <p:nvSpPr>
            <p:cNvPr id="34" name="TextBox 333"/>
            <p:cNvSpPr txBox="1"/>
            <p:nvPr/>
          </p:nvSpPr>
          <p:spPr>
            <a:xfrm>
              <a:off x="26406152" y="10592444"/>
              <a:ext cx="306464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2400" smtClean="0"/>
                <a:t>x</a:t>
              </a:r>
            </a:p>
          </p:txBody>
        </p:sp>
        <p:cxnSp>
          <p:nvCxnSpPr>
            <p:cNvPr id="35" name="Straight Arrow Connector 334"/>
            <p:cNvCxnSpPr/>
            <p:nvPr/>
          </p:nvCxnSpPr>
          <p:spPr>
            <a:xfrm>
              <a:off x="26592290" y="11443902"/>
              <a:ext cx="0" cy="3519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17" descr="parent1.eps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362" y="10334144"/>
              <a:ext cx="1440000" cy="360000"/>
            </a:xfrm>
            <a:prstGeom prst="rect">
              <a:avLst/>
            </a:prstGeom>
          </p:spPr>
        </p:pic>
        <p:pic>
          <p:nvPicPr>
            <p:cNvPr id="37" name="Picture 18" descr="parent2.eps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361" y="11011120"/>
              <a:ext cx="1440000" cy="360000"/>
            </a:xfrm>
            <a:prstGeom prst="rect">
              <a:avLst/>
            </a:prstGeom>
          </p:spPr>
        </p:pic>
        <p:pic>
          <p:nvPicPr>
            <p:cNvPr id="38" name="Picture 19" descr="child1.ep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5446" y="11883413"/>
              <a:ext cx="1440000" cy="360000"/>
            </a:xfrm>
            <a:prstGeom prst="rect">
              <a:avLst/>
            </a:prstGeom>
          </p:spPr>
        </p:pic>
        <p:pic>
          <p:nvPicPr>
            <p:cNvPr id="39" name="Picture 21" descr="child2.eps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039" y="12395526"/>
              <a:ext cx="1440000" cy="360000"/>
            </a:xfrm>
            <a:prstGeom prst="rect">
              <a:avLst/>
            </a:prstGeom>
          </p:spPr>
        </p:pic>
      </p:grpSp>
      <p:grpSp>
        <p:nvGrpSpPr>
          <p:cNvPr id="40" name="Gruppierung 31"/>
          <p:cNvGrpSpPr/>
          <p:nvPr/>
        </p:nvGrpSpPr>
        <p:grpSpPr>
          <a:xfrm>
            <a:off x="6695687" y="1246040"/>
            <a:ext cx="2406433" cy="1727952"/>
            <a:chOff x="26075049" y="17670763"/>
            <a:chExt cx="3501516" cy="4455197"/>
          </a:xfrm>
        </p:grpSpPr>
        <p:sp>
          <p:nvSpPr>
            <p:cNvPr id="41" name="Abgerundetes Rechteck 40"/>
            <p:cNvSpPr/>
            <p:nvPr/>
          </p:nvSpPr>
          <p:spPr>
            <a:xfrm>
              <a:off x="26075049" y="17670763"/>
              <a:ext cx="3501516" cy="4455197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lumMod val="20000"/>
                    <a:lumOff val="8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TextBox 387"/>
            <p:cNvSpPr txBox="1"/>
            <p:nvPr/>
          </p:nvSpPr>
          <p:spPr>
            <a:xfrm>
              <a:off x="26260190" y="17991432"/>
              <a:ext cx="2764254" cy="61300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200" b="1" dirty="0" smtClean="0"/>
                <a:t>Mutation </a:t>
              </a:r>
              <a:r>
                <a:rPr lang="en-US" sz="1200" dirty="0"/>
                <a:t> </a:t>
              </a:r>
              <a:endParaRPr lang="en-US" sz="1200" dirty="0" smtClean="0"/>
            </a:p>
            <a:p>
              <a:pPr>
                <a:buClr>
                  <a:srgbClr val="FDBB63"/>
                </a:buClr>
              </a:pPr>
              <a:r>
                <a:rPr lang="en-US" sz="1200" dirty="0" smtClean="0"/>
                <a:t>Optimizing within </a:t>
              </a:r>
            </a:p>
            <a:p>
              <a:pPr>
                <a:buClr>
                  <a:srgbClr val="FDBB63"/>
                </a:buClr>
              </a:pPr>
              <a:r>
                <a:rPr lang="en-US" sz="1200" dirty="0" smtClean="0"/>
                <a:t>promising  areas (Exploitation)</a:t>
              </a:r>
              <a:endParaRPr lang="en-US" sz="1200" dirty="0"/>
            </a:p>
          </p:txBody>
        </p:sp>
        <p:sp>
          <p:nvSpPr>
            <p:cNvPr id="43" name="TextBox 393"/>
            <p:cNvSpPr txBox="1"/>
            <p:nvPr/>
          </p:nvSpPr>
          <p:spPr>
            <a:xfrm>
              <a:off x="28142470" y="20004872"/>
              <a:ext cx="636713" cy="2627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Parent</a:t>
              </a:r>
            </a:p>
          </p:txBody>
        </p:sp>
        <p:sp>
          <p:nvSpPr>
            <p:cNvPr id="44" name="TextBox 394"/>
            <p:cNvSpPr txBox="1"/>
            <p:nvPr/>
          </p:nvSpPr>
          <p:spPr>
            <a:xfrm>
              <a:off x="28142470" y="20877158"/>
              <a:ext cx="575799" cy="2627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 smtClean="0"/>
                <a:t>Child </a:t>
              </a:r>
            </a:p>
          </p:txBody>
        </p:sp>
        <p:pic>
          <p:nvPicPr>
            <p:cNvPr id="45" name="Picture 24" descr="child.eps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4942" y="20927991"/>
              <a:ext cx="1440000" cy="360000"/>
            </a:xfrm>
            <a:prstGeom prst="rect">
              <a:avLst/>
            </a:prstGeom>
          </p:spPr>
        </p:pic>
        <p:pic>
          <p:nvPicPr>
            <p:cNvPr id="46" name="Picture 17" descr="parent1.eps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8247" y="20055705"/>
              <a:ext cx="1440000" cy="360000"/>
            </a:xfrm>
            <a:prstGeom prst="rect">
              <a:avLst/>
            </a:prstGeom>
          </p:spPr>
        </p:pic>
        <p:cxnSp>
          <p:nvCxnSpPr>
            <p:cNvPr id="47" name="Straight Arrow Connector 334"/>
            <p:cNvCxnSpPr/>
            <p:nvPr/>
          </p:nvCxnSpPr>
          <p:spPr>
            <a:xfrm>
              <a:off x="27021461" y="20466537"/>
              <a:ext cx="0" cy="3519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0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Für alle „Individuen“ der ersten Generation zufällige Einstellwerte für alle Parameter generieren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 = 1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n. Individuum: Werte setzen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Transmission messen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Falls noch Individuen übrig </a:t>
            </a:r>
            <a:r>
              <a:rPr lang="de-DE" dirty="0" smtClean="0">
                <a:sym typeface="Wingdings" panose="05000000000000000000" pitchFamily="2" charset="2"/>
              </a:rPr>
              <a:t> n+1  </a:t>
            </a:r>
            <a:r>
              <a:rPr lang="de-DE" dirty="0" err="1" smtClean="0">
                <a:sym typeface="Wingdings" panose="05000000000000000000" pitchFamily="2" charset="2"/>
              </a:rPr>
              <a:t>goto</a:t>
            </a:r>
            <a:r>
              <a:rPr lang="de-DE" dirty="0" smtClean="0">
                <a:sym typeface="Wingdings" panose="05000000000000000000" pitchFamily="2" charset="2"/>
              </a:rPr>
              <a:t> 3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Selektion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nächste Generation erzeugen (Mutation + Crossover)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goto</a:t>
            </a:r>
            <a:r>
              <a:rPr lang="de-DE" dirty="0" smtClean="0">
                <a:sym typeface="Wingdings" panose="05000000000000000000" pitchFamily="2" charset="2"/>
              </a:rPr>
              <a:t> 2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bis Transmissionsoptimum erreicht wurde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der Simulation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41432"/>
              </p:ext>
            </p:extLst>
          </p:nvPr>
        </p:nvGraphicFramePr>
        <p:xfrm>
          <a:off x="850503" y="1450975"/>
          <a:ext cx="7355682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0286916" imgH="6858000" progId="AcroExch.Document.11">
                  <p:embed/>
                </p:oleObj>
              </mc:Choice>
              <mc:Fallback>
                <p:oleObj name="Acrobat Document" r:id="rId3" imgW="10286916" imgH="6858000" progId="AcroExch.Document.11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03" y="1450975"/>
                        <a:ext cx="7355682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9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am </a:t>
            </a:r>
            <a:r>
              <a:rPr lang="de-DE" dirty="0" err="1" smtClean="0"/>
              <a:t>Cryring</a:t>
            </a:r>
            <a:r>
              <a:rPr lang="de-DE" dirty="0" smtClean="0"/>
              <a:t>-Injektor</a:t>
            </a:r>
            <a:endParaRPr lang="en-GB" dirty="0"/>
          </a:p>
        </p:txBody>
      </p:sp>
      <p:grpSp>
        <p:nvGrpSpPr>
          <p:cNvPr id="59" name="Gruppieren 58"/>
          <p:cNvGrpSpPr/>
          <p:nvPr/>
        </p:nvGrpSpPr>
        <p:grpSpPr>
          <a:xfrm>
            <a:off x="141555" y="2231703"/>
            <a:ext cx="9123243" cy="3091121"/>
            <a:chOff x="731606" y="31106693"/>
            <a:chExt cx="19139670" cy="6484868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620" t="19465" r="15949" b="44252"/>
            <a:stretch/>
          </p:blipFill>
          <p:spPr bwMode="auto">
            <a:xfrm>
              <a:off x="731606" y="31228027"/>
              <a:ext cx="13553900" cy="620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57"/>
            <p:cNvGrpSpPr/>
            <p:nvPr/>
          </p:nvGrpSpPr>
          <p:grpSpPr>
            <a:xfrm>
              <a:off x="1203549" y="34092595"/>
              <a:ext cx="4335657" cy="3319718"/>
              <a:chOff x="2438959" y="2093248"/>
              <a:chExt cx="8058406" cy="6042767"/>
            </a:xfrm>
          </p:grpSpPr>
          <p:pic>
            <p:nvPicPr>
              <p:cNvPr id="34" name="Picture 32" descr="Cryring3D_withStudent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722" t="15461" r="16196" b="11482"/>
              <a:stretch/>
            </p:blipFill>
            <p:spPr>
              <a:xfrm>
                <a:off x="2438959" y="2093248"/>
                <a:ext cx="8058406" cy="6042767"/>
              </a:xfrm>
              <a:prstGeom prst="rect">
                <a:avLst/>
              </a:prstGeom>
            </p:spPr>
          </p:pic>
          <p:sp>
            <p:nvSpPr>
              <p:cNvPr id="35" name="TextBox 36"/>
              <p:cNvSpPr txBox="1"/>
              <p:nvPr/>
            </p:nvSpPr>
            <p:spPr>
              <a:xfrm>
                <a:off x="6348272" y="5317176"/>
                <a:ext cx="768159" cy="40011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2000" b="1" dirty="0" smtClean="0"/>
                  <a:t>17 m</a:t>
                </a:r>
                <a:endParaRPr lang="en-US" sz="2000" b="1" dirty="0" smtClean="0"/>
              </a:p>
            </p:txBody>
          </p:sp>
          <p:cxnSp>
            <p:nvCxnSpPr>
              <p:cNvPr id="36" name="Straight Arrow Connector 47"/>
              <p:cNvCxnSpPr/>
              <p:nvPr/>
            </p:nvCxnSpPr>
            <p:spPr>
              <a:xfrm flipV="1">
                <a:off x="4267360" y="4519279"/>
                <a:ext cx="3600400" cy="1152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Gerade Verbindung mit Pfeil 36"/>
            <p:cNvCxnSpPr/>
            <p:nvPr/>
          </p:nvCxnSpPr>
          <p:spPr>
            <a:xfrm flipH="1">
              <a:off x="14068242" y="34299617"/>
              <a:ext cx="1760655" cy="8841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flipH="1">
              <a:off x="11793317" y="32667698"/>
              <a:ext cx="1524028" cy="1290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flipH="1">
              <a:off x="13085163" y="33174318"/>
              <a:ext cx="1524028" cy="1290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H="1">
              <a:off x="13351401" y="36851793"/>
              <a:ext cx="2057990" cy="653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H="1" flipV="1">
              <a:off x="13193863" y="37320166"/>
              <a:ext cx="2324476" cy="14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15618122" y="37010444"/>
              <a:ext cx="2791917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PIG - Ion Source</a:t>
              </a:r>
              <a:endParaRPr lang="de-DE" sz="12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5623696" y="36131182"/>
              <a:ext cx="4163998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e.stat</a:t>
              </a:r>
              <a:r>
                <a:rPr lang="en-GB" sz="1200" dirty="0" smtClean="0"/>
                <a:t>. Quadrupole </a:t>
              </a:r>
              <a:r>
                <a:rPr lang="en-GB" sz="1200" dirty="0" smtClean="0"/>
                <a:t>Bender</a:t>
              </a:r>
              <a:endParaRPr lang="en-GB" sz="120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902104" y="33980890"/>
              <a:ext cx="1295406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Dipole</a:t>
              </a:r>
              <a:endParaRPr lang="de-DE" sz="1200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13445795" y="32313356"/>
              <a:ext cx="1070089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RFQ</a:t>
              </a:r>
              <a:endParaRPr lang="de-DE" sz="1200" dirty="0"/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 flipH="1">
              <a:off x="13445794" y="33562412"/>
              <a:ext cx="1524028" cy="1290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15169167" y="33191004"/>
              <a:ext cx="3070099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Steerer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hor</a:t>
              </a:r>
              <a:r>
                <a:rPr lang="de-DE" sz="1200" dirty="0" smtClean="0"/>
                <a:t>. + </a:t>
              </a:r>
              <a:r>
                <a:rPr lang="de-DE" sz="1200" dirty="0" err="1" smtClean="0"/>
                <a:t>vert</a:t>
              </a:r>
              <a:r>
                <a:rPr lang="de-DE" sz="1200" dirty="0" smtClean="0"/>
                <a:t>.</a:t>
              </a:r>
              <a:endParaRPr lang="de-DE" sz="12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4741740" y="32648714"/>
              <a:ext cx="2247120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Faraday Cup</a:t>
              </a:r>
            </a:p>
          </p:txBody>
        </p:sp>
        <p:cxnSp>
          <p:nvCxnSpPr>
            <p:cNvPr id="49" name="Gerade Verbindung mit Pfeil 48"/>
            <p:cNvCxnSpPr/>
            <p:nvPr/>
          </p:nvCxnSpPr>
          <p:spPr>
            <a:xfrm flipH="1">
              <a:off x="13562272" y="36058330"/>
              <a:ext cx="1877744" cy="179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>
            <a:xfrm>
              <a:off x="15636659" y="35664011"/>
              <a:ext cx="4234617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e.stat</a:t>
              </a:r>
              <a:r>
                <a:rPr lang="en-GB" sz="1200" dirty="0" smtClean="0"/>
                <a:t>. Quadrupole </a:t>
              </a:r>
              <a:r>
                <a:rPr lang="en-GB" sz="1200" dirty="0" smtClean="0"/>
                <a:t>Doublet</a:t>
              </a:r>
              <a:endParaRPr lang="en-GB" sz="1200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586109" y="36270772"/>
              <a:ext cx="1528240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dirty="0" err="1" smtClean="0"/>
                <a:t>Cryring</a:t>
              </a:r>
              <a:endParaRPr lang="de-DE" sz="3600" dirty="0"/>
            </a:p>
          </p:txBody>
        </p:sp>
        <p:sp>
          <p:nvSpPr>
            <p:cNvPr id="52" name="Textfeld 51"/>
            <p:cNvSpPr txBox="1"/>
            <p:nvPr/>
          </p:nvSpPr>
          <p:spPr>
            <a:xfrm rot="19874824">
              <a:off x="10911560" y="31106693"/>
              <a:ext cx="2485888" cy="1355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ESR</a:t>
              </a:r>
              <a:r>
                <a:rPr lang="de-DE" sz="3600" dirty="0" smtClean="0"/>
                <a:t> </a:t>
              </a:r>
              <a:r>
                <a:rPr lang="de-DE" sz="3600" dirty="0" smtClean="0">
                  <a:sym typeface="Wingdings"/>
                </a:rPr>
                <a:t></a:t>
              </a:r>
              <a:endParaRPr lang="de-DE" sz="3600" dirty="0"/>
            </a:p>
          </p:txBody>
        </p:sp>
        <p:sp>
          <p:nvSpPr>
            <p:cNvPr id="53" name="Textfeld 52"/>
            <p:cNvSpPr txBox="1"/>
            <p:nvPr/>
          </p:nvSpPr>
          <p:spPr>
            <a:xfrm rot="1510059">
              <a:off x="10345119" y="34683995"/>
              <a:ext cx="2802004" cy="71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l</a:t>
              </a:r>
              <a:r>
                <a:rPr lang="de-DE" sz="1600" dirty="0" err="1" smtClean="0"/>
                <a:t>ocal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Injector</a:t>
              </a:r>
              <a:endParaRPr lang="de-DE" sz="1600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4780408" y="31561419"/>
              <a:ext cx="2902892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 beam direction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>
              <a:off x="2543175" y="34299617"/>
              <a:ext cx="2790222" cy="1324362"/>
            </a:xfrm>
            <a:prstGeom prst="rect">
              <a:avLst/>
            </a:prstGeom>
            <a:noFill/>
            <a:ln w="793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Gerade Verbindung mit Pfeil 55"/>
            <p:cNvCxnSpPr/>
            <p:nvPr/>
          </p:nvCxnSpPr>
          <p:spPr>
            <a:xfrm flipV="1">
              <a:off x="5333397" y="33952315"/>
              <a:ext cx="505428" cy="350685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 flipH="1">
              <a:off x="13461504" y="36448731"/>
              <a:ext cx="1978512" cy="240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15623696" y="36556760"/>
              <a:ext cx="1513997" cy="58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</a:t>
              </a:r>
              <a:r>
                <a:rPr lang="en-GB" sz="1200" dirty="0" smtClean="0"/>
                <a:t>l. Lens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5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Proof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66321"/>
              </p:ext>
            </p:extLst>
          </p:nvPr>
        </p:nvGraphicFramePr>
        <p:xfrm>
          <a:off x="850503" y="1450975"/>
          <a:ext cx="7355682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10286916" imgH="6858000" progId="AcroExch.Document.11">
                  <p:embed/>
                </p:oleObj>
              </mc:Choice>
              <mc:Fallback>
                <p:oleObj name="Acrobat Document" r:id="rId3" imgW="10286916" imgH="6858000" progId="AcroExch.Document.11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03" y="1450975"/>
                        <a:ext cx="7355682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6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python</a:t>
            </a:r>
            <a:r>
              <a:rPr lang="de-DE" dirty="0" smtClean="0"/>
              <a:t>-Kommandozeilenprogramm auf Cluster (prinzipiell für alle verfügbar, die einen Account haben)</a:t>
            </a:r>
          </a:p>
          <a:p>
            <a:r>
              <a:rPr lang="de-DE" dirty="0" smtClean="0"/>
              <a:t>2. Algorithmus getestet (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Swarm</a:t>
            </a:r>
            <a:r>
              <a:rPr lang="de-DE" dirty="0" smtClean="0"/>
              <a:t>)</a:t>
            </a:r>
          </a:p>
          <a:p>
            <a:r>
              <a:rPr lang="de-DE" dirty="0" smtClean="0"/>
              <a:t>Geschwindigkeit hängt im Wesentlichen an Zyklusgeschwindigkeit des Beschleunigers (Setzen, Magnete fahren, Strahl an, Messen)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am </a:t>
            </a:r>
            <a:r>
              <a:rPr lang="de-DE" dirty="0" err="1" smtClean="0">
                <a:sym typeface="Wingdings" panose="05000000000000000000" pitchFamily="2" charset="2"/>
              </a:rPr>
              <a:t>Cryring</a:t>
            </a:r>
            <a:r>
              <a:rPr lang="de-DE" dirty="0" smtClean="0">
                <a:sym typeface="Wingdings" panose="05000000000000000000" pitchFamily="2" charset="2"/>
              </a:rPr>
              <a:t> derzeit ca. 0.2Hz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im TK theoretisch 50Hz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Test weiterer Algorithmen</a:t>
            </a:r>
          </a:p>
          <a:p>
            <a:r>
              <a:rPr lang="de-DE" dirty="0" smtClean="0"/>
              <a:t>Beschleunigung der Prozesse</a:t>
            </a:r>
            <a:endParaRPr lang="de-DE" dirty="0"/>
          </a:p>
          <a:p>
            <a:r>
              <a:rPr lang="de-DE" dirty="0" smtClean="0"/>
              <a:t>Einbindung in Scanning-</a:t>
            </a:r>
            <a:r>
              <a:rPr lang="de-DE" dirty="0" err="1" smtClean="0"/>
              <a:t>Application</a:t>
            </a:r>
            <a:endParaRPr lang="de-DE" dirty="0" smtClean="0"/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9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Anspruch an </a:t>
            </a:r>
            <a:r>
              <a:rPr lang="de-DE" dirty="0" smtClean="0"/>
              <a:t>die Betriebsabteilung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Mittelfristig: Betrieb sämtlicher </a:t>
            </a:r>
            <a:r>
              <a:rPr lang="de-DE" dirty="0" smtClean="0"/>
              <a:t>GSI+FAIR </a:t>
            </a:r>
            <a:r>
              <a:rPr lang="de-DE" dirty="0" smtClean="0"/>
              <a:t>Maschinen</a:t>
            </a:r>
          </a:p>
          <a:p>
            <a:r>
              <a:rPr lang="de-DE" dirty="0" smtClean="0"/>
              <a:t>Betriebsphysiker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„Multi-</a:t>
            </a:r>
            <a:r>
              <a:rPr lang="de-DE" dirty="0" smtClean="0"/>
              <a:t>Maschinenphysiker“</a:t>
            </a:r>
            <a:endParaRPr lang="de-DE" dirty="0" smtClean="0"/>
          </a:p>
          <a:p>
            <a:r>
              <a:rPr lang="de-DE" dirty="0" smtClean="0"/>
              <a:t>Tieferes Verständnis &amp; Hohe Fehleranalysefähigkeiten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„</a:t>
            </a:r>
            <a:r>
              <a:rPr lang="de-DE" dirty="0" err="1" smtClean="0"/>
              <a:t>one</a:t>
            </a:r>
            <a:r>
              <a:rPr lang="de-DE" dirty="0" smtClean="0"/>
              <a:t>“-</a:t>
            </a:r>
            <a:r>
              <a:rPr lang="de-DE" dirty="0" err="1" smtClean="0"/>
              <a:t>call</a:t>
            </a:r>
            <a:r>
              <a:rPr lang="de-DE" dirty="0" smtClean="0"/>
              <a:t> Service</a:t>
            </a:r>
          </a:p>
          <a:p>
            <a:r>
              <a:rPr lang="de-DE" dirty="0" smtClean="0"/>
              <a:t>Motivation und Fähigkeit </a:t>
            </a:r>
            <a:r>
              <a:rPr lang="de-DE" dirty="0" smtClean="0"/>
              <a:t>zum Treiber für Verbesserung von Abläufen, Technik und Software zu werden</a:t>
            </a:r>
          </a:p>
          <a:p>
            <a:r>
              <a:rPr lang="de-DE" dirty="0" smtClean="0"/>
              <a:t>Aktive Inbetriebnahme </a:t>
            </a:r>
            <a:r>
              <a:rPr lang="de-DE" dirty="0" smtClean="0"/>
              <a:t>der FAIR-Beschleuniger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6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Cryring</a:t>
            </a:r>
            <a:r>
              <a:rPr lang="de-DE" dirty="0" smtClean="0"/>
              <a:t> - Inbetriebnahme mit Betriebsunterstützung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52550"/>
            <a:ext cx="8211834" cy="520065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2 Wochen</a:t>
            </a:r>
            <a:r>
              <a:rPr lang="de-DE" dirty="0"/>
              <a:t> </a:t>
            </a:r>
            <a:r>
              <a:rPr lang="de-DE" dirty="0" smtClean="0"/>
              <a:t>Früh- + Spätschicht (kein Wochenende)</a:t>
            </a:r>
          </a:p>
          <a:p>
            <a:r>
              <a:rPr lang="de-DE" dirty="0" smtClean="0"/>
              <a:t>2 Operateure + 1 Betriebsphysiker anwesend</a:t>
            </a:r>
          </a:p>
          <a:p>
            <a:endParaRPr lang="de-DE" dirty="0" smtClean="0"/>
          </a:p>
          <a:p>
            <a:r>
              <a:rPr lang="de-DE" dirty="0" smtClean="0"/>
              <a:t>Rufbereitschaften* </a:t>
            </a:r>
            <a:endParaRPr lang="de-DE" dirty="0"/>
          </a:p>
          <a:p>
            <a:pPr lvl="1"/>
            <a:r>
              <a:rPr lang="de-DE" dirty="0" err="1" smtClean="0"/>
              <a:t>Cryring</a:t>
            </a:r>
            <a:r>
              <a:rPr lang="de-DE" dirty="0" smtClean="0"/>
              <a:t>-Experte (äquivalent Maschinenrufbereitschaft)</a:t>
            </a:r>
          </a:p>
          <a:p>
            <a:pPr lvl="1"/>
            <a:r>
              <a:rPr lang="de-DE" dirty="0" smtClean="0"/>
              <a:t>Strahldiagnose</a:t>
            </a:r>
          </a:p>
          <a:p>
            <a:pPr lvl="1"/>
            <a:r>
              <a:rPr lang="de-DE" dirty="0" smtClean="0"/>
              <a:t>Vakuum</a:t>
            </a:r>
          </a:p>
          <a:p>
            <a:pPr lvl="1"/>
            <a:r>
              <a:rPr lang="de-DE" dirty="0" smtClean="0"/>
              <a:t>Netzgeräte</a:t>
            </a:r>
          </a:p>
          <a:p>
            <a:pPr lvl="1"/>
            <a:r>
              <a:rPr lang="de-DE" dirty="0" smtClean="0"/>
              <a:t>Controls (alle Schichten)</a:t>
            </a:r>
          </a:p>
          <a:p>
            <a:pPr lvl="1"/>
            <a:r>
              <a:rPr lang="de-DE" dirty="0" smtClean="0"/>
              <a:t>LSA-Model</a:t>
            </a:r>
          </a:p>
          <a:p>
            <a:pPr lvl="1"/>
            <a:r>
              <a:rPr lang="de-DE" dirty="0" err="1" smtClean="0"/>
              <a:t>Linac</a:t>
            </a:r>
            <a:r>
              <a:rPr lang="de-DE" dirty="0" smtClean="0"/>
              <a:t>-HF</a:t>
            </a:r>
          </a:p>
          <a:p>
            <a:pPr lvl="1"/>
            <a:r>
              <a:rPr lang="de-DE" dirty="0" smtClean="0"/>
              <a:t>Ring-HF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* bitte bei Problemen sofort rufen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Sinn und Zweck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die GSI+FAIR:</a:t>
            </a:r>
          </a:p>
          <a:p>
            <a:pPr lvl="1"/>
            <a:r>
              <a:rPr lang="de-DE" dirty="0" smtClean="0"/>
              <a:t>Inbetriebnahme des </a:t>
            </a:r>
            <a:r>
              <a:rPr lang="de-DE" dirty="0" err="1" smtClean="0"/>
              <a:t>Cryring</a:t>
            </a:r>
            <a:r>
              <a:rPr lang="de-DE" dirty="0" smtClean="0"/>
              <a:t> und des Kontrollsystems </a:t>
            </a:r>
            <a:r>
              <a:rPr lang="de-DE" dirty="0" smtClean="0"/>
              <a:t>unterstützen und voranbringen (Aufgabenliste </a:t>
            </a:r>
            <a:r>
              <a:rPr lang="de-DE" dirty="0" smtClean="0">
                <a:sym typeface="Wingdings" panose="05000000000000000000" pitchFamily="2" charset="2"/>
              </a:rPr>
              <a:t> F. Herfurth)</a:t>
            </a:r>
            <a:endParaRPr lang="de-DE" dirty="0" smtClean="0"/>
          </a:p>
          <a:p>
            <a:pPr lvl="1"/>
            <a:r>
              <a:rPr lang="de-DE" dirty="0" err="1" smtClean="0"/>
              <a:t>Inbetriebnahmestrategien</a:t>
            </a:r>
            <a:r>
              <a:rPr lang="de-DE" dirty="0" smtClean="0"/>
              <a:t> üben, testen, verbessern</a:t>
            </a:r>
          </a:p>
          <a:p>
            <a:pPr lvl="1"/>
            <a:r>
              <a:rPr lang="de-DE" dirty="0" smtClean="0"/>
              <a:t>Neue Rufbereitschaften einarbeiten (automatisch)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Für uns</a:t>
            </a:r>
          </a:p>
          <a:p>
            <a:pPr lvl="1"/>
            <a:r>
              <a:rPr lang="de-DE" dirty="0" smtClean="0"/>
              <a:t>weiteres Training an der neuen Maschine</a:t>
            </a:r>
          </a:p>
          <a:p>
            <a:pPr lvl="1"/>
            <a:r>
              <a:rPr lang="de-DE" dirty="0" smtClean="0"/>
              <a:t>Umgang mit den neuen Tools + Applikationen üben</a:t>
            </a:r>
          </a:p>
          <a:p>
            <a:pPr lvl="1"/>
            <a:r>
              <a:rPr lang="de-DE" dirty="0" smtClean="0"/>
              <a:t>neues Betriebswissen </a:t>
            </a:r>
            <a:r>
              <a:rPr lang="de-DE" dirty="0" smtClean="0"/>
              <a:t>im Betriebs Wiki ablegen</a:t>
            </a:r>
          </a:p>
          <a:p>
            <a:pPr lvl="1"/>
            <a:r>
              <a:rPr lang="de-DE" dirty="0" smtClean="0"/>
              <a:t>Vorstellung vom zukünftigen </a:t>
            </a:r>
            <a:r>
              <a:rPr lang="de-DE" dirty="0" err="1" smtClean="0"/>
              <a:t>Cryring</a:t>
            </a:r>
            <a:r>
              <a:rPr lang="de-DE" dirty="0" smtClean="0"/>
              <a:t>-Standardbetrieb entwickeln</a:t>
            </a:r>
          </a:p>
          <a:p>
            <a:pPr lvl="1"/>
            <a:r>
              <a:rPr lang="de-DE" dirty="0" smtClean="0"/>
              <a:t>Bug-Reports + Verbesserungsanforderungen </a:t>
            </a:r>
            <a:r>
              <a:rPr lang="de-DE" dirty="0" smtClean="0"/>
              <a:t>aus Betriebssicht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Inbetriebnahme </a:t>
            </a:r>
            <a:r>
              <a:rPr lang="de-DE" dirty="0" smtClean="0"/>
              <a:t>bis zum aktuellen Stand nachvollziehen und dokumentieren</a:t>
            </a:r>
          </a:p>
          <a:p>
            <a:r>
              <a:rPr lang="de-DE" dirty="0" smtClean="0"/>
              <a:t>Aufgaben von Maschinenphysikern abarbeiten</a:t>
            </a:r>
          </a:p>
          <a:p>
            <a:r>
              <a:rPr lang="de-DE" dirty="0" smtClean="0"/>
              <a:t>Aus der eigenen Erfahrung Vorschläge entwickeln und </a:t>
            </a:r>
            <a:r>
              <a:rPr lang="de-DE" dirty="0" smtClean="0"/>
              <a:t>umsetzen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offene </a:t>
            </a:r>
            <a:r>
              <a:rPr lang="de-DE" dirty="0" smtClean="0"/>
              <a:t>Diskussion am Freitag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Automatisierung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Laufende Projekte</a:t>
            </a:r>
          </a:p>
          <a:p>
            <a:pPr lvl="1"/>
            <a:r>
              <a:rPr lang="de-DE" dirty="0" smtClean="0"/>
              <a:t>Scanning </a:t>
            </a:r>
            <a:r>
              <a:rPr lang="de-DE" dirty="0" err="1" smtClean="0"/>
              <a:t>Application</a:t>
            </a:r>
            <a:endParaRPr lang="de-DE" dirty="0" smtClean="0"/>
          </a:p>
          <a:p>
            <a:pPr lvl="1"/>
            <a:r>
              <a:rPr lang="de-DE" dirty="0" smtClean="0"/>
              <a:t>Optimierung mit </a:t>
            </a:r>
            <a:r>
              <a:rPr lang="de-DE" dirty="0" smtClean="0"/>
              <a:t>genetischen </a:t>
            </a:r>
            <a:r>
              <a:rPr lang="de-DE" dirty="0" smtClean="0"/>
              <a:t>Algorithmen</a:t>
            </a:r>
          </a:p>
          <a:p>
            <a:pPr lvl="1"/>
            <a:r>
              <a:rPr lang="de-DE" dirty="0" smtClean="0"/>
              <a:t>Sequenzer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smtClean="0"/>
              <a:t>Zukünftige Projekte</a:t>
            </a:r>
          </a:p>
          <a:p>
            <a:pPr lvl="1"/>
            <a:r>
              <a:rPr lang="de-DE" dirty="0" smtClean="0"/>
              <a:t>dedizierte App </a:t>
            </a:r>
            <a:r>
              <a:rPr lang="de-DE" dirty="0" smtClean="0"/>
              <a:t>zum Geradelegen + Fokussierung in </a:t>
            </a:r>
            <a:r>
              <a:rPr lang="de-DE" dirty="0" smtClean="0"/>
              <a:t>Strahlführungsabschnitten (Mirko-Ersatz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Automatische </a:t>
            </a:r>
            <a:r>
              <a:rPr lang="de-DE" dirty="0" err="1" smtClean="0"/>
              <a:t>Orbitkorrektur</a:t>
            </a:r>
            <a:r>
              <a:rPr lang="de-DE" dirty="0" smtClean="0"/>
              <a:t> für </a:t>
            </a:r>
            <a:r>
              <a:rPr lang="de-DE" dirty="0" smtClean="0"/>
              <a:t>Ringmaschinen</a:t>
            </a:r>
            <a:endParaRPr lang="de-DE" dirty="0" smtClean="0"/>
          </a:p>
          <a:p>
            <a:pPr lvl="1"/>
            <a:r>
              <a:rPr lang="de-DE" dirty="0" smtClean="0"/>
              <a:t>Konditionierungsprozeduren</a:t>
            </a:r>
          </a:p>
          <a:p>
            <a:pPr lvl="1"/>
            <a:r>
              <a:rPr lang="de-DE" dirty="0" smtClean="0"/>
              <a:t>? Vorschläge ?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704851" y="2200275"/>
            <a:ext cx="5715000" cy="50482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1240" y="2917535"/>
            <a:ext cx="6416385" cy="1597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600" dirty="0" smtClean="0"/>
              <a:t>- - -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0245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PEP</a:t>
            </a:r>
            <a:br>
              <a:rPr lang="de-DE" dirty="0" smtClean="0"/>
            </a:br>
            <a:r>
              <a:rPr lang="de-DE" dirty="0" smtClean="0"/>
              <a:t>Parameter Evolution Project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S. Reimann, S. Appel, W. Geithner, M. Sapinski,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6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Abstraktion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3371850" y="2943225"/>
            <a:ext cx="2276475" cy="1847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/>
              <a:t>Beschleuniger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952500" y="2524125"/>
            <a:ext cx="182614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Setting 1</a:t>
            </a:r>
          </a:p>
          <a:p>
            <a:pPr algn="l"/>
            <a:r>
              <a:rPr lang="de-DE" dirty="0" smtClean="0"/>
              <a:t>z.B.: Feldstärke</a:t>
            </a:r>
          </a:p>
          <a:p>
            <a:pPr algn="l"/>
            <a:r>
              <a:rPr lang="de-DE" dirty="0" smtClean="0"/>
              <a:t>eines Magneten</a:t>
            </a:r>
            <a:endParaRPr lang="en-GB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952500" y="4714875"/>
            <a:ext cx="10951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Setting n</a:t>
            </a:r>
            <a:endParaRPr lang="en-GB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1013" y="3682484"/>
            <a:ext cx="37702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...</a:t>
            </a:r>
            <a:endParaRPr lang="en-GB" dirty="0" smtClean="0"/>
          </a:p>
        </p:txBody>
      </p:sp>
      <p:cxnSp>
        <p:nvCxnSpPr>
          <p:cNvPr id="9" name="Gewinkelte Verbindung 8"/>
          <p:cNvCxnSpPr>
            <a:stCxn id="5" idx="3"/>
          </p:cNvCxnSpPr>
          <p:nvPr/>
        </p:nvCxnSpPr>
        <p:spPr>
          <a:xfrm>
            <a:off x="2778641" y="2985790"/>
            <a:ext cx="593209" cy="29081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>
            <a:stCxn id="6" idx="3"/>
          </p:cNvCxnSpPr>
          <p:nvPr/>
        </p:nvCxnSpPr>
        <p:spPr>
          <a:xfrm flipV="1">
            <a:off x="2047672" y="4419600"/>
            <a:ext cx="1324178" cy="47994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007111" y="1552575"/>
            <a:ext cx="300595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Beschleuniger als Blackbox</a:t>
            </a:r>
            <a:endParaRPr lang="en-GB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6524625" y="2524125"/>
            <a:ext cx="206986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Messwert 1</a:t>
            </a:r>
          </a:p>
          <a:p>
            <a:pPr algn="l"/>
            <a:r>
              <a:rPr lang="de-DE" dirty="0" smtClean="0"/>
              <a:t>z.B.: Transmission</a:t>
            </a:r>
            <a:endParaRPr lang="en-GB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6524625" y="4714875"/>
            <a:ext cx="142859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Messwert m</a:t>
            </a: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18350" y="3656052"/>
            <a:ext cx="37702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...</a:t>
            </a:r>
            <a:endParaRPr lang="en-GB" dirty="0" smtClean="0"/>
          </a:p>
        </p:txBody>
      </p:sp>
      <p:cxnSp>
        <p:nvCxnSpPr>
          <p:cNvPr id="17" name="Gewinkelte Verbindung 16"/>
          <p:cNvCxnSpPr>
            <a:endCxn id="13" idx="1"/>
          </p:cNvCxnSpPr>
          <p:nvPr/>
        </p:nvCxnSpPr>
        <p:spPr>
          <a:xfrm flipV="1">
            <a:off x="5648325" y="2847291"/>
            <a:ext cx="876300" cy="42931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endCxn id="14" idx="1"/>
          </p:cNvCxnSpPr>
          <p:nvPr/>
        </p:nvCxnSpPr>
        <p:spPr>
          <a:xfrm>
            <a:off x="5648325" y="4419600"/>
            <a:ext cx="876300" cy="479941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004179" y="4280713"/>
            <a:ext cx="101181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M = f(S)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33600" y="6181725"/>
            <a:ext cx="567334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Wie kann man M mit S optimieren, ohne f zu kennen?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5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</Template>
  <TotalTime>0</TotalTime>
  <Words>537</Words>
  <Application>Microsoft Office PowerPoint</Application>
  <PresentationFormat>Bildschirmpräsentation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fair-gsi-folienmaster_2017</vt:lpstr>
      <vt:lpstr>Acrobat Document</vt:lpstr>
      <vt:lpstr>1. Cryring Betrieb 2. PEP</vt:lpstr>
      <vt:lpstr>Anspruch an die Betriebsabteilung</vt:lpstr>
      <vt:lpstr>Cryring - Inbetriebnahme mit Betriebsunterstützung</vt:lpstr>
      <vt:lpstr>Sinn und Zweck</vt:lpstr>
      <vt:lpstr>Ablauf</vt:lpstr>
      <vt:lpstr>Automatisierung</vt:lpstr>
      <vt:lpstr>PowerPoint-Präsentation</vt:lpstr>
      <vt:lpstr>PEP Parameter Evolution Project</vt:lpstr>
      <vt:lpstr>Abstraktion</vt:lpstr>
      <vt:lpstr>Ansätze</vt:lpstr>
      <vt:lpstr>Prinzip: genetischer Algorithmus</vt:lpstr>
      <vt:lpstr>Ablauf</vt:lpstr>
      <vt:lpstr>Ergebnisse der Simulation</vt:lpstr>
      <vt:lpstr>Test am Cryring-Injektor</vt:lpstr>
      <vt:lpstr>Proof of Principle</vt:lpstr>
      <vt:lpstr>Status</vt:lpstr>
      <vt:lpstr>Ausblick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Reimann</dc:creator>
  <cp:lastModifiedBy>Stephan Reimann</cp:lastModifiedBy>
  <cp:revision>20</cp:revision>
  <dcterms:created xsi:type="dcterms:W3CDTF">2017-09-12T13:32:09Z</dcterms:created>
  <dcterms:modified xsi:type="dcterms:W3CDTF">2017-09-14T06:33:48Z</dcterms:modified>
</cp:coreProperties>
</file>