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30"/>
  </p:notesMasterIdLst>
  <p:sldIdLst>
    <p:sldId id="269" r:id="rId6"/>
    <p:sldId id="331" r:id="rId7"/>
    <p:sldId id="301" r:id="rId8"/>
    <p:sldId id="295" r:id="rId9"/>
    <p:sldId id="294" r:id="rId10"/>
    <p:sldId id="340" r:id="rId11"/>
    <p:sldId id="341" r:id="rId12"/>
    <p:sldId id="336" r:id="rId13"/>
    <p:sldId id="335" r:id="rId14"/>
    <p:sldId id="305" r:id="rId15"/>
    <p:sldId id="296" r:id="rId16"/>
    <p:sldId id="307" r:id="rId17"/>
    <p:sldId id="306" r:id="rId18"/>
    <p:sldId id="298" r:id="rId19"/>
    <p:sldId id="330" r:id="rId20"/>
    <p:sldId id="324" r:id="rId21"/>
    <p:sldId id="328" r:id="rId22"/>
    <p:sldId id="326" r:id="rId23"/>
    <p:sldId id="327" r:id="rId24"/>
    <p:sldId id="338" r:id="rId25"/>
    <p:sldId id="339" r:id="rId26"/>
    <p:sldId id="333" r:id="rId27"/>
    <p:sldId id="334" r:id="rId28"/>
    <p:sldId id="321" r:id="rId29"/>
  </p:sldIdLst>
  <p:sldSz cx="9144000" cy="6858000" type="screen4x3"/>
  <p:notesSz cx="6858000" cy="9144000"/>
  <p:custShowLst>
    <p:custShow name="Custom Show 1" id="0">
      <p:sldLst>
        <p:sld r:id="rId17"/>
      </p:sldLst>
    </p:custShow>
    <p:custShow name="Custom Show 2" id="1">
      <p:sldLst>
        <p:sld r:id="rId19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6" autoAdjust="0"/>
    <p:restoredTop sz="93961" autoAdjust="0"/>
  </p:normalViewPr>
  <p:slideViewPr>
    <p:cSldViewPr>
      <p:cViewPr varScale="1">
        <p:scale>
          <a:sx n="70" d="100"/>
          <a:sy n="70" d="100"/>
        </p:scale>
        <p:origin x="64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2.xml"/><Relationship Id="rId13" Type="http://schemas.openxmlformats.org/officeDocument/2006/relationships/slide" Target="slides/slide17.xml"/><Relationship Id="rId3" Type="http://schemas.openxmlformats.org/officeDocument/2006/relationships/slide" Target="slides/slide3.xml"/><Relationship Id="rId7" Type="http://schemas.openxmlformats.org/officeDocument/2006/relationships/slide" Target="slides/slide11.xml"/><Relationship Id="rId12" Type="http://schemas.openxmlformats.org/officeDocument/2006/relationships/slide" Target="slides/slide16.xml"/><Relationship Id="rId2" Type="http://schemas.openxmlformats.org/officeDocument/2006/relationships/slide" Target="slides/slide2.xml"/><Relationship Id="rId16" Type="http://schemas.openxmlformats.org/officeDocument/2006/relationships/slide" Target="slides/slide24.xml"/><Relationship Id="rId1" Type="http://schemas.openxmlformats.org/officeDocument/2006/relationships/slide" Target="slides/slide1.xml"/><Relationship Id="rId6" Type="http://schemas.openxmlformats.org/officeDocument/2006/relationships/slide" Target="slides/slide10.xml"/><Relationship Id="rId11" Type="http://schemas.openxmlformats.org/officeDocument/2006/relationships/slide" Target="slides/slide15.xml"/><Relationship Id="rId5" Type="http://schemas.openxmlformats.org/officeDocument/2006/relationships/slide" Target="slides/slide5.xml"/><Relationship Id="rId15" Type="http://schemas.openxmlformats.org/officeDocument/2006/relationships/slide" Target="slides/slide19.xml"/><Relationship Id="rId10" Type="http://schemas.openxmlformats.org/officeDocument/2006/relationships/slide" Target="slides/slide14.xml"/><Relationship Id="rId4" Type="http://schemas.openxmlformats.org/officeDocument/2006/relationships/slide" Target="slides/slide4.xml"/><Relationship Id="rId9" Type="http://schemas.openxmlformats.org/officeDocument/2006/relationships/slide" Target="slides/slide13.xml"/><Relationship Id="rId14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1279F7-AC3A-40C9-B7DF-8B3E2FF0268E}" type="doc">
      <dgm:prSet loTypeId="urn:microsoft.com/office/officeart/2005/8/layout/process4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ABDA21D-AA47-4FBB-9BB2-28B12D6609DA}">
      <dgm:prSet phldrT="[Text]"/>
      <dgm:spPr/>
      <dgm:t>
        <a:bodyPr/>
        <a:lstStyle/>
        <a:p>
          <a:r>
            <a:rPr lang="de-DE" dirty="0" smtClean="0"/>
            <a:t>AUGUST-SEPTEMBER, 2017</a:t>
          </a:r>
          <a:endParaRPr lang="en-US" dirty="0"/>
        </a:p>
      </dgm:t>
    </dgm:pt>
    <dgm:pt modelId="{B31FA59E-6DD1-43A1-8238-E33FA88C9BA8}" type="parTrans" cxnId="{EF210F37-7046-48DF-BD50-E2ED03D0E4CD}">
      <dgm:prSet/>
      <dgm:spPr/>
      <dgm:t>
        <a:bodyPr/>
        <a:lstStyle/>
        <a:p>
          <a:endParaRPr lang="en-US"/>
        </a:p>
      </dgm:t>
    </dgm:pt>
    <dgm:pt modelId="{B4257E1B-2D97-479C-BF08-ED77511B8268}" type="sibTrans" cxnId="{EF210F37-7046-48DF-BD50-E2ED03D0E4CD}">
      <dgm:prSet/>
      <dgm:spPr/>
      <dgm:t>
        <a:bodyPr/>
        <a:lstStyle/>
        <a:p>
          <a:endParaRPr lang="en-US"/>
        </a:p>
      </dgm:t>
    </dgm:pt>
    <dgm:pt modelId="{0270A47E-E77E-4AF8-9B15-8B8390A43B49}">
      <dgm:prSet phldrT="[Text]" custT="1"/>
      <dgm:spPr/>
      <dgm:t>
        <a:bodyPr/>
        <a:lstStyle/>
        <a:p>
          <a:r>
            <a:rPr lang="de-DE" sz="1800" dirty="0" smtClean="0"/>
            <a:t>Commissioning with UHV</a:t>
          </a:r>
          <a:endParaRPr lang="en-US" sz="1800" dirty="0"/>
        </a:p>
      </dgm:t>
    </dgm:pt>
    <dgm:pt modelId="{82881BC3-0D52-4236-AC2B-0E15F2081DA4}" type="parTrans" cxnId="{22AD1DC2-3CBA-4805-A836-2CEE7EEECF5B}">
      <dgm:prSet/>
      <dgm:spPr/>
      <dgm:t>
        <a:bodyPr/>
        <a:lstStyle/>
        <a:p>
          <a:endParaRPr lang="en-US"/>
        </a:p>
      </dgm:t>
    </dgm:pt>
    <dgm:pt modelId="{D9E81CE5-22BC-43F7-BF67-C90DB91B5D4B}" type="sibTrans" cxnId="{22AD1DC2-3CBA-4805-A836-2CEE7EEECF5B}">
      <dgm:prSet/>
      <dgm:spPr/>
      <dgm:t>
        <a:bodyPr/>
        <a:lstStyle/>
        <a:p>
          <a:endParaRPr lang="en-US"/>
        </a:p>
      </dgm:t>
    </dgm:pt>
    <dgm:pt modelId="{2AA6E728-09BB-4346-86E5-7DF479D070B6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de-DE" sz="1800" dirty="0" smtClean="0"/>
            <a:t>Operators training</a:t>
          </a:r>
        </a:p>
      </dgm:t>
    </dgm:pt>
    <dgm:pt modelId="{BF384120-BFFA-42B3-A5C2-2DF1CB6DCC3B}" type="parTrans" cxnId="{7A83937E-BCF5-44E3-A6C8-9852E9D857B2}">
      <dgm:prSet/>
      <dgm:spPr/>
      <dgm:t>
        <a:bodyPr/>
        <a:lstStyle/>
        <a:p>
          <a:endParaRPr lang="en-US"/>
        </a:p>
      </dgm:t>
    </dgm:pt>
    <dgm:pt modelId="{FBDF387F-E35A-4173-9A7B-1823F3E903D0}" type="sibTrans" cxnId="{7A83937E-BCF5-44E3-A6C8-9852E9D857B2}">
      <dgm:prSet/>
      <dgm:spPr/>
      <dgm:t>
        <a:bodyPr/>
        <a:lstStyle/>
        <a:p>
          <a:endParaRPr lang="en-US"/>
        </a:p>
      </dgm:t>
    </dgm:pt>
    <dgm:pt modelId="{3A7AA340-117B-4579-B14D-B210B13A765E}">
      <dgm:prSet phldrT="[Text]"/>
      <dgm:spPr/>
      <dgm:t>
        <a:bodyPr/>
        <a:lstStyle/>
        <a:p>
          <a:r>
            <a:rPr lang="de-DE" dirty="0" smtClean="0"/>
            <a:t>NOVEMBER-DECEMBER, 2017</a:t>
          </a:r>
          <a:endParaRPr lang="en-US" dirty="0"/>
        </a:p>
      </dgm:t>
    </dgm:pt>
    <dgm:pt modelId="{87FAFC88-CAF7-4F37-88A7-9429BC999C56}" type="parTrans" cxnId="{A345F1C5-22BC-49C4-AB0E-E81D8A5B008B}">
      <dgm:prSet/>
      <dgm:spPr/>
      <dgm:t>
        <a:bodyPr/>
        <a:lstStyle/>
        <a:p>
          <a:endParaRPr lang="en-US"/>
        </a:p>
      </dgm:t>
    </dgm:pt>
    <dgm:pt modelId="{9D488D9C-E99E-4177-A4BD-9E6587B264E0}" type="sibTrans" cxnId="{A345F1C5-22BC-49C4-AB0E-E81D8A5B008B}">
      <dgm:prSet/>
      <dgm:spPr/>
      <dgm:t>
        <a:bodyPr/>
        <a:lstStyle/>
        <a:p>
          <a:endParaRPr lang="en-US"/>
        </a:p>
      </dgm:t>
    </dgm:pt>
    <dgm:pt modelId="{69FAF510-32A1-4E97-939E-E6C658241473}">
      <dgm:prSet phldrT="[Text]" custT="1"/>
      <dgm:spPr/>
      <dgm:t>
        <a:bodyPr/>
        <a:lstStyle/>
        <a:p>
          <a:r>
            <a:rPr lang="de-DE" sz="1800" dirty="0" err="1" smtClean="0"/>
            <a:t>Commissioning</a:t>
          </a:r>
          <a:r>
            <a:rPr lang="de-DE" sz="1800" dirty="0" smtClean="0"/>
            <a:t> </a:t>
          </a:r>
          <a:r>
            <a:rPr lang="en-US" sz="1800" noProof="0" dirty="0" smtClean="0"/>
            <a:t>with</a:t>
          </a:r>
          <a:r>
            <a:rPr lang="de-DE" sz="1800" dirty="0" smtClean="0"/>
            <a:t> UHV</a:t>
          </a:r>
        </a:p>
        <a:p>
          <a:r>
            <a:rPr lang="de-DE" sz="1800" dirty="0" smtClean="0"/>
            <a:t>First experiment</a:t>
          </a:r>
          <a:endParaRPr lang="en-US" sz="1800" dirty="0"/>
        </a:p>
      </dgm:t>
    </dgm:pt>
    <dgm:pt modelId="{CE6E2DB9-30FE-4F25-9E73-E25921BE3F3E}" type="parTrans" cxnId="{2732DAF0-3ED1-47A2-A6EF-AB7F006EF525}">
      <dgm:prSet/>
      <dgm:spPr/>
      <dgm:t>
        <a:bodyPr/>
        <a:lstStyle/>
        <a:p>
          <a:endParaRPr lang="en-US"/>
        </a:p>
      </dgm:t>
    </dgm:pt>
    <dgm:pt modelId="{31059A99-0E7F-4FB7-88F8-656EC2A77FD6}" type="sibTrans" cxnId="{2732DAF0-3ED1-47A2-A6EF-AB7F006EF525}">
      <dgm:prSet/>
      <dgm:spPr/>
      <dgm:t>
        <a:bodyPr/>
        <a:lstStyle/>
        <a:p>
          <a:endParaRPr lang="en-US"/>
        </a:p>
      </dgm:t>
    </dgm:pt>
    <dgm:pt modelId="{4E3FB4E7-ADE5-4780-808F-AAB1E99AD0BB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de-DE" sz="1800" dirty="0" smtClean="0"/>
            <a:t>Operators training</a:t>
          </a:r>
        </a:p>
      </dgm:t>
    </dgm:pt>
    <dgm:pt modelId="{3928AD5D-DDEB-4E45-B904-991D208EB9C3}" type="parTrans" cxnId="{D296ECB1-22A6-420A-88A8-6858F42BED95}">
      <dgm:prSet/>
      <dgm:spPr/>
      <dgm:t>
        <a:bodyPr/>
        <a:lstStyle/>
        <a:p>
          <a:endParaRPr lang="en-US"/>
        </a:p>
      </dgm:t>
    </dgm:pt>
    <dgm:pt modelId="{2E1EB54A-801F-425B-8A67-191374C168D3}" type="sibTrans" cxnId="{D296ECB1-22A6-420A-88A8-6858F42BED95}">
      <dgm:prSet/>
      <dgm:spPr/>
      <dgm:t>
        <a:bodyPr/>
        <a:lstStyle/>
        <a:p>
          <a:endParaRPr lang="en-US"/>
        </a:p>
      </dgm:t>
    </dgm:pt>
    <dgm:pt modelId="{186AF9F6-168E-48CB-A54F-01557476D24B}">
      <dgm:prSet phldrT="[Text]"/>
      <dgm:spPr/>
      <dgm:t>
        <a:bodyPr/>
        <a:lstStyle/>
        <a:p>
          <a:r>
            <a:rPr lang="de-DE" dirty="0" smtClean="0"/>
            <a:t>2018</a:t>
          </a:r>
          <a:r>
            <a:rPr lang="ru-RU" dirty="0" smtClean="0"/>
            <a:t>-2019</a:t>
          </a:r>
          <a:endParaRPr lang="en-US" dirty="0"/>
        </a:p>
      </dgm:t>
    </dgm:pt>
    <dgm:pt modelId="{73DCA9C9-4EC5-4450-850C-F12FCEB4BFC7}" type="parTrans" cxnId="{79F894B1-27F4-40A9-9AA1-73462A3057C4}">
      <dgm:prSet/>
      <dgm:spPr/>
      <dgm:t>
        <a:bodyPr/>
        <a:lstStyle/>
        <a:p>
          <a:endParaRPr lang="en-US"/>
        </a:p>
      </dgm:t>
    </dgm:pt>
    <dgm:pt modelId="{044811A8-C93B-471C-B5C1-10AF051AB3EA}" type="sibTrans" cxnId="{79F894B1-27F4-40A9-9AA1-73462A3057C4}">
      <dgm:prSet/>
      <dgm:spPr/>
      <dgm:t>
        <a:bodyPr/>
        <a:lstStyle/>
        <a:p>
          <a:endParaRPr lang="en-US"/>
        </a:p>
      </dgm:t>
    </dgm:pt>
    <dgm:pt modelId="{E69FF762-B172-4EA1-ABA5-33AF5D2488E3}">
      <dgm:prSet phldrT="[Text]"/>
      <dgm:spPr/>
      <dgm:t>
        <a:bodyPr/>
        <a:lstStyle/>
        <a:p>
          <a:r>
            <a:rPr lang="de-DE" dirty="0" smtClean="0"/>
            <a:t>Ready to accept ESR beam</a:t>
          </a:r>
          <a:endParaRPr lang="ru-RU" dirty="0" smtClean="0"/>
        </a:p>
      </dgm:t>
    </dgm:pt>
    <dgm:pt modelId="{1EC761EC-A8EF-4343-A94D-7F548793F35B}" type="parTrans" cxnId="{9BEDC285-446F-48FB-A514-CC79299413F3}">
      <dgm:prSet/>
      <dgm:spPr/>
      <dgm:t>
        <a:bodyPr/>
        <a:lstStyle/>
        <a:p>
          <a:endParaRPr lang="en-US"/>
        </a:p>
      </dgm:t>
    </dgm:pt>
    <dgm:pt modelId="{E9F33EC7-15EA-453B-84C8-9B59D0AA1C72}" type="sibTrans" cxnId="{9BEDC285-446F-48FB-A514-CC79299413F3}">
      <dgm:prSet/>
      <dgm:spPr/>
      <dgm:t>
        <a:bodyPr/>
        <a:lstStyle/>
        <a:p>
          <a:endParaRPr lang="en-US"/>
        </a:p>
      </dgm:t>
    </dgm:pt>
    <dgm:pt modelId="{1655421D-8569-45E0-9A24-B6A59DC896F3}">
      <dgm:prSet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smtClean="0"/>
            <a:t>Scheduled dry runs and beam time</a:t>
          </a:r>
          <a:endParaRPr lang="de-DE" dirty="0" smtClean="0"/>
        </a:p>
      </dgm:t>
    </dgm:pt>
    <dgm:pt modelId="{D0B01171-38E4-4152-833B-3E756C17C4EE}" type="parTrans" cxnId="{8FB19FD5-F1F9-418C-B420-35162A7DF05A}">
      <dgm:prSet/>
      <dgm:spPr/>
      <dgm:t>
        <a:bodyPr/>
        <a:lstStyle/>
        <a:p>
          <a:endParaRPr lang="en-US"/>
        </a:p>
      </dgm:t>
    </dgm:pt>
    <dgm:pt modelId="{26531459-A84F-4C4E-9389-9422492DF395}" type="sibTrans" cxnId="{8FB19FD5-F1F9-418C-B420-35162A7DF05A}">
      <dgm:prSet/>
      <dgm:spPr/>
      <dgm:t>
        <a:bodyPr/>
        <a:lstStyle/>
        <a:p>
          <a:endParaRPr lang="en-US"/>
        </a:p>
      </dgm:t>
    </dgm:pt>
    <dgm:pt modelId="{1B17E0F6-1C47-4150-8CB2-06287DFC743F}" type="pres">
      <dgm:prSet presAssocID="{DA1279F7-AC3A-40C9-B7DF-8B3E2FF0268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C51912-765E-426A-B96C-5C7A2AEE393A}" type="pres">
      <dgm:prSet presAssocID="{186AF9F6-168E-48CB-A54F-01557476D24B}" presName="boxAndChildren" presStyleCnt="0"/>
      <dgm:spPr/>
    </dgm:pt>
    <dgm:pt modelId="{C14502C0-A45C-4F0A-A171-607D6649B208}" type="pres">
      <dgm:prSet presAssocID="{186AF9F6-168E-48CB-A54F-01557476D24B}" presName="parentTextBox" presStyleLbl="node1" presStyleIdx="0" presStyleCnt="3"/>
      <dgm:spPr/>
      <dgm:t>
        <a:bodyPr/>
        <a:lstStyle/>
        <a:p>
          <a:endParaRPr lang="en-US"/>
        </a:p>
      </dgm:t>
    </dgm:pt>
    <dgm:pt modelId="{2C955B72-1CE5-4CE6-9BD7-9278E1E24AFA}" type="pres">
      <dgm:prSet presAssocID="{186AF9F6-168E-48CB-A54F-01557476D24B}" presName="entireBox" presStyleLbl="node1" presStyleIdx="0" presStyleCnt="3"/>
      <dgm:spPr/>
      <dgm:t>
        <a:bodyPr/>
        <a:lstStyle/>
        <a:p>
          <a:endParaRPr lang="en-US"/>
        </a:p>
      </dgm:t>
    </dgm:pt>
    <dgm:pt modelId="{1A9B73CA-2CDD-4034-AE61-9038A2AB165F}" type="pres">
      <dgm:prSet presAssocID="{186AF9F6-168E-48CB-A54F-01557476D24B}" presName="descendantBox" presStyleCnt="0"/>
      <dgm:spPr/>
    </dgm:pt>
    <dgm:pt modelId="{E2246A88-9646-4A9C-8F62-B35AA7648752}" type="pres">
      <dgm:prSet presAssocID="{E69FF762-B172-4EA1-ABA5-33AF5D2488E3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6622B-AE6C-40AB-92C7-286AA1F1FF6F}" type="pres">
      <dgm:prSet presAssocID="{1655421D-8569-45E0-9A24-B6A59DC896F3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89FDEA-D543-4C19-BF1B-3BA93805DC57}" type="pres">
      <dgm:prSet presAssocID="{9D488D9C-E99E-4177-A4BD-9E6587B264E0}" presName="sp" presStyleCnt="0"/>
      <dgm:spPr/>
    </dgm:pt>
    <dgm:pt modelId="{CA70C267-43F8-493A-8B69-5BCC4849D375}" type="pres">
      <dgm:prSet presAssocID="{3A7AA340-117B-4579-B14D-B210B13A765E}" presName="arrowAndChildren" presStyleCnt="0"/>
      <dgm:spPr/>
    </dgm:pt>
    <dgm:pt modelId="{3720BE42-C664-4F79-9F59-4764599FE9ED}" type="pres">
      <dgm:prSet presAssocID="{3A7AA340-117B-4579-B14D-B210B13A765E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99AA50CA-5DBE-4C60-9A91-7BBC9F882F44}" type="pres">
      <dgm:prSet presAssocID="{3A7AA340-117B-4579-B14D-B210B13A765E}" presName="arrow" presStyleLbl="node1" presStyleIdx="1" presStyleCnt="3" custScaleY="93979"/>
      <dgm:spPr/>
      <dgm:t>
        <a:bodyPr/>
        <a:lstStyle/>
        <a:p>
          <a:endParaRPr lang="en-US"/>
        </a:p>
      </dgm:t>
    </dgm:pt>
    <dgm:pt modelId="{2B10F12A-1B28-400F-A996-110ED519849A}" type="pres">
      <dgm:prSet presAssocID="{3A7AA340-117B-4579-B14D-B210B13A765E}" presName="descendantArrow" presStyleCnt="0"/>
      <dgm:spPr/>
    </dgm:pt>
    <dgm:pt modelId="{B6F8663F-4906-45EF-BD92-BFA223913959}" type="pres">
      <dgm:prSet presAssocID="{69FAF510-32A1-4E97-939E-E6C658241473}" presName="childTextArrow" presStyleLbl="fgAccFollowNode1" presStyleIdx="2" presStyleCnt="6" custScaleY="1244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C60315-2B01-423E-A87C-A909A7200BCB}" type="pres">
      <dgm:prSet presAssocID="{4E3FB4E7-ADE5-4780-808F-AAB1E99AD0BB}" presName="childTextArrow" presStyleLbl="fgAccFollowNode1" presStyleIdx="3" presStyleCnt="6" custScaleY="1244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830D96-B6DF-445A-BD1F-D7CA4703CF48}" type="pres">
      <dgm:prSet presAssocID="{B4257E1B-2D97-479C-BF08-ED77511B8268}" presName="sp" presStyleCnt="0"/>
      <dgm:spPr/>
    </dgm:pt>
    <dgm:pt modelId="{AEE884F9-AD12-472A-A619-F2823B12EABD}" type="pres">
      <dgm:prSet presAssocID="{AABDA21D-AA47-4FBB-9BB2-28B12D6609DA}" presName="arrowAndChildren" presStyleCnt="0"/>
      <dgm:spPr/>
    </dgm:pt>
    <dgm:pt modelId="{A142A223-A8DC-49BF-8A78-ADAD31F43A48}" type="pres">
      <dgm:prSet presAssocID="{AABDA21D-AA47-4FBB-9BB2-28B12D6609DA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E2A8BBCF-DBB3-4896-9CAB-2F97A2A6703C}" type="pres">
      <dgm:prSet presAssocID="{AABDA21D-AA47-4FBB-9BB2-28B12D6609DA}" presName="arrow" presStyleLbl="node1" presStyleIdx="2" presStyleCnt="3" custLinFactNeighborX="388" custLinFactNeighborY="-3688"/>
      <dgm:spPr/>
      <dgm:t>
        <a:bodyPr/>
        <a:lstStyle/>
        <a:p>
          <a:endParaRPr lang="en-US"/>
        </a:p>
      </dgm:t>
    </dgm:pt>
    <dgm:pt modelId="{7B60AD9B-18A2-41C9-9379-CAA47700A509}" type="pres">
      <dgm:prSet presAssocID="{AABDA21D-AA47-4FBB-9BB2-28B12D6609DA}" presName="descendantArrow" presStyleCnt="0"/>
      <dgm:spPr/>
    </dgm:pt>
    <dgm:pt modelId="{0C847A3C-70C1-45A5-86D7-C53FCA1A05DB}" type="pres">
      <dgm:prSet presAssocID="{0270A47E-E77E-4AF8-9B15-8B8390A43B49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32799E-0594-474D-AAB6-DE62E42FC493}" type="pres">
      <dgm:prSet presAssocID="{2AA6E728-09BB-4346-86E5-7DF479D070B6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EDC285-446F-48FB-A514-CC79299413F3}" srcId="{186AF9F6-168E-48CB-A54F-01557476D24B}" destId="{E69FF762-B172-4EA1-ABA5-33AF5D2488E3}" srcOrd="0" destOrd="0" parTransId="{1EC761EC-A8EF-4343-A94D-7F548793F35B}" sibTransId="{E9F33EC7-15EA-453B-84C8-9B59D0AA1C72}"/>
    <dgm:cxn modelId="{7A83937E-BCF5-44E3-A6C8-9852E9D857B2}" srcId="{AABDA21D-AA47-4FBB-9BB2-28B12D6609DA}" destId="{2AA6E728-09BB-4346-86E5-7DF479D070B6}" srcOrd="1" destOrd="0" parTransId="{BF384120-BFFA-42B3-A5C2-2DF1CB6DCC3B}" sibTransId="{FBDF387F-E35A-4173-9A7B-1823F3E903D0}"/>
    <dgm:cxn modelId="{49749981-188A-4C05-87AD-384D0E7CE28A}" type="presOf" srcId="{AABDA21D-AA47-4FBB-9BB2-28B12D6609DA}" destId="{A142A223-A8DC-49BF-8A78-ADAD31F43A48}" srcOrd="0" destOrd="0" presId="urn:microsoft.com/office/officeart/2005/8/layout/process4"/>
    <dgm:cxn modelId="{B02098CA-5A74-41BE-AEAB-A9AD4BECDE44}" type="presOf" srcId="{0270A47E-E77E-4AF8-9B15-8B8390A43B49}" destId="{0C847A3C-70C1-45A5-86D7-C53FCA1A05DB}" srcOrd="0" destOrd="0" presId="urn:microsoft.com/office/officeart/2005/8/layout/process4"/>
    <dgm:cxn modelId="{B3158DFD-0E39-4F6D-B3BD-5D629E339CED}" type="presOf" srcId="{2AA6E728-09BB-4346-86E5-7DF479D070B6}" destId="{C032799E-0594-474D-AAB6-DE62E42FC493}" srcOrd="0" destOrd="0" presId="urn:microsoft.com/office/officeart/2005/8/layout/process4"/>
    <dgm:cxn modelId="{A5BDD17F-3CD6-4377-815B-89FFA0562896}" type="presOf" srcId="{4E3FB4E7-ADE5-4780-808F-AAB1E99AD0BB}" destId="{94C60315-2B01-423E-A87C-A909A7200BCB}" srcOrd="0" destOrd="0" presId="urn:microsoft.com/office/officeart/2005/8/layout/process4"/>
    <dgm:cxn modelId="{4A3F7055-EDC8-49F7-8172-FCFD82BB723C}" type="presOf" srcId="{186AF9F6-168E-48CB-A54F-01557476D24B}" destId="{C14502C0-A45C-4F0A-A171-607D6649B208}" srcOrd="0" destOrd="0" presId="urn:microsoft.com/office/officeart/2005/8/layout/process4"/>
    <dgm:cxn modelId="{8BD793B0-1440-4820-9561-E398A9AB3FC3}" type="presOf" srcId="{186AF9F6-168E-48CB-A54F-01557476D24B}" destId="{2C955B72-1CE5-4CE6-9BD7-9278E1E24AFA}" srcOrd="1" destOrd="0" presId="urn:microsoft.com/office/officeart/2005/8/layout/process4"/>
    <dgm:cxn modelId="{D296ECB1-22A6-420A-88A8-6858F42BED95}" srcId="{3A7AA340-117B-4579-B14D-B210B13A765E}" destId="{4E3FB4E7-ADE5-4780-808F-AAB1E99AD0BB}" srcOrd="1" destOrd="0" parTransId="{3928AD5D-DDEB-4E45-B904-991D208EB9C3}" sibTransId="{2E1EB54A-801F-425B-8A67-191374C168D3}"/>
    <dgm:cxn modelId="{2732DAF0-3ED1-47A2-A6EF-AB7F006EF525}" srcId="{3A7AA340-117B-4579-B14D-B210B13A765E}" destId="{69FAF510-32A1-4E97-939E-E6C658241473}" srcOrd="0" destOrd="0" parTransId="{CE6E2DB9-30FE-4F25-9E73-E25921BE3F3E}" sibTransId="{31059A99-0E7F-4FB7-88F8-656EC2A77FD6}"/>
    <dgm:cxn modelId="{22AD1DC2-3CBA-4805-A836-2CEE7EEECF5B}" srcId="{AABDA21D-AA47-4FBB-9BB2-28B12D6609DA}" destId="{0270A47E-E77E-4AF8-9B15-8B8390A43B49}" srcOrd="0" destOrd="0" parTransId="{82881BC3-0D52-4236-AC2B-0E15F2081DA4}" sibTransId="{D9E81CE5-22BC-43F7-BF67-C90DB91B5D4B}"/>
    <dgm:cxn modelId="{BE67DEF2-D425-4AE8-AA5A-56299184F692}" type="presOf" srcId="{1655421D-8569-45E0-9A24-B6A59DC896F3}" destId="{B836622B-AE6C-40AB-92C7-286AA1F1FF6F}" srcOrd="0" destOrd="0" presId="urn:microsoft.com/office/officeart/2005/8/layout/process4"/>
    <dgm:cxn modelId="{79F894B1-27F4-40A9-9AA1-73462A3057C4}" srcId="{DA1279F7-AC3A-40C9-B7DF-8B3E2FF0268E}" destId="{186AF9F6-168E-48CB-A54F-01557476D24B}" srcOrd="2" destOrd="0" parTransId="{73DCA9C9-4EC5-4450-850C-F12FCEB4BFC7}" sibTransId="{044811A8-C93B-471C-B5C1-10AF051AB3EA}"/>
    <dgm:cxn modelId="{EF210F37-7046-48DF-BD50-E2ED03D0E4CD}" srcId="{DA1279F7-AC3A-40C9-B7DF-8B3E2FF0268E}" destId="{AABDA21D-AA47-4FBB-9BB2-28B12D6609DA}" srcOrd="0" destOrd="0" parTransId="{B31FA59E-6DD1-43A1-8238-E33FA88C9BA8}" sibTransId="{B4257E1B-2D97-479C-BF08-ED77511B8268}"/>
    <dgm:cxn modelId="{4F324288-FA12-4305-B15F-A53BFECEF2E4}" type="presOf" srcId="{E69FF762-B172-4EA1-ABA5-33AF5D2488E3}" destId="{E2246A88-9646-4A9C-8F62-B35AA7648752}" srcOrd="0" destOrd="0" presId="urn:microsoft.com/office/officeart/2005/8/layout/process4"/>
    <dgm:cxn modelId="{763241BD-761F-4EFB-8FC3-263BDAA72F93}" type="presOf" srcId="{3A7AA340-117B-4579-B14D-B210B13A765E}" destId="{3720BE42-C664-4F79-9F59-4764599FE9ED}" srcOrd="0" destOrd="0" presId="urn:microsoft.com/office/officeart/2005/8/layout/process4"/>
    <dgm:cxn modelId="{8FB19FD5-F1F9-418C-B420-35162A7DF05A}" srcId="{186AF9F6-168E-48CB-A54F-01557476D24B}" destId="{1655421D-8569-45E0-9A24-B6A59DC896F3}" srcOrd="1" destOrd="0" parTransId="{D0B01171-38E4-4152-833B-3E756C17C4EE}" sibTransId="{26531459-A84F-4C4E-9389-9422492DF395}"/>
    <dgm:cxn modelId="{9640877D-AFF2-4A2A-BD88-3A2CFBBEC438}" type="presOf" srcId="{DA1279F7-AC3A-40C9-B7DF-8B3E2FF0268E}" destId="{1B17E0F6-1C47-4150-8CB2-06287DFC743F}" srcOrd="0" destOrd="0" presId="urn:microsoft.com/office/officeart/2005/8/layout/process4"/>
    <dgm:cxn modelId="{097B012D-137E-495C-9F5F-D56F6C0CB2B0}" type="presOf" srcId="{AABDA21D-AA47-4FBB-9BB2-28B12D6609DA}" destId="{E2A8BBCF-DBB3-4896-9CAB-2F97A2A6703C}" srcOrd="1" destOrd="0" presId="urn:microsoft.com/office/officeart/2005/8/layout/process4"/>
    <dgm:cxn modelId="{A345F1C5-22BC-49C4-AB0E-E81D8A5B008B}" srcId="{DA1279F7-AC3A-40C9-B7DF-8B3E2FF0268E}" destId="{3A7AA340-117B-4579-B14D-B210B13A765E}" srcOrd="1" destOrd="0" parTransId="{87FAFC88-CAF7-4F37-88A7-9429BC999C56}" sibTransId="{9D488D9C-E99E-4177-A4BD-9E6587B264E0}"/>
    <dgm:cxn modelId="{ED8AE9E8-76FD-4323-8997-7FAAE77BAEA9}" type="presOf" srcId="{3A7AA340-117B-4579-B14D-B210B13A765E}" destId="{99AA50CA-5DBE-4C60-9A91-7BBC9F882F44}" srcOrd="1" destOrd="0" presId="urn:microsoft.com/office/officeart/2005/8/layout/process4"/>
    <dgm:cxn modelId="{E6C29879-E4D3-48D1-B3AD-94555F085520}" type="presOf" srcId="{69FAF510-32A1-4E97-939E-E6C658241473}" destId="{B6F8663F-4906-45EF-BD92-BFA223913959}" srcOrd="0" destOrd="0" presId="urn:microsoft.com/office/officeart/2005/8/layout/process4"/>
    <dgm:cxn modelId="{86CD0EF5-BBDA-4A3A-8626-CEAE8E5120F1}" type="presParOf" srcId="{1B17E0F6-1C47-4150-8CB2-06287DFC743F}" destId="{63C51912-765E-426A-B96C-5C7A2AEE393A}" srcOrd="0" destOrd="0" presId="urn:microsoft.com/office/officeart/2005/8/layout/process4"/>
    <dgm:cxn modelId="{13A94E40-DB4A-4175-BF4C-61DCFAE4FB23}" type="presParOf" srcId="{63C51912-765E-426A-B96C-5C7A2AEE393A}" destId="{C14502C0-A45C-4F0A-A171-607D6649B208}" srcOrd="0" destOrd="0" presId="urn:microsoft.com/office/officeart/2005/8/layout/process4"/>
    <dgm:cxn modelId="{2B69DFFE-B43B-4852-8D30-20715688B55E}" type="presParOf" srcId="{63C51912-765E-426A-B96C-5C7A2AEE393A}" destId="{2C955B72-1CE5-4CE6-9BD7-9278E1E24AFA}" srcOrd="1" destOrd="0" presId="urn:microsoft.com/office/officeart/2005/8/layout/process4"/>
    <dgm:cxn modelId="{94FDB00C-3C0F-4759-9B4E-589913684EB6}" type="presParOf" srcId="{63C51912-765E-426A-B96C-5C7A2AEE393A}" destId="{1A9B73CA-2CDD-4034-AE61-9038A2AB165F}" srcOrd="2" destOrd="0" presId="urn:microsoft.com/office/officeart/2005/8/layout/process4"/>
    <dgm:cxn modelId="{1AB73C64-50FD-4BC8-AF54-DAB21DABF16F}" type="presParOf" srcId="{1A9B73CA-2CDD-4034-AE61-9038A2AB165F}" destId="{E2246A88-9646-4A9C-8F62-B35AA7648752}" srcOrd="0" destOrd="0" presId="urn:microsoft.com/office/officeart/2005/8/layout/process4"/>
    <dgm:cxn modelId="{3233FA5D-7735-4BE9-91F0-EFB15C1DD601}" type="presParOf" srcId="{1A9B73CA-2CDD-4034-AE61-9038A2AB165F}" destId="{B836622B-AE6C-40AB-92C7-286AA1F1FF6F}" srcOrd="1" destOrd="0" presId="urn:microsoft.com/office/officeart/2005/8/layout/process4"/>
    <dgm:cxn modelId="{CCCBD76B-7D58-46D3-9991-2C98854D0635}" type="presParOf" srcId="{1B17E0F6-1C47-4150-8CB2-06287DFC743F}" destId="{1289FDEA-D543-4C19-BF1B-3BA93805DC57}" srcOrd="1" destOrd="0" presId="urn:microsoft.com/office/officeart/2005/8/layout/process4"/>
    <dgm:cxn modelId="{F30D34E6-A9CE-4F86-B868-C66ECF114887}" type="presParOf" srcId="{1B17E0F6-1C47-4150-8CB2-06287DFC743F}" destId="{CA70C267-43F8-493A-8B69-5BCC4849D375}" srcOrd="2" destOrd="0" presId="urn:microsoft.com/office/officeart/2005/8/layout/process4"/>
    <dgm:cxn modelId="{DD2EF140-EE22-44E3-AB51-5E31DDC4838D}" type="presParOf" srcId="{CA70C267-43F8-493A-8B69-5BCC4849D375}" destId="{3720BE42-C664-4F79-9F59-4764599FE9ED}" srcOrd="0" destOrd="0" presId="urn:microsoft.com/office/officeart/2005/8/layout/process4"/>
    <dgm:cxn modelId="{F702714E-F0E5-4440-B7A1-8F660773234F}" type="presParOf" srcId="{CA70C267-43F8-493A-8B69-5BCC4849D375}" destId="{99AA50CA-5DBE-4C60-9A91-7BBC9F882F44}" srcOrd="1" destOrd="0" presId="urn:microsoft.com/office/officeart/2005/8/layout/process4"/>
    <dgm:cxn modelId="{AFFD0EEF-4730-4955-A45C-54272FA87FD5}" type="presParOf" srcId="{CA70C267-43F8-493A-8B69-5BCC4849D375}" destId="{2B10F12A-1B28-400F-A996-110ED519849A}" srcOrd="2" destOrd="0" presId="urn:microsoft.com/office/officeart/2005/8/layout/process4"/>
    <dgm:cxn modelId="{E306EF0F-4956-4169-9FA0-16E52919C315}" type="presParOf" srcId="{2B10F12A-1B28-400F-A996-110ED519849A}" destId="{B6F8663F-4906-45EF-BD92-BFA223913959}" srcOrd="0" destOrd="0" presId="urn:microsoft.com/office/officeart/2005/8/layout/process4"/>
    <dgm:cxn modelId="{B2616EDC-FBF9-4759-8CFF-92436821CA64}" type="presParOf" srcId="{2B10F12A-1B28-400F-A996-110ED519849A}" destId="{94C60315-2B01-423E-A87C-A909A7200BCB}" srcOrd="1" destOrd="0" presId="urn:microsoft.com/office/officeart/2005/8/layout/process4"/>
    <dgm:cxn modelId="{2519D366-F6AF-4EA8-8EC3-BFCBFE7D5BA9}" type="presParOf" srcId="{1B17E0F6-1C47-4150-8CB2-06287DFC743F}" destId="{3E830D96-B6DF-445A-BD1F-D7CA4703CF48}" srcOrd="3" destOrd="0" presId="urn:microsoft.com/office/officeart/2005/8/layout/process4"/>
    <dgm:cxn modelId="{F2FD8B4A-6187-4010-A9ED-C4D245968457}" type="presParOf" srcId="{1B17E0F6-1C47-4150-8CB2-06287DFC743F}" destId="{AEE884F9-AD12-472A-A619-F2823B12EABD}" srcOrd="4" destOrd="0" presId="urn:microsoft.com/office/officeart/2005/8/layout/process4"/>
    <dgm:cxn modelId="{9582E71D-C656-4E9F-951A-DFD2F2515AB2}" type="presParOf" srcId="{AEE884F9-AD12-472A-A619-F2823B12EABD}" destId="{A142A223-A8DC-49BF-8A78-ADAD31F43A48}" srcOrd="0" destOrd="0" presId="urn:microsoft.com/office/officeart/2005/8/layout/process4"/>
    <dgm:cxn modelId="{4394580E-4767-4252-9F79-489878F4EAE7}" type="presParOf" srcId="{AEE884F9-AD12-472A-A619-F2823B12EABD}" destId="{E2A8BBCF-DBB3-4896-9CAB-2F97A2A6703C}" srcOrd="1" destOrd="0" presId="urn:microsoft.com/office/officeart/2005/8/layout/process4"/>
    <dgm:cxn modelId="{A292F9A0-47F1-4494-BD14-AED0A6B5737C}" type="presParOf" srcId="{AEE884F9-AD12-472A-A619-F2823B12EABD}" destId="{7B60AD9B-18A2-41C9-9379-CAA47700A509}" srcOrd="2" destOrd="0" presId="urn:microsoft.com/office/officeart/2005/8/layout/process4"/>
    <dgm:cxn modelId="{3F1D8DD2-CF0B-4236-BB7D-83CEB6A3D42A}" type="presParOf" srcId="{7B60AD9B-18A2-41C9-9379-CAA47700A509}" destId="{0C847A3C-70C1-45A5-86D7-C53FCA1A05DB}" srcOrd="0" destOrd="0" presId="urn:microsoft.com/office/officeart/2005/8/layout/process4"/>
    <dgm:cxn modelId="{131D777D-2DBF-45D6-81EF-3503102508E6}" type="presParOf" srcId="{7B60AD9B-18A2-41C9-9379-CAA47700A509}" destId="{C032799E-0594-474D-AAB6-DE62E42FC493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55B72-1CE5-4CE6-9BD7-9278E1E24AFA}">
      <dsp:nvSpPr>
        <dsp:cNvPr id="0" name=""/>
        <dsp:cNvSpPr/>
      </dsp:nvSpPr>
      <dsp:spPr>
        <a:xfrm>
          <a:off x="0" y="3442724"/>
          <a:ext cx="6168008" cy="11656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smtClean="0"/>
            <a:t>2018</a:t>
          </a:r>
          <a:r>
            <a:rPr lang="ru-RU" sz="2100" kern="1200" dirty="0" smtClean="0"/>
            <a:t>-2019</a:t>
          </a:r>
          <a:endParaRPr lang="en-US" sz="2100" kern="1200" dirty="0"/>
        </a:p>
      </dsp:txBody>
      <dsp:txXfrm>
        <a:off x="0" y="3442724"/>
        <a:ext cx="6168008" cy="629439"/>
      </dsp:txXfrm>
    </dsp:sp>
    <dsp:sp modelId="{E2246A88-9646-4A9C-8F62-B35AA7648752}">
      <dsp:nvSpPr>
        <dsp:cNvPr id="0" name=""/>
        <dsp:cNvSpPr/>
      </dsp:nvSpPr>
      <dsp:spPr>
        <a:xfrm>
          <a:off x="0" y="4048851"/>
          <a:ext cx="3084004" cy="53618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Ready to accept ESR beam</a:t>
          </a:r>
          <a:endParaRPr lang="ru-RU" sz="1800" kern="1200" dirty="0" smtClean="0"/>
        </a:p>
      </dsp:txBody>
      <dsp:txXfrm>
        <a:off x="0" y="4048851"/>
        <a:ext cx="3084004" cy="536189"/>
      </dsp:txXfrm>
    </dsp:sp>
    <dsp:sp modelId="{B836622B-AE6C-40AB-92C7-286AA1F1FF6F}">
      <dsp:nvSpPr>
        <dsp:cNvPr id="0" name=""/>
        <dsp:cNvSpPr/>
      </dsp:nvSpPr>
      <dsp:spPr>
        <a:xfrm>
          <a:off x="3084004" y="4048851"/>
          <a:ext cx="3084004" cy="536189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Scheduled dry runs and beam time</a:t>
          </a:r>
          <a:endParaRPr lang="de-DE" sz="1800" kern="1200" dirty="0" smtClean="0"/>
        </a:p>
      </dsp:txBody>
      <dsp:txXfrm>
        <a:off x="3084004" y="4048851"/>
        <a:ext cx="3084004" cy="536189"/>
      </dsp:txXfrm>
    </dsp:sp>
    <dsp:sp modelId="{99AA50CA-5DBE-4C60-9A91-7BBC9F882F44}">
      <dsp:nvSpPr>
        <dsp:cNvPr id="0" name=""/>
        <dsp:cNvSpPr/>
      </dsp:nvSpPr>
      <dsp:spPr>
        <a:xfrm rot="10800000">
          <a:off x="0" y="1775411"/>
          <a:ext cx="6168008" cy="1684797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smtClean="0"/>
            <a:t>NOVEMBER-DECEMBER, 2017</a:t>
          </a:r>
          <a:endParaRPr lang="en-US" sz="2100" kern="1200" dirty="0"/>
        </a:p>
      </dsp:txBody>
      <dsp:txXfrm rot="-10800000">
        <a:off x="0" y="1775411"/>
        <a:ext cx="6168008" cy="591363"/>
      </dsp:txXfrm>
    </dsp:sp>
    <dsp:sp modelId="{B6F8663F-4906-45EF-BD92-BFA223913959}">
      <dsp:nvSpPr>
        <dsp:cNvPr id="0" name=""/>
        <dsp:cNvSpPr/>
      </dsp:nvSpPr>
      <dsp:spPr>
        <a:xfrm>
          <a:off x="0" y="2285085"/>
          <a:ext cx="3084004" cy="66724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err="1" smtClean="0"/>
            <a:t>Commissioning</a:t>
          </a:r>
          <a:r>
            <a:rPr lang="de-DE" sz="1800" kern="1200" dirty="0" smtClean="0"/>
            <a:t> </a:t>
          </a:r>
          <a:r>
            <a:rPr lang="en-US" sz="1800" kern="1200" noProof="0" dirty="0" smtClean="0"/>
            <a:t>with</a:t>
          </a:r>
          <a:r>
            <a:rPr lang="de-DE" sz="1800" kern="1200" dirty="0" smtClean="0"/>
            <a:t> UHV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First experiment</a:t>
          </a:r>
          <a:endParaRPr lang="en-US" sz="1800" kern="1200" dirty="0"/>
        </a:p>
      </dsp:txBody>
      <dsp:txXfrm>
        <a:off x="0" y="2285085"/>
        <a:ext cx="3084004" cy="667243"/>
      </dsp:txXfrm>
    </dsp:sp>
    <dsp:sp modelId="{94C60315-2B01-423E-A87C-A909A7200BCB}">
      <dsp:nvSpPr>
        <dsp:cNvPr id="0" name=""/>
        <dsp:cNvSpPr/>
      </dsp:nvSpPr>
      <dsp:spPr>
        <a:xfrm>
          <a:off x="3084004" y="2285085"/>
          <a:ext cx="3084004" cy="667243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Operators training</a:t>
          </a:r>
        </a:p>
      </dsp:txBody>
      <dsp:txXfrm>
        <a:off x="3084004" y="2285085"/>
        <a:ext cx="3084004" cy="667243"/>
      </dsp:txXfrm>
    </dsp:sp>
    <dsp:sp modelId="{E2A8BBCF-DBB3-4896-9CAB-2F97A2A6703C}">
      <dsp:nvSpPr>
        <dsp:cNvPr id="0" name=""/>
        <dsp:cNvSpPr/>
      </dsp:nvSpPr>
      <dsp:spPr>
        <a:xfrm rot="10800000">
          <a:off x="0" y="0"/>
          <a:ext cx="6168008" cy="179273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100" kern="1200" dirty="0" smtClean="0"/>
            <a:t>AUGUST-SEPTEMBER, 2017</a:t>
          </a:r>
          <a:endParaRPr lang="en-US" sz="2100" kern="1200" dirty="0"/>
        </a:p>
      </dsp:txBody>
      <dsp:txXfrm rot="-10800000">
        <a:off x="0" y="0"/>
        <a:ext cx="6168008" cy="629251"/>
      </dsp:txXfrm>
    </dsp:sp>
    <dsp:sp modelId="{0C847A3C-70C1-45A5-86D7-C53FCA1A05DB}">
      <dsp:nvSpPr>
        <dsp:cNvPr id="0" name=""/>
        <dsp:cNvSpPr/>
      </dsp:nvSpPr>
      <dsp:spPr>
        <a:xfrm>
          <a:off x="0" y="629409"/>
          <a:ext cx="3084004" cy="536028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Commissioning with UHV</a:t>
          </a:r>
          <a:endParaRPr lang="en-US" sz="1800" kern="1200" dirty="0"/>
        </a:p>
      </dsp:txBody>
      <dsp:txXfrm>
        <a:off x="0" y="629409"/>
        <a:ext cx="3084004" cy="536028"/>
      </dsp:txXfrm>
    </dsp:sp>
    <dsp:sp modelId="{C032799E-0594-474D-AAB6-DE62E42FC493}">
      <dsp:nvSpPr>
        <dsp:cNvPr id="0" name=""/>
        <dsp:cNvSpPr/>
      </dsp:nvSpPr>
      <dsp:spPr>
        <a:xfrm>
          <a:off x="3084004" y="629409"/>
          <a:ext cx="3084004" cy="536028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Operators training</a:t>
          </a:r>
        </a:p>
      </dsp:txBody>
      <dsp:txXfrm>
        <a:off x="3084004" y="629409"/>
        <a:ext cx="3084004" cy="536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1D110-5C99-4CCC-8990-7F92F4B187B9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A1E38-9DF9-46C4-A2CE-EC52D202604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9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dwarfs of One type develop into novae, want to measure 33Cl p, gamma 34 Argon</a:t>
            </a:r>
          </a:p>
          <a:p>
            <a:endParaRPr lang="en-US" dirty="0" smtClean="0"/>
          </a:p>
          <a:p>
            <a:r>
              <a:rPr lang="en-US" dirty="0" err="1" smtClean="0"/>
              <a:t>Referenz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zum</a:t>
            </a:r>
            <a:r>
              <a:rPr lang="en-US" baseline="0" dirty="0" smtClean="0"/>
              <a:t> Test </a:t>
            </a:r>
            <a:r>
              <a:rPr lang="en-US" baseline="0" dirty="0" err="1" smtClean="0"/>
              <a:t>im</a:t>
            </a:r>
            <a:r>
              <a:rPr lang="en-US" baseline="0" dirty="0" smtClean="0"/>
              <a:t> ESR Rh cross sections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C1E2C-468D-064C-9747-D6B2FDFAFC6A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106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A1E38-9DF9-46C4-A2CE-EC52D202604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99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A1E38-9DF9-46C4-A2CE-EC52D202604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0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A1E38-9DF9-46C4-A2CE-EC52D202604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52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de-DE" sz="1000" dirty="0">
                  <a:solidFill>
                    <a:srgbClr val="333333"/>
                  </a:solidFill>
                  <a:cs typeface="Arial"/>
                </a:rPr>
                <a:t>GSI Helmholtzzentrum für Schwerionenforschung GmbH</a:t>
              </a:r>
            </a:p>
            <a:p>
              <a:pPr algn="r" defTabSz="457200"/>
              <a:endParaRPr lang="de-DE" sz="1000" dirty="0">
                <a:solidFill>
                  <a:srgbClr val="333333"/>
                </a:solidFill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6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0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09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0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pPr defTabSz="457200"/>
            <a:fld id="{125CBDDA-5CCF-8748-8988-9DC6C8981774}" type="slidenum">
              <a:rPr lang="de-DE" smtClean="0"/>
              <a:pPr defTabSz="457200"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57200">
              <a:defRPr/>
            </a:pPr>
            <a:r>
              <a:rPr lang="de-DE" sz="1000" dirty="0">
                <a:solidFill>
                  <a:srgbClr val="333333"/>
                </a:solidFill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pPr defTabSz="457200"/>
            <a:r>
              <a:rPr lang="de-DE" dirty="0" smtClean="0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 defTabSz="457200"/>
            <a:r>
              <a:rPr lang="de-DE" dirty="0" smtClean="0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947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43608" y="2452276"/>
            <a:ext cx="7416824" cy="25609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CRYRING@ESR</a:t>
            </a:r>
            <a:br>
              <a:rPr lang="en-US" sz="3200" dirty="0" smtClean="0"/>
            </a:br>
            <a:r>
              <a:rPr lang="en-US" sz="3200" dirty="0" smtClean="0"/>
              <a:t> INTRODUCTION AND OVERVIEW.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Operators training.</a:t>
            </a:r>
            <a:r>
              <a:rPr lang="en-US" sz="3200" dirty="0"/>
              <a:t/>
            </a:r>
            <a:br>
              <a:rPr lang="en-US" sz="3200" dirty="0"/>
            </a:br>
            <a:endParaRPr lang="de-DE" sz="3200" i="1" dirty="0">
              <a:solidFill>
                <a:schemeClr val="tx2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843808" y="5517232"/>
            <a:ext cx="3960440" cy="57606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Svetlana Fedotova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242342" cy="787557"/>
          </a:xfrm>
        </p:spPr>
        <p:txBody>
          <a:bodyPr>
            <a:normAutofit/>
          </a:bodyPr>
          <a:lstStyle/>
          <a:p>
            <a:r>
              <a:rPr lang="en-US" dirty="0" smtClean="0"/>
              <a:t>Injection into CRYRING@ESR</a:t>
            </a:r>
            <a:endParaRPr lang="en-US" dirty="0"/>
          </a:p>
        </p:txBody>
      </p:sp>
      <p:grpSp>
        <p:nvGrpSpPr>
          <p:cNvPr id="3" name="Group 23"/>
          <p:cNvGrpSpPr/>
          <p:nvPr/>
        </p:nvGrpSpPr>
        <p:grpSpPr>
          <a:xfrm>
            <a:off x="1547664" y="1340768"/>
            <a:ext cx="6408712" cy="5184576"/>
            <a:chOff x="3398335" y="1196752"/>
            <a:chExt cx="5597314" cy="4536504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370" r="17000"/>
            <a:stretch>
              <a:fillRect/>
            </a:stretch>
          </p:blipFill>
          <p:spPr bwMode="auto">
            <a:xfrm>
              <a:off x="3398335" y="1345156"/>
              <a:ext cx="5379063" cy="4316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5508104" y="1268760"/>
              <a:ext cx="1043876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smtClean="0"/>
                <a:t>Injection</a:t>
              </a:r>
              <a:endParaRPr lang="en-US" dirty="0" smtClean="0"/>
            </a:p>
          </p:txBody>
        </p:sp>
        <p:sp>
          <p:nvSpPr>
            <p:cNvPr id="30" name="TextBox 29"/>
            <p:cNvSpPr txBox="1"/>
            <p:nvPr/>
          </p:nvSpPr>
          <p:spPr>
            <a:xfrm rot="17752748">
              <a:off x="8180041" y="2956502"/>
              <a:ext cx="126188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smtClean="0"/>
                <a:t>Ion source</a:t>
              </a:r>
              <a:endParaRPr lang="en-US" dirty="0" smtClean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05333" y="1412776"/>
              <a:ext cx="659155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smtClean="0"/>
                <a:t>ESR</a:t>
              </a:r>
              <a:endParaRPr lang="en-US" dirty="0" smtClean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8748464" y="1340768"/>
              <a:ext cx="144016" cy="1440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 flipV="1">
              <a:off x="7092280" y="2060848"/>
              <a:ext cx="1399313" cy="6480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6660232" y="1196752"/>
              <a:ext cx="1512168" cy="43204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190423" y="2564904"/>
              <a:ext cx="1043876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smtClean="0"/>
                <a:t>E-cooler</a:t>
              </a:r>
              <a:endParaRPr lang="en-US" dirty="0" smtClean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830383" y="3923764"/>
              <a:ext cx="1159292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smtClean="0"/>
                <a:t>RF-cavity</a:t>
              </a:r>
              <a:endParaRPr lang="en-US" dirty="0" smtClean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4838495" y="5301208"/>
              <a:ext cx="648072" cy="43204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622471" y="4715852"/>
              <a:ext cx="1210588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smtClean="0"/>
                <a:t>Extraction</a:t>
              </a:r>
              <a:endParaRPr lang="en-US" dirty="0" smtClean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242342" cy="787557"/>
          </a:xfrm>
        </p:spPr>
        <p:txBody>
          <a:bodyPr>
            <a:normAutofit/>
          </a:bodyPr>
          <a:lstStyle/>
          <a:p>
            <a:r>
              <a:rPr lang="en-US" dirty="0" smtClean="0"/>
              <a:t>Injection into CRYRING@ESR</a:t>
            </a:r>
            <a:endParaRPr lang="en-US" dirty="0"/>
          </a:p>
        </p:txBody>
      </p:sp>
      <p:pic>
        <p:nvPicPr>
          <p:cNvPr id="5" name="Picture 4" descr="BeamlineSchema_GHTB-GHTY_20160709_farbe.png">
            <a:hlinkClick r:id="" action="ppaction://customshow?id=0&amp;return=true"/>
          </p:cNvPr>
          <p:cNvPicPr>
            <a:picLocks noChangeAspect="1"/>
          </p:cNvPicPr>
          <p:nvPr/>
        </p:nvPicPr>
        <p:blipFill>
          <a:blip r:embed="rId2" cstate="print"/>
          <a:srcRect l="926" t="34720" r="3706" b="42237"/>
          <a:stretch>
            <a:fillRect/>
          </a:stretch>
        </p:blipFill>
        <p:spPr>
          <a:xfrm>
            <a:off x="0" y="2060848"/>
            <a:ext cx="9095422" cy="3022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36512" y="1484784"/>
            <a:ext cx="4392488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/>
              <a:t>Transfer line from ESR towards CRYRING: GTT1VV1T – GHTBMU1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55976" y="1268760"/>
            <a:ext cx="0" cy="352839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16016" y="1484784"/>
            <a:ext cx="3888432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b="1" dirty="0" smtClean="0"/>
              <a:t>Injection line up to CRYRING ring: GHTBMU1 – YR01MP1I</a:t>
            </a:r>
            <a:endParaRPr lang="en-US" sz="16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331640" y="4904000"/>
            <a:ext cx="6624736" cy="1477328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b="1" dirty="0" smtClean="0"/>
              <a:t>ESR ion beams</a:t>
            </a:r>
            <a:r>
              <a:rPr lang="de-DE" dirty="0" smtClean="0"/>
              <a:t>: from He (</a:t>
            </a:r>
            <a:r>
              <a:rPr lang="en-US" dirty="0" smtClean="0"/>
              <a:t>Z=1</a:t>
            </a:r>
            <a:r>
              <a:rPr lang="de-DE" dirty="0" smtClean="0"/>
              <a:t>) to U (Z=92)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GB" b="1" dirty="0" smtClean="0"/>
              <a:t>Injection</a:t>
            </a:r>
            <a:r>
              <a:rPr lang="de-DE" b="1" dirty="0" smtClean="0"/>
              <a:t> energy at CRYRING</a:t>
            </a:r>
            <a:r>
              <a:rPr lang="de-DE" dirty="0" smtClean="0"/>
              <a:t>: from 4 MeV/</a:t>
            </a:r>
            <a:r>
              <a:rPr lang="en-US" dirty="0" smtClean="0"/>
              <a:t>u to</a:t>
            </a:r>
            <a:r>
              <a:rPr lang="de-DE" dirty="0" smtClean="0"/>
              <a:t> 14 MeV/u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b="1" dirty="0" smtClean="0"/>
              <a:t>Repetition rate</a:t>
            </a:r>
            <a:r>
              <a:rPr lang="de-DE" dirty="0" smtClean="0"/>
              <a:t>: 1 per 60 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b="1" dirty="0" smtClean="0"/>
              <a:t>Pulse </a:t>
            </a:r>
            <a:r>
              <a:rPr lang="en-GB" b="1" dirty="0" smtClean="0"/>
              <a:t>length</a:t>
            </a:r>
            <a:r>
              <a:rPr lang="de-DE" dirty="0" smtClean="0"/>
              <a:t>: 4 </a:t>
            </a:r>
            <a:r>
              <a:rPr lang="el-GR" dirty="0" smtClean="0"/>
              <a:t>μ</a:t>
            </a:r>
            <a:r>
              <a:rPr lang="de-DE" dirty="0" smtClean="0"/>
              <a:t>s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b="1" dirty="0" smtClean="0"/>
              <a:t>Beam intensity</a:t>
            </a:r>
            <a:r>
              <a:rPr lang="de-DE" dirty="0" smtClean="0"/>
              <a:t>: 10</a:t>
            </a:r>
            <a:r>
              <a:rPr lang="de-DE" baseline="30000" dirty="0" smtClean="0"/>
              <a:t>7</a:t>
            </a:r>
            <a:r>
              <a:rPr lang="de-DE" dirty="0" smtClean="0"/>
              <a:t> -10</a:t>
            </a:r>
            <a:r>
              <a:rPr lang="de-DE" baseline="30000" dirty="0" smtClean="0"/>
              <a:t>8</a:t>
            </a:r>
            <a:r>
              <a:rPr lang="de-DE" dirty="0" smtClean="0"/>
              <a:t> </a:t>
            </a:r>
            <a:r>
              <a:rPr lang="en-GB" dirty="0" smtClean="0"/>
              <a:t>particle</a:t>
            </a:r>
            <a:r>
              <a:rPr lang="de-DE" dirty="0" smtClean="0"/>
              <a:t>  per pulse</a:t>
            </a:r>
            <a:r>
              <a:rPr lang="de-DE" baseline="300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89898" y="18864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2400" b="1" dirty="0" smtClean="0"/>
              <a:t>Injection into CRYRING@ESR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952" t="10006" r="16885" b="44808"/>
          <a:stretch>
            <a:fillRect/>
          </a:stretch>
        </p:blipFill>
        <p:spPr bwMode="auto">
          <a:xfrm>
            <a:off x="179512" y="2132856"/>
            <a:ext cx="8928992" cy="443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1475656" y="3823692"/>
            <a:ext cx="648072" cy="6134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851920" y="3717032"/>
            <a:ext cx="43204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275856" y="4737918"/>
            <a:ext cx="20162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Injection septum magnet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PULSED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47664" y="4725144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Injection kicker magnet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PULSED</a:t>
            </a:r>
          </a:p>
        </p:txBody>
      </p:sp>
      <p:grpSp>
        <p:nvGrpSpPr>
          <p:cNvPr id="2" name="Group 31"/>
          <p:cNvGrpSpPr/>
          <p:nvPr/>
        </p:nvGrpSpPr>
        <p:grpSpPr>
          <a:xfrm rot="17572835">
            <a:off x="8458065" y="2376094"/>
            <a:ext cx="250493" cy="252797"/>
            <a:chOff x="2123728" y="1734711"/>
            <a:chExt cx="555334" cy="606735"/>
          </a:xfrm>
          <a:solidFill>
            <a:srgbClr val="FF0000"/>
          </a:solidFill>
        </p:grpSpPr>
        <p:sp>
          <p:nvSpPr>
            <p:cNvPr id="26" name="Oval 25"/>
            <p:cNvSpPr/>
            <p:nvPr/>
          </p:nvSpPr>
          <p:spPr>
            <a:xfrm>
              <a:off x="2123728" y="1844824"/>
              <a:ext cx="288032" cy="288032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2364735" y="1734711"/>
              <a:ext cx="288031" cy="288031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391030" y="2053414"/>
              <a:ext cx="288032" cy="288032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5496" y="1227265"/>
            <a:ext cx="8244408" cy="92333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b="1" dirty="0"/>
              <a:t>I</a:t>
            </a:r>
            <a:r>
              <a:rPr lang="de-DE" b="1" dirty="0" smtClean="0"/>
              <a:t>njection from ESR</a:t>
            </a:r>
          </a:p>
          <a:p>
            <a:pPr algn="ctr"/>
            <a:endParaRPr lang="de-DE" b="1" dirty="0" smtClean="0"/>
          </a:p>
          <a:p>
            <a:pPr algn="l"/>
            <a:r>
              <a:rPr lang="de-DE" dirty="0" smtClean="0"/>
              <a:t>Fast </a:t>
            </a:r>
            <a:r>
              <a:rPr lang="en-GB" dirty="0" smtClean="0"/>
              <a:t>injection</a:t>
            </a:r>
            <a:r>
              <a:rPr lang="de-DE" dirty="0" smtClean="0"/>
              <a:t> mode: pulsed </a:t>
            </a:r>
            <a:r>
              <a:rPr lang="de-DE" dirty="0" err="1" smtClean="0"/>
              <a:t>injection</a:t>
            </a:r>
            <a:r>
              <a:rPr lang="de-DE" dirty="0" smtClean="0"/>
              <a:t> </a:t>
            </a:r>
            <a:r>
              <a:rPr lang="de-DE" dirty="0" err="1" smtClean="0"/>
              <a:t>septum</a:t>
            </a:r>
            <a:r>
              <a:rPr lang="de-DE" dirty="0" smtClean="0"/>
              <a:t> </a:t>
            </a:r>
            <a:r>
              <a:rPr lang="de-DE" dirty="0" err="1" smtClean="0"/>
              <a:t>magnet</a:t>
            </a:r>
            <a:r>
              <a:rPr lang="de-DE" dirty="0" smtClean="0"/>
              <a:t> + </a:t>
            </a:r>
            <a:r>
              <a:rPr lang="de-DE" dirty="0" err="1" smtClean="0"/>
              <a:t>pulsed</a:t>
            </a:r>
            <a:r>
              <a:rPr lang="de-DE" dirty="0" smtClean="0"/>
              <a:t> </a:t>
            </a:r>
            <a:r>
              <a:rPr lang="de-DE" dirty="0" err="1" smtClean="0"/>
              <a:t>kicker</a:t>
            </a:r>
            <a:r>
              <a:rPr lang="de-DE" dirty="0" smtClean="0"/>
              <a:t> </a:t>
            </a:r>
            <a:r>
              <a:rPr lang="de-DE" dirty="0" err="1" smtClean="0"/>
              <a:t>magnet</a:t>
            </a:r>
            <a:endParaRPr lang="en-US" dirty="0" smtClean="0"/>
          </a:p>
        </p:txBody>
      </p:sp>
      <p:sp>
        <p:nvSpPr>
          <p:cNvPr id="16" name="Oval 15"/>
          <p:cNvSpPr/>
          <p:nvPr/>
        </p:nvSpPr>
        <p:spPr>
          <a:xfrm>
            <a:off x="3851920" y="3717032"/>
            <a:ext cx="432048" cy="432048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1475656" y="3823692"/>
            <a:ext cx="648072" cy="61342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139952" y="4221088"/>
            <a:ext cx="0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1979712" y="4437112"/>
            <a:ext cx="360040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540971" y="3140968"/>
            <a:ext cx="65915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ESR</a:t>
            </a:r>
            <a:endParaRPr lang="en-US" dirty="0" smtClean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667921" y="3552691"/>
            <a:ext cx="440583" cy="923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07 0.0287 C -0.07083 0.05926 -0.11041 0.08981 -0.18784 0.12199 C -0.26527 0.15416 -0.38038 0.18796 -0.49531 0.22199 " pathEditMode="fixed" rAng="0" ptsTypes="aaA">
                                      <p:cBhvr>
                                        <p:cTn id="16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00" y="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31 0.22199 C -0.51597 0.2213 -0.57882 0.21459 -0.61857 0.21783 C -0.6585 0.2213 -0.71059 0.2382 -0.73472 0.24352 " pathEditMode="fixed" rAng="0" ptsTypes="aaa">
                                      <p:cBhvr>
                                        <p:cTn id="28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0" y="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472 0.24352 L -0.89218 0.63796 " pathEditMode="fixed" rAng="0" ptsTypes="AA">
                                      <p:cBhvr>
                                        <p:cTn id="40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12" presetClass="pat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9218 0.63796 C -0.81631 0.43495 -0.70121 0.3081 -0.5736 0.3081 C -0.44652 0.3081 -0.33263 0.43495 -0.25433 0.63796 C -0.33263 0.84097 -0.44652 0.96991 -0.5736 0.96991 C -0.70121 0.96991 -0.81631 0.84097 -0.89218 0.63796 Z " pathEditMode="fixed" rAng="0" ptsTypes="fffff">
                                      <p:cBhvr>
                                        <p:cTn id="43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7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r="610" b="9198"/>
          <a:stretch/>
        </p:blipFill>
        <p:spPr>
          <a:xfrm>
            <a:off x="72496" y="2060848"/>
            <a:ext cx="8964000" cy="388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242342" cy="787557"/>
          </a:xfrm>
        </p:spPr>
        <p:txBody>
          <a:bodyPr>
            <a:normAutofit/>
          </a:bodyPr>
          <a:lstStyle/>
          <a:p>
            <a:r>
              <a:rPr lang="en-US" dirty="0" smtClean="0"/>
              <a:t>Injection into CRYRING@ESR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70915" y="1198493"/>
            <a:ext cx="6096541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b="1" dirty="0" smtClean="0"/>
              <a:t>Local injection line from the ion source up to the ring:</a:t>
            </a:r>
          </a:p>
          <a:p>
            <a:pPr algn="ctr"/>
            <a:r>
              <a:rPr lang="de-DE" b="1" dirty="0" smtClean="0"/>
              <a:t>YRT1IN – YR01MP1</a:t>
            </a:r>
            <a:endParaRPr lang="en-US" b="1" dirty="0" smtClean="0"/>
          </a:p>
        </p:txBody>
      </p:sp>
      <p:sp>
        <p:nvSpPr>
          <p:cNvPr id="11" name="Rectangle 10">
            <a:hlinkClick r:id="" action="ppaction://customshow?id=1&amp;return=true" highlightClick="1"/>
          </p:cNvPr>
          <p:cNvSpPr/>
          <p:nvPr/>
        </p:nvSpPr>
        <p:spPr>
          <a:xfrm>
            <a:off x="107504" y="1772816"/>
            <a:ext cx="8928992" cy="35010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5157192"/>
            <a:ext cx="5760640" cy="1323439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600" b="1" dirty="0" smtClean="0"/>
              <a:t>Local </a:t>
            </a:r>
            <a:r>
              <a:rPr lang="de-DE" sz="1600" b="1" dirty="0" err="1" smtClean="0"/>
              <a:t>ion</a:t>
            </a:r>
            <a:r>
              <a:rPr lang="de-DE" sz="1600" b="1" dirty="0" smtClean="0"/>
              <a:t> </a:t>
            </a:r>
            <a:r>
              <a:rPr lang="de-DE" sz="1600" b="1" dirty="0" err="1" smtClean="0"/>
              <a:t>beams</a:t>
            </a:r>
            <a:r>
              <a:rPr lang="de-DE" sz="1600" b="1" dirty="0" smtClean="0"/>
              <a:t> after RFQ</a:t>
            </a:r>
            <a:r>
              <a:rPr lang="de-DE" sz="1600" dirty="0" smtClean="0"/>
              <a:t>: q/A &gt; 0.25: </a:t>
            </a:r>
            <a:r>
              <a:rPr lang="de-DE" sz="1600" baseline="30000" dirty="0" smtClean="0"/>
              <a:t>2</a:t>
            </a:r>
            <a:r>
              <a:rPr lang="de-DE" sz="1600" dirty="0" smtClean="0"/>
              <a:t>H</a:t>
            </a:r>
            <a:r>
              <a:rPr lang="de-DE" sz="1600" baseline="-25000" dirty="0" smtClean="0"/>
              <a:t>2</a:t>
            </a:r>
            <a:r>
              <a:rPr lang="de-DE" sz="1600" baseline="30000" dirty="0" smtClean="0"/>
              <a:t>1+</a:t>
            </a:r>
            <a:r>
              <a:rPr lang="de-DE" sz="1600" dirty="0" smtClean="0"/>
              <a:t>, D</a:t>
            </a:r>
            <a:r>
              <a:rPr lang="de-DE" sz="1600" baseline="30000" dirty="0" smtClean="0"/>
              <a:t>1+</a:t>
            </a:r>
            <a:r>
              <a:rPr lang="de-DE" sz="1600" dirty="0" smtClean="0"/>
              <a:t>,</a:t>
            </a:r>
            <a:r>
              <a:rPr lang="de-DE" sz="1600" baseline="30000" dirty="0" smtClean="0"/>
              <a:t>18</a:t>
            </a:r>
            <a:r>
              <a:rPr lang="de-DE" sz="1600" dirty="0" smtClean="0"/>
              <a:t>Ar</a:t>
            </a:r>
            <a:r>
              <a:rPr lang="de-DE" sz="1600" baseline="30000" dirty="0" smtClean="0"/>
              <a:t>1+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600" b="1" dirty="0" err="1" smtClean="0"/>
              <a:t>Injection</a:t>
            </a:r>
            <a:r>
              <a:rPr lang="de-DE" sz="1600" b="1" dirty="0" smtClean="0"/>
              <a:t> energy</a:t>
            </a:r>
            <a:r>
              <a:rPr lang="de-DE" sz="1600" dirty="0" smtClean="0"/>
              <a:t>: 300 </a:t>
            </a:r>
            <a:r>
              <a:rPr lang="de-DE" sz="1600" dirty="0" err="1" smtClean="0"/>
              <a:t>keV</a:t>
            </a:r>
            <a:r>
              <a:rPr lang="de-DE" sz="1600" dirty="0" smtClean="0"/>
              <a:t>/</a:t>
            </a:r>
            <a:r>
              <a:rPr lang="en-US" sz="1600" dirty="0" smtClean="0"/>
              <a:t>u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600" b="1" dirty="0" smtClean="0"/>
              <a:t>Repetition rate</a:t>
            </a:r>
            <a:r>
              <a:rPr lang="de-DE" sz="1600" dirty="0" smtClean="0"/>
              <a:t>: 1 Hz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600" b="1" dirty="0" smtClean="0"/>
              <a:t>Pulse </a:t>
            </a:r>
            <a:r>
              <a:rPr lang="de-DE" sz="1600" b="1" dirty="0" err="1" smtClean="0"/>
              <a:t>length</a:t>
            </a:r>
            <a:r>
              <a:rPr lang="de-DE" sz="1600" dirty="0" smtClean="0"/>
              <a:t>: 1 </a:t>
            </a:r>
            <a:r>
              <a:rPr lang="el-GR" sz="1600" dirty="0" smtClean="0"/>
              <a:t>μ</a:t>
            </a:r>
            <a:r>
              <a:rPr lang="de-DE" sz="1600" dirty="0" smtClean="0"/>
              <a:t>s – 1 </a:t>
            </a:r>
            <a:r>
              <a:rPr lang="de-DE" sz="1600" dirty="0" err="1" smtClean="0"/>
              <a:t>ms</a:t>
            </a:r>
            <a:endParaRPr lang="de-DE" sz="1600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de-DE" sz="1600" b="1" dirty="0" smtClean="0"/>
              <a:t>Beam </a:t>
            </a:r>
            <a:r>
              <a:rPr lang="de-DE" sz="1600" b="1" dirty="0" err="1" smtClean="0"/>
              <a:t>intensity</a:t>
            </a:r>
            <a:r>
              <a:rPr lang="de-DE" sz="1600" dirty="0" smtClean="0"/>
              <a:t>: </a:t>
            </a:r>
            <a:r>
              <a:rPr lang="de-DE" sz="1600" dirty="0" err="1" smtClean="0"/>
              <a:t>max</a:t>
            </a:r>
            <a:r>
              <a:rPr lang="de-DE" sz="1600" dirty="0" smtClean="0"/>
              <a:t> 10 </a:t>
            </a:r>
            <a:r>
              <a:rPr lang="el-GR" sz="1600" dirty="0" smtClean="0"/>
              <a:t>μ</a:t>
            </a:r>
            <a:r>
              <a:rPr lang="de-DE" sz="1600" dirty="0"/>
              <a:t>A</a:t>
            </a:r>
            <a:r>
              <a:rPr lang="de-DE" sz="1600" dirty="0" smtClean="0"/>
              <a:t> (6*10</a:t>
            </a:r>
            <a:r>
              <a:rPr lang="de-DE" sz="1600" baseline="30000" dirty="0" smtClean="0"/>
              <a:t>7</a:t>
            </a:r>
            <a:r>
              <a:rPr lang="de-DE" sz="1600" dirty="0" smtClean="0"/>
              <a:t> </a:t>
            </a:r>
            <a:r>
              <a:rPr lang="de-DE" sz="1600" dirty="0" err="1" smtClean="0"/>
              <a:t>part</a:t>
            </a:r>
            <a:r>
              <a:rPr lang="de-DE" sz="1600" dirty="0" smtClean="0"/>
              <a:t> per 1</a:t>
            </a:r>
            <a:r>
              <a:rPr lang="el-GR" sz="1600" dirty="0" smtClean="0"/>
              <a:t>μ</a:t>
            </a:r>
            <a:r>
              <a:rPr lang="de-DE" sz="1600" dirty="0"/>
              <a:t>s </a:t>
            </a:r>
            <a:r>
              <a:rPr lang="de-DE" sz="1600" dirty="0" smtClean="0"/>
              <a:t>pulse)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89898" y="18864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2400" b="1" dirty="0" smtClean="0"/>
              <a:t>Injection into CRYRING@ESR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952" t="9136" r="15807" b="39588"/>
          <a:stretch>
            <a:fillRect/>
          </a:stretch>
        </p:blipFill>
        <p:spPr bwMode="auto">
          <a:xfrm>
            <a:off x="-36512" y="1556792"/>
            <a:ext cx="9254589" cy="503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4139952" y="3284984"/>
            <a:ext cx="360040" cy="3253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3131840" y="3068960"/>
            <a:ext cx="712460" cy="6854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95536" y="2350621"/>
            <a:ext cx="2698175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Injection septum magnet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DC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65370" y="4726885"/>
            <a:ext cx="1954381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 smtClean="0"/>
              <a:t>Injection bumper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PULSED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74930" y="1238771"/>
            <a:ext cx="6746398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b="1" dirty="0" err="1" smtClean="0"/>
              <a:t>Injection</a:t>
            </a:r>
            <a:r>
              <a:rPr lang="de-DE" b="1" dirty="0" smtClean="0"/>
              <a:t> </a:t>
            </a:r>
            <a:r>
              <a:rPr lang="de-DE" b="1" dirty="0" err="1" smtClean="0"/>
              <a:t>from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local</a:t>
            </a:r>
            <a:r>
              <a:rPr lang="de-DE" b="1" dirty="0" smtClean="0"/>
              <a:t> </a:t>
            </a:r>
            <a:r>
              <a:rPr lang="de-DE" b="1" dirty="0" err="1" smtClean="0"/>
              <a:t>ion</a:t>
            </a:r>
            <a:r>
              <a:rPr lang="de-DE" b="1" dirty="0" smtClean="0"/>
              <a:t> </a:t>
            </a:r>
            <a:r>
              <a:rPr lang="de-DE" b="1" dirty="0" err="1" smtClean="0"/>
              <a:t>source</a:t>
            </a:r>
            <a:endParaRPr lang="de-DE" b="1" dirty="0" smtClean="0"/>
          </a:p>
          <a:p>
            <a:pPr algn="ctr"/>
            <a:endParaRPr lang="de-DE" b="1" dirty="0" smtClean="0"/>
          </a:p>
          <a:p>
            <a:pPr algn="l"/>
            <a:r>
              <a:rPr lang="de-DE" dirty="0" smtClean="0"/>
              <a:t>Multiturn </a:t>
            </a:r>
            <a:r>
              <a:rPr lang="de-DE" dirty="0" err="1" smtClean="0"/>
              <a:t>injection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r>
              <a:rPr lang="de-DE" dirty="0" smtClean="0"/>
              <a:t>:  </a:t>
            </a:r>
            <a:r>
              <a:rPr lang="de-DE" dirty="0" err="1" smtClean="0"/>
              <a:t>pulsed</a:t>
            </a:r>
            <a:r>
              <a:rPr lang="de-DE" dirty="0" smtClean="0"/>
              <a:t> </a:t>
            </a:r>
            <a:r>
              <a:rPr lang="de-DE" dirty="0" err="1" smtClean="0"/>
              <a:t>electrostatic</a:t>
            </a:r>
            <a:r>
              <a:rPr lang="de-DE" dirty="0" smtClean="0"/>
              <a:t> </a:t>
            </a:r>
            <a:r>
              <a:rPr lang="de-DE" dirty="0" err="1" smtClean="0"/>
              <a:t>bumper</a:t>
            </a:r>
            <a:endParaRPr lang="en-US" dirty="0" smtClean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093711" y="2673786"/>
            <a:ext cx="866221" cy="53919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779912" y="3212976"/>
            <a:ext cx="360040" cy="3600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7821717" y="5411607"/>
            <a:ext cx="663203" cy="332777"/>
            <a:chOff x="7821717" y="5411607"/>
            <a:chExt cx="663203" cy="332777"/>
          </a:xfrm>
        </p:grpSpPr>
        <p:sp>
          <p:nvSpPr>
            <p:cNvPr id="35" name="Oval 34"/>
            <p:cNvSpPr/>
            <p:nvPr/>
          </p:nvSpPr>
          <p:spPr>
            <a:xfrm rot="21111375">
              <a:off x="7824948" y="5502810"/>
              <a:ext cx="167359" cy="144016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 rot="21111375">
              <a:off x="7821717" y="5600368"/>
              <a:ext cx="167359" cy="144016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 rot="21111375">
              <a:off x="7967863" y="5576974"/>
              <a:ext cx="167359" cy="144016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 rot="21111375">
              <a:off x="8149278" y="5411607"/>
              <a:ext cx="167359" cy="144016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 rot="21111375">
              <a:off x="7990446" y="5438027"/>
              <a:ext cx="167359" cy="144016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 rot="21111375">
              <a:off x="8054586" y="5529163"/>
              <a:ext cx="167359" cy="144016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3" name="Oval 42"/>
            <p:cNvSpPr/>
            <p:nvPr/>
          </p:nvSpPr>
          <p:spPr>
            <a:xfrm rot="21111375">
              <a:off x="8142245" y="5516619"/>
              <a:ext cx="167359" cy="144016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/>
            <p:cNvSpPr/>
            <p:nvPr/>
          </p:nvSpPr>
          <p:spPr>
            <a:xfrm rot="21111375">
              <a:off x="8229903" y="5504075"/>
              <a:ext cx="167359" cy="144016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5" name="Oval 44"/>
            <p:cNvSpPr/>
            <p:nvPr/>
          </p:nvSpPr>
          <p:spPr>
            <a:xfrm rot="21111375">
              <a:off x="8317561" y="5491531"/>
              <a:ext cx="167359" cy="144016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8" name="Oval 47"/>
            <p:cNvSpPr/>
            <p:nvPr/>
          </p:nvSpPr>
          <p:spPr>
            <a:xfrm rot="21111375">
              <a:off x="8175696" y="5570441"/>
              <a:ext cx="167359" cy="144016"/>
            </a:xfrm>
            <a:prstGeom prst="ellipse">
              <a:avLst/>
            </a:prstGeom>
            <a:solidFill>
              <a:srgbClr val="0070C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2" name="Oval 71"/>
          <p:cNvSpPr/>
          <p:nvPr/>
        </p:nvSpPr>
        <p:spPr>
          <a:xfrm rot="21111375">
            <a:off x="3306780" y="3306840"/>
            <a:ext cx="167359" cy="144016"/>
          </a:xfrm>
          <a:prstGeom prst="ellipse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Oval 72"/>
          <p:cNvSpPr/>
          <p:nvPr/>
        </p:nvSpPr>
        <p:spPr>
          <a:xfrm rot="21111375">
            <a:off x="3531188" y="3265472"/>
            <a:ext cx="167359" cy="144016"/>
          </a:xfrm>
          <a:prstGeom prst="ellipse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4" name="Oval 73"/>
          <p:cNvSpPr/>
          <p:nvPr/>
        </p:nvSpPr>
        <p:spPr>
          <a:xfrm rot="21111375">
            <a:off x="3450796" y="3489880"/>
            <a:ext cx="167359" cy="144016"/>
          </a:xfrm>
          <a:prstGeom prst="ellipse">
            <a:avLst/>
          </a:prstGeom>
          <a:solidFill>
            <a:srgbClr val="0070C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>
            <a:stCxn id="22" idx="0"/>
          </p:cNvCxnSpPr>
          <p:nvPr/>
        </p:nvCxnSpPr>
        <p:spPr>
          <a:xfrm flipV="1">
            <a:off x="3142561" y="3645025"/>
            <a:ext cx="1141407" cy="10818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0"/>
            <a:endCxn id="17" idx="3"/>
          </p:cNvCxnSpPr>
          <p:nvPr/>
        </p:nvCxnSpPr>
        <p:spPr>
          <a:xfrm flipV="1">
            <a:off x="3142561" y="3654009"/>
            <a:ext cx="93616" cy="10728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4139952" y="3284984"/>
            <a:ext cx="360040" cy="325388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131840" y="3068960"/>
            <a:ext cx="712460" cy="685428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859444" y="6162037"/>
            <a:ext cx="126188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Ion </a:t>
            </a:r>
            <a:r>
              <a:rPr lang="de-DE" dirty="0" err="1" smtClean="0"/>
              <a:t>source</a:t>
            </a:r>
            <a:endParaRPr lang="en-US" dirty="0" smtClean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5648 C 0.04253 0.02523 0.08264 -0.00602 0.03576 -0.06459 C -0.01111 -0.12315 -0.18941 -0.25186 -0.27917 -0.29561 C -0.36893 -0.33936 -0.43611 -0.33357 -0.5033 -0.32778 " pathEditMode="fixed" ptsTypes="aaaA">
                                      <p:cBhvr>
                                        <p:cTn id="2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"/>
                            </p:stCondLst>
                            <p:childTnLst>
                              <p:par>
                                <p:cTn id="50" presetID="0" presetClass="pat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2 0.03445 C -0.0941 0.0666 -0.16511 0.09898 -0.21424 0.16095 C -0.26302 0.22293 -0.30868 0.33232 -0.31649 0.40702 C -0.32431 0.48172 -0.35104 0.574 -0.26094 0.60938 C -0.17083 0.64477 0.13559 0.66928 0.22378 0.61956 C 0.31215 0.56984 0.28489 0.39453 0.26927 0.31105 C 0.25382 0.22756 0.1816 0.1635 0.13021 0.11886 C 0.07882 0.07423 0.01962 0.0585 -0.03958 0.04278 " pathEditMode="fixed" rAng="0" ptsTypes="aaaaaaaA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317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4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292 0.04486 C -0.0941 0.07701 -0.1651 0.10939 -0.21424 0.17137 C -0.26302 0.23335 -0.30868 0.34274 -0.31649 0.41743 C -0.32431 0.49213 -0.35104 0.58441 -0.26094 0.61979 C -0.17083 0.65518 0.13559 0.67969 0.22378 0.62997 C 0.31215 0.58025 0.2849 0.40495 0.26927 0.32146 C 0.25382 0.23797 0.1816 0.17391 0.13021 0.12928 C 0.07882 0.08464 0.01962 0.06891 -0.03958 0.05319 " pathEditMode="fixed" rAng="0" ptsTypes="aaaaaaaA">
                                      <p:cBhvr>
                                        <p:cTn id="5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317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3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3091 0.04487 C -0.10209 0.07702 -0.1731 0.10939 -0.22223 0.17137 C -0.27101 0.23335 -0.31667 0.34274 -0.32449 0.41744 C -0.3323 0.49214 -0.35904 0.58442 -0.26893 0.6198 C -0.17883 0.65518 0.1276 0.6797 0.21579 0.62998 C 0.30416 0.58025 0.2769 0.40495 0.26128 0.32147 C 0.24583 0.23798 0.1736 0.17392 0.12221 0.12928 C 0.07083 0.08465 0.01162 0.06892 -0.04758 0.0532 " pathEditMode="fixed" rAng="0" ptsTypes="aaaaaaaA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317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471" b="4475"/>
          <a:stretch/>
        </p:blipFill>
        <p:spPr>
          <a:xfrm>
            <a:off x="683568" y="1196752"/>
            <a:ext cx="7236000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CRYRING ring </a:t>
            </a:r>
            <a:r>
              <a:rPr lang="de-DE" dirty="0" err="1" smtClean="0"/>
              <a:t>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6" y="188640"/>
            <a:ext cx="8617418" cy="787557"/>
          </a:xfrm>
        </p:spPr>
        <p:txBody>
          <a:bodyPr>
            <a:normAutofit/>
          </a:bodyPr>
          <a:lstStyle/>
          <a:p>
            <a:r>
              <a:rPr lang="de-DE" dirty="0" smtClean="0"/>
              <a:t>CRYRING ring </a:t>
            </a:r>
            <a:r>
              <a:rPr lang="de-DE" dirty="0" err="1" smtClean="0"/>
              <a:t>assembly</a:t>
            </a:r>
            <a:r>
              <a:rPr lang="de-DE" dirty="0" smtClean="0"/>
              <a:t>: </a:t>
            </a:r>
            <a:r>
              <a:rPr lang="de-DE" dirty="0" err="1" smtClean="0"/>
              <a:t>magnet</a:t>
            </a:r>
            <a:r>
              <a:rPr lang="de-DE" dirty="0" smtClean="0"/>
              <a:t> </a:t>
            </a:r>
            <a:r>
              <a:rPr lang="de-DE" dirty="0" err="1" smtClean="0"/>
              <a:t>straight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83" y="1282832"/>
            <a:ext cx="5688000" cy="5407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83" y="1290279"/>
            <a:ext cx="5714117" cy="54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96752"/>
            <a:ext cx="5796136" cy="54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729" y="1124744"/>
            <a:ext cx="2537874" cy="138499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de-DE" b="1" dirty="0" smtClean="0"/>
              <a:t>12 </a:t>
            </a:r>
            <a:r>
              <a:rPr lang="de-DE" b="1" dirty="0" err="1" smtClean="0"/>
              <a:t>Dipoles</a:t>
            </a:r>
            <a:r>
              <a:rPr lang="de-DE" dirty="0" smtClean="0"/>
              <a:t>: </a:t>
            </a:r>
            <a:r>
              <a:rPr lang="de-DE" dirty="0" err="1" smtClean="0"/>
              <a:t>ramped</a:t>
            </a:r>
            <a:endParaRPr lang="de-DE" sz="1600" dirty="0" smtClean="0"/>
          </a:p>
          <a:p>
            <a:pPr algn="l"/>
            <a:r>
              <a:rPr lang="de-DE" sz="1600" dirty="0" err="1" smtClean="0"/>
              <a:t>Bending</a:t>
            </a:r>
            <a:r>
              <a:rPr lang="de-DE" sz="1600" dirty="0" smtClean="0"/>
              <a:t> angle 30°</a:t>
            </a:r>
          </a:p>
          <a:p>
            <a:pPr algn="l"/>
            <a:r>
              <a:rPr lang="de-DE" sz="1600" dirty="0" smtClean="0"/>
              <a:t>Max </a:t>
            </a:r>
            <a:r>
              <a:rPr lang="de-DE" sz="1600" dirty="0" err="1" smtClean="0"/>
              <a:t>field</a:t>
            </a:r>
            <a:r>
              <a:rPr lang="de-DE" sz="1600" dirty="0" smtClean="0"/>
              <a:t> 1.2T</a:t>
            </a:r>
          </a:p>
          <a:p>
            <a:pPr algn="l"/>
            <a:r>
              <a:rPr lang="de-DE" sz="1600" dirty="0" err="1" smtClean="0"/>
              <a:t>Nom</a:t>
            </a:r>
            <a:r>
              <a:rPr lang="de-DE" sz="1600" dirty="0" smtClean="0"/>
              <a:t> </a:t>
            </a:r>
            <a:r>
              <a:rPr lang="de-DE" sz="1600" dirty="0" err="1" smtClean="0"/>
              <a:t>current</a:t>
            </a:r>
            <a:r>
              <a:rPr lang="de-DE" sz="1600" dirty="0" smtClean="0"/>
              <a:t> 1097A</a:t>
            </a:r>
          </a:p>
          <a:p>
            <a:pPr algn="l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79512" y="2276872"/>
            <a:ext cx="3127779" cy="16312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de-DE" b="1" dirty="0" smtClean="0"/>
              <a:t>18 </a:t>
            </a:r>
            <a:r>
              <a:rPr lang="de-DE" b="1" dirty="0" err="1" smtClean="0"/>
              <a:t>Quadrupoles</a:t>
            </a:r>
            <a:r>
              <a:rPr lang="de-DE" dirty="0" smtClean="0"/>
              <a:t>: </a:t>
            </a:r>
            <a:r>
              <a:rPr lang="de-DE" dirty="0" err="1" smtClean="0"/>
              <a:t>ramped</a:t>
            </a:r>
            <a:endParaRPr lang="de-DE" dirty="0" smtClean="0"/>
          </a:p>
          <a:p>
            <a:pPr algn="l"/>
            <a:r>
              <a:rPr lang="de-DE" sz="1600" dirty="0" smtClean="0"/>
              <a:t>12 </a:t>
            </a:r>
            <a:r>
              <a:rPr lang="de-DE" sz="1600" dirty="0" err="1" smtClean="0"/>
              <a:t>Focusing</a:t>
            </a:r>
            <a:endParaRPr lang="de-DE" sz="1600" dirty="0" smtClean="0"/>
          </a:p>
          <a:p>
            <a:pPr algn="l"/>
            <a:r>
              <a:rPr lang="de-DE" sz="1600" dirty="0" smtClean="0"/>
              <a:t> 6 </a:t>
            </a:r>
            <a:r>
              <a:rPr lang="de-DE" sz="1600" dirty="0" err="1" smtClean="0"/>
              <a:t>Defocusing</a:t>
            </a:r>
            <a:endParaRPr lang="de-DE" sz="1600" dirty="0" smtClean="0"/>
          </a:p>
          <a:p>
            <a:pPr algn="l"/>
            <a:r>
              <a:rPr lang="de-DE" sz="1600" dirty="0" smtClean="0"/>
              <a:t> Max </a:t>
            </a:r>
            <a:r>
              <a:rPr lang="de-DE" sz="1600" dirty="0" err="1" smtClean="0"/>
              <a:t>field</a:t>
            </a:r>
            <a:r>
              <a:rPr lang="de-DE" sz="1600" dirty="0" smtClean="0"/>
              <a:t> 5 T/m</a:t>
            </a:r>
          </a:p>
          <a:p>
            <a:pPr algn="l"/>
            <a:r>
              <a:rPr lang="de-DE" sz="1600" dirty="0" smtClean="0"/>
              <a:t> </a:t>
            </a:r>
            <a:r>
              <a:rPr lang="de-DE" sz="1600" dirty="0" err="1" smtClean="0"/>
              <a:t>Nom</a:t>
            </a:r>
            <a:r>
              <a:rPr lang="de-DE" sz="1600" dirty="0" smtClean="0"/>
              <a:t> </a:t>
            </a:r>
            <a:r>
              <a:rPr lang="de-DE" sz="1600" dirty="0" err="1" smtClean="0"/>
              <a:t>current</a:t>
            </a:r>
            <a:r>
              <a:rPr lang="de-DE" sz="1600" dirty="0" smtClean="0"/>
              <a:t> 336 A</a:t>
            </a:r>
          </a:p>
          <a:p>
            <a:pPr algn="l"/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79512" y="3645024"/>
            <a:ext cx="2089033" cy="16312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de-DE" b="1" dirty="0" smtClean="0"/>
              <a:t>12 Sextupoles</a:t>
            </a:r>
            <a:r>
              <a:rPr lang="de-DE" dirty="0" smtClean="0"/>
              <a:t>:</a:t>
            </a:r>
          </a:p>
          <a:p>
            <a:pPr algn="l"/>
            <a:r>
              <a:rPr lang="de-DE" sz="1600" dirty="0" smtClean="0"/>
              <a:t> 6 </a:t>
            </a:r>
            <a:r>
              <a:rPr lang="de-DE" sz="1600" dirty="0" err="1" smtClean="0"/>
              <a:t>Focusing</a:t>
            </a:r>
            <a:endParaRPr lang="de-DE" sz="1600" dirty="0" smtClean="0"/>
          </a:p>
          <a:p>
            <a:pPr algn="l"/>
            <a:r>
              <a:rPr lang="de-DE" sz="1600" dirty="0" smtClean="0"/>
              <a:t> 6 </a:t>
            </a:r>
            <a:r>
              <a:rPr lang="de-DE" sz="1600" dirty="0" err="1" smtClean="0"/>
              <a:t>Defocusing</a:t>
            </a:r>
            <a:endParaRPr lang="de-DE" sz="1600" dirty="0" smtClean="0"/>
          </a:p>
          <a:p>
            <a:pPr algn="l"/>
            <a:r>
              <a:rPr lang="de-DE" sz="1600" dirty="0" smtClean="0"/>
              <a:t> Max </a:t>
            </a:r>
            <a:r>
              <a:rPr lang="de-DE" sz="1600" dirty="0" err="1" smtClean="0"/>
              <a:t>field</a:t>
            </a:r>
            <a:r>
              <a:rPr lang="de-DE" sz="1600" dirty="0" smtClean="0"/>
              <a:t> 27 T/m</a:t>
            </a:r>
            <a:r>
              <a:rPr lang="de-DE" sz="1600" baseline="30000" dirty="0" smtClean="0"/>
              <a:t>2</a:t>
            </a:r>
          </a:p>
          <a:p>
            <a:pPr algn="l"/>
            <a:r>
              <a:rPr lang="de-DE" sz="1600" dirty="0" smtClean="0"/>
              <a:t> </a:t>
            </a:r>
            <a:r>
              <a:rPr lang="de-DE" sz="1600" dirty="0" err="1" smtClean="0"/>
              <a:t>Nom</a:t>
            </a:r>
            <a:r>
              <a:rPr lang="de-DE" sz="1600" dirty="0" smtClean="0"/>
              <a:t> </a:t>
            </a:r>
            <a:r>
              <a:rPr lang="de-DE" sz="1600" dirty="0" err="1" smtClean="0"/>
              <a:t>current</a:t>
            </a:r>
            <a:r>
              <a:rPr lang="de-DE" sz="1600" dirty="0" smtClean="0"/>
              <a:t> 10 A</a:t>
            </a:r>
          </a:p>
          <a:p>
            <a:pPr algn="l"/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79512" y="5060179"/>
            <a:ext cx="2896947" cy="16312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de-DE" b="1" dirty="0" smtClean="0"/>
              <a:t>12 </a:t>
            </a:r>
            <a:r>
              <a:rPr lang="de-DE" b="1" dirty="0" err="1" smtClean="0"/>
              <a:t>Correction</a:t>
            </a:r>
            <a:r>
              <a:rPr lang="de-DE" b="1" dirty="0" smtClean="0"/>
              <a:t> </a:t>
            </a:r>
            <a:r>
              <a:rPr lang="de-DE" b="1" dirty="0" err="1" smtClean="0"/>
              <a:t>dipoles</a:t>
            </a:r>
            <a:r>
              <a:rPr lang="de-DE" dirty="0" smtClean="0"/>
              <a:t>:</a:t>
            </a:r>
          </a:p>
          <a:p>
            <a:pPr algn="l"/>
            <a:r>
              <a:rPr lang="de-DE" sz="1600" dirty="0" smtClean="0"/>
              <a:t> 6 </a:t>
            </a:r>
            <a:r>
              <a:rPr lang="de-DE" sz="1600" dirty="0" err="1" smtClean="0"/>
              <a:t>Vertical</a:t>
            </a:r>
            <a:endParaRPr lang="de-DE" sz="1600" dirty="0" smtClean="0"/>
          </a:p>
          <a:p>
            <a:pPr algn="l"/>
            <a:r>
              <a:rPr lang="de-DE" sz="1600" dirty="0" smtClean="0"/>
              <a:t> 6 Horizontal</a:t>
            </a:r>
          </a:p>
          <a:p>
            <a:pPr algn="l"/>
            <a:r>
              <a:rPr lang="de-DE" sz="1600" dirty="0" smtClean="0"/>
              <a:t> Max </a:t>
            </a:r>
            <a:r>
              <a:rPr lang="de-DE" sz="1600" dirty="0" err="1" smtClean="0"/>
              <a:t>field</a:t>
            </a:r>
            <a:r>
              <a:rPr lang="de-DE" sz="1600" dirty="0" smtClean="0"/>
              <a:t> 0.03 T</a:t>
            </a:r>
            <a:endParaRPr lang="de-DE" sz="1600" baseline="30000" dirty="0" smtClean="0"/>
          </a:p>
          <a:p>
            <a:pPr algn="l"/>
            <a:r>
              <a:rPr lang="de-DE" sz="1600" dirty="0" smtClean="0"/>
              <a:t> </a:t>
            </a:r>
            <a:r>
              <a:rPr lang="de-DE" sz="1600" dirty="0" err="1" smtClean="0"/>
              <a:t>Nom</a:t>
            </a:r>
            <a:r>
              <a:rPr lang="de-DE" sz="1600" dirty="0" smtClean="0"/>
              <a:t> </a:t>
            </a:r>
            <a:r>
              <a:rPr lang="de-DE" sz="1600" dirty="0" err="1" smtClean="0"/>
              <a:t>current</a:t>
            </a:r>
            <a:r>
              <a:rPr lang="de-DE" sz="1600" dirty="0" smtClean="0"/>
              <a:t> 10 A</a:t>
            </a:r>
          </a:p>
          <a:p>
            <a:pPr algn="l"/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851" y="1196752"/>
            <a:ext cx="5774149" cy="53896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92" y="1196752"/>
            <a:ext cx="5727012" cy="544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111" y="1196752"/>
            <a:ext cx="5789393" cy="5474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80288"/>
            <a:ext cx="5775489" cy="548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8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1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66" y="1340768"/>
            <a:ext cx="7620562" cy="5256584"/>
          </a:xfrm>
        </p:spPr>
      </p:pic>
      <p:sp>
        <p:nvSpPr>
          <p:cNvPr id="5" name="TextBox 4"/>
          <p:cNvSpPr txBox="1"/>
          <p:nvPr/>
        </p:nvSpPr>
        <p:spPr>
          <a:xfrm>
            <a:off x="38505" y="1510333"/>
            <a:ext cx="4160113" cy="184665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de-DE" b="1" dirty="0" smtClean="0"/>
              <a:t>E-cooler:</a:t>
            </a:r>
          </a:p>
          <a:p>
            <a:pPr algn="l"/>
            <a:r>
              <a:rPr lang="de-DE" sz="1600" dirty="0" smtClean="0"/>
              <a:t>~20 </a:t>
            </a:r>
            <a:r>
              <a:rPr lang="de-DE" sz="1600" dirty="0" err="1" smtClean="0"/>
              <a:t>voltage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current</a:t>
            </a:r>
            <a:r>
              <a:rPr lang="de-DE" sz="1600" dirty="0" smtClean="0"/>
              <a:t> </a:t>
            </a:r>
            <a:r>
              <a:rPr lang="de-DE" sz="1600" dirty="0" err="1" smtClean="0"/>
              <a:t>supplies</a:t>
            </a:r>
            <a:r>
              <a:rPr lang="de-DE" sz="1600" dirty="0" smtClean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/>
              <a:t>7 </a:t>
            </a:r>
            <a:r>
              <a:rPr lang="de-DE" sz="1600" dirty="0" err="1" smtClean="0"/>
              <a:t>Guiding</a:t>
            </a:r>
            <a:r>
              <a:rPr lang="de-DE" sz="1600" dirty="0" smtClean="0"/>
              <a:t> </a:t>
            </a:r>
            <a:r>
              <a:rPr lang="de-DE" sz="1600" dirty="0" err="1" smtClean="0"/>
              <a:t>magnets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e- beam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 smtClean="0"/>
              <a:t>Superconducting</a:t>
            </a:r>
            <a:r>
              <a:rPr lang="de-DE" sz="1600" dirty="0" smtClean="0"/>
              <a:t> </a:t>
            </a:r>
            <a:r>
              <a:rPr lang="de-DE" sz="1600" dirty="0" err="1" smtClean="0"/>
              <a:t>gun</a:t>
            </a:r>
            <a:r>
              <a:rPr lang="de-DE" sz="1600" dirty="0" smtClean="0"/>
              <a:t> </a:t>
            </a:r>
            <a:r>
              <a:rPr lang="de-DE" sz="1600" dirty="0" err="1" smtClean="0"/>
              <a:t>solenoid</a:t>
            </a:r>
            <a:endParaRPr lang="de-DE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 smtClean="0"/>
              <a:t>Compensation</a:t>
            </a:r>
            <a:r>
              <a:rPr lang="de-DE" sz="1600" dirty="0" smtClean="0"/>
              <a:t> </a:t>
            </a:r>
            <a:r>
              <a:rPr lang="de-DE" sz="1600" dirty="0" err="1" smtClean="0"/>
              <a:t>solenoid</a:t>
            </a:r>
            <a:endParaRPr lang="de-DE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/>
              <a:t>2 </a:t>
            </a:r>
            <a:r>
              <a:rPr lang="de-DE" sz="1600" dirty="0" err="1" smtClean="0"/>
              <a:t>Correctors</a:t>
            </a:r>
            <a:r>
              <a:rPr lang="de-DE" sz="1600" dirty="0" smtClean="0"/>
              <a:t> + 2 </a:t>
            </a:r>
            <a:r>
              <a:rPr lang="de-DE" sz="1600" dirty="0" err="1" smtClean="0"/>
              <a:t>dipols</a:t>
            </a:r>
            <a:r>
              <a:rPr lang="de-DE" sz="1600" dirty="0" smtClean="0"/>
              <a:t> backleg </a:t>
            </a:r>
            <a:r>
              <a:rPr lang="de-DE" sz="1600" dirty="0" err="1" smtClean="0"/>
              <a:t>windings</a:t>
            </a:r>
            <a:endParaRPr lang="de-DE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/>
              <a:t>10 </a:t>
            </a:r>
            <a:r>
              <a:rPr lang="de-DE" sz="1600" dirty="0" err="1" smtClean="0"/>
              <a:t>Steering</a:t>
            </a:r>
            <a:r>
              <a:rPr lang="de-DE" sz="1600" dirty="0" smtClean="0"/>
              <a:t> </a:t>
            </a:r>
            <a:r>
              <a:rPr lang="de-DE" sz="1600" dirty="0" err="1" smtClean="0"/>
              <a:t>coils</a:t>
            </a:r>
            <a:endParaRPr lang="en-US" sz="16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726" y="3501008"/>
            <a:ext cx="3394146" cy="110799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de-DE" b="1" dirty="0" smtClean="0"/>
              <a:t>RF </a:t>
            </a:r>
            <a:r>
              <a:rPr lang="de-DE" b="1" dirty="0" err="1" smtClean="0"/>
              <a:t>driven</a:t>
            </a:r>
            <a:r>
              <a:rPr lang="de-DE" b="1" dirty="0" smtClean="0"/>
              <a:t> </a:t>
            </a:r>
            <a:r>
              <a:rPr lang="de-DE" b="1" dirty="0" err="1" smtClean="0"/>
              <a:t>drift</a:t>
            </a:r>
            <a:r>
              <a:rPr lang="de-DE" b="1" dirty="0" smtClean="0"/>
              <a:t> </a:t>
            </a:r>
            <a:r>
              <a:rPr lang="de-DE" b="1" dirty="0" err="1" smtClean="0"/>
              <a:t>tube</a:t>
            </a:r>
            <a:r>
              <a:rPr lang="de-DE" b="1" dirty="0"/>
              <a:t>:</a:t>
            </a:r>
            <a:endParaRPr lang="de-DE" b="1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/>
              <a:t>Slow </a:t>
            </a:r>
            <a:r>
              <a:rPr lang="de-DE" sz="1600" dirty="0" err="1" smtClean="0"/>
              <a:t>ramping</a:t>
            </a:r>
            <a:r>
              <a:rPr lang="de-DE" sz="1600" dirty="0" smtClean="0"/>
              <a:t> </a:t>
            </a:r>
            <a:r>
              <a:rPr lang="de-DE" sz="1600" dirty="0" err="1" smtClean="0"/>
              <a:t>mode</a:t>
            </a:r>
            <a:r>
              <a:rPr lang="de-DE" sz="1600" dirty="0" smtClean="0"/>
              <a:t> (1 T/s)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/>
              <a:t>RF </a:t>
            </a:r>
            <a:r>
              <a:rPr lang="de-DE" sz="1600" dirty="0" err="1" smtClean="0"/>
              <a:t>frequency</a:t>
            </a:r>
            <a:r>
              <a:rPr lang="de-DE" sz="1600" dirty="0" smtClean="0"/>
              <a:t> 40 kHz- 2.4 MHz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smtClean="0"/>
              <a:t>RF </a:t>
            </a:r>
            <a:r>
              <a:rPr lang="de-DE" sz="1600" dirty="0" err="1" smtClean="0"/>
              <a:t>voltage</a:t>
            </a:r>
            <a:r>
              <a:rPr lang="de-DE" sz="1600" dirty="0" smtClean="0"/>
              <a:t> 0-1000V</a:t>
            </a:r>
            <a:r>
              <a:rPr lang="de-DE" sz="1600" baseline="-25000" dirty="0" smtClean="0"/>
              <a:t>p-p</a:t>
            </a:r>
            <a:endParaRPr lang="en-US" sz="1600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CRYRING ring </a:t>
            </a:r>
            <a:r>
              <a:rPr lang="de-DE" dirty="0" err="1" smtClean="0"/>
              <a:t>assembly</a:t>
            </a:r>
            <a:r>
              <a:rPr lang="de-DE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1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ryring_Diagn+nomencl1 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8023" y="1196752"/>
            <a:ext cx="7320481" cy="510276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CRYRING ring </a:t>
            </a:r>
            <a:r>
              <a:rPr lang="de-DE" dirty="0" err="1" smtClean="0"/>
              <a:t>assembly</a:t>
            </a:r>
            <a:r>
              <a:rPr lang="de-DE" dirty="0" smtClean="0"/>
              <a:t>: </a:t>
            </a:r>
            <a:r>
              <a:rPr lang="de-DE" dirty="0" err="1" smtClean="0"/>
              <a:t>Diagnostics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404" y="1264692"/>
            <a:ext cx="3514484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600" dirty="0" smtClean="0"/>
              <a:t>Faraday </a:t>
            </a:r>
            <a:r>
              <a:rPr lang="de-DE" sz="1600" dirty="0" err="1" smtClean="0"/>
              <a:t>cups</a:t>
            </a:r>
            <a:endParaRPr lang="de-DE" sz="16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600" dirty="0" smtClean="0"/>
              <a:t>Screens (MCP, </a:t>
            </a:r>
            <a:r>
              <a:rPr lang="de-DE" sz="1600" dirty="0" err="1" smtClean="0"/>
              <a:t>Cromox</a:t>
            </a:r>
            <a:r>
              <a:rPr lang="de-DE" sz="1600" dirty="0" smtClean="0"/>
              <a:t>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600" dirty="0" smtClean="0"/>
              <a:t>Beam </a:t>
            </a:r>
            <a:r>
              <a:rPr lang="de-DE" sz="1600" dirty="0" err="1" smtClean="0"/>
              <a:t>position</a:t>
            </a:r>
            <a:r>
              <a:rPr lang="de-DE" sz="1600" dirty="0" smtClean="0"/>
              <a:t> </a:t>
            </a:r>
            <a:r>
              <a:rPr lang="de-DE" sz="1600" dirty="0" err="1" smtClean="0"/>
              <a:t>monitors</a:t>
            </a:r>
            <a:r>
              <a:rPr lang="de-DE" sz="1600" dirty="0" smtClean="0"/>
              <a:t> (BPM)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600" dirty="0" err="1" smtClean="0"/>
              <a:t>Schottky</a:t>
            </a:r>
            <a:r>
              <a:rPr lang="de-DE" sz="1600" dirty="0" smtClean="0"/>
              <a:t> </a:t>
            </a:r>
            <a:r>
              <a:rPr lang="de-DE" sz="1600" dirty="0" err="1" smtClean="0"/>
              <a:t>pickup</a:t>
            </a:r>
            <a:endParaRPr lang="de-DE" sz="1600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de-DE" sz="1600" dirty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600" dirty="0" err="1" smtClean="0"/>
              <a:t>Ionization</a:t>
            </a:r>
            <a:r>
              <a:rPr lang="de-DE" sz="1600" dirty="0" smtClean="0"/>
              <a:t> </a:t>
            </a:r>
            <a:r>
              <a:rPr lang="de-DE" sz="1600" dirty="0" err="1" smtClean="0"/>
              <a:t>profile</a:t>
            </a:r>
            <a:r>
              <a:rPr lang="de-DE" sz="1600" dirty="0" smtClean="0"/>
              <a:t> </a:t>
            </a:r>
            <a:r>
              <a:rPr lang="de-DE" sz="1600" dirty="0" err="1" smtClean="0"/>
              <a:t>monitors</a:t>
            </a:r>
            <a:r>
              <a:rPr lang="de-DE" sz="1600" dirty="0" smtClean="0"/>
              <a:t> (IPM)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sz="1600" dirty="0" smtClean="0"/>
              <a:t>Current transformers (AC, DC)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24" y="6186790"/>
            <a:ext cx="6465231" cy="33855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>
                <a:sym typeface="Wingdings"/>
              </a:rPr>
              <a:t> </a:t>
            </a:r>
            <a:r>
              <a:rPr lang="de-DE" sz="1600" dirty="0" err="1" smtClean="0">
                <a:sym typeface="Wingdings"/>
              </a:rPr>
              <a:t>For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details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about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the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diagnostics</a:t>
            </a:r>
            <a:r>
              <a:rPr lang="de-DE" sz="1600" dirty="0" smtClean="0">
                <a:sym typeface="Wingdings"/>
              </a:rPr>
              <a:t> </a:t>
            </a:r>
            <a:r>
              <a:rPr lang="de-DE" sz="1600" dirty="0" err="1" smtClean="0">
                <a:sym typeface="Wingdings"/>
              </a:rPr>
              <a:t>s</a:t>
            </a:r>
            <a:r>
              <a:rPr lang="de-DE" sz="1600" dirty="0" err="1" smtClean="0"/>
              <a:t>ee</a:t>
            </a:r>
            <a:r>
              <a:rPr lang="de-DE" sz="1600" dirty="0" smtClean="0"/>
              <a:t> </a:t>
            </a:r>
            <a:r>
              <a:rPr lang="de-DE" sz="1600" dirty="0" err="1" smtClean="0"/>
              <a:t>presentation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H. Bräuning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4802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9471" b="4475"/>
          <a:stretch/>
        </p:blipFill>
        <p:spPr>
          <a:xfrm>
            <a:off x="2257662" y="1196753"/>
            <a:ext cx="6850841" cy="5112568"/>
          </a:xfr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CRYRING ring </a:t>
            </a:r>
            <a:r>
              <a:rPr lang="de-DE" dirty="0" err="1" smtClean="0"/>
              <a:t>assembly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6" y="1325549"/>
            <a:ext cx="2340654" cy="1815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212976"/>
            <a:ext cx="2441789" cy="1185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37112"/>
            <a:ext cx="2165906" cy="21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4282571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Origin and location of CRYRING@ESR</a:t>
            </a:r>
            <a:r>
              <a:rPr lang="en-US" b="1" dirty="0" smtClean="0"/>
              <a:t>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Purposes of CRYRING@ESR facility</a:t>
            </a:r>
          </a:p>
          <a:p>
            <a:endParaRPr lang="en-US" b="1" dirty="0" smtClean="0"/>
          </a:p>
          <a:p>
            <a:r>
              <a:rPr lang="en-US" b="1" dirty="0" smtClean="0"/>
              <a:t>Injection </a:t>
            </a:r>
            <a:r>
              <a:rPr lang="en-US" b="1" dirty="0"/>
              <a:t>into </a:t>
            </a:r>
            <a:r>
              <a:rPr lang="en-US" b="1" dirty="0" smtClean="0"/>
              <a:t>CRYRING@ESR</a:t>
            </a:r>
            <a:endParaRPr lang="de-DE" b="1" dirty="0"/>
          </a:p>
          <a:p>
            <a:pPr marL="0" indent="0">
              <a:buNone/>
            </a:pPr>
            <a:endParaRPr lang="de-DE" b="1" dirty="0"/>
          </a:p>
          <a:p>
            <a:r>
              <a:rPr lang="de-DE" b="1" dirty="0"/>
              <a:t>CRYRING ring </a:t>
            </a:r>
            <a:r>
              <a:rPr lang="de-DE" b="1" dirty="0" smtClean="0"/>
              <a:t>assembly</a:t>
            </a:r>
          </a:p>
          <a:p>
            <a:endParaRPr lang="en-US" b="1" dirty="0"/>
          </a:p>
          <a:p>
            <a:r>
              <a:rPr lang="en-US" b="1" dirty="0" smtClean="0"/>
              <a:t>CRYRING@ESR commissioning status and future plans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92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Ion Source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617663" y="6583363"/>
            <a:ext cx="5864225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F. Herfurth "CRYRING@ESR"</a:t>
            </a:r>
            <a:endParaRPr lang="de-DE"/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r="610" b="9198"/>
          <a:stretch/>
        </p:blipFill>
        <p:spPr>
          <a:xfrm>
            <a:off x="-658200" y="3367133"/>
            <a:ext cx="8964000" cy="388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247" y="1129059"/>
            <a:ext cx="8229600" cy="252854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Typical gases so far –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</a:t>
            </a:r>
            <a:r>
              <a:rPr lang="en-US" sz="2000" dirty="0" err="1" smtClean="0"/>
              <a:t>Ar</a:t>
            </a: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Typical intensities of beam for injection – 40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A, </a:t>
            </a:r>
            <a:r>
              <a:rPr lang="en-US" sz="2000" dirty="0" smtClean="0">
                <a:solidFill>
                  <a:srgbClr val="008000"/>
                </a:solidFill>
              </a:rPr>
              <a:t>has been improved starting at 1 </a:t>
            </a:r>
            <a:r>
              <a:rPr lang="en-US" sz="2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solidFill>
                  <a:srgbClr val="008000"/>
                </a:solidFill>
              </a:rPr>
              <a:t>A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Uninterrupted operation time –</a:t>
            </a:r>
            <a:r>
              <a:rPr lang="en-US" sz="2000" dirty="0" smtClean="0">
                <a:solidFill>
                  <a:srgbClr val="008000"/>
                </a:solidFill>
              </a:rPr>
              <a:t>improved from a few days to weeks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</a:rPr>
              <a:t>Second version built for fast change over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Other source types (e.g. EBIT) and upgrade of RF Power discussed or already scheduled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5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Commissioning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Frank Herfurth - Deceleration</a:t>
            </a:r>
            <a:endParaRPr lang="de-DE" dirty="0"/>
          </a:p>
        </p:txBody>
      </p:sp>
      <p:pic>
        <p:nvPicPr>
          <p:cNvPr id="5" name="Picture 4" descr="17-08-31_193538_dimetrod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t="47634" b="13465"/>
          <a:stretch/>
        </p:blipFill>
        <p:spPr>
          <a:xfrm>
            <a:off x="155865" y="1295401"/>
            <a:ext cx="6540500" cy="248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4100" y="1154668"/>
            <a:ext cx="314863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Many turns and RF bunching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33550" y="1739472"/>
            <a:ext cx="5597238" cy="4508928"/>
            <a:chOff x="1733550" y="1739472"/>
            <a:chExt cx="5597238" cy="450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550" y="1739472"/>
              <a:ext cx="5422900" cy="45089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39039" y="1826736"/>
              <a:ext cx="3391749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 smtClean="0"/>
                <a:t>Multi turn injection (improving)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923999" y="3256002"/>
            <a:ext cx="5072835" cy="3424198"/>
            <a:chOff x="3923999" y="3256002"/>
            <a:chExt cx="5072835" cy="3424198"/>
          </a:xfrm>
        </p:grpSpPr>
        <p:grpSp>
          <p:nvGrpSpPr>
            <p:cNvPr id="12" name="Group 11"/>
            <p:cNvGrpSpPr/>
            <p:nvPr/>
          </p:nvGrpSpPr>
          <p:grpSpPr>
            <a:xfrm>
              <a:off x="3923999" y="3256002"/>
              <a:ext cx="5072835" cy="3424198"/>
              <a:chOff x="3923999" y="3256002"/>
              <a:chExt cx="5072835" cy="3424198"/>
            </a:xfrm>
          </p:grpSpPr>
          <p:pic>
            <p:nvPicPr>
              <p:cNvPr id="7" name="Picture 6" descr="17-08-31_185916_lifetimespectrum_20170831_181953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33" t="17531" r="31528" b="16296"/>
              <a:stretch/>
            </p:blipFill>
            <p:spPr>
              <a:xfrm>
                <a:off x="4445000" y="3276600"/>
                <a:ext cx="4127500" cy="340360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3923999" y="3256002"/>
                <a:ext cx="5072835" cy="369332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 smtClean="0"/>
                  <a:t>Stored Beam Lifetime Measurement in </a:t>
                </a:r>
                <a:r>
                  <a:rPr lang="en-US" dirty="0" err="1" smtClean="0"/>
                  <a:t>Schottky</a:t>
                </a:r>
                <a:endParaRPr lang="en-US" dirty="0" smtClean="0"/>
              </a:p>
            </p:txBody>
          </p:sp>
        </p:grpSp>
        <p:sp>
          <p:nvSpPr>
            <p:cNvPr id="16" name="Left-Right Arrow 15"/>
            <p:cNvSpPr/>
            <p:nvPr/>
          </p:nvSpPr>
          <p:spPr>
            <a:xfrm>
              <a:off x="4851400" y="4381500"/>
              <a:ext cx="3429000" cy="685800"/>
            </a:xfrm>
            <a:prstGeom prst="leftRightArrow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0.5 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79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131033" y="1163962"/>
            <a:ext cx="8856000" cy="5220000"/>
            <a:chOff x="108488" y="1305344"/>
            <a:chExt cx="8856000" cy="5220000"/>
          </a:xfrm>
        </p:grpSpPr>
        <p:pic>
          <p:nvPicPr>
            <p:cNvPr id="22" name="Picture 21" descr="Cryring3D_withStudent.png"/>
            <p:cNvPicPr preferRelativeResize="0"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9843" t="11087" r="-339" b="1954"/>
            <a:stretch/>
          </p:blipFill>
          <p:spPr>
            <a:xfrm>
              <a:off x="108488" y="1305344"/>
              <a:ext cx="8856000" cy="522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35" name="Straight Arrow Connector 34"/>
            <p:cNvCxnSpPr/>
            <p:nvPr/>
          </p:nvCxnSpPr>
          <p:spPr>
            <a:xfrm flipV="1">
              <a:off x="1583668" y="1552146"/>
              <a:ext cx="972108" cy="25202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329978" y="1916832"/>
              <a:ext cx="1577726" cy="32301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11676" y="5298574"/>
              <a:ext cx="3893763" cy="10801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11676" y="1367480"/>
              <a:ext cx="1107996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Cave B</a:t>
              </a:r>
              <a:endParaRPr lang="en-US" dirty="0">
                <a:solidFill>
                  <a:srgbClr val="FF0000"/>
                </a:solidFill>
              </a:endParaRPr>
            </a:p>
            <a:p>
              <a:pPr algn="l"/>
              <a:r>
                <a:rPr lang="de-DE" dirty="0" err="1" smtClean="0">
                  <a:solidFill>
                    <a:srgbClr val="FF0000"/>
                  </a:solidFill>
                </a:rPr>
                <a:t>Entrance</a:t>
              </a:r>
              <a:endParaRPr lang="en-US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217225" y="3747632"/>
            <a:ext cx="1451038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b="1" dirty="0" smtClean="0">
                <a:solidFill>
                  <a:srgbClr val="FF0000"/>
                </a:solidFill>
              </a:rPr>
              <a:t>TH.1.023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940914">
            <a:off x="337106" y="5729190"/>
            <a:ext cx="351032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 err="1" smtClean="0"/>
              <a:t>way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CRYRING </a:t>
            </a:r>
            <a:r>
              <a:rPr lang="de-DE" b="1" dirty="0" err="1" smtClean="0"/>
              <a:t>control</a:t>
            </a:r>
            <a:r>
              <a:rPr lang="de-DE" b="1" dirty="0" smtClean="0"/>
              <a:t> </a:t>
            </a:r>
            <a:r>
              <a:rPr lang="de-DE" b="1" dirty="0" err="1" smtClean="0"/>
              <a:t>room</a:t>
            </a:r>
            <a:endParaRPr lang="en-US" b="1" dirty="0" smtClean="0"/>
          </a:p>
        </p:txBody>
      </p:sp>
      <p:sp>
        <p:nvSpPr>
          <p:cNvPr id="79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242342" cy="787557"/>
          </a:xfrm>
        </p:spPr>
        <p:txBody>
          <a:bodyPr>
            <a:normAutofit/>
          </a:bodyPr>
          <a:lstStyle/>
          <a:p>
            <a:r>
              <a:rPr lang="de-DE" dirty="0" smtClean="0"/>
              <a:t>CRYRING@ESR Control </a:t>
            </a:r>
            <a:r>
              <a:rPr lang="de-DE" dirty="0" err="1" smtClean="0"/>
              <a:t>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4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590255"/>
          </a:xfrm>
        </p:spPr>
        <p:txBody>
          <a:bodyPr>
            <a:normAutofit/>
          </a:bodyPr>
          <a:lstStyle/>
          <a:p>
            <a:r>
              <a:rPr lang="de-DE" dirty="0" smtClean="0"/>
              <a:t>CRYRING@ESR Control </a:t>
            </a:r>
            <a:r>
              <a:rPr lang="de-DE" dirty="0" err="1" smtClean="0"/>
              <a:t>room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07504" y="1340767"/>
            <a:ext cx="2720901" cy="4837157"/>
            <a:chOff x="2931219" y="1628800"/>
            <a:chExt cx="2720901" cy="48371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219" y="1628800"/>
              <a:ext cx="2720901" cy="4837157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3491880" y="4653136"/>
              <a:ext cx="1224136" cy="144016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3995936" y="2276872"/>
              <a:ext cx="1368152" cy="17705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/>
        </p:blipFill>
        <p:spPr>
          <a:xfrm>
            <a:off x="2915816" y="1369036"/>
            <a:ext cx="3024336" cy="4808888"/>
          </a:xfrm>
          <a:prstGeom prst="rect">
            <a:avLst/>
          </a:prstGeom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00156"/>
            <a:ext cx="3059832" cy="4777768"/>
          </a:xfr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4281942" y="4077072"/>
            <a:ext cx="146042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85528" y="5574430"/>
            <a:ext cx="1451038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b="1" dirty="0" smtClean="0">
                <a:solidFill>
                  <a:srgbClr val="FF0000"/>
                </a:solidFill>
              </a:rPr>
              <a:t>TH.2.034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CRYRING operations in 2017-2019</a:t>
            </a:r>
            <a:endParaRPr lang="en-US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265136395"/>
              </p:ext>
            </p:extLst>
          </p:nvPr>
        </p:nvGraphicFramePr>
        <p:xfrm>
          <a:off x="1403648" y="1268760"/>
          <a:ext cx="616800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7544" y="5970766"/>
            <a:ext cx="8627859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 smtClean="0"/>
              <a:t>For dates, look into plan of accelerator operations and a beam time schedule by S. Reimann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an4enhanced,rs3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0" r="4509"/>
          <a:stretch>
            <a:fillRect/>
          </a:stretch>
        </p:blipFill>
        <p:spPr bwMode="auto">
          <a:xfrm>
            <a:off x="3347864" y="1916832"/>
            <a:ext cx="5749821" cy="2094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DSC_109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72" b="11549"/>
          <a:stretch/>
        </p:blipFill>
        <p:spPr>
          <a:xfrm>
            <a:off x="3347864" y="4062852"/>
            <a:ext cx="5760640" cy="260650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and location of CRYRING@ESR.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7504" y="2132856"/>
            <a:ext cx="3024336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/>
              <a:t>Manne-Siegbahn Laboratory (MSL), Stockholm</a:t>
            </a:r>
          </a:p>
          <a:p>
            <a:r>
              <a:rPr lang="de-DE" sz="2400" dirty="0" smtClean="0"/>
              <a:t>1992-2010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07504" y="5229200"/>
            <a:ext cx="295232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/>
              <a:t>GSI, Darmstadt</a:t>
            </a:r>
          </a:p>
          <a:p>
            <a:r>
              <a:rPr lang="de-DE" sz="2400" dirty="0" smtClean="0"/>
              <a:t>2013- </a:t>
            </a:r>
            <a:r>
              <a:rPr lang="en-GB" sz="2400" dirty="0" smtClean="0"/>
              <a:t>present</a:t>
            </a:r>
            <a:r>
              <a:rPr lang="de-DE" sz="2400" dirty="0" smtClean="0"/>
              <a:t> </a:t>
            </a:r>
            <a:endParaRPr lang="en-US" sz="2400" dirty="0"/>
          </a:p>
        </p:txBody>
      </p:sp>
      <p:sp>
        <p:nvSpPr>
          <p:cNvPr id="13" name="Down Arrow 12"/>
          <p:cNvSpPr/>
          <p:nvPr/>
        </p:nvSpPr>
        <p:spPr>
          <a:xfrm>
            <a:off x="1331640" y="3717032"/>
            <a:ext cx="288032" cy="1512168"/>
          </a:xfrm>
          <a:prstGeom prst="down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1085835"/>
            <a:ext cx="9108504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</a:rPr>
              <a:t>Heavy ion storage ring:</a:t>
            </a:r>
          </a:p>
          <a:p>
            <a:pPr algn="ctr"/>
            <a:r>
              <a:rPr lang="de-DE" sz="2400" dirty="0" smtClean="0"/>
              <a:t>Stores, cooles, accelerates and decelerates heavy HCI.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and location of CRYRING@ESR.</a:t>
            </a:r>
            <a:endParaRPr lang="en-US" dirty="0"/>
          </a:p>
        </p:txBody>
      </p:sp>
      <p:pic>
        <p:nvPicPr>
          <p:cNvPr id="21" name="Picture 20" descr="FAIR_3DGrafik-incl-CRYESR.jpg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3"/>
          <a:stretch/>
        </p:blipFill>
        <p:spPr>
          <a:xfrm>
            <a:off x="179512" y="1052736"/>
            <a:ext cx="8706963" cy="5409681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370249" y="2623431"/>
            <a:ext cx="121126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i="1" dirty="0">
                <a:cs typeface="+mn-cs"/>
              </a:rPr>
              <a:t>11 MeV/u</a:t>
            </a:r>
            <a:endParaRPr lang="de-DE" sz="1800" i="1" dirty="0">
              <a:cs typeface="+mn-cs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319338" y="2626607"/>
            <a:ext cx="104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UNILAC</a:t>
            </a:r>
            <a:endParaRPr lang="de-DE" sz="1800" b="1" dirty="0">
              <a:cs typeface="+mn-cs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7028910" y="2106348"/>
            <a:ext cx="55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SIS</a:t>
            </a:r>
            <a:endParaRPr lang="de-DE" sz="1800" b="1" dirty="0">
              <a:cs typeface="+mn-cs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 rot="18358877">
            <a:off x="6596298" y="3303687"/>
            <a:ext cx="14876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>
                <a:cs typeface="+mn-cs"/>
              </a:rPr>
              <a:t>400 MeV/u</a:t>
            </a:r>
            <a:endParaRPr lang="de-DE" sz="2000" i="1" dirty="0">
              <a:cs typeface="+mn-cs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5814807" y="3934354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ESR</a:t>
            </a:r>
            <a:endParaRPr lang="de-DE" sz="1800" b="1" dirty="0">
              <a:cs typeface="+mn-cs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 rot="18080861">
            <a:off x="6237170" y="3143844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FRS</a:t>
            </a:r>
            <a:endParaRPr lang="de-DE" sz="1800" b="1" dirty="0">
              <a:cs typeface="+mn-cs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 rot="17855448">
            <a:off x="5121012" y="4837225"/>
            <a:ext cx="12023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>
                <a:cs typeface="+mn-cs"/>
              </a:rPr>
              <a:t>4 MeV/u</a:t>
            </a:r>
            <a:endParaRPr lang="de-DE" sz="2000" i="1" dirty="0"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748445" y="5295875"/>
            <a:ext cx="3560749" cy="1373485"/>
            <a:chOff x="2748445" y="4961177"/>
            <a:chExt cx="3560749" cy="1373485"/>
          </a:xfrm>
        </p:grpSpPr>
        <p:sp>
          <p:nvSpPr>
            <p:cNvPr id="30" name="Oval 29"/>
            <p:cNvSpPr/>
            <p:nvPr/>
          </p:nvSpPr>
          <p:spPr bwMode="auto">
            <a:xfrm>
              <a:off x="4853829" y="4961177"/>
              <a:ext cx="1455365" cy="1373485"/>
            </a:xfrm>
            <a:prstGeom prst="ellipse">
              <a:avLst/>
            </a:prstGeom>
            <a:noFill/>
            <a:ln w="38100" cap="flat" cmpd="sng" algn="ctr">
              <a:solidFill>
                <a:srgbClr val="008000">
                  <a:alpha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31D300">
                  <a:alpha val="48000"/>
                </a:srgb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48445" y="5584356"/>
              <a:ext cx="2039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CRYRING@ESR</a:t>
              </a:r>
              <a:endParaRPr lang="en-US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530103" y="3140968"/>
            <a:ext cx="8226473" cy="5364734"/>
            <a:chOff x="1674119" y="2771279"/>
            <a:chExt cx="8226473" cy="5364734"/>
          </a:xfrm>
        </p:grpSpPr>
        <p:pic>
          <p:nvPicPr>
            <p:cNvPr id="33" name="Picture 32" descr="Cryring3D_withStudent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512" t="7894" r="10631" b="11482"/>
            <a:stretch/>
          </p:blipFill>
          <p:spPr>
            <a:xfrm>
              <a:off x="1674119" y="2771279"/>
              <a:ext cx="8226473" cy="536473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580112" y="5517232"/>
              <a:ext cx="768159" cy="40011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000" b="1" dirty="0" smtClean="0"/>
                <a:t>17 m</a:t>
              </a:r>
              <a:endParaRPr lang="en-US" sz="2000" b="1" dirty="0" smtClean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66515" y="3163257"/>
              <a:ext cx="713657" cy="40011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000" b="1" dirty="0" smtClean="0">
                  <a:solidFill>
                    <a:srgbClr val="FF0000"/>
                  </a:solidFill>
                </a:rPr>
                <a:t>ESR</a:t>
              </a:r>
              <a:endParaRPr lang="en-US" sz="20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39" name="Right Arrow 38"/>
            <p:cNvSpPr/>
            <p:nvPr/>
          </p:nvSpPr>
          <p:spPr>
            <a:xfrm rot="8695140">
              <a:off x="6686390" y="3153986"/>
              <a:ext cx="906844" cy="99803"/>
            </a:xfrm>
            <a:prstGeom prst="rightArrow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476932" y="4142506"/>
              <a:ext cx="1351652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b="1" dirty="0" smtClean="0">
                  <a:solidFill>
                    <a:srgbClr val="FF0000"/>
                  </a:solidFill>
                </a:rPr>
                <a:t>Local </a:t>
              </a:r>
            </a:p>
            <a:p>
              <a:pPr algn="l"/>
              <a:r>
                <a:rPr lang="de-DE" b="1" dirty="0" smtClean="0">
                  <a:solidFill>
                    <a:srgbClr val="FF0000"/>
                  </a:solidFill>
                </a:rPr>
                <a:t>ion source</a:t>
              </a:r>
              <a:endParaRPr lang="en-US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8316416" y="4725144"/>
              <a:ext cx="432048" cy="432048"/>
            </a:xfrm>
            <a:prstGeom prst="ellipse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353300" y="5179481"/>
              <a:ext cx="1210588" cy="40011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000" b="1" dirty="0" smtClean="0">
                  <a:solidFill>
                    <a:srgbClr val="FF0000"/>
                  </a:solidFill>
                </a:rPr>
                <a:t>E-cooler</a:t>
              </a:r>
              <a:endParaRPr lang="en-US" sz="20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31574" y="7307783"/>
              <a:ext cx="1324402" cy="40011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000" b="1" dirty="0" smtClean="0">
                  <a:solidFill>
                    <a:srgbClr val="FF0000"/>
                  </a:solidFill>
                </a:rPr>
                <a:t>RF cavity</a:t>
              </a:r>
              <a:endParaRPr lang="en-US" sz="20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228184" y="7667823"/>
              <a:ext cx="1438214" cy="40011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000" b="1" dirty="0" smtClean="0">
                  <a:solidFill>
                    <a:srgbClr val="FF0000"/>
                  </a:solidFill>
                </a:rPr>
                <a:t>Extraction</a:t>
              </a:r>
              <a:endParaRPr lang="en-US" sz="2000" b="1" dirty="0" smtClean="0">
                <a:solidFill>
                  <a:srgbClr val="FF0000"/>
                </a:solidFill>
              </a:endParaRPr>
            </a:p>
          </p:txBody>
        </p:sp>
        <p:sp>
          <p:nvSpPr>
            <p:cNvPr id="45" name="Right Arrow 44"/>
            <p:cNvSpPr/>
            <p:nvPr/>
          </p:nvSpPr>
          <p:spPr>
            <a:xfrm rot="683762">
              <a:off x="5794037" y="7534716"/>
              <a:ext cx="1477805" cy="73382"/>
            </a:xfrm>
            <a:prstGeom prst="rightArrow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388424" y="6301412"/>
              <a:ext cx="992579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b="1" dirty="0" smtClean="0">
                  <a:solidFill>
                    <a:srgbClr val="FF0000"/>
                  </a:solidFill>
                </a:rPr>
                <a:t>Target</a:t>
              </a:r>
            </a:p>
            <a:p>
              <a:pPr algn="l"/>
              <a:r>
                <a:rPr lang="de-DE" b="1" dirty="0" smtClean="0">
                  <a:solidFill>
                    <a:srgbClr val="FF0000"/>
                  </a:solidFill>
                </a:rPr>
                <a:t>section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V="1">
              <a:off x="3851920" y="4941168"/>
              <a:ext cx="3600400" cy="115212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414305"/>
              </p:ext>
            </p:extLst>
          </p:nvPr>
        </p:nvGraphicFramePr>
        <p:xfrm>
          <a:off x="35496" y="1052736"/>
          <a:ext cx="3672408" cy="2889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566174"/>
                <a:gridCol w="2106234"/>
              </a:tblGrid>
              <a:tr h="308780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Circumference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FDBB63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54.17 m (ESR/2)</a:t>
                      </a:r>
                      <a:endParaRPr lang="en-US" sz="1400" dirty="0"/>
                    </a:p>
                  </a:txBody>
                  <a:tcPr/>
                </a:tc>
              </a:tr>
              <a:tr h="308780">
                <a:tc>
                  <a:txBody>
                    <a:bodyPr/>
                    <a:lstStyle/>
                    <a:p>
                      <a:r>
                        <a:rPr lang="de-DE" sz="1400" b="1" dirty="0" smtClean="0">
                          <a:solidFill>
                            <a:srgbClr val="333333"/>
                          </a:solidFill>
                          <a:cs typeface="Arial"/>
                        </a:rPr>
                        <a:t>Vacuum pressure</a:t>
                      </a:r>
                      <a:endParaRPr lang="en-US" sz="1400" b="1" cap="none" spc="0" dirty="0">
                        <a:ln w="31550" cmpd="sng">
                          <a:gradFill>
                            <a:gsLst>
                              <a:gs pos="70000">
                                <a:schemeClr val="accent6">
                                  <a:shade val="50000"/>
                                  <a:satMod val="190000"/>
                                </a:schemeClr>
                              </a:gs>
                              <a:gs pos="0">
                                <a:schemeClr val="accent6">
                                  <a:tint val="77000"/>
                                  <a:satMod val="180000"/>
                                </a:schemeClr>
                              </a:gs>
                            </a:gsLst>
                            <a:lin ang="5400000"/>
                          </a:gradFill>
                          <a:prstDash val="solid"/>
                        </a:ln>
                        <a:solidFill>
                          <a:schemeClr val="accent6">
                            <a:tint val="15000"/>
                            <a:satMod val="200000"/>
                          </a:schemeClr>
                        </a:solidFill>
                        <a:effectLst>
                          <a:outerShdw blurRad="50800" dist="40000" dir="5400000" algn="tl" rotWithShape="0">
                            <a:srgbClr val="000000">
                              <a:shade val="5000"/>
                              <a:satMod val="120000"/>
                              <a:alpha val="33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333333"/>
                          </a:solidFill>
                          <a:cs typeface="Arial"/>
                        </a:rPr>
                        <a:t>10</a:t>
                      </a:r>
                      <a:r>
                        <a:rPr lang="de-DE" sz="1400" baseline="30000" dirty="0" smtClean="0">
                          <a:solidFill>
                            <a:srgbClr val="333333"/>
                          </a:solidFill>
                          <a:cs typeface="Arial"/>
                        </a:rPr>
                        <a:t>-11</a:t>
                      </a:r>
                      <a:r>
                        <a:rPr lang="de-DE" sz="1400" dirty="0" smtClean="0">
                          <a:solidFill>
                            <a:srgbClr val="333333"/>
                          </a:solidFill>
                          <a:cs typeface="Arial"/>
                        </a:rPr>
                        <a:t>-10</a:t>
                      </a:r>
                      <a:r>
                        <a:rPr lang="de-DE" sz="1400" baseline="30000" dirty="0" smtClean="0">
                          <a:solidFill>
                            <a:srgbClr val="333333"/>
                          </a:solidFill>
                          <a:cs typeface="Arial"/>
                        </a:rPr>
                        <a:t>-12</a:t>
                      </a:r>
                      <a:r>
                        <a:rPr lang="de-DE" sz="1400" dirty="0" smtClean="0">
                          <a:solidFill>
                            <a:srgbClr val="333333"/>
                          </a:solidFill>
                          <a:cs typeface="Arial"/>
                        </a:rPr>
                        <a:t> mbar</a:t>
                      </a:r>
                    </a:p>
                  </a:txBody>
                  <a:tcPr/>
                </a:tc>
              </a:tr>
              <a:tr h="308780"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FDBB63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Ion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&lt; 300 keV/u - 14 MeV/u </a:t>
                      </a:r>
                      <a:endParaRPr lang="en-US" sz="1400" dirty="0"/>
                    </a:p>
                  </a:txBody>
                  <a:tcPr/>
                </a:tc>
              </a:tr>
              <a:tr h="308780"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FDBB63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Rigidity for 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0.054 - 1.44 Tm</a:t>
                      </a:r>
                      <a:endParaRPr lang="en-US" sz="1400" dirty="0"/>
                    </a:p>
                  </a:txBody>
                  <a:tcPr/>
                </a:tc>
              </a:tr>
              <a:tr h="308780">
                <a:tc>
                  <a:txBody>
                    <a:bodyPr/>
                    <a:lstStyle/>
                    <a:p>
                      <a:pPr marL="342900" indent="-342900" defTabSz="457200">
                        <a:spcBef>
                          <a:spcPct val="20000"/>
                        </a:spcBef>
                        <a:buClr>
                          <a:srgbClr val="FDBB63"/>
                        </a:buClr>
                        <a:buFont typeface="Wingdings" charset="2"/>
                        <a:buNone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Magnet ramping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1 T/s (4 T/s, 7 </a:t>
                      </a:r>
                      <a:r>
                        <a:rPr lang="de-DE" sz="1400" dirty="0" smtClean="0">
                          <a:solidFill>
                            <a:srgbClr val="333333"/>
                          </a:solidFill>
                          <a:cs typeface="Arial"/>
                        </a:rPr>
                        <a:t>T/s)</a:t>
                      </a:r>
                      <a:endParaRPr lang="en-US" sz="1400" dirty="0"/>
                    </a:p>
                  </a:txBody>
                  <a:tcPr/>
                </a:tc>
              </a:tr>
              <a:tr h="2563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smtClean="0">
                          <a:solidFill>
                            <a:srgbClr val="333333"/>
                          </a:solidFill>
                          <a:cs typeface="Arial"/>
                        </a:rPr>
                        <a:t>Stand-alone operation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solidFill>
                            <a:srgbClr val="333333"/>
                          </a:solidFill>
                          <a:cs typeface="Arial"/>
                        </a:rPr>
                        <a:t>local</a:t>
                      </a:r>
                      <a:r>
                        <a:rPr lang="de-DE" sz="1400" baseline="0" dirty="0" smtClean="0">
                          <a:solidFill>
                            <a:srgbClr val="333333"/>
                          </a:solidFill>
                          <a:cs typeface="Arial"/>
                        </a:rPr>
                        <a:t> ion beam</a:t>
                      </a:r>
                      <a:r>
                        <a:rPr lang="de-DE" sz="1400" dirty="0" smtClean="0">
                          <a:solidFill>
                            <a:srgbClr val="333333"/>
                          </a:solidFill>
                          <a:cs typeface="Arial"/>
                        </a:rPr>
                        <a:t> </a:t>
                      </a:r>
                    </a:p>
                    <a:p>
                      <a:r>
                        <a:rPr lang="de-DE" sz="1400" dirty="0" smtClean="0">
                          <a:solidFill>
                            <a:srgbClr val="333333"/>
                          </a:solidFill>
                          <a:cs typeface="Arial"/>
                        </a:rPr>
                        <a:t>(300 keV/u, q/A &gt; 0.25)</a:t>
                      </a:r>
                      <a:endParaRPr lang="en-US" sz="1400" dirty="0"/>
                    </a:p>
                  </a:txBody>
                  <a:tcPr/>
                </a:tc>
              </a:tr>
              <a:tr h="308780"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FDBB63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Beam injection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FDBB63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multiturn and fast</a:t>
                      </a:r>
                    </a:p>
                  </a:txBody>
                  <a:tcPr/>
                </a:tc>
              </a:tr>
              <a:tr h="3087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Beam extraction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de-DE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slow and fast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itle 1"/>
          <p:cNvSpPr txBox="1">
            <a:spLocks/>
          </p:cNvSpPr>
          <p:nvPr/>
        </p:nvSpPr>
        <p:spPr>
          <a:xfrm>
            <a:off x="467544" y="260648"/>
            <a:ext cx="5616624" cy="4275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333333"/>
                </a:solidFill>
                <a:latin typeface="Arial"/>
                <a:ea typeface="+mj-ea"/>
                <a:cs typeface="Arial"/>
              </a:rPr>
              <a:t>Main CRYRING@ESR characteristics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58"/>
                                        </p:tgtEl>
                                      </p:cBhvr>
                                      <p:by x="3000" y="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</p:cBhvr>
                                      <p:by x="3000000" y="30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982 0.38588 L -0.03056 -0.20208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0" y="-2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5" y="548680"/>
            <a:ext cx="6242342" cy="510212"/>
          </a:xfrm>
        </p:spPr>
        <p:txBody>
          <a:bodyPr/>
          <a:lstStyle/>
          <a:p>
            <a:r>
              <a:rPr lang="en-US" dirty="0" smtClean="0"/>
              <a:t>Purposes of CRYRING@ESR facility</a:t>
            </a:r>
            <a:endParaRPr lang="en-US" dirty="0"/>
          </a:p>
        </p:txBody>
      </p:sp>
      <p:sp>
        <p:nvSpPr>
          <p:cNvPr id="5" name="AutoShape 1"/>
          <p:cNvSpPr>
            <a:spLocks/>
          </p:cNvSpPr>
          <p:nvPr/>
        </p:nvSpPr>
        <p:spPr bwMode="auto">
          <a:xfrm>
            <a:off x="0" y="1196752"/>
            <a:ext cx="9144000" cy="25922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198438" indent="-198438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84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>
              <a:defRPr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1600" b="1" dirty="0" smtClean="0">
                <a:latin typeface="+mn-lt"/>
                <a:sym typeface="Helvetica"/>
              </a:rPr>
              <a:t>CRYRING@ESR is a prototype for FAIR</a:t>
            </a:r>
          </a:p>
          <a:p>
            <a:pPr algn="l">
              <a:lnSpc>
                <a:spcPct val="150000"/>
              </a:lnSpc>
              <a:buSzPct val="100000"/>
              <a:buFontTx/>
              <a:buChar char="•"/>
              <a:defRPr/>
            </a:pPr>
            <a:r>
              <a:rPr lang="en-US" altLang="en-US" sz="1600" dirty="0" smtClean="0">
                <a:latin typeface="+mn-lt"/>
              </a:rPr>
              <a:t>Tests of novel detectors and beam diagnostics systems</a:t>
            </a:r>
          </a:p>
          <a:p>
            <a:pPr algn="l">
              <a:lnSpc>
                <a:spcPct val="150000"/>
              </a:lnSpc>
              <a:buSzPct val="100000"/>
              <a:buFontTx/>
              <a:buChar char="•"/>
              <a:defRPr/>
            </a:pPr>
            <a:r>
              <a:rPr lang="en-US" altLang="en-US" sz="1600" dirty="0" smtClean="0">
                <a:latin typeface="+mn-lt"/>
              </a:rPr>
              <a:t>Tests of FAIR accelerator control system</a:t>
            </a:r>
          </a:p>
          <a:p>
            <a:pPr algn="l">
              <a:lnSpc>
                <a:spcPct val="150000"/>
              </a:lnSpc>
              <a:buSzPct val="100000"/>
              <a:buFontTx/>
              <a:buChar char="•"/>
              <a:defRPr/>
            </a:pPr>
            <a:r>
              <a:rPr lang="en-US" altLang="en-US" sz="1600" dirty="0" smtClean="0">
                <a:latin typeface="+mn-lt"/>
              </a:rPr>
              <a:t>Tests of FAIR safety and radiation protection access systems</a:t>
            </a:r>
          </a:p>
          <a:p>
            <a:pPr>
              <a:lnSpc>
                <a:spcPct val="150000"/>
              </a:lnSpc>
              <a:buSzPct val="100000"/>
              <a:buFontTx/>
              <a:buChar char="•"/>
              <a:defRPr/>
            </a:pPr>
            <a:r>
              <a:rPr lang="en-US" sz="1600" dirty="0" smtClean="0">
                <a:latin typeface="+mn-lt"/>
              </a:rPr>
              <a:t>Standalone operation during commissioning </a:t>
            </a:r>
          </a:p>
          <a:p>
            <a:pPr>
              <a:lnSpc>
                <a:spcPct val="150000"/>
              </a:lnSpc>
              <a:buSzPct val="100000"/>
              <a:buFontTx/>
              <a:buChar char="•"/>
              <a:defRPr/>
            </a:pPr>
            <a:r>
              <a:rPr lang="en-US" altLang="en-US" sz="1600" dirty="0" smtClean="0">
                <a:latin typeface="+mn-lt"/>
              </a:rPr>
              <a:t>Training of personnel on new control system</a:t>
            </a:r>
          </a:p>
        </p:txBody>
      </p:sp>
      <p:sp>
        <p:nvSpPr>
          <p:cNvPr id="6" name="AutoShape 2"/>
          <p:cNvSpPr>
            <a:spLocks/>
          </p:cNvSpPr>
          <p:nvPr/>
        </p:nvSpPr>
        <p:spPr bwMode="auto">
          <a:xfrm>
            <a:off x="0" y="3789040"/>
            <a:ext cx="9144000" cy="28083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80966" tIns="80966" rIns="80966" bIns="80966"/>
          <a:lstStyle>
            <a:lvl1pPr marL="198438" indent="-198438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1371600" algn="ctr" defTabSz="584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1828800" algn="ctr" defTabSz="584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2286000" algn="ctr" defTabSz="584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2743200" algn="ctr" defTabSz="58420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indent="0" algn="ctr">
              <a:lnSpc>
                <a:spcPct val="150000"/>
              </a:lnSpc>
            </a:pPr>
            <a:r>
              <a:rPr lang="en-US" sz="1600" b="1" dirty="0" smtClean="0">
                <a:latin typeface="+mj-lt"/>
              </a:rPr>
              <a:t>Scientific Opportunities</a:t>
            </a:r>
          </a:p>
          <a:p>
            <a:pPr algn="just">
              <a:lnSpc>
                <a:spcPct val="150000"/>
              </a:lnSpc>
              <a:buFont typeface="Arial"/>
              <a:buChar char="•"/>
            </a:pPr>
            <a:r>
              <a:rPr lang="en-US" sz="1600" dirty="0" smtClean="0">
                <a:latin typeface="+mj-lt"/>
              </a:rPr>
              <a:t>Heavy HCI (up to U</a:t>
            </a:r>
            <a:r>
              <a:rPr lang="en-US" sz="1600" baseline="30000" dirty="0" smtClean="0">
                <a:latin typeface="+mj-lt"/>
              </a:rPr>
              <a:t>92+ </a:t>
            </a:r>
            <a:r>
              <a:rPr lang="en-US" sz="1600" dirty="0" smtClean="0">
                <a:latin typeface="+mj-lt"/>
              </a:rPr>
              <a:t>) at low energy 100 keV/u -10 MeV/u</a:t>
            </a:r>
            <a:r>
              <a:rPr lang="de-DE" sz="1600" dirty="0" smtClean="0">
                <a:latin typeface="+mj-lt"/>
              </a:rPr>
              <a:t>:</a:t>
            </a:r>
            <a:r>
              <a:rPr lang="en-US" sz="1600" dirty="0" smtClean="0">
                <a:latin typeface="+mj-lt"/>
              </a:rPr>
              <a:t> covers the energy gap between the ESR (&gt; 4 MeV/u) and HITRAP (&lt;10 keV/u)</a:t>
            </a:r>
            <a:endParaRPr lang="en-US" altLang="en-US" sz="1600" dirty="0" smtClean="0">
              <a:latin typeface="+mj-lt"/>
            </a:endParaRPr>
          </a:p>
          <a:p>
            <a:pPr algn="just">
              <a:lnSpc>
                <a:spcPct val="150000"/>
              </a:lnSpc>
              <a:buSzPct val="100000"/>
              <a:buFontTx/>
              <a:buChar char="•"/>
              <a:defRPr/>
            </a:pPr>
            <a:r>
              <a:rPr lang="en-US" altLang="en-US" sz="1600" dirty="0" smtClean="0">
                <a:latin typeface="+mj-lt"/>
              </a:rPr>
              <a:t>Exotic short-lived ions: Fast ramping (~1s)</a:t>
            </a:r>
          </a:p>
          <a:p>
            <a:pPr algn="just">
              <a:lnSpc>
                <a:spcPct val="150000"/>
              </a:lnSpc>
              <a:buSzPct val="100000"/>
              <a:buFontTx/>
              <a:buChar char="•"/>
              <a:defRPr/>
            </a:pPr>
            <a:r>
              <a:rPr lang="en-US" altLang="en-US" sz="1600" dirty="0" smtClean="0">
                <a:latin typeface="+mj-lt"/>
              </a:rPr>
              <a:t>Atomic, nuclear, biophysics, materials research</a:t>
            </a:r>
          </a:p>
          <a:p>
            <a:pPr algn="just">
              <a:lnSpc>
                <a:spcPct val="150000"/>
              </a:lnSpc>
              <a:buSzPct val="100000"/>
              <a:buFontTx/>
              <a:buChar char="•"/>
              <a:defRPr/>
            </a:pPr>
            <a:r>
              <a:rPr lang="en-US" altLang="en-US" sz="1600" dirty="0" smtClean="0">
                <a:latin typeface="+mj-lt"/>
              </a:rPr>
              <a:t>Photonic, electronic and atomic collisions, extraction towards downstream experiments</a:t>
            </a:r>
          </a:p>
          <a:p>
            <a:pPr marL="198438" lvl="1" indent="-198438" algn="just">
              <a:lnSpc>
                <a:spcPct val="150000"/>
              </a:lnSpc>
              <a:buSzPct val="100000"/>
              <a:buFontTx/>
              <a:buChar char="•"/>
              <a:defRPr/>
            </a:pPr>
            <a:r>
              <a:rPr lang="en-US" sz="1600" dirty="0" smtClean="0">
                <a:latin typeface="+mj-lt"/>
                <a:sym typeface="Helvetica"/>
              </a:rPr>
              <a:t>Research may continue even during major shutdowns (at limited ion ranges).</a:t>
            </a:r>
            <a:endParaRPr lang="en-US" alt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ima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7207" y="6324451"/>
            <a:ext cx="915293" cy="29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4" name="Line 2"/>
          <p:cNvSpPr>
            <a:spLocks noChangeShapeType="1"/>
          </p:cNvSpPr>
          <p:nvPr/>
        </p:nvSpPr>
        <p:spPr bwMode="auto">
          <a:xfrm flipH="1">
            <a:off x="0" y="6552158"/>
            <a:ext cx="7543354" cy="0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8610451" y="6552158"/>
            <a:ext cx="533549" cy="0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44036" name="Picture 4" descr="im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37" name="Picture 5" descr="image5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320" y="1243459"/>
            <a:ext cx="8176245" cy="434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8" name="AutoShape 6"/>
          <p:cNvSpPr>
            <a:spLocks/>
          </p:cNvSpPr>
          <p:nvPr/>
        </p:nvSpPr>
        <p:spPr bwMode="auto">
          <a:xfrm>
            <a:off x="906363" y="294680"/>
            <a:ext cx="7330158" cy="5927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896" tIns="50798" rIns="88896" bIns="50798"/>
          <a:lstStyle/>
          <a:p>
            <a:pPr defTabSz="914145"/>
            <a:r>
              <a:rPr lang="en-US" sz="3200" b="1">
                <a:latin typeface="Calibri" charset="0"/>
                <a:cs typeface="Calibri" charset="0"/>
                <a:sym typeface="Calibri" charset="0"/>
              </a:rPr>
              <a:t>Strong Field QED in Helium-like Ions</a:t>
            </a:r>
            <a:endParaRPr lang="en-US"/>
          </a:p>
        </p:txBody>
      </p:sp>
      <p:sp>
        <p:nvSpPr>
          <p:cNvPr id="44039" name="AutoShape 7"/>
          <p:cNvSpPr>
            <a:spLocks/>
          </p:cNvSpPr>
          <p:nvPr/>
        </p:nvSpPr>
        <p:spPr bwMode="auto">
          <a:xfrm>
            <a:off x="395139" y="5384720"/>
            <a:ext cx="8285634" cy="6552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896" tIns="50798" rIns="88896" bIns="50798"/>
          <a:lstStyle/>
          <a:p>
            <a:pPr defTabSz="914145"/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Accurate measurements of binding energies of K-electron in </a:t>
            </a:r>
          </a:p>
          <a:p>
            <a:pPr defTabSz="914145"/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H- and He-like ions (&lt;1 </a:t>
            </a:r>
            <a:r>
              <a:rPr lang="en-US" sz="1800" dirty="0" err="1">
                <a:latin typeface="Calibri" charset="0"/>
                <a:cs typeface="Calibri" charset="0"/>
                <a:sym typeface="Calibri" charset="0"/>
              </a:rPr>
              <a:t>eV</a:t>
            </a:r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) </a:t>
            </a:r>
            <a:r>
              <a:rPr lang="en-US" sz="1800" dirty="0">
                <a:latin typeface="Wingdings" charset="0"/>
                <a:cs typeface="Wingdings" charset="0"/>
                <a:sym typeface="Wingdings" charset="0"/>
              </a:rPr>
              <a:t>     </a:t>
            </a:r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highest sensitivity to high-order QED corrections </a:t>
            </a:r>
            <a:endParaRPr lang="en-US" dirty="0"/>
          </a:p>
        </p:txBody>
      </p:sp>
      <p:sp>
        <p:nvSpPr>
          <p:cNvPr id="44040" name="AutoShape 8"/>
          <p:cNvSpPr>
            <a:spLocks/>
          </p:cNvSpPr>
          <p:nvPr/>
        </p:nvSpPr>
        <p:spPr bwMode="auto">
          <a:xfrm>
            <a:off x="395139" y="4353065"/>
            <a:ext cx="4481587" cy="93203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8896" tIns="50798" rIns="88896" bIns="50798"/>
          <a:lstStyle/>
          <a:p>
            <a:pPr defTabSz="914145"/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Measurement of X-rays emitted during </a:t>
            </a:r>
          </a:p>
          <a:p>
            <a:pPr defTabSz="914145"/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K-shell </a:t>
            </a:r>
            <a:r>
              <a:rPr lang="en-US" sz="1800" dirty="0" err="1">
                <a:latin typeface="Calibri" charset="0"/>
                <a:cs typeface="Calibri" charset="0"/>
                <a:sym typeface="Calibri" charset="0"/>
              </a:rPr>
              <a:t>radiative</a:t>
            </a:r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 recombination employing</a:t>
            </a:r>
          </a:p>
          <a:p>
            <a:pPr defTabSz="914145"/>
            <a:r>
              <a:rPr lang="en-US" sz="1800" dirty="0">
                <a:latin typeface="Calibri" charset="0"/>
                <a:cs typeface="Calibri" charset="0"/>
                <a:sym typeface="Calibri" charset="0"/>
              </a:rPr>
              <a:t>X-ray </a:t>
            </a:r>
            <a:r>
              <a:rPr lang="en-US" sz="1800" dirty="0" err="1">
                <a:latin typeface="Calibri" charset="0"/>
                <a:cs typeface="Calibri" charset="0"/>
                <a:sym typeface="Calibri" charset="0"/>
              </a:rPr>
              <a:t>microcalorimeters</a:t>
            </a:r>
            <a:endParaRPr lang="en-US" dirty="0"/>
          </a:p>
        </p:txBody>
      </p:sp>
      <p:sp>
        <p:nvSpPr>
          <p:cNvPr id="44041" name="AutoShape 9"/>
          <p:cNvSpPr>
            <a:spLocks/>
          </p:cNvSpPr>
          <p:nvPr/>
        </p:nvSpPr>
        <p:spPr bwMode="auto">
          <a:xfrm>
            <a:off x="4436939" y="6509742"/>
            <a:ext cx="260077" cy="26789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fld id="{18DA85A5-6352-E54F-8321-9D853F407FCD}" type="slidenum">
              <a:rPr lang="en-US" sz="1300"/>
              <a:pPr/>
              <a:t>6</a:t>
            </a:fld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3322961" y="6139160"/>
            <a:ext cx="228823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174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ima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7207" y="6324451"/>
            <a:ext cx="915293" cy="29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66" name="Line 2"/>
          <p:cNvSpPr>
            <a:spLocks noChangeShapeType="1"/>
          </p:cNvSpPr>
          <p:nvPr/>
        </p:nvSpPr>
        <p:spPr bwMode="auto">
          <a:xfrm flipH="1">
            <a:off x="0" y="6552158"/>
            <a:ext cx="7543354" cy="0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62467" name="Line 3"/>
          <p:cNvSpPr>
            <a:spLocks noChangeShapeType="1"/>
          </p:cNvSpPr>
          <p:nvPr/>
        </p:nvSpPr>
        <p:spPr bwMode="auto">
          <a:xfrm>
            <a:off x="8610451" y="6552158"/>
            <a:ext cx="533549" cy="0"/>
          </a:xfrm>
          <a:prstGeom prst="line">
            <a:avLst/>
          </a:prstGeom>
          <a:noFill/>
          <a:ln w="13546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62468" name="Picture 4" descr="im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70" name="AutoShape 6"/>
          <p:cNvSpPr>
            <a:spLocks/>
          </p:cNvSpPr>
          <p:nvPr/>
        </p:nvSpPr>
        <p:spPr bwMode="auto">
          <a:xfrm>
            <a:off x="2453432" y="310307"/>
            <a:ext cx="6119068" cy="56257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 b="1" dirty="0">
                <a:latin typeface="Helvetica" charset="0"/>
                <a:cs typeface="Helvetica" charset="0"/>
                <a:sym typeface="Helvetica" charset="0"/>
              </a:rPr>
              <a:t>Nuclear R</a:t>
            </a:r>
            <a:r>
              <a:rPr lang="en-US" sz="3200" b="1" dirty="0" smtClean="0">
                <a:latin typeface="Helvetica" charset="0"/>
                <a:cs typeface="Helvetica" charset="0"/>
                <a:sym typeface="Helvetica" charset="0"/>
              </a:rPr>
              <a:t>eaction Rates</a:t>
            </a:r>
            <a:endParaRPr lang="en-US" dirty="0"/>
          </a:p>
        </p:txBody>
      </p:sp>
      <p:pic>
        <p:nvPicPr>
          <p:cNvPr id="62471" name="Picture 7" descr="pasted-image-6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90726" y="1265713"/>
            <a:ext cx="3009114" cy="512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2473" name="AutoShape 9"/>
          <p:cNvSpPr>
            <a:spLocks/>
          </p:cNvSpPr>
          <p:nvPr/>
        </p:nvSpPr>
        <p:spPr bwMode="auto">
          <a:xfrm>
            <a:off x="6376913" y="1568916"/>
            <a:ext cx="3146599" cy="4554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dirty="0" smtClean="0"/>
              <a:t>(</a:t>
            </a:r>
            <a:r>
              <a:rPr lang="en-US" i="1" dirty="0" err="1"/>
              <a:t>p</a:t>
            </a:r>
            <a:r>
              <a:rPr lang="en-US" dirty="0" err="1"/>
              <a:t>,</a:t>
            </a:r>
            <a:r>
              <a:rPr lang="en-US" i="1" dirty="0" err="1"/>
              <a:t>γ</a:t>
            </a:r>
            <a:r>
              <a:rPr lang="en-US" dirty="0"/>
              <a:t>) </a:t>
            </a:r>
            <a:r>
              <a:rPr lang="en-US" dirty="0" smtClean="0"/>
              <a:t>reactions in novae for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-ray astronomy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96765" y="1694918"/>
            <a:ext cx="3717313" cy="2412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34522"/>
            <a:ext cx="238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DSSD to be used in CRYRING</a:t>
            </a:r>
            <a:endParaRPr lang="en-US" sz="2000" i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6427887" y="3602948"/>
            <a:ext cx="5045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M. </a:t>
            </a:r>
            <a:r>
              <a:rPr lang="en-US" sz="1600" i="1" dirty="0" err="1" smtClean="0"/>
              <a:t>Lestinsky</a:t>
            </a:r>
            <a:r>
              <a:rPr lang="en-US" sz="1600" i="1" dirty="0" smtClean="0"/>
              <a:t> et al. “Physics Book: CRYRING@ESR”</a:t>
            </a:r>
            <a:endParaRPr lang="en-US" sz="1600" i="1" dirty="0"/>
          </a:p>
        </p:txBody>
      </p:sp>
      <p:sp>
        <p:nvSpPr>
          <p:cNvPr id="6" name="Isosceles Triangle 5"/>
          <p:cNvSpPr/>
          <p:nvPr/>
        </p:nvSpPr>
        <p:spPr bwMode="auto">
          <a:xfrm>
            <a:off x="4207426" y="4903413"/>
            <a:ext cx="655884" cy="600140"/>
          </a:xfrm>
          <a:prstGeom prst="triangl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>
            <a:off x="6439710" y="5015068"/>
            <a:ext cx="277653" cy="287635"/>
          </a:xfrm>
          <a:prstGeom prst="triangl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2014" y="4973197"/>
            <a:ext cx="2208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Critical rate for abundance of </a:t>
            </a:r>
            <a:br>
              <a:rPr lang="en-US" sz="2000" dirty="0" smtClean="0"/>
            </a:b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-rays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21233" y="4772327"/>
            <a:ext cx="238801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Proof of principle:</a:t>
            </a:r>
          </a:p>
          <a:p>
            <a:endParaRPr lang="en-US" sz="1050" i="1" dirty="0" smtClean="0"/>
          </a:p>
          <a:p>
            <a:r>
              <a:rPr lang="en-US" sz="2000" i="1" baseline="30000" dirty="0" smtClean="0"/>
              <a:t>96</a:t>
            </a:r>
            <a:r>
              <a:rPr lang="en-US" sz="2000" i="1" dirty="0" smtClean="0"/>
              <a:t>Ru(</a:t>
            </a:r>
            <a:r>
              <a:rPr lang="en-US" sz="2000" i="1" dirty="0" err="1" smtClean="0"/>
              <a:t>p,</a:t>
            </a:r>
            <a:r>
              <a:rPr lang="en-US" sz="2000" i="1" dirty="0" err="1" smtClean="0">
                <a:latin typeface="Symbol" charset="2"/>
                <a:cs typeface="Symbol" charset="2"/>
              </a:rPr>
              <a:t>g</a:t>
            </a:r>
            <a:r>
              <a:rPr lang="en-US" sz="2000" i="1" dirty="0" smtClean="0"/>
              <a:t>)</a:t>
            </a:r>
            <a:r>
              <a:rPr lang="en-US" sz="2000" i="1" baseline="30000" dirty="0" smtClean="0"/>
              <a:t>97</a:t>
            </a:r>
            <a:r>
              <a:rPr lang="en-US" sz="2000" i="1" dirty="0" smtClean="0"/>
              <a:t>Rh</a:t>
            </a:r>
          </a:p>
          <a:p>
            <a:r>
              <a:rPr lang="en-US" sz="2000" i="1" dirty="0" smtClean="0"/>
              <a:t>Mei et al. PRC92 (2015)35803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245394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Q:\Eigene Dateien\temp\cryring with las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62" y="1014362"/>
            <a:ext cx="5046529" cy="546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9985" y="152400"/>
            <a:ext cx="5926015" cy="861962"/>
          </a:xfrm>
        </p:spPr>
        <p:txBody>
          <a:bodyPr/>
          <a:lstStyle/>
          <a:p>
            <a:r>
              <a:rPr lang="de-DE" dirty="0" smtClean="0"/>
              <a:t>Laser Experiments - CRYRING@ESR</a:t>
            </a:r>
            <a:endParaRPr lang="en-US" dirty="0"/>
          </a:p>
        </p:txBody>
      </p:sp>
      <p:sp>
        <p:nvSpPr>
          <p:cNvPr id="10" name="TextBox 8"/>
          <p:cNvSpPr txBox="1"/>
          <p:nvPr/>
        </p:nvSpPr>
        <p:spPr>
          <a:xfrm>
            <a:off x="4686300" y="2619375"/>
            <a:ext cx="1119217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1600" dirty="0" smtClean="0"/>
              <a:t>x-ray cell?</a:t>
            </a:r>
            <a:endParaRPr lang="en-GB" sz="1600" dirty="0"/>
          </a:p>
        </p:txBody>
      </p:sp>
      <p:sp>
        <p:nvSpPr>
          <p:cNvPr id="12" name="TextBox 8"/>
          <p:cNvSpPr txBox="1"/>
          <p:nvPr/>
        </p:nvSpPr>
        <p:spPr>
          <a:xfrm>
            <a:off x="7306408" y="5532559"/>
            <a:ext cx="1119217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x-none" sz="1600" dirty="0" smtClean="0"/>
              <a:t>x-ray cell?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69985" y="1177113"/>
            <a:ext cx="36401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 smtClean="0"/>
              <a:t>Dielectronic</a:t>
            </a:r>
            <a:r>
              <a:rPr lang="en-US" dirty="0" smtClean="0"/>
              <a:t> recombination assisted laser spectroscopy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Preparation of polarized ion beams in a storage ring</a:t>
            </a:r>
          </a:p>
          <a:p>
            <a:pPr marL="342900" indent="-342900">
              <a:buFont typeface="Arial"/>
              <a:buChar char="•"/>
            </a:pPr>
            <a:r>
              <a:rPr lang="is-IS" dirty="0" smtClean="0"/>
              <a:t>…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</a:t>
            </a:r>
            <a:r>
              <a:rPr lang="is-IS" dirty="0" smtClean="0"/>
              <a:t>tart with </a:t>
            </a:r>
          </a:p>
          <a:p>
            <a:pPr marL="800100" lvl="1" indent="-342900">
              <a:buFont typeface="Arial"/>
              <a:buChar char="•"/>
            </a:pPr>
            <a:r>
              <a:rPr lang="is-IS" baseline="30000" dirty="0" smtClean="0"/>
              <a:t>24,25</a:t>
            </a:r>
            <a:r>
              <a:rPr lang="is-IS" dirty="0" smtClean="0"/>
              <a:t>Mg</a:t>
            </a:r>
            <a:r>
              <a:rPr lang="is-IS" baseline="30000" dirty="0" smtClean="0"/>
              <a:t>+</a:t>
            </a:r>
          </a:p>
          <a:p>
            <a:pPr marL="800100" lvl="1" indent="-342900">
              <a:buFont typeface="Arial"/>
              <a:buChar char="•"/>
            </a:pPr>
            <a:r>
              <a:rPr lang="en-US" baseline="30000" dirty="0" smtClean="0"/>
              <a:t>9</a:t>
            </a:r>
            <a:r>
              <a:rPr lang="en-US" dirty="0" smtClean="0"/>
              <a:t>Be</a:t>
            </a:r>
            <a:r>
              <a:rPr lang="en-US" baseline="30000" dirty="0" smtClean="0"/>
              <a:t>+</a:t>
            </a:r>
          </a:p>
          <a:p>
            <a:pPr marL="800100" lvl="1" indent="-342900">
              <a:buFont typeface="Arial"/>
              <a:buChar char="•"/>
            </a:pPr>
            <a:r>
              <a:rPr lang="is-IS" dirty="0" smtClean="0"/>
              <a:t>…</a:t>
            </a:r>
            <a:endParaRPr lang="en-US" dirty="0" smtClean="0"/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H and Li like </a:t>
            </a:r>
            <a:r>
              <a:rPr lang="en-US" dirty="0" err="1" smtClean="0"/>
              <a:t>Pr</a:t>
            </a:r>
            <a:r>
              <a:rPr lang="en-US" dirty="0" smtClean="0"/>
              <a:t>, </a:t>
            </a:r>
            <a:r>
              <a:rPr lang="en-US" dirty="0" err="1" smtClean="0"/>
              <a:t>Pb</a:t>
            </a:r>
            <a:r>
              <a:rPr lang="en-US" dirty="0" smtClean="0"/>
              <a:t>, and Bi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9985" y="5053848"/>
            <a:ext cx="4715837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Laser lab infrastructure ready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Design of laser beam line ongoing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Detection chamber in production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Development of ion source ongoing</a:t>
            </a:r>
          </a:p>
        </p:txBody>
      </p:sp>
    </p:spTree>
    <p:extLst>
      <p:ext uri="{BB962C8B-B14F-4D97-AF65-F5344CB8AC3E}">
        <p14:creationId xmlns:p14="http://schemas.microsoft.com/office/powerpoint/2010/main" val="347333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Ultra High Vacuum &amp; Beam Life Time</a:t>
            </a:r>
            <a:endParaRPr lang="en-US" dirty="0"/>
          </a:p>
        </p:txBody>
      </p:sp>
      <p:pic>
        <p:nvPicPr>
          <p:cNvPr id="25602" name="Picture 19" descr="Life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03363"/>
            <a:ext cx="6146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976688" y="4765675"/>
            <a:ext cx="1905000" cy="276225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/>
              <a:t>V. </a:t>
            </a:r>
            <a:r>
              <a:rPr lang="en-US" sz="1200" dirty="0" err="1"/>
              <a:t>Shevelko</a:t>
            </a:r>
            <a:r>
              <a:rPr lang="en-US" sz="1200" dirty="0"/>
              <a:t>, priv. comm.</a:t>
            </a:r>
          </a:p>
        </p:txBody>
      </p:sp>
      <p:sp>
        <p:nvSpPr>
          <p:cNvPr id="25604" name="TextBox 30"/>
          <p:cNvSpPr txBox="1">
            <a:spLocks noChangeArrowheads="1"/>
          </p:cNvSpPr>
          <p:nvPr/>
        </p:nvSpPr>
        <p:spPr bwMode="auto">
          <a:xfrm>
            <a:off x="6424613" y="1739900"/>
            <a:ext cx="22463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/>
              <a:t>Ion pumps</a:t>
            </a:r>
          </a:p>
          <a:p>
            <a:pPr lvl="1" eaLnBrk="1" hangingPunct="1"/>
            <a:r>
              <a:rPr lang="en-US" dirty="0"/>
              <a:t>~ 10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err="1"/>
              <a:t>Cryopumps</a:t>
            </a:r>
            <a:endParaRPr lang="en-US" dirty="0"/>
          </a:p>
          <a:p>
            <a:pPr eaLnBrk="1" hangingPunct="1">
              <a:buFont typeface="Arial" charset="0"/>
              <a:buChar char="•"/>
            </a:pPr>
            <a:r>
              <a:rPr lang="en-US" dirty="0"/>
              <a:t>NEG pumps</a:t>
            </a:r>
          </a:p>
          <a:p>
            <a:pPr lvl="1" eaLnBrk="1" hangingPunct="1"/>
            <a:r>
              <a:rPr lang="en-US" dirty="0"/>
              <a:t>~ 100</a:t>
            </a:r>
          </a:p>
        </p:txBody>
      </p:sp>
      <p:pic>
        <p:nvPicPr>
          <p:cNvPr id="25605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613" y="3703638"/>
            <a:ext cx="1724025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900" y="4692650"/>
            <a:ext cx="20193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0800" y="3125774"/>
            <a:ext cx="5690244" cy="3003193"/>
            <a:chOff x="50800" y="3125774"/>
            <a:chExt cx="5690244" cy="3003193"/>
          </a:xfrm>
        </p:grpSpPr>
        <p:grpSp>
          <p:nvGrpSpPr>
            <p:cNvPr id="38" name="Group 37"/>
            <p:cNvGrpSpPr>
              <a:grpSpLocks/>
            </p:cNvGrpSpPr>
            <p:nvPr/>
          </p:nvGrpSpPr>
          <p:grpSpPr bwMode="auto">
            <a:xfrm>
              <a:off x="50800" y="3492129"/>
              <a:ext cx="4251325" cy="2636838"/>
              <a:chOff x="50800" y="3480523"/>
              <a:chExt cx="4251056" cy="2636649"/>
            </a:xfrm>
          </p:grpSpPr>
          <p:sp>
            <p:nvSpPr>
              <p:cNvPr id="25609" name="TextBox 33"/>
              <p:cNvSpPr txBox="1">
                <a:spLocks noChangeArrowheads="1"/>
              </p:cNvSpPr>
              <p:nvPr/>
            </p:nvSpPr>
            <p:spPr bwMode="auto">
              <a:xfrm>
                <a:off x="1445771" y="5778618"/>
                <a:ext cx="4699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FF0000"/>
                    </a:solidFill>
                  </a:rPr>
                  <a:t>0.3</a:t>
                </a:r>
              </a:p>
            </p:txBody>
          </p:sp>
          <p:sp>
            <p:nvSpPr>
              <p:cNvPr id="25610" name="TextBox 34"/>
              <p:cNvSpPr txBox="1">
                <a:spLocks noChangeArrowheads="1"/>
              </p:cNvSpPr>
              <p:nvPr/>
            </p:nvSpPr>
            <p:spPr bwMode="auto">
              <a:xfrm>
                <a:off x="3888963" y="5778618"/>
                <a:ext cx="41289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FF0000"/>
                    </a:solidFill>
                  </a:rPr>
                  <a:t>15</a:t>
                </a:r>
              </a:p>
            </p:txBody>
          </p:sp>
          <p:sp>
            <p:nvSpPr>
              <p:cNvPr id="25611" name="TextBox 35"/>
              <p:cNvSpPr txBox="1">
                <a:spLocks noChangeArrowheads="1"/>
              </p:cNvSpPr>
              <p:nvPr/>
            </p:nvSpPr>
            <p:spPr bwMode="auto">
              <a:xfrm>
                <a:off x="266700" y="5164928"/>
                <a:ext cx="4583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solidFill>
                      <a:srgbClr val="FF0000"/>
                    </a:solidFill>
                  </a:rPr>
                  <a:t>3 s</a:t>
                </a:r>
              </a:p>
            </p:txBody>
          </p:sp>
          <p:sp>
            <p:nvSpPr>
              <p:cNvPr id="25612" name="TextBox 36"/>
              <p:cNvSpPr txBox="1">
                <a:spLocks noChangeArrowheads="1"/>
              </p:cNvSpPr>
              <p:nvPr/>
            </p:nvSpPr>
            <p:spPr bwMode="auto">
              <a:xfrm>
                <a:off x="50800" y="3958428"/>
                <a:ext cx="800520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dirty="0">
                    <a:solidFill>
                      <a:srgbClr val="FF0000"/>
                    </a:solidFill>
                  </a:rPr>
                  <a:t>15 min</a:t>
                </a:r>
              </a:p>
            </p:txBody>
          </p:sp>
          <p:grpSp>
            <p:nvGrpSpPr>
              <p:cNvPr id="25613" name="Group 29"/>
              <p:cNvGrpSpPr>
                <a:grpSpLocks/>
              </p:cNvGrpSpPr>
              <p:nvPr/>
            </p:nvGrpSpPr>
            <p:grpSpPr bwMode="auto">
              <a:xfrm>
                <a:off x="862557" y="3480523"/>
                <a:ext cx="3224820" cy="2249533"/>
                <a:chOff x="965200" y="3272547"/>
                <a:chExt cx="3224820" cy="2249533"/>
              </a:xfrm>
            </p:grpSpPr>
            <p:sp>
              <p:nvSpPr>
                <p:cNvPr id="8" name="Rectangle 7"/>
                <p:cNvSpPr/>
                <p:nvPr/>
              </p:nvSpPr>
              <p:spPr bwMode="auto">
                <a:xfrm>
                  <a:off x="1917340" y="3272547"/>
                  <a:ext cx="1318934" cy="366329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63500"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25617" name="Rectangle 9"/>
                <p:cNvSpPr>
                  <a:spLocks noChangeArrowheads="1"/>
                </p:cNvSpPr>
                <p:nvPr/>
              </p:nvSpPr>
              <p:spPr bwMode="auto">
                <a:xfrm>
                  <a:off x="1770791" y="5153040"/>
                  <a:ext cx="2418046" cy="219798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25618" name="Rectangle 10"/>
                <p:cNvSpPr>
                  <a:spLocks noChangeArrowheads="1"/>
                </p:cNvSpPr>
                <p:nvPr/>
              </p:nvSpPr>
              <p:spPr bwMode="auto">
                <a:xfrm>
                  <a:off x="1080539" y="3919729"/>
                  <a:ext cx="3108298" cy="1233311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800"/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 bwMode="auto">
                <a:xfrm>
                  <a:off x="965200" y="3922706"/>
                  <a:ext cx="11533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63500"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26" name="Straight Connector 25"/>
                <p:cNvCxnSpPr/>
                <p:nvPr/>
              </p:nvCxnSpPr>
              <p:spPr bwMode="auto">
                <a:xfrm>
                  <a:off x="965200" y="5178803"/>
                  <a:ext cx="115339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63500"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27" name="Straight Connector 26"/>
                <p:cNvCxnSpPr/>
                <p:nvPr/>
              </p:nvCxnSpPr>
              <p:spPr bwMode="auto">
                <a:xfrm>
                  <a:off x="1794720" y="5369680"/>
                  <a:ext cx="0" cy="13792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63500"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cxnSp>
            <p:cxnSp>
              <p:nvCxnSpPr>
                <p:cNvPr id="29" name="Straight Connector 28"/>
                <p:cNvCxnSpPr/>
                <p:nvPr/>
              </p:nvCxnSpPr>
              <p:spPr bwMode="auto">
                <a:xfrm>
                  <a:off x="4190020" y="5384159"/>
                  <a:ext cx="0" cy="13792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63500"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</a:extLst>
              </p:spPr>
            </p:cxnSp>
          </p:grpSp>
        </p:grpSp>
        <p:sp>
          <p:nvSpPr>
            <p:cNvPr id="22" name="Rectangle 21"/>
            <p:cNvSpPr/>
            <p:nvPr/>
          </p:nvSpPr>
          <p:spPr bwMode="auto">
            <a:xfrm>
              <a:off x="5487292" y="3125774"/>
              <a:ext cx="253752" cy="366355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FFFF00">
                  <a:alpha val="75000"/>
                </a:srgbClr>
              </a:glow>
              <a:outerShdw blurRad="63500"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500" y="4008168"/>
            <a:ext cx="8865236" cy="1508453"/>
            <a:chOff x="63500" y="4008168"/>
            <a:chExt cx="8865236" cy="1508453"/>
          </a:xfrm>
        </p:grpSpPr>
        <p:sp>
          <p:nvSpPr>
            <p:cNvPr id="4" name="TextBox 3"/>
            <p:cNvSpPr txBox="1"/>
            <p:nvPr/>
          </p:nvSpPr>
          <p:spPr>
            <a:xfrm>
              <a:off x="3364864" y="4536847"/>
              <a:ext cx="5563872" cy="6463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Arial"/>
                <a:buChar char="•"/>
              </a:pPr>
              <a:r>
                <a:rPr lang="en-US" dirty="0" smtClean="0"/>
                <a:t>First bake out cycle finished</a:t>
              </a:r>
            </a:p>
            <a:p>
              <a:pPr marL="342900" indent="-342900">
                <a:buFont typeface="Arial"/>
                <a:buChar char="•"/>
              </a:pPr>
              <a:r>
                <a:rPr lang="en-US" dirty="0" smtClean="0"/>
                <a:t>Mean pressure along the ring 8 x 10</a:t>
              </a:r>
              <a:r>
                <a:rPr lang="en-US" baseline="30000" dirty="0" smtClean="0"/>
                <a:t>-11 </a:t>
              </a:r>
              <a:r>
                <a:rPr lang="en-US" dirty="0" smtClean="0"/>
                <a:t>mbar </a:t>
              </a:r>
            </a:p>
          </p:txBody>
        </p:sp>
        <p:sp>
          <p:nvSpPr>
            <p:cNvPr id="25" name="TextBox 36"/>
            <p:cNvSpPr txBox="1">
              <a:spLocks noChangeArrowheads="1"/>
            </p:cNvSpPr>
            <p:nvPr/>
          </p:nvSpPr>
          <p:spPr bwMode="auto">
            <a:xfrm>
              <a:off x="63500" y="4008168"/>
              <a:ext cx="686406" cy="338554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rgbClr val="FF0000"/>
                  </a:solidFill>
                </a:rPr>
                <a:t>2</a:t>
              </a:r>
              <a:r>
                <a:rPr lang="en-US" sz="1600" dirty="0" smtClean="0">
                  <a:solidFill>
                    <a:srgbClr val="FF0000"/>
                  </a:solidFill>
                </a:rPr>
                <a:t> </a:t>
              </a:r>
              <a:r>
                <a:rPr lang="en-US" sz="1600" dirty="0">
                  <a:solidFill>
                    <a:srgbClr val="FF0000"/>
                  </a:solidFill>
                </a:rPr>
                <a:t>min</a:t>
              </a:r>
            </a:p>
          </p:txBody>
        </p:sp>
        <p:sp>
          <p:nvSpPr>
            <p:cNvPr id="28" name="TextBox 35"/>
            <p:cNvSpPr txBox="1">
              <a:spLocks noChangeArrowheads="1"/>
            </p:cNvSpPr>
            <p:nvPr/>
          </p:nvSpPr>
          <p:spPr bwMode="auto">
            <a:xfrm>
              <a:off x="88310" y="5178067"/>
              <a:ext cx="629499" cy="338554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 smtClean="0">
                  <a:solidFill>
                    <a:srgbClr val="FF0000"/>
                  </a:solidFill>
                </a:rPr>
                <a:t>0.4 </a:t>
              </a:r>
              <a:r>
                <a:rPr lang="en-US" sz="1600" dirty="0">
                  <a:solidFill>
                    <a:srgbClr val="FF0000"/>
                  </a:solidFill>
                </a:rPr>
                <a:t>s</a:t>
              </a:r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smtClean="0"/>
              <a:t>Frank Herfurth - Deceleration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19619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TaxKeywordTaxHTField xmlns="23d37157-d4a8-45c4-b59e-72d947c826ed">
      <Terms xmlns="http://schemas.microsoft.com/office/infopath/2007/PartnerControls"/>
    </TaxKeywordTaxHTField>
    <Section xmlns="6940e80f-88f8-43b3-b7c9-f2dce9245b05"/>
    <ManufacturerPartNumber xmlns="01596340-5c18-4703-ad5d-c13476d64025" xsi:nil="true"/>
    <RelatedCATIA_x002d_Model xmlns="01596340-5c18-4703-ad5d-c13476d64025" xsi:nil="true"/>
    <IconOverlay xmlns="http://schemas.microsoft.com/sharepoint/v4" xsi:nil="true"/>
    <Ratings xmlns="http://schemas.microsoft.com/sharepoint/v3" xsi:nil="true"/>
    <Archive_x002f_Obsolete xmlns="01596340-5c18-4703-ad5d-c13476d64025">false</Archive_x002f_Obsolete>
    <TopicCluster xmlns="6940e80f-88f8-43b3-b7c9-f2dce9245b05">
      <Value>Machine</Value>
    </TopicCluster>
    <LikedBy xmlns="http://schemas.microsoft.com/sharepoint/v3">
      <UserInfo>
        <DisplayName/>
        <AccountId xsi:nil="true"/>
        <AccountType/>
      </UserInfo>
    </LikedBy>
    <TechnicalPlaces_Nomenclature xmlns="01596340-5c18-4703-ad5d-c13476d64025"/>
    <TaxCatchAll xmlns="23d37157-d4a8-45c4-b59e-72d947c826ed"/>
    <LifecycleState xmlns="01596340-5c18-4703-ad5d-c13476d64025" xsi:nil="true"/>
    <SupplierPartNumber xmlns="6940e80f-88f8-43b3-b7c9-f2dce9245b05" xsi:nil="true"/>
    <Supplier xmlns="01596340-5c18-4703-ad5d-c13476d64025" xsi:nil="true"/>
    <NeueSpalte10 xmlns="01596340-5c18-4703-ad5d-c13476d64025" xsi:nil="true"/>
    <DocumentStatus xmlns="01596340-5c18-4703-ad5d-c13476d64025" xsi:nil="true"/>
    <Document_x0020_Description xmlns="6940e80f-88f8-43b3-b7c9-f2dce9245b05" xsi:nil="true"/>
    <_x006d_wl5 xmlns="01596340-5c18-4703-ad5d-c13476d64025" xsi:nil="true"/>
    <RatedBy xmlns="http://schemas.microsoft.com/sharepoint/v3">
      <UserInfo>
        <DisplayName/>
        <AccountId xsi:nil="true"/>
        <AccountType/>
      </UserInfo>
    </RatedBy>
    <NeueSpalte1 xmlns="01596340-5c18-4703-ad5d-c13476d64025" xsi:nil="true"/>
    <_dlc_DocId xmlns="23d37157-d4a8-45c4-b59e-72d947c826ed">YRDOC-16-13575</_dlc_DocId>
    <_dlc_DocIdUrl xmlns="23d37157-d4a8-45c4-b59e-72d947c826ed">
      <Url>https://sps2013.gsi.de/websites/cryring/CryringWiki/CryringDocs/_layouts/15/DocIdRedir.aspx?ID=YRDOC-16-13575</Url>
      <Description>YRDOC-16-13575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2525FD6E3464489DD19B8758656FFA" ma:contentTypeVersion="44" ma:contentTypeDescription="Ein neues Dokument erstellen." ma:contentTypeScope="" ma:versionID="b217c405705e13d69e5310385076d935">
  <xsd:schema xmlns:xsd="http://www.w3.org/2001/XMLSchema" xmlns:xs="http://www.w3.org/2001/XMLSchema" xmlns:p="http://schemas.microsoft.com/office/2006/metadata/properties" xmlns:ns1="http://schemas.microsoft.com/sharepoint/v3" xmlns:ns2="23d37157-d4a8-45c4-b59e-72d947c826ed" xmlns:ns3="6940e80f-88f8-43b3-b7c9-f2dce9245b05" xmlns:ns4="http://schemas.microsoft.com/sharepoint/v4" xmlns:ns5="01596340-5c18-4703-ad5d-c13476d64025" targetNamespace="http://schemas.microsoft.com/office/2006/metadata/properties" ma:root="true" ma:fieldsID="2f70e6fad3daec8e170f705e49faed75" ns1:_="" ns2:_="" ns3:_="" ns4:_="" ns5:_="">
    <xsd:import namespace="http://schemas.microsoft.com/sharepoint/v3"/>
    <xsd:import namespace="23d37157-d4a8-45c4-b59e-72d947c826ed"/>
    <xsd:import namespace="6940e80f-88f8-43b3-b7c9-f2dce9245b05"/>
    <xsd:import namespace="http://schemas.microsoft.com/sharepoint/v4"/>
    <xsd:import namespace="01596340-5c18-4703-ad5d-c13476d6402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TaxKeywordTaxHTField" minOccurs="0"/>
                <xsd:element ref="ns2:TaxCatchAll" minOccurs="0"/>
                <xsd:element ref="ns3:Document_x0020_Description" minOccurs="0"/>
                <xsd:element ref="ns4:IconOverlay" minOccurs="0"/>
                <xsd:element ref="ns3:TopicCluster" minOccurs="0"/>
                <xsd:element ref="ns3:Section" minOccurs="0"/>
                <xsd:element ref="ns3:SupplierPartNumber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5:NeueSpalte1" minOccurs="0"/>
                <xsd:element ref="ns5:DocumentStatus" minOccurs="0"/>
                <xsd:element ref="ns5:LifecycleState" minOccurs="0"/>
                <xsd:element ref="ns5:Supplier" minOccurs="0"/>
                <xsd:element ref="ns5:NeueSpalte10" minOccurs="0"/>
                <xsd:element ref="ns5:Archive_x002f_Obsolete" minOccurs="0"/>
                <xsd:element ref="ns5:_x006d_wl5" minOccurs="0"/>
                <xsd:element ref="ns5:TechnicalPlaces_Nomenclature" minOccurs="0"/>
                <xsd:element ref="ns5:ManufacturerPartNumber" minOccurs="0"/>
                <xsd:element ref="ns5:RelatedCATIA_x002d_Mod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9" nillable="true" ma:displayName="Bewertung (0 - 5)" ma:decimals="2" ma:description="Mittelwert aller Bewertungen, die abgegeben wurden." ma:internalName="AverageRating" ma:readOnly="true">
      <xsd:simpleType>
        <xsd:restriction base="dms:Number"/>
      </xsd:simpleType>
    </xsd:element>
    <xsd:element name="RatingCount" ma:index="20" nillable="true" ma:displayName="Anzahl Bewertungen" ma:decimals="0" ma:description="Anzahl abgegebener Bewertungen" ma:internalName="RatingCount" ma:readOnly="true">
      <xsd:simpleType>
        <xsd:restriction base="dms:Number"/>
      </xsd:simpleType>
    </xsd:element>
    <xsd:element name="RatedBy" ma:index="21" nillable="true" ma:displayName="Bewertet von" ma:description="Benutzer haben das Element bewertet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22" nillable="true" ma:displayName="Benutzerbewertungen" ma:description="Bewertungen für das Element" ma:hidden="true" ma:internalName="Ratings">
      <xsd:simpleType>
        <xsd:restriction base="dms:Note"/>
      </xsd:simpleType>
    </xsd:element>
    <xsd:element name="LikesCount" ma:index="23" nillable="true" ma:displayName="Anzahl 'Gefällt mir'" ma:internalName="LikesCount">
      <xsd:simpleType>
        <xsd:restriction base="dms:Unknown"/>
      </xsd:simpleType>
    </xsd:element>
    <xsd:element name="LikedBy" ma:index="24" nillable="true" ma:displayName="Gefällt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d37157-d4a8-45c4-b59e-72d947c826e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TaxKeywordTaxHTField" ma:index="12" nillable="true" ma:taxonomy="true" ma:internalName="TaxKeywordTaxHTField" ma:taxonomyFieldName="TaxKeyword" ma:displayName="Unternehmensstichwörter" ma:fieldId="{23f27201-bee3-471e-b2e7-b64fd8b7ca38}" ma:taxonomyMulti="true" ma:sspId="492f47ae-f093-4da8-8a28-c6abb5e33b2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3" nillable="true" ma:displayName="Taxonomiespalte &quot;Alle abfangen&quot;" ma:description="" ma:hidden="true" ma:list="{3ee4fcd6-1ccf-46d9-8c79-09c1f5bc6a70}" ma:internalName="TaxCatchAll" ma:showField="CatchAllData" ma:web="23d37157-d4a8-45c4-b59e-72d947c826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40e80f-88f8-43b3-b7c9-f2dce9245b05" elementFormDefault="qualified">
    <xsd:import namespace="http://schemas.microsoft.com/office/2006/documentManagement/types"/>
    <xsd:import namespace="http://schemas.microsoft.com/office/infopath/2007/PartnerControls"/>
    <xsd:element name="Document_x0020_Description" ma:index="14" nillable="true" ma:displayName="Document Description" ma:description="Description of Document" ma:internalName="Document_x0020_Description">
      <xsd:simpleType>
        <xsd:restriction base="dms:Note">
          <xsd:maxLength value="255"/>
        </xsd:restriction>
      </xsd:simpleType>
    </xsd:element>
    <xsd:element name="TopicCluster" ma:index="16" nillable="true" ma:displayName="TopicCluster" ma:internalName="TopicClust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ilding"/>
                    <xsd:enumeration value="Line Management"/>
                    <xsd:enumeration value="Machine"/>
                    <xsd:enumeration value="Project Management"/>
                    <xsd:enumeration value="Publications"/>
                  </xsd:restriction>
                </xsd:simpleType>
              </xsd:element>
            </xsd:sequence>
          </xsd:extension>
        </xsd:complexContent>
      </xsd:complexType>
    </xsd:element>
    <xsd:element name="Section" ma:index="17" nillable="true" ma:displayName="Section" ma:description="Section ID in GSI nomenclature" ma:internalName="Sec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YR00 (Top Level)"/>
                    <xsd:enumeration value="YR01"/>
                    <xsd:enumeration value="YR02"/>
                    <xsd:enumeration value="YR03"/>
                    <xsd:enumeration value="YR04"/>
                    <xsd:enumeration value="YR05"/>
                    <xsd:enumeration value="YR06"/>
                    <xsd:enumeration value="YR07"/>
                    <xsd:enumeration value="YR08"/>
                    <xsd:enumeration value="YR09"/>
                    <xsd:enumeration value="YR10"/>
                    <xsd:enumeration value="YR11"/>
                    <xsd:enumeration value="YR12"/>
                    <xsd:enumeration value="YRT1"/>
                  </xsd:restriction>
                </xsd:simpleType>
              </xsd:element>
            </xsd:sequence>
          </xsd:extension>
        </xsd:complexContent>
      </xsd:complexType>
    </xsd:element>
    <xsd:element name="SupplierPartNumber" ma:index="18" nillable="true" ma:displayName="SerialNumber" ma:internalName="SupplierPartNumb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5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596340-5c18-4703-ad5d-c13476d64025" elementFormDefault="qualified">
    <xsd:import namespace="http://schemas.microsoft.com/office/2006/documentManagement/types"/>
    <xsd:import namespace="http://schemas.microsoft.com/office/infopath/2007/PartnerControls"/>
    <xsd:element name="NeueSpalte1" ma:index="25" nillable="true" ma:displayName="DocumentType" ma:description="" ma:list="{5f588610-207d-45f4-a926-c68c9e3f4a68}" ma:internalName="NeueSpalte1" ma:showField="Title" ma:web="{061987FB-E10B-4238-9DAD-92BD1394F6AB}">
      <xsd:simpleType>
        <xsd:restriction base="dms:Lookup"/>
      </xsd:simpleType>
    </xsd:element>
    <xsd:element name="DocumentStatus" ma:index="26" nillable="true" ma:displayName="DocumentStatus" ma:description="" ma:list="{aaf05b16-aca6-4007-9fc7-5cc3bb86e82c}" ma:internalName="DocumentStatus" ma:showField="Title" ma:web="{061987FB-E10B-4238-9DAD-92BD1394F6AB}">
      <xsd:simpleType>
        <xsd:restriction base="dms:Lookup"/>
      </xsd:simpleType>
    </xsd:element>
    <xsd:element name="LifecycleState" ma:index="27" nillable="true" ma:displayName="LifecycleState" ma:description="" ma:list="{ff0209b8-8bcd-474f-ba33-2804b4f77924}" ma:internalName="LifecycleState" ma:showField="Title" ma:web="{061987FB-E10B-4238-9DAD-92BD1394F6AB}">
      <xsd:simpleType>
        <xsd:restriction base="dms:Lookup"/>
      </xsd:simpleType>
    </xsd:element>
    <xsd:element name="Supplier" ma:index="28" nillable="true" ma:displayName="Supplier/Author" ma:description="" ma:list="{5b5676eb-df8b-470d-aa35-a0bec048f927}" ma:internalName="Supplier" ma:showField="Title" ma:web="{061987FB-E10B-4238-9DAD-92BD1394F6AB}">
      <xsd:simpleType>
        <xsd:restriction base="dms:Lookup"/>
      </xsd:simpleType>
    </xsd:element>
    <xsd:element name="NeueSpalte10" ma:index="29" nillable="true" ma:displayName="TechnicalSystem" ma:description="" ma:list="{3b16382f-b322-4607-ba2e-1dabe3f990ff}" ma:internalName="NeueSpalte10" ma:showField="Description" ma:web="{061987FB-E10B-4238-9DAD-92BD1394F6AB}">
      <xsd:simpleType>
        <xsd:restriction base="dms:Lookup"/>
      </xsd:simpleType>
    </xsd:element>
    <xsd:element name="Archive_x002f_Obsolete" ma:index="30" nillable="true" ma:displayName="Archive/Obsolete" ma:default="0" ma:description="Indicator if this file is still relevant or if it can be moved to an archive" ma:internalName="Archive_x002f_Obsolete">
      <xsd:simpleType>
        <xsd:restriction base="dms:Boolean"/>
      </xsd:simpleType>
    </xsd:element>
    <xsd:element name="_x006d_wl5" ma:index="31" nillable="true" ma:displayName="Datum und Uhrzeit" ma:internalName="_x006d_wl5">
      <xsd:simpleType>
        <xsd:restriction base="dms:DateTime"/>
      </xsd:simpleType>
    </xsd:element>
    <xsd:element name="TechnicalPlaces_Nomenclature" ma:index="32" nillable="true" ma:displayName="TechnicalPlaces_Nomenclature" ma:description="Which technical place can a document be assigned to?" ma:list="{6addda49-1c1e-46bc-a1bf-b0f421402f2a}" ma:internalName="TechnicalPlaces_Nomenclature" ma:showField="Nomen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anufacturerPartNumber" ma:index="33" nillable="true" ma:displayName="ManufacturerPartNumber" ma:description="contains drawing numbers in CATIA and other CAD tools" ma:internalName="ManufacturerPartNumber">
      <xsd:simpleType>
        <xsd:restriction base="dms:Text">
          <xsd:maxLength value="255"/>
        </xsd:restriction>
      </xsd:simpleType>
    </xsd:element>
    <xsd:element name="RelatedCATIA_x002d_Model" ma:index="34" nillable="true" ma:displayName="RelatedCATIA-Model" ma:description="Use this field if the document (drawing / model) can be related to some DMU CATIA model" ma:internalName="RelatedCATIA_x002d_Model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D60582-BA64-46AC-953C-633E532ABFFE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01596340-5c18-4703-ad5d-c13476d64025"/>
    <ds:schemaRef ds:uri="http://schemas.microsoft.com/sharepoint/v4"/>
    <ds:schemaRef ds:uri="http://schemas.microsoft.com/sharepoint/v3"/>
    <ds:schemaRef ds:uri="http://purl.org/dc/terms/"/>
    <ds:schemaRef ds:uri="6940e80f-88f8-43b3-b7c9-f2dce9245b05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23d37157-d4a8-45c4-b59e-72d947c826e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7C5E990-B109-4008-BAE5-72E980C5F1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3d37157-d4a8-45c4-b59e-72d947c826ed"/>
    <ds:schemaRef ds:uri="6940e80f-88f8-43b3-b7c9-f2dce9245b05"/>
    <ds:schemaRef ds:uri="http://schemas.microsoft.com/sharepoint/v4"/>
    <ds:schemaRef ds:uri="01596340-5c18-4703-ad5d-c13476d640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FF57B6-0E50-4B30-A30C-0241E12A9DB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B2E3B19E-2C77-4D78-BF8B-BEB64EB7FD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1056</Words>
  <Application>Microsoft Office PowerPoint</Application>
  <PresentationFormat>Bildschirmpräsentation (4:3)</PresentationFormat>
  <Paragraphs>239</Paragraphs>
  <Slides>24</Slides>
  <Notes>4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  <vt:variant>
        <vt:lpstr>Zielgruppenorientierte Präsentationen</vt:lpstr>
      </vt:variant>
      <vt:variant>
        <vt:i4>2</vt:i4>
      </vt:variant>
    </vt:vector>
  </HeadingPairs>
  <TitlesOfParts>
    <vt:vector size="34" baseType="lpstr">
      <vt:lpstr>ＭＳ Ｐゴシック</vt:lpstr>
      <vt:lpstr>Arial</vt:lpstr>
      <vt:lpstr>Calibri</vt:lpstr>
      <vt:lpstr>Helvetica</vt:lpstr>
      <vt:lpstr>Helvetica Light</vt:lpstr>
      <vt:lpstr>Symbol</vt:lpstr>
      <vt:lpstr>Wingdings</vt:lpstr>
      <vt:lpstr>gsi-folienmaster-2014-II</vt:lpstr>
      <vt:lpstr>   CRYRING@ESR  INTRODUCTION AND OVERVIEW.  Operators training. </vt:lpstr>
      <vt:lpstr>Agenda</vt:lpstr>
      <vt:lpstr>Origin and location of CRYRING@ESR.</vt:lpstr>
      <vt:lpstr>Origin and location of CRYRING@ESR.</vt:lpstr>
      <vt:lpstr>Purposes of CRYRING@ESR facility</vt:lpstr>
      <vt:lpstr>PowerPoint-Präsentation</vt:lpstr>
      <vt:lpstr>PowerPoint-Präsentation</vt:lpstr>
      <vt:lpstr>Laser Experiments - CRYRING@ESR</vt:lpstr>
      <vt:lpstr>Ultra High Vacuum &amp; Beam Life Time</vt:lpstr>
      <vt:lpstr>Injection into CRYRING@ESR</vt:lpstr>
      <vt:lpstr>Injection into CRYRING@ESR</vt:lpstr>
      <vt:lpstr>PowerPoint-Präsentation</vt:lpstr>
      <vt:lpstr>Injection into CRYRING@ESR</vt:lpstr>
      <vt:lpstr>PowerPoint-Präsentation</vt:lpstr>
      <vt:lpstr>CRYRING ring assembly</vt:lpstr>
      <vt:lpstr>CRYRING ring assembly: magnet straight sections</vt:lpstr>
      <vt:lpstr>CRYRING ring assembly </vt:lpstr>
      <vt:lpstr>CRYRING ring assembly: Diagnostics</vt:lpstr>
      <vt:lpstr>CRYRING ring assembly</vt:lpstr>
      <vt:lpstr>Local Ion Source </vt:lpstr>
      <vt:lpstr>Status of Commissioning</vt:lpstr>
      <vt:lpstr>CRYRING@ESR Control room</vt:lpstr>
      <vt:lpstr>CRYRING@ESR Control room</vt:lpstr>
      <vt:lpstr>CRYRING operations in 2017-2019</vt:lpstr>
      <vt:lpstr>Custom Show 1</vt:lpstr>
      <vt:lpstr>Custom Show 2</vt:lpstr>
    </vt:vector>
  </TitlesOfParts>
  <Company>GSI Helmholzzentrum für Schwerionenforschung 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Fedotova, Svetlana</dc:creator>
  <cp:lastModifiedBy>desruser1</cp:lastModifiedBy>
  <cp:revision>378</cp:revision>
  <dcterms:created xsi:type="dcterms:W3CDTF">2017-01-20T12:17:55Z</dcterms:created>
  <dcterms:modified xsi:type="dcterms:W3CDTF">2017-09-13T07:59:47Z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0x010100802525FD6E3464489DD19B8758656FFA</vt:lpwstr>
  </property>
  <property fmtid="{D5CDD505-2E9C-101B-9397-08002B2CF9AE}" pid="3" name="_dlc_DocIdItemGuid">
    <vt:lpwstr>c7cd1ad3-a7d4-4590-9aaa-5aa8c2788a0e</vt:lpwstr>
  </property>
  <property fmtid="{D5CDD505-2E9C-101B-9397-08002B2CF9AE}" pid="4" name="TaxKeyword">
    <vt:lpwstr/>
  </property>
</Properties>
</file>