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33"/>
  </p:notesMasterIdLst>
  <p:handoutMasterIdLst>
    <p:handoutMasterId r:id="rId34"/>
  </p:handoutMasterIdLst>
  <p:sldIdLst>
    <p:sldId id="660" r:id="rId2"/>
    <p:sldId id="695" r:id="rId3"/>
    <p:sldId id="663" r:id="rId4"/>
    <p:sldId id="745" r:id="rId5"/>
    <p:sldId id="748" r:id="rId6"/>
    <p:sldId id="754" r:id="rId7"/>
    <p:sldId id="749" r:id="rId8"/>
    <p:sldId id="704" r:id="rId9"/>
    <p:sldId id="706" r:id="rId10"/>
    <p:sldId id="597" r:id="rId11"/>
    <p:sldId id="693" r:id="rId12"/>
    <p:sldId id="698" r:id="rId13"/>
    <p:sldId id="711" r:id="rId14"/>
    <p:sldId id="766" r:id="rId15"/>
    <p:sldId id="784" r:id="rId16"/>
    <p:sldId id="725" r:id="rId17"/>
    <p:sldId id="677" r:id="rId18"/>
    <p:sldId id="682" r:id="rId19"/>
    <p:sldId id="742" r:id="rId20"/>
    <p:sldId id="686" r:id="rId21"/>
    <p:sldId id="688" r:id="rId22"/>
    <p:sldId id="786" r:id="rId23"/>
    <p:sldId id="773" r:id="rId24"/>
    <p:sldId id="776" r:id="rId25"/>
    <p:sldId id="777" r:id="rId26"/>
    <p:sldId id="743" r:id="rId27"/>
    <p:sldId id="787" r:id="rId28"/>
    <p:sldId id="785" r:id="rId29"/>
    <p:sldId id="759" r:id="rId30"/>
    <p:sldId id="791" r:id="rId31"/>
    <p:sldId id="790" r:id="rId32"/>
  </p:sldIdLst>
  <p:sldSz cx="9906000" cy="6858000" type="A4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Intro" id="{A22ABA68-867D-9443-A927-F91FCA447086}">
          <p14:sldIdLst>
            <p14:sldId id="660"/>
            <p14:sldId id="695"/>
            <p14:sldId id="663"/>
            <p14:sldId id="745"/>
            <p14:sldId id="748"/>
          </p14:sldIdLst>
        </p14:section>
        <p14:section name="HADES setup" id="{9BD4B458-6A6D-D843-953B-6C28AB6B45D4}">
          <p14:sldIdLst>
            <p14:sldId id="754"/>
            <p14:sldId id="749"/>
            <p14:sldId id="704"/>
            <p14:sldId id="706"/>
            <p14:sldId id="597"/>
          </p14:sldIdLst>
        </p14:section>
        <p14:section name="Hadrons" id="{CA87B55B-1D65-C146-9FED-77E17E44B040}">
          <p14:sldIdLst>
            <p14:sldId id="693"/>
            <p14:sldId id="698"/>
            <p14:sldId id="711"/>
            <p14:sldId id="766"/>
            <p14:sldId id="784"/>
          </p14:sldIdLst>
        </p14:section>
        <p14:section name="Dileptons" id="{A558AA4C-F548-1041-8503-44D84723D6C1}">
          <p14:sldIdLst>
            <p14:sldId id="725"/>
            <p14:sldId id="677"/>
            <p14:sldId id="682"/>
            <p14:sldId id="742"/>
            <p14:sldId id="686"/>
            <p14:sldId id="688"/>
            <p14:sldId id="786"/>
            <p14:sldId id="773"/>
            <p14:sldId id="776"/>
            <p14:sldId id="777"/>
          </p14:sldIdLst>
        </p14:section>
        <p14:section name="HADES pion + Summary" id="{1E6559C6-A837-EA4A-A058-974492E7A06D}">
          <p14:sldIdLst>
            <p14:sldId id="743"/>
            <p14:sldId id="787"/>
            <p14:sldId id="785"/>
            <p14:sldId id="759"/>
            <p14:sldId id="791"/>
            <p14:sldId id="79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1AA07"/>
    <a:srgbClr val="FFD600"/>
    <a:srgbClr val="4EC0FF"/>
    <a:srgbClr val="2208CF"/>
    <a:srgbClr val="F514EC"/>
    <a:srgbClr val="09CEFF"/>
    <a:srgbClr val="00E900"/>
    <a:srgbClr val="000000"/>
    <a:srgbClr val="FF787A"/>
    <a:srgbClr val="614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02" autoAdjust="0"/>
    <p:restoredTop sz="99842" autoAdjust="0"/>
  </p:normalViewPr>
  <p:slideViewPr>
    <p:cSldViewPr snapToObjects="1">
      <p:cViewPr varScale="1">
        <p:scale>
          <a:sx n="109" d="100"/>
          <a:sy n="109" d="100"/>
        </p:scale>
        <p:origin x="-1712" y="-11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21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emf"/><Relationship Id="rId4" Type="http://schemas.openxmlformats.org/officeDocument/2006/relationships/image" Target="../media/image303.emf"/><Relationship Id="rId1" Type="http://schemas.openxmlformats.org/officeDocument/2006/relationships/image" Target="../media/image300.emf"/><Relationship Id="rId2" Type="http://schemas.openxmlformats.org/officeDocument/2006/relationships/image" Target="../media/image30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B89AAB-3F9D-6C4A-B7DC-7B2C239A90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08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4375" y="742950"/>
            <a:ext cx="536575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57018E-DE67-B747-B116-F9A6B84F73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3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Progress in understanding is driven by experiments at LHC, SPS, </a:t>
            </a:r>
            <a:br>
              <a:rPr lang="en-US" sz="1200" dirty="0" smtClean="0"/>
            </a:br>
            <a:r>
              <a:rPr lang="en-US" sz="1200" dirty="0" smtClean="0"/>
              <a:t>RHIC Beam Energy Scan</a:t>
            </a:r>
          </a:p>
          <a:p>
            <a:endParaRPr lang="en-US" sz="1200" dirty="0" smtClean="0"/>
          </a:p>
          <a:p>
            <a:r>
              <a:rPr lang="en-US" sz="1200" dirty="0" smtClean="0"/>
              <a:t>Series of future facilities planned:</a:t>
            </a:r>
            <a:br>
              <a:rPr lang="en-US" sz="1200" dirty="0" smtClean="0"/>
            </a:br>
            <a:r>
              <a:rPr lang="en-US" sz="1200" dirty="0" smtClean="0"/>
              <a:t>FAIR, NICA, J-PARC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dirty="0" smtClean="0"/>
              <a:t>Strangeness and vector mesons production far below free NN threshold</a:t>
            </a:r>
          </a:p>
          <a:p>
            <a:endParaRPr lang="en-US" dirty="0" smtClean="0"/>
          </a:p>
          <a:p>
            <a:r>
              <a:rPr lang="en-US" dirty="0" smtClean="0"/>
              <a:t>Di-lepton production governed by the factor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baseline="30000" dirty="0" smtClean="0"/>
              <a:t>2</a:t>
            </a:r>
            <a:r>
              <a:rPr lang="en-US" dirty="0" smtClean="0"/>
              <a:t>, branching ratio to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&lt;10</a:t>
            </a:r>
            <a:r>
              <a:rPr lang="en-US" baseline="30000" dirty="0" smtClean="0"/>
              <a:t>-4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82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00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Gill Sans Light"/>
                <a:cs typeface="Gill Sans Light"/>
              </a:rPr>
              <a:t>Hypernuclear</a:t>
            </a:r>
            <a:r>
              <a:rPr lang="en-US" sz="1200" dirty="0" smtClean="0">
                <a:latin typeface="Gill Sans Light"/>
                <a:cs typeface="Gill Sans Light"/>
              </a:rPr>
              <a:t> programs: </a:t>
            </a:r>
            <a:r>
              <a:rPr lang="en-US" sz="1200" dirty="0" err="1" smtClean="0">
                <a:latin typeface="Gill Sans Light"/>
                <a:cs typeface="Gill Sans Light"/>
              </a:rPr>
              <a:t>JLab</a:t>
            </a:r>
            <a:r>
              <a:rPr lang="en-US" sz="1200" dirty="0" smtClean="0">
                <a:latin typeface="Gill Sans Light"/>
                <a:cs typeface="Gill Sans Light"/>
              </a:rPr>
              <a:t>, J-PARC, PANDA, ALICE HYPHI, CBM,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293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access the in-medium</a:t>
            </a:r>
            <a:r>
              <a:rPr lang="en-US" baseline="0" dirty="0" smtClean="0"/>
              <a:t> SF one has to  know the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197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KEK-E325 has published data for </a:t>
            </a:r>
            <a:r>
              <a:rPr lang="en-US" sz="1600" dirty="0" smtClean="0">
                <a:latin typeface="Symbol" charset="2"/>
                <a:cs typeface="Symbol" charset="2"/>
              </a:rPr>
              <a:t>r- </a:t>
            </a:r>
            <a:r>
              <a:rPr lang="en-US" sz="1600" dirty="0" smtClean="0">
                <a:cs typeface="Symbol" charset="2"/>
              </a:rPr>
              <a:t>and</a:t>
            </a:r>
            <a:r>
              <a:rPr lang="en-US" sz="1600" dirty="0" smtClean="0">
                <a:latin typeface="Symbol" charset="2"/>
                <a:cs typeface="Symbol" charset="2"/>
              </a:rPr>
              <a:t> w-</a:t>
            </a:r>
            <a:r>
              <a:rPr lang="en-US" sz="1600" dirty="0" smtClean="0">
                <a:cs typeface="Symbol" charset="2"/>
              </a:rPr>
              <a:t>meson</a:t>
            </a:r>
            <a:r>
              <a:rPr lang="en-US" sz="1600" dirty="0" smtClean="0"/>
              <a:t> production:</a:t>
            </a:r>
          </a:p>
          <a:p>
            <a:pPr lvl="1"/>
            <a:r>
              <a:rPr lang="en-US" sz="1600" dirty="0" smtClean="0"/>
              <a:t>Contradicting to CLAS and HADES</a:t>
            </a:r>
          </a:p>
          <a:p>
            <a:pPr lvl="1"/>
            <a:r>
              <a:rPr lang="en-US" sz="1600" dirty="0" smtClean="0"/>
              <a:t>HADES: sees rather a melting than a shift</a:t>
            </a:r>
          </a:p>
          <a:p>
            <a:pPr lvl="1"/>
            <a:r>
              <a:rPr lang="en-US" sz="1600" dirty="0" smtClean="0"/>
              <a:t>CLAS: high relative momentum to the medium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81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i="1" dirty="0" smtClean="0">
                <a:latin typeface="Gill Sans Light"/>
                <a:cs typeface="Gill Sans Light"/>
              </a:rPr>
              <a:t>double </a:t>
            </a:r>
            <a:r>
              <a:rPr lang="sk-SK" sz="1200" i="1" dirty="0" smtClean="0">
                <a:latin typeface="Symbol" charset="2"/>
                <a:cs typeface="Symbol" charset="2"/>
              </a:rPr>
              <a:t>D</a:t>
            </a:r>
            <a:r>
              <a:rPr lang="sk-SK" sz="1200" i="1" dirty="0" smtClean="0">
                <a:latin typeface="Gill Sans Light"/>
                <a:cs typeface="Gill Sans Light"/>
              </a:rPr>
              <a:t> excitation plus "final state" interaction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G. E. Brown, M. Rho, and W. Weise,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Nucl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. Phys. A454, 669 (1986) - FF2 is derived from the assumption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that photon couples about 50% directly to the intrinsic quark structure of the pion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rPr>
              <a:t>remaining 50% indirectly through the rh0 meson.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57018E-DE67-B747-B116-F9A6B84F7347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404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fld id="{6281DB21-0F0A-A746-B21A-448408AAFD18}" type="datetimeFigureOut">
              <a:rPr lang="en-US" smtClean="0"/>
              <a:pPr/>
              <a:t>12/09/16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fld id="{3CC64548-812E-394C-B6C9-19CC7B98F1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4725144"/>
            <a:ext cx="4642098" cy="913656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2007901"/>
            <a:ext cx="4210050" cy="2501219"/>
          </a:xfrm>
        </p:spPr>
        <p:txBody>
          <a:bodyPr/>
          <a:lstStyle>
            <a:lvl1pPr algn="ctr">
              <a:defRPr sz="3200" b="0" i="0">
                <a:latin typeface="Gill Sans Light"/>
                <a:cs typeface="Gill Sans Light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44624"/>
            <a:ext cx="8585200" cy="612000"/>
          </a:xfrm>
        </p:spPr>
        <p:txBody>
          <a:bodyPr/>
          <a:lstStyle>
            <a:lvl1pPr>
              <a:defRPr sz="3200">
                <a:solidFill>
                  <a:srgbClr val="FF9900"/>
                </a:solidFill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953000" y="1268760"/>
            <a:ext cx="4292600" cy="4114800"/>
          </a:xfrm>
        </p:spPr>
        <p:txBody>
          <a:bodyPr>
            <a:normAutofit/>
          </a:bodyPr>
          <a:lstStyle>
            <a:lvl1pPr marL="342900" indent="-342900">
              <a:buSzPct val="80000"/>
              <a:buFont typeface="Wingdings" charset="2"/>
              <a:buChar char="q"/>
              <a:defRPr sz="2000" b="0" i="0">
                <a:latin typeface="Gill Sans Light"/>
                <a:cs typeface="Gill Sans Light"/>
              </a:defRPr>
            </a:lvl1pPr>
            <a:lvl2pPr marL="742950" indent="-285750">
              <a:buClr>
                <a:srgbClr val="38FF72"/>
              </a:buClr>
              <a:buSzPct val="80000"/>
              <a:buFont typeface="Wingdings" charset="2"/>
              <a:buChar char=""/>
              <a:defRPr sz="2000" b="0" i="0">
                <a:latin typeface="Gill Sans Light"/>
                <a:cs typeface="Gill Sans Light"/>
              </a:defRPr>
            </a:lvl2pPr>
            <a:lvl3pPr marL="1143000" indent="-228600">
              <a:buClr>
                <a:srgbClr val="FFFF00"/>
              </a:buClr>
              <a:buSzPct val="100000"/>
              <a:buFont typeface="Courier New"/>
              <a:buChar char="o"/>
              <a:defRPr sz="2000" b="0" i="0">
                <a:solidFill>
                  <a:schemeClr val="tx1"/>
                </a:solidFill>
                <a:latin typeface="Gill Sans Light"/>
                <a:cs typeface="Gill Sans Light"/>
              </a:defRPr>
            </a:lvl3pPr>
            <a:lvl4pPr marL="1600200" indent="-228600">
              <a:buClr>
                <a:srgbClr val="FFFF00"/>
              </a:buClr>
              <a:buSzPct val="100000"/>
              <a:buFont typeface="Courier New"/>
              <a:buChar char="o"/>
              <a:defRPr sz="2000" b="0" i="0">
                <a:solidFill>
                  <a:schemeClr val="tx1"/>
                </a:solidFill>
                <a:latin typeface="Gill Sans Light"/>
                <a:cs typeface="Gill Sans Light"/>
              </a:defRPr>
            </a:lvl4pPr>
            <a:lvl5pPr marL="2057400" indent="-228600">
              <a:buClr>
                <a:srgbClr val="FFFF00"/>
              </a:buClr>
              <a:buSzPct val="100000"/>
              <a:buFont typeface="Courier New"/>
              <a:buChar char="o"/>
              <a:defRPr sz="2000" b="0" i="0">
                <a:solidFill>
                  <a:schemeClr val="tx1"/>
                </a:solidFill>
                <a:latin typeface="Gill Sans Light"/>
                <a:cs typeface="Gill Sans Light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60400" y="1340768"/>
            <a:ext cx="4044950" cy="4114800"/>
          </a:xfrm>
        </p:spPr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  <a:lvl2pPr>
              <a:defRPr b="0" i="0">
                <a:latin typeface="Gill Sans Light"/>
                <a:cs typeface="Gill Sans Light"/>
              </a:defRPr>
            </a:lvl2pPr>
            <a:lvl3pPr>
              <a:defRPr b="0" i="0">
                <a:latin typeface="Gill Sans Light"/>
                <a:cs typeface="Gill Sans Light"/>
              </a:defRPr>
            </a:lvl3pPr>
            <a:lvl4pPr>
              <a:defRPr b="0" i="0">
                <a:latin typeface="Gill Sans Light"/>
                <a:cs typeface="Gill Sans Light"/>
              </a:defRPr>
            </a:lvl4pPr>
            <a:lvl5pPr>
              <a:defRPr b="0" i="0">
                <a:latin typeface="Gill Sans Light"/>
                <a:cs typeface="Gill Sans Light"/>
              </a:defRPr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200650" y="1340768"/>
            <a:ext cx="4044950" cy="4114800"/>
          </a:xfrm>
        </p:spPr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  <a:lvl2pPr>
              <a:defRPr b="0" i="0">
                <a:latin typeface="Gill Sans Light"/>
                <a:cs typeface="Gill Sans Light"/>
              </a:defRPr>
            </a:lvl2pPr>
            <a:lvl3pPr>
              <a:defRPr b="0" i="0">
                <a:latin typeface="Gill Sans Light"/>
                <a:cs typeface="Gill Sans Light"/>
              </a:defRPr>
            </a:lvl3pPr>
            <a:lvl4pPr>
              <a:defRPr b="0" i="0">
                <a:latin typeface="Gill Sans Light"/>
                <a:cs typeface="Gill Sans Light"/>
              </a:defRPr>
            </a:lvl4pPr>
            <a:lvl5pPr>
              <a:defRPr b="0" i="0">
                <a:latin typeface="Gill Sans Light"/>
                <a:cs typeface="Gill Sans Light"/>
              </a:defRPr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44624"/>
            <a:ext cx="8585200" cy="612000"/>
          </a:xfrm>
        </p:spPr>
        <p:txBody>
          <a:bodyPr/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ill Sans Light"/>
                <a:cs typeface="Gill Sans Light"/>
              </a:defRPr>
            </a:lvl1pPr>
          </a:lstStyle>
          <a:p>
            <a:fld id="{190D9BD3-E57B-4194-A545-2804EB95D9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orizon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763081"/>
            <a:ext cx="9906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44624"/>
            <a:ext cx="8585200" cy="612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0" y="1279303"/>
            <a:ext cx="4292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1250" y="6356361"/>
            <a:ext cx="165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 strike="noStrike" spc="6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r>
              <a:rPr lang="de-DE" smtClean="0"/>
              <a:t>10/28/13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40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0" i="0" cap="all" spc="6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50" y="6356361"/>
            <a:ext cx="1073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 baseline="0">
                <a:solidFill>
                  <a:schemeClr val="tx1"/>
                </a:solidFill>
                <a:latin typeface="Gill Sans Light"/>
                <a:cs typeface="Gill Sans Light"/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422256" y="38227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1" r:id="rId2"/>
    <p:sldLayoutId id="2147483723" r:id="rId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0" i="0" kern="1200" cap="none" spc="50" baseline="0">
          <a:solidFill>
            <a:srgbClr val="FF9900"/>
          </a:solidFill>
          <a:latin typeface="Gill Sans"/>
          <a:ea typeface="+mj-ea"/>
          <a:cs typeface="Gill San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SzPct val="80000"/>
        <a:buFont typeface="Wingdings" charset="2"/>
        <a:buChar char="q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38FF72"/>
        </a:buClr>
        <a:buSzPct val="80000"/>
        <a:buFont typeface="Wingdings" charset="2"/>
        <a:buChar char="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FFF00"/>
        </a:buClr>
        <a:buFont typeface="Courier New"/>
        <a:buChar char="o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FFF00"/>
        </a:buClr>
        <a:buFont typeface="Courier New"/>
        <a:buChar char="o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FFFF00"/>
        </a:buClr>
        <a:buFont typeface="Courier New"/>
        <a:buChar char="o"/>
        <a:defRPr sz="2000" b="0" i="0" kern="1200" spc="30" baseline="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8.png"/><Relationship Id="rId12" Type="http://schemas.openxmlformats.org/officeDocument/2006/relationships/image" Target="../media/image99.png"/><Relationship Id="rId13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9.png"/><Relationship Id="rId12" Type="http://schemas.openxmlformats.org/officeDocument/2006/relationships/image" Target="../media/image120.png"/><Relationship Id="rId13" Type="http://schemas.openxmlformats.org/officeDocument/2006/relationships/image" Target="../media/image121.png"/><Relationship Id="rId14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emf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image" Target="../media/image116.png"/><Relationship Id="rId9" Type="http://schemas.openxmlformats.org/officeDocument/2006/relationships/image" Target="../media/image117.png"/><Relationship Id="rId10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1.png"/><Relationship Id="rId12" Type="http://schemas.openxmlformats.org/officeDocument/2006/relationships/image" Target="../media/image132.png"/><Relationship Id="rId13" Type="http://schemas.openxmlformats.org/officeDocument/2006/relationships/image" Target="../media/image133.png"/><Relationship Id="rId14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27.png"/><Relationship Id="rId8" Type="http://schemas.openxmlformats.org/officeDocument/2006/relationships/image" Target="../media/image128.png"/><Relationship Id="rId9" Type="http://schemas.openxmlformats.org/officeDocument/2006/relationships/image" Target="../media/image129.png"/><Relationship Id="rId10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135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4" Type="http://schemas.openxmlformats.org/officeDocument/2006/relationships/image" Target="../media/image147.png"/><Relationship Id="rId15" Type="http://schemas.openxmlformats.org/officeDocument/2006/relationships/image" Target="../media/image148.png"/><Relationship Id="rId16" Type="http://schemas.openxmlformats.org/officeDocument/2006/relationships/image" Target="../media/image149.png"/><Relationship Id="rId17" Type="http://schemas.openxmlformats.org/officeDocument/2006/relationships/image" Target="../media/image150.png"/><Relationship Id="rId18" Type="http://schemas.openxmlformats.org/officeDocument/2006/relationships/image" Target="../media/image151.png"/><Relationship Id="rId19" Type="http://schemas.openxmlformats.org/officeDocument/2006/relationships/image" Target="../media/image152.png"/><Relationship Id="rId63" Type="http://schemas.openxmlformats.org/officeDocument/2006/relationships/image" Target="../media/image196.png"/><Relationship Id="rId64" Type="http://schemas.openxmlformats.org/officeDocument/2006/relationships/image" Target="../media/image197.png"/><Relationship Id="rId65" Type="http://schemas.openxmlformats.org/officeDocument/2006/relationships/image" Target="../media/image198.png"/><Relationship Id="rId66" Type="http://schemas.openxmlformats.org/officeDocument/2006/relationships/image" Target="../media/image199.png"/><Relationship Id="rId67" Type="http://schemas.openxmlformats.org/officeDocument/2006/relationships/image" Target="../media/image200.png"/><Relationship Id="rId68" Type="http://schemas.openxmlformats.org/officeDocument/2006/relationships/image" Target="../media/image201.png"/><Relationship Id="rId69" Type="http://schemas.openxmlformats.org/officeDocument/2006/relationships/image" Target="../media/image202.png"/><Relationship Id="rId50" Type="http://schemas.openxmlformats.org/officeDocument/2006/relationships/image" Target="../media/image183.png"/><Relationship Id="rId51" Type="http://schemas.openxmlformats.org/officeDocument/2006/relationships/image" Target="../media/image184.png"/><Relationship Id="rId52" Type="http://schemas.openxmlformats.org/officeDocument/2006/relationships/image" Target="../media/image185.png"/><Relationship Id="rId53" Type="http://schemas.openxmlformats.org/officeDocument/2006/relationships/image" Target="../media/image186.png"/><Relationship Id="rId54" Type="http://schemas.openxmlformats.org/officeDocument/2006/relationships/image" Target="../media/image187.png"/><Relationship Id="rId55" Type="http://schemas.openxmlformats.org/officeDocument/2006/relationships/image" Target="../media/image188.png"/><Relationship Id="rId56" Type="http://schemas.openxmlformats.org/officeDocument/2006/relationships/image" Target="../media/image189.png"/><Relationship Id="rId57" Type="http://schemas.openxmlformats.org/officeDocument/2006/relationships/image" Target="../media/image190.png"/><Relationship Id="rId58" Type="http://schemas.openxmlformats.org/officeDocument/2006/relationships/image" Target="../media/image191.jpeg"/><Relationship Id="rId59" Type="http://schemas.openxmlformats.org/officeDocument/2006/relationships/image" Target="../media/image192.png"/><Relationship Id="rId40" Type="http://schemas.openxmlformats.org/officeDocument/2006/relationships/image" Target="../media/image173.png"/><Relationship Id="rId41" Type="http://schemas.openxmlformats.org/officeDocument/2006/relationships/image" Target="../media/image174.png"/><Relationship Id="rId42" Type="http://schemas.openxmlformats.org/officeDocument/2006/relationships/image" Target="../media/image175.png"/><Relationship Id="rId43" Type="http://schemas.openxmlformats.org/officeDocument/2006/relationships/image" Target="../media/image176.png"/><Relationship Id="rId44" Type="http://schemas.openxmlformats.org/officeDocument/2006/relationships/image" Target="../media/image177.png"/><Relationship Id="rId45" Type="http://schemas.openxmlformats.org/officeDocument/2006/relationships/image" Target="../media/image178.png"/><Relationship Id="rId46" Type="http://schemas.openxmlformats.org/officeDocument/2006/relationships/image" Target="../media/image179.png"/><Relationship Id="rId47" Type="http://schemas.openxmlformats.org/officeDocument/2006/relationships/image" Target="../media/image180.png"/><Relationship Id="rId48" Type="http://schemas.openxmlformats.org/officeDocument/2006/relationships/image" Target="../media/image181.png"/><Relationship Id="rId49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30" Type="http://schemas.openxmlformats.org/officeDocument/2006/relationships/image" Target="../media/image163.png"/><Relationship Id="rId31" Type="http://schemas.openxmlformats.org/officeDocument/2006/relationships/image" Target="../media/image164.png"/><Relationship Id="rId32" Type="http://schemas.openxmlformats.org/officeDocument/2006/relationships/image" Target="../media/image165.png"/><Relationship Id="rId33" Type="http://schemas.openxmlformats.org/officeDocument/2006/relationships/image" Target="../media/image166.png"/><Relationship Id="rId34" Type="http://schemas.openxmlformats.org/officeDocument/2006/relationships/image" Target="../media/image167.png"/><Relationship Id="rId35" Type="http://schemas.openxmlformats.org/officeDocument/2006/relationships/image" Target="../media/image168.png"/><Relationship Id="rId36" Type="http://schemas.openxmlformats.org/officeDocument/2006/relationships/image" Target="../media/image169.png"/><Relationship Id="rId37" Type="http://schemas.openxmlformats.org/officeDocument/2006/relationships/image" Target="../media/image170.png"/><Relationship Id="rId38" Type="http://schemas.openxmlformats.org/officeDocument/2006/relationships/image" Target="../media/image171.png"/><Relationship Id="rId39" Type="http://schemas.openxmlformats.org/officeDocument/2006/relationships/image" Target="../media/image172.png"/><Relationship Id="rId70" Type="http://schemas.openxmlformats.org/officeDocument/2006/relationships/image" Target="../media/image203.png"/><Relationship Id="rId71" Type="http://schemas.openxmlformats.org/officeDocument/2006/relationships/image" Target="../media/image204.png"/><Relationship Id="rId72" Type="http://schemas.openxmlformats.org/officeDocument/2006/relationships/image" Target="../media/image205.png"/><Relationship Id="rId20" Type="http://schemas.openxmlformats.org/officeDocument/2006/relationships/image" Target="../media/image153.png"/><Relationship Id="rId21" Type="http://schemas.openxmlformats.org/officeDocument/2006/relationships/image" Target="../media/image154.png"/><Relationship Id="rId22" Type="http://schemas.openxmlformats.org/officeDocument/2006/relationships/image" Target="../media/image155.png"/><Relationship Id="rId23" Type="http://schemas.openxmlformats.org/officeDocument/2006/relationships/image" Target="../media/image156.png"/><Relationship Id="rId24" Type="http://schemas.openxmlformats.org/officeDocument/2006/relationships/image" Target="../media/image157.png"/><Relationship Id="rId25" Type="http://schemas.openxmlformats.org/officeDocument/2006/relationships/image" Target="../media/image158.png"/><Relationship Id="rId26" Type="http://schemas.openxmlformats.org/officeDocument/2006/relationships/image" Target="../media/image159.png"/><Relationship Id="rId27" Type="http://schemas.openxmlformats.org/officeDocument/2006/relationships/image" Target="../media/image160.png"/><Relationship Id="rId28" Type="http://schemas.openxmlformats.org/officeDocument/2006/relationships/image" Target="../media/image161.png"/><Relationship Id="rId29" Type="http://schemas.openxmlformats.org/officeDocument/2006/relationships/image" Target="../media/image162.png"/><Relationship Id="rId73" Type="http://schemas.openxmlformats.org/officeDocument/2006/relationships/image" Target="../media/image206.png"/><Relationship Id="rId74" Type="http://schemas.openxmlformats.org/officeDocument/2006/relationships/image" Target="../media/image207.png"/><Relationship Id="rId60" Type="http://schemas.openxmlformats.org/officeDocument/2006/relationships/image" Target="../media/image193.jpeg"/><Relationship Id="rId61" Type="http://schemas.openxmlformats.org/officeDocument/2006/relationships/image" Target="../media/image194.png"/><Relationship Id="rId62" Type="http://schemas.openxmlformats.org/officeDocument/2006/relationships/image" Target="../media/image195.jpeg"/><Relationship Id="rId10" Type="http://schemas.openxmlformats.org/officeDocument/2006/relationships/image" Target="../media/image143.png"/><Relationship Id="rId11" Type="http://schemas.openxmlformats.org/officeDocument/2006/relationships/image" Target="../media/image144.png"/><Relationship Id="rId12" Type="http://schemas.openxmlformats.org/officeDocument/2006/relationships/image" Target="../media/image1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09.png"/><Relationship Id="rId5" Type="http://schemas.openxmlformats.org/officeDocument/2006/relationships/image" Target="../media/image210.png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8" Type="http://schemas.openxmlformats.org/officeDocument/2006/relationships/image" Target="../media/image213.pn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20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2.png"/><Relationship Id="rId12" Type="http://schemas.openxmlformats.org/officeDocument/2006/relationships/image" Target="../media/image223.png"/><Relationship Id="rId13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4.pn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6" Type="http://schemas.openxmlformats.org/officeDocument/2006/relationships/image" Target="../media/image217.png"/><Relationship Id="rId7" Type="http://schemas.openxmlformats.org/officeDocument/2006/relationships/image" Target="../media/image218.png"/><Relationship Id="rId8" Type="http://schemas.openxmlformats.org/officeDocument/2006/relationships/image" Target="../media/image219.png"/><Relationship Id="rId9" Type="http://schemas.openxmlformats.org/officeDocument/2006/relationships/image" Target="../media/image220.png"/><Relationship Id="rId10" Type="http://schemas.openxmlformats.org/officeDocument/2006/relationships/image" Target="../media/image2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4.png"/><Relationship Id="rId1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png"/><Relationship Id="rId3" Type="http://schemas.openxmlformats.org/officeDocument/2006/relationships/image" Target="../media/image226.png"/><Relationship Id="rId4" Type="http://schemas.openxmlformats.org/officeDocument/2006/relationships/image" Target="../media/image227.png"/><Relationship Id="rId5" Type="http://schemas.openxmlformats.org/officeDocument/2006/relationships/image" Target="../media/image228.png"/><Relationship Id="rId6" Type="http://schemas.openxmlformats.org/officeDocument/2006/relationships/image" Target="../media/image229.png"/><Relationship Id="rId7" Type="http://schemas.openxmlformats.org/officeDocument/2006/relationships/image" Target="../media/image230.png"/><Relationship Id="rId8" Type="http://schemas.openxmlformats.org/officeDocument/2006/relationships/image" Target="../media/image231.png"/><Relationship Id="rId9" Type="http://schemas.openxmlformats.org/officeDocument/2006/relationships/image" Target="../media/image232.png"/><Relationship Id="rId10" Type="http://schemas.openxmlformats.org/officeDocument/2006/relationships/image" Target="../media/image2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4" Type="http://schemas.openxmlformats.org/officeDocument/2006/relationships/image" Target="../media/image233.png"/><Relationship Id="rId5" Type="http://schemas.openxmlformats.org/officeDocument/2006/relationships/image" Target="../media/image237.png"/><Relationship Id="rId6" Type="http://schemas.openxmlformats.org/officeDocument/2006/relationships/image" Target="../media/image238.png"/><Relationship Id="rId7" Type="http://schemas.openxmlformats.org/officeDocument/2006/relationships/image" Target="../media/image239.png"/><Relationship Id="rId8" Type="http://schemas.openxmlformats.org/officeDocument/2006/relationships/image" Target="../media/image240.png"/><Relationship Id="rId9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5" Type="http://schemas.openxmlformats.org/officeDocument/2006/relationships/image" Target="../media/image244.png"/><Relationship Id="rId6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5.png"/><Relationship Id="rId1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png"/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7" Type="http://schemas.openxmlformats.org/officeDocument/2006/relationships/image" Target="../media/image251.png"/><Relationship Id="rId8" Type="http://schemas.openxmlformats.org/officeDocument/2006/relationships/image" Target="../media/image252.png"/><Relationship Id="rId9" Type="http://schemas.openxmlformats.org/officeDocument/2006/relationships/image" Target="../media/image253.png"/><Relationship Id="rId10" Type="http://schemas.openxmlformats.org/officeDocument/2006/relationships/image" Target="../media/image2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4" Type="http://schemas.openxmlformats.org/officeDocument/2006/relationships/image" Target="../media/image259.png"/><Relationship Id="rId5" Type="http://schemas.openxmlformats.org/officeDocument/2006/relationships/image" Target="../media/image260.png"/><Relationship Id="rId6" Type="http://schemas.openxmlformats.org/officeDocument/2006/relationships/image" Target="../media/image261.png"/><Relationship Id="rId7" Type="http://schemas.openxmlformats.org/officeDocument/2006/relationships/image" Target="../media/image262.png"/><Relationship Id="rId8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3.png"/><Relationship Id="rId12" Type="http://schemas.openxmlformats.org/officeDocument/2006/relationships/image" Target="../media/image274.emf"/><Relationship Id="rId13" Type="http://schemas.openxmlformats.org/officeDocument/2006/relationships/image" Target="../media/image275.png"/><Relationship Id="rId14" Type="http://schemas.openxmlformats.org/officeDocument/2006/relationships/image" Target="../media/image276.png"/><Relationship Id="rId15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png"/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5" Type="http://schemas.openxmlformats.org/officeDocument/2006/relationships/image" Target="../media/image267.png"/><Relationship Id="rId6" Type="http://schemas.openxmlformats.org/officeDocument/2006/relationships/image" Target="../media/image268.png"/><Relationship Id="rId7" Type="http://schemas.openxmlformats.org/officeDocument/2006/relationships/image" Target="../media/image269.png"/><Relationship Id="rId8" Type="http://schemas.openxmlformats.org/officeDocument/2006/relationships/image" Target="../media/image270.png"/><Relationship Id="rId9" Type="http://schemas.openxmlformats.org/officeDocument/2006/relationships/image" Target="../media/image271.png"/><Relationship Id="rId10" Type="http://schemas.openxmlformats.org/officeDocument/2006/relationships/image" Target="../media/image2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4" Type="http://schemas.openxmlformats.org/officeDocument/2006/relationships/image" Target="../media/image280.png"/><Relationship Id="rId5" Type="http://schemas.openxmlformats.org/officeDocument/2006/relationships/image" Target="../media/image281.png"/><Relationship Id="rId6" Type="http://schemas.openxmlformats.org/officeDocument/2006/relationships/image" Target="../media/image282.png"/><Relationship Id="rId7" Type="http://schemas.openxmlformats.org/officeDocument/2006/relationships/image" Target="../media/image283.png"/><Relationship Id="rId8" Type="http://schemas.openxmlformats.org/officeDocument/2006/relationships/image" Target="../media/image284.png"/><Relationship Id="rId9" Type="http://schemas.openxmlformats.org/officeDocument/2006/relationships/image" Target="../media/image2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4" Type="http://schemas.openxmlformats.org/officeDocument/2006/relationships/image" Target="../media/image288.png"/><Relationship Id="rId5" Type="http://schemas.openxmlformats.org/officeDocument/2006/relationships/image" Target="../media/image289.png"/><Relationship Id="rId6" Type="http://schemas.openxmlformats.org/officeDocument/2006/relationships/image" Target="../media/image290.png"/><Relationship Id="rId7" Type="http://schemas.openxmlformats.org/officeDocument/2006/relationships/image" Target="../media/image291.png"/><Relationship Id="rId8" Type="http://schemas.openxmlformats.org/officeDocument/2006/relationships/image" Target="../media/image292.png"/><Relationship Id="rId9" Type="http://schemas.openxmlformats.org/officeDocument/2006/relationships/image" Target="../media/image293.png"/><Relationship Id="rId10" Type="http://schemas.openxmlformats.org/officeDocument/2006/relationships/image" Target="../media/image294.png"/><Relationship Id="rId11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png"/><Relationship Id="rId3" Type="http://schemas.openxmlformats.org/officeDocument/2006/relationships/image" Target="../media/image29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2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29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2.emf"/><Relationship Id="rId20" Type="http://schemas.openxmlformats.org/officeDocument/2006/relationships/image" Target="../media/image313.png"/><Relationship Id="rId21" Type="http://schemas.openxmlformats.org/officeDocument/2006/relationships/image" Target="../media/image314.png"/><Relationship Id="rId10" Type="http://schemas.openxmlformats.org/officeDocument/2006/relationships/image" Target="../media/image305.png"/><Relationship Id="rId11" Type="http://schemas.openxmlformats.org/officeDocument/2006/relationships/image" Target="../media/image306.png"/><Relationship Id="rId12" Type="http://schemas.openxmlformats.org/officeDocument/2006/relationships/image" Target="../media/image307.png"/><Relationship Id="rId13" Type="http://schemas.openxmlformats.org/officeDocument/2006/relationships/image" Target="../media/image308.png"/><Relationship Id="rId14" Type="http://schemas.openxmlformats.org/officeDocument/2006/relationships/image" Target="../media/image309.png"/><Relationship Id="rId15" Type="http://schemas.openxmlformats.org/officeDocument/2006/relationships/image" Target="../media/image310.png"/><Relationship Id="rId16" Type="http://schemas.openxmlformats.org/officeDocument/2006/relationships/oleObject" Target="../embeddings/oleObject5.bin"/><Relationship Id="rId17" Type="http://schemas.openxmlformats.org/officeDocument/2006/relationships/image" Target="../media/image303.emf"/><Relationship Id="rId18" Type="http://schemas.openxmlformats.org/officeDocument/2006/relationships/image" Target="../media/image311.png"/><Relationship Id="rId19" Type="http://schemas.openxmlformats.org/officeDocument/2006/relationships/image" Target="../media/image3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4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00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01.emf"/><Relationship Id="rId8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4" Type="http://schemas.openxmlformats.org/officeDocument/2006/relationships/image" Target="../media/image54.png"/><Relationship Id="rId15" Type="http://schemas.openxmlformats.org/officeDocument/2006/relationships/image" Target="../media/image55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FE element 1" descr="Q8A4fOkR2kPn1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" y="5366748"/>
            <a:ext cx="9491472" cy="926592"/>
          </a:xfrm>
          <a:prstGeom prst="rect">
            <a:avLst/>
          </a:prstGeom>
        </p:spPr>
      </p:pic>
      <p:pic>
        <p:nvPicPr>
          <p:cNvPr id="17" name="PFE element 2" descr="Q8A4fOkR2kPn2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716" y="2005783"/>
            <a:ext cx="6662928" cy="2505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896" y="260648"/>
            <a:ext cx="2385608" cy="2016224"/>
          </a:xfrm>
          <a:prstGeom prst="rect">
            <a:avLst/>
          </a:prstGeom>
        </p:spPr>
      </p:pic>
      <p:pic>
        <p:nvPicPr>
          <p:cNvPr id="5" name="Picture 4" descr="Screen Shot 2016-08-29 at 13.09.40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36" y="1998081"/>
            <a:ext cx="2276296" cy="2906276"/>
          </a:xfrm>
          <a:prstGeom prst="rect">
            <a:avLst/>
          </a:prstGeom>
        </p:spPr>
      </p:pic>
      <p:pic>
        <p:nvPicPr>
          <p:cNvPr id="6" name="Picture 5" descr="Screen Shot 2016-08-29 at 13.09.40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536" y="4451087"/>
            <a:ext cx="992560" cy="453270"/>
          </a:xfrm>
          <a:prstGeom prst="rect">
            <a:avLst/>
          </a:prstGeom>
        </p:spPr>
      </p:pic>
      <p:pic>
        <p:nvPicPr>
          <p:cNvPr id="19" name="PFE element 6" descr="Q8A4fOkR2kPn3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44" y="1605511"/>
            <a:ext cx="1237488" cy="1450848"/>
          </a:xfrm>
          <a:prstGeom prst="rect">
            <a:avLst/>
          </a:prstGeom>
        </p:spPr>
      </p:pic>
      <p:pic>
        <p:nvPicPr>
          <p:cNvPr id="14" name="Picture 13" descr="strange_quark.jpg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88" b="75137" l="4905" r="62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147" y="3856677"/>
            <a:ext cx="648072" cy="6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85" descr="Q8A4fOkR2kPn55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9284"/>
            <a:ext cx="9906000" cy="1645920"/>
          </a:xfrm>
          <a:prstGeom prst="rect">
            <a:avLst/>
          </a:prstGeom>
        </p:spPr>
      </p:pic>
      <p:pic>
        <p:nvPicPr>
          <p:cNvPr id="10" name="Picture 9" descr="ED_cut.png"/>
          <p:cNvPicPr>
            <a:picLocks noChangeAspect="1"/>
          </p:cNvPicPr>
          <p:nvPr/>
        </p:nvPicPr>
        <p:blipFill rotWithShape="1"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45433" b="10769"/>
          <a:stretch/>
        </p:blipFill>
        <p:spPr>
          <a:xfrm flipH="1">
            <a:off x="7644486" y="3212976"/>
            <a:ext cx="2261514" cy="2924944"/>
          </a:xfrm>
          <a:prstGeom prst="rect">
            <a:avLst/>
          </a:prstGeom>
        </p:spPr>
      </p:pic>
      <p:pic>
        <p:nvPicPr>
          <p:cNvPr id="11" name="Picture 10" descr="ED_cut.png"/>
          <p:cNvPicPr>
            <a:picLocks noChangeAspect="1"/>
          </p:cNvPicPr>
          <p:nvPr/>
        </p:nvPicPr>
        <p:blipFill rotWithShape="1"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45433" b="10769"/>
          <a:stretch/>
        </p:blipFill>
        <p:spPr>
          <a:xfrm>
            <a:off x="0" y="3212976"/>
            <a:ext cx="226151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0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FE element 88" descr="Q8A4fOkR2kPn56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40" y="1267012"/>
            <a:ext cx="4041648" cy="4828032"/>
          </a:xfrm>
          <a:prstGeom prst="rect">
            <a:avLst/>
          </a:prstGeom>
        </p:spPr>
      </p:pic>
      <p:pic>
        <p:nvPicPr>
          <p:cNvPr id="3" name="PFE element 89" descr="Q8A4fOkR2kPn5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49" y="5640140"/>
            <a:ext cx="2639568" cy="743712"/>
          </a:xfrm>
          <a:prstGeom prst="rect">
            <a:avLst/>
          </a:prstGeom>
        </p:spPr>
      </p:pic>
      <p:pic>
        <p:nvPicPr>
          <p:cNvPr id="8" name="PFE element 90" descr="Q8A4fOkR2kPn58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3" y="743800"/>
            <a:ext cx="4370832" cy="4901184"/>
          </a:xfrm>
          <a:prstGeom prst="rect">
            <a:avLst/>
          </a:prstGeom>
        </p:spPr>
      </p:pic>
      <p:pic>
        <p:nvPicPr>
          <p:cNvPr id="9" name="PFE element 91" descr="Q8A4fOkR2kPn59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0" y="42776"/>
            <a:ext cx="8595360" cy="615696"/>
          </a:xfrm>
          <a:prstGeom prst="rect">
            <a:avLst/>
          </a:prstGeom>
        </p:spPr>
      </p:pic>
      <p:pic>
        <p:nvPicPr>
          <p:cNvPr id="11" name="PFE element 92" descr="Q8A4fOkR2kPn60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07" y="438888"/>
            <a:ext cx="5596128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5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93" descr="Q8A4fOkR2kPn61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sp>
        <p:nvSpPr>
          <p:cNvPr id="3" name="pfehide94" hidden="1"/>
          <p:cNvSpPr>
            <a:spLocks noGrp="1"/>
          </p:cNvSpPr>
          <p:nvPr>
            <p:ph sz="quarter" idx="13"/>
          </p:nvPr>
        </p:nvSpPr>
        <p:spPr>
          <a:xfrm>
            <a:off x="4556681" y="4941384"/>
            <a:ext cx="5364871" cy="851180"/>
          </a:xfrm>
        </p:spPr>
        <p:txBody>
          <a:bodyPr>
            <a:noAutofit/>
          </a:bodyPr>
          <a:lstStyle/>
          <a:p>
            <a:r>
              <a:rPr lang="en-US" sz="1800" dirty="0" smtClean="0"/>
              <a:t>Hadron </a:t>
            </a:r>
            <a:r>
              <a:rPr lang="en-US" sz="1800" dirty="0"/>
              <a:t>abundances </a:t>
            </a:r>
            <a:r>
              <a:rPr lang="en-US" sz="1800" dirty="0" smtClean="0"/>
              <a:t>described by T</a:t>
            </a:r>
            <a:r>
              <a:rPr lang="en-US" sz="1800" dirty="0"/>
              <a:t>, </a:t>
            </a:r>
            <a:r>
              <a:rPr lang="en-US" sz="1800" dirty="0" err="1">
                <a:latin typeface="Symbol" charset="2"/>
                <a:cs typeface="Symbol" charset="2"/>
              </a:rPr>
              <a:t>m</a:t>
            </a:r>
            <a:r>
              <a:rPr lang="en-US" sz="1800" baseline="-25000" dirty="0" err="1"/>
              <a:t>B</a:t>
            </a:r>
            <a:r>
              <a:rPr lang="en-US" sz="1800" baseline="-25000" dirty="0"/>
              <a:t>,</a:t>
            </a:r>
            <a:r>
              <a:rPr lang="en-US" sz="1800" dirty="0" smtClean="0"/>
              <a:t>R</a:t>
            </a:r>
            <a:r>
              <a:rPr lang="en-US" sz="1800" baseline="-25000" dirty="0" smtClean="0"/>
              <a:t>V</a:t>
            </a:r>
            <a:r>
              <a:rPr lang="en-US" sz="1800" dirty="0"/>
              <a:t>,</a:t>
            </a:r>
            <a:r>
              <a:rPr lang="en-US" sz="1800" dirty="0" err="1" smtClean="0"/>
              <a:t>R</a:t>
            </a:r>
            <a:r>
              <a:rPr lang="en-US" sz="1800" baseline="-25000" dirty="0" err="1" smtClean="0"/>
              <a:t>c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en-US" sz="1800" dirty="0" smtClean="0"/>
              <a:t>Surprises:</a:t>
            </a:r>
            <a:endParaRPr lang="en-US" sz="1800" baseline="-25000" dirty="0" smtClean="0"/>
          </a:p>
        </p:txBody>
      </p:sp>
      <p:grpSp>
        <p:nvGrpSpPr>
          <p:cNvPr id="21" name="Group 20"/>
          <p:cNvGrpSpPr/>
          <p:nvPr/>
        </p:nvGrpSpPr>
        <p:grpSpPr>
          <a:xfrm>
            <a:off x="4553829" y="4937206"/>
            <a:ext cx="5370576" cy="859536"/>
            <a:chOff x="317499" y="317500"/>
            <a:chExt cx="5370576" cy="859536"/>
          </a:xfrm>
        </p:grpSpPr>
        <p:pic>
          <p:nvPicPr>
            <p:cNvPr id="8" name="PFE element 94" descr="Q8A4fOkR2kPn62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5370576" cy="859536"/>
            </a:xfrm>
            <a:prstGeom prst="rect">
              <a:avLst/>
            </a:prstGeom>
          </p:spPr>
        </p:pic>
        <p:sp>
          <p:nvSpPr>
            <p:cNvPr id="20" name="Shape_281"/>
            <p:cNvSpPr/>
            <p:nvPr/>
          </p:nvSpPr>
          <p:spPr>
            <a:xfrm>
              <a:off x="317499" y="317500"/>
              <a:ext cx="5370576" cy="85953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19"/>
          <a:stretch/>
        </p:blipFill>
        <p:spPr>
          <a:xfrm>
            <a:off x="137959" y="1053852"/>
            <a:ext cx="2870825" cy="2231132"/>
          </a:xfrm>
          <a:prstGeom prst="rect">
            <a:avLst/>
          </a:prstGeom>
        </p:spPr>
      </p:pic>
      <p:sp>
        <p:nvSpPr>
          <p:cNvPr id="7" name="pfehide96" hidden="1"/>
          <p:cNvSpPr txBox="1"/>
          <p:nvPr/>
        </p:nvSpPr>
        <p:spPr>
          <a:xfrm>
            <a:off x="2165648" y="4005064"/>
            <a:ext cx="6891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9900"/>
                </a:solidFill>
                <a:latin typeface="Gill Sans Light"/>
                <a:cs typeface="Gill Sans Light"/>
              </a:rPr>
              <a:t>Thermal equilibrium also at low energies (high </a:t>
            </a:r>
            <a:r>
              <a:rPr lang="en-US" sz="2000" dirty="0" err="1" smtClean="0">
                <a:solidFill>
                  <a:srgbClr val="FF9900"/>
                </a:solidFill>
                <a:latin typeface="Symbol" charset="2"/>
                <a:cs typeface="Symbol" charset="2"/>
              </a:rPr>
              <a:t>m</a:t>
            </a:r>
            <a:r>
              <a:rPr lang="en-US" sz="2000" baseline="-25000" dirty="0" err="1" smtClean="0">
                <a:solidFill>
                  <a:srgbClr val="FF9900"/>
                </a:solidFill>
                <a:latin typeface="Gill Sans Light"/>
                <a:cs typeface="Gill Sans Light"/>
              </a:rPr>
              <a:t>B</a:t>
            </a:r>
            <a:r>
              <a:rPr lang="en-US" sz="2000" dirty="0" smtClean="0">
                <a:solidFill>
                  <a:srgbClr val="FF9900"/>
                </a:solidFill>
                <a:latin typeface="Gill Sans Light"/>
                <a:cs typeface="Gill Sans Light"/>
              </a:rPr>
              <a:t>)?</a:t>
            </a:r>
          </a:p>
          <a:p>
            <a:r>
              <a:rPr lang="en-US" sz="2000" dirty="0" smtClean="0">
                <a:solidFill>
                  <a:srgbClr val="FF9900"/>
                </a:solidFill>
                <a:latin typeface="Gill Sans Light"/>
                <a:cs typeface="Gill Sans Light"/>
              </a:rPr>
              <a:t>What is the mechanism responsible for system </a:t>
            </a:r>
            <a:r>
              <a:rPr lang="en-US" sz="2000" dirty="0" err="1" smtClean="0">
                <a:solidFill>
                  <a:srgbClr val="FF9900"/>
                </a:solidFill>
                <a:latin typeface="Gill Sans Light"/>
                <a:cs typeface="Gill Sans Light"/>
              </a:rPr>
              <a:t>thermalization</a:t>
            </a:r>
            <a:r>
              <a:rPr lang="en-US" sz="2000" dirty="0" smtClean="0">
                <a:solidFill>
                  <a:srgbClr val="FF9900"/>
                </a:solidFill>
                <a:latin typeface="Gill Sans Light"/>
                <a:cs typeface="Gill Sans Light"/>
              </a:rPr>
              <a:t>?</a:t>
            </a:r>
            <a:endParaRPr lang="en-US" sz="2000" dirty="0">
              <a:solidFill>
                <a:srgbClr val="FF9900"/>
              </a:solidFill>
              <a:latin typeface="Gill Sans Light"/>
              <a:cs typeface="Gill Sans Ligh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164264" y="3999343"/>
            <a:ext cx="6894576" cy="719328"/>
            <a:chOff x="317500" y="317500"/>
            <a:chExt cx="6894576" cy="719328"/>
          </a:xfrm>
        </p:grpSpPr>
        <p:pic>
          <p:nvPicPr>
            <p:cNvPr id="22" name="PFE element 96" descr="Q8A4fOkR2kPn6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894576" cy="719328"/>
            </a:xfrm>
            <a:prstGeom prst="rect">
              <a:avLst/>
            </a:prstGeom>
          </p:spPr>
        </p:pic>
        <p:sp>
          <p:nvSpPr>
            <p:cNvPr id="23" name="Shape_282"/>
            <p:cNvSpPr/>
            <p:nvPr/>
          </p:nvSpPr>
          <p:spPr>
            <a:xfrm>
              <a:off x="317500" y="317500"/>
              <a:ext cx="6894576" cy="71932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pfehide97" hidden="1"/>
          <p:cNvSpPr txBox="1">
            <a:spLocks/>
          </p:cNvSpPr>
          <p:nvPr/>
        </p:nvSpPr>
        <p:spPr>
          <a:xfrm>
            <a:off x="128464" y="4941384"/>
            <a:ext cx="4248472" cy="1728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Grand canonical ensemble</a:t>
            </a:r>
            <a:br>
              <a:rPr lang="en-US" sz="1800" dirty="0" smtClean="0"/>
            </a:br>
            <a:r>
              <a:rPr lang="en-US" sz="1800" dirty="0" smtClean="0"/>
              <a:t>(T,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baseline="-25000" dirty="0" err="1" smtClean="0"/>
              <a:t>B</a:t>
            </a:r>
            <a:r>
              <a:rPr lang="en-US" sz="1800" dirty="0" smtClean="0"/>
              <a:t>, V and sometimes </a:t>
            </a:r>
            <a:r>
              <a:rPr lang="en-US" sz="1800" dirty="0" err="1" smtClean="0">
                <a:latin typeface="Symbol" charset="2"/>
                <a:cs typeface="Symbol" charset="2"/>
              </a:rPr>
              <a:t>g</a:t>
            </a:r>
            <a:r>
              <a:rPr lang="en-US" sz="1800" baseline="-25000" dirty="0" err="1" smtClean="0"/>
              <a:t>s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Strangeness canonically suppressed at low temperatures </a:t>
            </a:r>
            <a:r>
              <a:rPr lang="en-US" sz="1800" dirty="0" smtClean="0">
                <a:sym typeface="Wingdings"/>
              </a:rPr>
              <a:t></a:t>
            </a:r>
            <a:r>
              <a:rPr lang="en-US" sz="1800" dirty="0" smtClean="0"/>
              <a:t> needs additional parameter: </a:t>
            </a:r>
            <a:r>
              <a:rPr lang="en-US" sz="1800" dirty="0" err="1" smtClean="0"/>
              <a:t>R</a:t>
            </a:r>
            <a:r>
              <a:rPr lang="en-US" sz="1800" baseline="-25000" dirty="0" err="1" smtClean="0"/>
              <a:t>c</a:t>
            </a:r>
            <a:r>
              <a:rPr lang="en-US" sz="1800" dirty="0" smtClean="0"/>
              <a:t> &lt; R</a:t>
            </a:r>
            <a:r>
              <a:rPr lang="en-US" sz="1800" baseline="-25000" dirty="0" smtClean="0"/>
              <a:t>V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25196" y="4936800"/>
            <a:ext cx="4255008" cy="1737360"/>
            <a:chOff x="317500" y="317500"/>
            <a:chExt cx="4255008" cy="1737360"/>
          </a:xfrm>
        </p:grpSpPr>
        <p:pic>
          <p:nvPicPr>
            <p:cNvPr id="25" name="PFE element 97" descr="Q8A4fOkR2kPn64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255008" cy="1737360"/>
            </a:xfrm>
            <a:prstGeom prst="rect">
              <a:avLst/>
            </a:prstGeom>
          </p:spPr>
        </p:pic>
        <p:sp>
          <p:nvSpPr>
            <p:cNvPr id="26" name="Shape_283"/>
            <p:cNvSpPr/>
            <p:nvPr/>
          </p:nvSpPr>
          <p:spPr>
            <a:xfrm>
              <a:off x="317500" y="317500"/>
              <a:ext cx="4255008" cy="17373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FE element 98" descr="Q8A4fOkR2kPn65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98" y="3256018"/>
            <a:ext cx="5169408" cy="5303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75"/>
          <a:stretch/>
        </p:blipFill>
        <p:spPr>
          <a:xfrm>
            <a:off x="3116442" y="1053852"/>
            <a:ext cx="3683366" cy="2225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216" y="1033301"/>
            <a:ext cx="2880320" cy="2246003"/>
          </a:xfrm>
          <a:prstGeom prst="rect">
            <a:avLst/>
          </a:prstGeom>
        </p:spPr>
      </p:pic>
      <p:pic>
        <p:nvPicPr>
          <p:cNvPr id="29" name="PFE element 101" descr="Q8A4fOkR2kPn66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739" y="688341"/>
            <a:ext cx="2487168" cy="560832"/>
          </a:xfrm>
          <a:prstGeom prst="rect">
            <a:avLst/>
          </a:prstGeom>
        </p:spPr>
      </p:pic>
      <p:pic>
        <p:nvPicPr>
          <p:cNvPr id="30" name="PFE element 102" descr="Q8A4fOkR2kPn67.pn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57" y="699553"/>
            <a:ext cx="2706624" cy="560832"/>
          </a:xfrm>
          <a:prstGeom prst="rect">
            <a:avLst/>
          </a:prstGeom>
        </p:spPr>
      </p:pic>
      <p:pic>
        <p:nvPicPr>
          <p:cNvPr id="31" name="PFE element 103" descr="Q8A4fOkR2kPn68.pn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0" y="709575"/>
            <a:ext cx="2731008" cy="31699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105128" y="1628800"/>
            <a:ext cx="792088" cy="1152128"/>
          </a:xfrm>
          <a:prstGeom prst="ellipse">
            <a:avLst/>
          </a:prstGeom>
          <a:noFill/>
          <a:ln w="28575" cmpd="sng"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985448" y="1628800"/>
            <a:ext cx="792088" cy="1152128"/>
          </a:xfrm>
          <a:prstGeom prst="ellipse">
            <a:avLst/>
          </a:prstGeom>
          <a:noFill/>
          <a:ln w="28575" cmpd="sng"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504728" y="1632248"/>
            <a:ext cx="504056" cy="1152128"/>
          </a:xfrm>
          <a:prstGeom prst="ellipse">
            <a:avLst/>
          </a:prstGeom>
          <a:noFill/>
          <a:ln w="28575" cmpd="sng"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fehide107" hidden="1"/>
          <p:cNvSpPr txBox="1">
            <a:spLocks/>
          </p:cNvSpPr>
          <p:nvPr/>
        </p:nvSpPr>
        <p:spPr>
          <a:xfrm>
            <a:off x="4556681" y="5792564"/>
            <a:ext cx="5364871" cy="860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300"/>
              </a:spcAft>
            </a:pPr>
            <a:r>
              <a:rPr lang="en-US" sz="1800" dirty="0" smtClean="0">
                <a:latin typeface="Symbol" charset="2"/>
                <a:cs typeface="Symbol" charset="2"/>
              </a:rPr>
              <a:t>f</a:t>
            </a:r>
            <a:r>
              <a:rPr lang="en-US" sz="1800" dirty="0" smtClean="0"/>
              <a:t> meson (hidden strangeness) not suppressed</a:t>
            </a:r>
            <a:endParaRPr lang="en-US" sz="1800" baseline="-25000" dirty="0" smtClean="0"/>
          </a:p>
          <a:p>
            <a:pPr lvl="1">
              <a:spcAft>
                <a:spcPts val="300"/>
              </a:spcAft>
            </a:pPr>
            <a:r>
              <a:rPr lang="en-US" sz="1800" dirty="0" smtClean="0">
                <a:latin typeface="Symbol" charset="2"/>
                <a:cs typeface="Symbol" charset="2"/>
              </a:rPr>
              <a:t>X</a:t>
            </a:r>
            <a:r>
              <a:rPr lang="en-US" sz="18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800" dirty="0" smtClean="0"/>
              <a:t>(s = -2) yield “enhanced”</a:t>
            </a:r>
            <a:endParaRPr lang="en-US" sz="1800" baseline="-25000" dirty="0" smtClean="0"/>
          </a:p>
        </p:txBody>
      </p:sp>
      <p:grpSp>
        <p:nvGrpSpPr>
          <p:cNvPr id="34" name="Group 33"/>
          <p:cNvGrpSpPr/>
          <p:nvPr/>
        </p:nvGrpSpPr>
        <p:grpSpPr>
          <a:xfrm>
            <a:off x="4553829" y="5789886"/>
            <a:ext cx="5370576" cy="865632"/>
            <a:chOff x="317499" y="317500"/>
            <a:chExt cx="5370576" cy="865632"/>
          </a:xfrm>
        </p:grpSpPr>
        <p:pic>
          <p:nvPicPr>
            <p:cNvPr id="32" name="PFE element 107" descr="Q8A4fOkR2kPn69.png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5370576" cy="865632"/>
            </a:xfrm>
            <a:prstGeom prst="rect">
              <a:avLst/>
            </a:prstGeom>
          </p:spPr>
        </p:pic>
        <p:sp>
          <p:nvSpPr>
            <p:cNvPr id="33" name="Shape_284"/>
            <p:cNvSpPr/>
            <p:nvPr/>
          </p:nvSpPr>
          <p:spPr>
            <a:xfrm>
              <a:off x="317499" y="317500"/>
              <a:ext cx="5370576" cy="8656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465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08" descr="Q8A4fOkR2kPn70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140"/>
            <a:ext cx="8589264" cy="1085088"/>
          </a:xfrm>
          <a:prstGeom prst="rect">
            <a:avLst/>
          </a:prstGeom>
        </p:spPr>
      </p:pic>
      <p:sp>
        <p:nvSpPr>
          <p:cNvPr id="3" name="pfehide109" hidden="1"/>
          <p:cNvSpPr>
            <a:spLocks noGrp="1"/>
          </p:cNvSpPr>
          <p:nvPr>
            <p:ph sz="quarter" idx="13"/>
          </p:nvPr>
        </p:nvSpPr>
        <p:spPr>
          <a:xfrm>
            <a:off x="4159695" y="4246960"/>
            <a:ext cx="5622427" cy="1270272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/>
              <a:t>Sufficient </a:t>
            </a:r>
            <a:r>
              <a:rPr lang="en-US" sz="1800" dirty="0"/>
              <a:t>statistics to perform </a:t>
            </a:r>
            <a:r>
              <a:rPr lang="en-US" sz="1800" dirty="0">
                <a:solidFill>
                  <a:srgbClr val="00E900"/>
                </a:solidFill>
              </a:rPr>
              <a:t>multi-</a:t>
            </a:r>
            <a:r>
              <a:rPr lang="en-US" sz="1800" dirty="0" smtClean="0">
                <a:solidFill>
                  <a:srgbClr val="00E900"/>
                </a:solidFill>
              </a:rPr>
              <a:t>differential analysis</a:t>
            </a:r>
            <a:r>
              <a:rPr lang="en-US" sz="1800" dirty="0" smtClean="0"/>
              <a:t> for K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, K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and </a:t>
            </a:r>
            <a:r>
              <a:rPr lang="en-US" sz="1800" dirty="0" smtClean="0">
                <a:latin typeface="Symbol" charset="2"/>
                <a:cs typeface="Symbol" charset="2"/>
              </a:rPr>
              <a:t>f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600" dirty="0" err="1" smtClean="0"/>
              <a:t>T</a:t>
            </a:r>
            <a:r>
              <a:rPr lang="en-US" sz="1600" baseline="-25000" dirty="0" err="1" smtClean="0"/>
              <a:t>eff</a:t>
            </a:r>
            <a:r>
              <a:rPr lang="en-US" sz="1600" dirty="0" smtClean="0"/>
              <a:t>(</a:t>
            </a:r>
            <a:r>
              <a:rPr lang="en-US" sz="1600" dirty="0"/>
              <a:t>K</a:t>
            </a:r>
            <a:r>
              <a:rPr lang="en-US" sz="1600" baseline="30000" dirty="0"/>
              <a:t>+</a:t>
            </a:r>
            <a:r>
              <a:rPr lang="en-US" sz="1600" dirty="0"/>
              <a:t>) = 105±4 </a:t>
            </a:r>
            <a:r>
              <a:rPr lang="en-US" sz="1600" dirty="0" smtClean="0"/>
              <a:t>MeV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1600" dirty="0" err="1" smtClean="0"/>
              <a:t>T</a:t>
            </a:r>
            <a:r>
              <a:rPr lang="en-US" sz="1600" baseline="-25000" dirty="0" err="1" smtClean="0"/>
              <a:t>eff</a:t>
            </a:r>
            <a:r>
              <a:rPr lang="en-US" sz="1600" dirty="0" smtClean="0"/>
              <a:t>(</a:t>
            </a:r>
            <a:r>
              <a:rPr lang="en-US" sz="1600" dirty="0"/>
              <a:t>K</a:t>
            </a:r>
            <a:r>
              <a:rPr lang="en-US" sz="1600" baseline="30000" dirty="0"/>
              <a:t>-</a:t>
            </a:r>
            <a:r>
              <a:rPr lang="en-US" sz="1600" dirty="0"/>
              <a:t>) = 82±9 </a:t>
            </a:r>
            <a:r>
              <a:rPr lang="en-US" sz="1600" dirty="0" smtClean="0"/>
              <a:t>MeV</a:t>
            </a:r>
            <a:endParaRPr lang="en-US" sz="1800" dirty="0" smtClean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57604" y="4242016"/>
            <a:ext cx="5626608" cy="1280160"/>
            <a:chOff x="317499" y="317500"/>
            <a:chExt cx="5626608" cy="1280160"/>
          </a:xfrm>
        </p:grpSpPr>
        <p:pic>
          <p:nvPicPr>
            <p:cNvPr id="7" name="PFE element 109" descr="Q8A4fOkR2kPn7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5626608" cy="1280160"/>
            </a:xfrm>
            <a:prstGeom prst="rect">
              <a:avLst/>
            </a:prstGeom>
          </p:spPr>
        </p:pic>
        <p:sp>
          <p:nvSpPr>
            <p:cNvPr id="8" name="Shape_285"/>
            <p:cNvSpPr/>
            <p:nvPr/>
          </p:nvSpPr>
          <p:spPr>
            <a:xfrm>
              <a:off x="317499" y="317500"/>
              <a:ext cx="5626608" cy="12801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584" y="1197546"/>
            <a:ext cx="3001539" cy="2879526"/>
          </a:xfrm>
          <a:prstGeom prst="rect">
            <a:avLst/>
          </a:prstGeom>
        </p:spPr>
      </p:pic>
      <p:sp>
        <p:nvSpPr>
          <p:cNvPr id="11" name="pfehide111" hidden="1"/>
          <p:cNvSpPr txBox="1">
            <a:spLocks/>
          </p:cNvSpPr>
          <p:nvPr/>
        </p:nvSpPr>
        <p:spPr>
          <a:xfrm>
            <a:off x="175602" y="4238328"/>
            <a:ext cx="3553262" cy="2287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Sizeable increase of </a:t>
            </a:r>
            <a:r>
              <a:rPr lang="en-US" sz="1800" dirty="0" smtClean="0">
                <a:latin typeface="Symbol" charset="2"/>
                <a:cs typeface="Symbol" charset="2"/>
              </a:rPr>
              <a:t>f</a:t>
            </a:r>
            <a:r>
              <a:rPr lang="en-US" sz="1800" dirty="0" smtClean="0"/>
              <a:t> meson to K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ratio around production threshold </a:t>
            </a:r>
            <a:r>
              <a:rPr lang="en-US" sz="1800" dirty="0" smtClean="0">
                <a:solidFill>
                  <a:srgbClr val="00E900"/>
                </a:solidFill>
              </a:rPr>
              <a:t>30% of K</a:t>
            </a:r>
            <a:r>
              <a:rPr lang="en-US" sz="1800" baseline="30000" dirty="0" smtClean="0">
                <a:solidFill>
                  <a:srgbClr val="00E900"/>
                </a:solidFill>
              </a:rPr>
              <a:t>-</a:t>
            </a:r>
            <a:r>
              <a:rPr lang="en-US" sz="1800" dirty="0" smtClean="0">
                <a:solidFill>
                  <a:srgbClr val="00E900"/>
                </a:solidFill>
              </a:rPr>
              <a:t> are from </a:t>
            </a:r>
            <a:r>
              <a:rPr lang="en-US" sz="1800" dirty="0" smtClean="0">
                <a:solidFill>
                  <a:srgbClr val="00E900"/>
                </a:solidFill>
                <a:latin typeface="Symbol" charset="2"/>
                <a:cs typeface="Symbol" charset="2"/>
              </a:rPr>
              <a:t>f</a:t>
            </a:r>
            <a:r>
              <a:rPr lang="en-US" sz="1800" dirty="0" smtClean="0">
                <a:solidFill>
                  <a:srgbClr val="00E900"/>
                </a:solidFill>
              </a:rPr>
              <a:t> decays</a:t>
            </a:r>
            <a:endParaRPr lang="en-US" sz="1800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172201" y="4235788"/>
            <a:ext cx="3560064" cy="2292096"/>
            <a:chOff x="317500" y="317500"/>
            <a:chExt cx="3560064" cy="2292096"/>
          </a:xfrm>
        </p:grpSpPr>
        <p:pic>
          <p:nvPicPr>
            <p:cNvPr id="13" name="PFE element 111" descr="Q8A4fOkR2kPn72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560064" cy="2292096"/>
            </a:xfrm>
            <a:prstGeom prst="rect">
              <a:avLst/>
            </a:prstGeom>
          </p:spPr>
        </p:pic>
        <p:sp>
          <p:nvSpPr>
            <p:cNvPr id="19" name="Shape_286"/>
            <p:cNvSpPr/>
            <p:nvPr/>
          </p:nvSpPr>
          <p:spPr>
            <a:xfrm>
              <a:off x="317500" y="317500"/>
              <a:ext cx="3560064" cy="22920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02" y="1226692"/>
            <a:ext cx="3553262" cy="2833860"/>
          </a:xfrm>
          <a:prstGeom prst="rect">
            <a:avLst/>
          </a:prstGeom>
        </p:spPr>
      </p:pic>
      <p:grpSp>
        <p:nvGrpSpPr>
          <p:cNvPr id="18" name="pfehide113" hidden="1"/>
          <p:cNvGrpSpPr/>
          <p:nvPr/>
        </p:nvGrpSpPr>
        <p:grpSpPr>
          <a:xfrm>
            <a:off x="4160912" y="1196752"/>
            <a:ext cx="2503334" cy="2863800"/>
            <a:chOff x="4160912" y="1196752"/>
            <a:chExt cx="2503334" cy="2863800"/>
          </a:xfrm>
        </p:grpSpPr>
        <p:pic>
          <p:nvPicPr>
            <p:cNvPr id="15" name="Picture 14" hidden="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0912" y="1226692"/>
              <a:ext cx="2503334" cy="2833860"/>
            </a:xfrm>
            <a:prstGeom prst="rect">
              <a:avLst/>
            </a:prstGeom>
          </p:spPr>
        </p:pic>
        <p:sp>
          <p:nvSpPr>
            <p:cNvPr id="16" name="TextBox 15" hidden="1"/>
            <p:cNvSpPr txBox="1"/>
            <p:nvPr/>
          </p:nvSpPr>
          <p:spPr>
            <a:xfrm>
              <a:off x="5169024" y="1196752"/>
              <a:ext cx="45397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normalizeH="0" baseline="0" noProof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800000"/>
                  </a:solidFill>
                  <a:effectLst/>
                  <a:uLnTx/>
                  <a:uFillTx/>
                  <a:latin typeface="Symbol" charset="2"/>
                  <a:cs typeface="Symbol" charset="2"/>
                </a:rPr>
                <a:t>f</a:t>
              </a:r>
              <a:endParaRPr kumimoji="0" lang="en-US" sz="4000" b="1" i="0" u="none" strike="noStrike" kern="0" normalizeH="0" baseline="-2500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/>
                <a:uLnTx/>
                <a:uFillTx/>
                <a:latin typeface="Symbol" charset="2"/>
                <a:cs typeface="Symbol" charset="2"/>
              </a:endParaRPr>
            </a:p>
          </p:txBody>
        </p:sp>
        <p:sp>
          <p:nvSpPr>
            <p:cNvPr id="17" name="Rectangle 16" hidden="1"/>
            <p:cNvSpPr/>
            <p:nvPr/>
          </p:nvSpPr>
          <p:spPr>
            <a:xfrm>
              <a:off x="4701808" y="3395092"/>
              <a:ext cx="14414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1">
                <a:spcBef>
                  <a:spcPts val="0"/>
                </a:spcBef>
                <a:spcAft>
                  <a:spcPts val="300"/>
                </a:spcAft>
              </a:pPr>
              <a:r>
                <a:rPr lang="en-US" sz="1200" dirty="0" err="1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T</a:t>
              </a:r>
              <a:r>
                <a:rPr lang="en-US" sz="1200" baseline="-25000" dirty="0" err="1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eff</a:t>
              </a:r>
              <a:r>
                <a:rPr lang="en-US" sz="1200" dirty="0" smtClean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= 103±10 </a:t>
              </a:r>
              <a:r>
                <a:rPr lang="en-US" sz="12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MeV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56803" y="1193044"/>
            <a:ext cx="2511552" cy="2871216"/>
            <a:chOff x="317500" y="317500"/>
            <a:chExt cx="2511552" cy="2871216"/>
          </a:xfrm>
        </p:grpSpPr>
        <p:pic>
          <p:nvPicPr>
            <p:cNvPr id="21" name="PFE element 113" descr="Q8A4fOkR2kPn7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511552" cy="2871216"/>
            </a:xfrm>
            <a:prstGeom prst="rect">
              <a:avLst/>
            </a:prstGeom>
          </p:spPr>
        </p:pic>
        <p:sp>
          <p:nvSpPr>
            <p:cNvPr id="22" name="Shape_287"/>
            <p:cNvSpPr/>
            <p:nvPr/>
          </p:nvSpPr>
          <p:spPr>
            <a:xfrm>
              <a:off x="317500" y="317500"/>
              <a:ext cx="2511552" cy="287121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pfehide114" hidden="1"/>
          <p:cNvSpPr txBox="1">
            <a:spLocks/>
          </p:cNvSpPr>
          <p:nvPr/>
        </p:nvSpPr>
        <p:spPr>
          <a:xfrm>
            <a:off x="4160912" y="5627812"/>
            <a:ext cx="5622427" cy="982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Unique freeze-out criteria when </a:t>
            </a:r>
            <a:r>
              <a:rPr lang="en-US" sz="1800" dirty="0" smtClean="0">
                <a:latin typeface="Symbol" charset="2"/>
                <a:cs typeface="Symbol" charset="2"/>
              </a:rPr>
              <a:t>f</a:t>
            </a:r>
            <a:r>
              <a:rPr lang="en-US" sz="1800" dirty="0" smtClean="0"/>
              <a:t> decay kinematics is taken into account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dirty="0" smtClean="0">
                <a:solidFill>
                  <a:srgbClr val="00E900"/>
                </a:solidFill>
              </a:rPr>
              <a:t>no evidence for sequential freeze-out of K</a:t>
            </a:r>
            <a:r>
              <a:rPr lang="en-US" sz="1800" baseline="30000" dirty="0" smtClean="0">
                <a:solidFill>
                  <a:srgbClr val="00E900"/>
                </a:solidFill>
              </a:rPr>
              <a:t>+</a:t>
            </a:r>
            <a:r>
              <a:rPr lang="en-US" sz="1800" dirty="0" smtClean="0">
                <a:solidFill>
                  <a:srgbClr val="00E900"/>
                </a:solidFill>
              </a:rPr>
              <a:t>, K</a:t>
            </a:r>
            <a:r>
              <a:rPr lang="en-US" sz="1800" baseline="30000" dirty="0" smtClean="0">
                <a:solidFill>
                  <a:srgbClr val="00E900"/>
                </a:solidFill>
              </a:rPr>
              <a:t>- </a:t>
            </a:r>
            <a:r>
              <a:rPr lang="en-US" sz="1800" dirty="0" smtClean="0">
                <a:solidFill>
                  <a:srgbClr val="00E900"/>
                </a:solidFill>
                <a:sym typeface="Wingdings"/>
              </a:rPr>
              <a:t> </a:t>
            </a:r>
            <a:r>
              <a:rPr lang="en-US" sz="1800" dirty="0" smtClean="0">
                <a:solidFill>
                  <a:srgbClr val="FFFFFF"/>
                </a:solidFill>
              </a:rPr>
              <a:t>support for statistical model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158821" y="5625156"/>
            <a:ext cx="5626608" cy="987552"/>
            <a:chOff x="317499" y="317500"/>
            <a:chExt cx="5626608" cy="987552"/>
          </a:xfrm>
        </p:grpSpPr>
        <p:pic>
          <p:nvPicPr>
            <p:cNvPr id="24" name="PFE element 114" descr="Q8A4fOkR2kPn74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5626608" cy="987552"/>
            </a:xfrm>
            <a:prstGeom prst="rect">
              <a:avLst/>
            </a:prstGeom>
          </p:spPr>
        </p:pic>
        <p:sp>
          <p:nvSpPr>
            <p:cNvPr id="25" name="Shape_288"/>
            <p:cNvSpPr/>
            <p:nvPr/>
          </p:nvSpPr>
          <p:spPr>
            <a:xfrm>
              <a:off x="317499" y="317500"/>
              <a:ext cx="5626608" cy="9875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FE element 115" descr="Q8A4fOkR2kPn75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4" y="5951474"/>
            <a:ext cx="2871216" cy="7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7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16" descr="Q8A4fOkR2kPn76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sp>
        <p:nvSpPr>
          <p:cNvPr id="3" name="pfehide117" hidden="1"/>
          <p:cNvSpPr>
            <a:spLocks noGrp="1"/>
          </p:cNvSpPr>
          <p:nvPr>
            <p:ph sz="quarter" idx="13"/>
          </p:nvPr>
        </p:nvSpPr>
        <p:spPr>
          <a:xfrm>
            <a:off x="4734519" y="3297898"/>
            <a:ext cx="5171481" cy="171527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1800" dirty="0">
                <a:solidFill>
                  <a:srgbClr val="F1AA07"/>
                </a:solidFill>
              </a:rPr>
              <a:t>Multi-strange baryons </a:t>
            </a:r>
            <a:r>
              <a:rPr lang="en-US" sz="1800" dirty="0"/>
              <a:t>(</a:t>
            </a:r>
            <a:r>
              <a:rPr lang="en-US" sz="1800" dirty="0">
                <a:latin typeface="Symbol" charset="2"/>
                <a:cs typeface="Symbol" charset="2"/>
              </a:rPr>
              <a:t>X, </a:t>
            </a:r>
            <a:r>
              <a:rPr lang="en-US" sz="1800" dirty="0" smtClean="0">
                <a:latin typeface="Symbol" charset="2"/>
                <a:cs typeface="Symbol" charset="2"/>
              </a:rPr>
              <a:t>W</a:t>
            </a:r>
            <a:r>
              <a:rPr lang="en-US" sz="1800" dirty="0"/>
              <a:t>) are expected to be a sensitive probe for c</a:t>
            </a:r>
            <a:r>
              <a:rPr lang="en-US" sz="1800" dirty="0" smtClean="0"/>
              <a:t>ompressed baryonic matter 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HADES </a:t>
            </a:r>
            <a:r>
              <a:rPr lang="en-US" sz="1800" dirty="0"/>
              <a:t>observes </a:t>
            </a:r>
            <a:r>
              <a:rPr lang="en-US" sz="1800" dirty="0">
                <a:solidFill>
                  <a:srgbClr val="F1AA07"/>
                </a:solidFill>
              </a:rPr>
              <a:t>unexpectedly large </a:t>
            </a:r>
            <a:r>
              <a:rPr lang="en-US" sz="1800" dirty="0"/>
              <a:t>production cross </a:t>
            </a:r>
            <a:r>
              <a:rPr lang="en-US" sz="1800" dirty="0" smtClean="0"/>
              <a:t>sections in</a:t>
            </a:r>
            <a:r>
              <a:rPr lang="en-US" sz="1800" dirty="0" err="1" smtClean="0"/>
              <a:t>Ar+KCl</a:t>
            </a:r>
            <a:r>
              <a:rPr lang="en-US" sz="1800" dirty="0" smtClean="0"/>
              <a:t> and </a:t>
            </a:r>
            <a:r>
              <a:rPr lang="en-US" sz="1800" dirty="0" err="1" smtClean="0"/>
              <a:t>p+Nb</a:t>
            </a:r>
            <a:r>
              <a:rPr lang="en-US" sz="1800" dirty="0" smtClean="0"/>
              <a:t> collisions</a:t>
            </a:r>
            <a:endParaRPr lang="en-US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4732508" y="3292953"/>
            <a:ext cx="5175504" cy="1725168"/>
            <a:chOff x="317499" y="317500"/>
            <a:chExt cx="5175504" cy="1725168"/>
          </a:xfrm>
        </p:grpSpPr>
        <p:pic>
          <p:nvPicPr>
            <p:cNvPr id="6" name="PFE element 117" descr="Q8A4fOkR2kPn78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5175504" cy="1725168"/>
            </a:xfrm>
            <a:prstGeom prst="rect">
              <a:avLst/>
            </a:prstGeom>
          </p:spPr>
        </p:pic>
        <p:sp>
          <p:nvSpPr>
            <p:cNvPr id="7" name="Shape_289"/>
            <p:cNvSpPr/>
            <p:nvPr/>
          </p:nvSpPr>
          <p:spPr>
            <a:xfrm>
              <a:off x="317499" y="317500"/>
              <a:ext cx="5175504" cy="172516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1" y="1340768"/>
            <a:ext cx="4401307" cy="4203248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0" name="Straight Arrow Connector 9"/>
          <p:cNvCxnSpPr/>
          <p:nvPr/>
        </p:nvCxnSpPr>
        <p:spPr>
          <a:xfrm flipV="1">
            <a:off x="1488905" y="2710585"/>
            <a:ext cx="984684" cy="356722"/>
          </a:xfrm>
          <a:prstGeom prst="straightConnector1">
            <a:avLst/>
          </a:prstGeom>
          <a:ln>
            <a:solidFill>
              <a:srgbClr val="FDBB63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641306" y="2525088"/>
            <a:ext cx="1246136" cy="252280"/>
          </a:xfrm>
          <a:prstGeom prst="straightConnector1">
            <a:avLst/>
          </a:prstGeom>
          <a:ln>
            <a:solidFill>
              <a:srgbClr val="FDBB63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FE element 121" descr="Q8A4fOkR2kPn79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5" y="2275258"/>
            <a:ext cx="573024" cy="249936"/>
          </a:xfrm>
          <a:prstGeom prst="rect">
            <a:avLst/>
          </a:prstGeom>
        </p:spPr>
      </p:pic>
      <p:pic>
        <p:nvPicPr>
          <p:cNvPr id="23" name="PFE element 122" descr="Q8A4fOkR2kPn80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99" y="3820861"/>
            <a:ext cx="560832" cy="249936"/>
          </a:xfrm>
          <a:prstGeom prst="rect">
            <a:avLst/>
          </a:prstGeom>
        </p:spPr>
      </p:pic>
      <p:pic>
        <p:nvPicPr>
          <p:cNvPr id="24" name="PFE element 123" descr="Q8A4fOkR2kPn81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95" y="3193647"/>
            <a:ext cx="536448" cy="237744"/>
          </a:xfrm>
          <a:prstGeom prst="rect">
            <a:avLst/>
          </a:prstGeom>
        </p:spPr>
      </p:pic>
      <p:pic>
        <p:nvPicPr>
          <p:cNvPr id="25" name="PFE element 124" descr="Q8A4fOkR2kPn82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91" y="2978988"/>
            <a:ext cx="774192" cy="249936"/>
          </a:xfrm>
          <a:prstGeom prst="rect">
            <a:avLst/>
          </a:prstGeom>
        </p:spPr>
      </p:pic>
      <p:pic>
        <p:nvPicPr>
          <p:cNvPr id="26" name="PFE element 125" descr="Q8A4fOkR2kPn83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32" y="2817474"/>
            <a:ext cx="377952" cy="249936"/>
          </a:xfrm>
          <a:prstGeom prst="rect">
            <a:avLst/>
          </a:prstGeom>
        </p:spPr>
      </p:pic>
      <p:pic>
        <p:nvPicPr>
          <p:cNvPr id="27" name="PFE element 126" descr="Q8A4fOkR2kPn84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58" y="2637286"/>
            <a:ext cx="347472" cy="249936"/>
          </a:xfrm>
          <a:prstGeom prst="rect">
            <a:avLst/>
          </a:prstGeom>
        </p:spPr>
      </p:pic>
      <p:pic>
        <p:nvPicPr>
          <p:cNvPr id="28" name="PFE element 127" descr="Q8A4fOkR2kPn85.pn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" y="5566510"/>
            <a:ext cx="2980944" cy="5303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329" y="187147"/>
            <a:ext cx="3626386" cy="2579603"/>
          </a:xfrm>
          <a:prstGeom prst="rect">
            <a:avLst/>
          </a:prstGeom>
        </p:spPr>
      </p:pic>
      <p:sp>
        <p:nvSpPr>
          <p:cNvPr id="21" name="pfehide129" hidden="1"/>
          <p:cNvSpPr/>
          <p:nvPr/>
        </p:nvSpPr>
        <p:spPr>
          <a:xfrm>
            <a:off x="6095329" y="2761183"/>
            <a:ext cx="38106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85000"/>
                  </a:schemeClr>
                </a:solidFill>
                <a:latin typeface="Gill Sans Light"/>
                <a:cs typeface="Gill Sans Light"/>
              </a:rPr>
              <a:t>J. </a:t>
            </a:r>
            <a:r>
              <a:rPr lang="en-US" sz="1400" i="1" dirty="0" err="1" smtClean="0">
                <a:solidFill>
                  <a:schemeClr val="tx1">
                    <a:lumMod val="85000"/>
                  </a:schemeClr>
                </a:solidFill>
                <a:latin typeface="Gill Sans Light"/>
                <a:cs typeface="Gill Sans Light"/>
              </a:rPr>
              <a:t>Steinheimer</a:t>
            </a:r>
            <a:r>
              <a:rPr lang="en-US" sz="1400" i="1" dirty="0" smtClean="0">
                <a:solidFill>
                  <a:schemeClr val="tx1">
                    <a:lumMod val="85000"/>
                  </a:schemeClr>
                </a:solidFill>
                <a:latin typeface="Gill Sans Light"/>
                <a:cs typeface="Gill Sans Light"/>
              </a:rPr>
              <a:t> et al., </a:t>
            </a:r>
            <a:r>
              <a:rPr lang="en-US" sz="1400" i="1" dirty="0" err="1" smtClean="0">
                <a:solidFill>
                  <a:schemeClr val="tx1">
                    <a:lumMod val="85000"/>
                  </a:schemeClr>
                </a:solidFill>
                <a:latin typeface="Gill Sans Light"/>
                <a:cs typeface="Gill Sans Light"/>
              </a:rPr>
              <a:t>J.Phys</a:t>
            </a:r>
            <a:r>
              <a:rPr lang="en-US" sz="1400" i="1" dirty="0">
                <a:solidFill>
                  <a:schemeClr val="tx1">
                    <a:lumMod val="85000"/>
                  </a:schemeClr>
                </a:solidFill>
                <a:latin typeface="Gill Sans Light"/>
                <a:cs typeface="Gill Sans Light"/>
              </a:rPr>
              <a:t>. G43 (2016) no.1, 015104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092616" y="2756576"/>
            <a:ext cx="3816096" cy="316992"/>
            <a:chOff x="317499" y="317499"/>
            <a:chExt cx="3816096" cy="316992"/>
          </a:xfrm>
        </p:grpSpPr>
        <p:pic>
          <p:nvPicPr>
            <p:cNvPr id="29" name="PFE element 129" descr="Q8A4fOkR2kPn86.png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499"/>
              <a:ext cx="3816096" cy="316992"/>
            </a:xfrm>
            <a:prstGeom prst="rect">
              <a:avLst/>
            </a:prstGeom>
          </p:spPr>
        </p:pic>
        <p:sp>
          <p:nvSpPr>
            <p:cNvPr id="30" name="Shape_290"/>
            <p:cNvSpPr/>
            <p:nvPr/>
          </p:nvSpPr>
          <p:spPr>
            <a:xfrm>
              <a:off x="317499" y="317499"/>
              <a:ext cx="3816096" cy="3169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fehide130" hidden="1"/>
          <p:cNvSpPr txBox="1">
            <a:spLocks/>
          </p:cNvSpPr>
          <p:nvPr/>
        </p:nvSpPr>
        <p:spPr>
          <a:xfrm>
            <a:off x="4736976" y="5157192"/>
            <a:ext cx="5171481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FFFFFF"/>
                </a:solidFill>
              </a:rPr>
              <a:t>UrQMD microscopic transport models </a:t>
            </a:r>
            <a:r>
              <a:rPr lang="en-US" sz="1800" dirty="0" smtClean="0">
                <a:solidFill>
                  <a:srgbClr val="FFFFFF"/>
                </a:solidFill>
                <a:sym typeface="Wingdings"/>
              </a:rPr>
              <a:t></a:t>
            </a:r>
            <a:br>
              <a:rPr lang="en-US" sz="1800" dirty="0" smtClean="0">
                <a:solidFill>
                  <a:srgbClr val="FFFFFF"/>
                </a:solidFill>
                <a:sym typeface="Wingdings"/>
              </a:rPr>
            </a:br>
            <a:r>
              <a:rPr lang="en-US" sz="1800" dirty="0" smtClean="0">
                <a:solidFill>
                  <a:srgbClr val="F1AA07"/>
                </a:solidFill>
              </a:rPr>
              <a:t>dominant role of high mass baryonic resonances?</a:t>
            </a:r>
          </a:p>
          <a:p>
            <a:pPr lvl="1">
              <a:spcAft>
                <a:spcPts val="300"/>
              </a:spcAft>
            </a:pPr>
            <a:r>
              <a:rPr lang="en-US" sz="1600" dirty="0" smtClean="0"/>
              <a:t>N*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err="1" smtClean="0">
                <a:sym typeface="Wingdings"/>
              </a:rPr>
              <a:t>N+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1600" dirty="0" smtClean="0">
                <a:sym typeface="Wingdings"/>
              </a:rPr>
              <a:t> is fixed by ANKE data</a:t>
            </a:r>
            <a:br>
              <a:rPr lang="en-US" sz="1600" dirty="0" smtClean="0">
                <a:sym typeface="Wingdings"/>
              </a:rPr>
            </a:b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Y. Maeda et al. [ANKE </a:t>
            </a:r>
            <a:r>
              <a:rPr lang="en-US" sz="1400" dirty="0" err="1" smtClean="0">
                <a:solidFill>
                  <a:schemeClr val="tx1">
                    <a:lumMod val="85000"/>
                  </a:schemeClr>
                </a:solidFill>
              </a:rPr>
              <a:t>collab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.], PRC 77, 015204 (2008)</a:t>
            </a:r>
          </a:p>
          <a:p>
            <a:pPr lvl="1">
              <a:spcAft>
                <a:spcPts val="300"/>
              </a:spcAft>
            </a:pPr>
            <a:r>
              <a:rPr lang="en-US" sz="1600" dirty="0" smtClean="0"/>
              <a:t>Spectroscopy of N*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1600" dirty="0" smtClean="0">
                <a:latin typeface="Symbol" charset="2"/>
                <a:cs typeface="Symbol" charset="2"/>
                <a:sym typeface="Wingdings"/>
              </a:rPr>
              <a:t>X</a:t>
            </a:r>
            <a:r>
              <a:rPr lang="en-US" sz="1600" dirty="0" smtClean="0">
                <a:sym typeface="Wingdings"/>
              </a:rPr>
              <a:t>+K+K is badly needed</a:t>
            </a:r>
            <a:endParaRPr lang="en-US" sz="1600" dirty="0" smtClean="0"/>
          </a:p>
        </p:txBody>
      </p:sp>
      <p:grpSp>
        <p:nvGrpSpPr>
          <p:cNvPr id="34" name="Group 33"/>
          <p:cNvGrpSpPr/>
          <p:nvPr/>
        </p:nvGrpSpPr>
        <p:grpSpPr>
          <a:xfrm>
            <a:off x="4734964" y="5153752"/>
            <a:ext cx="5175504" cy="1591056"/>
            <a:chOff x="317499" y="317500"/>
            <a:chExt cx="5175504" cy="1591056"/>
          </a:xfrm>
        </p:grpSpPr>
        <p:pic>
          <p:nvPicPr>
            <p:cNvPr id="32" name="PFE element 130" descr="Q8A4fOkR2kPn87.png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5175504" cy="1591056"/>
            </a:xfrm>
            <a:prstGeom prst="rect">
              <a:avLst/>
            </a:prstGeom>
          </p:spPr>
        </p:pic>
        <p:sp>
          <p:nvSpPr>
            <p:cNvPr id="33" name="Shape_291"/>
            <p:cNvSpPr/>
            <p:nvPr/>
          </p:nvSpPr>
          <p:spPr>
            <a:xfrm>
              <a:off x="317499" y="317500"/>
              <a:ext cx="5175504" cy="159105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455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6-09-05 at 01.31.05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736" y="746332"/>
            <a:ext cx="5102944" cy="491491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204211" y="73224"/>
            <a:ext cx="3647530" cy="33334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FE element 133" descr="Q8A4fOkR2kPn88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sp>
        <p:nvSpPr>
          <p:cNvPr id="5" name="pfehide134" hidden="1"/>
          <p:cNvSpPr>
            <a:spLocks noGrp="1"/>
          </p:cNvSpPr>
          <p:nvPr>
            <p:ph sz="quarter" idx="13"/>
          </p:nvPr>
        </p:nvSpPr>
        <p:spPr>
          <a:xfrm>
            <a:off x="56456" y="859804"/>
            <a:ext cx="6135056" cy="4127972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</a:pPr>
            <a:r>
              <a:rPr lang="en-US" sz="1800" dirty="0" smtClean="0">
                <a:solidFill>
                  <a:srgbClr val="FF9900"/>
                </a:solidFill>
              </a:rPr>
              <a:t>Hyperons in neutron stars: </a:t>
            </a:r>
            <a:r>
              <a:rPr lang="en-US" sz="1800" dirty="0">
                <a:solidFill>
                  <a:srgbClr val="FF9900"/>
                </a:solidFill>
              </a:rPr>
              <a:t>new </a:t>
            </a:r>
            <a:r>
              <a:rPr lang="en-US" sz="1800" dirty="0" smtClean="0">
                <a:solidFill>
                  <a:srgbClr val="FF9900"/>
                </a:solidFill>
              </a:rPr>
              <a:t>vistas?</a:t>
            </a:r>
          </a:p>
          <a:p>
            <a:pPr lvl="1">
              <a:spcAft>
                <a:spcPts val="800"/>
              </a:spcAft>
              <a:tabLst>
                <a:tab pos="482600" algn="l"/>
              </a:tabLst>
            </a:pPr>
            <a:r>
              <a:rPr lang="en-US" sz="1800" dirty="0"/>
              <a:t>Many models with hyperons fail to </a:t>
            </a:r>
            <a:r>
              <a:rPr lang="en-US" sz="1800" dirty="0" smtClean="0"/>
              <a:t>describe</a:t>
            </a:r>
            <a:br>
              <a:rPr lang="en-US" sz="1800" dirty="0" smtClean="0"/>
            </a:br>
            <a:r>
              <a:rPr lang="en-US" sz="1800" dirty="0" smtClean="0"/>
              <a:t>a 2M</a:t>
            </a:r>
            <a:r>
              <a:rPr lang="en-US" sz="18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800" dirty="0" smtClean="0"/>
              <a:t> pulsar </a:t>
            </a:r>
            <a:r>
              <a:rPr lang="en-US" sz="1800" dirty="0"/>
              <a:t>mass</a:t>
            </a:r>
          </a:p>
          <a:p>
            <a:pPr lvl="1">
              <a:spcAft>
                <a:spcPts val="800"/>
              </a:spcAft>
            </a:pPr>
            <a:r>
              <a:rPr lang="en-US" sz="1800" dirty="0"/>
              <a:t>Breakdown of baryonic models at high densities?</a:t>
            </a:r>
          </a:p>
          <a:p>
            <a:pPr lvl="1">
              <a:spcAft>
                <a:spcPts val="800"/>
              </a:spcAft>
            </a:pPr>
            <a:r>
              <a:rPr lang="en-US" sz="1800" dirty="0"/>
              <a:t>Onset of a new phase not based on baryon </a:t>
            </a:r>
            <a:r>
              <a:rPr lang="en-US" sz="1800" dirty="0" err="1"/>
              <a:t>d.o.f</a:t>
            </a:r>
            <a:r>
              <a:rPr lang="en-US" sz="1800" dirty="0"/>
              <a:t>.</a:t>
            </a:r>
            <a:r>
              <a:rPr lang="en-US" sz="1800" dirty="0" smtClean="0"/>
              <a:t>?</a:t>
            </a:r>
            <a:endParaRPr lang="en-US" sz="1800" dirty="0" smtClean="0">
              <a:solidFill>
                <a:srgbClr val="FF9900"/>
              </a:solidFill>
            </a:endParaRPr>
          </a:p>
          <a:p>
            <a:pPr>
              <a:spcBef>
                <a:spcPts val="2400"/>
              </a:spcBef>
              <a:spcAft>
                <a:spcPts val="800"/>
              </a:spcAft>
            </a:pPr>
            <a:r>
              <a:rPr lang="en-US" sz="1800" dirty="0" smtClean="0">
                <a:solidFill>
                  <a:srgbClr val="FF9900"/>
                </a:solidFill>
              </a:rPr>
              <a:t>QCD </a:t>
            </a:r>
            <a:r>
              <a:rPr lang="en-US" sz="1800" dirty="0">
                <a:solidFill>
                  <a:srgbClr val="FF9900"/>
                </a:solidFill>
              </a:rPr>
              <a:t>matter in compact </a:t>
            </a:r>
            <a:r>
              <a:rPr lang="en-US" sz="1800" dirty="0" smtClean="0">
                <a:solidFill>
                  <a:srgbClr val="FF9900"/>
                </a:solidFill>
              </a:rPr>
              <a:t>stars</a:t>
            </a:r>
          </a:p>
          <a:p>
            <a:pPr lvl="1">
              <a:spcAft>
                <a:spcPts val="800"/>
              </a:spcAft>
            </a:pPr>
            <a:r>
              <a:rPr lang="en-US" sz="1800" dirty="0"/>
              <a:t>NASA news release 02-082</a:t>
            </a:r>
            <a:r>
              <a:rPr lang="en-US" sz="1800" dirty="0" smtClean="0"/>
              <a:t>: </a:t>
            </a:r>
            <a:r>
              <a:rPr lang="en-US" sz="1800" dirty="0"/>
              <a:t>Cosmic X-rays reveal evidence for new form of matter</a:t>
            </a:r>
            <a:r>
              <a:rPr lang="en-US" sz="1800" dirty="0" smtClean="0"/>
              <a:t>” </a:t>
            </a:r>
            <a:r>
              <a:rPr lang="en-US" sz="1800" dirty="0" smtClean="0">
                <a:sym typeface="Wingdings"/>
              </a:rPr>
              <a:t> </a:t>
            </a:r>
            <a:r>
              <a:rPr lang="en-US" sz="1800" dirty="0" smtClean="0"/>
              <a:t>a </a:t>
            </a:r>
            <a:r>
              <a:rPr lang="en-US" sz="1800" dirty="0"/>
              <a:t>quark star</a:t>
            </a:r>
            <a:r>
              <a:rPr lang="en-US" sz="1800" dirty="0" smtClean="0"/>
              <a:t>?</a:t>
            </a:r>
          </a:p>
          <a:p>
            <a:pPr lvl="1">
              <a:spcAft>
                <a:spcPts val="800"/>
              </a:spcAft>
            </a:pPr>
            <a:r>
              <a:rPr lang="en-US" sz="1800" dirty="0"/>
              <a:t>C</a:t>
            </a:r>
            <a:r>
              <a:rPr lang="en-US" sz="1800" dirty="0" smtClean="0"/>
              <a:t>omposition </a:t>
            </a:r>
            <a:r>
              <a:rPr lang="en-US" sz="1800" dirty="0"/>
              <a:t>of high-density neutron star cores: </a:t>
            </a:r>
            <a:r>
              <a:rPr lang="en-US" sz="1800" dirty="0" smtClean="0"/>
              <a:t>unknown (green band)</a:t>
            </a:r>
          </a:p>
          <a:p>
            <a:pPr lvl="1">
              <a:spcAft>
                <a:spcPts val="800"/>
              </a:spcAft>
            </a:pPr>
            <a:r>
              <a:rPr lang="en-US" sz="1800" dirty="0"/>
              <a:t>I</a:t>
            </a:r>
            <a:r>
              <a:rPr lang="en-US" sz="1800" dirty="0" smtClean="0"/>
              <a:t>nput </a:t>
            </a:r>
            <a:r>
              <a:rPr lang="en-US" sz="1800" dirty="0"/>
              <a:t>needed from relativistic heavy-ion </a:t>
            </a:r>
            <a:r>
              <a:rPr lang="en-US" sz="1800" dirty="0" smtClean="0"/>
              <a:t>experiments</a:t>
            </a:r>
            <a:endParaRPr lang="en-US" sz="1400" i="1" dirty="0">
              <a:solidFill>
                <a:schemeClr val="tx1">
                  <a:lumMod val="85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4648" y="857246"/>
            <a:ext cx="6138672" cy="4133088"/>
            <a:chOff x="317500" y="317500"/>
            <a:chExt cx="6138672" cy="4133088"/>
          </a:xfrm>
        </p:grpSpPr>
        <p:pic>
          <p:nvPicPr>
            <p:cNvPr id="14" name="PFE element 134" descr="Q8A4fOkR2kPn89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138672" cy="4133088"/>
            </a:xfrm>
            <a:prstGeom prst="rect">
              <a:avLst/>
            </a:prstGeom>
          </p:spPr>
        </p:pic>
        <p:sp>
          <p:nvSpPr>
            <p:cNvPr id="15" name="Shape_292"/>
            <p:cNvSpPr/>
            <p:nvPr/>
          </p:nvSpPr>
          <p:spPr>
            <a:xfrm>
              <a:off x="317500" y="317500"/>
              <a:ext cx="6138672" cy="413308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FE element 135" descr="Q8A4fOkR2kPn90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746" y="3805314"/>
            <a:ext cx="3675888" cy="2804160"/>
          </a:xfrm>
          <a:prstGeom prst="rect">
            <a:avLst/>
          </a:prstGeom>
        </p:spPr>
      </p:pic>
      <p:grpSp>
        <p:nvGrpSpPr>
          <p:cNvPr id="41" name="pfehide136" hidden="1"/>
          <p:cNvGrpSpPr/>
          <p:nvPr/>
        </p:nvGrpSpPr>
        <p:grpSpPr>
          <a:xfrm>
            <a:off x="6204212" y="3807884"/>
            <a:ext cx="3657657" cy="2799020"/>
            <a:chOff x="6210488" y="3798332"/>
            <a:chExt cx="3657657" cy="2799020"/>
          </a:xfrm>
        </p:grpSpPr>
        <p:sp>
          <p:nvSpPr>
            <p:cNvPr id="30" name="Rectangle 29" hidden="1"/>
            <p:cNvSpPr/>
            <p:nvPr/>
          </p:nvSpPr>
          <p:spPr>
            <a:xfrm>
              <a:off x="6210488" y="3798332"/>
              <a:ext cx="3657657" cy="27990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hidden="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6512" y="4023438"/>
              <a:ext cx="3249527" cy="2315895"/>
            </a:xfrm>
            <a:prstGeom prst="rect">
              <a:avLst/>
            </a:prstGeom>
          </p:spPr>
        </p:pic>
        <p:sp>
          <p:nvSpPr>
            <p:cNvPr id="33" name="Rectangle 32" hidden="1"/>
            <p:cNvSpPr/>
            <p:nvPr/>
          </p:nvSpPr>
          <p:spPr>
            <a:xfrm>
              <a:off x="7822544" y="3798580"/>
              <a:ext cx="17620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err="1" smtClean="0">
                  <a:solidFill>
                    <a:srgbClr val="000000"/>
                  </a:solidFill>
                  <a:latin typeface="Gill Sans"/>
                  <a:cs typeface="Gill Sans"/>
                </a:rPr>
                <a:t>Au+Au</a:t>
              </a:r>
              <a:r>
                <a:rPr lang="en-US" sz="1600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 1.25</a:t>
              </a:r>
              <a:r>
                <a:rPr lang="en-US" sz="1600" i="1" dirty="0" smtClean="0">
                  <a:solidFill>
                    <a:srgbClr val="000000"/>
                  </a:solidFill>
                  <a:latin typeface="Gill Sans"/>
                  <a:cs typeface="Gill Sans"/>
                </a:rPr>
                <a:t>A</a:t>
              </a:r>
              <a:r>
                <a:rPr lang="en-US" sz="1600" dirty="0" err="1">
                  <a:solidFill>
                    <a:srgbClr val="000000"/>
                  </a:solidFill>
                  <a:latin typeface="Gill Sans"/>
                  <a:cs typeface="Gill Sans"/>
                </a:rPr>
                <a:t>GeV</a:t>
              </a:r>
              <a:endParaRPr lang="en-US" sz="1600" dirty="0">
                <a:solidFill>
                  <a:srgbClr val="000000"/>
                </a:solidFill>
                <a:latin typeface="Gill Sans"/>
                <a:cs typeface="Gill Sans"/>
              </a:endParaRPr>
            </a:p>
          </p:txBody>
        </p:sp>
        <p:sp>
          <p:nvSpPr>
            <p:cNvPr id="35" name="Rechteck 58" hidden="1"/>
            <p:cNvSpPr/>
            <p:nvPr/>
          </p:nvSpPr>
          <p:spPr>
            <a:xfrm>
              <a:off x="6237962" y="6186790"/>
              <a:ext cx="25314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F1AA07"/>
                  </a:solidFill>
                  <a:latin typeface="Gill Sans"/>
                  <a:cs typeface="Gill Sans"/>
                </a:rPr>
                <a:t>p</a:t>
              </a:r>
              <a:r>
                <a:rPr lang="en-US" sz="1600" baseline="-25000" dirty="0" err="1" smtClean="0">
                  <a:solidFill>
                    <a:srgbClr val="F1AA07"/>
                  </a:solidFill>
                  <a:latin typeface="Gill Sans"/>
                  <a:cs typeface="Gill Sans"/>
                </a:rPr>
                <a:t>t</a:t>
              </a:r>
              <a:r>
                <a:rPr lang="en-US" sz="1600" dirty="0" smtClean="0">
                  <a:solidFill>
                    <a:srgbClr val="F1AA07"/>
                  </a:solidFill>
                  <a:latin typeface="Gill Sans"/>
                  <a:cs typeface="Gill Sans"/>
                </a:rPr>
                <a:t> coverage down to zero </a:t>
              </a:r>
              <a:r>
                <a:rPr lang="en-US" sz="1600" dirty="0" err="1" smtClean="0">
                  <a:solidFill>
                    <a:srgbClr val="F1AA07"/>
                  </a:solidFill>
                  <a:latin typeface="Gill Sans"/>
                  <a:cs typeface="Gill Sans"/>
                </a:rPr>
                <a:t>p</a:t>
              </a:r>
              <a:r>
                <a:rPr lang="en-US" sz="1600" baseline="-25000" dirty="0" err="1" smtClean="0">
                  <a:solidFill>
                    <a:srgbClr val="F1AA07"/>
                  </a:solidFill>
                  <a:latin typeface="Gill Sans"/>
                  <a:cs typeface="Gill Sans"/>
                </a:rPr>
                <a:t>t</a:t>
              </a:r>
              <a:endParaRPr lang="en-US" sz="1600" dirty="0">
                <a:solidFill>
                  <a:srgbClr val="F1AA07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36" name="Gerade Verbindung mit Pfeil 59" hidden="1"/>
            <p:cNvCxnSpPr/>
            <p:nvPr/>
          </p:nvCxnSpPr>
          <p:spPr>
            <a:xfrm flipH="1">
              <a:off x="6897216" y="5905921"/>
              <a:ext cx="242424" cy="331391"/>
            </a:xfrm>
            <a:prstGeom prst="straightConnector1">
              <a:avLst/>
            </a:prstGeom>
            <a:ln w="25400" cmpd="dbl">
              <a:solidFill>
                <a:srgbClr val="F1AA0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201192" y="3805314"/>
            <a:ext cx="3663696" cy="2804160"/>
            <a:chOff x="317499" y="317500"/>
            <a:chExt cx="3663696" cy="2804160"/>
          </a:xfrm>
        </p:grpSpPr>
        <p:pic>
          <p:nvPicPr>
            <p:cNvPr id="20" name="PFE element 136" descr="Q8A4fOkR2kPn91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3663696" cy="2804160"/>
            </a:xfrm>
            <a:prstGeom prst="rect">
              <a:avLst/>
            </a:prstGeom>
          </p:spPr>
        </p:pic>
        <p:sp>
          <p:nvSpPr>
            <p:cNvPr id="21" name="Shape_293"/>
            <p:cNvSpPr/>
            <p:nvPr/>
          </p:nvSpPr>
          <p:spPr>
            <a:xfrm>
              <a:off x="317499" y="317500"/>
              <a:ext cx="3663696" cy="280416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FE element 137" descr="Q8A4fOkR2kPn92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31" y="73004"/>
            <a:ext cx="3364992" cy="585216"/>
          </a:xfrm>
          <a:prstGeom prst="rect">
            <a:avLst/>
          </a:prstGeom>
        </p:spPr>
      </p:pic>
      <p:sp>
        <p:nvSpPr>
          <p:cNvPr id="25" name="pfehide138" hidden="1"/>
          <p:cNvSpPr txBox="1">
            <a:spLocks/>
          </p:cNvSpPr>
          <p:nvPr/>
        </p:nvSpPr>
        <p:spPr>
          <a:xfrm>
            <a:off x="56456" y="4896544"/>
            <a:ext cx="6135056" cy="1844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Aft>
                <a:spcPts val="800"/>
              </a:spcAft>
              <a:buNone/>
            </a:pPr>
            <a:endParaRPr lang="en-US" sz="1800" dirty="0" smtClean="0"/>
          </a:p>
          <a:p>
            <a:pPr>
              <a:spcAft>
                <a:spcPts val="800"/>
              </a:spcAft>
            </a:pPr>
            <a:r>
              <a:rPr lang="en-US" sz="1800" dirty="0" smtClean="0">
                <a:solidFill>
                  <a:srgbClr val="F1AA07"/>
                </a:solidFill>
              </a:rPr>
              <a:t>HADES</a:t>
            </a:r>
          </a:p>
          <a:p>
            <a:pPr lvl="1">
              <a:spcAft>
                <a:spcPts val="800"/>
              </a:spcAft>
            </a:pPr>
            <a:r>
              <a:rPr lang="en-US" sz="1800" dirty="0" smtClean="0">
                <a:latin typeface="Symbol" charset="2"/>
                <a:cs typeface="Symbol" charset="2"/>
              </a:rPr>
              <a:t>L</a:t>
            </a:r>
            <a:r>
              <a:rPr lang="en-US" sz="1800" dirty="0" smtClean="0"/>
              <a:t>N, </a:t>
            </a:r>
            <a:r>
              <a:rPr lang="en-US" sz="1800" dirty="0" smtClean="0">
                <a:latin typeface="Symbol" charset="2"/>
                <a:cs typeface="Symbol" charset="2"/>
              </a:rPr>
              <a:t>X</a:t>
            </a:r>
            <a:r>
              <a:rPr lang="en-US" sz="1800" dirty="0" smtClean="0"/>
              <a:t>N further studies in high statistic </a:t>
            </a:r>
            <a:r>
              <a:rPr lang="en-US" sz="1800" dirty="0" err="1" smtClean="0"/>
              <a:t>p+Ag</a:t>
            </a:r>
            <a:r>
              <a:rPr lang="en-US" sz="1800" dirty="0" smtClean="0"/>
              <a:t> in 2018</a:t>
            </a:r>
          </a:p>
          <a:p>
            <a:pPr lvl="1">
              <a:spcAft>
                <a:spcPts val="800"/>
              </a:spcAft>
            </a:pPr>
            <a:r>
              <a:rPr lang="en-US" sz="1800" dirty="0" smtClean="0"/>
              <a:t>Data support in-medium repulsive vector K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 potential ~40 MeV </a:t>
            </a:r>
            <a:r>
              <a:rPr lang="en-US" sz="1400" i="1" dirty="0" smtClean="0">
                <a:solidFill>
                  <a:schemeClr val="tx1">
                    <a:lumMod val="85000"/>
                  </a:schemeClr>
                </a:solidFill>
              </a:rPr>
              <a:t>[PRC 82 (2009) 044907; PRC 90 (2014) 054906 ]</a:t>
            </a:r>
            <a:endParaRPr lang="en-US" sz="1400" i="1" dirty="0">
              <a:solidFill>
                <a:schemeClr val="tx1">
                  <a:lumMod val="85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4648" y="4895412"/>
            <a:ext cx="6138672" cy="1847088"/>
            <a:chOff x="317500" y="317500"/>
            <a:chExt cx="6138672" cy="1847088"/>
          </a:xfrm>
        </p:grpSpPr>
        <p:pic>
          <p:nvPicPr>
            <p:cNvPr id="24" name="PFE element 138" descr="Q8A4fOkR2kPn93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138672" cy="1847088"/>
            </a:xfrm>
            <a:prstGeom prst="rect">
              <a:avLst/>
            </a:prstGeom>
          </p:spPr>
        </p:pic>
        <p:sp>
          <p:nvSpPr>
            <p:cNvPr id="31" name="Shape_294"/>
            <p:cNvSpPr/>
            <p:nvPr/>
          </p:nvSpPr>
          <p:spPr>
            <a:xfrm>
              <a:off x="317500" y="317500"/>
              <a:ext cx="6138672" cy="184708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2811" y="658000"/>
            <a:ext cx="3373503" cy="2492896"/>
          </a:xfrm>
          <a:prstGeom prst="rect">
            <a:avLst/>
          </a:prstGeom>
        </p:spPr>
      </p:pic>
      <p:pic>
        <p:nvPicPr>
          <p:cNvPr id="37" name="PFE element 140" descr="Q8A4fOkR2kPn94.pn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40" y="3067400"/>
            <a:ext cx="3364992" cy="310896"/>
          </a:xfrm>
          <a:prstGeom prst="rect">
            <a:avLst/>
          </a:prstGeom>
        </p:spPr>
      </p:pic>
      <p:grpSp>
        <p:nvGrpSpPr>
          <p:cNvPr id="26" name="pfehide141" hidden="1"/>
          <p:cNvGrpSpPr/>
          <p:nvPr/>
        </p:nvGrpSpPr>
        <p:grpSpPr>
          <a:xfrm>
            <a:off x="6192741" y="44624"/>
            <a:ext cx="3647530" cy="3333468"/>
            <a:chOff x="6922094" y="-83276"/>
            <a:chExt cx="3647530" cy="3333468"/>
          </a:xfrm>
        </p:grpSpPr>
        <p:sp>
          <p:nvSpPr>
            <p:cNvPr id="3" name="Rectangle 2" hidden="1"/>
            <p:cNvSpPr/>
            <p:nvPr/>
          </p:nvSpPr>
          <p:spPr>
            <a:xfrm>
              <a:off x="6922094" y="-83276"/>
              <a:ext cx="3647530" cy="33334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hidden="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32219" y="458688"/>
              <a:ext cx="3637405" cy="2404616"/>
            </a:xfrm>
            <a:prstGeom prst="rect">
              <a:avLst/>
            </a:prstGeom>
          </p:spPr>
        </p:pic>
        <p:sp>
          <p:nvSpPr>
            <p:cNvPr id="12" name="Rectangle 11" hidden="1"/>
            <p:cNvSpPr/>
            <p:nvPr/>
          </p:nvSpPr>
          <p:spPr>
            <a:xfrm>
              <a:off x="7031441" y="76948"/>
              <a:ext cx="24355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latin typeface="Gill Sans Light"/>
                  <a:cs typeface="Gill Sans Light"/>
                </a:rPr>
                <a:t>-N correlation function</a:t>
              </a:r>
              <a:endParaRPr lang="en-US" dirty="0">
                <a:solidFill>
                  <a:schemeClr val="bg1">
                    <a:lumMod val="95000"/>
                    <a:lumOff val="5000"/>
                  </a:schemeClr>
                </a:solidFill>
                <a:latin typeface="Gill Sans Light"/>
                <a:cs typeface="Gill Sans Light"/>
              </a:endParaRPr>
            </a:p>
          </p:txBody>
        </p:sp>
        <p:sp>
          <p:nvSpPr>
            <p:cNvPr id="13" name="Rectangle 12" hidden="1"/>
            <p:cNvSpPr/>
            <p:nvPr/>
          </p:nvSpPr>
          <p:spPr>
            <a:xfrm>
              <a:off x="8959690" y="623386"/>
              <a:ext cx="13388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p+Nb</a:t>
              </a:r>
              <a:r>
                <a:rPr lang="en-US" sz="14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3.5 </a:t>
              </a:r>
              <a:r>
                <a:rPr lang="en-US" sz="1400" dirty="0" err="1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GeV</a:t>
              </a:r>
              <a:endParaRPr lang="en-US" sz="1400" dirty="0">
                <a:solidFill>
                  <a:schemeClr val="bg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6" name="Rectangle 5" hidden="1"/>
            <p:cNvSpPr/>
            <p:nvPr/>
          </p:nvSpPr>
          <p:spPr>
            <a:xfrm>
              <a:off x="7040398" y="2883107"/>
              <a:ext cx="33246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Gill Sans Light"/>
                  <a:cs typeface="Gill Sans Light"/>
                </a:rPr>
                <a:t>HADES </a:t>
              </a:r>
              <a:r>
                <a:rPr lang="en-US" sz="1400" i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Gill Sans Light"/>
                  <a:cs typeface="Gill Sans Light"/>
                </a:rPr>
                <a:t>collab</a:t>
              </a:r>
              <a:r>
                <a:rPr lang="en-US" sz="1400" i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Gill Sans Light"/>
                  <a:cs typeface="Gill Sans Light"/>
                </a:rPr>
                <a:t>., PRC 94 </a:t>
              </a:r>
              <a:r>
                <a:rPr lang="en-US" sz="1400" i="1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Gill Sans Light"/>
                  <a:cs typeface="Gill Sans Light"/>
                </a:rPr>
                <a:t>(2016) no.2, 025201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187706" y="41054"/>
            <a:ext cx="3657600" cy="3340608"/>
            <a:chOff x="317500" y="317500"/>
            <a:chExt cx="3657600" cy="3340608"/>
          </a:xfrm>
        </p:grpSpPr>
        <p:pic>
          <p:nvPicPr>
            <p:cNvPr id="38" name="PFE element 141" descr="Q8A4fOkR2kPn95.png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657600" cy="3340608"/>
            </a:xfrm>
            <a:prstGeom prst="rect">
              <a:avLst/>
            </a:prstGeom>
          </p:spPr>
        </p:pic>
        <p:sp>
          <p:nvSpPr>
            <p:cNvPr id="39" name="Shape_295"/>
            <p:cNvSpPr/>
            <p:nvPr/>
          </p:nvSpPr>
          <p:spPr>
            <a:xfrm>
              <a:off x="317500" y="317500"/>
              <a:ext cx="3657600" cy="334060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074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9317" y="836712"/>
            <a:ext cx="8585200" cy="248420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50" baseline="0">
                <a:solidFill>
                  <a:srgbClr val="FF990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endParaRPr lang="en-US" cap="none" dirty="0">
              <a:latin typeface="Gill Sans Light"/>
              <a:cs typeface="Gill Sans Light"/>
            </a:endParaRPr>
          </a:p>
        </p:txBody>
      </p:sp>
      <p:pic>
        <p:nvPicPr>
          <p:cNvPr id="9" name="Picture 8" descr="ED_cut.png"/>
          <p:cNvPicPr>
            <a:picLocks noChangeAspect="1"/>
          </p:cNvPicPr>
          <p:nvPr/>
        </p:nvPicPr>
        <p:blipFill rotWithShape="1"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3683" b="10769"/>
          <a:stretch/>
        </p:blipFill>
        <p:spPr>
          <a:xfrm flipH="1">
            <a:off x="6959600" y="3212976"/>
            <a:ext cx="2946400" cy="2924944"/>
          </a:xfrm>
          <a:prstGeom prst="rect">
            <a:avLst/>
          </a:prstGeom>
        </p:spPr>
      </p:pic>
      <p:pic>
        <p:nvPicPr>
          <p:cNvPr id="10" name="Picture 9" descr="ED_cut.png"/>
          <p:cNvPicPr>
            <a:picLocks noChangeAspect="1"/>
          </p:cNvPicPr>
          <p:nvPr/>
        </p:nvPicPr>
        <p:blipFill rotWithShape="1"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3466" b="10769"/>
          <a:stretch/>
        </p:blipFill>
        <p:spPr>
          <a:xfrm>
            <a:off x="0" y="3212976"/>
            <a:ext cx="2959100" cy="2924944"/>
          </a:xfrm>
          <a:prstGeom prst="rect">
            <a:avLst/>
          </a:prstGeom>
        </p:spPr>
      </p:pic>
      <p:pic>
        <p:nvPicPr>
          <p:cNvPr id="2" name="PFE element 145" descr="Q8A4fOkR2kPn96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76" y="4711812"/>
            <a:ext cx="7065264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146" descr="Q8A4fOkR2kPn9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pic>
        <p:nvPicPr>
          <p:cNvPr id="4" name="Inhaltsplatzhalter 72" descr="TStep_0_AuAu_xz.png"/>
          <p:cNvPicPr>
            <a:picLocks noGrp="1" noChangeAspect="1"/>
          </p:cNvPicPr>
          <p:nvPr>
            <p:ph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21" y="1092942"/>
            <a:ext cx="2963531" cy="2659239"/>
          </a:xfrm>
        </p:spPr>
      </p:pic>
      <p:pic>
        <p:nvPicPr>
          <p:cNvPr id="5" name="Grafik 10" descr="1f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0" y="3500099"/>
            <a:ext cx="1198456" cy="210303"/>
          </a:xfrm>
          <a:prstGeom prst="rect">
            <a:avLst/>
          </a:prstGeom>
        </p:spPr>
      </p:pic>
      <p:pic>
        <p:nvPicPr>
          <p:cNvPr id="6" name="Inhaltsplatzhalter 72" descr="TStep_0_AuAu_xz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1"/>
            <a:ext cx="2963529" cy="26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Grafik 13" descr="2f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0" y="3500099"/>
            <a:ext cx="1198456" cy="210303"/>
          </a:xfrm>
          <a:prstGeom prst="rect">
            <a:avLst/>
          </a:prstGeom>
        </p:spPr>
      </p:pic>
      <p:pic>
        <p:nvPicPr>
          <p:cNvPr id="8" name="Inhaltsplatzhalter 72" descr="TStep_0_AuAu_xz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23" y="1092939"/>
            <a:ext cx="2963529" cy="26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Grafik 16" descr="2fm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0" y="3500099"/>
            <a:ext cx="1198455" cy="210303"/>
          </a:xfrm>
          <a:prstGeom prst="rect">
            <a:avLst/>
          </a:prstGeom>
        </p:spPr>
      </p:pic>
      <p:pic>
        <p:nvPicPr>
          <p:cNvPr id="10" name="Inhaltsplatzhalter 72" descr="TStep_0_AuAu_xz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Grafik 19" descr="2fm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2" name="Inhaltsplatzhalter 72" descr="TStep_0_AuAu_xz.pn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Grafik 22" descr="2fm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4" name="Inhaltsplatzhalter 72" descr="TStep_0_AuAu_xz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Grafik 25" descr="2fm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6" name="Inhaltsplatzhalter 72" descr="TStep_0_AuAu_xz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Grafik 28" descr="2fm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18" name="Inhaltsplatzhalter 72" descr="TStep_0_AuAu_xz.pn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Grafik 31" descr="2fm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20" name="Inhaltsplatzhalter 72" descr="TStep_0_AuAu_xz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Grafik 34" descr="2fm.png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22" name="Inhaltsplatzhalter 72" descr="TStep_0_AuAu_xz.pn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Grafik 37" descr="2fm.png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24" name="Inhaltsplatzhalter 72" descr="TStep_0_AuAu_xz.png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Grafik 40" descr="2fm.png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26" name="Inhaltsplatzhalter 72" descr="TStep_0_AuAu_xz.pn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Grafik 43" descr="2fm.png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28" name="Inhaltsplatzhalter 72" descr="TStep_0_AuAu_xz.png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Grafik 46" descr="2fm.png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30" name="Inhaltsplatzhalter 72" descr="TStep_0_AuAu_xz.png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Grafik 49" descr="2fm.png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32" name="Inhaltsplatzhalter 72" descr="TStep_0_AuAu_xz.png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Grafik 52" descr="2fm.png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34" name="Inhaltsplatzhalter 72" descr="TStep_0_AuAu_xz.png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Grafik 56" descr="2fm.png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36" name="Inhaltsplatzhalter 72" descr="TStep_0_AuAu_xz.png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Grafik 59" descr="2fm.png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38" name="Inhaltsplatzhalter 72" descr="TStep_0_AuAu_xz.png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Grafik 62" descr="2fm.png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40" name="Inhaltsplatzhalter 72" descr="TStep_0_AuAu_xz.png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Grafik 65" descr="2fm.png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42" name="Inhaltsplatzhalter 72" descr="TStep_0_AuAu_xz.png"/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Grafik 68" descr="2fm.png"/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44" name="Inhaltsplatzhalter 72" descr="TStep_0_AuAu_xz.png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Grafik 74" descr="2fm.png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46" name="Inhaltsplatzhalter 72" descr="TStep_0_AuAu_xz.png"/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rafik 77" descr="2fm.png"/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48" name="Inhaltsplatzhalter 72" descr="TStep_0_AuAu_xz.png"/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Grafik 80" descr="2fm.png"/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50" name="Inhaltsplatzhalter 72" descr="TStep_0_AuAu_xz.png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Grafik 83" descr="2fm.png"/>
          <p:cNvPicPr>
            <a:picLocks noChangeAspect="1"/>
          </p:cNvPicPr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52" name="Inhaltsplatzhalter 72" descr="TStep_0_AuAu_xz.png"/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Grafik 86" descr="2fm.png"/>
          <p:cNvPicPr>
            <a:picLocks noChangeAspect="1"/>
          </p:cNvPicPr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54" name="Inhaltsplatzhalter 72" descr="TStep_0_AuAu_xz.png"/>
          <p:cNvPicPr>
            <a:picLocks noChangeAspect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Grafik 89" descr="2fm.png"/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56" name="Inhaltsplatzhalter 72" descr="TStep_0_AuAu_xz.png"/>
          <p:cNvPicPr>
            <a:picLocks noChangeAspect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Grafik 92" descr="2fm.png"/>
          <p:cNvPicPr>
            <a:picLocks noChangeAspect="1"/>
          </p:cNvPicPr>
          <p:nvPr/>
        </p:nvPicPr>
        <p:blipFill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58" name="Inhaltsplatzhalter 72" descr="TStep_0_AuAu_xz.png"/>
          <p:cNvPicPr>
            <a:picLocks noChangeAspect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Grafik 95" descr="2fm.png"/>
          <p:cNvPicPr>
            <a:picLocks noChangeAspect="1"/>
          </p:cNvPicPr>
          <p:nvPr/>
        </p:nvPicPr>
        <p:blipFill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60" name="Inhaltsplatzhalter 72" descr="TStep_0_AuAu_xz.png"/>
          <p:cNvPicPr>
            <a:picLocks noChangeAspect="1"/>
          </p:cNvPicPr>
          <p:nvPr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Grafik 98" descr="2fm.png"/>
          <p:cNvPicPr>
            <a:picLocks noChangeAspect="1"/>
          </p:cNvPicPr>
          <p:nvPr/>
        </p:nvPicPr>
        <p:blipFill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62" name="Inhaltsplatzhalter 72" descr="TStep_0_AuAu_xz.png"/>
          <p:cNvPicPr>
            <a:picLocks noChangeAspect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9989" y="1091624"/>
            <a:ext cx="2963528" cy="26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Grafik 101" descr="2fm.png"/>
          <p:cNvPicPr>
            <a:picLocks noChangeAspect="1"/>
          </p:cNvPicPr>
          <p:nvPr/>
        </p:nvPicPr>
        <p:blipFill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1" y="3500096"/>
            <a:ext cx="1198454" cy="210302"/>
          </a:xfrm>
          <a:prstGeom prst="rect">
            <a:avLst/>
          </a:prstGeom>
        </p:spPr>
      </p:pic>
      <p:pic>
        <p:nvPicPr>
          <p:cNvPr id="75" name="PFE element 207" descr="Q8A4fOkR2kPn98.png"/>
          <p:cNvPicPr>
            <a:picLocks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8" y="1895316"/>
            <a:ext cx="499872" cy="1170432"/>
          </a:xfrm>
          <a:prstGeom prst="rect">
            <a:avLst/>
          </a:prstGeom>
        </p:spPr>
      </p:pic>
      <p:cxnSp>
        <p:nvCxnSpPr>
          <p:cNvPr id="66" name="Straight Arrow Connector 65"/>
          <p:cNvCxnSpPr/>
          <p:nvPr/>
        </p:nvCxnSpPr>
        <p:spPr>
          <a:xfrm flipH="1">
            <a:off x="670105" y="1092942"/>
            <a:ext cx="22810" cy="2512305"/>
          </a:xfrm>
          <a:prstGeom prst="straightConnector1">
            <a:avLst/>
          </a:prstGeom>
          <a:ln w="38100" cmpd="sng">
            <a:solidFill>
              <a:srgbClr val="FF99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FE element 209" descr="Q8A4fOkR2kPn99.png"/>
          <p:cNvPicPr>
            <a:picLocks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32" y="1252556"/>
            <a:ext cx="944880" cy="1194816"/>
          </a:xfrm>
          <a:prstGeom prst="rect">
            <a:avLst/>
          </a:prstGeom>
        </p:spPr>
      </p:pic>
      <p:pic>
        <p:nvPicPr>
          <p:cNvPr id="77" name="PFE element 210" descr="Q8A4fOkR2kPn101.png"/>
          <p:cNvPicPr>
            <a:picLocks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08" y="1343053"/>
            <a:ext cx="5120640" cy="2414016"/>
          </a:xfrm>
          <a:prstGeom prst="rect">
            <a:avLst/>
          </a:prstGeom>
        </p:spPr>
      </p:pic>
      <p:pic>
        <p:nvPicPr>
          <p:cNvPr id="79" name="PFE element 211" descr="Q8A4fOkR2kPn102.png"/>
          <p:cNvPicPr>
            <a:picLocks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2" y="651513"/>
            <a:ext cx="9052560" cy="402336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3152800" y="4238216"/>
            <a:ext cx="4248472" cy="8150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FE element 213" descr="Q8A4fOkR2kPn103.png"/>
          <p:cNvPicPr>
            <a:picLocks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55" y="4310462"/>
            <a:ext cx="3724656" cy="640080"/>
          </a:xfrm>
          <a:prstGeom prst="rect">
            <a:avLst/>
          </a:prstGeom>
        </p:spPr>
      </p:pic>
      <p:cxnSp>
        <p:nvCxnSpPr>
          <p:cNvPr id="104" name="Straight Arrow Connector 103"/>
          <p:cNvCxnSpPr/>
          <p:nvPr/>
        </p:nvCxnSpPr>
        <p:spPr>
          <a:xfrm flipH="1">
            <a:off x="7516541" y="4189150"/>
            <a:ext cx="1077168" cy="454990"/>
          </a:xfrm>
          <a:prstGeom prst="straightConnector1">
            <a:avLst/>
          </a:prstGeom>
          <a:ln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FE element 215" descr="Q8A4fOkR2kPn104.png"/>
          <p:cNvPicPr>
            <a:picLocks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62" y="3784879"/>
            <a:ext cx="6315456" cy="408432"/>
          </a:xfrm>
          <a:prstGeom prst="rect">
            <a:avLst/>
          </a:prstGeom>
        </p:spPr>
      </p:pic>
      <p:pic>
        <p:nvPicPr>
          <p:cNvPr id="82" name="PFE element 216" descr="Q8A4fOkR2kPn105.png"/>
          <p:cNvPicPr>
            <a:picLocks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78" y="3826423"/>
            <a:ext cx="1261872" cy="591312"/>
          </a:xfrm>
          <a:prstGeom prst="rect">
            <a:avLst/>
          </a:prstGeom>
        </p:spPr>
      </p:pic>
      <p:pic>
        <p:nvPicPr>
          <p:cNvPr id="107" name="Picture 106" descr="epem_dilepton.png"/>
          <p:cNvPicPr>
            <a:picLocks noChangeAspect="1"/>
          </p:cNvPicPr>
          <p:nvPr/>
        </p:nvPicPr>
        <p:blipFill>
          <a:blip r:embed="rId7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10" y="5061630"/>
            <a:ext cx="2046906" cy="960438"/>
          </a:xfrm>
          <a:prstGeom prst="rect">
            <a:avLst/>
          </a:prstGeom>
        </p:spPr>
      </p:pic>
      <p:pic>
        <p:nvPicPr>
          <p:cNvPr id="83" name="PFE element 218" descr="Q8A4fOkR2kPn106.png"/>
          <p:cNvPicPr>
            <a:picLocks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" y="5973445"/>
            <a:ext cx="2932176" cy="841248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3584848" y="5207038"/>
            <a:ext cx="3456384" cy="8150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5" name="PFE element 220" descr="Q8A4fOkR2kPn107.png"/>
          <p:cNvPicPr>
            <a:picLocks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30" y="5352066"/>
            <a:ext cx="2493264" cy="505968"/>
          </a:xfrm>
          <a:prstGeom prst="rect">
            <a:avLst/>
          </a:prstGeom>
        </p:spPr>
      </p:pic>
      <p:pic>
        <p:nvPicPr>
          <p:cNvPr id="86" name="PFE element 221" descr="Q8A4fOkR2kPn108.png"/>
          <p:cNvPicPr>
            <a:picLocks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53" y="6016723"/>
            <a:ext cx="3145536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7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22" descr="Q8A4fOkR2kPn109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8" y="2322371"/>
            <a:ext cx="8473440" cy="4279392"/>
          </a:xfrm>
          <a:prstGeom prst="rect">
            <a:avLst/>
          </a:prstGeom>
        </p:spPr>
      </p:pic>
      <p:pic>
        <p:nvPicPr>
          <p:cNvPr id="5" name="PFE element 223" descr="Q8A4fOkR2kPn110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pic>
        <p:nvPicPr>
          <p:cNvPr id="7" name="PFE element 224" descr="Q8A4fOkR2kPn112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3" y="667178"/>
            <a:ext cx="7327392" cy="377952"/>
          </a:xfrm>
          <a:prstGeom prst="rect">
            <a:avLst/>
          </a:prstGeom>
        </p:spPr>
      </p:pic>
      <p:pic>
        <p:nvPicPr>
          <p:cNvPr id="8" name="PFE element 225" descr="Q8A4fOkR2kPn113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09" y="2382346"/>
            <a:ext cx="3505200" cy="1304544"/>
          </a:xfrm>
          <a:prstGeom prst="rect">
            <a:avLst/>
          </a:prstGeom>
        </p:spPr>
      </p:pic>
      <p:pic>
        <p:nvPicPr>
          <p:cNvPr id="9" name="PFE element 226" descr="Q8A4fOkR2kPn115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04" y="4142404"/>
            <a:ext cx="3718560" cy="1237488"/>
          </a:xfrm>
          <a:prstGeom prst="rect">
            <a:avLst/>
          </a:prstGeom>
        </p:spPr>
      </p:pic>
      <p:sp>
        <p:nvSpPr>
          <p:cNvPr id="134" name="Rectangle 133"/>
          <p:cNvSpPr/>
          <p:nvPr/>
        </p:nvSpPr>
        <p:spPr>
          <a:xfrm>
            <a:off x="3052525" y="1154255"/>
            <a:ext cx="3456384" cy="81503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81855"/>
              </p:ext>
            </p:extLst>
          </p:nvPr>
        </p:nvGraphicFramePr>
        <p:xfrm>
          <a:off x="3195638" y="1236663"/>
          <a:ext cx="31686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" name="Equation" r:id="rId9" imgW="2260600" imgH="457200" progId="Equation.3">
                  <p:embed/>
                </p:oleObj>
              </mc:Choice>
              <mc:Fallback>
                <p:oleObj name="Equation" r:id="rId9" imgW="2260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5638" y="1236663"/>
                        <a:ext cx="3168650" cy="639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" name="Rechteck 45"/>
          <p:cNvSpPr/>
          <p:nvPr/>
        </p:nvSpPr>
        <p:spPr>
          <a:xfrm>
            <a:off x="5147308" y="1555234"/>
            <a:ext cx="1162512" cy="306932"/>
          </a:xfrm>
          <a:prstGeom prst="rect">
            <a:avLst/>
          </a:prstGeom>
          <a:noFill/>
          <a:ln w="25400" cap="flat" cmpd="sng" algn="ctr">
            <a:solidFill>
              <a:srgbClr val="FF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5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08" y="970459"/>
            <a:ext cx="4416232" cy="4618781"/>
          </a:xfrm>
          <a:prstGeom prst="rect">
            <a:avLst/>
          </a:prstGeom>
          <a:effectLst/>
        </p:spPr>
      </p:pic>
      <p:pic>
        <p:nvPicPr>
          <p:cNvPr id="4" name="PFE element 231" descr="Q8A4fOkR2kPn116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35848"/>
            <a:ext cx="8589264" cy="944880"/>
          </a:xfrm>
          <a:prstGeom prst="rect">
            <a:avLst/>
          </a:prstGeom>
        </p:spPr>
      </p:pic>
      <p:pic>
        <p:nvPicPr>
          <p:cNvPr id="9" name="PFE element 232" descr="Q8A4fOkR2kPn118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936" y="4218181"/>
            <a:ext cx="4614672" cy="2401824"/>
          </a:xfrm>
          <a:prstGeom prst="rect">
            <a:avLst/>
          </a:prstGeom>
        </p:spPr>
      </p:pic>
      <p:pic>
        <p:nvPicPr>
          <p:cNvPr id="13" name="PFE element 233" descr="Q8A4fOkR2kPn119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4" y="5279903"/>
            <a:ext cx="2791968" cy="310896"/>
          </a:xfrm>
          <a:prstGeom prst="rect">
            <a:avLst/>
          </a:prstGeom>
        </p:spPr>
      </p:pic>
      <p:pic>
        <p:nvPicPr>
          <p:cNvPr id="7" name="Picture 6" descr="pNb_momenta_good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928" y="1265519"/>
            <a:ext cx="2862064" cy="2723576"/>
          </a:xfrm>
          <a:prstGeom prst="rect">
            <a:avLst/>
          </a:prstGeom>
          <a:effectLst/>
        </p:spPr>
      </p:pic>
      <p:cxnSp>
        <p:nvCxnSpPr>
          <p:cNvPr id="11" name="Straight Arrow Connector 10"/>
          <p:cNvCxnSpPr/>
          <p:nvPr/>
        </p:nvCxnSpPr>
        <p:spPr>
          <a:xfrm flipV="1">
            <a:off x="7545288" y="1652901"/>
            <a:ext cx="0" cy="1112058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FE element 236" descr="Q8A4fOkR2kPn120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17" y="2347618"/>
            <a:ext cx="1725168" cy="371856"/>
          </a:xfrm>
          <a:prstGeom prst="rect">
            <a:avLst/>
          </a:prstGeom>
        </p:spPr>
      </p:pic>
      <p:pic>
        <p:nvPicPr>
          <p:cNvPr id="16" name="PFE element 237" descr="Q8A4fOkR2kPn121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49" y="1554268"/>
            <a:ext cx="1591056" cy="743712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2735776" y="2708920"/>
            <a:ext cx="417024" cy="216024"/>
          </a:xfrm>
          <a:prstGeom prst="straightConnector1">
            <a:avLst/>
          </a:prstGeom>
          <a:ln>
            <a:solidFill>
              <a:srgbClr val="B5465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FE element 239" descr="Q8A4fOkR2kPn122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08" y="2444009"/>
            <a:ext cx="1597152" cy="371856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1808365" y="3781673"/>
            <a:ext cx="477819" cy="246112"/>
          </a:xfrm>
          <a:prstGeom prst="straightConnector1">
            <a:avLst/>
          </a:prstGeom>
          <a:ln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FE element 241" descr="Q8A4fOkR2kPn123.pn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13" y="4000754"/>
            <a:ext cx="1591056" cy="377952"/>
          </a:xfrm>
          <a:prstGeom prst="rect">
            <a:avLst/>
          </a:prstGeom>
        </p:spPr>
      </p:pic>
      <p:pic>
        <p:nvPicPr>
          <p:cNvPr id="20" name="PFE element 242" descr="Q8A4fOkR2kPn124.pn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5" y="5657980"/>
            <a:ext cx="2907792" cy="591312"/>
          </a:xfrm>
          <a:prstGeom prst="rect">
            <a:avLst/>
          </a:prstGeom>
        </p:spPr>
      </p:pic>
      <p:pic>
        <p:nvPicPr>
          <p:cNvPr id="21" name="PFE element 243" descr="Q8A4fOkR2kPn125.png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80" y="866459"/>
            <a:ext cx="2871216" cy="40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0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-hades-the-gates-of-hell-fantasy-53230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3994" y="503468"/>
            <a:ext cx="6825390" cy="6237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994" y="478069"/>
            <a:ext cx="6825390" cy="6263299"/>
          </a:xfrm>
          <a:prstGeom prst="rect">
            <a:avLst/>
          </a:prstGeom>
        </p:spPr>
      </p:pic>
      <p:sp>
        <p:nvSpPr>
          <p:cNvPr id="6" name="pfehide10" hidden="1"/>
          <p:cNvSpPr txBox="1">
            <a:spLocks/>
          </p:cNvSpPr>
          <p:nvPr/>
        </p:nvSpPr>
        <p:spPr>
          <a:xfrm>
            <a:off x="1208584" y="138328"/>
            <a:ext cx="7560840" cy="842400"/>
          </a:xfrm>
          <a:prstGeom prst="rect">
            <a:avLst/>
          </a:prstGeom>
        </p:spPr>
        <p:txBody>
          <a:bodyPr lIns="0" tIns="0" rIns="0" bIns="0" anchor="ctr"/>
          <a:lstStyle/>
          <a:p>
            <a:pPr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C0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High Acceptance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EC0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DiElectron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C0FF"/>
                </a:solidFill>
                <a:effectLst/>
                <a:uLnTx/>
                <a:uFillTx/>
                <a:latin typeface="Gill Sans"/>
                <a:ea typeface="+mj-ea"/>
                <a:cs typeface="Gill Sans"/>
              </a:rPr>
              <a:t> Spectrometer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EC0FF"/>
              </a:solidFill>
              <a:effectLst/>
              <a:uLnTx/>
              <a:uFillTx/>
              <a:latin typeface="Gill Sans"/>
              <a:ea typeface="+mj-ea"/>
              <a:cs typeface="Gill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06436" y="135856"/>
            <a:ext cx="7565136" cy="847344"/>
            <a:chOff x="317500" y="317500"/>
            <a:chExt cx="7565136" cy="847344"/>
          </a:xfrm>
        </p:grpSpPr>
        <p:pic>
          <p:nvPicPr>
            <p:cNvPr id="2" name="PFE element 10" descr="Q8A4fOkR2kPn5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7565136" cy="847344"/>
            </a:xfrm>
            <a:prstGeom prst="rect">
              <a:avLst/>
            </a:prstGeom>
          </p:spPr>
        </p:pic>
        <p:sp>
          <p:nvSpPr>
            <p:cNvPr id="3" name="Shape_269"/>
            <p:cNvSpPr/>
            <p:nvPr/>
          </p:nvSpPr>
          <p:spPr>
            <a:xfrm>
              <a:off x="317500" y="317500"/>
              <a:ext cx="7565136" cy="8473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pfehide11" hidden="1"/>
          <p:cNvSpPr>
            <a:spLocks noGrp="1"/>
          </p:cNvSpPr>
          <p:nvPr>
            <p:ph type="title"/>
          </p:nvPr>
        </p:nvSpPr>
        <p:spPr>
          <a:xfrm>
            <a:off x="1612428" y="257432"/>
            <a:ext cx="6590962" cy="588276"/>
          </a:xfrm>
        </p:spPr>
        <p:txBody>
          <a:bodyPr/>
          <a:lstStyle/>
          <a:p>
            <a:r>
              <a:rPr lang="de-DE" sz="3000" i="0" dirty="0" smtClean="0">
                <a:solidFill>
                  <a:srgbClr val="FFD600"/>
                </a:solidFill>
                <a:latin typeface="Gill Sans"/>
                <a:cs typeface="Gill Sans"/>
              </a:rPr>
              <a:t>Hades </a:t>
            </a:r>
            <a:r>
              <a:rPr lang="de-DE" sz="3000" i="0" dirty="0" err="1" smtClean="0">
                <a:solidFill>
                  <a:srgbClr val="FFD600"/>
                </a:solidFill>
                <a:latin typeface="Gill Sans"/>
                <a:cs typeface="Gill Sans"/>
              </a:rPr>
              <a:t>gate</a:t>
            </a:r>
            <a:endParaRPr lang="de-DE" sz="3000" i="0" dirty="0">
              <a:solidFill>
                <a:srgbClr val="FFD600"/>
              </a:solidFill>
              <a:latin typeface="Gill Sans"/>
              <a:cs typeface="Gill San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9973" y="255914"/>
            <a:ext cx="6595872" cy="591312"/>
            <a:chOff x="317500" y="317500"/>
            <a:chExt cx="6595872" cy="591312"/>
          </a:xfrm>
        </p:grpSpPr>
        <p:pic>
          <p:nvPicPr>
            <p:cNvPr id="9" name="PFE element 11" descr="Q8A4fOkR2kPn6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6595872" cy="591312"/>
            </a:xfrm>
            <a:prstGeom prst="rect">
              <a:avLst/>
            </a:prstGeom>
          </p:spPr>
        </p:pic>
        <p:sp>
          <p:nvSpPr>
            <p:cNvPr id="10" name="Shape_270"/>
            <p:cNvSpPr/>
            <p:nvPr/>
          </p:nvSpPr>
          <p:spPr>
            <a:xfrm>
              <a:off x="317500" y="317500"/>
              <a:ext cx="6595872" cy="59131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760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44" descr="Q8A4fOkR2kPn126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6" y="42776"/>
            <a:ext cx="9107424" cy="615696"/>
          </a:xfrm>
          <a:prstGeom prst="rect">
            <a:avLst/>
          </a:prstGeom>
        </p:spPr>
      </p:pic>
      <p:pic>
        <p:nvPicPr>
          <p:cNvPr id="6" name="PFE element 245" descr="Q8A4fOkR2kPn12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40" y="1769940"/>
            <a:ext cx="4700016" cy="2670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47" y="1897332"/>
            <a:ext cx="4724645" cy="3547892"/>
          </a:xfrm>
          <a:prstGeom prst="rect">
            <a:avLst/>
          </a:prstGeom>
        </p:spPr>
      </p:pic>
      <p:pic>
        <p:nvPicPr>
          <p:cNvPr id="8" name="PFE element 247" descr="Q8A4fOkR2kPn128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7" y="5649432"/>
            <a:ext cx="4590288" cy="743712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3872880" y="3995841"/>
            <a:ext cx="216025" cy="65729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quark_core_photo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162" y="4653136"/>
            <a:ext cx="2110252" cy="1944216"/>
          </a:xfrm>
          <a:prstGeom prst="rect">
            <a:avLst/>
          </a:prstGeom>
        </p:spPr>
      </p:pic>
      <p:pic>
        <p:nvPicPr>
          <p:cNvPr id="9" name="PFE element 250" descr="Q8A4fOkR2kPn129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4" y="1800444"/>
            <a:ext cx="4730496" cy="377952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432720" y="2187932"/>
            <a:ext cx="2232248" cy="150212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FE element 252" descr="Q8A4fOkR2kPn130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65" y="3157995"/>
            <a:ext cx="615696" cy="347472"/>
          </a:xfrm>
          <a:prstGeom prst="rect">
            <a:avLst/>
          </a:prstGeom>
        </p:spPr>
      </p:pic>
      <p:pic>
        <p:nvPicPr>
          <p:cNvPr id="11" name="PFE element 253" descr="Q8A4fOkR2kPn131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86" y="3272923"/>
            <a:ext cx="1255776" cy="926592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3008784" y="3501008"/>
            <a:ext cx="216025" cy="6231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FE element 255" descr="Q8A4fOkR2kPn132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0" y="763231"/>
            <a:ext cx="6096000" cy="963168"/>
          </a:xfrm>
          <a:prstGeom prst="rect">
            <a:avLst/>
          </a:prstGeom>
        </p:spPr>
      </p:pic>
      <p:pic>
        <p:nvPicPr>
          <p:cNvPr id="13" name="PFE element 256" descr="Q8A4fOkR2kPn133.pn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79" y="5355807"/>
            <a:ext cx="1286256" cy="822960"/>
          </a:xfrm>
          <a:prstGeom prst="rect">
            <a:avLst/>
          </a:prstGeom>
        </p:spPr>
      </p:pic>
      <p:pic>
        <p:nvPicPr>
          <p:cNvPr id="20" name="PFE element 257" descr="Q8A4fOkR2kPn134.pn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11" y="4670163"/>
            <a:ext cx="1133856" cy="347472"/>
          </a:xfrm>
          <a:prstGeom prst="rect">
            <a:avLst/>
          </a:prstGeom>
        </p:spPr>
      </p:pic>
      <p:sp>
        <p:nvSpPr>
          <p:cNvPr id="51" name="Line 55"/>
          <p:cNvSpPr>
            <a:spLocks noChangeShapeType="1"/>
          </p:cNvSpPr>
          <p:nvPr/>
        </p:nvSpPr>
        <p:spPr bwMode="auto">
          <a:xfrm>
            <a:off x="6490163" y="4963351"/>
            <a:ext cx="1127134" cy="265848"/>
          </a:xfrm>
          <a:prstGeom prst="line">
            <a:avLst/>
          </a:prstGeom>
          <a:solidFill>
            <a:srgbClr val="5564A5"/>
          </a:solidFill>
          <a:ln w="57150">
            <a:solidFill>
              <a:srgbClr val="004D95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>
              <a:solidFill>
                <a:schemeClr val="accent6">
                  <a:lumMod val="60000"/>
                  <a:lumOff val="40000"/>
                </a:scheme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8127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13040" y="3995842"/>
            <a:ext cx="4320480" cy="252950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FE element 260" descr="Q8A4fOkR2kPn135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40" y="1768244"/>
            <a:ext cx="4700016" cy="1883664"/>
          </a:xfrm>
          <a:prstGeom prst="rect">
            <a:avLst/>
          </a:prstGeom>
        </p:spPr>
      </p:pic>
      <p:pic>
        <p:nvPicPr>
          <p:cNvPr id="6" name="PFE element 261" descr="Q8A4fOkR2kPn137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0" y="763231"/>
            <a:ext cx="6096000" cy="963168"/>
          </a:xfrm>
          <a:prstGeom prst="rect">
            <a:avLst/>
          </a:prstGeom>
        </p:spPr>
      </p:pic>
      <p:pic>
        <p:nvPicPr>
          <p:cNvPr id="21" name="Picture 20" descr="2010_shyam_mosel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47" y="1897332"/>
            <a:ext cx="4762377" cy="3547892"/>
          </a:xfrm>
          <a:prstGeom prst="rect">
            <a:avLst/>
          </a:prstGeom>
        </p:spPr>
      </p:pic>
      <p:pic>
        <p:nvPicPr>
          <p:cNvPr id="7" name="PFE element 263" descr="Q8A4fOkR2kPn138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718" y="4136810"/>
            <a:ext cx="1548384" cy="1987296"/>
          </a:xfrm>
          <a:prstGeom prst="rect">
            <a:avLst/>
          </a:prstGeom>
        </p:spPr>
      </p:pic>
      <p:pic>
        <p:nvPicPr>
          <p:cNvPr id="10" name="PFE element 264" descr="Q8A4fOkR2kPn139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5" y="4133332"/>
            <a:ext cx="1578864" cy="1987296"/>
          </a:xfrm>
          <a:prstGeom prst="rect">
            <a:avLst/>
          </a:prstGeom>
        </p:spPr>
      </p:pic>
      <p:pic>
        <p:nvPicPr>
          <p:cNvPr id="11" name="PFE element 265" descr="Q8A4fOkR2kPn140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8" y="5644018"/>
            <a:ext cx="4413504" cy="963168"/>
          </a:xfrm>
          <a:prstGeom prst="rect">
            <a:avLst/>
          </a:prstGeom>
        </p:spPr>
      </p:pic>
      <p:pic>
        <p:nvPicPr>
          <p:cNvPr id="12" name="PFE element 266" descr="Q8A4fOkR2kPn141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6" y="42776"/>
            <a:ext cx="9107424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8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67" descr="Q8A4fOkR2kPn142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84" y="42776"/>
            <a:ext cx="8400288" cy="615696"/>
          </a:xfrm>
          <a:prstGeom prst="rect">
            <a:avLst/>
          </a:prstGeom>
        </p:spPr>
      </p:pic>
      <p:sp>
        <p:nvSpPr>
          <p:cNvPr id="4" name="pfehide268" hidden="1"/>
          <p:cNvSpPr>
            <a:spLocks noGrp="1"/>
          </p:cNvSpPr>
          <p:nvPr>
            <p:ph sz="quarter" idx="13"/>
          </p:nvPr>
        </p:nvSpPr>
        <p:spPr>
          <a:xfrm>
            <a:off x="5241032" y="1268760"/>
            <a:ext cx="3816424" cy="1872208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rgbClr val="FFFFFF"/>
                </a:solidFill>
              </a:rPr>
              <a:t>Comparison </a:t>
            </a:r>
            <a:r>
              <a:rPr lang="en-US" sz="1800" dirty="0">
                <a:solidFill>
                  <a:srgbClr val="FFFFFF"/>
                </a:solidFill>
              </a:rPr>
              <a:t>to </a:t>
            </a:r>
            <a:r>
              <a:rPr lang="en-US" sz="1800" dirty="0" err="1">
                <a:solidFill>
                  <a:srgbClr val="FFFFFF"/>
                </a:solidFill>
              </a:rPr>
              <a:t>e</a:t>
            </a:r>
            <a:r>
              <a:rPr lang="en-US" sz="1800" baseline="30000" dirty="0" err="1">
                <a:solidFill>
                  <a:srgbClr val="FFFFFF"/>
                </a:solidFill>
              </a:rPr>
              <a:t>+</a:t>
            </a:r>
            <a:r>
              <a:rPr lang="en-US" sz="1800" dirty="0" err="1">
                <a:solidFill>
                  <a:srgbClr val="FFFFFF"/>
                </a:solidFill>
              </a:rPr>
              <a:t>e</a:t>
            </a:r>
            <a:r>
              <a:rPr lang="en-US" sz="1800" baseline="30000" dirty="0" smtClean="0">
                <a:solidFill>
                  <a:srgbClr val="FFFFFF"/>
                </a:solidFill>
              </a:rPr>
              <a:t>- </a:t>
            </a:r>
            <a:r>
              <a:rPr lang="en-US" sz="1800" dirty="0" smtClean="0">
                <a:solidFill>
                  <a:srgbClr val="FFFFFF"/>
                </a:solidFill>
              </a:rPr>
              <a:t>cocktail </a:t>
            </a:r>
            <a:r>
              <a:rPr lang="en-US" sz="1800" dirty="0">
                <a:solidFill>
                  <a:srgbClr val="FFFFFF"/>
                </a:solidFill>
              </a:rPr>
              <a:t>accounting for decays of mesons </a:t>
            </a:r>
            <a:r>
              <a:rPr lang="en-US" sz="1800" dirty="0" smtClean="0">
                <a:solidFill>
                  <a:srgbClr val="FFFFFF"/>
                </a:solidFill>
              </a:rPr>
              <a:t>(</a:t>
            </a:r>
            <a:r>
              <a:rPr lang="en-US" sz="18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p</a:t>
            </a:r>
            <a:r>
              <a:rPr lang="en-US" sz="1800" baseline="30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0</a:t>
            </a:r>
            <a:r>
              <a:rPr lang="en-US" sz="18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, h, w, f</a:t>
            </a:r>
            <a:r>
              <a:rPr lang="en-US" sz="1800" dirty="0" smtClean="0">
                <a:solidFill>
                  <a:srgbClr val="FFFFFF"/>
                </a:solidFill>
              </a:rPr>
              <a:t>) </a:t>
            </a:r>
            <a:r>
              <a:rPr lang="en-US" sz="1800" dirty="0">
                <a:solidFill>
                  <a:srgbClr val="FFFFFF"/>
                </a:solidFill>
              </a:rPr>
              <a:t>at freeze-</a:t>
            </a:r>
            <a:r>
              <a:rPr lang="en-US" sz="1800" dirty="0" smtClean="0">
                <a:solidFill>
                  <a:srgbClr val="FFFFFF"/>
                </a:solidFill>
              </a:rPr>
              <a:t>out</a:t>
            </a:r>
          </a:p>
          <a:p>
            <a:r>
              <a:rPr lang="en-US" sz="1800" dirty="0">
                <a:solidFill>
                  <a:srgbClr val="F1AA07"/>
                </a:solidFill>
                <a:sym typeface="Symbol" charset="0"/>
              </a:rPr>
              <a:t>Strong enhancement above </a:t>
            </a:r>
            <a:r>
              <a:rPr lang="en-US" sz="1800" dirty="0" smtClean="0">
                <a:solidFill>
                  <a:srgbClr val="F1AA07"/>
                </a:solidFill>
                <a:latin typeface="Symbol" charset="2"/>
                <a:cs typeface="Symbol" charset="2"/>
                <a:sym typeface="Symbol" charset="0"/>
              </a:rPr>
              <a:t>p</a:t>
            </a:r>
            <a:r>
              <a:rPr lang="en-US" sz="1800" baseline="30000" dirty="0" smtClean="0">
                <a:solidFill>
                  <a:srgbClr val="F1AA07"/>
                </a:solidFill>
                <a:sym typeface="Symbol" charset="0"/>
              </a:rPr>
              <a:t>0</a:t>
            </a:r>
            <a:r>
              <a:rPr lang="en-US" sz="1800" dirty="0">
                <a:solidFill>
                  <a:srgbClr val="F1AA07"/>
                </a:solidFill>
                <a:sym typeface="Symbol" charset="0"/>
              </a:rPr>
              <a:t/>
            </a:r>
            <a:br>
              <a:rPr lang="en-US" sz="1800" dirty="0">
                <a:solidFill>
                  <a:srgbClr val="F1AA07"/>
                </a:solidFill>
                <a:sym typeface="Symbol" charset="0"/>
              </a:rPr>
            </a:br>
            <a:r>
              <a:rPr lang="en-US" sz="1800" dirty="0" smtClean="0">
                <a:solidFill>
                  <a:srgbClr val="FFFFFF"/>
                </a:solidFill>
              </a:rPr>
              <a:t>(</a:t>
            </a:r>
            <a:r>
              <a:rPr lang="en-US" sz="1800" dirty="0">
                <a:solidFill>
                  <a:srgbClr val="FFFFFF"/>
                </a:solidFill>
              </a:rPr>
              <a:t>in-medium </a:t>
            </a:r>
            <a:r>
              <a:rPr lang="en-US" sz="1800" dirty="0" smtClean="0">
                <a:solidFill>
                  <a:srgbClr val="FFFFFF"/>
                </a:solidFill>
              </a:rPr>
              <a:t>radiation, </a:t>
            </a:r>
            <a:r>
              <a:rPr lang="en-US" sz="1800" dirty="0">
                <a:solidFill>
                  <a:srgbClr val="FFFFFF"/>
                </a:solidFill>
              </a:rPr>
              <a:t>baryons..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238148" y="1266080"/>
            <a:ext cx="3822192" cy="1877568"/>
            <a:chOff x="317500" y="317500"/>
            <a:chExt cx="3822192" cy="1877568"/>
          </a:xfrm>
        </p:grpSpPr>
        <p:pic>
          <p:nvPicPr>
            <p:cNvPr id="9" name="PFE element 268" descr="Q8A4fOkR2kPn143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22192" cy="1877568"/>
            </a:xfrm>
            <a:prstGeom prst="rect">
              <a:avLst/>
            </a:prstGeom>
          </p:spPr>
        </p:pic>
        <p:sp>
          <p:nvSpPr>
            <p:cNvPr id="10" name="Shape_296"/>
            <p:cNvSpPr/>
            <p:nvPr/>
          </p:nvSpPr>
          <p:spPr>
            <a:xfrm>
              <a:off x="317500" y="317500"/>
              <a:ext cx="3822192" cy="187756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uau_RF_BT_cktA_inpc1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06" y="1268760"/>
            <a:ext cx="4539450" cy="4509120"/>
          </a:xfrm>
          <a:prstGeom prst="rect">
            <a:avLst/>
          </a:prstGeom>
        </p:spPr>
      </p:pic>
      <p:pic>
        <p:nvPicPr>
          <p:cNvPr id="6" name="Picture 5" descr="auau_RF_BT_cktA_Ref_inpc16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06" y="1268512"/>
            <a:ext cx="4536000" cy="4505693"/>
          </a:xfrm>
          <a:prstGeom prst="rect">
            <a:avLst/>
          </a:prstGeom>
        </p:spPr>
      </p:pic>
      <p:sp>
        <p:nvSpPr>
          <p:cNvPr id="7" name="pfehide271" hidden="1"/>
          <p:cNvSpPr txBox="1">
            <a:spLocks/>
          </p:cNvSpPr>
          <p:nvPr/>
        </p:nvSpPr>
        <p:spPr>
          <a:xfrm>
            <a:off x="5241032" y="3022352"/>
            <a:ext cx="3816424" cy="3096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en-US" sz="1800" dirty="0" smtClean="0"/>
          </a:p>
          <a:p>
            <a:pPr>
              <a:spcAft>
                <a:spcPts val="1200"/>
              </a:spcAft>
            </a:pPr>
            <a:r>
              <a:rPr lang="en-US" sz="1800" dirty="0" smtClean="0"/>
              <a:t>Comparison to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measured in NN collisions scaled to same A</a:t>
            </a:r>
            <a:r>
              <a:rPr lang="en-US" sz="1800" baseline="-25000" dirty="0" smtClean="0"/>
              <a:t>part</a:t>
            </a:r>
          </a:p>
          <a:p>
            <a:pPr>
              <a:spcAft>
                <a:spcPts val="1200"/>
              </a:spcAft>
            </a:pPr>
            <a:r>
              <a:rPr lang="en-US" sz="1800" dirty="0" smtClean="0"/>
              <a:t>Excess yield 0.2&lt;M&lt;0.5 </a:t>
            </a:r>
            <a:r>
              <a:rPr lang="en-US" sz="1800" dirty="0" err="1" smtClean="0"/>
              <a:t>GeV</a:t>
            </a:r>
            <a:r>
              <a:rPr lang="en-US" sz="1800" dirty="0" smtClean="0"/>
              <a:t>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1AA07"/>
                </a:solidFill>
                <a:sym typeface="Wingdings"/>
              </a:rPr>
              <a:t> t</a:t>
            </a:r>
            <a:r>
              <a:rPr lang="en-US" sz="1800" dirty="0" smtClean="0">
                <a:solidFill>
                  <a:srgbClr val="F1AA07"/>
                </a:solidFill>
              </a:rPr>
              <a:t>rue in-medium effect </a:t>
            </a:r>
          </a:p>
          <a:p>
            <a:pPr>
              <a:spcAft>
                <a:spcPts val="1200"/>
              </a:spcAft>
            </a:pPr>
            <a:r>
              <a:rPr lang="en-US" sz="1800" dirty="0" smtClean="0">
                <a:solidFill>
                  <a:schemeClr val="tx1">
                    <a:lumMod val="95000"/>
                  </a:schemeClr>
                </a:solidFill>
                <a:sym typeface="Symbol" charset="0"/>
              </a:rPr>
              <a:t>Almost exponential spectrum up to vector meson region!</a:t>
            </a:r>
            <a:endParaRPr lang="en-US" sz="1800" dirty="0">
              <a:solidFill>
                <a:schemeClr val="tx1">
                  <a:lumMod val="95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38148" y="3019092"/>
            <a:ext cx="3822192" cy="3102864"/>
            <a:chOff x="317500" y="317500"/>
            <a:chExt cx="3822192" cy="3102864"/>
          </a:xfrm>
        </p:grpSpPr>
        <p:pic>
          <p:nvPicPr>
            <p:cNvPr id="12" name="PFE element 271" descr="Q8A4fOkR2kPn144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822192" cy="3102864"/>
            </a:xfrm>
            <a:prstGeom prst="rect">
              <a:avLst/>
            </a:prstGeom>
          </p:spPr>
        </p:pic>
        <p:sp>
          <p:nvSpPr>
            <p:cNvPr id="13" name="Shape_297"/>
            <p:cNvSpPr/>
            <p:nvPr/>
          </p:nvSpPr>
          <p:spPr>
            <a:xfrm>
              <a:off x="317500" y="317500"/>
              <a:ext cx="3822192" cy="31028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587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272" descr="Q8A4fOkR2kPn145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4" y="42776"/>
            <a:ext cx="9247632" cy="615696"/>
          </a:xfrm>
          <a:prstGeom prst="rect">
            <a:avLst/>
          </a:prstGeom>
        </p:spPr>
      </p:pic>
      <p:pic>
        <p:nvPicPr>
          <p:cNvPr id="18" name="PFE element 273" descr="Q8A4fOkR2kPn146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4" y="5011264"/>
            <a:ext cx="4907280" cy="1011936"/>
          </a:xfrm>
          <a:prstGeom prst="rect">
            <a:avLst/>
          </a:prstGeom>
        </p:spPr>
      </p:pic>
      <p:pic>
        <p:nvPicPr>
          <p:cNvPr id="20" name="PFE element 274" descr="Q8A4fOkR2kPn147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72" y="5009924"/>
            <a:ext cx="4730496" cy="1950720"/>
          </a:xfrm>
          <a:prstGeom prst="rect">
            <a:avLst/>
          </a:prstGeom>
        </p:spPr>
      </p:pic>
      <p:pic>
        <p:nvPicPr>
          <p:cNvPr id="21" name="PFE element 275" descr="Q8A4fOkR2kPn148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5" y="688386"/>
            <a:ext cx="3706368" cy="377952"/>
          </a:xfrm>
          <a:prstGeom prst="rect">
            <a:avLst/>
          </a:prstGeom>
        </p:spPr>
      </p:pic>
      <p:pic>
        <p:nvPicPr>
          <p:cNvPr id="8" name="Picture 7" descr="cc_pnb_arkcl_auau_40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921" y="1063837"/>
            <a:ext cx="3744416" cy="371939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778065" y="3006244"/>
            <a:ext cx="1775576" cy="0"/>
          </a:xfrm>
          <a:prstGeom prst="line">
            <a:avLst/>
          </a:prstGeom>
          <a:ln w="28575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FE element 278" descr="Q8A4fOkR2kPn149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41" y="2864214"/>
            <a:ext cx="658368" cy="2682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4253" y="764704"/>
            <a:ext cx="625251" cy="1069768"/>
          </a:xfrm>
          <a:prstGeom prst="rect">
            <a:avLst/>
          </a:prstGeom>
        </p:spPr>
      </p:pic>
      <p:pic>
        <p:nvPicPr>
          <p:cNvPr id="28" name="PFE element 280" descr="Q8A4fOkR2kPn150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62" y="3256277"/>
            <a:ext cx="682752" cy="268224"/>
          </a:xfrm>
          <a:prstGeom prst="rect">
            <a:avLst/>
          </a:prstGeom>
        </p:spPr>
      </p:pic>
      <p:pic>
        <p:nvPicPr>
          <p:cNvPr id="29" name="PFE element 281" descr="Q8A4fOkR2kPn151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422" y="4498904"/>
            <a:ext cx="2420112" cy="280416"/>
          </a:xfrm>
          <a:prstGeom prst="rect">
            <a:avLst/>
          </a:prstGeom>
        </p:spPr>
      </p:pic>
      <p:pic>
        <p:nvPicPr>
          <p:cNvPr id="30" name="PFE element 282" descr="Q8A4fOkR2kPn152.pn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889" y="1865468"/>
            <a:ext cx="1030224" cy="286512"/>
          </a:xfrm>
          <a:prstGeom prst="rect">
            <a:avLst/>
          </a:prstGeom>
        </p:spPr>
      </p:pic>
      <p:pic>
        <p:nvPicPr>
          <p:cNvPr id="31" name="PFE element 283" descr="Q8A4fOkR2kPn153.pn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0" y="1069090"/>
            <a:ext cx="3773424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84" descr="Q8A4fOkR2kPn154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sp>
        <p:nvSpPr>
          <p:cNvPr id="3" name="pfehide285" hidden="1"/>
          <p:cNvSpPr>
            <a:spLocks noGrp="1"/>
          </p:cNvSpPr>
          <p:nvPr>
            <p:ph sz="quarter" idx="13"/>
          </p:nvPr>
        </p:nvSpPr>
        <p:spPr>
          <a:xfrm>
            <a:off x="300360" y="692696"/>
            <a:ext cx="4868664" cy="20882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/>
              <a:t>Bulk </a:t>
            </a:r>
            <a:r>
              <a:rPr lang="en-US" sz="1800" dirty="0"/>
              <a:t>evolution from microscopic transport</a:t>
            </a:r>
          </a:p>
          <a:p>
            <a:pPr lvl="1"/>
            <a:r>
              <a:rPr lang="en-US" sz="1800" dirty="0"/>
              <a:t>Coarse graining in space-time cells </a:t>
            </a:r>
            <a:r>
              <a:rPr lang="en-US" sz="1800" dirty="0">
                <a:sym typeface="Wingdings"/>
              </a:rPr>
              <a:t></a:t>
            </a:r>
            <a:br>
              <a:rPr lang="en-US" sz="1800" dirty="0">
                <a:sym typeface="Wingdings"/>
              </a:rPr>
            </a:br>
            <a:r>
              <a:rPr lang="en-US" sz="1800" dirty="0"/>
              <a:t>extract </a:t>
            </a:r>
            <a:r>
              <a:rPr lang="en-US" sz="1800" i="1" dirty="0"/>
              <a:t>T</a:t>
            </a:r>
            <a:r>
              <a:rPr lang="en-US" sz="1800" dirty="0"/>
              <a:t>, </a:t>
            </a:r>
            <a:r>
              <a:rPr lang="en-US" sz="1800" dirty="0" err="1">
                <a:latin typeface="Symbol" charset="2"/>
                <a:cs typeface="Symbol" charset="2"/>
              </a:rPr>
              <a:t>m</a:t>
            </a:r>
            <a:r>
              <a:rPr lang="en-US" sz="1800" baseline="-25000" dirty="0" err="1"/>
              <a:t>B</a:t>
            </a:r>
            <a:r>
              <a:rPr lang="en-US" sz="1800" dirty="0"/>
              <a:t>, </a:t>
            </a:r>
            <a:r>
              <a:rPr lang="en-US" sz="1800" dirty="0" err="1">
                <a:latin typeface="Symbol" charset="2"/>
                <a:cs typeface="Symbol" charset="2"/>
              </a:rPr>
              <a:t>m</a:t>
            </a:r>
            <a:r>
              <a:rPr lang="en-US" sz="1800" baseline="-25000" dirty="0" err="1">
                <a:latin typeface="Symbol" charset="2"/>
                <a:cs typeface="Symbol" charset="2"/>
              </a:rPr>
              <a:t>p</a:t>
            </a:r>
            <a:r>
              <a:rPr lang="en-US" sz="1800" dirty="0"/>
              <a:t>, collective velocity... </a:t>
            </a:r>
          </a:p>
          <a:p>
            <a:r>
              <a:rPr lang="en-US" sz="1800" dirty="0"/>
              <a:t>Apply in-medium </a:t>
            </a:r>
            <a:r>
              <a:rPr lang="en-US" sz="1800" dirty="0" err="1">
                <a:latin typeface="Symbol" charset="2"/>
                <a:cs typeface="Symbol" charset="2"/>
              </a:rPr>
              <a:t>r</a:t>
            </a:r>
            <a:r>
              <a:rPr lang="en-US" sz="1800" dirty="0" err="1"/>
              <a:t>&amp;</a:t>
            </a:r>
            <a:r>
              <a:rPr lang="en-US" sz="1800" dirty="0" err="1">
                <a:latin typeface="Symbol" charset="2"/>
                <a:cs typeface="Symbol" charset="2"/>
              </a:rPr>
              <a:t>w</a:t>
            </a:r>
            <a:r>
              <a:rPr lang="en-US" sz="1800" dirty="0"/>
              <a:t> spectral functions to compute EM emission rates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9340" y="688300"/>
            <a:ext cx="4870704" cy="2097024"/>
            <a:chOff x="317500" y="317500"/>
            <a:chExt cx="4870704" cy="2097024"/>
          </a:xfrm>
        </p:grpSpPr>
        <p:pic>
          <p:nvPicPr>
            <p:cNvPr id="7" name="PFE element 285" descr="Q8A4fOkR2kPn155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870704" cy="2097024"/>
            </a:xfrm>
            <a:prstGeom prst="rect">
              <a:avLst/>
            </a:prstGeom>
          </p:spPr>
        </p:pic>
        <p:sp>
          <p:nvSpPr>
            <p:cNvPr id="9" name="Shape_298"/>
            <p:cNvSpPr/>
            <p:nvPr/>
          </p:nvSpPr>
          <p:spPr>
            <a:xfrm>
              <a:off x="317500" y="317500"/>
              <a:ext cx="4870704" cy="209702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FE element 286" descr="Q8A4fOkR2kPn156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970" y="184342"/>
            <a:ext cx="524256" cy="3840480"/>
          </a:xfrm>
          <a:prstGeom prst="rect">
            <a:avLst/>
          </a:prstGeom>
        </p:spPr>
      </p:pic>
      <p:pic>
        <p:nvPicPr>
          <p:cNvPr id="11" name="Picture 10" descr="Screen Shot 2016-09-04 at 22.03.25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3087" y="945170"/>
            <a:ext cx="4252401" cy="1538102"/>
          </a:xfrm>
          <a:prstGeom prst="rect">
            <a:avLst/>
          </a:prstGeom>
        </p:spPr>
      </p:pic>
      <p:sp>
        <p:nvSpPr>
          <p:cNvPr id="12" name="pfehide288" hidden="1"/>
          <p:cNvSpPr txBox="1">
            <a:spLocks/>
          </p:cNvSpPr>
          <p:nvPr/>
        </p:nvSpPr>
        <p:spPr>
          <a:xfrm>
            <a:off x="2385336" y="6012491"/>
            <a:ext cx="7392200" cy="9449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dirty="0" smtClean="0">
                <a:solidFill>
                  <a:srgbClr val="4DFF54"/>
                </a:solidFill>
              </a:rPr>
              <a:t>Coarse-graining method works at low energies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 Supports baryon-driven medium effects at </a:t>
            </a:r>
            <a:r>
              <a:rPr lang="en-US" sz="1800" dirty="0" err="1" smtClean="0"/>
              <a:t>UrHIC</a:t>
            </a:r>
            <a:r>
              <a:rPr lang="en-US" sz="1800" dirty="0" smtClean="0"/>
              <a:t> (SPS and RHIC)!</a:t>
            </a:r>
            <a:endParaRPr lang="en-US" sz="1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384212" y="6009454"/>
            <a:ext cx="7394448" cy="950976"/>
            <a:chOff x="317500" y="317499"/>
            <a:chExt cx="7394448" cy="950976"/>
          </a:xfrm>
        </p:grpSpPr>
        <p:pic>
          <p:nvPicPr>
            <p:cNvPr id="15" name="PFE element 288" descr="Q8A4fOkR2kPn158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499"/>
              <a:ext cx="7394448" cy="950976"/>
            </a:xfrm>
            <a:prstGeom prst="rect">
              <a:avLst/>
            </a:prstGeom>
          </p:spPr>
        </p:pic>
        <p:sp>
          <p:nvSpPr>
            <p:cNvPr id="16" name="Shape_299"/>
            <p:cNvSpPr/>
            <p:nvPr/>
          </p:nvSpPr>
          <p:spPr>
            <a:xfrm>
              <a:off x="317500" y="317499"/>
              <a:ext cx="7394448" cy="9509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rkcl_minus_Ref_gsi_tamu_fra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885" y="2483272"/>
            <a:ext cx="3490047" cy="3466728"/>
          </a:xfrm>
          <a:prstGeom prst="rect">
            <a:avLst/>
          </a:prstGeom>
        </p:spPr>
      </p:pic>
      <p:pic>
        <p:nvPicPr>
          <p:cNvPr id="8" name="Picture 7" descr="auau_RF_BT_cktA_CG_texas_inpc16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57" y="2458000"/>
            <a:ext cx="3515489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1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7" descr="condensate_melting_heat_compressi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52" y="4077072"/>
            <a:ext cx="3445770" cy="2616076"/>
          </a:xfrm>
          <a:prstGeom prst="rect">
            <a:avLst/>
          </a:prstGeom>
        </p:spPr>
      </p:pic>
      <p:pic>
        <p:nvPicPr>
          <p:cNvPr id="6" name="PFE element 292" descr="Q8A4fOkR2kPn159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sp>
        <p:nvSpPr>
          <p:cNvPr id="3" name="pfehide293" hidden="1"/>
          <p:cNvSpPr>
            <a:spLocks noGrp="1"/>
          </p:cNvSpPr>
          <p:nvPr>
            <p:ph sz="quarter" idx="13"/>
          </p:nvPr>
        </p:nvSpPr>
        <p:spPr>
          <a:xfrm>
            <a:off x="4181704" y="969711"/>
            <a:ext cx="5724296" cy="659089"/>
          </a:xfrm>
        </p:spPr>
        <p:txBody>
          <a:bodyPr>
            <a:noAutofit/>
          </a:bodyPr>
          <a:lstStyle/>
          <a:p>
            <a:r>
              <a:rPr lang="en-US" sz="1800" dirty="0" smtClean="0"/>
              <a:t>Chemical </a:t>
            </a:r>
            <a:r>
              <a:rPr lang="en-US" sz="1800" dirty="0"/>
              <a:t>freeze-out from measured particle yields analyzed with </a:t>
            </a:r>
            <a:r>
              <a:rPr lang="en-US" sz="1800" dirty="0" smtClean="0"/>
              <a:t>SHM</a:t>
            </a:r>
            <a:endParaRPr lang="en-US" sz="1800" dirty="0">
              <a:solidFill>
                <a:srgbClr val="F1AA07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178732" y="967023"/>
            <a:ext cx="5730240" cy="664464"/>
            <a:chOff x="317500" y="317499"/>
            <a:chExt cx="5730240" cy="664464"/>
          </a:xfrm>
        </p:grpSpPr>
        <p:pic>
          <p:nvPicPr>
            <p:cNvPr id="12" name="PFE element 293" descr="Q8A4fOkR2kPn160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499"/>
              <a:ext cx="5730240" cy="664464"/>
            </a:xfrm>
            <a:prstGeom prst="rect">
              <a:avLst/>
            </a:prstGeom>
          </p:spPr>
        </p:pic>
        <p:sp>
          <p:nvSpPr>
            <p:cNvPr id="13" name="Shape_300"/>
            <p:cNvSpPr/>
            <p:nvPr/>
          </p:nvSpPr>
          <p:spPr>
            <a:xfrm>
              <a:off x="317500" y="317499"/>
              <a:ext cx="5730240" cy="6644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nhaltsplatzhalter 7" descr="Bild1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34" y="1113728"/>
            <a:ext cx="3999342" cy="4043464"/>
          </a:xfrm>
          <a:prstGeom prst="rect">
            <a:avLst/>
          </a:prstGeom>
        </p:spPr>
      </p:pic>
      <p:pic>
        <p:nvPicPr>
          <p:cNvPr id="18" name="PFE element 295" descr="Q8A4fOkR2kPn161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65" y="5181033"/>
            <a:ext cx="3919728" cy="310896"/>
          </a:xfrm>
          <a:prstGeom prst="rect">
            <a:avLst/>
          </a:prstGeom>
        </p:spPr>
      </p:pic>
      <p:pic>
        <p:nvPicPr>
          <p:cNvPr id="19" name="PFE element 296" descr="Q8A4fOkR2kPn162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6" y="5518279"/>
            <a:ext cx="3712464" cy="316992"/>
          </a:xfrm>
          <a:prstGeom prst="rect">
            <a:avLst/>
          </a:prstGeom>
        </p:spPr>
      </p:pic>
      <p:pic>
        <p:nvPicPr>
          <p:cNvPr id="10" name="Inhaltsplatzhalter 7" descr="Bild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1853" y="1113728"/>
            <a:ext cx="3999342" cy="404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nhaltsplatzhalter 7" descr="Bild1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3233" y="1113727"/>
            <a:ext cx="3999343" cy="4043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1" name="Inhaltsplatzhalter 7" descr="Bild1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2831" y="1409700"/>
            <a:ext cx="1205869" cy="35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" name="Inhaltsplatzhalter 7" descr="Bild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2800" y="1112400"/>
            <a:ext cx="3995999" cy="404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FE element 301" descr="Q8A4fOkR2kPn163.pn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78" y="1755360"/>
            <a:ext cx="1310640" cy="286512"/>
          </a:xfrm>
          <a:prstGeom prst="rect">
            <a:avLst/>
          </a:prstGeom>
        </p:spPr>
      </p:pic>
      <p:pic>
        <p:nvPicPr>
          <p:cNvPr id="8" name="Picture 25" descr="qcd_qm2014.pdf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241" b="85680"/>
          <a:stretch/>
        </p:blipFill>
        <p:spPr>
          <a:xfrm>
            <a:off x="99845" y="4941168"/>
            <a:ext cx="803255" cy="48522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</p:pic>
      <p:sp>
        <p:nvSpPr>
          <p:cNvPr id="15" name="pfehide303" hidden="1"/>
          <p:cNvSpPr txBox="1">
            <a:spLocks/>
          </p:cNvSpPr>
          <p:nvPr/>
        </p:nvSpPr>
        <p:spPr>
          <a:xfrm>
            <a:off x="4183484" y="1734716"/>
            <a:ext cx="5724296" cy="68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Clr>
                <a:schemeClr val="tx2"/>
              </a:buClr>
              <a:buFont typeface="Wingdings" charset="2"/>
              <a:buChar char="q"/>
            </a:pPr>
            <a:r>
              <a:rPr lang="en-US" sz="1800" dirty="0" smtClean="0"/>
              <a:t>Trajectories extracted from inner cube of cells with coarse-grained UrQMD</a:t>
            </a:r>
            <a:endParaRPr lang="en-US" sz="1800" dirty="0">
              <a:solidFill>
                <a:srgbClr val="F1AA07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80512" y="1730330"/>
            <a:ext cx="5730240" cy="694944"/>
            <a:chOff x="317500" y="317500"/>
            <a:chExt cx="5730240" cy="694944"/>
          </a:xfrm>
        </p:grpSpPr>
        <p:pic>
          <p:nvPicPr>
            <p:cNvPr id="21" name="PFE element 303" descr="Q8A4fOkR2kPn164.png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730240" cy="694944"/>
            </a:xfrm>
            <a:prstGeom prst="rect">
              <a:avLst/>
            </a:prstGeom>
          </p:spPr>
        </p:pic>
        <p:sp>
          <p:nvSpPr>
            <p:cNvPr id="22" name="Shape_301"/>
            <p:cNvSpPr/>
            <p:nvPr/>
          </p:nvSpPr>
          <p:spPr>
            <a:xfrm>
              <a:off x="317500" y="317500"/>
              <a:ext cx="5730240" cy="69494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fehide304" hidden="1"/>
          <p:cNvSpPr txBox="1">
            <a:spLocks/>
          </p:cNvSpPr>
          <p:nvPr/>
        </p:nvSpPr>
        <p:spPr>
          <a:xfrm>
            <a:off x="4186312" y="2514104"/>
            <a:ext cx="5724296" cy="1740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dirty="0" smtClean="0"/>
              <a:t>Time-window of dilepton emission</a:t>
            </a:r>
          </a:p>
          <a:p>
            <a:pPr lvl="1">
              <a:spcAft>
                <a:spcPts val="1000"/>
              </a:spcAft>
            </a:pPr>
            <a:r>
              <a:rPr lang="en-US" sz="1600" dirty="0" smtClean="0"/>
              <a:t>Radiation stops shortly after chemical freeze-out</a:t>
            </a:r>
          </a:p>
          <a:p>
            <a:pPr lvl="1">
              <a:spcAft>
                <a:spcPts val="1000"/>
              </a:spcAft>
            </a:pPr>
            <a:r>
              <a:rPr lang="en-US" sz="1600" dirty="0" smtClean="0"/>
              <a:t>Access to hot and dense stage of the heavy-ion collision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183340" y="2512822"/>
            <a:ext cx="5730240" cy="1743456"/>
            <a:chOff x="317500" y="317500"/>
            <a:chExt cx="5730240" cy="1743456"/>
          </a:xfrm>
        </p:grpSpPr>
        <p:pic>
          <p:nvPicPr>
            <p:cNvPr id="24" name="PFE element 304" descr="Q8A4fOkR2kPn165.png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730240" cy="1743456"/>
            </a:xfrm>
            <a:prstGeom prst="rect">
              <a:avLst/>
            </a:prstGeom>
          </p:spPr>
        </p:pic>
        <p:sp>
          <p:nvSpPr>
            <p:cNvPr id="25" name="Shape_302"/>
            <p:cNvSpPr/>
            <p:nvPr/>
          </p:nvSpPr>
          <p:spPr>
            <a:xfrm>
              <a:off x="317500" y="317500"/>
              <a:ext cx="5730240" cy="174345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pfehide305" hidden="1"/>
          <p:cNvSpPr txBox="1">
            <a:spLocks/>
          </p:cNvSpPr>
          <p:nvPr/>
        </p:nvSpPr>
        <p:spPr>
          <a:xfrm>
            <a:off x="4181499" y="3611116"/>
            <a:ext cx="5724296" cy="1027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1AA07"/>
                </a:solidFill>
              </a:rPr>
              <a:t>Excitation of the vacuum (melting of condensate) matches spectral medium effects!</a:t>
            </a:r>
            <a:endParaRPr lang="en-US" sz="1800" dirty="0">
              <a:solidFill>
                <a:srgbClr val="F1AA07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78527" y="3609818"/>
            <a:ext cx="5730240" cy="1030224"/>
            <a:chOff x="317500" y="317500"/>
            <a:chExt cx="5730240" cy="1030224"/>
          </a:xfrm>
        </p:grpSpPr>
        <p:pic>
          <p:nvPicPr>
            <p:cNvPr id="27" name="PFE element 305" descr="Q8A4fOkR2kPn166.png"/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730240" cy="1030224"/>
            </a:xfrm>
            <a:prstGeom prst="rect">
              <a:avLst/>
            </a:prstGeom>
          </p:spPr>
        </p:pic>
        <p:sp>
          <p:nvSpPr>
            <p:cNvPr id="28" name="Shape_303"/>
            <p:cNvSpPr/>
            <p:nvPr/>
          </p:nvSpPr>
          <p:spPr>
            <a:xfrm>
              <a:off x="317500" y="317500"/>
              <a:ext cx="5730240" cy="103022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639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HADES_RPC_1920_x_120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484" y="188640"/>
            <a:ext cx="2194786" cy="1552426"/>
          </a:xfrm>
          <a:prstGeom prst="rect">
            <a:avLst/>
          </a:prstGeom>
        </p:spPr>
      </p:pic>
      <p:pic>
        <p:nvPicPr>
          <p:cNvPr id="7" name="PFE element 307" descr="Q8A4fOkR2kPn167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2" y="42776"/>
            <a:ext cx="5943600" cy="61569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758950" y="3695576"/>
            <a:ext cx="730250" cy="292100"/>
          </a:xfrm>
          <a:custGeom>
            <a:avLst/>
            <a:gdLst>
              <a:gd name="connsiteX0" fmla="*/ 730250 w 730250"/>
              <a:gd name="connsiteY0" fmla="*/ 292100 h 292100"/>
              <a:gd name="connsiteX1" fmla="*/ 0 w 730250"/>
              <a:gd name="connsiteY1" fmla="*/ 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250" h="292100">
                <a:moveTo>
                  <a:pt x="730250" y="292100"/>
                </a:moveTo>
                <a:lnTo>
                  <a:pt x="0" y="0"/>
                </a:lnTo>
              </a:path>
            </a:pathLst>
          </a:custGeom>
          <a:noFill/>
          <a:ln w="76200" cmpd="sng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FE element 309" descr="Q8A4fOkR2kPn169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6" y="3425656"/>
            <a:ext cx="1901952" cy="1194816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2205567" y="1496359"/>
            <a:ext cx="4601633" cy="779345"/>
          </a:xfrm>
          <a:custGeom>
            <a:avLst/>
            <a:gdLst>
              <a:gd name="connsiteX0" fmla="*/ 0 w 4601633"/>
              <a:gd name="connsiteY0" fmla="*/ 156634 h 779345"/>
              <a:gd name="connsiteX1" fmla="*/ 317500 w 4601633"/>
              <a:gd name="connsiteY1" fmla="*/ 198967 h 779345"/>
              <a:gd name="connsiteX2" fmla="*/ 609600 w 4601633"/>
              <a:gd name="connsiteY2" fmla="*/ 279400 h 779345"/>
              <a:gd name="connsiteX3" fmla="*/ 766233 w 4601633"/>
              <a:gd name="connsiteY3" fmla="*/ 393700 h 779345"/>
              <a:gd name="connsiteX4" fmla="*/ 918633 w 4601633"/>
              <a:gd name="connsiteY4" fmla="*/ 558800 h 779345"/>
              <a:gd name="connsiteX5" fmla="*/ 1024466 w 4601633"/>
              <a:gd name="connsiteY5" fmla="*/ 630767 h 779345"/>
              <a:gd name="connsiteX6" fmla="*/ 1621366 w 4601633"/>
              <a:gd name="connsiteY6" fmla="*/ 778934 h 779345"/>
              <a:gd name="connsiteX7" fmla="*/ 2112433 w 4601633"/>
              <a:gd name="connsiteY7" fmla="*/ 668867 h 779345"/>
              <a:gd name="connsiteX8" fmla="*/ 2595033 w 4601633"/>
              <a:gd name="connsiteY8" fmla="*/ 491067 h 779345"/>
              <a:gd name="connsiteX9" fmla="*/ 3297766 w 4601633"/>
              <a:gd name="connsiteY9" fmla="*/ 215900 h 779345"/>
              <a:gd name="connsiteX10" fmla="*/ 4288366 w 4601633"/>
              <a:gd name="connsiteY10" fmla="*/ 80434 h 779345"/>
              <a:gd name="connsiteX11" fmla="*/ 4601633 w 4601633"/>
              <a:gd name="connsiteY11" fmla="*/ 0 h 77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633" h="779345">
                <a:moveTo>
                  <a:pt x="0" y="156634"/>
                </a:moveTo>
                <a:cubicBezTo>
                  <a:pt x="107950" y="167570"/>
                  <a:pt x="215900" y="178506"/>
                  <a:pt x="317500" y="198967"/>
                </a:cubicBezTo>
                <a:cubicBezTo>
                  <a:pt x="419100" y="219428"/>
                  <a:pt x="534811" y="246945"/>
                  <a:pt x="609600" y="279400"/>
                </a:cubicBezTo>
                <a:cubicBezTo>
                  <a:pt x="684389" y="311855"/>
                  <a:pt x="714727" y="347133"/>
                  <a:pt x="766233" y="393700"/>
                </a:cubicBezTo>
                <a:cubicBezTo>
                  <a:pt x="817739" y="440267"/>
                  <a:pt x="875594" y="519289"/>
                  <a:pt x="918633" y="558800"/>
                </a:cubicBezTo>
                <a:cubicBezTo>
                  <a:pt x="961672" y="598311"/>
                  <a:pt x="907344" y="594078"/>
                  <a:pt x="1024466" y="630767"/>
                </a:cubicBezTo>
                <a:cubicBezTo>
                  <a:pt x="1141588" y="667456"/>
                  <a:pt x="1440038" y="772584"/>
                  <a:pt x="1621366" y="778934"/>
                </a:cubicBezTo>
                <a:cubicBezTo>
                  <a:pt x="1802694" y="785284"/>
                  <a:pt x="1950155" y="716845"/>
                  <a:pt x="2112433" y="668867"/>
                </a:cubicBezTo>
                <a:cubicBezTo>
                  <a:pt x="2274711" y="620889"/>
                  <a:pt x="2595033" y="491067"/>
                  <a:pt x="2595033" y="491067"/>
                </a:cubicBezTo>
                <a:cubicBezTo>
                  <a:pt x="2792588" y="415573"/>
                  <a:pt x="3015544" y="284339"/>
                  <a:pt x="3297766" y="215900"/>
                </a:cubicBezTo>
                <a:cubicBezTo>
                  <a:pt x="3579988" y="147461"/>
                  <a:pt x="4071055" y="116417"/>
                  <a:pt x="4288366" y="80434"/>
                </a:cubicBezTo>
                <a:cubicBezTo>
                  <a:pt x="4505677" y="44451"/>
                  <a:pt x="4601633" y="0"/>
                  <a:pt x="4601633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4309533" y="2156759"/>
            <a:ext cx="351367" cy="93134"/>
          </a:xfrm>
          <a:custGeom>
            <a:avLst/>
            <a:gdLst>
              <a:gd name="connsiteX0" fmla="*/ 0 w 351367"/>
              <a:gd name="connsiteY0" fmla="*/ 0 h 93134"/>
              <a:gd name="connsiteX1" fmla="*/ 351367 w 351367"/>
              <a:gd name="connsiteY1" fmla="*/ 93134 h 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1367" h="93134">
                <a:moveTo>
                  <a:pt x="0" y="0"/>
                </a:moveTo>
                <a:lnTo>
                  <a:pt x="351367" y="93134"/>
                </a:lnTo>
              </a:path>
            </a:pathLst>
          </a:custGeom>
          <a:noFill/>
          <a:ln w="28575" cmpd="sng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7670800" y="1678393"/>
            <a:ext cx="876300" cy="110066"/>
          </a:xfrm>
          <a:custGeom>
            <a:avLst/>
            <a:gdLst>
              <a:gd name="connsiteX0" fmla="*/ 0 w 876300"/>
              <a:gd name="connsiteY0" fmla="*/ 110066 h 110066"/>
              <a:gd name="connsiteX1" fmla="*/ 876300 w 876300"/>
              <a:gd name="connsiteY1" fmla="*/ 0 h 1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6300" h="110066">
                <a:moveTo>
                  <a:pt x="0" y="110066"/>
                </a:moveTo>
                <a:lnTo>
                  <a:pt x="876300" y="0"/>
                </a:lnTo>
              </a:path>
            </a:pathLst>
          </a:custGeom>
          <a:noFill/>
          <a:ln w="28575" cmpd="sng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7116233" y="1793603"/>
            <a:ext cx="817034" cy="185356"/>
          </a:xfrm>
          <a:custGeom>
            <a:avLst/>
            <a:gdLst>
              <a:gd name="connsiteX0" fmla="*/ 0 w 817034"/>
              <a:gd name="connsiteY0" fmla="*/ 3323 h 185356"/>
              <a:gd name="connsiteX1" fmla="*/ 207434 w 817034"/>
              <a:gd name="connsiteY1" fmla="*/ 24490 h 185356"/>
              <a:gd name="connsiteX2" fmla="*/ 817034 w 817034"/>
              <a:gd name="connsiteY2" fmla="*/ 185356 h 18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7034" h="185356">
                <a:moveTo>
                  <a:pt x="0" y="3323"/>
                </a:moveTo>
                <a:cubicBezTo>
                  <a:pt x="35631" y="-1263"/>
                  <a:pt x="71262" y="-5849"/>
                  <a:pt x="207434" y="24490"/>
                </a:cubicBezTo>
                <a:cubicBezTo>
                  <a:pt x="343606" y="54829"/>
                  <a:pt x="817034" y="185356"/>
                  <a:pt x="817034" y="185356"/>
                </a:cubicBezTo>
              </a:path>
            </a:pathLst>
          </a:custGeom>
          <a:noFill/>
          <a:ln w="28575" cmpd="sng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6680200" y="1716493"/>
            <a:ext cx="359833" cy="71966"/>
          </a:xfrm>
          <a:custGeom>
            <a:avLst/>
            <a:gdLst>
              <a:gd name="connsiteX0" fmla="*/ 0 w 359833"/>
              <a:gd name="connsiteY0" fmla="*/ 71966 h 71966"/>
              <a:gd name="connsiteX1" fmla="*/ 182033 w 359833"/>
              <a:gd name="connsiteY1" fmla="*/ 46566 h 71966"/>
              <a:gd name="connsiteX2" fmla="*/ 359833 w 359833"/>
              <a:gd name="connsiteY2" fmla="*/ 0 h 7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9833" h="71966">
                <a:moveTo>
                  <a:pt x="0" y="71966"/>
                </a:moveTo>
                <a:cubicBezTo>
                  <a:pt x="61030" y="65263"/>
                  <a:pt x="122061" y="58560"/>
                  <a:pt x="182033" y="46566"/>
                </a:cubicBezTo>
                <a:cubicBezTo>
                  <a:pt x="242005" y="34572"/>
                  <a:pt x="359833" y="0"/>
                  <a:pt x="359833" y="0"/>
                </a:cubicBezTo>
              </a:path>
            </a:pathLst>
          </a:custGeom>
          <a:noFill/>
          <a:ln w="28575" cmpd="sng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exagon 38"/>
          <p:cNvSpPr/>
          <p:nvPr/>
        </p:nvSpPr>
        <p:spPr>
          <a:xfrm>
            <a:off x="5055013" y="2055811"/>
            <a:ext cx="1224136" cy="773262"/>
          </a:xfrm>
          <a:prstGeom prst="hexagon">
            <a:avLst/>
          </a:prstGeom>
          <a:noFill/>
          <a:ln w="28575" cmpd="sng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5532967" y="1691093"/>
            <a:ext cx="2468033" cy="103716"/>
          </a:xfrm>
          <a:custGeom>
            <a:avLst/>
            <a:gdLst>
              <a:gd name="connsiteX0" fmla="*/ 0 w 2468033"/>
              <a:gd name="connsiteY0" fmla="*/ 0 h 103716"/>
              <a:gd name="connsiteX1" fmla="*/ 690033 w 2468033"/>
              <a:gd name="connsiteY1" fmla="*/ 93133 h 103716"/>
              <a:gd name="connsiteX2" fmla="*/ 2468033 w 2468033"/>
              <a:gd name="connsiteY2" fmla="*/ 101600 h 10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8033" h="103716">
                <a:moveTo>
                  <a:pt x="0" y="0"/>
                </a:moveTo>
                <a:cubicBezTo>
                  <a:pt x="139347" y="38100"/>
                  <a:pt x="278694" y="76200"/>
                  <a:pt x="690033" y="93133"/>
                </a:cubicBezTo>
                <a:cubicBezTo>
                  <a:pt x="1101372" y="110066"/>
                  <a:pt x="2468033" y="101600"/>
                  <a:pt x="2468033" y="101600"/>
                </a:cubicBezTo>
              </a:path>
            </a:pathLst>
          </a:custGeom>
          <a:noFill/>
          <a:ln w="28575" cmpd="sng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813300" y="1500593"/>
            <a:ext cx="3081867" cy="560031"/>
          </a:xfrm>
          <a:custGeom>
            <a:avLst/>
            <a:gdLst>
              <a:gd name="connsiteX0" fmla="*/ 0 w 3081867"/>
              <a:gd name="connsiteY0" fmla="*/ 491066 h 560031"/>
              <a:gd name="connsiteX1" fmla="*/ 842433 w 3081867"/>
              <a:gd name="connsiteY1" fmla="*/ 558800 h 560031"/>
              <a:gd name="connsiteX2" fmla="*/ 1532467 w 3081867"/>
              <a:gd name="connsiteY2" fmla="*/ 508000 h 560031"/>
              <a:gd name="connsiteX3" fmla="*/ 2226733 w 3081867"/>
              <a:gd name="connsiteY3" fmla="*/ 220133 h 560031"/>
              <a:gd name="connsiteX4" fmla="*/ 3081867 w 3081867"/>
              <a:gd name="connsiteY4" fmla="*/ 0 h 560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1867" h="560031">
                <a:moveTo>
                  <a:pt x="0" y="491066"/>
                </a:moveTo>
                <a:cubicBezTo>
                  <a:pt x="293511" y="523522"/>
                  <a:pt x="587022" y="555978"/>
                  <a:pt x="842433" y="558800"/>
                </a:cubicBezTo>
                <a:cubicBezTo>
                  <a:pt x="1097844" y="561622"/>
                  <a:pt x="1301750" y="564444"/>
                  <a:pt x="1532467" y="508000"/>
                </a:cubicBezTo>
                <a:cubicBezTo>
                  <a:pt x="1763184" y="451556"/>
                  <a:pt x="1968500" y="304800"/>
                  <a:pt x="2226733" y="220133"/>
                </a:cubicBezTo>
                <a:cubicBezTo>
                  <a:pt x="2484966" y="135466"/>
                  <a:pt x="3081867" y="0"/>
                  <a:pt x="3081867" y="0"/>
                </a:cubicBezTo>
              </a:path>
            </a:pathLst>
          </a:custGeom>
          <a:noFill/>
          <a:ln w="28575" cmpd="sng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188013" y="1482288"/>
            <a:ext cx="4627034" cy="793416"/>
          </a:xfrm>
          <a:custGeom>
            <a:avLst/>
            <a:gdLst>
              <a:gd name="connsiteX0" fmla="*/ 0 w 4627034"/>
              <a:gd name="connsiteY0" fmla="*/ 177800 h 793416"/>
              <a:gd name="connsiteX1" fmla="*/ 643467 w 4627034"/>
              <a:gd name="connsiteY1" fmla="*/ 296334 h 793416"/>
              <a:gd name="connsiteX2" fmla="*/ 1011767 w 4627034"/>
              <a:gd name="connsiteY2" fmla="*/ 626534 h 793416"/>
              <a:gd name="connsiteX3" fmla="*/ 1642534 w 4627034"/>
              <a:gd name="connsiteY3" fmla="*/ 791634 h 793416"/>
              <a:gd name="connsiteX4" fmla="*/ 2129367 w 4627034"/>
              <a:gd name="connsiteY4" fmla="*/ 681567 h 793416"/>
              <a:gd name="connsiteX5" fmla="*/ 3318934 w 4627034"/>
              <a:gd name="connsiteY5" fmla="*/ 224367 h 793416"/>
              <a:gd name="connsiteX6" fmla="*/ 4313767 w 4627034"/>
              <a:gd name="connsiteY6" fmla="*/ 97367 h 793416"/>
              <a:gd name="connsiteX7" fmla="*/ 4627034 w 4627034"/>
              <a:gd name="connsiteY7" fmla="*/ 0 h 79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034" h="793416">
                <a:moveTo>
                  <a:pt x="0" y="177800"/>
                </a:moveTo>
                <a:cubicBezTo>
                  <a:pt x="237419" y="199672"/>
                  <a:pt x="474839" y="221545"/>
                  <a:pt x="643467" y="296334"/>
                </a:cubicBezTo>
                <a:cubicBezTo>
                  <a:pt x="812095" y="371123"/>
                  <a:pt x="845256" y="543984"/>
                  <a:pt x="1011767" y="626534"/>
                </a:cubicBezTo>
                <a:cubicBezTo>
                  <a:pt x="1178278" y="709084"/>
                  <a:pt x="1456267" y="782462"/>
                  <a:pt x="1642534" y="791634"/>
                </a:cubicBezTo>
                <a:cubicBezTo>
                  <a:pt x="1828801" y="800806"/>
                  <a:pt x="1849967" y="776111"/>
                  <a:pt x="2129367" y="681567"/>
                </a:cubicBezTo>
                <a:cubicBezTo>
                  <a:pt x="2408767" y="587023"/>
                  <a:pt x="2954867" y="321734"/>
                  <a:pt x="3318934" y="224367"/>
                </a:cubicBezTo>
                <a:cubicBezTo>
                  <a:pt x="3683001" y="127000"/>
                  <a:pt x="4095750" y="134761"/>
                  <a:pt x="4313767" y="97367"/>
                </a:cubicBezTo>
                <a:cubicBezTo>
                  <a:pt x="4531784" y="59972"/>
                  <a:pt x="4627034" y="0"/>
                  <a:pt x="4627034" y="0"/>
                </a:cubicBezTo>
              </a:path>
            </a:pathLst>
          </a:custGeom>
          <a:noFill/>
          <a:ln w="76200" cmpd="sng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9134" y="1609750"/>
            <a:ext cx="2051984" cy="2088232"/>
          </a:xfrm>
          <a:prstGeom prst="ellipse">
            <a:avLst/>
          </a:prstGeom>
          <a:noFill/>
          <a:ln w="76200" cmpd="sng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448248" y="3914006"/>
            <a:ext cx="108000" cy="144016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alpha val="89000"/>
                </a:schemeClr>
              </a:gs>
              <a:gs pos="100000">
                <a:srgbClr val="FF9900">
                  <a:alpha val="89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8900">
              <a:schemeClr val="accent2">
                <a:satMod val="175000"/>
                <a:alpha val="50000"/>
              </a:schemeClr>
            </a:glow>
            <a:outerShdw blurRad="50800" dist="42924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0127671">
            <a:off x="5330523" y="1651145"/>
            <a:ext cx="45719" cy="18505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fehide322" hidden="1"/>
          <p:cNvSpPr txBox="1"/>
          <p:nvPr/>
        </p:nvSpPr>
        <p:spPr>
          <a:xfrm>
            <a:off x="5241032" y="1541937"/>
            <a:ext cx="389850" cy="400110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20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Symbol" charset="2"/>
                <a:cs typeface="Symbol" charset="2"/>
              </a:rPr>
              <a:t>p</a:t>
            </a:r>
            <a:r>
              <a:rPr lang="en-US" sz="2000" b="1" baseline="30000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-</a:t>
            </a:r>
            <a:endParaRPr lang="en-US" sz="2000" b="1" baseline="3000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37837" y="1537776"/>
            <a:ext cx="396240" cy="408432"/>
            <a:chOff x="317500" y="317500"/>
            <a:chExt cx="396240" cy="408432"/>
          </a:xfrm>
        </p:grpSpPr>
        <p:pic>
          <p:nvPicPr>
            <p:cNvPr id="12" name="PFE element 322" descr="Q8A4fOkR2kPn171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96240" cy="408432"/>
            </a:xfrm>
            <a:prstGeom prst="rect">
              <a:avLst/>
            </a:prstGeom>
          </p:spPr>
        </p:pic>
        <p:sp>
          <p:nvSpPr>
            <p:cNvPr id="13" name="Shape_304"/>
            <p:cNvSpPr/>
            <p:nvPr/>
          </p:nvSpPr>
          <p:spPr>
            <a:xfrm>
              <a:off x="317500" y="317500"/>
              <a:ext cx="396240" cy="4084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FE element 323" descr="Q8A4fOkR2kPn173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40" y="3138894"/>
            <a:ext cx="6772656" cy="3651504"/>
          </a:xfrm>
          <a:prstGeom prst="rect">
            <a:avLst/>
          </a:prstGeom>
        </p:spPr>
      </p:pic>
      <p:pic>
        <p:nvPicPr>
          <p:cNvPr id="16" name="PFE element 324" descr="Q8A4fOkR2kPn174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108" y="1340650"/>
            <a:ext cx="426720" cy="377952"/>
          </a:xfrm>
          <a:prstGeom prst="rect">
            <a:avLst/>
          </a:prstGeom>
        </p:spPr>
      </p:pic>
      <p:pic>
        <p:nvPicPr>
          <p:cNvPr id="17" name="PFE element 325" descr="Q8A4fOkR2kPn175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42" y="2060557"/>
            <a:ext cx="1554480" cy="1200912"/>
          </a:xfrm>
          <a:prstGeom prst="rect">
            <a:avLst/>
          </a:prstGeom>
        </p:spPr>
      </p:pic>
      <p:pic>
        <p:nvPicPr>
          <p:cNvPr id="18" name="PFE element 326" descr="Q8A4fOkR2kPn176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8" y="6389640"/>
            <a:ext cx="340156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9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256E-6 0.00023 C -0.02596 -0.01458 -0.05192 -0.0294 -0.06987 -0.03866 C -0.08782 -0.04792 -0.09439 -0.04491 -0.10769 -0.05532 C -0.12099 -0.06574 -0.14006 -0.08704 -0.15 -0.10162 C -0.15993 -0.1162 -0.16362 -0.12801 -0.1673 -0.14236 C -0.17099 -0.15671 -0.17291 -0.16898 -0.17243 -0.18773 C -0.17195 -0.20648 -0.17211 -0.23264 -0.1641 -0.25532 C -0.15609 -0.27801 -0.13702 -0.3088 -0.12435 -0.32384 C -0.11169 -0.33889 -0.10176 -0.34259 -0.08782 -0.34607 C -0.07387 -0.34954 -0.05657 -0.3507 -0.04102 -0.34421 C -0.02548 -0.33773 -0.00641 -0.32269 0.00513 -0.30718 C 0.01667 -0.29167 0.02292 -0.2706 0.02821 -0.2507 C 0.03334 -0.23079 0.03622 -0.20903 0.0359 -0.18773 C 0.03542 -0.16644 0.03157 -0.1419 0.025 -0.12292 C 0.01843 -0.10394 0.00786 -0.08704 -0.00384 -0.07384 C -0.01554 -0.06065 -0.03157 -0.04907 -0.04551 -0.04421 C -0.05945 -0.03935 -0.07419 -0.04051 -0.08718 -0.04421 C -0.10016 -0.04792 -0.11234 -0.05509 -0.12371 -0.06644 C -0.13509 -0.07778 -0.14743 -0.09722 -0.15512 -0.11181 C -0.16282 -0.12639 -0.16666 -0.13866 -0.16987 -0.15347 C -0.17307 -0.16829 -0.1774 -0.17847 -0.17435 -0.2007 C -0.17131 -0.22292 -0.16426 -0.26366 -0.15192 -0.28681 C -0.13958 -0.30995 -0.11714 -0.32986 -0.1 -0.33958 C -0.08285 -0.34931 -0.06474 -0.34907 -0.04871 -0.34514 C -0.03269 -0.3412 -0.01682 -0.33195 -0.00384 -0.31644 C 0.00914 -0.30093 0.02228 -0.27986 0.02885 -0.25255 C 0.03542 -0.22523 0.03895 -0.17963 0.0359 -0.15162 C 0.0327 -0.12361 0.02228 -0.10278 0.00962 -0.08495 C -0.00304 -0.06713 -0.02179 -0.04977 -0.04038 -0.04421 C -0.05897 -0.03866 -0.08477 -0.04398 -0.10192 -0.05162 C -0.11907 -0.05926 -0.13221 -0.07407 -0.14359 -0.09051 C -0.15496 -0.10695 -0.16618 -0.12199 -0.16987 -0.14977 C -0.17355 -0.17755 -0.17452 -0.22732 -0.16538 -0.25718 C -0.15625 -0.28704 -0.13285 -0.31435 -0.11538 -0.3294 C -0.09791 -0.34445 -0.07836 -0.34676 -0.06089 -0.34792 C -0.04343 -0.34907 -0.0258 -0.34051 -0.01025 -0.33681 C 0.00513 -0.3331 0.0234 -0.33009 0.0327 -0.3257 C 0.04199 -0.3213 0.04007 -0.31898 0.04552 -0.31088 C 0.05065 -0.30278 0.05177 -0.28681 0.06395 -0.27662 C 0.07645 -0.26644 0.10321 -0.25394 0.11923 -0.24977 C 0.13526 -0.2456 0.14584 -0.24676 0.1601 -0.25162 C 0.17452 -0.25648 0.19007 -0.26898 0.20561 -0.27847 C 0.22116 -0.28796 0.24039 -0.29954 0.25385 -0.3081 C 0.26731 -0.31667 0.28093 -0.32662 0.28654 -0.33032 " pathEditMode="relative" ptsTypes="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94872E-6 -1.11111E-6 C 0.01891 -0.00741 0.03798 -0.01482 0.05608 -0.01852 C 0.07419 -0.02222 0.09439 -0.01945 0.10897 -0.02292 C 0.12355 -0.02639 0.13333 -0.03264 0.14326 -0.03889 " pathEditMode="relative" ptsTypes="aaaA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27" descr="Q8A4fOkR2kPn177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sp>
        <p:nvSpPr>
          <p:cNvPr id="3" name="pfehide328" hidden="1"/>
          <p:cNvSpPr>
            <a:spLocks noGrp="1"/>
          </p:cNvSpPr>
          <p:nvPr>
            <p:ph sz="quarter" idx="13"/>
          </p:nvPr>
        </p:nvSpPr>
        <p:spPr>
          <a:xfrm>
            <a:off x="5124896" y="2420888"/>
            <a:ext cx="4436616" cy="2880320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F1AA07"/>
                </a:solidFill>
              </a:rPr>
              <a:t>Vector Meson Dominance</a:t>
            </a:r>
            <a:r>
              <a:rPr lang="en-US" sz="1800" dirty="0"/>
              <a:t>: the basis of emissivity calculations for QCD matter.</a:t>
            </a:r>
          </a:p>
          <a:p>
            <a:r>
              <a:rPr lang="en-US" sz="1800" dirty="0"/>
              <a:t>Crucial to support the validity of the model by elementary </a:t>
            </a:r>
            <a:r>
              <a:rPr lang="en-US" sz="1800" dirty="0" smtClean="0"/>
              <a:t>reactions</a:t>
            </a:r>
          </a:p>
          <a:p>
            <a:endParaRPr lang="en-US" sz="1800" dirty="0"/>
          </a:p>
          <a:p>
            <a:pPr>
              <a:buFont typeface="Wingdings" charset="0"/>
              <a:buChar char="à"/>
            </a:pPr>
            <a:r>
              <a:rPr lang="en-US" sz="1800" dirty="0" smtClean="0"/>
              <a:t>Virtual </a:t>
            </a:r>
            <a:r>
              <a:rPr lang="en-US" sz="1800" dirty="0"/>
              <a:t>excitation of </a:t>
            </a:r>
            <a:r>
              <a:rPr lang="en-US" sz="1800" dirty="0">
                <a:latin typeface="Symbol" charset="2"/>
                <a:cs typeface="Symbol" charset="2"/>
              </a:rPr>
              <a:t>r</a:t>
            </a:r>
            <a:r>
              <a:rPr lang="en-US" sz="1800" dirty="0"/>
              <a:t>-meson states in the baryons' meson cloud</a:t>
            </a:r>
            <a:r>
              <a:rPr lang="en-US" sz="1800" dirty="0" smtClean="0"/>
              <a:t>?</a:t>
            </a:r>
            <a:endParaRPr lang="en-US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5121212" y="2419344"/>
            <a:ext cx="4443984" cy="2883408"/>
            <a:chOff x="317500" y="317500"/>
            <a:chExt cx="4443984" cy="2883408"/>
          </a:xfrm>
        </p:grpSpPr>
        <p:pic>
          <p:nvPicPr>
            <p:cNvPr id="6" name="PFE element 328" descr="Q8A4fOkR2kPn179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443984" cy="2883408"/>
            </a:xfrm>
            <a:prstGeom prst="rect">
              <a:avLst/>
            </a:prstGeom>
          </p:spPr>
        </p:pic>
        <p:sp>
          <p:nvSpPr>
            <p:cNvPr id="7" name="Shape_305"/>
            <p:cNvSpPr/>
            <p:nvPr/>
          </p:nvSpPr>
          <p:spPr>
            <a:xfrm>
              <a:off x="317500" y="317500"/>
              <a:ext cx="4443984" cy="288340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FE element 329" descr="Q8A4fOkR2kPn180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1" y="954206"/>
            <a:ext cx="4437888" cy="384048"/>
          </a:xfrm>
          <a:prstGeom prst="rect">
            <a:avLst/>
          </a:prstGeom>
        </p:spPr>
      </p:pic>
      <p:pic>
        <p:nvPicPr>
          <p:cNvPr id="40" name="PFE element 330" descr="Q8A4fOkR2kPn181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21" y="825503"/>
            <a:ext cx="2694432" cy="1310640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6966644" y="927401"/>
            <a:ext cx="1285928" cy="950333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FE element 332" descr="Q8A4fOkR2kPn182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81" y="1386015"/>
            <a:ext cx="4437888" cy="4078224"/>
          </a:xfrm>
          <a:prstGeom prst="rect">
            <a:avLst/>
          </a:prstGeom>
        </p:spPr>
      </p:pic>
      <p:pic>
        <p:nvPicPr>
          <p:cNvPr id="43" name="PFE element 333" descr="Q8A4fOkR2kPn183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6" y="5494174"/>
            <a:ext cx="4962144" cy="59131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937" y="6082218"/>
            <a:ext cx="1803659" cy="575816"/>
          </a:xfrm>
          <a:prstGeom prst="rect">
            <a:avLst/>
          </a:prstGeom>
        </p:spPr>
      </p:pic>
      <p:grpSp>
        <p:nvGrpSpPr>
          <p:cNvPr id="59" name="pfehide335" hidden="1"/>
          <p:cNvGrpSpPr/>
          <p:nvPr/>
        </p:nvGrpSpPr>
        <p:grpSpPr>
          <a:xfrm>
            <a:off x="272230" y="1388632"/>
            <a:ext cx="4433323" cy="4064955"/>
            <a:chOff x="272230" y="1388632"/>
            <a:chExt cx="4433323" cy="4064955"/>
          </a:xfrm>
        </p:grpSpPr>
        <p:pic>
          <p:nvPicPr>
            <p:cNvPr id="60" name="Picture 59" descr="ratio_exclusive_meson2016.png" hidden="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230" y="1388632"/>
              <a:ext cx="4433323" cy="4064955"/>
            </a:xfrm>
            <a:prstGeom prst="rect">
              <a:avLst/>
            </a:prstGeom>
            <a:effectLst/>
          </p:spPr>
        </p:pic>
        <p:sp>
          <p:nvSpPr>
            <p:cNvPr id="61" name="TextBox 60" hidden="1"/>
            <p:cNvSpPr txBox="1"/>
            <p:nvPr/>
          </p:nvSpPr>
          <p:spPr>
            <a:xfrm>
              <a:off x="1049744" y="1844824"/>
              <a:ext cx="10229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1">
                      <a:lumMod val="50000"/>
                    </a:schemeClr>
                  </a:solidFill>
                </a:rPr>
                <a:t>Preliminary</a:t>
              </a:r>
              <a:endParaRPr lang="en-US" sz="12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69948" y="1385045"/>
            <a:ext cx="4437888" cy="4072128"/>
            <a:chOff x="317499" y="317499"/>
            <a:chExt cx="4437888" cy="4072128"/>
          </a:xfrm>
        </p:grpSpPr>
        <p:pic>
          <p:nvPicPr>
            <p:cNvPr id="44" name="PFE element 335" descr="Q8A4fOkR2kPn18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499"/>
              <a:ext cx="4437888" cy="4072128"/>
            </a:xfrm>
            <a:prstGeom prst="rect">
              <a:avLst/>
            </a:prstGeom>
          </p:spPr>
        </p:pic>
        <p:sp>
          <p:nvSpPr>
            <p:cNvPr id="45" name="Shape_306"/>
            <p:cNvSpPr/>
            <p:nvPr/>
          </p:nvSpPr>
          <p:spPr>
            <a:xfrm>
              <a:off x="317499" y="317499"/>
              <a:ext cx="4437888" cy="407212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pfehide336" hidden="1"/>
          <p:cNvSpPr txBox="1">
            <a:spLocks/>
          </p:cNvSpPr>
          <p:nvPr/>
        </p:nvSpPr>
        <p:spPr>
          <a:xfrm>
            <a:off x="5124896" y="5207814"/>
            <a:ext cx="4436616" cy="1317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0"/>
              <a:buChar char="à"/>
            </a:pPr>
            <a:r>
              <a:rPr lang="en-US" sz="1800" dirty="0" smtClean="0"/>
              <a:t>Strong </a:t>
            </a:r>
            <a:r>
              <a:rPr lang="en-US" sz="1800" dirty="0" smtClean="0">
                <a:solidFill>
                  <a:srgbClr val="F1AA07"/>
                </a:solidFill>
              </a:rPr>
              <a:t>deviation from unity </a:t>
            </a:r>
            <a:r>
              <a:rPr lang="en-US" sz="1800" dirty="0" smtClean="0"/>
              <a:t>show the time-like contribution to the resonance decay and </a:t>
            </a:r>
            <a:r>
              <a:rPr lang="en-US" sz="1800" dirty="0" smtClean="0">
                <a:solidFill>
                  <a:srgbClr val="F1AA07"/>
                </a:solidFill>
              </a:rPr>
              <a:t>along strict VMD</a:t>
            </a:r>
            <a:r>
              <a:rPr lang="en-US" sz="1800" dirty="0" smtClean="0"/>
              <a:t>!</a:t>
            </a:r>
            <a:endParaRPr lang="en-US" sz="18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5121212" y="5205163"/>
            <a:ext cx="4443984" cy="1322832"/>
            <a:chOff x="317500" y="317500"/>
            <a:chExt cx="4443984" cy="1322832"/>
          </a:xfrm>
        </p:grpSpPr>
        <p:pic>
          <p:nvPicPr>
            <p:cNvPr id="47" name="PFE element 336" descr="Q8A4fOkR2kPn185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443984" cy="1322832"/>
            </a:xfrm>
            <a:prstGeom prst="rect">
              <a:avLst/>
            </a:prstGeom>
          </p:spPr>
        </p:pic>
        <p:sp>
          <p:nvSpPr>
            <p:cNvPr id="48" name="Shape_307"/>
            <p:cNvSpPr/>
            <p:nvPr/>
          </p:nvSpPr>
          <p:spPr>
            <a:xfrm>
              <a:off x="317500" y="317500"/>
              <a:ext cx="4443984" cy="13228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265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37" descr="Q8A4fOkR2kPn186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140"/>
            <a:ext cx="8589264" cy="1085088"/>
          </a:xfrm>
          <a:prstGeom prst="rect">
            <a:avLst/>
          </a:prstGeom>
        </p:spPr>
      </p:pic>
      <p:pic>
        <p:nvPicPr>
          <p:cNvPr id="6" name="PFE element 338" descr="Q8A4fOkR2kPn188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1626480"/>
            <a:ext cx="8589264" cy="49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9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_cut.png"/>
          <p:cNvPicPr>
            <a:picLocks noChangeAspect="1"/>
          </p:cNvPicPr>
          <p:nvPr/>
        </p:nvPicPr>
        <p:blipFill rotWithShape="1"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3683" b="10769"/>
          <a:stretch/>
        </p:blipFill>
        <p:spPr>
          <a:xfrm flipH="1">
            <a:off x="6959600" y="3212976"/>
            <a:ext cx="2946400" cy="2924944"/>
          </a:xfrm>
          <a:prstGeom prst="rect">
            <a:avLst/>
          </a:prstGeom>
        </p:spPr>
      </p:pic>
      <p:pic>
        <p:nvPicPr>
          <p:cNvPr id="4" name="Picture 3" descr="ED_cut.png"/>
          <p:cNvPicPr>
            <a:picLocks noChangeAspect="1"/>
          </p:cNvPicPr>
          <p:nvPr/>
        </p:nvPicPr>
        <p:blipFill rotWithShape="1"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3466" b="10769"/>
          <a:stretch/>
        </p:blipFill>
        <p:spPr>
          <a:xfrm>
            <a:off x="0" y="3212976"/>
            <a:ext cx="2959100" cy="2924944"/>
          </a:xfrm>
          <a:prstGeom prst="rect">
            <a:avLst/>
          </a:prstGeom>
        </p:spPr>
      </p:pic>
      <p:pic>
        <p:nvPicPr>
          <p:cNvPr id="2" name="PFE element 341" descr="Q8A4fOkR2kPn189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" y="4766856"/>
            <a:ext cx="859536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5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2" descr="Q8A4fOkR2kPn7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pic>
        <p:nvPicPr>
          <p:cNvPr id="7" name="Picture 6" descr="collab20151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96" y="2159001"/>
            <a:ext cx="4512523" cy="2479631"/>
          </a:xfrm>
          <a:prstGeom prst="rect">
            <a:avLst/>
          </a:prstGeom>
        </p:spPr>
      </p:pic>
      <p:pic>
        <p:nvPicPr>
          <p:cNvPr id="8" name="Bild 5" descr="Lazslo_Fig1_had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658" y="2159001"/>
            <a:ext cx="3977806" cy="2479632"/>
          </a:xfrm>
          <a:prstGeom prst="rect">
            <a:avLst/>
          </a:prstGeom>
        </p:spPr>
      </p:pic>
      <p:sp>
        <p:nvSpPr>
          <p:cNvPr id="9" name="Rechteck 20"/>
          <p:cNvSpPr/>
          <p:nvPr/>
        </p:nvSpPr>
        <p:spPr>
          <a:xfrm>
            <a:off x="5097016" y="2159000"/>
            <a:ext cx="4368800" cy="24796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FE element 16" descr="Q8A4fOkR2kPn8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04" y="1048316"/>
            <a:ext cx="4956048" cy="5553456"/>
          </a:xfrm>
          <a:prstGeom prst="rect">
            <a:avLst/>
          </a:prstGeom>
        </p:spPr>
      </p:pic>
      <p:pic>
        <p:nvPicPr>
          <p:cNvPr id="3" name="Picture 2" descr="hades_logo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706" y="188640"/>
            <a:ext cx="1995758" cy="1587066"/>
          </a:xfrm>
          <a:prstGeom prst="rect">
            <a:avLst/>
          </a:prstGeom>
        </p:spPr>
      </p:pic>
      <p:pic>
        <p:nvPicPr>
          <p:cNvPr id="12" name="PFE element 18" descr="Q8A4fOkR2kPn9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" y="5004822"/>
            <a:ext cx="1944624" cy="6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7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_cut.png"/>
          <p:cNvPicPr>
            <a:picLocks noChangeAspect="1"/>
          </p:cNvPicPr>
          <p:nvPr/>
        </p:nvPicPr>
        <p:blipFill rotWithShape="1"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3683" b="10769"/>
          <a:stretch/>
        </p:blipFill>
        <p:spPr>
          <a:xfrm flipH="1">
            <a:off x="6959600" y="3212976"/>
            <a:ext cx="2946400" cy="2924944"/>
          </a:xfrm>
          <a:prstGeom prst="rect">
            <a:avLst/>
          </a:prstGeom>
        </p:spPr>
      </p:pic>
      <p:pic>
        <p:nvPicPr>
          <p:cNvPr id="4" name="Picture 3" descr="ED_cut.png"/>
          <p:cNvPicPr>
            <a:picLocks noChangeAspect="1"/>
          </p:cNvPicPr>
          <p:nvPr/>
        </p:nvPicPr>
        <p:blipFill rotWithShape="1">
          <a:blip r:embed="rId2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3466" b="10769"/>
          <a:stretch/>
        </p:blipFill>
        <p:spPr>
          <a:xfrm>
            <a:off x="0" y="3212976"/>
            <a:ext cx="2959100" cy="2924944"/>
          </a:xfrm>
          <a:prstGeom prst="rect">
            <a:avLst/>
          </a:prstGeom>
        </p:spPr>
      </p:pic>
      <p:pic>
        <p:nvPicPr>
          <p:cNvPr id="2" name="PFE element 344" descr="Q8A4fOkR2kPn190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2" y="4766856"/>
            <a:ext cx="8595360" cy="6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2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FE element 345" descr="Q8A4fOkR2kPn191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0800"/>
            <a:ext cx="8589264" cy="10119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6496" y="2141323"/>
            <a:ext cx="2095001" cy="1503701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332749"/>
              </p:ext>
            </p:extLst>
          </p:nvPr>
        </p:nvGraphicFramePr>
        <p:xfrm>
          <a:off x="488504" y="2141324"/>
          <a:ext cx="1274721" cy="49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2" name="Equation" r:id="rId4" imgW="1092200" imgH="368300" progId="Equation.3">
                  <p:embed/>
                </p:oleObj>
              </mc:Choice>
              <mc:Fallback>
                <p:oleObj name="Equation" r:id="rId4" imgW="10922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504" y="2141324"/>
                        <a:ext cx="1274721" cy="4977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882663"/>
              </p:ext>
            </p:extLst>
          </p:nvPr>
        </p:nvGraphicFramePr>
        <p:xfrm>
          <a:off x="416496" y="2631702"/>
          <a:ext cx="1850785" cy="5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3" name="Equation" r:id="rId6" imgW="1524000" imgH="368300" progId="Equation.3">
                  <p:embed/>
                </p:oleObj>
              </mc:Choice>
              <mc:Fallback>
                <p:oleObj name="Equation" r:id="rId6" imgW="15240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96" y="2631702"/>
                        <a:ext cx="1850785" cy="500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728200"/>
              </p:ext>
            </p:extLst>
          </p:nvPr>
        </p:nvGraphicFramePr>
        <p:xfrm>
          <a:off x="467081" y="3126569"/>
          <a:ext cx="1746581" cy="460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4" name="Equation" r:id="rId8" imgW="1562100" imgH="368300" progId="Equation.3">
                  <p:embed/>
                </p:oleObj>
              </mc:Choice>
              <mc:Fallback>
                <p:oleObj name="Equation" r:id="rId8" imgW="15621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081" y="3126569"/>
                        <a:ext cx="1746581" cy="46084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264" y="2141323"/>
            <a:ext cx="2601842" cy="3330897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pic>
      <p:pic>
        <p:nvPicPr>
          <p:cNvPr id="18" name="PFE element 351" descr="Q8A4fOkR2kPn193.pn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94" y="1337500"/>
            <a:ext cx="2359152" cy="591312"/>
          </a:xfrm>
          <a:prstGeom prst="rect">
            <a:avLst/>
          </a:prstGeom>
        </p:spPr>
      </p:pic>
      <p:pic>
        <p:nvPicPr>
          <p:cNvPr id="22" name="PFE element 352" descr="Q8A4fOkR2kPn194.pn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87" y="1554950"/>
            <a:ext cx="1804416" cy="371856"/>
          </a:xfrm>
          <a:prstGeom prst="rect">
            <a:avLst/>
          </a:prstGeom>
        </p:spPr>
      </p:pic>
      <p:pic>
        <p:nvPicPr>
          <p:cNvPr id="23" name="PFE element 353" descr="Q8A4fOkR2kPn195.png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41" y="5586269"/>
            <a:ext cx="2609088" cy="65227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897265" y="5995849"/>
            <a:ext cx="10801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137" y="2765240"/>
            <a:ext cx="3291989" cy="277898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pic>
      <p:pic>
        <p:nvPicPr>
          <p:cNvPr id="24" name="PFE element 356" descr="Q8A4fOkR2kPn197.png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50" y="2687379"/>
            <a:ext cx="2950464" cy="316992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828072"/>
              </p:ext>
            </p:extLst>
          </p:nvPr>
        </p:nvGraphicFramePr>
        <p:xfrm>
          <a:off x="6815497" y="4545127"/>
          <a:ext cx="1089832" cy="32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5" name="Equation" r:id="rId16" imgW="952500" imgH="254000" progId="Equation.3">
                  <p:embed/>
                </p:oleObj>
              </mc:Choice>
              <mc:Fallback>
                <p:oleObj name="Equation" r:id="rId16" imgW="952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5497" y="4545127"/>
                        <a:ext cx="1089832" cy="324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FE element 358" descr="Q8A4fOkR2kPn198.png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58" y="2060628"/>
            <a:ext cx="2596896" cy="585216"/>
          </a:xfrm>
          <a:prstGeom prst="rect">
            <a:avLst/>
          </a:prstGeom>
        </p:spPr>
      </p:pic>
      <p:pic>
        <p:nvPicPr>
          <p:cNvPr id="26" name="PFE element 359" descr="Q8A4fOkR2kPn199.png"/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89" y="5656569"/>
            <a:ext cx="3590544" cy="932688"/>
          </a:xfrm>
          <a:prstGeom prst="rect">
            <a:avLst/>
          </a:prstGeom>
        </p:spPr>
      </p:pic>
      <p:pic>
        <p:nvPicPr>
          <p:cNvPr id="27" name="PFE element 360" descr="Q8A4fOkR2kPn200.png"/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05" y="1823519"/>
            <a:ext cx="2682240" cy="310896"/>
          </a:xfrm>
          <a:prstGeom prst="rect">
            <a:avLst/>
          </a:prstGeom>
        </p:spPr>
      </p:pic>
      <p:pic>
        <p:nvPicPr>
          <p:cNvPr id="28" name="PFE element 361" descr="Q8A4fOkR2kPn201.png"/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33" y="2632544"/>
            <a:ext cx="280416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656" y="1229851"/>
            <a:ext cx="5912556" cy="3495293"/>
          </a:xfrm>
          <a:prstGeom prst="rect">
            <a:avLst/>
          </a:prstGeom>
        </p:spPr>
      </p:pic>
      <p:pic>
        <p:nvPicPr>
          <p:cNvPr id="5" name="PFE element 20" descr="Q8A4fOkR2kPn10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76"/>
            <a:ext cx="9906000" cy="615696"/>
          </a:xfrm>
          <a:prstGeom prst="rect">
            <a:avLst/>
          </a:prstGeom>
        </p:spPr>
      </p:pic>
      <p:pic>
        <p:nvPicPr>
          <p:cNvPr id="7" name="PFE element 21" descr="Q8A4fOkR2kPn11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66" y="4866480"/>
            <a:ext cx="9351264" cy="1877568"/>
          </a:xfrm>
          <a:prstGeom prst="rect">
            <a:avLst/>
          </a:prstGeom>
        </p:spPr>
      </p:pic>
      <p:grpSp>
        <p:nvGrpSpPr>
          <p:cNvPr id="63" name="pfehide22" hidden="1"/>
          <p:cNvGrpSpPr/>
          <p:nvPr/>
        </p:nvGrpSpPr>
        <p:grpSpPr>
          <a:xfrm>
            <a:off x="128464" y="885627"/>
            <a:ext cx="1634280" cy="1368152"/>
            <a:chOff x="128464" y="885627"/>
            <a:chExt cx="1634280" cy="1368152"/>
          </a:xfrm>
        </p:grpSpPr>
        <p:pic>
          <p:nvPicPr>
            <p:cNvPr id="59" name="Picture 58" descr="big_bang.jpg" hidden="1"/>
            <p:cNvPicPr>
              <a:picLocks noChangeAspect="1"/>
            </p:cNvPicPr>
            <p:nvPr/>
          </p:nvPicPr>
          <p:blipFill rotWithShape="1">
            <a:blip r:embed="rId5" cstate="email">
              <a:alphaModFix amt="5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8464" y="885627"/>
              <a:ext cx="1634280" cy="1368152"/>
            </a:xfrm>
            <a:prstGeom prst="rect">
              <a:avLst/>
            </a:prstGeom>
          </p:spPr>
        </p:pic>
        <p:sp>
          <p:nvSpPr>
            <p:cNvPr id="60" name="Rectangle 59" hidden="1"/>
            <p:cNvSpPr/>
            <p:nvPr/>
          </p:nvSpPr>
          <p:spPr>
            <a:xfrm>
              <a:off x="233377" y="1085835"/>
              <a:ext cx="15121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spc="30" dirty="0">
                  <a:solidFill>
                    <a:schemeClr val="tx1">
                      <a:lumMod val="95000"/>
                    </a:schemeClr>
                  </a:solidFill>
                  <a:latin typeface="Gill Sans"/>
                  <a:ea typeface="+mn-ea"/>
                  <a:cs typeface="Gill Sans"/>
                </a:rPr>
                <a:t>Early</a:t>
              </a:r>
              <a:r>
                <a:rPr lang="en-US" sz="4800" dirty="0">
                  <a:solidFill>
                    <a:schemeClr val="tx1">
                      <a:lumMod val="95000"/>
                    </a:schemeClr>
                  </a:solidFill>
                  <a:latin typeface="Gill Sans"/>
                  <a:cs typeface="Gill Sans"/>
                </a:rPr>
                <a:t/>
              </a:r>
              <a:br>
                <a:rPr lang="en-US" sz="4800" dirty="0">
                  <a:solidFill>
                    <a:schemeClr val="tx1">
                      <a:lumMod val="95000"/>
                    </a:schemeClr>
                  </a:solidFill>
                  <a:latin typeface="Gill Sans"/>
                  <a:cs typeface="Gill Sans"/>
                </a:rPr>
              </a:br>
              <a:r>
                <a:rPr lang="en-US" sz="2800" spc="30" dirty="0">
                  <a:solidFill>
                    <a:schemeClr val="tx1">
                      <a:lumMod val="95000"/>
                    </a:schemeClr>
                  </a:solidFill>
                  <a:latin typeface="Gill Sans"/>
                  <a:ea typeface="+mn-ea"/>
                  <a:cs typeface="Gill Sans"/>
                </a:rPr>
                <a:t>Universe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25692" y="883903"/>
            <a:ext cx="1639824" cy="1371600"/>
            <a:chOff x="317500" y="317500"/>
            <a:chExt cx="1639824" cy="1371600"/>
          </a:xfrm>
        </p:grpSpPr>
        <p:pic>
          <p:nvPicPr>
            <p:cNvPr id="9" name="PFE element 22" descr="Q8A4fOkR2kPn12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639824" cy="1371600"/>
            </a:xfrm>
            <a:prstGeom prst="rect">
              <a:avLst/>
            </a:prstGeom>
          </p:spPr>
        </p:pic>
        <p:sp>
          <p:nvSpPr>
            <p:cNvPr id="10" name="Shape_271"/>
            <p:cNvSpPr/>
            <p:nvPr/>
          </p:nvSpPr>
          <p:spPr>
            <a:xfrm>
              <a:off x="317500" y="317500"/>
              <a:ext cx="1639824" cy="1371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pfehide23" hidden="1"/>
          <p:cNvGrpSpPr/>
          <p:nvPr/>
        </p:nvGrpSpPr>
        <p:grpSpPr>
          <a:xfrm>
            <a:off x="8131457" y="2060848"/>
            <a:ext cx="1637967" cy="1567060"/>
            <a:chOff x="8131457" y="2060848"/>
            <a:chExt cx="1637967" cy="1567060"/>
          </a:xfrm>
        </p:grpSpPr>
        <p:pic>
          <p:nvPicPr>
            <p:cNvPr id="61" name="Bild 19" hidden="1"/>
            <p:cNvPicPr>
              <a:picLocks noChangeAspect="1"/>
            </p:cNvPicPr>
            <p:nvPr/>
          </p:nvPicPr>
          <p:blipFill>
            <a:blip r:embed="rId7" cstate="email">
              <a:alphaModFix amt="6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1457" y="2060848"/>
              <a:ext cx="1574071" cy="1567060"/>
            </a:xfrm>
            <a:prstGeom prst="rect">
              <a:avLst/>
            </a:prstGeom>
          </p:spPr>
        </p:pic>
        <p:sp>
          <p:nvSpPr>
            <p:cNvPr id="62" name="Rectangle 61" hidden="1"/>
            <p:cNvSpPr/>
            <p:nvPr/>
          </p:nvSpPr>
          <p:spPr>
            <a:xfrm>
              <a:off x="8222868" y="2239326"/>
              <a:ext cx="1546556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spc="30" dirty="0">
                  <a:solidFill>
                    <a:schemeClr val="tx1">
                      <a:lumMod val="85000"/>
                    </a:schemeClr>
                  </a:solidFill>
                  <a:latin typeface="Gill Sans"/>
                  <a:ea typeface="+mn-ea"/>
                  <a:cs typeface="Gill Sans"/>
                </a:rPr>
                <a:t>Compact</a:t>
              </a:r>
            </a:p>
            <a:p>
              <a:pPr algn="ctr"/>
              <a:r>
                <a:rPr lang="en-US" sz="2400" spc="30" dirty="0">
                  <a:solidFill>
                    <a:schemeClr val="tx1">
                      <a:lumMod val="85000"/>
                    </a:schemeClr>
                  </a:solidFill>
                  <a:latin typeface="Gill Sans"/>
                  <a:ea typeface="+mn-ea"/>
                  <a:cs typeface="Gill Sans"/>
                </a:rPr>
                <a:t>Stellar</a:t>
              </a:r>
            </a:p>
            <a:p>
              <a:pPr algn="ctr"/>
              <a:r>
                <a:rPr lang="en-US" sz="2400" spc="30" dirty="0">
                  <a:solidFill>
                    <a:schemeClr val="tx1">
                      <a:lumMod val="85000"/>
                    </a:schemeClr>
                  </a:solidFill>
                  <a:latin typeface="Gill Sans"/>
                  <a:ea typeface="+mn-ea"/>
                  <a:cs typeface="Gill Sans"/>
                </a:rPr>
                <a:t>Objects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27481" y="2057994"/>
            <a:ext cx="1645920" cy="1572768"/>
            <a:chOff x="317499" y="317500"/>
            <a:chExt cx="1645920" cy="1572768"/>
          </a:xfrm>
        </p:grpSpPr>
        <p:pic>
          <p:nvPicPr>
            <p:cNvPr id="13" name="PFE element 23" descr="Q8A4fOkR2kPn1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1645920" cy="1572768"/>
            </a:xfrm>
            <a:prstGeom prst="rect">
              <a:avLst/>
            </a:prstGeom>
          </p:spPr>
        </p:pic>
        <p:sp>
          <p:nvSpPr>
            <p:cNvPr id="14" name="Shape_272"/>
            <p:cNvSpPr/>
            <p:nvPr/>
          </p:nvSpPr>
          <p:spPr>
            <a:xfrm>
              <a:off x="317499" y="317500"/>
              <a:ext cx="1645920" cy="157276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656" y="1233144"/>
            <a:ext cx="5899856" cy="3492000"/>
          </a:xfrm>
          <a:prstGeom prst="rect">
            <a:avLst/>
          </a:prstGeom>
        </p:spPr>
      </p:pic>
      <p:sp>
        <p:nvSpPr>
          <p:cNvPr id="18" name="AutoShape 5"/>
          <p:cNvSpPr>
            <a:spLocks noChangeArrowheads="1"/>
          </p:cNvSpPr>
          <p:nvPr/>
        </p:nvSpPr>
        <p:spPr bwMode="auto">
          <a:xfrm rot="5400000">
            <a:off x="1613694" y="1218729"/>
            <a:ext cx="1489075" cy="5810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787A">
              <a:alpha val="61000"/>
            </a:srgbClr>
          </a:solidFill>
          <a:ln>
            <a:solidFill>
              <a:srgbClr val="FFFF00"/>
            </a:solidFill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 rot="4024115">
            <a:off x="6225540" y="1955834"/>
            <a:ext cx="442913" cy="3135933"/>
          </a:xfrm>
          <a:prstGeom prst="downArrow">
            <a:avLst>
              <a:gd name="adj1" fmla="val 50000"/>
              <a:gd name="adj2" fmla="val 55107"/>
            </a:avLst>
          </a:prstGeom>
          <a:solidFill>
            <a:srgbClr val="6149FF">
              <a:alpha val="59999"/>
            </a:srgbClr>
          </a:solidFill>
          <a:ln w="9525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srgbClr val="6149FF"/>
              </a:solidFill>
            </a:endParaRPr>
          </a:p>
        </p:txBody>
      </p:sp>
      <p:pic>
        <p:nvPicPr>
          <p:cNvPr id="16" name="PFE element 27" descr="Q8A4fOkR2kPn14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028" y="907161"/>
            <a:ext cx="3645408" cy="310896"/>
          </a:xfrm>
          <a:prstGeom prst="rect">
            <a:avLst/>
          </a:prstGeom>
        </p:spPr>
      </p:pic>
      <p:sp>
        <p:nvSpPr>
          <p:cNvPr id="4" name="pfehide28" hidden="1"/>
          <p:cNvSpPr/>
          <p:nvPr/>
        </p:nvSpPr>
        <p:spPr>
          <a:xfrm>
            <a:off x="4304929" y="698932"/>
            <a:ext cx="4824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FFFF"/>
                </a:solidFill>
                <a:latin typeface="Gill Sans Light"/>
                <a:cs typeface="Gill Sans Light"/>
              </a:rPr>
              <a:t>“Even without any sharp structure, the QCD phase diagram contains rich physics at high density”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303181" y="695366"/>
            <a:ext cx="4828032" cy="530352"/>
            <a:chOff x="317499" y="317500"/>
            <a:chExt cx="4828032" cy="530352"/>
          </a:xfrm>
        </p:grpSpPr>
        <p:pic>
          <p:nvPicPr>
            <p:cNvPr id="17" name="PFE element 28" descr="Q8A4fOkR2kPn15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4828032" cy="530352"/>
            </a:xfrm>
            <a:prstGeom prst="rect">
              <a:avLst/>
            </a:prstGeom>
          </p:spPr>
        </p:pic>
        <p:sp>
          <p:nvSpPr>
            <p:cNvPr id="19" name="Shape_273"/>
            <p:cNvSpPr/>
            <p:nvPr/>
          </p:nvSpPr>
          <p:spPr>
            <a:xfrm>
              <a:off x="317499" y="317500"/>
              <a:ext cx="4828032" cy="5303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8460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FE element 29" descr="Q8A4fOkR2kPn16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113952"/>
            <a:ext cx="8589264" cy="938784"/>
          </a:xfrm>
          <a:prstGeom prst="rect">
            <a:avLst/>
          </a:prstGeom>
        </p:spPr>
      </p:pic>
      <p:pic>
        <p:nvPicPr>
          <p:cNvPr id="7" name="PFE element 30" descr="Q8A4fOkR2kPn18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39" y="5586567"/>
            <a:ext cx="7479792" cy="713232"/>
          </a:xfrm>
          <a:prstGeom prst="rect">
            <a:avLst/>
          </a:prstGeom>
        </p:spPr>
      </p:pic>
      <p:pic>
        <p:nvPicPr>
          <p:cNvPr id="8" name="PFE element 31" descr="Q8A4fOkR2kPn19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877"/>
            <a:ext cx="9906000" cy="2895600"/>
          </a:xfrm>
          <a:prstGeom prst="rect">
            <a:avLst/>
          </a:prstGeom>
        </p:spPr>
      </p:pic>
      <p:pic>
        <p:nvPicPr>
          <p:cNvPr id="9" name="PFE element 32" descr="Q8A4fOkR2kPn20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35" y="4378160"/>
            <a:ext cx="694944" cy="426720"/>
          </a:xfrm>
          <a:prstGeom prst="rect">
            <a:avLst/>
          </a:prstGeom>
        </p:spPr>
      </p:pic>
      <p:pic>
        <p:nvPicPr>
          <p:cNvPr id="10" name="PFE element 33" descr="Q8A4fOkR2kPn21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23" y="4384023"/>
            <a:ext cx="1139952" cy="426720"/>
          </a:xfrm>
          <a:prstGeom prst="rect">
            <a:avLst/>
          </a:prstGeom>
        </p:spPr>
      </p:pic>
      <p:pic>
        <p:nvPicPr>
          <p:cNvPr id="11" name="PFE element 34" descr="Q8A4fOkR2kPn22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1" y="4133129"/>
            <a:ext cx="1347216" cy="670560"/>
          </a:xfrm>
          <a:prstGeom prst="rect">
            <a:avLst/>
          </a:prstGeom>
        </p:spPr>
      </p:pic>
      <p:pic>
        <p:nvPicPr>
          <p:cNvPr id="12" name="PFE element 35" descr="Q8A4fOkR2kPn23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24" y="4377187"/>
            <a:ext cx="1609344" cy="426720"/>
          </a:xfrm>
          <a:prstGeom prst="rect">
            <a:avLst/>
          </a:prstGeom>
        </p:spPr>
      </p:pic>
      <p:pic>
        <p:nvPicPr>
          <p:cNvPr id="18" name="PFE element 36" descr="Q8A4fOkR2kPn24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000" y="4712224"/>
            <a:ext cx="1645920" cy="585216"/>
          </a:xfrm>
          <a:prstGeom prst="rect">
            <a:avLst/>
          </a:prstGeom>
        </p:spPr>
      </p:pic>
      <p:cxnSp>
        <p:nvCxnSpPr>
          <p:cNvPr id="47" name="Straight Arrow Connector 46"/>
          <p:cNvCxnSpPr/>
          <p:nvPr/>
        </p:nvCxnSpPr>
        <p:spPr>
          <a:xfrm>
            <a:off x="632520" y="4941168"/>
            <a:ext cx="7397059" cy="0"/>
          </a:xfrm>
          <a:prstGeom prst="straightConnector1">
            <a:avLst/>
          </a:prstGeom>
          <a:ln>
            <a:solidFill>
              <a:srgbClr val="F1AA0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FE element 38" descr="Q8A4fOkR2kPn25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13" y="1006675"/>
            <a:ext cx="1834896" cy="316992"/>
          </a:xfrm>
          <a:prstGeom prst="rect">
            <a:avLst/>
          </a:prstGeom>
        </p:spPr>
      </p:pic>
      <p:pic>
        <p:nvPicPr>
          <p:cNvPr id="54" name="Picture 53" descr="Screen Shot 2016-09-05 at 17.29.49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152" y="1434876"/>
            <a:ext cx="3566917" cy="2786212"/>
          </a:xfrm>
          <a:prstGeom prst="rect">
            <a:avLst/>
          </a:prstGeom>
        </p:spPr>
      </p:pic>
      <p:pic>
        <p:nvPicPr>
          <p:cNvPr id="55" name="Picture 54" descr="Screen Shot 2016-09-05 at 17.29.58.pn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2867" y="1823320"/>
            <a:ext cx="1852311" cy="2475152"/>
          </a:xfrm>
          <a:prstGeom prst="rect">
            <a:avLst/>
          </a:prstGeom>
        </p:spPr>
      </p:pic>
      <p:pic>
        <p:nvPicPr>
          <p:cNvPr id="58" name="Picture 57" descr="Screen Shot 2016-09-05 at 17.26.43.pn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744" y="1988840"/>
            <a:ext cx="715052" cy="1966390"/>
          </a:xfrm>
          <a:prstGeom prst="rect">
            <a:avLst/>
          </a:prstGeom>
        </p:spPr>
      </p:pic>
      <p:pic>
        <p:nvPicPr>
          <p:cNvPr id="62" name="Picture 61" descr="Screen Shot 2016-09-05 at 17.30.11.png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820" y="1866999"/>
            <a:ext cx="1053978" cy="21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2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creen Shot 2016-09-05 at 17.29.49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6" y="1988840"/>
            <a:ext cx="1710265" cy="1335933"/>
          </a:xfrm>
          <a:prstGeom prst="rect">
            <a:avLst/>
          </a:prstGeom>
        </p:spPr>
      </p:pic>
      <p:pic>
        <p:nvPicPr>
          <p:cNvPr id="45" name="Picture 44" descr="Screen Shot 2016-09-05 at 17.29.5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365" y="3861048"/>
            <a:ext cx="975211" cy="1303126"/>
          </a:xfrm>
          <a:prstGeom prst="rect">
            <a:avLst/>
          </a:prstGeom>
        </p:spPr>
      </p:pic>
      <p:pic>
        <p:nvPicPr>
          <p:cNvPr id="43" name="Picture 42" descr="Screen Shot 2016-09-05 at 17.30.1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496" y="5373216"/>
            <a:ext cx="613031" cy="1231687"/>
          </a:xfrm>
          <a:prstGeom prst="rect">
            <a:avLst/>
          </a:prstGeom>
        </p:spPr>
      </p:pic>
      <p:pic>
        <p:nvPicPr>
          <p:cNvPr id="5" name="PFE element 46" descr="Q8A4fOkR2kPn26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pic>
        <p:nvPicPr>
          <p:cNvPr id="29" name="Inhaltsplatzhalter 6" descr="temp_dens_evol_auau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605" y="1142070"/>
            <a:ext cx="3776896" cy="2574962"/>
          </a:xfrm>
          <a:prstGeom prst="rect">
            <a:avLst/>
          </a:prstGeom>
        </p:spPr>
      </p:pic>
      <p:pic>
        <p:nvPicPr>
          <p:cNvPr id="31" name="PFE element 48" descr="Q8A4fOkR2kPn27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86" y="3698712"/>
            <a:ext cx="3694176" cy="530352"/>
          </a:xfrm>
          <a:prstGeom prst="rect">
            <a:avLst/>
          </a:prstGeom>
        </p:spPr>
      </p:pic>
      <p:pic>
        <p:nvPicPr>
          <p:cNvPr id="33" name="PFE element 49" descr="Q8A4fOkR2kPn28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292" y="719467"/>
            <a:ext cx="3779520" cy="426720"/>
          </a:xfrm>
          <a:prstGeom prst="rect">
            <a:avLst/>
          </a:prstGeom>
        </p:spPr>
      </p:pic>
      <p:pic>
        <p:nvPicPr>
          <p:cNvPr id="47" name="PFE element 50" descr="Q8A4fOkR2kPn29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61" y="1095123"/>
            <a:ext cx="3547872" cy="2663952"/>
          </a:xfrm>
          <a:prstGeom prst="rect">
            <a:avLst/>
          </a:prstGeom>
        </p:spPr>
      </p:pic>
      <p:pic>
        <p:nvPicPr>
          <p:cNvPr id="48" name="PFE element 51" descr="Q8A4fOkR2kPn31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80" y="716226"/>
            <a:ext cx="3462528" cy="384048"/>
          </a:xfrm>
          <a:prstGeom prst="rect">
            <a:avLst/>
          </a:prstGeom>
        </p:spPr>
      </p:pic>
      <p:pic>
        <p:nvPicPr>
          <p:cNvPr id="50" name="PFE element 52" descr="Q8A4fOkR2kPn32.pn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796" y="3695728"/>
            <a:ext cx="3560064" cy="310896"/>
          </a:xfrm>
          <a:prstGeom prst="rect">
            <a:avLst/>
          </a:prstGeom>
        </p:spPr>
      </p:pic>
      <p:sp>
        <p:nvSpPr>
          <p:cNvPr id="40" name="Content Placeholder 2"/>
          <p:cNvSpPr txBox="1">
            <a:spLocks/>
          </p:cNvSpPr>
          <p:nvPr/>
        </p:nvSpPr>
        <p:spPr>
          <a:xfrm>
            <a:off x="2293605" y="4310666"/>
            <a:ext cx="6434293" cy="1463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1700" kern="1200" spc="3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1700" kern="1200" spc="3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1700" kern="1200" spc="3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 smtClean="0">
              <a:ea typeface="ＭＳ Ｐゴシック" charset="0"/>
            </a:endParaRPr>
          </a:p>
        </p:txBody>
      </p:sp>
      <p:pic>
        <p:nvPicPr>
          <p:cNvPr id="51" name="PFE element 54" descr="Q8A4fOkR2kPn33.pn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89" y="4505391"/>
            <a:ext cx="6620256" cy="154228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878773" y="60624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Arial Narrow"/>
              <a:cs typeface="Arial Narrow"/>
            </a:endParaRPr>
          </a:p>
        </p:txBody>
      </p:sp>
      <p:grpSp>
        <p:nvGrpSpPr>
          <p:cNvPr id="44" name="pfehide56" hidden="1"/>
          <p:cNvGrpSpPr/>
          <p:nvPr/>
        </p:nvGrpSpPr>
        <p:grpSpPr>
          <a:xfrm>
            <a:off x="-110030" y="1251985"/>
            <a:ext cx="2091735" cy="4913319"/>
            <a:chOff x="63553" y="733102"/>
            <a:chExt cx="2091735" cy="4913319"/>
          </a:xfrm>
        </p:grpSpPr>
        <p:grpSp>
          <p:nvGrpSpPr>
            <p:cNvPr id="7" name="Group 6" hidden="1"/>
            <p:cNvGrpSpPr/>
            <p:nvPr/>
          </p:nvGrpSpPr>
          <p:grpSpPr>
            <a:xfrm rot="14474361">
              <a:off x="645010" y="4465932"/>
              <a:ext cx="1241593" cy="1119385"/>
              <a:chOff x="1627243" y="1600827"/>
              <a:chExt cx="1496779" cy="1294376"/>
            </a:xfrm>
          </p:grpSpPr>
          <p:sp>
            <p:nvSpPr>
              <p:cNvPr id="8" name="Line 8" hidden="1"/>
              <p:cNvSpPr>
                <a:spLocks noChangeShapeType="1"/>
              </p:cNvSpPr>
              <p:nvPr/>
            </p:nvSpPr>
            <p:spPr bwMode="auto">
              <a:xfrm rot="2186968" flipV="1">
                <a:off x="2263981" y="2013636"/>
                <a:ext cx="522250" cy="223922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srgbClr val="00C3FF"/>
                  </a:solidFill>
                  <a:effectLst/>
                </a:endParaRPr>
              </a:p>
            </p:txBody>
          </p:sp>
          <p:sp>
            <p:nvSpPr>
              <p:cNvPr id="9" name="Line 9" hidden="1"/>
              <p:cNvSpPr>
                <a:spLocks noChangeShapeType="1"/>
              </p:cNvSpPr>
              <p:nvPr/>
            </p:nvSpPr>
            <p:spPr bwMode="auto">
              <a:xfrm rot="2186968">
                <a:off x="2117228" y="2117493"/>
                <a:ext cx="319924" cy="324053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srgbClr val="00C3FF"/>
                  </a:solidFill>
                </a:endParaRPr>
              </a:p>
            </p:txBody>
          </p:sp>
          <p:sp>
            <p:nvSpPr>
              <p:cNvPr id="10" name="Rectangle 11" hidden="1"/>
              <p:cNvSpPr>
                <a:spLocks noChangeArrowheads="1"/>
              </p:cNvSpPr>
              <p:nvPr/>
            </p:nvSpPr>
            <p:spPr bwMode="auto">
              <a:xfrm rot="7125639">
                <a:off x="2117942" y="2474954"/>
                <a:ext cx="398348" cy="4421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 defTabSz="762000" eaLnBrk="0" hangingPunct="0">
                  <a:defRPr/>
                </a:pPr>
                <a:r>
                  <a:rPr lang="en-US" i="1" dirty="0" smtClean="0">
                    <a:solidFill>
                      <a:srgbClr val="FFFFFF"/>
                    </a:solidFill>
                    <a:effectLst/>
                    <a:latin typeface="Georgia"/>
                    <a:cs typeface="Georgia"/>
                  </a:rPr>
                  <a:t>e</a:t>
                </a:r>
                <a:endParaRPr lang="en-US" baseline="40000" dirty="0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11" name="Freeform 12" hidden="1"/>
              <p:cNvSpPr>
                <a:spLocks/>
              </p:cNvSpPr>
              <p:nvPr/>
            </p:nvSpPr>
            <p:spPr bwMode="auto">
              <a:xfrm rot="3145606">
                <a:off x="1818201" y="1795054"/>
                <a:ext cx="505936" cy="117481"/>
              </a:xfrm>
              <a:custGeom>
                <a:avLst/>
                <a:gdLst>
                  <a:gd name="T0" fmla="*/ 0 w 576"/>
                  <a:gd name="T1" fmla="*/ 14 h 112"/>
                  <a:gd name="T2" fmla="*/ 0 w 576"/>
                  <a:gd name="T3" fmla="*/ 2 h 112"/>
                  <a:gd name="T4" fmla="*/ 0 w 576"/>
                  <a:gd name="T5" fmla="*/ 28 h 112"/>
                  <a:gd name="T6" fmla="*/ 0 w 576"/>
                  <a:gd name="T7" fmla="*/ 2 h 112"/>
                  <a:gd name="T8" fmla="*/ 1 w 576"/>
                  <a:gd name="T9" fmla="*/ 28 h 112"/>
                  <a:gd name="T10" fmla="*/ 1 w 576"/>
                  <a:gd name="T11" fmla="*/ 2 h 112"/>
                  <a:gd name="T12" fmla="*/ 1 w 576"/>
                  <a:gd name="T13" fmla="*/ 28 h 112"/>
                  <a:gd name="T14" fmla="*/ 1 w 576"/>
                  <a:gd name="T15" fmla="*/ 14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6"/>
                  <a:gd name="T25" fmla="*/ 0 h 112"/>
                  <a:gd name="T26" fmla="*/ 576 w 576"/>
                  <a:gd name="T27" fmla="*/ 112 h 1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6" h="112">
                    <a:moveTo>
                      <a:pt x="0" y="56"/>
                    </a:moveTo>
                    <a:cubicBezTo>
                      <a:pt x="12" y="28"/>
                      <a:pt x="24" y="0"/>
                      <a:pt x="48" y="8"/>
                    </a:cubicBezTo>
                    <a:cubicBezTo>
                      <a:pt x="72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76" y="64"/>
                      <a:pt x="576" y="56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en-US" sz="2000">
                  <a:effectLst/>
                </a:endParaRPr>
              </a:p>
            </p:txBody>
          </p:sp>
          <p:sp>
            <p:nvSpPr>
              <p:cNvPr id="12" name="Text Box 29" hidden="1"/>
              <p:cNvSpPr txBox="1">
                <a:spLocks noChangeArrowheads="1"/>
              </p:cNvSpPr>
              <p:nvPr/>
            </p:nvSpPr>
            <p:spPr bwMode="auto">
              <a:xfrm rot="7125639">
                <a:off x="1679426" y="1727339"/>
                <a:ext cx="452185" cy="55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  <a:effectLst/>
                    <a:latin typeface="Symbol" charset="2"/>
                  </a:rPr>
                  <a:t>g</a:t>
                </a:r>
                <a:r>
                  <a:rPr lang="en-US" sz="2400" b="1" baseline="30000" dirty="0" smtClean="0">
                    <a:solidFill>
                      <a:srgbClr val="FFFF00"/>
                    </a:solidFill>
                    <a:effectLst/>
                  </a:rPr>
                  <a:t>*</a:t>
                </a:r>
                <a:endParaRPr lang="en-US" sz="2400" b="1" baseline="30000" dirty="0">
                  <a:solidFill>
                    <a:srgbClr val="FFFF00"/>
                  </a:solidFill>
                  <a:effectLst/>
                </a:endParaRPr>
              </a:p>
            </p:txBody>
          </p:sp>
          <p:sp>
            <p:nvSpPr>
              <p:cNvPr id="13" name="Rectangle 11" hidden="1"/>
              <p:cNvSpPr>
                <a:spLocks noChangeArrowheads="1"/>
              </p:cNvSpPr>
              <p:nvPr/>
            </p:nvSpPr>
            <p:spPr bwMode="auto">
              <a:xfrm rot="7125639">
                <a:off x="2667103" y="1971691"/>
                <a:ext cx="471689" cy="4421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 defTabSz="762000" eaLnBrk="0" hangingPunct="0">
                  <a:defRPr/>
                </a:pPr>
                <a:r>
                  <a:rPr lang="en-US" i="1" dirty="0">
                    <a:solidFill>
                      <a:srgbClr val="FFFFFF"/>
                    </a:solidFill>
                    <a:latin typeface="Georgia"/>
                    <a:cs typeface="Georgia"/>
                  </a:rPr>
                  <a:t>e</a:t>
                </a:r>
                <a:r>
                  <a:rPr lang="en-US" baseline="40000" dirty="0" smtClean="0">
                    <a:solidFill>
                      <a:srgbClr val="FFFFFF"/>
                    </a:solidFill>
                    <a:effectLst/>
                  </a:rPr>
                  <a:t>+</a:t>
                </a:r>
                <a:endParaRPr lang="en-US" baseline="40000" dirty="0">
                  <a:solidFill>
                    <a:srgbClr val="FFFFFF"/>
                  </a:solidFill>
                  <a:effectLst/>
                </a:endParaRPr>
              </a:p>
            </p:txBody>
          </p:sp>
        </p:grpSp>
        <p:grpSp>
          <p:nvGrpSpPr>
            <p:cNvPr id="14" name="Group 13" hidden="1"/>
            <p:cNvGrpSpPr/>
            <p:nvPr/>
          </p:nvGrpSpPr>
          <p:grpSpPr>
            <a:xfrm rot="19003726">
              <a:off x="930285" y="3271449"/>
              <a:ext cx="1225003" cy="1024980"/>
              <a:chOff x="1494142" y="1723478"/>
              <a:chExt cx="1476780" cy="1185212"/>
            </a:xfrm>
          </p:grpSpPr>
          <p:sp>
            <p:nvSpPr>
              <p:cNvPr id="15" name="Line 8" hidden="1"/>
              <p:cNvSpPr>
                <a:spLocks noChangeShapeType="1"/>
              </p:cNvSpPr>
              <p:nvPr/>
            </p:nvSpPr>
            <p:spPr bwMode="auto">
              <a:xfrm rot="2186968" flipV="1">
                <a:off x="2117192" y="2128343"/>
                <a:ext cx="522249" cy="223922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srgbClr val="00C3FF"/>
                  </a:solidFill>
                  <a:effectLst/>
                </a:endParaRPr>
              </a:p>
            </p:txBody>
          </p:sp>
          <p:sp>
            <p:nvSpPr>
              <p:cNvPr id="16" name="Line 9" hidden="1"/>
              <p:cNvSpPr>
                <a:spLocks noChangeShapeType="1"/>
              </p:cNvSpPr>
              <p:nvPr/>
            </p:nvSpPr>
            <p:spPr bwMode="auto">
              <a:xfrm rot="2186968">
                <a:off x="1970437" y="2232200"/>
                <a:ext cx="319924" cy="324052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srgbClr val="00C3FF"/>
                  </a:solidFill>
                </a:endParaRPr>
              </a:p>
            </p:txBody>
          </p:sp>
          <p:sp>
            <p:nvSpPr>
              <p:cNvPr id="17" name="Rectangle 11" hidden="1"/>
              <p:cNvSpPr>
                <a:spLocks noChangeArrowheads="1"/>
              </p:cNvSpPr>
              <p:nvPr/>
            </p:nvSpPr>
            <p:spPr bwMode="auto">
              <a:xfrm rot="3458743">
                <a:off x="2045399" y="2488442"/>
                <a:ext cx="398346" cy="4421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 defTabSz="762000" eaLnBrk="0" hangingPunct="0">
                  <a:defRPr/>
                </a:pPr>
                <a:r>
                  <a:rPr lang="en-US" i="1" dirty="0" smtClean="0">
                    <a:solidFill>
                      <a:srgbClr val="FFFFFF"/>
                    </a:solidFill>
                    <a:effectLst/>
                    <a:latin typeface="Georgia"/>
                    <a:cs typeface="Georgia"/>
                  </a:rPr>
                  <a:t>e</a:t>
                </a:r>
                <a:r>
                  <a:rPr lang="en-US" baseline="40000" dirty="0" smtClean="0">
                    <a:solidFill>
                      <a:srgbClr val="FFFFFF"/>
                    </a:solidFill>
                    <a:effectLst/>
                  </a:rPr>
                  <a:t>-</a:t>
                </a:r>
                <a:endParaRPr lang="en-US" baseline="40000" dirty="0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18" name="Freeform 12" hidden="1"/>
              <p:cNvSpPr>
                <a:spLocks/>
              </p:cNvSpPr>
              <p:nvPr/>
            </p:nvSpPr>
            <p:spPr bwMode="auto">
              <a:xfrm rot="3145606">
                <a:off x="1697819" y="1917706"/>
                <a:ext cx="505937" cy="117481"/>
              </a:xfrm>
              <a:custGeom>
                <a:avLst/>
                <a:gdLst>
                  <a:gd name="T0" fmla="*/ 0 w 576"/>
                  <a:gd name="T1" fmla="*/ 14 h 112"/>
                  <a:gd name="T2" fmla="*/ 0 w 576"/>
                  <a:gd name="T3" fmla="*/ 2 h 112"/>
                  <a:gd name="T4" fmla="*/ 0 w 576"/>
                  <a:gd name="T5" fmla="*/ 28 h 112"/>
                  <a:gd name="T6" fmla="*/ 0 w 576"/>
                  <a:gd name="T7" fmla="*/ 2 h 112"/>
                  <a:gd name="T8" fmla="*/ 1 w 576"/>
                  <a:gd name="T9" fmla="*/ 28 h 112"/>
                  <a:gd name="T10" fmla="*/ 1 w 576"/>
                  <a:gd name="T11" fmla="*/ 2 h 112"/>
                  <a:gd name="T12" fmla="*/ 1 w 576"/>
                  <a:gd name="T13" fmla="*/ 28 h 112"/>
                  <a:gd name="T14" fmla="*/ 1 w 576"/>
                  <a:gd name="T15" fmla="*/ 14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6"/>
                  <a:gd name="T25" fmla="*/ 0 h 112"/>
                  <a:gd name="T26" fmla="*/ 576 w 576"/>
                  <a:gd name="T27" fmla="*/ 112 h 1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6" h="112">
                    <a:moveTo>
                      <a:pt x="0" y="56"/>
                    </a:moveTo>
                    <a:cubicBezTo>
                      <a:pt x="12" y="28"/>
                      <a:pt x="24" y="0"/>
                      <a:pt x="48" y="8"/>
                    </a:cubicBezTo>
                    <a:cubicBezTo>
                      <a:pt x="72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76" y="64"/>
                      <a:pt x="576" y="56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en-US" sz="2000">
                  <a:effectLst/>
                </a:endParaRPr>
              </a:p>
            </p:txBody>
          </p:sp>
          <p:sp>
            <p:nvSpPr>
              <p:cNvPr id="19" name="Text Box 29" hidden="1"/>
              <p:cNvSpPr txBox="1">
                <a:spLocks noChangeArrowheads="1"/>
              </p:cNvSpPr>
              <p:nvPr/>
            </p:nvSpPr>
            <p:spPr bwMode="auto">
              <a:xfrm rot="3458743">
                <a:off x="1546326" y="1828142"/>
                <a:ext cx="452185" cy="556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  <a:effectLst/>
                    <a:latin typeface="Symbol" charset="2"/>
                  </a:rPr>
                  <a:t>g</a:t>
                </a:r>
                <a:r>
                  <a:rPr lang="en-US" sz="2400" b="1" baseline="30000" dirty="0" smtClean="0">
                    <a:solidFill>
                      <a:srgbClr val="FFFF00"/>
                    </a:solidFill>
                    <a:effectLst/>
                  </a:rPr>
                  <a:t>*</a:t>
                </a:r>
                <a:endParaRPr lang="en-US" sz="2400" b="1" baseline="30000" dirty="0">
                  <a:solidFill>
                    <a:srgbClr val="FFFF00"/>
                  </a:solidFill>
                  <a:effectLst/>
                </a:endParaRPr>
              </a:p>
            </p:txBody>
          </p:sp>
          <p:sp>
            <p:nvSpPr>
              <p:cNvPr id="20" name="Rectangle 11" hidden="1"/>
              <p:cNvSpPr>
                <a:spLocks noChangeArrowheads="1"/>
              </p:cNvSpPr>
              <p:nvPr/>
            </p:nvSpPr>
            <p:spPr bwMode="auto">
              <a:xfrm rot="3458743">
                <a:off x="2514004" y="2223082"/>
                <a:ext cx="471687" cy="4421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 defTabSz="762000" eaLnBrk="0" hangingPunct="0">
                  <a:defRPr/>
                </a:pPr>
                <a:r>
                  <a:rPr lang="en-US" i="1" dirty="0" smtClean="0">
                    <a:solidFill>
                      <a:srgbClr val="FFFFFF"/>
                    </a:solidFill>
                    <a:effectLst/>
                    <a:latin typeface="Georgia"/>
                    <a:cs typeface="Georgia"/>
                  </a:rPr>
                  <a:t>e</a:t>
                </a:r>
                <a:r>
                  <a:rPr lang="en-US" baseline="40000" dirty="0" smtClean="0">
                    <a:solidFill>
                      <a:srgbClr val="FFFFFF"/>
                    </a:solidFill>
                    <a:effectLst/>
                  </a:rPr>
                  <a:t>+</a:t>
                </a:r>
                <a:endParaRPr lang="en-US" baseline="40000" dirty="0">
                  <a:solidFill>
                    <a:srgbClr val="FFFFFF"/>
                  </a:solidFill>
                  <a:effectLst/>
                </a:endParaRPr>
              </a:p>
            </p:txBody>
          </p:sp>
        </p:grpSp>
        <p:grpSp>
          <p:nvGrpSpPr>
            <p:cNvPr id="21" name="Group 20" hidden="1"/>
            <p:cNvGrpSpPr/>
            <p:nvPr/>
          </p:nvGrpSpPr>
          <p:grpSpPr>
            <a:xfrm rot="13999616">
              <a:off x="441802" y="794203"/>
              <a:ext cx="1241591" cy="1119389"/>
              <a:chOff x="1603218" y="986929"/>
              <a:chExt cx="1496777" cy="1294378"/>
            </a:xfrm>
          </p:grpSpPr>
          <p:sp>
            <p:nvSpPr>
              <p:cNvPr id="22" name="Line 8" hidden="1"/>
              <p:cNvSpPr>
                <a:spLocks noChangeShapeType="1"/>
              </p:cNvSpPr>
              <p:nvPr/>
            </p:nvSpPr>
            <p:spPr bwMode="auto">
              <a:xfrm rot="2186968" flipV="1">
                <a:off x="2239952" y="1399741"/>
                <a:ext cx="522249" cy="223921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srgbClr val="00C3FF"/>
                  </a:solidFill>
                  <a:effectLst/>
                </a:endParaRPr>
              </a:p>
            </p:txBody>
          </p:sp>
          <p:sp>
            <p:nvSpPr>
              <p:cNvPr id="23" name="Line 9" hidden="1"/>
              <p:cNvSpPr>
                <a:spLocks noChangeShapeType="1"/>
              </p:cNvSpPr>
              <p:nvPr/>
            </p:nvSpPr>
            <p:spPr bwMode="auto">
              <a:xfrm rot="2186968">
                <a:off x="2093207" y="1503596"/>
                <a:ext cx="319924" cy="324054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srgbClr val="00C3FF"/>
                  </a:solidFill>
                </a:endParaRPr>
              </a:p>
            </p:txBody>
          </p:sp>
          <p:sp>
            <p:nvSpPr>
              <p:cNvPr id="24" name="Rectangle 11" hidden="1"/>
              <p:cNvSpPr>
                <a:spLocks noChangeArrowheads="1"/>
              </p:cNvSpPr>
              <p:nvPr/>
            </p:nvSpPr>
            <p:spPr bwMode="auto">
              <a:xfrm rot="7125639">
                <a:off x="2093920" y="1861059"/>
                <a:ext cx="398346" cy="4421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 defTabSz="762000" eaLnBrk="0" hangingPunct="0">
                  <a:defRPr/>
                </a:pPr>
                <a:r>
                  <a:rPr lang="en-US" i="1" dirty="0">
                    <a:solidFill>
                      <a:srgbClr val="FFFFFF"/>
                    </a:solidFill>
                    <a:latin typeface="Georgia"/>
                    <a:cs typeface="Georgia"/>
                  </a:rPr>
                  <a:t>e</a:t>
                </a:r>
                <a:r>
                  <a:rPr lang="en-US" baseline="40000" dirty="0" smtClean="0">
                    <a:solidFill>
                      <a:srgbClr val="FFFFFF"/>
                    </a:solidFill>
                    <a:effectLst/>
                  </a:rPr>
                  <a:t>-</a:t>
                </a:r>
                <a:endParaRPr lang="en-US" baseline="40000" dirty="0">
                  <a:solidFill>
                    <a:srgbClr val="FFFFFF"/>
                  </a:solidFill>
                  <a:effectLst/>
                </a:endParaRPr>
              </a:p>
            </p:txBody>
          </p:sp>
          <p:sp>
            <p:nvSpPr>
              <p:cNvPr id="25" name="Freeform 12" hidden="1"/>
              <p:cNvSpPr>
                <a:spLocks/>
              </p:cNvSpPr>
              <p:nvPr/>
            </p:nvSpPr>
            <p:spPr bwMode="auto">
              <a:xfrm rot="3145606">
                <a:off x="1794174" y="1181156"/>
                <a:ext cx="505935" cy="117481"/>
              </a:xfrm>
              <a:custGeom>
                <a:avLst/>
                <a:gdLst>
                  <a:gd name="T0" fmla="*/ 0 w 576"/>
                  <a:gd name="T1" fmla="*/ 14 h 112"/>
                  <a:gd name="T2" fmla="*/ 0 w 576"/>
                  <a:gd name="T3" fmla="*/ 2 h 112"/>
                  <a:gd name="T4" fmla="*/ 0 w 576"/>
                  <a:gd name="T5" fmla="*/ 28 h 112"/>
                  <a:gd name="T6" fmla="*/ 0 w 576"/>
                  <a:gd name="T7" fmla="*/ 2 h 112"/>
                  <a:gd name="T8" fmla="*/ 1 w 576"/>
                  <a:gd name="T9" fmla="*/ 28 h 112"/>
                  <a:gd name="T10" fmla="*/ 1 w 576"/>
                  <a:gd name="T11" fmla="*/ 2 h 112"/>
                  <a:gd name="T12" fmla="*/ 1 w 576"/>
                  <a:gd name="T13" fmla="*/ 28 h 112"/>
                  <a:gd name="T14" fmla="*/ 1 w 576"/>
                  <a:gd name="T15" fmla="*/ 14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76"/>
                  <a:gd name="T25" fmla="*/ 0 h 112"/>
                  <a:gd name="T26" fmla="*/ 576 w 576"/>
                  <a:gd name="T27" fmla="*/ 112 h 1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76" h="112">
                    <a:moveTo>
                      <a:pt x="0" y="56"/>
                    </a:moveTo>
                    <a:cubicBezTo>
                      <a:pt x="12" y="28"/>
                      <a:pt x="24" y="0"/>
                      <a:pt x="48" y="8"/>
                    </a:cubicBezTo>
                    <a:cubicBezTo>
                      <a:pt x="72" y="16"/>
                      <a:pt x="112" y="104"/>
                      <a:pt x="144" y="104"/>
                    </a:cubicBezTo>
                    <a:cubicBezTo>
                      <a:pt x="176" y="104"/>
                      <a:pt x="208" y="8"/>
                      <a:pt x="240" y="8"/>
                    </a:cubicBezTo>
                    <a:cubicBezTo>
                      <a:pt x="272" y="8"/>
                      <a:pt x="304" y="104"/>
                      <a:pt x="336" y="104"/>
                    </a:cubicBezTo>
                    <a:cubicBezTo>
                      <a:pt x="368" y="104"/>
                      <a:pt x="400" y="8"/>
                      <a:pt x="432" y="8"/>
                    </a:cubicBezTo>
                    <a:cubicBezTo>
                      <a:pt x="464" y="8"/>
                      <a:pt x="504" y="96"/>
                      <a:pt x="528" y="104"/>
                    </a:cubicBezTo>
                    <a:cubicBezTo>
                      <a:pt x="552" y="112"/>
                      <a:pt x="576" y="64"/>
                      <a:pt x="576" y="56"/>
                    </a:cubicBezTo>
                  </a:path>
                </a:pathLst>
              </a:cu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rot="10800000" vert="eaVert" wrap="none" anchor="ctr">
                <a:prstTxWarp prst="textNoShape">
                  <a:avLst/>
                </a:prstTxWarp>
              </a:bodyPr>
              <a:lstStyle/>
              <a:p>
                <a:endParaRPr lang="en-US" sz="2000">
                  <a:effectLst/>
                </a:endParaRPr>
              </a:p>
            </p:txBody>
          </p:sp>
          <p:sp>
            <p:nvSpPr>
              <p:cNvPr id="26" name="Text Box 29" hidden="1"/>
              <p:cNvSpPr txBox="1">
                <a:spLocks noChangeArrowheads="1"/>
              </p:cNvSpPr>
              <p:nvPr/>
            </p:nvSpPr>
            <p:spPr bwMode="auto">
              <a:xfrm rot="7125639">
                <a:off x="1655401" y="1113442"/>
                <a:ext cx="452185" cy="556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  <a:effectLst/>
                    <a:latin typeface="Symbol" charset="2"/>
                  </a:rPr>
                  <a:t>g</a:t>
                </a:r>
                <a:r>
                  <a:rPr lang="en-US" sz="2400" b="1" baseline="30000" dirty="0" smtClean="0">
                    <a:solidFill>
                      <a:srgbClr val="FFFF00"/>
                    </a:solidFill>
                    <a:effectLst/>
                  </a:rPr>
                  <a:t>*</a:t>
                </a:r>
                <a:endParaRPr lang="en-US" sz="2400" b="1" baseline="30000" dirty="0">
                  <a:solidFill>
                    <a:srgbClr val="FFFF00"/>
                  </a:solidFill>
                  <a:effectLst/>
                </a:endParaRPr>
              </a:p>
            </p:txBody>
          </p:sp>
          <p:sp>
            <p:nvSpPr>
              <p:cNvPr id="27" name="Rectangle 11" hidden="1"/>
              <p:cNvSpPr>
                <a:spLocks noChangeArrowheads="1"/>
              </p:cNvSpPr>
              <p:nvPr/>
            </p:nvSpPr>
            <p:spPr bwMode="auto">
              <a:xfrm rot="7125639">
                <a:off x="2643076" y="1357799"/>
                <a:ext cx="471689" cy="4421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90488" tIns="44450" rIns="90488" bIns="44450">
                <a:prstTxWarp prst="textNoShape">
                  <a:avLst/>
                </a:prstTxWarp>
                <a:spAutoFit/>
              </a:bodyPr>
              <a:lstStyle/>
              <a:p>
                <a:pPr algn="l" defTabSz="762000" eaLnBrk="0" hangingPunct="0">
                  <a:defRPr/>
                </a:pPr>
                <a:r>
                  <a:rPr lang="en-US" i="1" dirty="0">
                    <a:solidFill>
                      <a:srgbClr val="FFFFFF"/>
                    </a:solidFill>
                    <a:latin typeface="Georgia"/>
                    <a:cs typeface="Georgia"/>
                  </a:rPr>
                  <a:t>e</a:t>
                </a:r>
                <a:r>
                  <a:rPr lang="en-US" baseline="40000" dirty="0" smtClean="0">
                    <a:solidFill>
                      <a:srgbClr val="FFFFFF"/>
                    </a:solidFill>
                    <a:effectLst/>
                  </a:rPr>
                  <a:t>+</a:t>
                </a:r>
                <a:endParaRPr lang="en-US" baseline="40000" dirty="0">
                  <a:solidFill>
                    <a:srgbClr val="FFFFFF"/>
                  </a:solidFill>
                  <a:effectLst/>
                </a:endParaRPr>
              </a:p>
            </p:txBody>
          </p:sp>
        </p:grpSp>
        <p:sp>
          <p:nvSpPr>
            <p:cNvPr id="28" name="Text Box 35" hidden="1"/>
            <p:cNvSpPr txBox="1">
              <a:spLocks noChangeArrowheads="1"/>
            </p:cNvSpPr>
            <p:nvPr/>
          </p:nvSpPr>
          <p:spPr bwMode="auto">
            <a:xfrm rot="19837811">
              <a:off x="63553" y="2982865"/>
              <a:ext cx="164154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>
                  <a:solidFill>
                    <a:srgbClr val="F1AA07"/>
                  </a:solidFill>
                  <a:latin typeface="Symbol" charset="2"/>
                </a:rPr>
                <a:t>K, </a:t>
              </a:r>
              <a:r>
                <a:rPr lang="en-US" sz="1600" b="1" dirty="0" smtClean="0">
                  <a:solidFill>
                    <a:srgbClr val="F1AA07"/>
                  </a:solidFill>
                  <a:latin typeface="Symbol" charset="2"/>
                </a:rPr>
                <a:t>L, </a:t>
              </a:r>
              <a:r>
                <a:rPr lang="en-US" sz="1600" b="1" dirty="0">
                  <a:solidFill>
                    <a:srgbClr val="F1AA07"/>
                  </a:solidFill>
                  <a:latin typeface="Symbol" charset="2"/>
                </a:rPr>
                <a:t>f, X</a:t>
              </a:r>
              <a:r>
                <a:rPr lang="en-US" sz="1600" b="1" dirty="0" smtClean="0">
                  <a:solidFill>
                    <a:srgbClr val="F1AA07"/>
                  </a:solidFill>
                  <a:latin typeface="Symbol" charset="2"/>
                </a:rPr>
                <a:t>,… </a:t>
              </a:r>
              <a:endParaRPr lang="en-US" sz="1600" b="1" dirty="0">
                <a:solidFill>
                  <a:srgbClr val="F1AA07"/>
                </a:solidFill>
                <a:latin typeface="Symbol" charset="2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-112675" y="1258052"/>
            <a:ext cx="2097024" cy="4901184"/>
            <a:chOff x="317499" y="317500"/>
            <a:chExt cx="2097024" cy="4901184"/>
          </a:xfrm>
        </p:grpSpPr>
        <p:pic>
          <p:nvPicPr>
            <p:cNvPr id="53" name="PFE element 56" descr="Q8A4fOkR2kPn34.png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2097024" cy="4901184"/>
            </a:xfrm>
            <a:prstGeom prst="rect">
              <a:avLst/>
            </a:prstGeom>
          </p:spPr>
        </p:pic>
        <p:sp>
          <p:nvSpPr>
            <p:cNvPr id="54" name="Shape_274"/>
            <p:cNvSpPr/>
            <p:nvPr/>
          </p:nvSpPr>
          <p:spPr>
            <a:xfrm>
              <a:off x="317499" y="317500"/>
              <a:ext cx="2097024" cy="490118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fehide57" hidden="1"/>
          <p:cNvSpPr>
            <a:spLocks noChangeArrowheads="1"/>
          </p:cNvSpPr>
          <p:nvPr/>
        </p:nvSpPr>
        <p:spPr bwMode="auto">
          <a:xfrm rot="16200000">
            <a:off x="4917163" y="3635041"/>
            <a:ext cx="895180" cy="5173457"/>
          </a:xfrm>
          <a:prstGeom prst="downArrow">
            <a:avLst>
              <a:gd name="adj1" fmla="val 50000"/>
              <a:gd name="adj2" fmla="val 55107"/>
            </a:avLst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9900"/>
                </a:solidFill>
                <a:latin typeface="Gill Sans Light"/>
                <a:cs typeface="Gill Sans Light"/>
              </a:rPr>
              <a:t>Rare and penetrating </a:t>
            </a:r>
            <a:r>
              <a:rPr lang="en-US" sz="2400" dirty="0" smtClean="0">
                <a:solidFill>
                  <a:srgbClr val="FF9900"/>
                </a:solidFill>
                <a:latin typeface="Gill Sans Light"/>
                <a:cs typeface="Gill Sans Light"/>
              </a:rPr>
              <a:t>probes</a:t>
            </a:r>
            <a:endParaRPr lang="en-US" sz="2400" dirty="0">
              <a:solidFill>
                <a:srgbClr val="FF9900"/>
              </a:solidFill>
              <a:latin typeface="Gill Sans Light"/>
              <a:cs typeface="Gill Sans Light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767857" y="5761522"/>
            <a:ext cx="5193792" cy="920496"/>
            <a:chOff x="317500" y="317500"/>
            <a:chExt cx="5193792" cy="920496"/>
          </a:xfrm>
        </p:grpSpPr>
        <p:pic>
          <p:nvPicPr>
            <p:cNvPr id="56" name="PFE element 57" descr="Q8A4fOkR2kPn35.png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193792" cy="920496"/>
            </a:xfrm>
            <a:prstGeom prst="rect">
              <a:avLst/>
            </a:prstGeom>
          </p:spPr>
        </p:pic>
        <p:sp>
          <p:nvSpPr>
            <p:cNvPr id="57" name="Shape_275"/>
            <p:cNvSpPr/>
            <p:nvPr/>
          </p:nvSpPr>
          <p:spPr>
            <a:xfrm>
              <a:off x="317500" y="317500"/>
              <a:ext cx="5193792" cy="9204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FE element 58" descr="Q8A4fOkR2kPn36.png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2" y="3042628"/>
            <a:ext cx="2889504" cy="341376"/>
          </a:xfrm>
          <a:prstGeom prst="rect">
            <a:avLst/>
          </a:prstGeom>
        </p:spPr>
      </p:pic>
      <p:pic>
        <p:nvPicPr>
          <p:cNvPr id="60" name="PFE element 59" descr="Q8A4fOkR2kPn37.png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04" y="2162779"/>
            <a:ext cx="883920" cy="3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qcd_phase_diagram_faciliti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2" y="781224"/>
            <a:ext cx="4189681" cy="4087936"/>
          </a:xfrm>
          <a:prstGeom prst="rect">
            <a:avLst/>
          </a:prstGeom>
        </p:spPr>
      </p:pic>
      <p:pic>
        <p:nvPicPr>
          <p:cNvPr id="4" name="PFE element 61" descr="Q8A4fOkR2kPn38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08" y="42140"/>
            <a:ext cx="8406384" cy="1085088"/>
          </a:xfrm>
          <a:prstGeom prst="rect">
            <a:avLst/>
          </a:prstGeom>
        </p:spPr>
      </p:pic>
      <p:pic>
        <p:nvPicPr>
          <p:cNvPr id="7" name="PFE element 62" descr="Q8A4fOkR2kPn39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16" y="1332696"/>
            <a:ext cx="4907280" cy="1883664"/>
          </a:xfrm>
          <a:prstGeom prst="rect">
            <a:avLst/>
          </a:prstGeom>
        </p:spPr>
      </p:pic>
      <p:sp>
        <p:nvSpPr>
          <p:cNvPr id="15" name="pfehide63" hidden="1"/>
          <p:cNvSpPr txBox="1">
            <a:spLocks/>
          </p:cNvSpPr>
          <p:nvPr/>
        </p:nvSpPr>
        <p:spPr>
          <a:xfrm>
            <a:off x="128463" y="5112568"/>
            <a:ext cx="6336705" cy="399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FF9900"/>
                </a:solidFill>
              </a:rPr>
              <a:t>HADES currently explores the high-</a:t>
            </a:r>
            <a:r>
              <a:rPr lang="en-US" sz="1800" dirty="0" err="1" smtClean="0">
                <a:solidFill>
                  <a:srgbClr val="FF9900"/>
                </a:solidFill>
                <a:latin typeface="Symbol" charset="2"/>
                <a:cs typeface="Symbol" charset="2"/>
              </a:rPr>
              <a:t>m</a:t>
            </a:r>
            <a:r>
              <a:rPr lang="en-US" sz="1800" baseline="-25000" dirty="0" err="1" smtClean="0">
                <a:solidFill>
                  <a:srgbClr val="FF9900"/>
                </a:solidFill>
              </a:rPr>
              <a:t>B</a:t>
            </a:r>
            <a:r>
              <a:rPr lang="en-US" sz="1800" dirty="0" smtClean="0">
                <a:solidFill>
                  <a:srgbClr val="FF9900"/>
                </a:solidFill>
              </a:rPr>
              <a:t> region</a:t>
            </a:r>
            <a:endParaRPr lang="en-US" sz="1600" dirty="0" smtClean="0">
              <a:solidFill>
                <a:srgbClr val="09CE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6895" y="5108154"/>
            <a:ext cx="6339840" cy="408432"/>
            <a:chOff x="317499" y="317499"/>
            <a:chExt cx="6339840" cy="408432"/>
          </a:xfrm>
        </p:grpSpPr>
        <p:pic>
          <p:nvPicPr>
            <p:cNvPr id="9" name="PFE element 63" descr="Q8A4fOkR2kPn40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499"/>
              <a:ext cx="6339840" cy="408432"/>
            </a:xfrm>
            <a:prstGeom prst="rect">
              <a:avLst/>
            </a:prstGeom>
          </p:spPr>
        </p:pic>
        <p:sp>
          <p:nvSpPr>
            <p:cNvPr id="10" name="Shape_276"/>
            <p:cNvSpPr/>
            <p:nvPr/>
          </p:nvSpPr>
          <p:spPr>
            <a:xfrm>
              <a:off x="317499" y="317499"/>
              <a:ext cx="6339840" cy="4084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hades_logo.png"/>
          <p:cNvPicPr>
            <a:picLocks noChangeAspect="1"/>
          </p:cNvPicPr>
          <p:nvPr/>
        </p:nvPicPr>
        <p:blipFill>
          <a:blip r:embed="rId7" cstate="screen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720" y="3212976"/>
            <a:ext cx="957606" cy="761504"/>
          </a:xfrm>
          <a:prstGeom prst="rect">
            <a:avLst/>
          </a:prstGeom>
        </p:spPr>
      </p:pic>
      <p:grpSp>
        <p:nvGrpSpPr>
          <p:cNvPr id="91" name="pfehide65" hidden="1"/>
          <p:cNvGrpSpPr/>
          <p:nvPr/>
        </p:nvGrpSpPr>
        <p:grpSpPr>
          <a:xfrm>
            <a:off x="6533045" y="3429354"/>
            <a:ext cx="3244491" cy="3167998"/>
            <a:chOff x="6533045" y="3429354"/>
            <a:chExt cx="3244491" cy="3167998"/>
          </a:xfrm>
        </p:grpSpPr>
        <p:grpSp>
          <p:nvGrpSpPr>
            <p:cNvPr id="87" name="Group 86" hidden="1"/>
            <p:cNvGrpSpPr/>
            <p:nvPr/>
          </p:nvGrpSpPr>
          <p:grpSpPr>
            <a:xfrm>
              <a:off x="6533045" y="3429354"/>
              <a:ext cx="3244491" cy="3167998"/>
              <a:chOff x="6533045" y="3429354"/>
              <a:chExt cx="3244491" cy="3167998"/>
            </a:xfrm>
          </p:grpSpPr>
          <p:pic>
            <p:nvPicPr>
              <p:cNvPr id="31" name="Picture 30" descr="hades_hadron_mult_auau.png" hidden="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3045" y="3429354"/>
                <a:ext cx="3244491" cy="3167998"/>
              </a:xfrm>
              <a:prstGeom prst="rect">
                <a:avLst/>
              </a:prstGeom>
            </p:spPr>
          </p:pic>
          <p:sp>
            <p:nvSpPr>
              <p:cNvPr id="65" name="TextBox 64" hidden="1"/>
              <p:cNvSpPr txBox="1"/>
              <p:nvPr/>
            </p:nvSpPr>
            <p:spPr>
              <a:xfrm>
                <a:off x="7054011" y="5398616"/>
                <a:ext cx="15696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Gill Sans Light"/>
                    <a:cs typeface="Gill Sans Light"/>
                  </a:rPr>
                  <a:t>Au+Au</a:t>
                </a:r>
                <a:r>
                  <a:rPr lang="en-US" sz="1400" dirty="0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Gill Sans Light"/>
                    <a:cs typeface="Gill Sans Light"/>
                  </a:rPr>
                  <a:t> 1.23A </a:t>
                </a:r>
                <a:r>
                  <a:rPr lang="en-US" sz="1400" dirty="0" err="1" smtClean="0">
                    <a:solidFill>
                      <a:schemeClr val="bg1">
                        <a:lumMod val="75000"/>
                        <a:lumOff val="25000"/>
                      </a:schemeClr>
                    </a:solidFill>
                    <a:latin typeface="Gill Sans Light"/>
                    <a:cs typeface="Gill Sans Light"/>
                  </a:rPr>
                  <a:t>GeV</a:t>
                </a:r>
                <a:endParaRPr lang="en-US" sz="1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Gill Sans Light"/>
                  <a:cs typeface="Gill Sans Light"/>
                </a:endParaRPr>
              </a:p>
            </p:txBody>
          </p:sp>
        </p:grpSp>
        <p:sp>
          <p:nvSpPr>
            <p:cNvPr id="89" name="Striped Right Arrow 88" hidden="1"/>
            <p:cNvSpPr/>
            <p:nvPr/>
          </p:nvSpPr>
          <p:spPr>
            <a:xfrm rot="5400000">
              <a:off x="8356002" y="4378134"/>
              <a:ext cx="1897176" cy="638284"/>
            </a:xfrm>
            <a:prstGeom prst="stripedRightArrow">
              <a:avLst/>
            </a:prstGeom>
            <a:solidFill>
              <a:srgbClr val="FF787A">
                <a:alpha val="20000"/>
              </a:srgbClr>
            </a:solidFill>
            <a:ln w="12700">
              <a:noFill/>
              <a:prstDash val="dot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" name="Striped Right Arrow 89" hidden="1"/>
            <p:cNvSpPr/>
            <p:nvPr/>
          </p:nvSpPr>
          <p:spPr>
            <a:xfrm rot="5400000">
              <a:off x="8241743" y="3956040"/>
              <a:ext cx="1043941" cy="638284"/>
            </a:xfrm>
            <a:prstGeom prst="stripedRightArrow">
              <a:avLst/>
            </a:prstGeom>
            <a:solidFill>
              <a:srgbClr val="6149FF">
                <a:alpha val="20000"/>
              </a:srgbClr>
            </a:solidFill>
            <a:ln w="12700">
              <a:noFill/>
              <a:prstDash val="sysDash"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30706" y="3425345"/>
            <a:ext cx="3249168" cy="3176016"/>
            <a:chOff x="317499" y="317500"/>
            <a:chExt cx="3249168" cy="3176016"/>
          </a:xfrm>
        </p:grpSpPr>
        <p:pic>
          <p:nvPicPr>
            <p:cNvPr id="12" name="PFE element 65" descr="Q8A4fOkR2kPn41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500"/>
              <a:ext cx="3249168" cy="3176016"/>
            </a:xfrm>
            <a:prstGeom prst="rect">
              <a:avLst/>
            </a:prstGeom>
          </p:spPr>
        </p:pic>
        <p:sp>
          <p:nvSpPr>
            <p:cNvPr id="13" name="Shape_277"/>
            <p:cNvSpPr/>
            <p:nvPr/>
          </p:nvSpPr>
          <p:spPr>
            <a:xfrm>
              <a:off x="317499" y="317500"/>
              <a:ext cx="3249168" cy="317601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" name="Picture 91" descr="interaction_rates_JPARC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045" y="3412958"/>
            <a:ext cx="3299972" cy="3184394"/>
          </a:xfrm>
          <a:prstGeom prst="rect">
            <a:avLst/>
          </a:prstGeom>
        </p:spPr>
      </p:pic>
      <p:sp>
        <p:nvSpPr>
          <p:cNvPr id="6" name="pfehide67" hidden="1"/>
          <p:cNvSpPr/>
          <p:nvPr/>
        </p:nvSpPr>
        <p:spPr>
          <a:xfrm>
            <a:off x="7061179" y="5828997"/>
            <a:ext cx="25606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CBM </a:t>
            </a:r>
            <a:r>
              <a:rPr lang="en-US" sz="1200" i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collab</a:t>
            </a:r>
            <a:r>
              <a:rPr lang="en-US" sz="1200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., arXiv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:1607.01487 [</a:t>
            </a:r>
            <a:r>
              <a:rPr lang="en-US" sz="1200" i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nucl</a:t>
            </a:r>
            <a:r>
              <a:rPr lang="en-US" sz="12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-ex</a:t>
            </a:r>
            <a:r>
              <a:rPr lang="en-US" sz="1200" i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Gill Sans Light"/>
                <a:cs typeface="Gill Sans Light"/>
              </a:rPr>
              <a:t>]</a:t>
            </a:r>
            <a:endParaRPr lang="en-US" sz="1200" i="1" dirty="0">
              <a:solidFill>
                <a:schemeClr val="bg1">
                  <a:lumMod val="75000"/>
                  <a:lumOff val="25000"/>
                </a:schemeClr>
              </a:solidFill>
              <a:latin typeface="Gill Sans Light"/>
              <a:cs typeface="Gill Sans Ligh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58279" y="5827288"/>
            <a:ext cx="2566416" cy="280416"/>
            <a:chOff x="317499" y="317499"/>
            <a:chExt cx="2566416" cy="280416"/>
          </a:xfrm>
        </p:grpSpPr>
        <p:pic>
          <p:nvPicPr>
            <p:cNvPr id="19" name="PFE element 67" descr="Q8A4fOkR2kPn42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499"/>
              <a:ext cx="2566416" cy="280416"/>
            </a:xfrm>
            <a:prstGeom prst="rect">
              <a:avLst/>
            </a:prstGeom>
          </p:spPr>
        </p:pic>
        <p:sp>
          <p:nvSpPr>
            <p:cNvPr id="20" name="Shape_278"/>
            <p:cNvSpPr/>
            <p:nvPr/>
          </p:nvSpPr>
          <p:spPr>
            <a:xfrm>
              <a:off x="317499" y="317499"/>
              <a:ext cx="2566416" cy="28041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pfehide68" hidden="1"/>
          <p:cNvSpPr txBox="1">
            <a:spLocks/>
          </p:cNvSpPr>
          <p:nvPr/>
        </p:nvSpPr>
        <p:spPr>
          <a:xfrm>
            <a:off x="128463" y="5512171"/>
            <a:ext cx="6336705" cy="399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514EC"/>
              </a:buClr>
            </a:pPr>
            <a:r>
              <a:rPr lang="en-US" sz="1800" dirty="0" smtClean="0">
                <a:solidFill>
                  <a:srgbClr val="F514EC"/>
                </a:solidFill>
              </a:rPr>
              <a:t>Very competitive </a:t>
            </a:r>
            <a:r>
              <a:rPr lang="en-US" sz="1800" dirty="0" err="1" smtClean="0">
                <a:solidFill>
                  <a:srgbClr val="F514EC"/>
                </a:solidFill>
              </a:rPr>
              <a:t>w.r.t</a:t>
            </a:r>
            <a:r>
              <a:rPr lang="en-US" sz="1800" dirty="0" smtClean="0">
                <a:solidFill>
                  <a:srgbClr val="F514EC"/>
                </a:solidFill>
              </a:rPr>
              <a:t>. interaction rate capability</a:t>
            </a:r>
            <a:endParaRPr lang="en-US" sz="1600" dirty="0" smtClean="0">
              <a:solidFill>
                <a:srgbClr val="09CEFF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26895" y="5510507"/>
            <a:ext cx="6339840" cy="402336"/>
            <a:chOff x="317499" y="317499"/>
            <a:chExt cx="6339840" cy="402336"/>
          </a:xfrm>
        </p:grpSpPr>
        <p:pic>
          <p:nvPicPr>
            <p:cNvPr id="22" name="PFE element 68" descr="Q8A4fOkR2kPn43.png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499"/>
              <a:ext cx="6339840" cy="402336"/>
            </a:xfrm>
            <a:prstGeom prst="rect">
              <a:avLst/>
            </a:prstGeom>
          </p:spPr>
        </p:pic>
        <p:sp>
          <p:nvSpPr>
            <p:cNvPr id="23" name="Shape_279"/>
            <p:cNvSpPr/>
            <p:nvPr/>
          </p:nvSpPr>
          <p:spPr>
            <a:xfrm>
              <a:off x="317499" y="317499"/>
              <a:ext cx="6339840" cy="40233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fehide69" hidden="1"/>
          <p:cNvSpPr txBox="1">
            <a:spLocks/>
          </p:cNvSpPr>
          <p:nvPr/>
        </p:nvSpPr>
        <p:spPr>
          <a:xfrm>
            <a:off x="128463" y="5911180"/>
            <a:ext cx="6336705" cy="71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Wingdings" charset="2"/>
              <a:buChar char="q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8FF72"/>
              </a:buClr>
              <a:buSzPct val="80000"/>
              <a:buFont typeface="Wingdings" charset="2"/>
              <a:buChar char="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00"/>
              </a:buClr>
              <a:buSzPct val="100000"/>
              <a:buFont typeface="Courier New"/>
              <a:buChar char="o"/>
              <a:defRPr sz="2000" b="0" i="0" kern="1200" spc="30" baseline="0">
                <a:solidFill>
                  <a:schemeClr val="tx1"/>
                </a:solidFill>
                <a:latin typeface="Gill Sans Light"/>
                <a:ea typeface="+mn-ea"/>
                <a:cs typeface="Gill Sans Light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9CEFF"/>
              </a:buClr>
            </a:pPr>
            <a:r>
              <a:rPr lang="en-US" sz="1800" dirty="0" smtClean="0">
                <a:solidFill>
                  <a:srgbClr val="09CEFF"/>
                </a:solidFill>
              </a:rPr>
              <a:t>HADES is part of the beam energy scan</a:t>
            </a:r>
            <a:r>
              <a:rPr lang="en-US" sz="1800" dirty="0">
                <a:solidFill>
                  <a:srgbClr val="09CEFF"/>
                </a:solidFill>
              </a:rPr>
              <a:t/>
            </a:r>
            <a:br>
              <a:rPr lang="en-US" sz="1800" dirty="0">
                <a:solidFill>
                  <a:srgbClr val="09CEFF"/>
                </a:solidFill>
              </a:rPr>
            </a:br>
            <a:r>
              <a:rPr lang="en-US" sz="1600" dirty="0" smtClean="0">
                <a:solidFill>
                  <a:srgbClr val="09CEFF"/>
                </a:solidFill>
                <a:sym typeface="Wingdings"/>
              </a:rPr>
              <a:t> marks lowest point of the excitation function </a:t>
            </a:r>
            <a:endParaRPr lang="en-US" sz="1600" dirty="0" smtClean="0">
              <a:solidFill>
                <a:srgbClr val="09CEFF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6895" y="5906682"/>
            <a:ext cx="6339840" cy="725424"/>
            <a:chOff x="317499" y="317499"/>
            <a:chExt cx="6339840" cy="725424"/>
          </a:xfrm>
        </p:grpSpPr>
        <p:pic>
          <p:nvPicPr>
            <p:cNvPr id="25" name="PFE element 69" descr="Q8A4fOkR2kPn44.png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499" y="317499"/>
              <a:ext cx="6339840" cy="725424"/>
            </a:xfrm>
            <a:prstGeom prst="rect">
              <a:avLst/>
            </a:prstGeom>
          </p:spPr>
        </p:pic>
        <p:sp>
          <p:nvSpPr>
            <p:cNvPr id="26" name="Shape_280"/>
            <p:cNvSpPr/>
            <p:nvPr/>
          </p:nvSpPr>
          <p:spPr>
            <a:xfrm>
              <a:off x="317499" y="317499"/>
              <a:ext cx="6339840" cy="72542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85000"/>
                    <a:alpha val="0"/>
                  </a:schemeClr>
                </a:gs>
                <a:gs pos="100000">
                  <a:schemeClr val="accent1">
                    <a:tint val="90000"/>
                    <a:satMod val="200000"/>
                    <a:alpha val="0"/>
                  </a:schemeClr>
                </a:gs>
              </a:gsLst>
              <a:path path="circle">
                <a:fillToRect l="100000" t="100000" r="100000" b="100000"/>
              </a:path>
              <a:tileRect/>
            </a:gradFill>
            <a:ln w="9525" cap="flat" cmpd="sng" algn="ctr">
              <a:solidFill>
                <a:schemeClr val="accent1">
                  <a:alpha val="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4439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ADES_RPC_1920_x_120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8956" y="694134"/>
            <a:ext cx="8382000" cy="5975226"/>
          </a:xfrm>
          <a:prstGeom prst="rect">
            <a:avLst/>
          </a:prstGeom>
        </p:spPr>
      </p:pic>
      <p:pic>
        <p:nvPicPr>
          <p:cNvPr id="4" name="PFE element 71" descr="Q8A4fOkR2kPn45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pic>
        <p:nvPicPr>
          <p:cNvPr id="6" name="PFE element 72" descr="Q8A4fOkR2kPn46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38" y="687924"/>
            <a:ext cx="4907280" cy="1377696"/>
          </a:xfrm>
          <a:prstGeom prst="rect">
            <a:avLst/>
          </a:prstGeom>
        </p:spPr>
      </p:pic>
      <p:pic>
        <p:nvPicPr>
          <p:cNvPr id="8" name="PFE element 73" descr="Q8A4fOkR2kPn47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4" y="5254210"/>
            <a:ext cx="5145024" cy="1420368"/>
          </a:xfrm>
          <a:prstGeom prst="rect">
            <a:avLst/>
          </a:prstGeom>
        </p:spPr>
      </p:pic>
      <p:pic>
        <p:nvPicPr>
          <p:cNvPr id="9" name="PFE element 74" descr="Q8A4fOkR2kPn48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80" y="5441596"/>
            <a:ext cx="4035552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8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ED_cut.pn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69" t="8947" r="34871" b="10769"/>
          <a:stretch/>
        </p:blipFill>
        <p:spPr>
          <a:xfrm flipH="1">
            <a:off x="5313040" y="2456"/>
            <a:ext cx="4608512" cy="4684992"/>
          </a:xfrm>
          <a:prstGeom prst="rect">
            <a:avLst/>
          </a:prstGeom>
        </p:spPr>
      </p:pic>
      <p:pic>
        <p:nvPicPr>
          <p:cNvPr id="5" name="PFE element 76" descr="Q8A4fOkR2kPn49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42776"/>
            <a:ext cx="8589264" cy="615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16" y="656624"/>
            <a:ext cx="4571900" cy="3096344"/>
          </a:xfrm>
          <a:prstGeom prst="rect">
            <a:avLst/>
          </a:prstGeom>
        </p:spPr>
      </p:pic>
      <p:pic>
        <p:nvPicPr>
          <p:cNvPr id="7" name="PFE element 78" descr="Q8A4fOkR2kPn50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64" y="818232"/>
            <a:ext cx="3785616" cy="18775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208" y="4083924"/>
            <a:ext cx="2512927" cy="2434704"/>
          </a:xfrm>
          <a:prstGeom prst="rect">
            <a:avLst/>
          </a:prstGeom>
        </p:spPr>
      </p:pic>
      <p:pic>
        <p:nvPicPr>
          <p:cNvPr id="9" name="PFE element 80" descr="Q8A4fOkR2kPn51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145" y="4053191"/>
            <a:ext cx="463296" cy="7132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8" y="4161274"/>
            <a:ext cx="2688111" cy="2612621"/>
          </a:xfrm>
          <a:prstGeom prst="rect">
            <a:avLst/>
          </a:prstGeom>
        </p:spPr>
      </p:pic>
      <p:pic>
        <p:nvPicPr>
          <p:cNvPr id="10" name="PFE element 82" descr="Q8A4fOkR2kPn53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8" y="3785608"/>
            <a:ext cx="3621024" cy="438912"/>
          </a:xfrm>
          <a:prstGeom prst="rect">
            <a:avLst/>
          </a:prstGeom>
        </p:spPr>
      </p:pic>
      <p:pic>
        <p:nvPicPr>
          <p:cNvPr id="34" name="Picture 33" descr="plot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087" y="4093920"/>
            <a:ext cx="2464695" cy="2448000"/>
          </a:xfrm>
          <a:prstGeom prst="rect">
            <a:avLst/>
          </a:prstGeom>
        </p:spPr>
      </p:pic>
      <p:pic>
        <p:nvPicPr>
          <p:cNvPr id="11" name="PFE element 84" descr="Q8A4fOkR2kPn54.png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36" y="4184440"/>
            <a:ext cx="1450848" cy="14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1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err="1">
            <a:latin typeface="Gill Sans Light"/>
            <a:cs typeface="Gill Sans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47957</TotalTime>
  <Words>762</Words>
  <Application>Microsoft Macintosh PowerPoint</Application>
  <PresentationFormat>A4 Paper (210x297 mm)</PresentationFormat>
  <Paragraphs>110</Paragraphs>
  <Slides>31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Horizon</vt:lpstr>
      <vt:lpstr>Equation</vt:lpstr>
      <vt:lpstr>PowerPoint Presentation</vt:lpstr>
      <vt:lpstr>Hades gate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Helmholtzzentrum für Schwerionenforschung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GSI</dc:creator>
  <cp:lastModifiedBy>Tetyana Galatyuk</cp:lastModifiedBy>
  <cp:revision>1145</cp:revision>
  <cp:lastPrinted>2013-05-03T14:46:23Z</cp:lastPrinted>
  <dcterms:created xsi:type="dcterms:W3CDTF">2009-01-13T11:41:34Z</dcterms:created>
  <dcterms:modified xsi:type="dcterms:W3CDTF">2016-09-12T08:46:42Z</dcterms:modified>
</cp:coreProperties>
</file>