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8" r:id="rId3"/>
    <p:sldId id="265" r:id="rId4"/>
    <p:sldId id="262" r:id="rId5"/>
    <p:sldId id="266" r:id="rId6"/>
    <p:sldId id="256" r:id="rId7"/>
    <p:sldId id="261" r:id="rId8"/>
    <p:sldId id="268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31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15" autoAdjust="0"/>
  </p:normalViewPr>
  <p:slideViewPr>
    <p:cSldViewPr>
      <p:cViewPr varScale="1">
        <p:scale>
          <a:sx n="91" d="100"/>
          <a:sy n="91" d="100"/>
        </p:scale>
        <p:origin x="-1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B84FA-2370-4CDB-A799-9D96E3F978DD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991E3-C8BD-4C06-ACC6-9EE7625C53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3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991E3-C8BD-4C06-ACC6-9EE7625C53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19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0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3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6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6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7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19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8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9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4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9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1026-B412-43EF-B78F-719B796A35E8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1800-7CB2-4BE4-B247-0E3C3BF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119935"/>
            <a:ext cx="4479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Muon System Digital Electronics  </a:t>
            </a:r>
          </a:p>
          <a:p>
            <a:pPr algn="ctr"/>
            <a:r>
              <a:rPr lang="en-US" sz="2400" b="1" dirty="0"/>
              <a:t> </a:t>
            </a:r>
            <a:r>
              <a:rPr lang="en-US" sz="2400" b="1" dirty="0" smtClean="0"/>
              <a:t>        (prototype design)               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807854"/>
            <a:ext cx="257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N.Zhuravlev</a:t>
            </a:r>
            <a:r>
              <a:rPr lang="en-US" b="1" dirty="0" smtClean="0"/>
              <a:t>, JINR/</a:t>
            </a:r>
            <a:r>
              <a:rPr lang="en-US" b="1" dirty="0" err="1" smtClean="0"/>
              <a:t>Dubna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3997526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Novosibirsk, September,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61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4149" y="735715"/>
            <a:ext cx="363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Electronics for PANDA Muon System</a:t>
            </a:r>
            <a:endParaRPr lang="ru-RU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1" y="1556792"/>
            <a:ext cx="597954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15281" y="3861048"/>
            <a:ext cx="3437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Simplified Block diagram of the data stream</a:t>
            </a:r>
            <a:endParaRPr lang="ru-RU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83370" y="4365104"/>
            <a:ext cx="7028206" cy="203132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The total number of readout channels in Muon System is about 100000</a:t>
            </a:r>
          </a:p>
          <a:p>
            <a:r>
              <a:rPr lang="en-US" sz="1400" dirty="0" smtClean="0"/>
              <a:t>- The time resolution of the mini-drift tubes - 100÷200ns</a:t>
            </a:r>
          </a:p>
          <a:p>
            <a:r>
              <a:rPr lang="en-US" sz="1400" dirty="0" smtClean="0"/>
              <a:t>- The average hit rate from Muon System is about 30 hits/interaction</a:t>
            </a:r>
          </a:p>
          <a:p>
            <a:r>
              <a:rPr lang="en-US" sz="1400" dirty="0" smtClean="0"/>
              <a:t>- The expected data rate for Muon System is about 19 </a:t>
            </a:r>
            <a:r>
              <a:rPr lang="en-US" sz="1400" dirty="0" err="1" smtClean="0"/>
              <a:t>Gbps</a:t>
            </a:r>
            <a:endParaRPr lang="en-US" sz="1400" dirty="0" smtClean="0"/>
          </a:p>
          <a:p>
            <a:r>
              <a:rPr lang="en-US" sz="1400" dirty="0" smtClean="0"/>
              <a:t>- Digital </a:t>
            </a:r>
            <a:r>
              <a:rPr lang="en-US" sz="1400" dirty="0"/>
              <a:t>unit operates as an input register (so called “Latch mode”).   </a:t>
            </a:r>
          </a:p>
          <a:p>
            <a:r>
              <a:rPr lang="en-US" sz="1400" dirty="0" smtClean="0"/>
              <a:t>- The most-effective solution for Digital Electronics is the use of FPGA architecture</a:t>
            </a:r>
          </a:p>
          <a:p>
            <a:r>
              <a:rPr lang="en-US" sz="1400" dirty="0" smtClean="0"/>
              <a:t>- The design Digital unit on the basis  of Xilinx FPGA XC7A200 (</a:t>
            </a:r>
            <a:r>
              <a:rPr lang="en-US" sz="1400" dirty="0" err="1" smtClean="0"/>
              <a:t>Artix</a:t>
            </a:r>
            <a:r>
              <a:rPr lang="en-US" sz="1400" dirty="0" smtClean="0"/>
              <a:t> 7 Family) is in  progress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The purpose is  to test  efficiency of this chip     </a:t>
            </a:r>
          </a:p>
          <a:p>
            <a:r>
              <a:rPr lang="en-US" sz="1400" dirty="0" smtClean="0"/>
              <a:t>- The unit will be functionally analogous to COMPASS digital R/O unit on the basis  of TDC F1</a:t>
            </a:r>
          </a:p>
        </p:txBody>
      </p:sp>
    </p:spTree>
    <p:extLst>
      <p:ext uri="{BB962C8B-B14F-4D97-AF65-F5344CB8AC3E}">
        <p14:creationId xmlns:p14="http://schemas.microsoft.com/office/powerpoint/2010/main" val="377713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1628801"/>
            <a:ext cx="7224713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3376" y="284630"/>
            <a:ext cx="8784976" cy="13681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rgbClr val="0070C0"/>
                </a:solidFill>
              </a:rPr>
              <a:t>Simplified Block-diagram  of Xilinx  FPGA Prototype R/O Module (</a:t>
            </a:r>
            <a:r>
              <a:rPr lang="en-US" sz="2000" b="1" u="sng" dirty="0" smtClean="0">
                <a:solidFill>
                  <a:srgbClr val="00B050"/>
                </a:solidFill>
              </a:rPr>
              <a:t>192ch</a:t>
            </a:r>
            <a:r>
              <a:rPr lang="en-US" sz="2000" b="1" u="sng" dirty="0" smtClean="0">
                <a:solidFill>
                  <a:srgbClr val="0070C0"/>
                </a:solidFill>
              </a:rPr>
              <a:t>)</a:t>
            </a:r>
            <a:r>
              <a:rPr lang="en-US" sz="2400" b="1" u="sng" dirty="0" smtClean="0">
                <a:solidFill>
                  <a:srgbClr val="0070C0"/>
                </a:solidFill>
              </a:rPr>
              <a:t/>
            </a:r>
            <a:br>
              <a:rPr lang="en-US" sz="2400" b="1" u="sng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1800" b="1" dirty="0" smtClean="0">
                <a:solidFill>
                  <a:srgbClr val="0070C0"/>
                </a:solidFill>
              </a:rPr>
              <a:t>to be tested with Range System Prototype at CERN; </a:t>
            </a:r>
            <a:r>
              <a:rPr lang="en-US" sz="1800" b="1" dirty="0" smtClean="0">
                <a:solidFill>
                  <a:srgbClr val="00B050"/>
                </a:solidFill>
              </a:rPr>
              <a:t>if the results will be positive, the </a:t>
            </a:r>
            <a:r>
              <a:rPr lang="en-US" sz="1800" b="1" dirty="0" err="1" smtClean="0">
                <a:solidFill>
                  <a:srgbClr val="00B050"/>
                </a:solidFill>
              </a:rPr>
              <a:t>Artix</a:t>
            </a:r>
            <a:r>
              <a:rPr lang="en-US" sz="1800" b="1" dirty="0" smtClean="0">
                <a:solidFill>
                  <a:srgbClr val="00B050"/>
                </a:solidFill>
              </a:rPr>
              <a:t> 7 chip may be regarded as the basis for the final PANDA/DAQ</a:t>
            </a:r>
            <a:r>
              <a:rPr lang="en-US" sz="1800" b="1" dirty="0" smtClean="0">
                <a:solidFill>
                  <a:srgbClr val="0070C0"/>
                </a:solidFill>
              </a:rPr>
              <a:t>)</a:t>
            </a:r>
            <a:endParaRPr lang="ru-RU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6020" y="861973"/>
            <a:ext cx="3961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DIGITAL 6U VME  R/O UNIT STRUCTURE</a:t>
            </a:r>
            <a:endParaRPr lang="ru-RU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30531" y="2160628"/>
            <a:ext cx="1976288" cy="1091879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88772" y="2463345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Mezzanine board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63219" y="4355408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</a:t>
            </a:r>
            <a:r>
              <a:rPr lang="en-US" b="1" dirty="0" smtClean="0"/>
              <a:t>otherboard</a:t>
            </a:r>
            <a:endParaRPr lang="en-US" b="1" dirty="0"/>
          </a:p>
          <a:p>
            <a:r>
              <a:rPr lang="en-US" b="1" dirty="0" smtClean="0"/>
              <a:t>(FPGA/</a:t>
            </a:r>
            <a:r>
              <a:rPr lang="en-US" b="1" dirty="0" err="1" smtClean="0"/>
              <a:t>Artix</a:t>
            </a:r>
            <a:r>
              <a:rPr lang="en-US" b="1" dirty="0" smtClean="0"/>
              <a:t> 7)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809126" y="2314518"/>
            <a:ext cx="82415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863827" y="5105374"/>
            <a:ext cx="81237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22122" y="2309457"/>
            <a:ext cx="675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96 </a:t>
            </a:r>
            <a:r>
              <a:rPr lang="en-US" sz="1400" dirty="0" err="1" smtClean="0"/>
              <a:t>ch</a:t>
            </a:r>
            <a:r>
              <a:rPr lang="en-US" sz="1400" dirty="0" smtClean="0"/>
              <a:t> 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50168" y="2001680"/>
            <a:ext cx="542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LVDS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737514" y="2732078"/>
            <a:ext cx="913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Threshold</a:t>
            </a:r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120770" y="2978282"/>
            <a:ext cx="124415" cy="151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Левая фигурная скобка 25"/>
          <p:cNvSpPr/>
          <p:nvPr/>
        </p:nvSpPr>
        <p:spPr>
          <a:xfrm>
            <a:off x="1639693" y="2231967"/>
            <a:ext cx="195642" cy="29698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532427" y="3568531"/>
            <a:ext cx="1875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Analog  Electronics</a:t>
            </a:r>
            <a:endParaRPr lang="ru-RU" sz="1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764" y="3929442"/>
            <a:ext cx="1976288" cy="135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20" y="2231968"/>
            <a:ext cx="1397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900988" y="3838168"/>
            <a:ext cx="542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LVDS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2083185" y="50940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ru-RU" sz="1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265" y="4063395"/>
            <a:ext cx="1397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54" y="5036765"/>
            <a:ext cx="1397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762125" y="4805457"/>
            <a:ext cx="913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Threshold</a:t>
            </a:r>
            <a:endParaRPr lang="ru-RU" sz="1400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3966218" y="3252507"/>
            <a:ext cx="4316" cy="67151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3318146" y="3252507"/>
            <a:ext cx="0" cy="66821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42414" y="4136641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96 </a:t>
            </a:r>
            <a:r>
              <a:rPr lang="en-US" sz="1400" dirty="0" err="1" smtClean="0"/>
              <a:t>ch</a:t>
            </a:r>
            <a:endParaRPr lang="ru-RU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3970534" y="3360990"/>
            <a:ext cx="60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LVTTL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97" y="3355695"/>
            <a:ext cx="927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96" y="3606890"/>
            <a:ext cx="1397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684" y="3606890"/>
            <a:ext cx="1397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4040384" y="352742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96</a:t>
            </a:r>
            <a:endParaRPr lang="ru-RU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937275" y="355162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ru-RU" sz="1400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814" y="3924023"/>
            <a:ext cx="1944216" cy="132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5516325" y="4368646"/>
            <a:ext cx="165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Interface board</a:t>
            </a:r>
            <a:endParaRPr lang="ru-RU" b="1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7235983" y="4065511"/>
            <a:ext cx="792088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202723" y="3757734"/>
            <a:ext cx="1052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USB -&gt; JTAG</a:t>
            </a:r>
            <a:endParaRPr lang="ru-RU" sz="1400" dirty="0"/>
          </a:p>
        </p:txBody>
      </p:sp>
      <p:cxnSp>
        <p:nvCxnSpPr>
          <p:cNvPr id="2049" name="Прямая со стрелкой 2048"/>
          <p:cNvCxnSpPr/>
          <p:nvPr/>
        </p:nvCxnSpPr>
        <p:spPr>
          <a:xfrm>
            <a:off x="7235983" y="4578630"/>
            <a:ext cx="792088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2060"/>
          <p:cNvSpPr txBox="1"/>
          <p:nvPr/>
        </p:nvSpPr>
        <p:spPr>
          <a:xfrm>
            <a:off x="7202723" y="4301010"/>
            <a:ext cx="1260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Remote </a:t>
            </a:r>
            <a:r>
              <a:rPr lang="en-US" sz="1400" dirty="0" err="1" smtClean="0"/>
              <a:t>Config</a:t>
            </a:r>
            <a:endParaRPr lang="ru-RU" sz="1400" dirty="0"/>
          </a:p>
        </p:txBody>
      </p:sp>
      <p:cxnSp>
        <p:nvCxnSpPr>
          <p:cNvPr id="2063" name="Прямая со стрелкой 2062"/>
          <p:cNvCxnSpPr/>
          <p:nvPr/>
        </p:nvCxnSpPr>
        <p:spPr>
          <a:xfrm flipV="1">
            <a:off x="7220920" y="5052032"/>
            <a:ext cx="825348" cy="80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Box 2063"/>
          <p:cNvSpPr txBox="1"/>
          <p:nvPr/>
        </p:nvSpPr>
        <p:spPr>
          <a:xfrm>
            <a:off x="7220920" y="5084003"/>
            <a:ext cx="836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Interface</a:t>
            </a:r>
            <a:endParaRPr lang="ru-RU" sz="1400" dirty="0"/>
          </a:p>
        </p:txBody>
      </p:sp>
      <p:cxnSp>
        <p:nvCxnSpPr>
          <p:cNvPr id="2068" name="Прямая со стрелкой 2067"/>
          <p:cNvCxnSpPr/>
          <p:nvPr/>
        </p:nvCxnSpPr>
        <p:spPr>
          <a:xfrm flipH="1">
            <a:off x="4631160" y="5056259"/>
            <a:ext cx="688008" cy="3305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TextBox 2070"/>
          <p:cNvSpPr txBox="1"/>
          <p:nvPr/>
        </p:nvSpPr>
        <p:spPr>
          <a:xfrm>
            <a:off x="4694229" y="3924023"/>
            <a:ext cx="533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JTAG</a:t>
            </a:r>
            <a:endParaRPr lang="ru-RU" sz="1400" dirty="0"/>
          </a:p>
        </p:txBody>
      </p:sp>
      <p:sp>
        <p:nvSpPr>
          <p:cNvPr id="2072" name="TextBox 2071"/>
          <p:cNvSpPr txBox="1"/>
          <p:nvPr/>
        </p:nvSpPr>
        <p:spPr>
          <a:xfrm>
            <a:off x="4608558" y="4230147"/>
            <a:ext cx="712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CONFIG.</a:t>
            </a:r>
            <a:endParaRPr lang="ru-RU" sz="1200" dirty="0"/>
          </a:p>
        </p:txBody>
      </p:sp>
      <p:sp>
        <p:nvSpPr>
          <p:cNvPr id="2073" name="TextBox 2072"/>
          <p:cNvSpPr txBox="1"/>
          <p:nvPr/>
        </p:nvSpPr>
        <p:spPr>
          <a:xfrm>
            <a:off x="4666272" y="4738492"/>
            <a:ext cx="561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</a:t>
            </a:r>
            <a:endParaRPr lang="ru-RU" sz="1400" dirty="0"/>
          </a:p>
        </p:txBody>
      </p:sp>
      <p:sp>
        <p:nvSpPr>
          <p:cNvPr id="2078" name="TextBox 2077"/>
          <p:cNvSpPr txBox="1"/>
          <p:nvPr/>
        </p:nvSpPr>
        <p:spPr>
          <a:xfrm>
            <a:off x="5853321" y="3088528"/>
            <a:ext cx="1994200" cy="492443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 smtClean="0"/>
              <a:t>Programming Module</a:t>
            </a:r>
          </a:p>
          <a:p>
            <a:r>
              <a:rPr lang="en-US" sz="1300" dirty="0" smtClean="0"/>
              <a:t> for Xilinx FPGA (DIGILENT)</a:t>
            </a:r>
            <a:endParaRPr lang="ru-RU" sz="1300" dirty="0"/>
          </a:p>
        </p:txBody>
      </p:sp>
      <p:sp>
        <p:nvSpPr>
          <p:cNvPr id="2079" name="TextBox 2078"/>
          <p:cNvSpPr txBox="1"/>
          <p:nvPr/>
        </p:nvSpPr>
        <p:spPr>
          <a:xfrm>
            <a:off x="7324278" y="4578630"/>
            <a:ext cx="65537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RS-485</a:t>
            </a:r>
            <a:endParaRPr lang="ru-RU" sz="1300" dirty="0"/>
          </a:p>
        </p:txBody>
      </p:sp>
      <p:sp>
        <p:nvSpPr>
          <p:cNvPr id="2080" name="TextBox 2079"/>
          <p:cNvSpPr txBox="1"/>
          <p:nvPr/>
        </p:nvSpPr>
        <p:spPr>
          <a:xfrm>
            <a:off x="7361231" y="4802884"/>
            <a:ext cx="51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DAQ</a:t>
            </a:r>
            <a:endParaRPr lang="ru-RU" sz="1400" dirty="0"/>
          </a:p>
        </p:txBody>
      </p:sp>
      <p:pic>
        <p:nvPicPr>
          <p:cNvPr id="2083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770" y="4008626"/>
            <a:ext cx="9636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14" y="2906225"/>
            <a:ext cx="8768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2" name="Прямая со стрелкой 101"/>
          <p:cNvCxnSpPr/>
          <p:nvPr/>
        </p:nvCxnSpPr>
        <p:spPr>
          <a:xfrm flipH="1">
            <a:off x="4620709" y="4219592"/>
            <a:ext cx="688008" cy="3305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8" name="TextBox 2087"/>
          <p:cNvSpPr txBox="1"/>
          <p:nvPr/>
        </p:nvSpPr>
        <p:spPr>
          <a:xfrm>
            <a:off x="2097405" y="302697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ru-RU" sz="1400" dirty="0"/>
          </a:p>
        </p:txBody>
      </p:sp>
      <p:sp>
        <p:nvSpPr>
          <p:cNvPr id="2095" name="TextBox 2094"/>
          <p:cNvSpPr txBox="1"/>
          <p:nvPr/>
        </p:nvSpPr>
        <p:spPr>
          <a:xfrm>
            <a:off x="1809126" y="1660416"/>
            <a:ext cx="1691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Consists of 3 boards: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44466" y="3940061"/>
            <a:ext cx="507273" cy="295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686402" y="3940061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SMT1</a:t>
            </a:r>
            <a:endParaRPr lang="ru-RU" sz="1400" dirty="0"/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>
            <a:off x="6686402" y="3586612"/>
            <a:ext cx="311701" cy="35344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30467" y="1340768"/>
            <a:ext cx="2953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(192 channel,  VME 6U, double width)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202723" y="4063395"/>
            <a:ext cx="1192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(stand </a:t>
            </a:r>
            <a:r>
              <a:rPr lang="en-US" sz="1400" dirty="0" err="1" smtClean="0"/>
              <a:t>Config</a:t>
            </a:r>
            <a:r>
              <a:rPr lang="en-US" sz="1400" dirty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656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W1\Foto_MW1\DSCN32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2" y="1285454"/>
            <a:ext cx="7357824" cy="5518368"/>
          </a:xfrm>
          <a:prstGeom prst="rect">
            <a:avLst/>
          </a:prstGeom>
          <a:noFill/>
          <a:ln w="254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7302" y="364013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Approximate view of Prototype Digital Module (to be tested with prototype at CERN)</a:t>
            </a:r>
            <a:endParaRPr lang="ru-RU" b="1" u="sng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815222" y="3744126"/>
            <a:ext cx="1111460" cy="498766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0175292">
            <a:off x="7753927" y="3294934"/>
            <a:ext cx="818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DAQ Interface</a:t>
            </a:r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 rot="20102023">
            <a:off x="6693294" y="3538583"/>
            <a:ext cx="837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Micro USB</a:t>
            </a:r>
            <a:endParaRPr lang="ru-RU" sz="120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7812360" y="3438463"/>
            <a:ext cx="530404" cy="238619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7121069" y="3140414"/>
            <a:ext cx="430710" cy="201513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20132898">
            <a:off x="7248466" y="3605627"/>
            <a:ext cx="603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RJ-45</a:t>
            </a:r>
            <a:endParaRPr lang="ru-RU" sz="1200" dirty="0"/>
          </a:p>
        </p:txBody>
      </p:sp>
      <p:sp>
        <p:nvSpPr>
          <p:cNvPr id="1024" name="TextBox 1023"/>
          <p:cNvSpPr txBox="1"/>
          <p:nvPr/>
        </p:nvSpPr>
        <p:spPr>
          <a:xfrm rot="20328784">
            <a:off x="7141470" y="2910657"/>
            <a:ext cx="772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RS-485 In</a:t>
            </a:r>
            <a:endParaRPr lang="ru-RU" sz="1200" dirty="0"/>
          </a:p>
        </p:txBody>
      </p:sp>
      <p:sp>
        <p:nvSpPr>
          <p:cNvPr id="1025" name="TextBox 1024"/>
          <p:cNvSpPr txBox="1"/>
          <p:nvPr/>
        </p:nvSpPr>
        <p:spPr>
          <a:xfrm rot="20114151">
            <a:off x="6723663" y="2729942"/>
            <a:ext cx="88793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RS-485 Out</a:t>
            </a:r>
            <a:endParaRPr lang="ru-RU" sz="1200" dirty="0"/>
          </a:p>
        </p:txBody>
      </p:sp>
      <p:sp>
        <p:nvSpPr>
          <p:cNvPr id="1028" name="TextBox 1027"/>
          <p:cNvSpPr txBox="1"/>
          <p:nvPr/>
        </p:nvSpPr>
        <p:spPr>
          <a:xfrm rot="20252101">
            <a:off x="7350728" y="3105500"/>
            <a:ext cx="783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USB-JTAG</a:t>
            </a:r>
            <a:endParaRPr lang="ru-RU" sz="1200" dirty="0"/>
          </a:p>
        </p:txBody>
      </p:sp>
      <p:cxnSp>
        <p:nvCxnSpPr>
          <p:cNvPr id="1039" name="Прямая соединительная линия 1038"/>
          <p:cNvCxnSpPr/>
          <p:nvPr/>
        </p:nvCxnSpPr>
        <p:spPr>
          <a:xfrm flipH="1">
            <a:off x="5652120" y="3112136"/>
            <a:ext cx="1136113" cy="53138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Прямоугольник 1050"/>
          <p:cNvSpPr/>
          <p:nvPr/>
        </p:nvSpPr>
        <p:spPr>
          <a:xfrm rot="20141603">
            <a:off x="6578371" y="3187051"/>
            <a:ext cx="430865" cy="976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2" name="Прямоугольный треугольник 1051"/>
          <p:cNvSpPr/>
          <p:nvPr/>
        </p:nvSpPr>
        <p:spPr>
          <a:xfrm rot="20086270">
            <a:off x="6948850" y="2962493"/>
            <a:ext cx="766727" cy="96475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3" name="Прямоугольник 1052"/>
          <p:cNvSpPr/>
          <p:nvPr/>
        </p:nvSpPr>
        <p:spPr>
          <a:xfrm rot="20104385">
            <a:off x="6499298" y="3202827"/>
            <a:ext cx="518415" cy="9370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4" name="Прямоугольный треугольник 1053"/>
          <p:cNvSpPr/>
          <p:nvPr/>
        </p:nvSpPr>
        <p:spPr>
          <a:xfrm rot="9302445">
            <a:off x="5898886" y="3453264"/>
            <a:ext cx="684857" cy="979880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56" name="Прямая соединительная линия 1055"/>
          <p:cNvCxnSpPr>
            <a:endCxn id="1052" idx="4"/>
          </p:cNvCxnSpPr>
          <p:nvPr/>
        </p:nvCxnSpPr>
        <p:spPr>
          <a:xfrm>
            <a:off x="6788233" y="3137223"/>
            <a:ext cx="1096382" cy="580609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TextBox 1062"/>
          <p:cNvSpPr txBox="1"/>
          <p:nvPr/>
        </p:nvSpPr>
        <p:spPr>
          <a:xfrm rot="20235951">
            <a:off x="6406683" y="3154775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RJ-45</a:t>
            </a:r>
            <a:endParaRPr lang="ru-RU" sz="1200" b="1" dirty="0"/>
          </a:p>
        </p:txBody>
      </p:sp>
      <p:sp>
        <p:nvSpPr>
          <p:cNvPr id="110" name="TextBox 109"/>
          <p:cNvSpPr txBox="1"/>
          <p:nvPr/>
        </p:nvSpPr>
        <p:spPr>
          <a:xfrm rot="20235951">
            <a:off x="6406683" y="3154774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RJ-45</a:t>
            </a:r>
            <a:endParaRPr lang="ru-RU" sz="1200" b="1" dirty="0"/>
          </a:p>
        </p:txBody>
      </p:sp>
      <p:sp>
        <p:nvSpPr>
          <p:cNvPr id="1064" name="TextBox 1063"/>
          <p:cNvSpPr txBox="1"/>
          <p:nvPr/>
        </p:nvSpPr>
        <p:spPr>
          <a:xfrm rot="20047331">
            <a:off x="6612020" y="3292343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RJ-45</a:t>
            </a:r>
            <a:endParaRPr lang="ru-RU" sz="1200" b="1" dirty="0"/>
          </a:p>
        </p:txBody>
      </p:sp>
      <p:sp>
        <p:nvSpPr>
          <p:cNvPr id="1067" name="TextBox 1066"/>
          <p:cNvSpPr txBox="1"/>
          <p:nvPr/>
        </p:nvSpPr>
        <p:spPr>
          <a:xfrm rot="20272368">
            <a:off x="7013605" y="343465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b="1" dirty="0" smtClean="0"/>
              <a:t>USB</a:t>
            </a:r>
            <a:endParaRPr lang="ru-RU" sz="1200" b="1" dirty="0"/>
          </a:p>
        </p:txBody>
      </p:sp>
      <p:sp>
        <p:nvSpPr>
          <p:cNvPr id="1068" name="TextBox 1067"/>
          <p:cNvSpPr txBox="1"/>
          <p:nvPr/>
        </p:nvSpPr>
        <p:spPr>
          <a:xfrm rot="20243875">
            <a:off x="7365238" y="3627724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RJ-45</a:t>
            </a:r>
            <a:endParaRPr lang="ru-RU" sz="1200" b="1" dirty="0"/>
          </a:p>
        </p:txBody>
      </p:sp>
      <p:sp>
        <p:nvSpPr>
          <p:cNvPr id="1072" name="TextBox 1071"/>
          <p:cNvSpPr txBox="1"/>
          <p:nvPr/>
        </p:nvSpPr>
        <p:spPr>
          <a:xfrm rot="20132085">
            <a:off x="5431243" y="3026287"/>
            <a:ext cx="1374929" cy="307777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Interface board</a:t>
            </a:r>
            <a:endParaRPr lang="ru-RU" sz="1400" b="1" dirty="0"/>
          </a:p>
        </p:txBody>
      </p:sp>
      <p:cxnSp>
        <p:nvCxnSpPr>
          <p:cNvPr id="1074" name="Прямая соединительная линия 1073"/>
          <p:cNvCxnSpPr/>
          <p:nvPr/>
        </p:nvCxnSpPr>
        <p:spPr>
          <a:xfrm>
            <a:off x="2483768" y="3354524"/>
            <a:ext cx="792088" cy="90346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Прямая соединительная линия 1076"/>
          <p:cNvCxnSpPr/>
          <p:nvPr/>
        </p:nvCxnSpPr>
        <p:spPr>
          <a:xfrm flipV="1">
            <a:off x="2699792" y="3196587"/>
            <a:ext cx="288032" cy="386386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9" name="Прямая соединительная линия 1078"/>
          <p:cNvCxnSpPr/>
          <p:nvPr/>
        </p:nvCxnSpPr>
        <p:spPr>
          <a:xfrm>
            <a:off x="2699792" y="2573574"/>
            <a:ext cx="0" cy="0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Прямая соединительная линия 1080"/>
          <p:cNvCxnSpPr/>
          <p:nvPr/>
        </p:nvCxnSpPr>
        <p:spPr>
          <a:xfrm>
            <a:off x="2987824" y="3791776"/>
            <a:ext cx="864096" cy="187674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3" name="Прямая соединительная линия 1082"/>
          <p:cNvCxnSpPr/>
          <p:nvPr/>
        </p:nvCxnSpPr>
        <p:spPr>
          <a:xfrm flipV="1">
            <a:off x="3275856" y="3643521"/>
            <a:ext cx="288032" cy="455295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Прямая соединительная линия 1084"/>
          <p:cNvCxnSpPr/>
          <p:nvPr/>
        </p:nvCxnSpPr>
        <p:spPr>
          <a:xfrm flipV="1">
            <a:off x="3995936" y="4205432"/>
            <a:ext cx="216024" cy="591720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7" name="Прямая соединительная линия 1086"/>
          <p:cNvCxnSpPr/>
          <p:nvPr/>
        </p:nvCxnSpPr>
        <p:spPr>
          <a:xfrm>
            <a:off x="3635896" y="4437112"/>
            <a:ext cx="1008112" cy="144016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572000" y="3744126"/>
            <a:ext cx="2047364" cy="692986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220072" y="3537262"/>
            <a:ext cx="720080" cy="1214179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004048" y="4653136"/>
            <a:ext cx="576064" cy="12215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5292080" y="4531884"/>
            <a:ext cx="115797" cy="266934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rot="20059548">
            <a:off x="4132507" y="4719453"/>
            <a:ext cx="87898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FPGA</a:t>
            </a:r>
          </a:p>
          <a:p>
            <a:r>
              <a:rPr lang="en-US" sz="2000" dirty="0" err="1" smtClean="0"/>
              <a:t>Artix</a:t>
            </a:r>
            <a:r>
              <a:rPr lang="en-US" sz="2000" dirty="0" smtClean="0"/>
              <a:t> 7</a:t>
            </a:r>
            <a:endParaRPr lang="ru-RU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4156207" y="2546526"/>
            <a:ext cx="39466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P1</a:t>
            </a:r>
            <a:endParaRPr lang="ru-RU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6808177" y="4460264"/>
            <a:ext cx="39466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P2</a:t>
            </a:r>
            <a:endParaRPr lang="ru-RU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705115" y="763234"/>
            <a:ext cx="575785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w</a:t>
            </a:r>
            <a:r>
              <a:rPr lang="en-US" sz="1400" dirty="0" smtClean="0">
                <a:solidFill>
                  <a:srgbClr val="FF0000"/>
                </a:solidFill>
              </a:rPr>
              <a:t>ill be removed</a:t>
            </a:r>
            <a:r>
              <a:rPr lang="en-US" sz="1400" dirty="0" smtClean="0"/>
              <a:t>:      6 F1(192 </a:t>
            </a:r>
            <a:r>
              <a:rPr lang="en-US" sz="1400" dirty="0" err="1" smtClean="0"/>
              <a:t>ch.</a:t>
            </a:r>
            <a:r>
              <a:rPr lang="en-US" sz="1400" dirty="0" smtClean="0"/>
              <a:t>), Initialization card, RJ-45 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Will be installed</a:t>
            </a:r>
            <a:r>
              <a:rPr lang="en-US" sz="1400" dirty="0" smtClean="0"/>
              <a:t>:      FPGA, Interface card (connected via P2 VME connector)</a:t>
            </a:r>
            <a:endParaRPr lang="ru-RU" sz="1400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7466991" y="3235214"/>
            <a:ext cx="530404" cy="238619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875951" y="2919748"/>
            <a:ext cx="456262" cy="2174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783352">
            <a:off x="848491" y="2260948"/>
            <a:ext cx="4062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COMPASS digital unit (MWDB) is taken as basis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400" dirty="0" smtClean="0"/>
              <a:t>(crossed elements will be removed) </a:t>
            </a:r>
            <a:endParaRPr lang="ru-RU" sz="1600" dirty="0"/>
          </a:p>
        </p:txBody>
      </p:sp>
      <p:sp>
        <p:nvSpPr>
          <p:cNvPr id="6" name="Левая фигурная скобка 5"/>
          <p:cNvSpPr/>
          <p:nvPr/>
        </p:nvSpPr>
        <p:spPr>
          <a:xfrm rot="14658511">
            <a:off x="5955429" y="3086146"/>
            <a:ext cx="741119" cy="4832963"/>
          </a:xfrm>
          <a:prstGeom prst="leftBrace">
            <a:avLst>
              <a:gd name="adj1" fmla="val 0"/>
              <a:gd name="adj2" fmla="val 50000"/>
            </a:avLst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20033688">
            <a:off x="5402892" y="5837164"/>
            <a:ext cx="241194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FPGA based digital module</a:t>
            </a:r>
            <a:endParaRPr lang="ru-RU" sz="1600" dirty="0"/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>
            <a:off x="2948623" y="2837512"/>
            <a:ext cx="245571" cy="1698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9360861">
            <a:off x="6855075" y="2749292"/>
            <a:ext cx="436692" cy="599731"/>
          </a:xfrm>
          <a:prstGeom prst="arc">
            <a:avLst/>
          </a:prstGeom>
          <a:noFill/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37069" y="1650350"/>
            <a:ext cx="1368152" cy="108012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09027" y="1821078"/>
            <a:ext cx="125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µ</a:t>
            </a:r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09027" y="2307714"/>
            <a:ext cx="1260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(STM32F4xx)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3621" y="1198901"/>
            <a:ext cx="1459845" cy="92333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30719" y="1198901"/>
            <a:ext cx="1466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 Digital</a:t>
            </a:r>
          </a:p>
          <a:p>
            <a:r>
              <a:rPr lang="en-US" dirty="0"/>
              <a:t>m</a:t>
            </a:r>
            <a:r>
              <a:rPr lang="en-US" dirty="0" smtClean="0"/>
              <a:t>emory Card</a:t>
            </a:r>
          </a:p>
          <a:p>
            <a:r>
              <a:rPr lang="en-US" dirty="0" smtClean="0"/>
              <a:t>        (SD)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29917" y="2977852"/>
            <a:ext cx="136815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630985" y="2977852"/>
            <a:ext cx="119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 (ID)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221" y="3312731"/>
            <a:ext cx="1333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741" y="3312730"/>
            <a:ext cx="1333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13" y="3301096"/>
            <a:ext cx="1333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37" y="3324317"/>
            <a:ext cx="1333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Прямая со стрелкой 54"/>
          <p:cNvCxnSpPr>
            <a:stCxn id="10" idx="0"/>
            <a:endCxn id="4" idx="2"/>
          </p:cNvCxnSpPr>
          <p:nvPr/>
        </p:nvCxnSpPr>
        <p:spPr>
          <a:xfrm flipH="1" flipV="1">
            <a:off x="4221145" y="2730470"/>
            <a:ext cx="7151" cy="24738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4905221" y="1804275"/>
            <a:ext cx="81840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5730719" y="2269092"/>
            <a:ext cx="1452747" cy="64633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896725" y="2283782"/>
            <a:ext cx="10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</a:p>
          <a:p>
            <a:r>
              <a:rPr lang="en-US" dirty="0" smtClean="0"/>
              <a:t>RS-485</a:t>
            </a:r>
            <a:endParaRPr lang="ru-RU" dirty="0"/>
          </a:p>
        </p:txBody>
      </p:sp>
      <p:cxnSp>
        <p:nvCxnSpPr>
          <p:cNvPr id="80" name="Прямая со стрелкой 79"/>
          <p:cNvCxnSpPr>
            <a:stCxn id="63" idx="1"/>
          </p:cNvCxnSpPr>
          <p:nvPr/>
        </p:nvCxnSpPr>
        <p:spPr>
          <a:xfrm flipH="1" flipV="1">
            <a:off x="4915475" y="2590898"/>
            <a:ext cx="815244" cy="136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/>
          <p:nvPr/>
        </p:nvCxnSpPr>
        <p:spPr>
          <a:xfrm flipV="1">
            <a:off x="6383716" y="2930114"/>
            <a:ext cx="0" cy="72117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6383716" y="3650133"/>
            <a:ext cx="843690" cy="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TextBox 1045"/>
          <p:cNvSpPr txBox="1"/>
          <p:nvPr/>
        </p:nvSpPr>
        <p:spPr>
          <a:xfrm>
            <a:off x="7214194" y="3480856"/>
            <a:ext cx="82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Host PC</a:t>
            </a:r>
            <a:endParaRPr lang="ru-RU" sz="1600" dirty="0"/>
          </a:p>
        </p:txBody>
      </p:sp>
      <p:pic>
        <p:nvPicPr>
          <p:cNvPr id="10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301" y="2463142"/>
            <a:ext cx="422359" cy="129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8" name="TextBox 1047"/>
          <p:cNvSpPr txBox="1"/>
          <p:nvPr/>
        </p:nvSpPr>
        <p:spPr>
          <a:xfrm>
            <a:off x="2942008" y="2584780"/>
            <a:ext cx="344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MUX</a:t>
            </a:r>
            <a:endParaRPr lang="ru-RU" sz="1600" dirty="0"/>
          </a:p>
        </p:txBody>
      </p:sp>
      <p:sp>
        <p:nvSpPr>
          <p:cNvPr id="1049" name="TextBox 1048"/>
          <p:cNvSpPr txBox="1"/>
          <p:nvPr/>
        </p:nvSpPr>
        <p:spPr>
          <a:xfrm>
            <a:off x="2811352" y="3343508"/>
            <a:ext cx="606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(CPLD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cxnSp>
        <p:nvCxnSpPr>
          <p:cNvPr id="1058" name="Прямая со стрелкой 1057"/>
          <p:cNvCxnSpPr>
            <a:endCxn id="1047" idx="0"/>
          </p:cNvCxnSpPr>
          <p:nvPr/>
        </p:nvCxnSpPr>
        <p:spPr>
          <a:xfrm>
            <a:off x="3114480" y="2190410"/>
            <a:ext cx="1" cy="2727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ямая со стрелкой 1060"/>
          <p:cNvCxnSpPr>
            <a:endCxn id="4" idx="1"/>
          </p:cNvCxnSpPr>
          <p:nvPr/>
        </p:nvCxnSpPr>
        <p:spPr>
          <a:xfrm>
            <a:off x="3114481" y="2190410"/>
            <a:ext cx="42258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29" y="3651285"/>
            <a:ext cx="274637" cy="49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3" name="TextBox 1072"/>
          <p:cNvSpPr txBox="1"/>
          <p:nvPr/>
        </p:nvSpPr>
        <p:spPr>
          <a:xfrm>
            <a:off x="6088669" y="3774381"/>
            <a:ext cx="134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USB to </a:t>
            </a:r>
            <a:r>
              <a:rPr lang="en-US" sz="1400" dirty="0"/>
              <a:t>s</a:t>
            </a:r>
            <a:r>
              <a:rPr lang="en-US" sz="1400" dirty="0" smtClean="0"/>
              <a:t>tand PC</a:t>
            </a:r>
            <a:endParaRPr lang="ru-RU" sz="1400" dirty="0"/>
          </a:p>
        </p:txBody>
      </p:sp>
      <p:pic>
        <p:nvPicPr>
          <p:cNvPr id="108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75" y="3909642"/>
            <a:ext cx="1164994" cy="4736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2" name="TextBox 1081"/>
          <p:cNvSpPr txBox="1"/>
          <p:nvPr/>
        </p:nvSpPr>
        <p:spPr>
          <a:xfrm>
            <a:off x="1993978" y="2579079"/>
            <a:ext cx="874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FPGA </a:t>
            </a:r>
          </a:p>
          <a:p>
            <a:r>
              <a:rPr lang="en-US" sz="1400" dirty="0" smtClean="0"/>
              <a:t>Firmware</a:t>
            </a:r>
          </a:p>
        </p:txBody>
      </p:sp>
      <p:sp>
        <p:nvSpPr>
          <p:cNvPr id="1083" name="TextBox 1082"/>
          <p:cNvSpPr txBox="1"/>
          <p:nvPr/>
        </p:nvSpPr>
        <p:spPr>
          <a:xfrm>
            <a:off x="2996758" y="1882633"/>
            <a:ext cx="533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JTAG</a:t>
            </a:r>
            <a:endParaRPr lang="ru-RU" sz="1400" dirty="0"/>
          </a:p>
        </p:txBody>
      </p:sp>
      <p:sp>
        <p:nvSpPr>
          <p:cNvPr id="1087" name="TextBox 1086"/>
          <p:cNvSpPr txBox="1"/>
          <p:nvPr/>
        </p:nvSpPr>
        <p:spPr>
          <a:xfrm>
            <a:off x="4977735" y="3992575"/>
            <a:ext cx="1056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JTAG-SMT1</a:t>
            </a:r>
            <a:endParaRPr lang="ru-RU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893991" y="3898874"/>
            <a:ext cx="533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JTAG</a:t>
            </a:r>
            <a:endParaRPr lang="ru-RU" sz="1400" dirty="0"/>
          </a:p>
        </p:txBody>
      </p:sp>
      <p:cxnSp>
        <p:nvCxnSpPr>
          <p:cNvPr id="68" name="Прямая со стрелкой 67"/>
          <p:cNvCxnSpPr>
            <a:stCxn id="1047" idx="1"/>
          </p:cNvCxnSpPr>
          <p:nvPr/>
        </p:nvCxnSpPr>
        <p:spPr>
          <a:xfrm flipH="1">
            <a:off x="2183221" y="3112172"/>
            <a:ext cx="72008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72" y="4509359"/>
            <a:ext cx="1164997" cy="48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4881800" y="4558098"/>
            <a:ext cx="12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DAQ Interface</a:t>
            </a:r>
            <a:endParaRPr lang="ru-RU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069253" y="4355470"/>
            <a:ext cx="1206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DAQ Interface</a:t>
            </a:r>
            <a:endParaRPr lang="ru-RU" sz="1400" dirty="0"/>
          </a:p>
        </p:txBody>
      </p:sp>
      <p:cxnSp>
        <p:nvCxnSpPr>
          <p:cNvPr id="75" name="Прямая со стрелкой 74"/>
          <p:cNvCxnSpPr>
            <a:stCxn id="72" idx="3"/>
          </p:cNvCxnSpPr>
          <p:nvPr/>
        </p:nvCxnSpPr>
        <p:spPr>
          <a:xfrm flipV="1">
            <a:off x="6088669" y="4711986"/>
            <a:ext cx="1088792" cy="1"/>
          </a:xfrm>
          <a:prstGeom prst="straightConnector1">
            <a:avLst/>
          </a:prstGeom>
          <a:ln w="508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2327237" y="4752023"/>
            <a:ext cx="2596437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370126" y="4450496"/>
            <a:ext cx="888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Hit  data</a:t>
            </a:r>
            <a:endParaRPr lang="ru-RU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2451644" y="460068"/>
            <a:ext cx="527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INTERFACE CARD BLOCK DIAGRAM </a:t>
            </a:r>
            <a:r>
              <a:rPr lang="en-US" u="sng" dirty="0" smtClean="0"/>
              <a:t>(under discussion)</a:t>
            </a:r>
            <a:endParaRPr lang="ru-RU" u="sng" dirty="0"/>
          </a:p>
        </p:txBody>
      </p:sp>
      <p:cxnSp>
        <p:nvCxnSpPr>
          <p:cNvPr id="3" name="Прямая со стрелкой 2"/>
          <p:cNvCxnSpPr>
            <a:stCxn id="1065" idx="2"/>
          </p:cNvCxnSpPr>
          <p:nvPr/>
        </p:nvCxnSpPr>
        <p:spPr>
          <a:xfrm>
            <a:off x="3140048" y="4146463"/>
            <a:ext cx="178362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6071274" y="4144539"/>
            <a:ext cx="1088792" cy="1"/>
          </a:xfrm>
          <a:prstGeom prst="straightConnector1">
            <a:avLst/>
          </a:prstGeom>
          <a:ln w="508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7606" y="4582746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FPGA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83711" y="2989320"/>
            <a:ext cx="187403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900Kb/s –MOXA</a:t>
            </a:r>
          </a:p>
          <a:p>
            <a:r>
              <a:rPr lang="en-US" sz="1400" dirty="0" smtClean="0"/>
              <a:t>2.8Mb/s – Home-made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444974" y="1697967"/>
            <a:ext cx="1476494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0.45/1.4/24 Mb/s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914628" y="1445525"/>
            <a:ext cx="7920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96 Mb/s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121282" y="2023297"/>
            <a:ext cx="188622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MOXA/Home-made/SD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197023" y="4201581"/>
            <a:ext cx="867923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30Mb/s</a:t>
            </a:r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259020" y="5157192"/>
            <a:ext cx="70380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variants for Firmware loading</a:t>
            </a:r>
            <a:r>
              <a:rPr lang="en-US" sz="1400" dirty="0" smtClean="0"/>
              <a:t>: -  Stand (local) PC -&gt; JTAG-SMT programming module  -&gt; FPGA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     - Host PC -&gt; RS-485 Interface -&gt; µController  -&gt; FPGA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     - SD  -&gt; µController -&gt; FPGA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924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877433" y="1692413"/>
            <a:ext cx="2183753" cy="1222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315753" y="1686823"/>
            <a:ext cx="0" cy="122413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771641" y="1686823"/>
            <a:ext cx="0" cy="122413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89" y="1686823"/>
            <a:ext cx="238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2819809" y="2299598"/>
            <a:ext cx="6480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244805" y="1379046"/>
            <a:ext cx="115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VME crate #1</a:t>
            </a:r>
            <a:endParaRPr lang="ru-RU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864005" y="1788205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M1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539889" y="1813953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M10</a:t>
            </a:r>
            <a:endParaRPr lang="ru-RU" sz="1400" dirty="0"/>
          </a:p>
        </p:txBody>
      </p:sp>
      <p:sp>
        <p:nvSpPr>
          <p:cNvPr id="46" name="Дуга 45"/>
          <p:cNvSpPr/>
          <p:nvPr/>
        </p:nvSpPr>
        <p:spPr>
          <a:xfrm>
            <a:off x="1956774" y="2740811"/>
            <a:ext cx="288032" cy="340295"/>
          </a:xfrm>
          <a:prstGeom prst="arc">
            <a:avLst>
              <a:gd name="adj1" fmla="val 11055373"/>
              <a:gd name="adj2" fmla="val 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582" y="2722045"/>
            <a:ext cx="3238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612" y="2740811"/>
            <a:ext cx="3238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Прямая соединительная линия 48"/>
          <p:cNvCxnSpPr/>
          <p:nvPr/>
        </p:nvCxnSpPr>
        <p:spPr>
          <a:xfrm>
            <a:off x="2240579" y="2912373"/>
            <a:ext cx="0" cy="16873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240579" y="3081106"/>
            <a:ext cx="16400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404582" y="2929724"/>
            <a:ext cx="0" cy="15138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709679" y="2909281"/>
            <a:ext cx="0" cy="1718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771641" y="3081106"/>
            <a:ext cx="780154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925171" y="2984565"/>
            <a:ext cx="74582" cy="264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endCxn id="54" idx="2"/>
          </p:cNvCxnSpPr>
          <p:nvPr/>
        </p:nvCxnSpPr>
        <p:spPr>
          <a:xfrm flipV="1">
            <a:off x="3959201" y="3249168"/>
            <a:ext cx="3261" cy="15573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3959201" y="2940970"/>
            <a:ext cx="0" cy="746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854450" y="3406103"/>
            <a:ext cx="2160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99753" y="3005506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Rt</a:t>
            </a:r>
            <a:endParaRPr lang="ru-RU" sz="1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646490" y="2898652"/>
            <a:ext cx="0" cy="1718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1019303" y="2136298"/>
            <a:ext cx="1376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Interface  board</a:t>
            </a:r>
            <a:endParaRPr lang="ru-RU" sz="1400" dirty="0"/>
          </a:p>
        </p:txBody>
      </p:sp>
      <p:pic>
        <p:nvPicPr>
          <p:cNvPr id="6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21" y="1593915"/>
            <a:ext cx="3714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" name="Прямая со стрелкой 61"/>
          <p:cNvCxnSpPr/>
          <p:nvPr/>
        </p:nvCxnSpPr>
        <p:spPr>
          <a:xfrm flipV="1">
            <a:off x="1956773" y="2898653"/>
            <a:ext cx="1" cy="6502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15752" y="3538817"/>
            <a:ext cx="69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RS-485</a:t>
            </a:r>
            <a:endParaRPr lang="ru-RU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646133" y="1209768"/>
            <a:ext cx="9596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</a:t>
            </a:r>
            <a:r>
              <a:rPr lang="en-US" sz="1400" dirty="0" smtClean="0"/>
              <a:t>900 Kbps)</a:t>
            </a:r>
            <a:endParaRPr lang="ru-RU" sz="1400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3563702" y="3462453"/>
            <a:ext cx="82788" cy="171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2078967" y="1379046"/>
            <a:ext cx="1" cy="2964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 flipV="1">
            <a:off x="3788721" y="1403479"/>
            <a:ext cx="1" cy="2964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790266" y="1139722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FPGA</a:t>
            </a:r>
            <a:endParaRPr lang="ru-RU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3481344" y="1132249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FPGA</a:t>
            </a:r>
            <a:endParaRPr lang="ru-RU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594924" y="1379046"/>
            <a:ext cx="484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JTAG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1785561" y="2914871"/>
            <a:ext cx="151476" cy="232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1802416" y="2929724"/>
            <a:ext cx="438163" cy="238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11850" y="3538818"/>
            <a:ext cx="1579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Twisted pair  cable</a:t>
            </a:r>
            <a:endParaRPr lang="ru-RU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2271864" y="4099287"/>
            <a:ext cx="122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VME crate #xx</a:t>
            </a:r>
            <a:endParaRPr lang="ru-RU" sz="14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877432" y="4407064"/>
            <a:ext cx="2183753" cy="1222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2315752" y="4401474"/>
            <a:ext cx="0" cy="122413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771640" y="4401474"/>
            <a:ext cx="0" cy="122413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88" y="4401474"/>
            <a:ext cx="238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1" name="Прямая соединительная линия 80"/>
          <p:cNvCxnSpPr/>
          <p:nvPr/>
        </p:nvCxnSpPr>
        <p:spPr>
          <a:xfrm>
            <a:off x="2819808" y="5014249"/>
            <a:ext cx="6480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892654" y="4502856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M1</a:t>
            </a:r>
            <a:endParaRPr lang="ru-RU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3539888" y="452860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M10</a:t>
            </a:r>
            <a:endParaRPr lang="ru-RU" sz="1400" dirty="0"/>
          </a:p>
        </p:txBody>
      </p:sp>
      <p:sp>
        <p:nvSpPr>
          <p:cNvPr id="84" name="Дуга 83"/>
          <p:cNvSpPr/>
          <p:nvPr/>
        </p:nvSpPr>
        <p:spPr>
          <a:xfrm>
            <a:off x="1956773" y="5455462"/>
            <a:ext cx="288032" cy="340295"/>
          </a:xfrm>
          <a:prstGeom prst="arc">
            <a:avLst>
              <a:gd name="adj1" fmla="val 11055373"/>
              <a:gd name="adj2" fmla="val 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581" y="5436696"/>
            <a:ext cx="3238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611" y="5455462"/>
            <a:ext cx="3238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7" name="Прямая соединительная линия 86"/>
          <p:cNvCxnSpPr/>
          <p:nvPr/>
        </p:nvCxnSpPr>
        <p:spPr>
          <a:xfrm>
            <a:off x="2240578" y="5627024"/>
            <a:ext cx="0" cy="16873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2240578" y="5795757"/>
            <a:ext cx="16400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2404581" y="5644375"/>
            <a:ext cx="0" cy="15138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709678" y="5623932"/>
            <a:ext cx="0" cy="1718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771640" y="5795757"/>
            <a:ext cx="780154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3925170" y="5699216"/>
            <a:ext cx="74582" cy="264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>
            <a:endCxn id="92" idx="2"/>
          </p:cNvCxnSpPr>
          <p:nvPr/>
        </p:nvCxnSpPr>
        <p:spPr>
          <a:xfrm flipV="1">
            <a:off x="3959200" y="5963819"/>
            <a:ext cx="3261" cy="15573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3959200" y="5655621"/>
            <a:ext cx="0" cy="746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854449" y="6120754"/>
            <a:ext cx="2160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999752" y="5720157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Rt</a:t>
            </a:r>
            <a:endParaRPr lang="ru-RU" sz="1200" dirty="0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3646489" y="5613303"/>
            <a:ext cx="0" cy="1718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 rot="16200000">
            <a:off x="1019302" y="4850949"/>
            <a:ext cx="1376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Interface  board</a:t>
            </a:r>
            <a:endParaRPr lang="ru-RU" sz="1400" dirty="0"/>
          </a:p>
        </p:txBody>
      </p:sp>
      <p:pic>
        <p:nvPicPr>
          <p:cNvPr id="9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20" y="4308566"/>
            <a:ext cx="3714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0" name="Прямая со стрелкой 99"/>
          <p:cNvCxnSpPr/>
          <p:nvPr/>
        </p:nvCxnSpPr>
        <p:spPr>
          <a:xfrm flipV="1">
            <a:off x="2100789" y="4253175"/>
            <a:ext cx="0" cy="153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1956773" y="5629522"/>
            <a:ext cx="0" cy="58656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1956773" y="3548916"/>
            <a:ext cx="28072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5743993" y="1805839"/>
            <a:ext cx="614493" cy="1211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733707" y="5093300"/>
            <a:ext cx="614493" cy="1211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9" y="1956417"/>
            <a:ext cx="70360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9" y="2151822"/>
            <a:ext cx="739824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892" y="2776803"/>
            <a:ext cx="69608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" name="TextBox 117"/>
          <p:cNvSpPr txBox="1"/>
          <p:nvPr/>
        </p:nvSpPr>
        <p:spPr>
          <a:xfrm>
            <a:off x="5743994" y="1794469"/>
            <a:ext cx="561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1</a:t>
            </a:r>
            <a:endParaRPr lang="ru-RU" sz="1200" dirty="0"/>
          </a:p>
        </p:txBody>
      </p:sp>
      <p:cxnSp>
        <p:nvCxnSpPr>
          <p:cNvPr id="120" name="Прямая соединительная линия 119"/>
          <p:cNvCxnSpPr>
            <a:endCxn id="117" idx="1"/>
          </p:cNvCxnSpPr>
          <p:nvPr/>
        </p:nvCxnSpPr>
        <p:spPr>
          <a:xfrm>
            <a:off x="5159379" y="2099292"/>
            <a:ext cx="7513" cy="8203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679919" y="2740669"/>
            <a:ext cx="742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Port8/16</a:t>
            </a:r>
            <a:endParaRPr lang="ru-RU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720520" y="994325"/>
            <a:ext cx="3374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Rackmount serial device server (industrial )</a:t>
            </a:r>
          </a:p>
          <a:p>
            <a:r>
              <a:rPr lang="en-US" sz="1400" dirty="0" smtClean="0"/>
              <a:t>MOXA NPORT 5630-8/16 </a:t>
            </a:r>
            <a:endParaRPr lang="en-US" sz="1400" dirty="0"/>
          </a:p>
          <a:p>
            <a:r>
              <a:rPr lang="en-US" sz="1400" dirty="0" smtClean="0"/>
              <a:t>Home-made  device server (2.8 Mbps)</a:t>
            </a:r>
            <a:endParaRPr lang="ru-RU" sz="1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956774" y="6216091"/>
            <a:ext cx="377693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1" y="6120754"/>
            <a:ext cx="123093" cy="2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" name="TextBox 103"/>
          <p:cNvSpPr txBox="1"/>
          <p:nvPr/>
        </p:nvSpPr>
        <p:spPr>
          <a:xfrm>
            <a:off x="5760203" y="5054045"/>
            <a:ext cx="561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Port 1</a:t>
            </a:r>
            <a:endParaRPr lang="ru-RU" sz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58" y="6022060"/>
            <a:ext cx="7493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58" y="5062682"/>
            <a:ext cx="7064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58" y="5260041"/>
            <a:ext cx="7064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117" y="5250749"/>
            <a:ext cx="23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>
            <a:stCxn id="103" idx="3"/>
            <a:endCxn id="5" idx="1"/>
          </p:cNvCxnSpPr>
          <p:nvPr/>
        </p:nvCxnSpPr>
        <p:spPr>
          <a:xfrm flipV="1">
            <a:off x="6358486" y="2408256"/>
            <a:ext cx="949818" cy="3498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50037" y="2110837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Ethernet</a:t>
            </a:r>
            <a:endParaRPr lang="ru-RU" sz="14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208" y="5338369"/>
            <a:ext cx="8413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5" name="Прямая со стрелкой 104"/>
          <p:cNvCxnSpPr/>
          <p:nvPr/>
        </p:nvCxnSpPr>
        <p:spPr>
          <a:xfrm flipV="1">
            <a:off x="6339751" y="5658323"/>
            <a:ext cx="648073" cy="3498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403" y="3031099"/>
            <a:ext cx="4810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294650" y="2474966"/>
            <a:ext cx="1153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Up to 100Mbps</a:t>
            </a:r>
            <a:endParaRPr lang="ru-RU" sz="1200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203" y="3320181"/>
            <a:ext cx="45719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561" y="4015829"/>
            <a:ext cx="6032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634853" y="1447499"/>
            <a:ext cx="2947300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9096" y="981105"/>
            <a:ext cx="4055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V.1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87815" y="1481847"/>
            <a:ext cx="4055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V.2</a:t>
            </a: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045" y="1403479"/>
            <a:ext cx="487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967939" y="513625"/>
            <a:ext cx="5927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FPGA </a:t>
            </a:r>
            <a:r>
              <a:rPr lang="en-US" b="1" u="sng" dirty="0" err="1" smtClean="0"/>
              <a:t>reloding</a:t>
            </a:r>
            <a:r>
              <a:rPr lang="en-US" b="1" u="sng" dirty="0" smtClean="0"/>
              <a:t> System Structure </a:t>
            </a:r>
            <a:r>
              <a:rPr lang="en-US" u="sng" dirty="0" smtClean="0"/>
              <a:t>( </a:t>
            </a:r>
            <a:r>
              <a:rPr lang="en-US" sz="1400" u="sng" dirty="0" smtClean="0"/>
              <a:t>view from back side of VME crate)</a:t>
            </a:r>
            <a:r>
              <a:rPr lang="en-US" u="sng" dirty="0" smtClean="0"/>
              <a:t> </a:t>
            </a:r>
            <a:r>
              <a:rPr lang="en-US" b="1" u="sng" dirty="0" smtClean="0"/>
              <a:t> </a:t>
            </a:r>
            <a:endParaRPr lang="ru-RU" b="1" u="sng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90069" y="1927926"/>
            <a:ext cx="979338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764025" y="1927926"/>
            <a:ext cx="631" cy="161089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852695" y="3049182"/>
            <a:ext cx="3067571" cy="203132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The loading of crates – in parallel</a:t>
            </a:r>
          </a:p>
          <a:p>
            <a:r>
              <a:rPr lang="en-US" sz="1400" dirty="0" smtClean="0"/>
              <a:t>- The loading inside crate – sequentially</a:t>
            </a:r>
          </a:p>
          <a:p>
            <a:r>
              <a:rPr lang="en-US" sz="1400" dirty="0" smtClean="0"/>
              <a:t>- The loading from SD – all modules in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parallel</a:t>
            </a:r>
            <a:r>
              <a:rPr lang="en-US" sz="1400" dirty="0"/>
              <a:t> </a:t>
            </a:r>
            <a:r>
              <a:rPr lang="en-US" sz="1400" dirty="0" smtClean="0"/>
              <a:t>by a broadcast command   </a:t>
            </a:r>
            <a:endParaRPr lang="en-US" sz="1400" dirty="0"/>
          </a:p>
          <a:p>
            <a:r>
              <a:rPr lang="en-US" sz="1400" b="1" dirty="0" smtClean="0"/>
              <a:t>Estimated loading time </a:t>
            </a:r>
          </a:p>
          <a:p>
            <a:r>
              <a:rPr lang="en-US" sz="1400" b="1" dirty="0" smtClean="0"/>
              <a:t>for the whole PANDA Muon System:</a:t>
            </a:r>
          </a:p>
          <a:p>
            <a:r>
              <a:rPr lang="en-US" sz="1400" dirty="0" smtClean="0"/>
              <a:t>  10 sec ÷ 60 min  depending on </a:t>
            </a:r>
          </a:p>
          <a:p>
            <a:r>
              <a:rPr lang="en-US" sz="1400" dirty="0" smtClean="0"/>
              <a:t>   the loading source </a:t>
            </a:r>
            <a:r>
              <a:rPr lang="en-US" sz="1400" dirty="0"/>
              <a:t>(</a:t>
            </a:r>
            <a:r>
              <a:rPr lang="en-US" sz="1400" dirty="0" smtClean="0"/>
              <a:t>SD/Home-made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server/ MOXA device server)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8304" y="2238979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Host PC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36178" y="2151822"/>
            <a:ext cx="864096" cy="461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950281"/>
            <a:ext cx="413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Status of Muon System Digital Electronics</a:t>
            </a:r>
          </a:p>
          <a:p>
            <a:pPr algn="ctr"/>
            <a:r>
              <a:rPr lang="en-US" b="1" u="sng" dirty="0" smtClean="0"/>
              <a:t>(prototype design)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76292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The development of the double width VME 6U module on the basis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err="1" smtClean="0"/>
              <a:t>Artix</a:t>
            </a:r>
            <a:r>
              <a:rPr lang="en-US" sz="1600" dirty="0" smtClean="0"/>
              <a:t> 7 Family FPGA is in progress</a:t>
            </a:r>
          </a:p>
          <a:p>
            <a:r>
              <a:rPr lang="en-US" sz="1600" dirty="0" smtClean="0"/>
              <a:t>-      Motherboard card circuit diagram is ready for </a:t>
            </a:r>
            <a:r>
              <a:rPr lang="en-US" sz="1600" dirty="0" smtClean="0"/>
              <a:t>75%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 Mezzanine card circuit diagram is ready </a:t>
            </a:r>
            <a:r>
              <a:rPr lang="en-US" sz="1600" smtClean="0"/>
              <a:t>for </a:t>
            </a:r>
            <a:r>
              <a:rPr lang="en-US" sz="1600" smtClean="0"/>
              <a:t>80%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 Interface card  circuit diagram is under discussion (block diagram is developed)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 </a:t>
            </a:r>
            <a:r>
              <a:rPr lang="en-US" sz="1600" dirty="0" smtClean="0"/>
              <a:t>The structure of firmware loading system was selected</a:t>
            </a:r>
            <a:endParaRPr lang="en-US" sz="1600" dirty="0"/>
          </a:p>
          <a:p>
            <a:pPr marL="285750" indent="-285750">
              <a:buFontTx/>
              <a:buChar char="-"/>
            </a:pPr>
            <a:endParaRPr lang="en-US" sz="1600" b="1" dirty="0" smtClean="0"/>
          </a:p>
          <a:p>
            <a:r>
              <a:rPr lang="en-US" sz="1600" b="1" dirty="0"/>
              <a:t> </a:t>
            </a:r>
            <a:r>
              <a:rPr lang="en-US" sz="1600" b="1" dirty="0" smtClean="0"/>
              <a:t>      Plans: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To finish design of the circuit diagrams of the Motherboard and Mezzanine cards,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at the end of the 2017, and to start PCB design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To produce the prototype of Interface card in the first half of 2018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To start tests of the digital VME module with Range System prototype at CERN in 2018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r>
              <a:rPr lang="en-US" sz="1600" b="1" dirty="0" smtClean="0"/>
              <a:t>       Manpower: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1 student, 1 PhD expert, 1 technician, 1 </a:t>
            </a:r>
            <a:r>
              <a:rPr lang="en-US" sz="1600" dirty="0" err="1" smtClean="0"/>
              <a:t>colleaque</a:t>
            </a:r>
            <a:r>
              <a:rPr lang="en-US" sz="1600" dirty="0" smtClean="0"/>
              <a:t> from the Moscow State University</a:t>
            </a:r>
          </a:p>
          <a:p>
            <a:r>
              <a:rPr lang="en-US" sz="1600" dirty="0" smtClean="0"/>
              <a:t>       (according to the agreement with the University)</a:t>
            </a:r>
          </a:p>
          <a:p>
            <a:r>
              <a:rPr lang="en-US" sz="1600" dirty="0" smtClean="0"/>
              <a:t>-      Increasing of manpower is possible depending on available budget</a:t>
            </a:r>
            <a:endParaRPr lang="en-US" sz="1600" dirty="0"/>
          </a:p>
          <a:p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604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729</Words>
  <Application>Microsoft Office PowerPoint</Application>
  <PresentationFormat>Экран (4:3)</PresentationFormat>
  <Paragraphs>158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288</cp:revision>
  <cp:lastPrinted>2017-08-28T08:19:14Z</cp:lastPrinted>
  <dcterms:created xsi:type="dcterms:W3CDTF">2017-08-14T12:10:26Z</dcterms:created>
  <dcterms:modified xsi:type="dcterms:W3CDTF">2017-08-31T08:31:03Z</dcterms:modified>
</cp:coreProperties>
</file>