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34"/>
  </p:notesMasterIdLst>
  <p:sldIdLst>
    <p:sldId id="323" r:id="rId2"/>
    <p:sldId id="257" r:id="rId3"/>
    <p:sldId id="274" r:id="rId4"/>
    <p:sldId id="275" r:id="rId5"/>
    <p:sldId id="299" r:id="rId6"/>
    <p:sldId id="283" r:id="rId7"/>
    <p:sldId id="306" r:id="rId8"/>
    <p:sldId id="284" r:id="rId9"/>
    <p:sldId id="304" r:id="rId10"/>
    <p:sldId id="277" r:id="rId11"/>
    <p:sldId id="307" r:id="rId12"/>
    <p:sldId id="308" r:id="rId13"/>
    <p:sldId id="309" r:id="rId14"/>
    <p:sldId id="310" r:id="rId15"/>
    <p:sldId id="300" r:id="rId16"/>
    <p:sldId id="318" r:id="rId17"/>
    <p:sldId id="302" r:id="rId18"/>
    <p:sldId id="311" r:id="rId19"/>
    <p:sldId id="301" r:id="rId20"/>
    <p:sldId id="319" r:id="rId21"/>
    <p:sldId id="303" r:id="rId22"/>
    <p:sldId id="320" r:id="rId23"/>
    <p:sldId id="321" r:id="rId24"/>
    <p:sldId id="322" r:id="rId25"/>
    <p:sldId id="305" r:id="rId26"/>
    <p:sldId id="313" r:id="rId27"/>
    <p:sldId id="314" r:id="rId28"/>
    <p:sldId id="315" r:id="rId29"/>
    <p:sldId id="316" r:id="rId30"/>
    <p:sldId id="298" r:id="rId31"/>
    <p:sldId id="317" r:id="rId32"/>
    <p:sldId id="27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24" autoAdjust="0"/>
  </p:normalViewPr>
  <p:slideViewPr>
    <p:cSldViewPr>
      <p:cViewPr varScale="1">
        <p:scale>
          <a:sx n="111" d="100"/>
          <a:sy n="111" d="100"/>
        </p:scale>
        <p:origin x="149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4F22B-61D5-4F65-9869-1DC4D31E00D8}" type="datetimeFigureOut">
              <a:rPr lang="ru-RU" smtClean="0"/>
              <a:t>05.09.2017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EE91-2CD5-4FBB-B0F5-26245504E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8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771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68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393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980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54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407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25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05.09.2017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079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05.09.2017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68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05.09.2017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07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23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599F-80DF-45AA-8020-BD34B599C9FC}" type="datetimeFigureOut">
              <a:rPr lang="ru-RU" smtClean="0"/>
              <a:t>05.09.2017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0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9599F-80DF-45AA-8020-BD34B599C9FC}" type="datetimeFigureOut">
              <a:rPr lang="ru-RU" smtClean="0"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77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INP logo клёво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2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лето коп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260648"/>
            <a:ext cx="802753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6165304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 Collaboration Meeting 04-08.09.2017,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BINP 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Sergey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Pivovarov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6698"/>
            <a:ext cx="8481423" cy="5990654"/>
          </a:xfrm>
        </p:spPr>
      </p:pic>
    </p:spTree>
    <p:extLst>
      <p:ext uri="{BB962C8B-B14F-4D97-AF65-F5344CB8AC3E}">
        <p14:creationId xmlns:p14="http://schemas.microsoft.com/office/powerpoint/2010/main" val="14755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6698"/>
            <a:ext cx="8379476" cy="5918646"/>
          </a:xfrm>
        </p:spPr>
      </p:pic>
    </p:spTree>
    <p:extLst>
      <p:ext uri="{BB962C8B-B14F-4D97-AF65-F5344CB8AC3E}">
        <p14:creationId xmlns:p14="http://schemas.microsoft.com/office/powerpoint/2010/main" val="121866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556104" cy="6043403"/>
          </a:xfrm>
        </p:spPr>
      </p:pic>
    </p:spTree>
    <p:extLst>
      <p:ext uri="{BB962C8B-B14F-4D97-AF65-F5344CB8AC3E}">
        <p14:creationId xmlns:p14="http://schemas.microsoft.com/office/powerpoint/2010/main" val="41055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359669" cy="5904656"/>
          </a:xfrm>
        </p:spPr>
      </p:pic>
    </p:spTree>
    <p:extLst>
      <p:ext uri="{BB962C8B-B14F-4D97-AF65-F5344CB8AC3E}">
        <p14:creationId xmlns:p14="http://schemas.microsoft.com/office/powerpoint/2010/main" val="17909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496944" cy="6001617"/>
          </a:xfrm>
        </p:spPr>
      </p:pic>
    </p:spTree>
    <p:extLst>
      <p:ext uri="{BB962C8B-B14F-4D97-AF65-F5344CB8AC3E}">
        <p14:creationId xmlns:p14="http://schemas.microsoft.com/office/powerpoint/2010/main" val="5882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3D-Model of the Front Door of Yoke.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t="8229" r="55253" b="10629"/>
          <a:stretch/>
        </p:blipFill>
        <p:spPr>
          <a:xfrm>
            <a:off x="899592" y="722541"/>
            <a:ext cx="2470862" cy="5040560"/>
          </a:xfrm>
        </p:spPr>
      </p:pic>
      <p:sp>
        <p:nvSpPr>
          <p:cNvPr id="6" name="Прямоугольник 5"/>
          <p:cNvSpPr/>
          <p:nvPr/>
        </p:nvSpPr>
        <p:spPr>
          <a:xfrm>
            <a:off x="467544" y="5791242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moving, rotation and assembling the doors to be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ears which will be removed after final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(if necessary).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3800" r="43700" b="3800"/>
          <a:stretch/>
        </p:blipFill>
        <p:spPr>
          <a:xfrm>
            <a:off x="4427984" y="725157"/>
            <a:ext cx="2736304" cy="515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Front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t="9051" r="1319" b="1701"/>
          <a:stretch/>
        </p:blipFill>
        <p:spPr>
          <a:xfrm>
            <a:off x="251519" y="620688"/>
            <a:ext cx="864096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0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Front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0" y="548680"/>
            <a:ext cx="8810128" cy="62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Front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6698"/>
            <a:ext cx="8671269" cy="612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4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3D-Model of the Back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Door of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Yoke.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692696"/>
            <a:ext cx="3184982" cy="54726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3848" y="1124744"/>
            <a:ext cx="5684108" cy="337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INP logo клёво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1484784"/>
            <a:ext cx="8229600" cy="194421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PANDA </a:t>
            </a:r>
            <a:r>
              <a:rPr lang="ru-RU" sz="6000" dirty="0" smtClean="0">
                <a:solidFill>
                  <a:srgbClr val="FF0000"/>
                </a:solidFill>
              </a:rPr>
              <a:t/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Yoke of the Magnet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6165304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 Collaboration Meeting 04-08.09.2017,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BINP, Sergey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Pivovarov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49362" y="3645024"/>
            <a:ext cx="2645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of work</a:t>
            </a:r>
          </a:p>
        </p:txBody>
      </p:sp>
    </p:spTree>
    <p:extLst>
      <p:ext uri="{BB962C8B-B14F-4D97-AF65-F5344CB8AC3E}">
        <p14:creationId xmlns:p14="http://schemas.microsoft.com/office/powerpoint/2010/main" val="10085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Back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606698"/>
            <a:ext cx="8589640" cy="607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Back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4" y="606698"/>
            <a:ext cx="8640960" cy="61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Back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7" y="606698"/>
            <a:ext cx="8545913" cy="60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Back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6" y="548680"/>
            <a:ext cx="8784976" cy="620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6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Back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3617"/>
            <a:ext cx="8743705" cy="61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1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Beam of the support of Yoke.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1" y="1340768"/>
            <a:ext cx="776693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Drawing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 of the Beam.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52027"/>
            <a:ext cx="8519195" cy="6017333"/>
          </a:xfrm>
        </p:spPr>
      </p:pic>
    </p:spTree>
    <p:extLst>
      <p:ext uri="{BB962C8B-B14F-4D97-AF65-F5344CB8AC3E}">
        <p14:creationId xmlns:p14="http://schemas.microsoft.com/office/powerpoint/2010/main" val="252191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Drawing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 of the Beam.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49124"/>
            <a:ext cx="8496944" cy="6001617"/>
          </a:xfrm>
        </p:spPr>
      </p:pic>
    </p:spTree>
    <p:extLst>
      <p:ext uri="{BB962C8B-B14F-4D97-AF65-F5344CB8AC3E}">
        <p14:creationId xmlns:p14="http://schemas.microsoft.com/office/powerpoint/2010/main" val="183714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Drawing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 of the Beam.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79"/>
            <a:ext cx="8640960" cy="6103339"/>
          </a:xfrm>
        </p:spPr>
      </p:pic>
    </p:spTree>
    <p:extLst>
      <p:ext uri="{BB962C8B-B14F-4D97-AF65-F5344CB8AC3E}">
        <p14:creationId xmlns:p14="http://schemas.microsoft.com/office/powerpoint/2010/main" val="38357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Drawing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 of the Beam.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04115"/>
            <a:ext cx="8507288" cy="6008923"/>
          </a:xfrm>
        </p:spPr>
      </p:pic>
    </p:spTree>
    <p:extLst>
      <p:ext uri="{BB962C8B-B14F-4D97-AF65-F5344CB8AC3E}">
        <p14:creationId xmlns:p14="http://schemas.microsoft.com/office/powerpoint/2010/main" val="41990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M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agnet, Yoke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, Platform 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"/>
          <a:stretch/>
        </p:blipFill>
        <p:spPr>
          <a:xfrm>
            <a:off x="1259632" y="574855"/>
            <a:ext cx="5652054" cy="5559091"/>
          </a:xfrm>
        </p:spPr>
      </p:pic>
      <p:sp>
        <p:nvSpPr>
          <p:cNvPr id="3" name="Прямоугольник 2"/>
          <p:cNvSpPr/>
          <p:nvPr/>
        </p:nvSpPr>
        <p:spPr>
          <a:xfrm>
            <a:off x="755576" y="613394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parts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detector PANDA for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at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BINP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3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M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agnet, Yoke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, Platform 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0"/>
          <a:stretch/>
        </p:blipFill>
        <p:spPr>
          <a:xfrm>
            <a:off x="1187624" y="476672"/>
            <a:ext cx="6552728" cy="6254878"/>
          </a:xfrm>
        </p:spPr>
      </p:pic>
    </p:spTree>
    <p:extLst>
      <p:ext uri="{BB962C8B-B14F-4D97-AF65-F5344CB8AC3E}">
        <p14:creationId xmlns:p14="http://schemas.microsoft.com/office/powerpoint/2010/main" val="310071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Заголовок 4"/>
          <p:cNvSpPr>
            <a:spLocks noGrp="1"/>
          </p:cNvSpPr>
          <p:nvPr>
            <p:ph type="title"/>
          </p:nvPr>
        </p:nvSpPr>
        <p:spPr>
          <a:xfrm>
            <a:off x="685800" y="333374"/>
            <a:ext cx="7772400" cy="43132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kumimoji="0" lang="en-US" sz="2800" dirty="0">
                <a:solidFill>
                  <a:srgbClr val="FF0000"/>
                </a:solidFill>
                <a:latin typeface="Comic Sans MS" charset="0"/>
                <a:cs typeface="+mj-cs"/>
              </a:rPr>
              <a:t>Conclusion</a:t>
            </a:r>
            <a:endParaRPr kumimoji="0" lang="ru-RU" sz="2800" dirty="0">
              <a:cs typeface="+mj-cs"/>
            </a:endParaRPr>
          </a:p>
        </p:txBody>
      </p:sp>
      <p:sp>
        <p:nvSpPr>
          <p:cNvPr id="11268" name="Объект 1"/>
          <p:cNvSpPr>
            <a:spLocks noGrp="1"/>
          </p:cNvSpPr>
          <p:nvPr>
            <p:ph idx="1"/>
          </p:nvPr>
        </p:nvSpPr>
        <p:spPr>
          <a:xfrm>
            <a:off x="395288" y="1124744"/>
            <a:ext cx="8353425" cy="5257006"/>
          </a:xfrm>
        </p:spPr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C00000"/>
                </a:solidFill>
              </a:rPr>
              <a:t>The drawings </a:t>
            </a:r>
            <a:r>
              <a:rPr lang="en-US" sz="2800" dirty="0">
                <a:solidFill>
                  <a:srgbClr val="C00000"/>
                </a:solidFill>
              </a:rPr>
              <a:t>of the main assemblies will be ready on September </a:t>
            </a:r>
            <a:r>
              <a:rPr lang="en-US" sz="2800" dirty="0" smtClean="0">
                <a:solidFill>
                  <a:srgbClr val="C00000"/>
                </a:solidFill>
              </a:rPr>
              <a:t>15.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C00000"/>
                </a:solidFill>
              </a:rPr>
              <a:t>PDR – end of September.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C00000"/>
                </a:solidFill>
              </a:rPr>
              <a:t>All drawings will be ready on the end of October.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C00000"/>
                </a:solidFill>
              </a:rPr>
              <a:t>FDR – beginning of November.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C00000"/>
                </a:solidFill>
              </a:rPr>
              <a:t>Start of production – </a:t>
            </a:r>
            <a:r>
              <a:rPr lang="en-US" sz="2800" dirty="0" smtClean="0">
                <a:solidFill>
                  <a:srgbClr val="C00000"/>
                </a:solidFill>
              </a:rPr>
              <a:t>December.</a:t>
            </a:r>
            <a:endParaRPr lang="en-US" sz="2800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kumimoji="0" lang="ru-RU" alt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65754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ru-RU" dirty="0">
                <a:solidFill>
                  <a:srgbClr val="FF0000"/>
                </a:solidFill>
              </a:rPr>
              <a:t> </a:t>
            </a: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en-US" altLang="ru-RU" sz="4900" dirty="0" smtClean="0">
                <a:solidFill>
                  <a:srgbClr val="FF0000"/>
                </a:solidFill>
              </a:rPr>
              <a:t>T</a:t>
            </a:r>
            <a:r>
              <a:rPr lang="ru-RU" altLang="ru-RU" sz="4900" dirty="0" err="1">
                <a:solidFill>
                  <a:srgbClr val="FF0000"/>
                </a:solidFill>
              </a:rPr>
              <a:t>hank</a:t>
            </a:r>
            <a:r>
              <a:rPr lang="ru-RU" altLang="ru-RU" sz="4900" dirty="0">
                <a:solidFill>
                  <a:srgbClr val="FF0000"/>
                </a:solidFill>
              </a:rPr>
              <a:t> </a:t>
            </a:r>
            <a:r>
              <a:rPr lang="en-GB" altLang="ru-RU" sz="4900" dirty="0">
                <a:solidFill>
                  <a:srgbClr val="FF0000"/>
                </a:solidFill>
              </a:rPr>
              <a:t>you </a:t>
            </a:r>
            <a:r>
              <a:rPr lang="en-US" altLang="ru-RU" sz="4900" dirty="0">
                <a:solidFill>
                  <a:srgbClr val="FF0000"/>
                </a:solidFill>
              </a:rPr>
              <a:t>for </a:t>
            </a:r>
            <a:r>
              <a:rPr lang="ru-RU" altLang="ru-RU" sz="4900" dirty="0" err="1">
                <a:solidFill>
                  <a:srgbClr val="FF0000"/>
                </a:solidFill>
              </a:rPr>
              <a:t>you</a:t>
            </a:r>
            <a:r>
              <a:rPr lang="en-GB" altLang="ru-RU" sz="4900" dirty="0">
                <a:solidFill>
                  <a:srgbClr val="FF0000"/>
                </a:solidFill>
              </a:rPr>
              <a:t>r</a:t>
            </a:r>
            <a:r>
              <a:rPr lang="en-US" altLang="ru-RU" sz="4900" dirty="0">
                <a:solidFill>
                  <a:srgbClr val="FF0000"/>
                </a:solidFill>
              </a:rPr>
              <a:t> </a:t>
            </a:r>
            <a:r>
              <a:rPr lang="ru-RU" altLang="ru-RU" sz="4900" dirty="0" err="1">
                <a:solidFill>
                  <a:srgbClr val="FF0000"/>
                </a:solidFill>
              </a:rPr>
              <a:t>attention</a:t>
            </a:r>
            <a:r>
              <a:rPr lang="en-US" altLang="ru-RU" sz="4900" dirty="0">
                <a:solidFill>
                  <a:srgbClr val="FF0000"/>
                </a:solidFill>
              </a:rPr>
              <a:t>!</a:t>
            </a:r>
            <a:endParaRPr lang="ru-RU" sz="4900" dirty="0"/>
          </a:p>
        </p:txBody>
      </p:sp>
    </p:spTree>
    <p:extLst>
      <p:ext uri="{BB962C8B-B14F-4D97-AF65-F5344CB8AC3E}">
        <p14:creationId xmlns:p14="http://schemas.microsoft.com/office/powerpoint/2010/main" val="24672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32048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Dimensions of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Assembling Magnet, Yoke and Frame.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04" y="857037"/>
            <a:ext cx="8796079" cy="5040560"/>
          </a:xfrm>
        </p:spPr>
      </p:pic>
      <p:sp>
        <p:nvSpPr>
          <p:cNvPr id="4" name="Прямоугольник 3"/>
          <p:cNvSpPr/>
          <p:nvPr/>
        </p:nvSpPr>
        <p:spPr>
          <a:xfrm>
            <a:off x="755576" y="613394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total weight of the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Magnet, Yoke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Frame is ~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335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4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Configuration 12th layers of Yoke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56" y="692696"/>
            <a:ext cx="4109218" cy="5184576"/>
          </a:xfrm>
        </p:spPr>
      </p:pic>
      <p:sp>
        <p:nvSpPr>
          <p:cNvPr id="3" name="Прямоугольник 2"/>
          <p:cNvSpPr/>
          <p:nvPr/>
        </p:nvSpPr>
        <p:spPr>
          <a:xfrm>
            <a:off x="315001" y="5805264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For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successful insertion of the muon chambers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removed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sheet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barrel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the yoke and increased the gap between the layers up to 35 mm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It was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gap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35 mm in the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too.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3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New Barrel part of the Yoke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of 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PANDA Detector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764704"/>
            <a:ext cx="5291666" cy="5125725"/>
          </a:xfrm>
        </p:spPr>
      </p:pic>
      <p:sp>
        <p:nvSpPr>
          <p:cNvPr id="3" name="Прямоугольник 2"/>
          <p:cNvSpPr/>
          <p:nvPr/>
        </p:nvSpPr>
        <p:spPr>
          <a:xfrm>
            <a:off x="539552" y="594928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After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with the plant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proposed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design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octants of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yoke.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0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design of the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octant of the Yoke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8587" r="27130" b="21409"/>
          <a:stretch/>
        </p:blipFill>
        <p:spPr>
          <a:xfrm>
            <a:off x="41425" y="1396472"/>
            <a:ext cx="5214032" cy="3888432"/>
          </a:xfrm>
        </p:spPr>
      </p:pic>
      <p:sp>
        <p:nvSpPr>
          <p:cNvPr id="5" name="Прямоугольник 4"/>
          <p:cNvSpPr/>
          <p:nvPr/>
        </p:nvSpPr>
        <p:spPr>
          <a:xfrm>
            <a:off x="488232" y="5177279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ctant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consists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plates and bars.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bars connect the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plates of the octant by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welding.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 of such design: 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 of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welds.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Final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machining on the surface of welded joints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bad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tools.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Octant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is not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rigid.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23226" b="13022"/>
          <a:stretch/>
        </p:blipFill>
        <p:spPr>
          <a:xfrm>
            <a:off x="4788024" y="548680"/>
            <a:ext cx="4176464" cy="27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octant of the Yoke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6" y="1268760"/>
            <a:ext cx="5527964" cy="3865420"/>
          </a:xfrm>
        </p:spPr>
      </p:pic>
      <p:sp>
        <p:nvSpPr>
          <p:cNvPr id="5" name="Прямоугольник 4"/>
          <p:cNvSpPr/>
          <p:nvPr/>
        </p:nvSpPr>
        <p:spPr>
          <a:xfrm>
            <a:off x="251520" y="5121594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bars was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replaced by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side plates.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side plates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manufactured using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cutting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machine. Advantage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such design: 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welds is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reduced.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machining on the surface of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side plates (not welded joints).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Octant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more rigid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4" y="548681"/>
            <a:ext cx="3580087" cy="27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5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Octant of the Yoke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of 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PANDA Detector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764704"/>
            <a:ext cx="7801213" cy="4536504"/>
          </a:xfrm>
        </p:spPr>
      </p:pic>
      <p:sp>
        <p:nvSpPr>
          <p:cNvPr id="6" name="Прямоугольник 5"/>
          <p:cNvSpPr/>
          <p:nvPr/>
        </p:nvSpPr>
        <p:spPr>
          <a:xfrm>
            <a:off x="528326" y="544522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For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moving, rotation, assembling to be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ears which will be removed after final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43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1207</TotalTime>
  <Words>507</Words>
  <Application>Microsoft Office PowerPoint</Application>
  <PresentationFormat>Экран (4:3)</PresentationFormat>
  <Paragraphs>55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Wingdings</vt:lpstr>
      <vt:lpstr>Тема Office</vt:lpstr>
      <vt:lpstr>Презентация PowerPoint</vt:lpstr>
      <vt:lpstr>PANDA  Yoke of the Magnet</vt:lpstr>
      <vt:lpstr>3D model of the Magnet, Yoke, Platform and Frame.</vt:lpstr>
      <vt:lpstr>Dimensions of the Assembling Magnet, Yoke and Frame.</vt:lpstr>
      <vt:lpstr>Configuration 12th layers of Yoke</vt:lpstr>
      <vt:lpstr>New Barrel part of the Yoke of  the PANDA Detector</vt:lpstr>
      <vt:lpstr>The old design of the octant of the Yoke</vt:lpstr>
      <vt:lpstr>The modified octant of the Yoke</vt:lpstr>
      <vt:lpstr>The Octant of the Yoke of  the PANDA Detector</vt:lpstr>
      <vt:lpstr>Drawing of the Octant.</vt:lpstr>
      <vt:lpstr>Drawing of the Octant.</vt:lpstr>
      <vt:lpstr>Drawing of the Octant.</vt:lpstr>
      <vt:lpstr>Drawing of the Octant.</vt:lpstr>
      <vt:lpstr>Drawing of the Octant.</vt:lpstr>
      <vt:lpstr>3D-Model of the Front Door of Yoke.</vt:lpstr>
      <vt:lpstr>Drawing of the Front Door.</vt:lpstr>
      <vt:lpstr>Drawing of the Front Door.</vt:lpstr>
      <vt:lpstr>Drawing of the Front Door.</vt:lpstr>
      <vt:lpstr>3D-Model of the Back Door of Yoke.</vt:lpstr>
      <vt:lpstr>Drawing of the Back Door.</vt:lpstr>
      <vt:lpstr>Drawing of the Back Door.</vt:lpstr>
      <vt:lpstr>Drawing of the Back Door.</vt:lpstr>
      <vt:lpstr>Drawing of the Back Door.</vt:lpstr>
      <vt:lpstr>Drawing of the Back Door.</vt:lpstr>
      <vt:lpstr>Beam of the support of Yoke. </vt:lpstr>
      <vt:lpstr>Drawing of the Beam. </vt:lpstr>
      <vt:lpstr>Drawing of the Beam. </vt:lpstr>
      <vt:lpstr>Drawing of the Beam. </vt:lpstr>
      <vt:lpstr>Drawing of the Beam. </vt:lpstr>
      <vt:lpstr>3D model of the Magnet, Yoke, Platform and Frame.</vt:lpstr>
      <vt:lpstr>Conclusion</vt:lpstr>
      <vt:lpstr>        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CBM Dipole Magnet</dc:title>
  <dc:creator>pivovarov</dc:creator>
  <cp:lastModifiedBy>BINP User</cp:lastModifiedBy>
  <cp:revision>102</cp:revision>
  <dcterms:created xsi:type="dcterms:W3CDTF">2016-09-06T03:22:11Z</dcterms:created>
  <dcterms:modified xsi:type="dcterms:W3CDTF">2017-09-05T02:59:54Z</dcterms:modified>
</cp:coreProperties>
</file>