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4"/>
  </p:notesMasterIdLst>
  <p:sldIdLst>
    <p:sldId id="257" r:id="rId4"/>
    <p:sldId id="259" r:id="rId5"/>
    <p:sldId id="260" r:id="rId6"/>
    <p:sldId id="261" r:id="rId7"/>
    <p:sldId id="264" r:id="rId8"/>
    <p:sldId id="265" r:id="rId9"/>
    <p:sldId id="266" r:id="rId10"/>
    <p:sldId id="262" r:id="rId11"/>
    <p:sldId id="267" r:id="rId12"/>
    <p:sldId id="268" r:id="rId13"/>
    <p:sldId id="269" r:id="rId14"/>
    <p:sldId id="270" r:id="rId15"/>
    <p:sldId id="279" r:id="rId16"/>
    <p:sldId id="278" r:id="rId17"/>
    <p:sldId id="263" r:id="rId18"/>
    <p:sldId id="274" r:id="rId19"/>
    <p:sldId id="283" r:id="rId20"/>
    <p:sldId id="280" r:id="rId21"/>
    <p:sldId id="281" r:id="rId22"/>
    <p:sldId id="282" r:id="rId23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66"/>
    <a:srgbClr val="0000CC"/>
    <a:srgbClr val="66CCFF"/>
    <a:srgbClr val="00FF00"/>
    <a:srgbClr val="00CC66"/>
    <a:srgbClr val="008080"/>
    <a:srgbClr val="66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5343" autoAdjust="0"/>
  </p:normalViewPr>
  <p:slideViewPr>
    <p:cSldViewPr>
      <p:cViewPr varScale="1">
        <p:scale>
          <a:sx n="88" d="100"/>
          <a:sy n="88" d="100"/>
        </p:scale>
        <p:origin x="322" y="77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4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21C82-5235-4D6C-A554-02AA6D68D61C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61842-7E77-452E-A4BC-5976879DAF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6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 userDrawn="1"/>
        </p:nvSpPr>
        <p:spPr bwMode="auto">
          <a:xfrm>
            <a:off x="-1583" y="2286000"/>
            <a:ext cx="9906001" cy="4572000"/>
          </a:xfrm>
          <a:prstGeom prst="rect">
            <a:avLst/>
          </a:prstGeom>
          <a:solidFill>
            <a:srgbClr val="005B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5B82"/>
              </a:solidFill>
              <a:ea typeface="ＭＳ Ｐゴシック" charset="-128"/>
            </a:endParaRPr>
          </a:p>
        </p:txBody>
      </p:sp>
      <p:sp>
        <p:nvSpPr>
          <p:cNvPr id="109571" name="Rectangle 3"/>
          <p:cNvSpPr>
            <a:spLocks noChangeArrowheads="1"/>
          </p:cNvSpPr>
          <p:nvPr userDrawn="1"/>
        </p:nvSpPr>
        <p:spPr bwMode="auto">
          <a:xfrm>
            <a:off x="14" y="228600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2" name="Rectangle 4"/>
          <p:cNvSpPr>
            <a:spLocks noChangeArrowheads="1"/>
          </p:cNvSpPr>
          <p:nvPr userDrawn="1"/>
        </p:nvSpPr>
        <p:spPr bwMode="auto">
          <a:xfrm>
            <a:off x="14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3" name="Rectangle 5"/>
          <p:cNvSpPr>
            <a:spLocks noChangeArrowheads="1"/>
          </p:cNvSpPr>
          <p:nvPr userDrawn="1"/>
        </p:nvSpPr>
        <p:spPr bwMode="auto">
          <a:xfrm>
            <a:off x="125426" y="0"/>
            <a:ext cx="136525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4" name="Rectangle 6"/>
          <p:cNvSpPr>
            <a:spLocks noChangeArrowheads="1"/>
          </p:cNvSpPr>
          <p:nvPr userDrawn="1"/>
        </p:nvSpPr>
        <p:spPr bwMode="auto">
          <a:xfrm>
            <a:off x="123839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5" name="Rectangle 7"/>
          <p:cNvSpPr>
            <a:spLocks noChangeArrowheads="1"/>
          </p:cNvSpPr>
          <p:nvPr userDrawn="1"/>
        </p:nvSpPr>
        <p:spPr bwMode="auto">
          <a:xfrm>
            <a:off x="123839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 userDrawn="1"/>
        </p:nvSpPr>
        <p:spPr bwMode="auto">
          <a:xfrm rot="-5400000">
            <a:off x="-1077119" y="931541"/>
            <a:ext cx="24780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pic>
        <p:nvPicPr>
          <p:cNvPr id="109577" name="Picture 9" descr="Logo_FZ_Jülich_NEU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5475" y="254000"/>
            <a:ext cx="2514600" cy="814388"/>
          </a:xfrm>
          <a:prstGeom prst="rect">
            <a:avLst/>
          </a:prstGeom>
          <a:noFill/>
        </p:spPr>
      </p:pic>
      <p:sp>
        <p:nvSpPr>
          <p:cNvPr id="10957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19138" y="2447860"/>
            <a:ext cx="7773987" cy="1200329"/>
          </a:xfrm>
        </p:spPr>
        <p:txBody>
          <a:bodyPr/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719145" y="3871913"/>
            <a:ext cx="6402387" cy="8382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6388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3047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86627" y="609600"/>
            <a:ext cx="800219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51" y="609600"/>
            <a:ext cx="6162675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005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 userDrawn="1"/>
        </p:nvSpPr>
        <p:spPr bwMode="auto">
          <a:xfrm>
            <a:off x="-1587" y="2286000"/>
            <a:ext cx="9906001" cy="4572000"/>
          </a:xfrm>
          <a:prstGeom prst="rect">
            <a:avLst/>
          </a:prstGeom>
          <a:solidFill>
            <a:srgbClr val="005B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5B82"/>
              </a:solidFill>
              <a:ea typeface="ＭＳ Ｐゴシック" charset="-128"/>
            </a:endParaRPr>
          </a:p>
        </p:txBody>
      </p:sp>
      <p:sp>
        <p:nvSpPr>
          <p:cNvPr id="109571" name="Rectangle 3"/>
          <p:cNvSpPr>
            <a:spLocks noChangeArrowheads="1"/>
          </p:cNvSpPr>
          <p:nvPr userDrawn="1"/>
        </p:nvSpPr>
        <p:spPr bwMode="auto">
          <a:xfrm>
            <a:off x="11" y="228600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2" name="Rectangle 4"/>
          <p:cNvSpPr>
            <a:spLocks noChangeArrowheads="1"/>
          </p:cNvSpPr>
          <p:nvPr userDrawn="1"/>
        </p:nvSpPr>
        <p:spPr bwMode="auto">
          <a:xfrm>
            <a:off x="11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3" name="Rectangle 5"/>
          <p:cNvSpPr>
            <a:spLocks noChangeArrowheads="1"/>
          </p:cNvSpPr>
          <p:nvPr userDrawn="1"/>
        </p:nvSpPr>
        <p:spPr bwMode="auto">
          <a:xfrm>
            <a:off x="125423" y="0"/>
            <a:ext cx="136525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4" name="Rectangle 6"/>
          <p:cNvSpPr>
            <a:spLocks noChangeArrowheads="1"/>
          </p:cNvSpPr>
          <p:nvPr userDrawn="1"/>
        </p:nvSpPr>
        <p:spPr bwMode="auto">
          <a:xfrm>
            <a:off x="123836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5" name="Rectangle 7"/>
          <p:cNvSpPr>
            <a:spLocks noChangeArrowheads="1"/>
          </p:cNvSpPr>
          <p:nvPr userDrawn="1"/>
        </p:nvSpPr>
        <p:spPr bwMode="auto">
          <a:xfrm>
            <a:off x="123836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 userDrawn="1"/>
        </p:nvSpPr>
        <p:spPr bwMode="auto">
          <a:xfrm rot="-5400000">
            <a:off x="-1077119" y="931541"/>
            <a:ext cx="24780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pic>
        <p:nvPicPr>
          <p:cNvPr id="109577" name="Picture 9" descr="Logo_FZ_Jülich_NEU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5475" y="254000"/>
            <a:ext cx="2514600" cy="814388"/>
          </a:xfrm>
          <a:prstGeom prst="rect">
            <a:avLst/>
          </a:prstGeom>
          <a:noFill/>
        </p:spPr>
      </p:pic>
      <p:sp>
        <p:nvSpPr>
          <p:cNvPr id="10957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19138" y="2447856"/>
            <a:ext cx="7773987" cy="1200329"/>
          </a:xfrm>
        </p:spPr>
        <p:txBody>
          <a:bodyPr/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719145" y="3871913"/>
            <a:ext cx="6402387" cy="8382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80315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4023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3"/>
            <a:ext cx="8420100" cy="12311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26105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7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05393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1998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646083"/>
            <a:ext cx="8915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86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86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468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6267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214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8" y="819564"/>
            <a:ext cx="3259138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499" y="273070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9212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9389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5059578"/>
            <a:ext cx="59436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21614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4165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86625" y="609600"/>
            <a:ext cx="800219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49" y="609600"/>
            <a:ext cx="6162675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3165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 userDrawn="1"/>
        </p:nvSpPr>
        <p:spPr bwMode="auto">
          <a:xfrm>
            <a:off x="-1583" y="2286000"/>
            <a:ext cx="9906001" cy="4572000"/>
          </a:xfrm>
          <a:prstGeom prst="rect">
            <a:avLst/>
          </a:prstGeom>
          <a:solidFill>
            <a:srgbClr val="005B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5B82"/>
              </a:solidFill>
              <a:ea typeface="ＭＳ Ｐゴシック" charset="-128"/>
            </a:endParaRPr>
          </a:p>
        </p:txBody>
      </p:sp>
      <p:sp>
        <p:nvSpPr>
          <p:cNvPr id="109571" name="Rectangle 3"/>
          <p:cNvSpPr>
            <a:spLocks noChangeArrowheads="1"/>
          </p:cNvSpPr>
          <p:nvPr userDrawn="1"/>
        </p:nvSpPr>
        <p:spPr bwMode="auto">
          <a:xfrm>
            <a:off x="14" y="228600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2" name="Rectangle 4"/>
          <p:cNvSpPr>
            <a:spLocks noChangeArrowheads="1"/>
          </p:cNvSpPr>
          <p:nvPr userDrawn="1"/>
        </p:nvSpPr>
        <p:spPr bwMode="auto">
          <a:xfrm>
            <a:off x="14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3" name="Rectangle 5"/>
          <p:cNvSpPr>
            <a:spLocks noChangeArrowheads="1"/>
          </p:cNvSpPr>
          <p:nvPr userDrawn="1"/>
        </p:nvSpPr>
        <p:spPr bwMode="auto">
          <a:xfrm>
            <a:off x="125426" y="0"/>
            <a:ext cx="136525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4" name="Rectangle 6"/>
          <p:cNvSpPr>
            <a:spLocks noChangeArrowheads="1"/>
          </p:cNvSpPr>
          <p:nvPr userDrawn="1"/>
        </p:nvSpPr>
        <p:spPr bwMode="auto">
          <a:xfrm>
            <a:off x="123839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5" name="Rectangle 7"/>
          <p:cNvSpPr>
            <a:spLocks noChangeArrowheads="1"/>
          </p:cNvSpPr>
          <p:nvPr userDrawn="1"/>
        </p:nvSpPr>
        <p:spPr bwMode="auto">
          <a:xfrm>
            <a:off x="123839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 userDrawn="1"/>
        </p:nvSpPr>
        <p:spPr bwMode="auto">
          <a:xfrm rot="-5400000">
            <a:off x="-1077119" y="931541"/>
            <a:ext cx="24780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pic>
        <p:nvPicPr>
          <p:cNvPr id="109577" name="Picture 9" descr="Logo_FZ_Jülich_NEU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5475" y="254000"/>
            <a:ext cx="2514600" cy="814388"/>
          </a:xfrm>
          <a:prstGeom prst="rect">
            <a:avLst/>
          </a:prstGeom>
          <a:noFill/>
        </p:spPr>
      </p:pic>
      <p:sp>
        <p:nvSpPr>
          <p:cNvPr id="10957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19138" y="2447860"/>
            <a:ext cx="7773987" cy="1200329"/>
          </a:xfrm>
        </p:spPr>
        <p:txBody>
          <a:bodyPr/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719145" y="3871913"/>
            <a:ext cx="6402387" cy="8382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33821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5331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3"/>
            <a:ext cx="8420100" cy="12311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0427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7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05393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482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646083"/>
            <a:ext cx="8915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8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8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8272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1692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203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3"/>
            <a:ext cx="8420100" cy="12311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135697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8" y="819568"/>
            <a:ext cx="3259138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499" y="273073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47733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5059582"/>
            <a:ext cx="59436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374278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3659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86627" y="609600"/>
            <a:ext cx="800219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51" y="609600"/>
            <a:ext cx="6162675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605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7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05393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9524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646083"/>
            <a:ext cx="8915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8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8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75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31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2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8" y="819568"/>
            <a:ext cx="3259138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499" y="273073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5471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5059582"/>
            <a:ext cx="59436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1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785794"/>
            <a:ext cx="8420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050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1601" y="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14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125426" y="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123839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123839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08554" name="Picture 10" descr="Logo_FZ_Jülich_NEU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66121" y="136525"/>
            <a:ext cx="1447800" cy="469900"/>
          </a:xfrm>
          <a:prstGeom prst="rect">
            <a:avLst/>
          </a:prstGeom>
          <a:noFill/>
        </p:spPr>
      </p:pic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539754" y="7305675"/>
            <a:ext cx="69249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98BE71-C862-4458-9788-60C3633CDF9E}" type="datetime4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1. September 2017</a:t>
            </a:fld>
            <a:endParaRPr lang="de-DE" sz="1000">
              <a:solidFill>
                <a:srgbClr val="005B82"/>
              </a:solidFill>
            </a:endParaRP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539762" y="6477000"/>
            <a:ext cx="7710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baseline="0" dirty="0" smtClean="0">
                <a:solidFill>
                  <a:srgbClr val="005B82"/>
                </a:solidFill>
              </a:rPr>
              <a:t>May 04</a:t>
            </a:r>
            <a:r>
              <a:rPr lang="de-DE" sz="1000" dirty="0" smtClean="0">
                <a:solidFill>
                  <a:srgbClr val="005B82"/>
                </a:solidFill>
              </a:rPr>
              <a:t>, 2017</a:t>
            </a:r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9268762" y="6477000"/>
            <a:ext cx="3991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5B82"/>
                </a:solidFill>
              </a:rPr>
              <a:t>p. </a:t>
            </a:r>
            <a:fld id="{A5A01FC5-E43A-4629-A847-3C58F5DED0DC}" type="slidenum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000" dirty="0">
              <a:solidFill>
                <a:srgbClr val="005B82"/>
              </a:solidFill>
            </a:endParaRPr>
          </a:p>
        </p:txBody>
      </p:sp>
      <p:pic>
        <p:nvPicPr>
          <p:cNvPr id="13" name="Picture 14" descr="PandaLogo1_web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1258" y="142876"/>
            <a:ext cx="1549908" cy="36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4333885" y="6500834"/>
            <a:ext cx="9313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5B82"/>
                </a:solidFill>
              </a:rPr>
              <a:t>Albrecht Gillitzer</a:t>
            </a:r>
          </a:p>
        </p:txBody>
      </p:sp>
    </p:spTree>
    <p:extLst>
      <p:ext uri="{BB962C8B-B14F-4D97-AF65-F5344CB8AC3E}">
        <p14:creationId xmlns:p14="http://schemas.microsoft.com/office/powerpoint/2010/main" val="427176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 i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785794"/>
            <a:ext cx="8420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050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1598" y="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11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125423" y="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123836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123836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08554" name="Picture 10" descr="Logo_FZ_Jülich_NEU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66121" y="136525"/>
            <a:ext cx="1447800" cy="469900"/>
          </a:xfrm>
          <a:prstGeom prst="rect">
            <a:avLst/>
          </a:prstGeom>
          <a:noFill/>
        </p:spPr>
      </p:pic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539752" y="7305675"/>
            <a:ext cx="69249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98BE71-C862-4458-9788-60C3633CDF9E}" type="datetime4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1. September 2017</a:t>
            </a:fld>
            <a:endParaRPr lang="de-DE" sz="1000">
              <a:solidFill>
                <a:srgbClr val="005B82"/>
              </a:solidFill>
            </a:endParaRP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539759" y="6477000"/>
            <a:ext cx="7710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 smtClean="0">
                <a:solidFill>
                  <a:srgbClr val="005B82"/>
                </a:solidFill>
              </a:rPr>
              <a:t>May 16, 2016</a:t>
            </a: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9268762" y="6477000"/>
            <a:ext cx="3991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 smtClean="0">
                <a:solidFill>
                  <a:srgbClr val="005B82"/>
                </a:solidFill>
              </a:rPr>
              <a:t>p. </a:t>
            </a:r>
            <a:fld id="{A5A01FC5-E43A-4629-A847-3C58F5DED0DC}" type="slidenum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4333883" y="6500834"/>
            <a:ext cx="9313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 smtClean="0">
                <a:solidFill>
                  <a:srgbClr val="005B82"/>
                </a:solidFill>
              </a:rPr>
              <a:t>Albrecht Gillitzer</a:t>
            </a:r>
            <a:endParaRPr lang="de-DE" sz="1000" dirty="0">
              <a:solidFill>
                <a:srgbClr val="005B82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-6505"/>
            <a:ext cx="930115" cy="63458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28" y="22971"/>
            <a:ext cx="641236" cy="60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7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 i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97" y="119678"/>
            <a:ext cx="1530229" cy="347502"/>
          </a:xfrm>
          <a:prstGeom prst="rect">
            <a:avLst/>
          </a:prstGeom>
        </p:spPr>
      </p:pic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785794"/>
            <a:ext cx="8420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050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1601" y="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14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125426" y="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123839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123839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08554" name="Picture 10" descr="Logo_FZ_Jülich_NEU_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66121" y="136525"/>
            <a:ext cx="1447800" cy="469900"/>
          </a:xfrm>
          <a:prstGeom prst="rect">
            <a:avLst/>
          </a:prstGeom>
          <a:noFill/>
        </p:spPr>
      </p:pic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539754" y="7305675"/>
            <a:ext cx="69249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98BE71-C862-4458-9788-60C3633CDF9E}" type="datetime4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1. September 2017</a:t>
            </a:fld>
            <a:endParaRPr lang="de-DE" sz="1000">
              <a:solidFill>
                <a:srgbClr val="005B82"/>
              </a:solidFill>
            </a:endParaRP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539762" y="6477000"/>
            <a:ext cx="68448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 smtClean="0">
                <a:solidFill>
                  <a:srgbClr val="005B82"/>
                </a:solidFill>
              </a:rPr>
              <a:t>Sep</a:t>
            </a:r>
            <a:r>
              <a:rPr lang="de-DE" sz="1000" baseline="0" dirty="0" smtClean="0">
                <a:solidFill>
                  <a:srgbClr val="005B82"/>
                </a:solidFill>
              </a:rPr>
              <a:t> 5</a:t>
            </a:r>
            <a:r>
              <a:rPr lang="de-DE" sz="1000" dirty="0" smtClean="0">
                <a:solidFill>
                  <a:srgbClr val="005B82"/>
                </a:solidFill>
              </a:rPr>
              <a:t>, 2017</a:t>
            </a:r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9268762" y="6477000"/>
            <a:ext cx="3991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5B82"/>
                </a:solidFill>
              </a:rPr>
              <a:t>p. </a:t>
            </a:r>
            <a:fld id="{A5A01FC5-E43A-4629-A847-3C58F5DED0DC}" type="slidenum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4333885" y="6500834"/>
            <a:ext cx="9313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5B82"/>
                </a:solidFill>
              </a:rPr>
              <a:t>Albrecht Gillitzer</a:t>
            </a:r>
          </a:p>
        </p:txBody>
      </p:sp>
    </p:spTree>
    <p:extLst>
      <p:ext uri="{BB962C8B-B14F-4D97-AF65-F5344CB8AC3E}">
        <p14:creationId xmlns:p14="http://schemas.microsoft.com/office/powerpoint/2010/main" val="290040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 i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80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80.png"/><Relationship Id="rId10" Type="http://schemas.openxmlformats.org/officeDocument/2006/relationships/image" Target="../media/image56.png"/><Relationship Id="rId9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20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3" Type="http://schemas.openxmlformats.org/officeDocument/2006/relationships/image" Target="../media/image69.png"/><Relationship Id="rId7" Type="http://schemas.openxmlformats.org/officeDocument/2006/relationships/image" Target="../media/image6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60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20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3" Type="http://schemas.openxmlformats.org/officeDocument/2006/relationships/image" Target="../media/image76.png"/><Relationship Id="rId7" Type="http://schemas.openxmlformats.org/officeDocument/2006/relationships/image" Target="../media/image67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60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6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0512" y="2844225"/>
            <a:ext cx="9055216" cy="584775"/>
          </a:xfrm>
        </p:spPr>
        <p:txBody>
          <a:bodyPr/>
          <a:lstStyle/>
          <a:p>
            <a:r>
              <a:rPr lang="de-DE" sz="3800" dirty="0" smtClean="0">
                <a:latin typeface="Arial"/>
                <a:cs typeface="Arial"/>
              </a:rPr>
              <a:t>Problems in </a:t>
            </a:r>
            <a:r>
              <a:rPr lang="el-GR" sz="3800" dirty="0" smtClean="0">
                <a:latin typeface="Arial"/>
                <a:cs typeface="Arial"/>
              </a:rPr>
              <a:t>π</a:t>
            </a:r>
            <a:r>
              <a:rPr lang="de-DE" sz="3800" baseline="30000" dirty="0" smtClean="0">
                <a:latin typeface="Arial"/>
                <a:cs typeface="Arial"/>
              </a:rPr>
              <a:t>0</a:t>
            </a:r>
            <a:r>
              <a:rPr lang="de-DE" sz="3800" dirty="0" smtClean="0">
                <a:latin typeface="Arial"/>
                <a:cs typeface="Arial"/>
              </a:rPr>
              <a:t> </a:t>
            </a:r>
            <a:r>
              <a:rPr lang="de-DE" sz="3800" dirty="0" err="1" smtClean="0">
                <a:latin typeface="Arial"/>
                <a:cs typeface="Arial"/>
              </a:rPr>
              <a:t>Reconstruction</a:t>
            </a:r>
            <a:endParaRPr lang="en-US" sz="3800" baseline="30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22316" y="5505764"/>
            <a:ext cx="7816027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dirty="0" smtClean="0">
                <a:solidFill>
                  <a:srgbClr val="FFFFFF"/>
                </a:solidFill>
              </a:rPr>
              <a:t>September 5, 2017       </a:t>
            </a:r>
            <a:r>
              <a:rPr lang="de-DE" dirty="0">
                <a:solidFill>
                  <a:srgbClr val="FFFFFF"/>
                </a:solidFill>
              </a:rPr>
              <a:t>|  Albrecht </a:t>
            </a:r>
            <a:r>
              <a:rPr lang="de-DE" dirty="0" smtClean="0">
                <a:solidFill>
                  <a:srgbClr val="FFFFFF"/>
                </a:solidFill>
              </a:rPr>
              <a:t>Gillitzer,  IKP Forschungszentrum Jülich</a:t>
            </a:r>
            <a:endParaRPr lang="de-DE" baseline="30000" dirty="0">
              <a:solidFill>
                <a:srgbClr val="FFFFFF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04535" y="6021288"/>
            <a:ext cx="5925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00"/>
                </a:solidFill>
              </a:rPr>
              <a:t>PANDA Collaboration Meeting 17/3, Novosibirsk, Russia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17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416496" y="6415129"/>
            <a:ext cx="5544616" cy="3541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Grafik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14" y="1237836"/>
            <a:ext cx="3989070" cy="2733675"/>
          </a:xfrm>
          <a:prstGeom prst="rect">
            <a:avLst/>
          </a:prstGeom>
        </p:spPr>
      </p:pic>
      <p:pic>
        <p:nvPicPr>
          <p:cNvPr id="6" name="Grafik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988" y="1237836"/>
            <a:ext cx="3989070" cy="2733675"/>
          </a:xfrm>
          <a:prstGeom prst="rect">
            <a:avLst/>
          </a:prstGeom>
        </p:spPr>
      </p:pic>
      <p:pic>
        <p:nvPicPr>
          <p:cNvPr id="11" name="Grafik 10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988" y="3966777"/>
            <a:ext cx="3989070" cy="2733675"/>
          </a:xfrm>
          <a:prstGeom prst="rect">
            <a:avLst/>
          </a:prstGeom>
        </p:spPr>
      </p:pic>
      <p:pic>
        <p:nvPicPr>
          <p:cNvPr id="14" name="Grafik 1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14" y="3966777"/>
            <a:ext cx="3989070" cy="2733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719138" y="652333"/>
                <a:ext cx="8420100" cy="48083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</m:acc>
                          </m:e>
                          <m:sub>
                            <m:r>
                              <a:rPr lang="de-DE" b="1" i="0" smtClean="0">
                                <a:latin typeface="Cambria Math" panose="02040503050406030204" pitchFamily="18" charset="0"/>
                              </a:rPr>
                              <m:t>𝐫𝐞𝐜</m:t>
                            </m:r>
                          </m:sub>
                        </m:sSub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</m:acc>
                          </m:e>
                          <m:sub>
                            <m:r>
                              <a:rPr lang="de-DE" b="1" i="0" smtClean="0">
                                <a:latin typeface="Cambria Math" panose="02040503050406030204" pitchFamily="18" charset="0"/>
                              </a:rPr>
                              <m:t>𝐌𝐂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 smtClean="0"/>
                  <a:t> of </a:t>
                </a:r>
                <a:r>
                  <a:rPr lang="el-GR" dirty="0" smtClean="0"/>
                  <a:t>π</a:t>
                </a:r>
                <a:r>
                  <a:rPr lang="de-DE" baseline="30000" dirty="0" smtClean="0"/>
                  <a:t>0</a:t>
                </a:r>
                <a:r>
                  <a:rPr lang="de-DE" dirty="0" smtClean="0"/>
                  <a:t> Candidates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19138" y="652333"/>
                <a:ext cx="8420100" cy="480837"/>
              </a:xfrm>
              <a:blipFill>
                <a:blip r:embed="rId6"/>
                <a:stretch>
                  <a:fillRect t="-10127" b="-34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4"/>
          <p:cNvSpPr txBox="1"/>
          <p:nvPr/>
        </p:nvSpPr>
        <p:spPr>
          <a:xfrm>
            <a:off x="3800872" y="1669916"/>
            <a:ext cx="749739" cy="318924"/>
          </a:xfrm>
          <a:prstGeom prst="rect">
            <a:avLst/>
          </a:prstGeom>
          <a:solidFill>
            <a:schemeClr val="accent5"/>
          </a:solidFill>
        </p:spPr>
        <p:txBody>
          <a:bodyPr wrap="none" lIns="72000" tIns="36000" rIns="72000" bIns="36000" rtlCol="0">
            <a:spAutoFit/>
          </a:bodyPr>
          <a:lstStyle/>
          <a:p>
            <a:r>
              <a:rPr lang="en-US" sz="1600" dirty="0" smtClean="0"/>
              <a:t>raw </a:t>
            </a:r>
            <a:r>
              <a:rPr lang="el-GR" sz="1600" dirty="0"/>
              <a:t>π</a:t>
            </a:r>
            <a:r>
              <a:rPr lang="de-DE" sz="1600" baseline="30000" dirty="0" smtClean="0"/>
              <a:t>0</a:t>
            </a:r>
            <a:endParaRPr lang="en-US" sz="1600" baseline="30000" dirty="0"/>
          </a:p>
        </p:txBody>
      </p:sp>
      <p:sp>
        <p:nvSpPr>
          <p:cNvPr id="16" name="Textfeld 15"/>
          <p:cNvSpPr txBox="1"/>
          <p:nvPr/>
        </p:nvSpPr>
        <p:spPr>
          <a:xfrm>
            <a:off x="7878749" y="1669916"/>
            <a:ext cx="818667" cy="318924"/>
          </a:xfrm>
          <a:prstGeom prst="rect">
            <a:avLst/>
          </a:prstGeom>
          <a:solidFill>
            <a:schemeClr val="accent5"/>
          </a:solidFill>
        </p:spPr>
        <p:txBody>
          <a:bodyPr wrap="none" lIns="72000" tIns="36000" rIns="72000" bIns="36000" rtlCol="0">
            <a:spAutoFit/>
          </a:bodyPr>
          <a:lstStyle/>
          <a:p>
            <a:r>
              <a:rPr lang="en-US" sz="1600" dirty="0" err="1" smtClean="0"/>
              <a:t>reco</a:t>
            </a:r>
            <a:r>
              <a:rPr lang="en-US" sz="1600" dirty="0" smtClean="0"/>
              <a:t> </a:t>
            </a:r>
            <a:r>
              <a:rPr lang="el-GR" sz="1600" dirty="0"/>
              <a:t>π</a:t>
            </a:r>
            <a:r>
              <a:rPr lang="de-DE" sz="1600" baseline="30000" dirty="0" smtClean="0"/>
              <a:t>0</a:t>
            </a:r>
            <a:endParaRPr lang="en-US" sz="1600" baseline="30000" dirty="0"/>
          </a:p>
        </p:txBody>
      </p:sp>
      <p:sp>
        <p:nvSpPr>
          <p:cNvPr id="17" name="Textfeld 16"/>
          <p:cNvSpPr txBox="1"/>
          <p:nvPr/>
        </p:nvSpPr>
        <p:spPr>
          <a:xfrm>
            <a:off x="3296816" y="4406220"/>
            <a:ext cx="1230640" cy="318924"/>
          </a:xfrm>
          <a:prstGeom prst="rect">
            <a:avLst/>
          </a:prstGeom>
          <a:solidFill>
            <a:schemeClr val="accent5"/>
          </a:solidFill>
        </p:spPr>
        <p:txBody>
          <a:bodyPr wrap="none" lIns="72000" tIns="36000" rIns="72000" bIns="36000" rtlCol="0">
            <a:spAutoFit/>
          </a:bodyPr>
          <a:lstStyle/>
          <a:p>
            <a:r>
              <a:rPr lang="en-US" sz="1600" dirty="0" smtClean="0"/>
              <a:t>true </a:t>
            </a:r>
            <a:r>
              <a:rPr lang="en-US" sz="1600" dirty="0" err="1" smtClean="0"/>
              <a:t>reco</a:t>
            </a:r>
            <a:r>
              <a:rPr lang="en-US" sz="1600" dirty="0" smtClean="0"/>
              <a:t> </a:t>
            </a:r>
            <a:r>
              <a:rPr lang="el-GR" sz="1600" dirty="0"/>
              <a:t>π</a:t>
            </a:r>
            <a:r>
              <a:rPr lang="de-DE" sz="1600" baseline="30000" dirty="0" smtClean="0"/>
              <a:t>0</a:t>
            </a:r>
            <a:endParaRPr lang="en-US" sz="16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7428304" y="4444953"/>
                <a:ext cx="1269112" cy="568223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lIns="72000" tIns="36000" rIns="72000" bIns="36000" rtlCol="0">
                <a:spAutoFit/>
              </a:bodyPr>
              <a:lstStyle/>
              <a:p>
                <a:r>
                  <a:rPr lang="en-US" sz="1600" dirty="0" smtClean="0"/>
                  <a:t>true </a:t>
                </a:r>
                <a:r>
                  <a:rPr lang="en-US" sz="1600" dirty="0" err="1" smtClean="0"/>
                  <a:t>reco</a:t>
                </a:r>
                <a:r>
                  <a:rPr lang="en-US" sz="1600" dirty="0" smtClean="0"/>
                  <a:t> </a:t>
                </a:r>
                <a:r>
                  <a:rPr lang="el-GR" sz="1600" dirty="0"/>
                  <a:t>π</a:t>
                </a:r>
                <a:r>
                  <a:rPr lang="de-DE" sz="1600" baseline="30000" dirty="0" smtClean="0"/>
                  <a:t>0 </a:t>
                </a:r>
                <a:endParaRPr lang="de-DE" sz="1600" dirty="0" smtClean="0"/>
              </a:p>
              <a:p>
                <a14:m>
                  <m:oMath xmlns:m="http://schemas.openxmlformats.org/officeDocument/2006/math">
                    <m:r>
                      <a:rPr lang="de-DE" sz="1600" i="1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sz="1600" dirty="0" smtClean="0"/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1600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304" y="4444953"/>
                <a:ext cx="1269112" cy="568223"/>
              </a:xfrm>
              <a:prstGeom prst="rect">
                <a:avLst/>
              </a:prstGeom>
              <a:blipFill rotWithShape="1">
                <a:blip r:embed="rId7"/>
                <a:stretch>
                  <a:fillRect l="-4327" t="-4301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051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416496" y="6415129"/>
            <a:ext cx="5544616" cy="3541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Grafik 1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51" y="1225793"/>
            <a:ext cx="3989070" cy="2733675"/>
          </a:xfrm>
          <a:prstGeom prst="rect">
            <a:avLst/>
          </a:prstGeom>
        </p:spPr>
      </p:pic>
      <p:pic>
        <p:nvPicPr>
          <p:cNvPr id="15" name="Grafik 1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567" y="1225793"/>
            <a:ext cx="3989070" cy="2733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719138" y="652333"/>
                <a:ext cx="8420100" cy="48083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</m:acc>
                          </m:e>
                          <m:sub>
                            <m:r>
                              <a:rPr lang="de-DE" b="1" i="0" smtClean="0">
                                <a:latin typeface="Cambria Math" panose="02040503050406030204" pitchFamily="18" charset="0"/>
                              </a:rPr>
                              <m:t>𝐫𝐞𝐜</m:t>
                            </m:r>
                          </m:sub>
                        </m:sSub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</m:acc>
                          </m:e>
                          <m:sub>
                            <m:r>
                              <a:rPr lang="de-DE" b="1" i="0" smtClean="0">
                                <a:latin typeface="Cambria Math" panose="02040503050406030204" pitchFamily="18" charset="0"/>
                              </a:rPr>
                              <m:t>𝐌𝐂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 smtClean="0"/>
                  <a:t> of </a:t>
                </a:r>
                <a:r>
                  <a:rPr lang="el-GR" dirty="0" smtClean="0"/>
                  <a:t>π</a:t>
                </a:r>
                <a:r>
                  <a:rPr lang="de-DE" baseline="30000" dirty="0" smtClean="0"/>
                  <a:t>0</a:t>
                </a:r>
                <a:r>
                  <a:rPr lang="de-DE" dirty="0" smtClean="0"/>
                  <a:t> Candidates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19138" y="652333"/>
                <a:ext cx="8420100" cy="480837"/>
              </a:xfrm>
              <a:blipFill>
                <a:blip r:embed="rId6"/>
                <a:stretch>
                  <a:fillRect t="-10127" b="-34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feld 15"/>
          <p:cNvSpPr txBox="1"/>
          <p:nvPr/>
        </p:nvSpPr>
        <p:spPr>
          <a:xfrm>
            <a:off x="3296816" y="1669916"/>
            <a:ext cx="1230640" cy="318924"/>
          </a:xfrm>
          <a:prstGeom prst="rect">
            <a:avLst/>
          </a:prstGeom>
          <a:solidFill>
            <a:schemeClr val="accent5"/>
          </a:solidFill>
        </p:spPr>
        <p:txBody>
          <a:bodyPr wrap="none" lIns="72000" tIns="36000" rIns="72000" bIns="36000" rtlCol="0">
            <a:spAutoFit/>
          </a:bodyPr>
          <a:lstStyle/>
          <a:p>
            <a:r>
              <a:rPr lang="en-US" sz="1600" dirty="0" smtClean="0"/>
              <a:t>true </a:t>
            </a:r>
            <a:r>
              <a:rPr lang="en-US" sz="1600" dirty="0" err="1" smtClean="0"/>
              <a:t>reco</a:t>
            </a:r>
            <a:r>
              <a:rPr lang="en-US" sz="1600" dirty="0" smtClean="0"/>
              <a:t> </a:t>
            </a:r>
            <a:r>
              <a:rPr lang="el-GR" sz="1600" dirty="0"/>
              <a:t>π</a:t>
            </a:r>
            <a:r>
              <a:rPr lang="de-DE" sz="1600" baseline="30000" dirty="0" smtClean="0"/>
              <a:t>0</a:t>
            </a:r>
            <a:endParaRPr lang="en-US" sz="16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7473280" y="1708649"/>
                <a:ext cx="1269112" cy="568223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lIns="72000" tIns="36000" rIns="72000" bIns="36000" rtlCol="0">
                <a:spAutoFit/>
              </a:bodyPr>
              <a:lstStyle/>
              <a:p>
                <a:r>
                  <a:rPr lang="en-US" sz="1600" dirty="0" smtClean="0"/>
                  <a:t>true </a:t>
                </a:r>
                <a:r>
                  <a:rPr lang="en-US" sz="1600" dirty="0" err="1" smtClean="0"/>
                  <a:t>reco</a:t>
                </a:r>
                <a:r>
                  <a:rPr lang="en-US" sz="1600" dirty="0" smtClean="0"/>
                  <a:t> </a:t>
                </a:r>
                <a:r>
                  <a:rPr lang="el-GR" sz="1600" dirty="0"/>
                  <a:t>π</a:t>
                </a:r>
                <a:r>
                  <a:rPr lang="de-DE" sz="1600" baseline="30000" dirty="0" smtClean="0"/>
                  <a:t>0 </a:t>
                </a:r>
                <a:endParaRPr lang="de-DE" sz="1600" dirty="0" smtClean="0"/>
              </a:p>
              <a:p>
                <a14:m>
                  <m:oMath xmlns:m="http://schemas.openxmlformats.org/officeDocument/2006/math">
                    <m:r>
                      <a:rPr lang="de-DE" sz="1600" i="1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sz="1600" dirty="0" smtClean="0"/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1600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280" y="1708649"/>
                <a:ext cx="1269112" cy="568223"/>
              </a:xfrm>
              <a:prstGeom prst="rect">
                <a:avLst/>
              </a:prstGeom>
              <a:blipFill rotWithShape="1">
                <a:blip r:embed="rId7"/>
                <a:stretch>
                  <a:fillRect l="-4327" t="-4255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fik 1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567" y="3922071"/>
            <a:ext cx="3989070" cy="2733675"/>
          </a:xfrm>
          <a:prstGeom prst="rect">
            <a:avLst/>
          </a:prstGeom>
        </p:spPr>
      </p:pic>
      <p:pic>
        <p:nvPicPr>
          <p:cNvPr id="14" name="Grafik 13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51" y="3922071"/>
            <a:ext cx="3989070" cy="2733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3296816" y="4365104"/>
                <a:ext cx="1269112" cy="568223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lIns="72000" tIns="36000" rIns="72000" bIns="36000" rtlCol="0">
                <a:spAutoFit/>
              </a:bodyPr>
              <a:lstStyle/>
              <a:p>
                <a:r>
                  <a:rPr lang="en-US" sz="1600" dirty="0" smtClean="0"/>
                  <a:t>true </a:t>
                </a:r>
                <a:r>
                  <a:rPr lang="en-US" sz="1600" dirty="0" err="1" smtClean="0"/>
                  <a:t>reco</a:t>
                </a:r>
                <a:r>
                  <a:rPr lang="en-US" sz="1600" dirty="0" smtClean="0"/>
                  <a:t> </a:t>
                </a:r>
                <a:r>
                  <a:rPr lang="el-GR" sz="1600" dirty="0"/>
                  <a:t>π</a:t>
                </a:r>
                <a:r>
                  <a:rPr lang="de-DE" sz="1600" baseline="30000" dirty="0" smtClean="0"/>
                  <a:t>0 </a:t>
                </a:r>
                <a:endParaRPr lang="de-DE" sz="1600" dirty="0" smtClean="0"/>
              </a:p>
              <a:p>
                <a14:m>
                  <m:oMath xmlns:m="http://schemas.openxmlformats.org/officeDocument/2006/math">
                    <m:r>
                      <a:rPr lang="de-DE" sz="1600" i="1" smtClean="0">
                        <a:latin typeface="Cambria Math"/>
                        <a:ea typeface="Cambria Math"/>
                      </a:rPr>
                      <m:t>𝛾𝛾</m:t>
                    </m:r>
                    <m:r>
                      <a:rPr lang="de-DE" sz="1600" b="0" i="1" smtClean="0">
                        <a:latin typeface="Cambria Math"/>
                        <a:ea typeface="Cambria Math"/>
                      </a:rPr>
                      <m:t> &amp;</m:t>
                    </m:r>
                    <m:r>
                      <a:rPr lang="de-DE" sz="1600" i="1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sz="1600" dirty="0" smtClean="0"/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1600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816" y="4365104"/>
                <a:ext cx="1269112" cy="568223"/>
              </a:xfrm>
              <a:prstGeom prst="rect">
                <a:avLst/>
              </a:prstGeom>
              <a:blipFill rotWithShape="1">
                <a:blip r:embed="rId10"/>
                <a:stretch>
                  <a:fillRect l="-4327" t="-5376" b="-15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feld 18"/>
          <p:cNvSpPr txBox="1"/>
          <p:nvPr/>
        </p:nvSpPr>
        <p:spPr>
          <a:xfrm>
            <a:off x="7473280" y="4365104"/>
            <a:ext cx="1264302" cy="318924"/>
          </a:xfrm>
          <a:prstGeom prst="rect">
            <a:avLst/>
          </a:prstGeom>
          <a:solidFill>
            <a:schemeClr val="accent5"/>
          </a:solidFill>
        </p:spPr>
        <p:txBody>
          <a:bodyPr wrap="none" lIns="72000" tIns="36000" rIns="72000" bIns="36000" rtlCol="0">
            <a:spAutoFit/>
          </a:bodyPr>
          <a:lstStyle/>
          <a:p>
            <a:r>
              <a:rPr lang="en-US" sz="1600" dirty="0" smtClean="0"/>
              <a:t>fake </a:t>
            </a:r>
            <a:r>
              <a:rPr lang="en-US" sz="1600" dirty="0" err="1" smtClean="0"/>
              <a:t>reco</a:t>
            </a:r>
            <a:r>
              <a:rPr lang="en-US" sz="1600" dirty="0" smtClean="0"/>
              <a:t> </a:t>
            </a:r>
            <a:r>
              <a:rPr lang="el-GR" sz="1600" dirty="0"/>
              <a:t>π</a:t>
            </a:r>
            <a:r>
              <a:rPr lang="de-DE" sz="1600" baseline="30000" dirty="0" smtClean="0"/>
              <a:t>0</a:t>
            </a:r>
            <a:endParaRPr lang="en-US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2664748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Origin </a:t>
            </a:r>
            <a:r>
              <a:rPr lang="de-DE" dirty="0" err="1" smtClean="0"/>
              <a:t>of</a:t>
            </a:r>
            <a:r>
              <a:rPr lang="de-DE" dirty="0" smtClean="0"/>
              <a:t> Neutral </a:t>
            </a:r>
            <a:r>
              <a:rPr lang="de-DE" dirty="0" err="1" smtClean="0"/>
              <a:t>Candidates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719138" y="1484784"/>
                <a:ext cx="8420100" cy="4652236"/>
              </a:xfrm>
            </p:spPr>
            <p:txBody>
              <a:bodyPr>
                <a:spAutoFit/>
              </a:bodyPr>
              <a:lstStyle/>
              <a:p>
                <a:pPr marL="457200" indent="-457200"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Where do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neutral </a:t>
                </a:r>
                <a:r>
                  <a:rPr lang="de-DE" dirty="0" err="1" smtClean="0"/>
                  <a:t>candidates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come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from</a:t>
                </a:r>
                <a:r>
                  <a:rPr lang="de-DE" dirty="0" smtClean="0"/>
                  <a:t>?</a:t>
                </a:r>
              </a:p>
              <a:p>
                <a:pPr marL="457200" indent="-457200"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Why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there</a:t>
                </a:r>
                <a:r>
                  <a:rPr lang="de-DE" dirty="0" smtClean="0"/>
                  <a:t> so </a:t>
                </a:r>
                <a:r>
                  <a:rPr lang="de-DE" dirty="0" err="1" smtClean="0"/>
                  <a:t>many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charged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particles</a:t>
                </a:r>
                <a:r>
                  <a:rPr lang="de-DE" dirty="0" smtClean="0"/>
                  <a:t> in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list</a:t>
                </a:r>
                <a:r>
                  <a:rPr lang="de-DE" dirty="0" smtClean="0"/>
                  <a:t>?</a:t>
                </a:r>
              </a:p>
              <a:p>
                <a:pPr marL="457200" indent="-457200"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The </a:t>
                </a:r>
                <a:r>
                  <a:rPr lang="de-DE" dirty="0" err="1" smtClean="0"/>
                  <a:t>following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slides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show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start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points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neutral </a:t>
                </a:r>
                <a:r>
                  <a:rPr lang="de-DE" dirty="0" err="1" smtClean="0"/>
                  <a:t>candidate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tracks</a:t>
                </a:r>
                <a:r>
                  <a:rPr lang="de-DE" dirty="0" smtClean="0"/>
                  <a:t>:</a:t>
                </a:r>
              </a:p>
              <a:p>
                <a:pPr marL="857250" lvl="1" indent="-457200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de-DE" dirty="0" smtClean="0"/>
                  <a:t>all neutral </a:t>
                </a:r>
                <a:r>
                  <a:rPr lang="de-DE" dirty="0" err="1" smtClean="0"/>
                  <a:t>candidates</a:t>
                </a:r>
                <a:endParaRPr lang="de-DE" dirty="0" smtClean="0"/>
              </a:p>
              <a:p>
                <a:pPr marL="857250" lvl="1" indent="-457200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de-DE" dirty="0" err="1" smtClean="0"/>
                  <a:t>photons</a:t>
                </a:r>
                <a:endParaRPr lang="de-DE" dirty="0" smtClean="0"/>
              </a:p>
              <a:p>
                <a:pPr marL="857250" lvl="1" indent="-457200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de-DE" dirty="0" err="1" smtClean="0"/>
                  <a:t>neutrons</a:t>
                </a:r>
                <a:endParaRPr lang="de-DE" dirty="0" smtClean="0"/>
              </a:p>
              <a:p>
                <a:pPr marL="857250" lvl="1" indent="-457200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de-DE" dirty="0" smtClean="0"/>
                  <a:t>all </a:t>
                </a:r>
                <a:r>
                  <a:rPr lang="de-DE" dirty="0" err="1" smtClean="0"/>
                  <a:t>charged</a:t>
                </a:r>
                <a:endParaRPr lang="de-DE" dirty="0" smtClean="0"/>
              </a:p>
              <a:p>
                <a:pPr marL="857250" lvl="1" indent="-457200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de-DE" dirty="0" err="1" smtClean="0"/>
                  <a:t>electrons</a:t>
                </a:r>
                <a:r>
                  <a:rPr lang="de-DE" dirty="0" smtClean="0"/>
                  <a:t>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de-DE" i="1" smtClean="0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</m:oMath>
                </a14:m>
                <a:r>
                  <a:rPr lang="de-DE" dirty="0" smtClean="0"/>
                  <a:t>)</a:t>
                </a:r>
              </a:p>
              <a:p>
                <a:pPr marL="857250" lvl="1" indent="-457200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de-DE" dirty="0" err="1" smtClean="0"/>
                  <a:t>pions</a:t>
                </a:r>
                <a:r>
                  <a:rPr lang="de-DE" dirty="0" smtClean="0"/>
                  <a:t>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i="1" smtClean="0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</m:oMath>
                </a14:m>
                <a:r>
                  <a:rPr lang="de-DE" dirty="0" smtClean="0"/>
                  <a:t>)</a:t>
                </a:r>
              </a:p>
              <a:p>
                <a:pPr marL="857250" lvl="1" indent="-457200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de-DE" dirty="0" err="1" smtClean="0"/>
                  <a:t>protons</a:t>
                </a:r>
                <a:r>
                  <a:rPr lang="de-DE" dirty="0" smtClean="0"/>
                  <a:t>  (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</a:rPr>
                      <m:t>,</m:t>
                    </m:r>
                    <m:acc>
                      <m:accPr>
                        <m:chr m:val="̅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138" y="1484784"/>
                <a:ext cx="8420100" cy="4652236"/>
              </a:xfrm>
              <a:blipFill rotWithShape="1">
                <a:blip r:embed="rId2"/>
                <a:stretch>
                  <a:fillRect l="-1883" t="-1704" b="-1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307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306347" y="0"/>
            <a:ext cx="963352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" y="99060"/>
            <a:ext cx="3989070" cy="328041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10" y="99060"/>
            <a:ext cx="3989070" cy="328041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" y="3478530"/>
            <a:ext cx="3989070" cy="328041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10" y="3478530"/>
            <a:ext cx="3989070" cy="328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62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306347" y="0"/>
            <a:ext cx="963352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" y="99060"/>
            <a:ext cx="3989070" cy="328041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10" y="99060"/>
            <a:ext cx="3989070" cy="328041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" y="3478530"/>
            <a:ext cx="3989070" cy="328041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10" y="3478530"/>
            <a:ext cx="3989070" cy="328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40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Status 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1484784"/>
            <a:ext cx="8420100" cy="4539704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π</a:t>
            </a:r>
            <a:r>
              <a:rPr lang="de-DE" baseline="30000" dirty="0" smtClean="0"/>
              <a:t>0</a:t>
            </a:r>
            <a:r>
              <a:rPr lang="de-DE" dirty="0" smtClean="0"/>
              <a:t> </a:t>
            </a:r>
            <a:r>
              <a:rPr lang="de-DE" dirty="0" err="1" smtClean="0"/>
              <a:t>reco</a:t>
            </a:r>
            <a:r>
              <a:rPr lang="de-DE" dirty="0" smtClean="0"/>
              <a:t> </a:t>
            </a:r>
            <a:r>
              <a:rPr lang="de-DE" dirty="0" err="1" smtClean="0"/>
              <a:t>efficiency</a:t>
            </a:r>
            <a:r>
              <a:rPr lang="de-DE" dirty="0" smtClean="0"/>
              <a:t> </a:t>
            </a:r>
            <a:r>
              <a:rPr lang="de-DE" dirty="0" err="1" smtClean="0"/>
              <a:t>too</a:t>
            </a:r>
            <a:r>
              <a:rPr lang="de-DE" dirty="0" smtClean="0"/>
              <a:t> </a:t>
            </a:r>
            <a:r>
              <a:rPr lang="de-DE" dirty="0" err="1" smtClean="0"/>
              <a:t>low</a:t>
            </a:r>
            <a:r>
              <a:rPr lang="de-DE" dirty="0" smtClean="0"/>
              <a:t>: ~42% </a:t>
            </a:r>
            <a:r>
              <a:rPr lang="de-DE" dirty="0" err="1" smtClean="0"/>
              <a:t>true</a:t>
            </a:r>
            <a:r>
              <a:rPr lang="de-DE" dirty="0"/>
              <a:t> π</a:t>
            </a:r>
            <a:r>
              <a:rPr lang="de-DE" baseline="30000" dirty="0"/>
              <a:t>0</a:t>
            </a:r>
            <a:r>
              <a:rPr lang="de-DE" dirty="0" smtClean="0"/>
              <a:t> </a:t>
            </a:r>
            <a:r>
              <a:rPr lang="de-DE" dirty="0" err="1" smtClean="0"/>
              <a:t>found</a:t>
            </a:r>
            <a:r>
              <a:rPr lang="de-DE" dirty="0" smtClean="0"/>
              <a:t> (rel.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generated</a:t>
            </a:r>
            <a:r>
              <a:rPr lang="de-DE" dirty="0" smtClean="0"/>
              <a:t>) 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Ratio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signal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combinatorial</a:t>
            </a:r>
            <a:r>
              <a:rPr lang="de-DE" dirty="0" smtClean="0"/>
              <a:t> </a:t>
            </a:r>
            <a:r>
              <a:rPr lang="de-DE" dirty="0" err="1" smtClean="0"/>
              <a:t>background</a:t>
            </a:r>
            <a:r>
              <a:rPr lang="de-DE" dirty="0" smtClean="0"/>
              <a:t> </a:t>
            </a:r>
            <a:r>
              <a:rPr lang="de-DE" dirty="0" err="1" smtClean="0"/>
              <a:t>too</a:t>
            </a:r>
            <a:r>
              <a:rPr lang="de-DE" dirty="0" smtClean="0"/>
              <a:t> </a:t>
            </a:r>
            <a:r>
              <a:rPr lang="de-DE" dirty="0" err="1" smtClean="0"/>
              <a:t>low</a:t>
            </a:r>
            <a:r>
              <a:rPr lang="de-DE" dirty="0" smtClean="0"/>
              <a:t>: S/B ~ 1.3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MC </a:t>
            </a:r>
            <a:r>
              <a:rPr lang="de-DE" dirty="0" err="1" smtClean="0"/>
              <a:t>truth</a:t>
            </a:r>
            <a:r>
              <a:rPr lang="de-DE" dirty="0" smtClean="0"/>
              <a:t> </a:t>
            </a:r>
            <a:r>
              <a:rPr lang="de-DE" dirty="0" err="1" smtClean="0"/>
              <a:t>match</a:t>
            </a:r>
            <a:r>
              <a:rPr lang="de-DE" dirty="0" smtClean="0"/>
              <a:t> </a:t>
            </a:r>
            <a:r>
              <a:rPr lang="de-DE" dirty="0" err="1" smtClean="0"/>
              <a:t>fraction</a:t>
            </a:r>
            <a:r>
              <a:rPr lang="de-DE" dirty="0" smtClean="0"/>
              <a:t> </a:t>
            </a:r>
            <a:r>
              <a:rPr lang="de-DE" dirty="0" err="1" smtClean="0"/>
              <a:t>improved</a:t>
            </a:r>
            <a:r>
              <a:rPr lang="de-DE" dirty="0" smtClean="0"/>
              <a:t> in </a:t>
            </a:r>
            <a:r>
              <a:rPr lang="de-DE" dirty="0" err="1" smtClean="0"/>
              <a:t>trunk</a:t>
            </a:r>
            <a:r>
              <a:rPr lang="de-DE" dirty="0" smtClean="0"/>
              <a:t> 30122 </a:t>
            </a:r>
            <a:r>
              <a:rPr lang="de-DE" dirty="0" err="1" smtClean="0"/>
              <a:t>compared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release</a:t>
            </a:r>
            <a:r>
              <a:rPr lang="de-DE" dirty="0" smtClean="0"/>
              <a:t> feb17p1 (~30%)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options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separate </a:t>
            </a:r>
            <a:r>
              <a:rPr lang="de-DE" dirty="0" err="1" smtClean="0"/>
              <a:t>photons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particles</a:t>
            </a:r>
            <a:r>
              <a:rPr lang="de-DE" dirty="0" smtClean="0"/>
              <a:t> </a:t>
            </a:r>
            <a:r>
              <a:rPr lang="de-DE" dirty="0" err="1" smtClean="0"/>
              <a:t>currently</a:t>
            </a:r>
            <a:r>
              <a:rPr lang="de-DE" dirty="0" smtClean="0"/>
              <a:t> </a:t>
            </a:r>
            <a:r>
              <a:rPr lang="de-DE" dirty="0" err="1" smtClean="0"/>
              <a:t>insuficient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4C fit </a:t>
            </a:r>
            <a:r>
              <a:rPr lang="de-DE" dirty="0" err="1" smtClean="0"/>
              <a:t>removes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background</a:t>
            </a:r>
            <a:r>
              <a:rPr lang="de-DE" dirty="0" smtClean="0"/>
              <a:t> but </a:t>
            </a:r>
            <a:r>
              <a:rPr lang="de-DE" dirty="0" err="1" smtClean="0"/>
              <a:t>result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unsatisfactory</a:t>
            </a:r>
            <a:r>
              <a:rPr lang="de-DE" dirty="0" smtClean="0"/>
              <a:t> (not </a:t>
            </a:r>
            <a:r>
              <a:rPr lang="de-DE" dirty="0" err="1" smtClean="0"/>
              <a:t>discussed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)</a:t>
            </a:r>
            <a:endParaRPr lang="de-DE" dirty="0"/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need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further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effort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to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improve</a:t>
            </a:r>
            <a:r>
              <a:rPr lang="de-DE" dirty="0" smtClean="0">
                <a:solidFill>
                  <a:srgbClr val="C00000"/>
                </a:solidFill>
              </a:rPr>
              <a:t> neutral </a:t>
            </a:r>
            <a:r>
              <a:rPr lang="de-DE" dirty="0" err="1" smtClean="0">
                <a:solidFill>
                  <a:srgbClr val="C00000"/>
                </a:solidFill>
              </a:rPr>
              <a:t>particle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reconstruction</a:t>
            </a:r>
            <a:r>
              <a:rPr lang="de-DE" dirty="0" smtClean="0">
                <a:solidFill>
                  <a:srgbClr val="C00000"/>
                </a:solidFill>
              </a:rPr>
              <a:t> e.g. time </a:t>
            </a:r>
            <a:r>
              <a:rPr lang="de-DE" dirty="0" err="1" smtClean="0">
                <a:solidFill>
                  <a:srgbClr val="C00000"/>
                </a:solidFill>
              </a:rPr>
              <a:t>information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to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suppress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slow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particles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873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032393" y="1196752"/>
            <a:ext cx="5841214" cy="2431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5400" dirty="0" err="1" smtClean="0"/>
              <a:t>Thank</a:t>
            </a:r>
            <a:r>
              <a:rPr lang="de-DE" sz="5400" dirty="0" smtClean="0"/>
              <a:t> </a:t>
            </a:r>
            <a:r>
              <a:rPr lang="de-DE" sz="5400" dirty="0" err="1" smtClean="0"/>
              <a:t>You</a:t>
            </a:r>
            <a:endParaRPr lang="de-DE" sz="5400" dirty="0"/>
          </a:p>
          <a:p>
            <a:pPr algn="ctr">
              <a:lnSpc>
                <a:spcPct val="150000"/>
              </a:lnSpc>
            </a:pPr>
            <a:r>
              <a:rPr lang="de-DE" sz="5400" dirty="0" err="1" smtClean="0"/>
              <a:t>for</a:t>
            </a:r>
            <a:r>
              <a:rPr lang="de-DE" sz="5400" dirty="0" smtClean="0"/>
              <a:t> </a:t>
            </a:r>
            <a:r>
              <a:rPr lang="de-DE" sz="5400" dirty="0" err="1" smtClean="0"/>
              <a:t>Your</a:t>
            </a:r>
            <a:r>
              <a:rPr lang="de-DE" sz="5400" dirty="0" smtClean="0"/>
              <a:t> Attention !</a:t>
            </a:r>
            <a:endParaRPr lang="en-US" sz="5400" dirty="0"/>
          </a:p>
        </p:txBody>
      </p:sp>
      <p:sp>
        <p:nvSpPr>
          <p:cNvPr id="3" name="Textfeld 2"/>
          <p:cNvSpPr txBox="1"/>
          <p:nvPr/>
        </p:nvSpPr>
        <p:spPr>
          <a:xfrm>
            <a:off x="4475145" y="5301208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spare</a:t>
            </a:r>
            <a:endParaRPr lang="en-US" sz="2400" dirty="0"/>
          </a:p>
        </p:txBody>
      </p:sp>
      <p:sp>
        <p:nvSpPr>
          <p:cNvPr id="4" name="Pfeil nach unten 3"/>
          <p:cNvSpPr>
            <a:spLocks noChangeAspect="1"/>
          </p:cNvSpPr>
          <p:nvPr/>
        </p:nvSpPr>
        <p:spPr bwMode="auto">
          <a:xfrm>
            <a:off x="4856074" y="5906889"/>
            <a:ext cx="193853" cy="391363"/>
          </a:xfrm>
          <a:prstGeom prst="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179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306347" y="0"/>
            <a:ext cx="963352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" y="99060"/>
            <a:ext cx="3989070" cy="328041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10" y="3478530"/>
            <a:ext cx="3989070" cy="328041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10" y="99060"/>
            <a:ext cx="3989070" cy="328041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" y="3478530"/>
            <a:ext cx="3989070" cy="32804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8453395" y="620688"/>
                <a:ext cx="316029" cy="318924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lIns="72000" tIns="36000" rIns="72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395" y="620688"/>
                <a:ext cx="316029" cy="318924"/>
              </a:xfrm>
              <a:prstGeom prst="rect">
                <a:avLst/>
              </a:prstGeom>
              <a:blipFill rotWithShape="1">
                <a:blip r:embed="rId6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feld 16"/>
          <p:cNvSpPr txBox="1"/>
          <p:nvPr/>
        </p:nvSpPr>
        <p:spPr>
          <a:xfrm>
            <a:off x="3872880" y="4010732"/>
            <a:ext cx="259220" cy="318924"/>
          </a:xfrm>
          <a:prstGeom prst="rect">
            <a:avLst/>
          </a:prstGeom>
          <a:solidFill>
            <a:schemeClr val="accent5"/>
          </a:solidFill>
        </p:spPr>
        <p:txBody>
          <a:bodyPr wrap="none" lIns="72000" tIns="36000" rIns="72000" bIns="36000" rtlCol="0">
            <a:spAutoFit/>
          </a:bodyPr>
          <a:lstStyle/>
          <a:p>
            <a:r>
              <a:rPr lang="en-US" sz="1600" dirty="0" smtClean="0"/>
              <a:t>n</a:t>
            </a:r>
            <a:endParaRPr lang="en-US" sz="1600" dirty="0"/>
          </a:p>
        </p:txBody>
      </p:sp>
      <p:sp>
        <p:nvSpPr>
          <p:cNvPr id="18" name="Textfeld 17"/>
          <p:cNvSpPr txBox="1"/>
          <p:nvPr/>
        </p:nvSpPr>
        <p:spPr>
          <a:xfrm>
            <a:off x="1280592" y="534104"/>
            <a:ext cx="994485" cy="318924"/>
          </a:xfrm>
          <a:prstGeom prst="rect">
            <a:avLst/>
          </a:prstGeom>
          <a:solidFill>
            <a:schemeClr val="accent5"/>
          </a:solidFill>
        </p:spPr>
        <p:txBody>
          <a:bodyPr wrap="none" lIns="72000" tIns="36000" rIns="72000" bIns="36000" rtlCol="0">
            <a:spAutoFit/>
          </a:bodyPr>
          <a:lstStyle/>
          <a:p>
            <a:r>
              <a:rPr lang="en-US" sz="1600" dirty="0" smtClean="0"/>
              <a:t>all </a:t>
            </a:r>
            <a:r>
              <a:rPr lang="en-US" sz="1600" dirty="0" err="1" smtClean="0"/>
              <a:t>cand’s</a:t>
            </a:r>
            <a:endParaRPr lang="en-US" sz="1600" dirty="0"/>
          </a:p>
        </p:txBody>
      </p:sp>
      <p:sp>
        <p:nvSpPr>
          <p:cNvPr id="19" name="Textfeld 18"/>
          <p:cNvSpPr txBox="1"/>
          <p:nvPr/>
        </p:nvSpPr>
        <p:spPr>
          <a:xfrm>
            <a:off x="7833320" y="4005064"/>
            <a:ext cx="885994" cy="318924"/>
          </a:xfrm>
          <a:prstGeom prst="rect">
            <a:avLst/>
          </a:prstGeom>
          <a:solidFill>
            <a:schemeClr val="accent5"/>
          </a:solidFill>
        </p:spPr>
        <p:txBody>
          <a:bodyPr wrap="none" lIns="72000" tIns="36000" rIns="72000" bIns="36000" rtlCol="0">
            <a:spAutoFit/>
          </a:bodyPr>
          <a:lstStyle/>
          <a:p>
            <a:r>
              <a:rPr lang="en-US" sz="1600" dirty="0" smtClean="0"/>
              <a:t>charged</a:t>
            </a:r>
            <a:endParaRPr lang="en-US" sz="1600" dirty="0"/>
          </a:p>
        </p:txBody>
      </p:sp>
      <p:grpSp>
        <p:nvGrpSpPr>
          <p:cNvPr id="29" name="Gruppieren 28"/>
          <p:cNvGrpSpPr/>
          <p:nvPr/>
        </p:nvGrpSpPr>
        <p:grpSpPr>
          <a:xfrm>
            <a:off x="665293" y="332656"/>
            <a:ext cx="543291" cy="432048"/>
            <a:chOff x="665293" y="332656"/>
            <a:chExt cx="543291" cy="432048"/>
          </a:xfrm>
        </p:grpSpPr>
        <p:grpSp>
          <p:nvGrpSpPr>
            <p:cNvPr id="23" name="Gruppieren 22"/>
            <p:cNvGrpSpPr/>
            <p:nvPr/>
          </p:nvGrpSpPr>
          <p:grpSpPr>
            <a:xfrm>
              <a:off x="889266" y="395372"/>
              <a:ext cx="319318" cy="369332"/>
              <a:chOff x="-575973" y="2104520"/>
              <a:chExt cx="319318" cy="369332"/>
            </a:xfrm>
          </p:grpSpPr>
          <p:sp>
            <p:nvSpPr>
              <p:cNvPr id="22" name="Rechteck 21"/>
              <p:cNvSpPr/>
              <p:nvPr/>
            </p:nvSpPr>
            <p:spPr bwMode="auto">
              <a:xfrm>
                <a:off x="-547790" y="2181174"/>
                <a:ext cx="262953" cy="21602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Textfeld 20"/>
              <p:cNvSpPr txBox="1"/>
              <p:nvPr/>
            </p:nvSpPr>
            <p:spPr>
              <a:xfrm>
                <a:off x="-575973" y="2104520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b="1" dirty="0" smtClean="0">
                    <a:solidFill>
                      <a:srgbClr val="C00000"/>
                    </a:solidFill>
                  </a:rPr>
                  <a:t>=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4" name="Textfeld 23"/>
            <p:cNvSpPr txBox="1"/>
            <p:nvPr/>
          </p:nvSpPr>
          <p:spPr>
            <a:xfrm>
              <a:off x="665293" y="332656"/>
              <a:ext cx="471283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100" b="1" dirty="0" smtClean="0">
                  <a:solidFill>
                    <a:srgbClr val="C00000"/>
                  </a:solidFill>
                </a:rPr>
                <a:t>300000</a:t>
              </a:r>
              <a:endParaRPr lang="en-US" sz="11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5295948" y="332656"/>
            <a:ext cx="543291" cy="432048"/>
            <a:chOff x="5295948" y="332656"/>
            <a:chExt cx="543291" cy="432048"/>
          </a:xfrm>
        </p:grpSpPr>
        <p:grpSp>
          <p:nvGrpSpPr>
            <p:cNvPr id="25" name="Gruppieren 24"/>
            <p:cNvGrpSpPr/>
            <p:nvPr/>
          </p:nvGrpSpPr>
          <p:grpSpPr>
            <a:xfrm>
              <a:off x="5519921" y="395372"/>
              <a:ext cx="319318" cy="369332"/>
              <a:chOff x="-575973" y="2104520"/>
              <a:chExt cx="319318" cy="369332"/>
            </a:xfrm>
          </p:grpSpPr>
          <p:sp>
            <p:nvSpPr>
              <p:cNvPr id="26" name="Rechteck 25"/>
              <p:cNvSpPr/>
              <p:nvPr/>
            </p:nvSpPr>
            <p:spPr bwMode="auto">
              <a:xfrm>
                <a:off x="-547790" y="2181174"/>
                <a:ext cx="262953" cy="21602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Textfeld 26"/>
              <p:cNvSpPr txBox="1"/>
              <p:nvPr/>
            </p:nvSpPr>
            <p:spPr>
              <a:xfrm>
                <a:off x="-575973" y="2104520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b="1" dirty="0" smtClean="0">
                    <a:solidFill>
                      <a:srgbClr val="C00000"/>
                    </a:solidFill>
                  </a:rPr>
                  <a:t>=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8" name="Textfeld 27"/>
            <p:cNvSpPr txBox="1"/>
            <p:nvPr/>
          </p:nvSpPr>
          <p:spPr>
            <a:xfrm>
              <a:off x="5295948" y="332656"/>
              <a:ext cx="471283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100" b="1" dirty="0" smtClean="0">
                  <a:solidFill>
                    <a:srgbClr val="C00000"/>
                  </a:solidFill>
                </a:rPr>
                <a:t>280000</a:t>
              </a:r>
              <a:endParaRPr lang="en-US" sz="11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3599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306347" y="0"/>
            <a:ext cx="963352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" y="99060"/>
            <a:ext cx="3989070" cy="328041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10" y="99060"/>
            <a:ext cx="3989070" cy="328041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10" y="3478530"/>
            <a:ext cx="3989070" cy="328041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" y="3478530"/>
            <a:ext cx="3989070" cy="328041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224808" y="620688"/>
            <a:ext cx="885994" cy="318924"/>
          </a:xfrm>
          <a:prstGeom prst="rect">
            <a:avLst/>
          </a:prstGeom>
          <a:solidFill>
            <a:schemeClr val="accent5"/>
          </a:solidFill>
        </p:spPr>
        <p:txBody>
          <a:bodyPr wrap="none" lIns="72000" tIns="36000" rIns="72000" bIns="36000" rtlCol="0">
            <a:spAutoFit/>
          </a:bodyPr>
          <a:lstStyle/>
          <a:p>
            <a:r>
              <a:rPr lang="en-US" sz="1600" dirty="0" smtClean="0"/>
              <a:t>charged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8337376" y="626320"/>
                <a:ext cx="437474" cy="322002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lIns="72000" tIns="36000" rIns="72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376" y="626320"/>
                <a:ext cx="437474" cy="32200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8257827" y="4005064"/>
                <a:ext cx="511597" cy="318924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lIns="72000" tIns="36000" rIns="72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𝑝</m:t>
                      </m:r>
                      <m:r>
                        <a:rPr lang="de-DE" sz="1600" b="0" i="1" smtClean="0">
                          <a:latin typeface="Cambria Math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7827" y="4005064"/>
                <a:ext cx="511597" cy="318924"/>
              </a:xfrm>
              <a:prstGeom prst="rect">
                <a:avLst/>
              </a:prstGeom>
              <a:blipFill rotWithShape="1">
                <a:blip r:embed="rId7"/>
                <a:stretch>
                  <a:fillRect r="-40476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3656856" y="4005064"/>
                <a:ext cx="457095" cy="322002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lIns="72000" tIns="36000" rIns="72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856" y="4005064"/>
                <a:ext cx="457095" cy="32200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uppieren 14"/>
          <p:cNvGrpSpPr/>
          <p:nvPr/>
        </p:nvGrpSpPr>
        <p:grpSpPr>
          <a:xfrm>
            <a:off x="665293" y="3717032"/>
            <a:ext cx="543291" cy="432048"/>
            <a:chOff x="665293" y="3717032"/>
            <a:chExt cx="543291" cy="432048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889266" y="3779748"/>
              <a:ext cx="319318" cy="369332"/>
              <a:chOff x="-575973" y="2104520"/>
              <a:chExt cx="319318" cy="369332"/>
            </a:xfrm>
          </p:grpSpPr>
          <p:sp>
            <p:nvSpPr>
              <p:cNvPr id="12" name="Rechteck 11"/>
              <p:cNvSpPr/>
              <p:nvPr/>
            </p:nvSpPr>
            <p:spPr bwMode="auto">
              <a:xfrm>
                <a:off x="-547790" y="2181174"/>
                <a:ext cx="262953" cy="21602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Textfeld 12"/>
              <p:cNvSpPr txBox="1"/>
              <p:nvPr/>
            </p:nvSpPr>
            <p:spPr>
              <a:xfrm>
                <a:off x="-575973" y="2104520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b="1" dirty="0" smtClean="0">
                    <a:solidFill>
                      <a:srgbClr val="C00000"/>
                    </a:solidFill>
                  </a:rPr>
                  <a:t>=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4" name="Textfeld 13"/>
            <p:cNvSpPr txBox="1"/>
            <p:nvPr/>
          </p:nvSpPr>
          <p:spPr>
            <a:xfrm>
              <a:off x="665293" y="3717032"/>
              <a:ext cx="392736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100" b="1" dirty="0">
                  <a:solidFill>
                    <a:srgbClr val="C00000"/>
                  </a:solidFill>
                </a:rPr>
                <a:t>1</a:t>
              </a:r>
              <a:r>
                <a:rPr lang="de-DE" sz="1100" b="1" dirty="0" smtClean="0">
                  <a:solidFill>
                    <a:srgbClr val="C00000"/>
                  </a:solidFill>
                </a:rPr>
                <a:t>8500</a:t>
              </a:r>
              <a:endParaRPr lang="en-US" sz="11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5665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306347" y="0"/>
            <a:ext cx="963352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" y="99060"/>
            <a:ext cx="3989070" cy="328041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10" y="3478530"/>
            <a:ext cx="3989070" cy="328041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10" y="99060"/>
            <a:ext cx="3989070" cy="328041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" y="3478530"/>
            <a:ext cx="3989070" cy="32804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8453395" y="620688"/>
                <a:ext cx="316029" cy="318924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lIns="72000" tIns="36000" rIns="72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395" y="620688"/>
                <a:ext cx="316029" cy="318924"/>
              </a:xfrm>
              <a:prstGeom prst="rect">
                <a:avLst/>
              </a:prstGeom>
              <a:blipFill rotWithShape="1">
                <a:blip r:embed="rId6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3872880" y="4010732"/>
            <a:ext cx="259220" cy="318924"/>
          </a:xfrm>
          <a:prstGeom prst="rect">
            <a:avLst/>
          </a:prstGeom>
          <a:solidFill>
            <a:schemeClr val="accent5"/>
          </a:solidFill>
        </p:spPr>
        <p:txBody>
          <a:bodyPr wrap="none" lIns="72000" tIns="36000" rIns="72000" bIns="36000" rtlCol="0">
            <a:spAutoFit/>
          </a:bodyPr>
          <a:lstStyle/>
          <a:p>
            <a:r>
              <a:rPr lang="en-US" sz="1600" dirty="0" smtClean="0"/>
              <a:t>n</a:t>
            </a:r>
            <a:endParaRPr lang="en-US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3137615" y="595992"/>
            <a:ext cx="994485" cy="318924"/>
          </a:xfrm>
          <a:prstGeom prst="rect">
            <a:avLst/>
          </a:prstGeom>
          <a:solidFill>
            <a:schemeClr val="accent5"/>
          </a:solidFill>
        </p:spPr>
        <p:txBody>
          <a:bodyPr wrap="none" lIns="72000" tIns="36000" rIns="72000" bIns="36000" rtlCol="0">
            <a:spAutoFit/>
          </a:bodyPr>
          <a:lstStyle/>
          <a:p>
            <a:r>
              <a:rPr lang="en-US" sz="1600" dirty="0" smtClean="0"/>
              <a:t>all </a:t>
            </a:r>
            <a:r>
              <a:rPr lang="en-US" sz="1600" dirty="0" err="1" smtClean="0"/>
              <a:t>cand’s</a:t>
            </a:r>
            <a:endParaRPr lang="en-US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7883430" y="4005064"/>
            <a:ext cx="885994" cy="318924"/>
          </a:xfrm>
          <a:prstGeom prst="rect">
            <a:avLst/>
          </a:prstGeom>
          <a:solidFill>
            <a:schemeClr val="accent5"/>
          </a:solidFill>
        </p:spPr>
        <p:txBody>
          <a:bodyPr wrap="none" lIns="72000" tIns="36000" rIns="72000" bIns="36000" rtlCol="0">
            <a:spAutoFit/>
          </a:bodyPr>
          <a:lstStyle/>
          <a:p>
            <a:r>
              <a:rPr lang="en-US" sz="1600" dirty="0" smtClean="0"/>
              <a:t>charged</a:t>
            </a:r>
            <a:endParaRPr lang="en-US" sz="1600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632520" y="332656"/>
            <a:ext cx="576064" cy="432048"/>
            <a:chOff x="632520" y="332656"/>
            <a:chExt cx="576064" cy="432048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889266" y="395372"/>
              <a:ext cx="319318" cy="369332"/>
              <a:chOff x="-575973" y="2104520"/>
              <a:chExt cx="319318" cy="369332"/>
            </a:xfrm>
          </p:grpSpPr>
          <p:sp>
            <p:nvSpPr>
              <p:cNvPr id="12" name="Rechteck 11"/>
              <p:cNvSpPr/>
              <p:nvPr/>
            </p:nvSpPr>
            <p:spPr bwMode="auto">
              <a:xfrm>
                <a:off x="-547790" y="2181174"/>
                <a:ext cx="262953" cy="21602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Textfeld 12"/>
              <p:cNvSpPr txBox="1"/>
              <p:nvPr/>
            </p:nvSpPr>
            <p:spPr>
              <a:xfrm>
                <a:off x="-575973" y="2104520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b="1" dirty="0" smtClean="0">
                    <a:solidFill>
                      <a:srgbClr val="C00000"/>
                    </a:solidFill>
                  </a:rPr>
                  <a:t>=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4" name="Textfeld 13"/>
            <p:cNvSpPr txBox="1"/>
            <p:nvPr/>
          </p:nvSpPr>
          <p:spPr>
            <a:xfrm>
              <a:off x="665293" y="332656"/>
              <a:ext cx="471283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100" b="1" dirty="0" smtClean="0">
                  <a:solidFill>
                    <a:srgbClr val="C00000"/>
                  </a:solidFill>
                </a:rPr>
                <a:t>280000</a:t>
              </a:r>
              <a:endParaRPr lang="en-US" sz="1100" b="1" dirty="0">
                <a:solidFill>
                  <a:srgbClr val="C00000"/>
                </a:solidFill>
              </a:endParaRPr>
            </a:p>
          </p:txBody>
        </p:sp>
        <p:sp>
          <p:nvSpPr>
            <p:cNvPr id="15" name="Rechteck 14"/>
            <p:cNvSpPr/>
            <p:nvPr/>
          </p:nvSpPr>
          <p:spPr bwMode="auto">
            <a:xfrm>
              <a:off x="632520" y="548680"/>
              <a:ext cx="288032" cy="216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5266433" y="332656"/>
            <a:ext cx="576064" cy="432048"/>
            <a:chOff x="632520" y="332656"/>
            <a:chExt cx="576064" cy="432048"/>
          </a:xfrm>
        </p:grpSpPr>
        <p:grpSp>
          <p:nvGrpSpPr>
            <p:cNvPr id="18" name="Gruppieren 17"/>
            <p:cNvGrpSpPr/>
            <p:nvPr/>
          </p:nvGrpSpPr>
          <p:grpSpPr>
            <a:xfrm>
              <a:off x="889266" y="395372"/>
              <a:ext cx="319318" cy="369332"/>
              <a:chOff x="-575973" y="2104520"/>
              <a:chExt cx="319318" cy="369332"/>
            </a:xfrm>
          </p:grpSpPr>
          <p:sp>
            <p:nvSpPr>
              <p:cNvPr id="21" name="Rechteck 20"/>
              <p:cNvSpPr/>
              <p:nvPr/>
            </p:nvSpPr>
            <p:spPr bwMode="auto">
              <a:xfrm>
                <a:off x="-547790" y="2181174"/>
                <a:ext cx="262953" cy="21602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Textfeld 21"/>
              <p:cNvSpPr txBox="1"/>
              <p:nvPr/>
            </p:nvSpPr>
            <p:spPr>
              <a:xfrm>
                <a:off x="-575973" y="2104520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b="1" dirty="0" smtClean="0">
                    <a:solidFill>
                      <a:srgbClr val="C00000"/>
                    </a:solidFill>
                  </a:rPr>
                  <a:t>=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9" name="Textfeld 18"/>
            <p:cNvSpPr txBox="1"/>
            <p:nvPr/>
          </p:nvSpPr>
          <p:spPr>
            <a:xfrm>
              <a:off x="665293" y="332656"/>
              <a:ext cx="471283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100" b="1" dirty="0" smtClean="0">
                  <a:solidFill>
                    <a:srgbClr val="C00000"/>
                  </a:solidFill>
                </a:rPr>
                <a:t>280000</a:t>
              </a:r>
              <a:endParaRPr lang="en-US" sz="1100" b="1" dirty="0">
                <a:solidFill>
                  <a:srgbClr val="C00000"/>
                </a:solidFill>
              </a:endParaRPr>
            </a:p>
          </p:txBody>
        </p:sp>
        <p:sp>
          <p:nvSpPr>
            <p:cNvPr id="20" name="Rechteck 19"/>
            <p:cNvSpPr/>
            <p:nvPr/>
          </p:nvSpPr>
          <p:spPr bwMode="auto">
            <a:xfrm>
              <a:off x="632520" y="548680"/>
              <a:ext cx="288032" cy="216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7918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Neutral Pion Modes in </a:t>
            </a:r>
            <a:r>
              <a:rPr lang="el-GR" dirty="0" smtClean="0"/>
              <a:t>Ξ</a:t>
            </a:r>
            <a:r>
              <a:rPr lang="de-DE" baseline="30000" dirty="0" smtClean="0"/>
              <a:t>*</a:t>
            </a:r>
            <a:r>
              <a:rPr lang="de-DE" dirty="0" smtClean="0"/>
              <a:t> </a:t>
            </a:r>
            <a:r>
              <a:rPr lang="de-DE" dirty="0" err="1" smtClean="0"/>
              <a:t>Decays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719138" y="1628800"/>
                <a:ext cx="8420100" cy="4662815"/>
              </a:xfrm>
            </p:spPr>
            <p:txBody>
              <a:bodyPr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studied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channel</a:t>
                </a:r>
                <a:r>
                  <a:rPr lang="de-DE" dirty="0" smtClean="0"/>
                  <a:t>:  4.6 </a:t>
                </a:r>
                <a:r>
                  <a:rPr lang="de-DE" dirty="0" err="1" smtClean="0"/>
                  <a:t>GeV</a:t>
                </a:r>
                <a:r>
                  <a:rPr lang="de-DE" dirty="0" smtClean="0"/>
                  <a:t>/c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de-DE" b="0" dirty="0" smtClean="0"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PandaRoot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release</a:t>
                </a:r>
                <a:r>
                  <a:rPr lang="de-DE" dirty="0" smtClean="0"/>
                  <a:t> feb17p1 </a:t>
                </a:r>
                <a:r>
                  <a:rPr lang="de-DE" dirty="0" smtClean="0">
                    <a:sym typeface="Wingdings" panose="05000000000000000000" pitchFamily="2" charset="2"/>
                  </a:rPr>
                  <a:t>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trunk</a:t>
                </a:r>
                <a:r>
                  <a:rPr lang="de-DE" dirty="0" smtClean="0"/>
                  <a:t> </a:t>
                </a:r>
                <a:r>
                  <a:rPr lang="de-DE" dirty="0" smtClean="0"/>
                  <a:t>30122,  all Geant4</a:t>
                </a:r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simulated</a:t>
                </a:r>
                <a:r>
                  <a:rPr lang="de-DE" dirty="0" smtClean="0"/>
                  <a:t> 2.4 M </a:t>
                </a:r>
                <a:r>
                  <a:rPr lang="de-DE" dirty="0" err="1" smtClean="0"/>
                  <a:t>events</a:t>
                </a:r>
                <a:r>
                  <a:rPr lang="de-DE" dirty="0" smtClean="0"/>
                  <a:t> (feb17p1), 2.7 </a:t>
                </a:r>
                <a:r>
                  <a:rPr lang="de-DE" dirty="0"/>
                  <a:t>M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events</a:t>
                </a:r>
                <a:r>
                  <a:rPr lang="de-DE" dirty="0" smtClean="0"/>
                  <a:t> (</a:t>
                </a:r>
                <a:r>
                  <a:rPr lang="de-DE" dirty="0" err="1" smtClean="0"/>
                  <a:t>trunk</a:t>
                </a:r>
                <a:r>
                  <a:rPr lang="de-DE" dirty="0" smtClean="0"/>
                  <a:t> 30122)</a:t>
                </a: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>
                    <a:solidFill>
                      <a:srgbClr val="C00000"/>
                    </a:solidFill>
                  </a:rPr>
                  <a:t>this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C00000"/>
                    </a:solidFill>
                  </a:rPr>
                  <a:t>talk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: </a:t>
                </a:r>
                <a:r>
                  <a:rPr lang="de-DE" dirty="0" err="1" smtClean="0">
                    <a:solidFill>
                      <a:srgbClr val="C00000"/>
                    </a:solidFill>
                  </a:rPr>
                  <a:t>analyzed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 0.2 M </a:t>
                </a:r>
                <a:r>
                  <a:rPr lang="de-DE" dirty="0" err="1" smtClean="0">
                    <a:solidFill>
                      <a:srgbClr val="C00000"/>
                    </a:solidFill>
                  </a:rPr>
                  <a:t>events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  </a:t>
                </a:r>
                <a:r>
                  <a:rPr lang="de-DE" dirty="0">
                    <a:solidFill>
                      <a:srgbClr val="C00000"/>
                    </a:solidFill>
                  </a:rPr>
                  <a:t>(</a:t>
                </a:r>
                <a:r>
                  <a:rPr lang="de-DE" dirty="0" err="1">
                    <a:solidFill>
                      <a:srgbClr val="C00000"/>
                    </a:solidFill>
                  </a:rPr>
                  <a:t>trunk</a:t>
                </a:r>
                <a:r>
                  <a:rPr lang="de-DE" dirty="0">
                    <a:solidFill>
                      <a:srgbClr val="C00000"/>
                    </a:solidFill>
                  </a:rPr>
                  <a:t> 30122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)</a:t>
                </a: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analysis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task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based</a:t>
                </a:r>
                <a:r>
                  <a:rPr lang="de-DE" dirty="0" smtClean="0"/>
                  <a:t> on </a:t>
                </a:r>
                <a:r>
                  <a:rPr lang="de-DE" dirty="0" err="1" smtClean="0"/>
                  <a:t>Xinying‘s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code</a:t>
                </a:r>
                <a:endParaRPr lang="de-DE" dirty="0"/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focus</a:t>
                </a:r>
                <a:r>
                  <a:rPr lang="de-DE" dirty="0" smtClean="0"/>
                  <a:t> in </a:t>
                </a:r>
                <a:r>
                  <a:rPr lang="de-DE" dirty="0" err="1" smtClean="0"/>
                  <a:t>analysis</a:t>
                </a:r>
                <a:r>
                  <a:rPr lang="de-DE" dirty="0" smtClean="0"/>
                  <a:t> on </a:t>
                </a:r>
                <a:r>
                  <a:rPr lang="el-GR" dirty="0" smtClean="0"/>
                  <a:t>π</a:t>
                </a:r>
                <a:r>
                  <a:rPr lang="de-DE" baseline="30000" dirty="0" smtClean="0"/>
                  <a:t>0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reconstruction</a:t>
                </a:r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found</a:t>
                </a:r>
                <a:r>
                  <a:rPr lang="de-DE" dirty="0"/>
                  <a:t> </a:t>
                </a:r>
                <a:r>
                  <a:rPr lang="de-DE" dirty="0" err="1" smtClean="0"/>
                  <a:t>very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low</a:t>
                </a:r>
                <a:r>
                  <a:rPr lang="de-DE" dirty="0" smtClean="0"/>
                  <a:t> MC </a:t>
                </a:r>
                <a:r>
                  <a:rPr lang="de-DE" dirty="0" err="1" smtClean="0"/>
                  <a:t>truth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matching</a:t>
                </a:r>
                <a:r>
                  <a:rPr lang="de-DE" dirty="0" smtClean="0"/>
                  <a:t> in rel. feb17p1  </a:t>
                </a:r>
                <a:r>
                  <a:rPr lang="de-DE" dirty="0" smtClean="0">
                    <a:sym typeface="Wingdings" panose="05000000000000000000" pitchFamily="2" charset="2"/>
                  </a:rPr>
                  <a:t> 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trunk</a:t>
                </a:r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high </a:t>
                </a:r>
                <a:r>
                  <a:rPr lang="de-DE" dirty="0" err="1" smtClean="0"/>
                  <a:t>combinatorial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background</a:t>
                </a:r>
                <a:r>
                  <a:rPr lang="de-DE" dirty="0" smtClean="0"/>
                  <a:t> also </a:t>
                </a:r>
                <a:r>
                  <a:rPr lang="de-DE" dirty="0" err="1" smtClean="0"/>
                  <a:t>induced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secondary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particles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other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than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photons</a:t>
                </a:r>
                <a:endParaRPr lang="en-US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138" y="1628800"/>
                <a:ext cx="8420100" cy="4662815"/>
              </a:xfrm>
              <a:blipFill>
                <a:blip r:embed="rId2"/>
                <a:stretch>
                  <a:fillRect l="-1883" t="-1699" b="-2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3524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306347" y="0"/>
            <a:ext cx="963352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" y="99060"/>
            <a:ext cx="3989070" cy="328041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10" y="99060"/>
            <a:ext cx="3989070" cy="328041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" y="3478530"/>
            <a:ext cx="3989070" cy="328041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10" y="3478530"/>
            <a:ext cx="3989070" cy="328041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224808" y="620688"/>
            <a:ext cx="885994" cy="318924"/>
          </a:xfrm>
          <a:prstGeom prst="rect">
            <a:avLst/>
          </a:prstGeom>
          <a:solidFill>
            <a:schemeClr val="accent5"/>
          </a:solidFill>
        </p:spPr>
        <p:txBody>
          <a:bodyPr wrap="none" lIns="72000" tIns="36000" rIns="72000" bIns="36000" rtlCol="0">
            <a:spAutoFit/>
          </a:bodyPr>
          <a:lstStyle/>
          <a:p>
            <a:r>
              <a:rPr lang="en-US" sz="1600" dirty="0" smtClean="0"/>
              <a:t>charged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8337376" y="626320"/>
                <a:ext cx="437474" cy="322002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lIns="72000" tIns="36000" rIns="72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376" y="626320"/>
                <a:ext cx="437474" cy="32200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8257827" y="4005064"/>
                <a:ext cx="511597" cy="318924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lIns="72000" tIns="36000" rIns="72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𝑝</m:t>
                      </m:r>
                      <m:r>
                        <a:rPr lang="de-DE" sz="1600" b="0" i="1" smtClean="0">
                          <a:latin typeface="Cambria Math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7827" y="4005064"/>
                <a:ext cx="511597" cy="318924"/>
              </a:xfrm>
              <a:prstGeom prst="rect">
                <a:avLst/>
              </a:prstGeom>
              <a:blipFill rotWithShape="1">
                <a:blip r:embed="rId7"/>
                <a:stretch>
                  <a:fillRect r="-40476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3656856" y="4005064"/>
                <a:ext cx="457095" cy="322002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lIns="72000" tIns="36000" rIns="72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856" y="4005064"/>
                <a:ext cx="457095" cy="32200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uppieren 14"/>
          <p:cNvGrpSpPr/>
          <p:nvPr/>
        </p:nvGrpSpPr>
        <p:grpSpPr>
          <a:xfrm>
            <a:off x="704528" y="3717032"/>
            <a:ext cx="487122" cy="432048"/>
            <a:chOff x="704528" y="3717032"/>
            <a:chExt cx="487122" cy="432048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872332" y="3779748"/>
              <a:ext cx="319318" cy="369332"/>
              <a:chOff x="-575973" y="2104520"/>
              <a:chExt cx="319318" cy="369332"/>
            </a:xfrm>
          </p:grpSpPr>
          <p:sp>
            <p:nvSpPr>
              <p:cNvPr id="12" name="Rechteck 11"/>
              <p:cNvSpPr/>
              <p:nvPr/>
            </p:nvSpPr>
            <p:spPr bwMode="auto">
              <a:xfrm>
                <a:off x="-547790" y="2181174"/>
                <a:ext cx="262953" cy="21602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Textfeld 12"/>
              <p:cNvSpPr txBox="1"/>
              <p:nvPr/>
            </p:nvSpPr>
            <p:spPr>
              <a:xfrm>
                <a:off x="-575973" y="2104520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b="1" dirty="0" smtClean="0">
                    <a:solidFill>
                      <a:srgbClr val="C00000"/>
                    </a:solidFill>
                  </a:rPr>
                  <a:t>=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4" name="Textfeld 13"/>
            <p:cNvSpPr txBox="1"/>
            <p:nvPr/>
          </p:nvSpPr>
          <p:spPr>
            <a:xfrm>
              <a:off x="704528" y="3717032"/>
              <a:ext cx="314189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100" b="1" dirty="0" smtClean="0">
                  <a:solidFill>
                    <a:srgbClr val="C00000"/>
                  </a:solidFill>
                </a:rPr>
                <a:t>3700</a:t>
              </a:r>
              <a:endParaRPr lang="en-US" sz="11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0916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 bwMode="auto">
          <a:xfrm>
            <a:off x="344488" y="6415129"/>
            <a:ext cx="5632547" cy="3541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520" y="692696"/>
            <a:ext cx="8420100" cy="400110"/>
          </a:xfrm>
        </p:spPr>
        <p:txBody>
          <a:bodyPr/>
          <a:lstStyle/>
          <a:p>
            <a:r>
              <a:rPr lang="de-DE" dirty="0" smtClean="0"/>
              <a:t>MC </a:t>
            </a:r>
            <a:r>
              <a:rPr lang="de-DE" dirty="0" err="1" smtClean="0"/>
              <a:t>Truth</a:t>
            </a:r>
            <a:r>
              <a:rPr lang="de-DE" dirty="0" smtClean="0"/>
              <a:t> Photon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Spectrum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82606" y="743614"/>
            <a:ext cx="1853071" cy="338554"/>
          </a:xfrm>
        </p:spPr>
        <p:txBody>
          <a:bodyPr wrap="none">
            <a:spAutoFit/>
          </a:bodyPr>
          <a:lstStyle/>
          <a:p>
            <a:r>
              <a:rPr lang="de-DE" dirty="0" smtClean="0"/>
              <a:t>100000 </a:t>
            </a:r>
            <a:r>
              <a:rPr lang="de-DE" dirty="0" err="1" smtClean="0"/>
              <a:t>events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" y="1250733"/>
            <a:ext cx="3989070" cy="270891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02" y="1250733"/>
            <a:ext cx="3989070" cy="2708910"/>
          </a:xfrm>
          <a:prstGeom prst="rect">
            <a:avLst/>
          </a:prstGeom>
        </p:spPr>
      </p:pic>
      <p:grpSp>
        <p:nvGrpSpPr>
          <p:cNvPr id="17" name="Gruppieren 16"/>
          <p:cNvGrpSpPr/>
          <p:nvPr/>
        </p:nvGrpSpPr>
        <p:grpSpPr>
          <a:xfrm>
            <a:off x="5212402" y="3909022"/>
            <a:ext cx="3989070" cy="2708910"/>
            <a:chOff x="5212402" y="3909022"/>
            <a:chExt cx="3989070" cy="2708910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402" y="3909022"/>
              <a:ext cx="3989070" cy="2708910"/>
            </a:xfrm>
            <a:prstGeom prst="rect">
              <a:avLst/>
            </a:prstGeom>
          </p:spPr>
        </p:pic>
        <p:cxnSp>
          <p:nvCxnSpPr>
            <p:cNvPr id="10" name="Gerade Verbindung mit Pfeil 9"/>
            <p:cNvCxnSpPr/>
            <p:nvPr/>
          </p:nvCxnSpPr>
          <p:spPr bwMode="auto">
            <a:xfrm>
              <a:off x="6081680" y="5667110"/>
              <a:ext cx="0" cy="648072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16" name="Gruppieren 15"/>
          <p:cNvGrpSpPr/>
          <p:nvPr/>
        </p:nvGrpSpPr>
        <p:grpSpPr>
          <a:xfrm>
            <a:off x="1014042" y="3909022"/>
            <a:ext cx="3989070" cy="2708910"/>
            <a:chOff x="1014042" y="3909022"/>
            <a:chExt cx="3989070" cy="2708910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042" y="3909022"/>
              <a:ext cx="3989070" cy="2708910"/>
            </a:xfrm>
            <a:prstGeom prst="rect">
              <a:avLst/>
            </a:prstGeom>
          </p:spPr>
        </p:pic>
        <p:cxnSp>
          <p:nvCxnSpPr>
            <p:cNvPr id="14" name="Gerade Verbindung mit Pfeil 13"/>
            <p:cNvCxnSpPr/>
            <p:nvPr/>
          </p:nvCxnSpPr>
          <p:spPr bwMode="auto">
            <a:xfrm>
              <a:off x="1603796" y="5667110"/>
              <a:ext cx="0" cy="648072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8" name="Textfeld 7"/>
          <p:cNvSpPr txBox="1"/>
          <p:nvPr/>
        </p:nvSpPr>
        <p:spPr>
          <a:xfrm>
            <a:off x="7340778" y="5014917"/>
            <a:ext cx="2364750" cy="646331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</a:p>
          <a:p>
            <a:r>
              <a:rPr lang="de-DE" dirty="0"/>
              <a:t> </a:t>
            </a:r>
            <a:r>
              <a:rPr lang="de-DE" dirty="0" smtClean="0"/>
              <a:t>    </a:t>
            </a:r>
            <a:r>
              <a:rPr lang="de-DE" dirty="0" err="1" smtClean="0"/>
              <a:t>threshold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1603796" y="3212976"/>
            <a:ext cx="417917" cy="318924"/>
          </a:xfrm>
          <a:prstGeom prst="rect">
            <a:avLst/>
          </a:prstGeom>
          <a:solidFill>
            <a:schemeClr val="accent5"/>
          </a:solidFill>
        </p:spPr>
        <p:txBody>
          <a:bodyPr wrap="none" lIns="72000" tIns="36000" rIns="72000" bIns="36000" rtlCol="0">
            <a:spAutoFit/>
          </a:bodyPr>
          <a:lstStyle/>
          <a:p>
            <a:r>
              <a:rPr lang="de-DE" sz="1600" dirty="0" smtClean="0"/>
              <a:t>log</a:t>
            </a:r>
            <a:endParaRPr lang="en-US" sz="1600" dirty="0"/>
          </a:p>
        </p:txBody>
      </p:sp>
      <p:sp>
        <p:nvSpPr>
          <p:cNvPr id="18" name="Textfeld 17"/>
          <p:cNvSpPr txBox="1"/>
          <p:nvPr/>
        </p:nvSpPr>
        <p:spPr>
          <a:xfrm>
            <a:off x="5759219" y="3212976"/>
            <a:ext cx="348988" cy="318924"/>
          </a:xfrm>
          <a:prstGeom prst="rect">
            <a:avLst/>
          </a:prstGeom>
          <a:solidFill>
            <a:schemeClr val="accent5"/>
          </a:solidFill>
        </p:spPr>
        <p:txBody>
          <a:bodyPr wrap="none" lIns="72000" tIns="36000" rIns="72000" bIns="36000" rtlCol="0">
            <a:spAutoFit/>
          </a:bodyPr>
          <a:lstStyle/>
          <a:p>
            <a:r>
              <a:rPr lang="de-DE" sz="1600" dirty="0" err="1" smtClean="0"/>
              <a:t>lin</a:t>
            </a:r>
            <a:endParaRPr lang="en-US" sz="1600" dirty="0"/>
          </a:p>
        </p:txBody>
      </p:sp>
      <p:sp>
        <p:nvSpPr>
          <p:cNvPr id="19" name="Textfeld 18"/>
          <p:cNvSpPr txBox="1"/>
          <p:nvPr/>
        </p:nvSpPr>
        <p:spPr>
          <a:xfrm>
            <a:off x="3152800" y="5877272"/>
            <a:ext cx="1309186" cy="318924"/>
          </a:xfrm>
          <a:prstGeom prst="rect">
            <a:avLst/>
          </a:prstGeom>
          <a:solidFill>
            <a:schemeClr val="accent5"/>
          </a:solidFill>
        </p:spPr>
        <p:txBody>
          <a:bodyPr wrap="none" lIns="72000" tIns="36000" rIns="72000" bIns="36000" rtlCol="0">
            <a:spAutoFit/>
          </a:bodyPr>
          <a:lstStyle/>
          <a:p>
            <a:r>
              <a:rPr lang="de-DE" sz="1600" dirty="0" smtClean="0"/>
              <a:t>0 – 200 </a:t>
            </a:r>
            <a:r>
              <a:rPr lang="de-DE" sz="1600" dirty="0" err="1" smtClean="0"/>
              <a:t>MeV</a:t>
            </a:r>
            <a:endParaRPr lang="en-US" sz="1600" dirty="0"/>
          </a:p>
        </p:txBody>
      </p:sp>
      <p:sp>
        <p:nvSpPr>
          <p:cNvPr id="20" name="Textfeld 19"/>
          <p:cNvSpPr txBox="1"/>
          <p:nvPr/>
        </p:nvSpPr>
        <p:spPr>
          <a:xfrm>
            <a:off x="7329264" y="5877272"/>
            <a:ext cx="1309186" cy="318924"/>
          </a:xfrm>
          <a:prstGeom prst="rect">
            <a:avLst/>
          </a:prstGeom>
          <a:solidFill>
            <a:schemeClr val="accent5"/>
          </a:solidFill>
        </p:spPr>
        <p:txBody>
          <a:bodyPr wrap="none" lIns="72000" tIns="36000" rIns="72000" bIns="36000" rtlCol="0">
            <a:spAutoFit/>
          </a:bodyPr>
          <a:lstStyle/>
          <a:p>
            <a:r>
              <a:rPr lang="de-DE" sz="1600" dirty="0" smtClean="0"/>
              <a:t>0 – 100 </a:t>
            </a:r>
            <a:r>
              <a:rPr lang="de-DE" sz="1600" dirty="0" err="1" smtClean="0"/>
              <a:t>MeV</a:t>
            </a:r>
            <a:endParaRPr lang="en-US" sz="1600" dirty="0"/>
          </a:p>
        </p:txBody>
      </p:sp>
      <p:sp>
        <p:nvSpPr>
          <p:cNvPr id="21" name="Textfeld 20"/>
          <p:cNvSpPr txBox="1"/>
          <p:nvPr/>
        </p:nvSpPr>
        <p:spPr>
          <a:xfrm>
            <a:off x="6105128" y="5517232"/>
            <a:ext cx="689860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de-DE" sz="1400" dirty="0" smtClean="0">
                <a:solidFill>
                  <a:srgbClr val="C00000"/>
                </a:solidFill>
              </a:rPr>
              <a:t>15 </a:t>
            </a:r>
            <a:r>
              <a:rPr lang="de-DE" sz="1400" dirty="0" err="1" smtClean="0">
                <a:solidFill>
                  <a:srgbClr val="C00000"/>
                </a:solidFill>
              </a:rPr>
              <a:t>MeV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64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 bwMode="auto">
          <a:xfrm>
            <a:off x="416496" y="6415129"/>
            <a:ext cx="5544616" cy="3541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692696"/>
            <a:ext cx="8420100" cy="400110"/>
          </a:xfrm>
        </p:spPr>
        <p:txBody>
          <a:bodyPr/>
          <a:lstStyle/>
          <a:p>
            <a:r>
              <a:rPr lang="de-DE" dirty="0" err="1" smtClean="0"/>
              <a:t>Multiplicity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Candidates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90381" y="723474"/>
            <a:ext cx="1853071" cy="338554"/>
          </a:xfrm>
        </p:spPr>
        <p:txBody>
          <a:bodyPr wrap="none">
            <a:spAutoFit/>
          </a:bodyPr>
          <a:lstStyle/>
          <a:p>
            <a:r>
              <a:rPr lang="de-DE" dirty="0" smtClean="0"/>
              <a:t>200000 </a:t>
            </a:r>
            <a:r>
              <a:rPr lang="de-DE" dirty="0" err="1" smtClean="0"/>
              <a:t>events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6456860" y="4331523"/>
            <a:ext cx="1808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solidFill>
                  <a:schemeClr val="accent6"/>
                </a:solidFill>
              </a:rPr>
              <a:t>8</a:t>
            </a:r>
            <a:r>
              <a:rPr lang="de-DE" sz="1200" b="1" dirty="0" smtClean="0">
                <a:solidFill>
                  <a:schemeClr val="accent6"/>
                </a:solidFill>
              </a:rPr>
              <a:t>0 </a:t>
            </a:r>
            <a:r>
              <a:rPr lang="de-DE" sz="1200" b="1" dirty="0" err="1" smtClean="0">
                <a:solidFill>
                  <a:schemeClr val="accent6"/>
                </a:solidFill>
              </a:rPr>
              <a:t>MeV</a:t>
            </a:r>
            <a:r>
              <a:rPr lang="de-DE" sz="1200" b="1" dirty="0" smtClean="0">
                <a:solidFill>
                  <a:schemeClr val="accent6"/>
                </a:solidFill>
              </a:rPr>
              <a:t> &lt; M &lt; 180 </a:t>
            </a:r>
            <a:r>
              <a:rPr lang="de-DE" sz="1200" b="1" dirty="0" err="1" smtClean="0">
                <a:solidFill>
                  <a:schemeClr val="accent6"/>
                </a:solidFill>
              </a:rPr>
              <a:t>MeV</a:t>
            </a:r>
            <a:endParaRPr lang="en-US" sz="1200" b="1" dirty="0">
              <a:solidFill>
                <a:schemeClr val="accent6"/>
              </a:solidFill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891093" y="1199381"/>
            <a:ext cx="8299530" cy="5481047"/>
            <a:chOff x="891093" y="1199381"/>
            <a:chExt cx="8299530" cy="5481047"/>
          </a:xfrm>
        </p:grpSpPr>
        <p:pic>
          <p:nvPicPr>
            <p:cNvPr id="4" name="Grafik 3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093" y="1199381"/>
              <a:ext cx="3989070" cy="2733675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553" y="1199381"/>
              <a:ext cx="3989070" cy="2733675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093" y="3946753"/>
              <a:ext cx="3989070" cy="2733675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553" y="3946753"/>
              <a:ext cx="3989070" cy="2733675"/>
            </a:xfrm>
            <a:prstGeom prst="rect">
              <a:avLst/>
            </a:prstGeom>
          </p:spPr>
        </p:pic>
      </p:grpSp>
      <p:sp>
        <p:nvSpPr>
          <p:cNvPr id="16" name="Textfeld 15"/>
          <p:cNvSpPr txBox="1"/>
          <p:nvPr/>
        </p:nvSpPr>
        <p:spPr>
          <a:xfrm>
            <a:off x="7200289" y="5349326"/>
            <a:ext cx="2326278" cy="646331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de-DE" dirty="0" err="1" smtClean="0"/>
              <a:t>mostly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</a:p>
          <a:p>
            <a:r>
              <a:rPr lang="de-DE" dirty="0"/>
              <a:t> </a:t>
            </a:r>
            <a:r>
              <a:rPr lang="de-DE" dirty="0" smtClean="0"/>
              <a:t>  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el-GR" dirty="0" smtClean="0">
                <a:latin typeface="Arial"/>
                <a:cs typeface="Arial"/>
              </a:rPr>
              <a:t>π</a:t>
            </a:r>
            <a:r>
              <a:rPr lang="de-DE" baseline="30000" dirty="0" smtClean="0"/>
              <a:t>0</a:t>
            </a:r>
            <a:r>
              <a:rPr lang="de-DE" dirty="0" smtClean="0"/>
              <a:t> </a:t>
            </a:r>
            <a:r>
              <a:rPr lang="de-DE" dirty="0" err="1" smtClean="0"/>
              <a:t>candidate</a:t>
            </a:r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>
            <a:off x="2955539" y="1628800"/>
            <a:ext cx="1421397" cy="318924"/>
          </a:xfrm>
          <a:prstGeom prst="rect">
            <a:avLst/>
          </a:prstGeom>
          <a:solidFill>
            <a:schemeClr val="accent5"/>
          </a:solidFill>
        </p:spPr>
        <p:txBody>
          <a:bodyPr wrap="none" lIns="72000" tIns="36000" rIns="72000" bIns="36000" rtlCol="0">
            <a:spAutoFit/>
          </a:bodyPr>
          <a:lstStyle/>
          <a:p>
            <a:r>
              <a:rPr lang="de-DE" sz="1600" dirty="0" smtClean="0"/>
              <a:t>neutral </a:t>
            </a:r>
            <a:r>
              <a:rPr lang="de-DE" sz="1600" dirty="0" err="1" smtClean="0"/>
              <a:t>cand‘s</a:t>
            </a:r>
            <a:endParaRPr lang="en-US" sz="1600" dirty="0"/>
          </a:p>
        </p:txBody>
      </p:sp>
      <p:sp>
        <p:nvSpPr>
          <p:cNvPr id="18" name="Textfeld 17"/>
          <p:cNvSpPr txBox="1"/>
          <p:nvPr/>
        </p:nvSpPr>
        <p:spPr>
          <a:xfrm>
            <a:off x="7162206" y="1628800"/>
            <a:ext cx="1535210" cy="318924"/>
          </a:xfrm>
          <a:prstGeom prst="rect">
            <a:avLst/>
          </a:prstGeom>
          <a:solidFill>
            <a:schemeClr val="accent5"/>
          </a:solidFill>
        </p:spPr>
        <p:txBody>
          <a:bodyPr wrap="none" lIns="72000" tIns="36000" rIns="72000" bIns="36000" rtlCol="0">
            <a:spAutoFit/>
          </a:bodyPr>
          <a:lstStyle/>
          <a:p>
            <a:r>
              <a:rPr lang="de-DE" sz="1600" dirty="0" err="1" smtClean="0"/>
              <a:t>charged</a:t>
            </a:r>
            <a:r>
              <a:rPr lang="de-DE" sz="1600" dirty="0" smtClean="0"/>
              <a:t> </a:t>
            </a:r>
            <a:r>
              <a:rPr lang="de-DE" sz="1600" dirty="0" err="1" smtClean="0"/>
              <a:t>cand‘s</a:t>
            </a:r>
            <a:endParaRPr lang="en-US" sz="1600" dirty="0"/>
          </a:p>
        </p:txBody>
      </p:sp>
      <p:sp>
        <p:nvSpPr>
          <p:cNvPr id="19" name="Textfeld 18"/>
          <p:cNvSpPr txBox="1"/>
          <p:nvPr/>
        </p:nvSpPr>
        <p:spPr>
          <a:xfrm>
            <a:off x="1856656" y="4365104"/>
            <a:ext cx="2557926" cy="318924"/>
          </a:xfrm>
          <a:prstGeom prst="rect">
            <a:avLst/>
          </a:prstGeom>
          <a:solidFill>
            <a:schemeClr val="accent5"/>
          </a:solidFill>
        </p:spPr>
        <p:txBody>
          <a:bodyPr wrap="none" lIns="72000" tIns="36000" rIns="72000" bIns="36000" rtlCol="0">
            <a:spAutoFit/>
          </a:bodyPr>
          <a:lstStyle/>
          <a:p>
            <a:r>
              <a:rPr lang="de-DE" sz="1600" dirty="0" smtClean="0"/>
              <a:t>neutral </a:t>
            </a:r>
            <a:r>
              <a:rPr lang="de-DE" sz="1600" dirty="0" err="1" smtClean="0"/>
              <a:t>cand‘s</a:t>
            </a:r>
            <a:r>
              <a:rPr lang="de-DE" sz="1600" dirty="0" smtClean="0"/>
              <a:t> E</a:t>
            </a:r>
            <a:r>
              <a:rPr lang="de-DE" sz="1600" baseline="-25000" dirty="0" smtClean="0"/>
              <a:t> </a:t>
            </a:r>
            <a:r>
              <a:rPr lang="de-DE" sz="1600" dirty="0" smtClean="0"/>
              <a:t>&gt;</a:t>
            </a:r>
            <a:r>
              <a:rPr lang="de-DE" sz="1600" baseline="-25000" dirty="0" smtClean="0"/>
              <a:t> </a:t>
            </a:r>
            <a:r>
              <a:rPr lang="de-DE" sz="1600" dirty="0" smtClean="0"/>
              <a:t>15</a:t>
            </a:r>
            <a:r>
              <a:rPr lang="de-DE" sz="1600" baseline="-25000" dirty="0" smtClean="0"/>
              <a:t> </a:t>
            </a:r>
            <a:r>
              <a:rPr lang="de-DE" sz="1600" dirty="0" err="1" smtClean="0"/>
              <a:t>MeV</a:t>
            </a:r>
            <a:endParaRPr lang="en-US" sz="1600" dirty="0"/>
          </a:p>
        </p:txBody>
      </p:sp>
      <p:sp>
        <p:nvSpPr>
          <p:cNvPr id="20" name="Textfeld 19"/>
          <p:cNvSpPr txBox="1"/>
          <p:nvPr/>
        </p:nvSpPr>
        <p:spPr>
          <a:xfrm>
            <a:off x="7647916" y="4365104"/>
            <a:ext cx="1049500" cy="318924"/>
          </a:xfrm>
          <a:prstGeom prst="rect">
            <a:avLst/>
          </a:prstGeom>
          <a:solidFill>
            <a:schemeClr val="accent5"/>
          </a:solidFill>
        </p:spPr>
        <p:txBody>
          <a:bodyPr wrap="none" lIns="72000" tIns="36000" rIns="72000" bIns="36000" rtlCol="0">
            <a:spAutoFit/>
          </a:bodyPr>
          <a:lstStyle/>
          <a:p>
            <a:r>
              <a:rPr lang="el-GR" sz="1600" dirty="0" smtClean="0">
                <a:latin typeface="Arial"/>
                <a:cs typeface="Arial"/>
              </a:rPr>
              <a:t>π</a:t>
            </a:r>
            <a:r>
              <a:rPr lang="de-DE" sz="1600" baseline="30000" dirty="0" smtClean="0">
                <a:latin typeface="Arial"/>
                <a:cs typeface="Arial"/>
              </a:rPr>
              <a:t>0</a:t>
            </a:r>
            <a:r>
              <a:rPr lang="de-DE" sz="1600" dirty="0" smtClean="0"/>
              <a:t> </a:t>
            </a:r>
            <a:r>
              <a:rPr lang="de-DE" sz="1600" dirty="0" err="1" smtClean="0"/>
              <a:t>cand‘s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7414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 bwMode="auto">
          <a:xfrm>
            <a:off x="416496" y="6453336"/>
            <a:ext cx="5544616" cy="3541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Grafik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85" y="1199510"/>
            <a:ext cx="3989070" cy="2733675"/>
          </a:xfrm>
          <a:prstGeom prst="rect">
            <a:avLst/>
          </a:prstGeom>
        </p:spPr>
      </p:pic>
      <p:pic>
        <p:nvPicPr>
          <p:cNvPr id="9" name="Grafik 8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155" y="1199510"/>
            <a:ext cx="3989070" cy="2733675"/>
          </a:xfrm>
          <a:prstGeom prst="rect">
            <a:avLst/>
          </a:prstGeom>
        </p:spPr>
      </p:pic>
      <p:pic>
        <p:nvPicPr>
          <p:cNvPr id="10" name="Grafik 9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85" y="3980101"/>
            <a:ext cx="3989070" cy="2733675"/>
          </a:xfrm>
          <a:prstGeom prst="rect">
            <a:avLst/>
          </a:prstGeom>
        </p:spPr>
      </p:pic>
      <p:pic>
        <p:nvPicPr>
          <p:cNvPr id="11" name="Grafik 10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155" y="3980101"/>
            <a:ext cx="3989070" cy="2733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488503" y="692696"/>
                <a:ext cx="8928993" cy="400110"/>
              </a:xfrm>
            </p:spPr>
            <p:txBody>
              <a:bodyPr/>
              <a:lstStyle/>
              <a:p>
                <a:r>
                  <a:rPr lang="de-DE" dirty="0" smtClean="0"/>
                  <a:t>Id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Neutral </a:t>
                </a:r>
                <a:r>
                  <a:rPr lang="de-DE" dirty="0" err="1" smtClean="0"/>
                  <a:t>Candidates</a:t>
                </a:r>
                <a:r>
                  <a:rPr lang="de-DE" dirty="0" smtClean="0"/>
                  <a:t>:  all </a:t>
                </a:r>
                <a:r>
                  <a:rPr lang="de-DE" dirty="0" err="1" smtClean="0"/>
                  <a:t>types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particles</a:t>
                </a:r>
                <a:r>
                  <a:rPr lang="de-DE" dirty="0"/>
                  <a:t> </a:t>
                </a:r>
                <a:r>
                  <a:rPr lang="de-DE" dirty="0" smtClean="0"/>
                  <a:t>(incl.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/>
                        <a:ea typeface="Cambria Math"/>
                      </a:rPr>
                      <m:t>𝝂</m:t>
                    </m:r>
                    <m:r>
                      <a:rPr lang="de-DE" b="1" i="1" baseline="-2500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b="1" i="1" smtClean="0">
                        <a:latin typeface="Cambria Math"/>
                        <a:ea typeface="Cambria Math"/>
                      </a:rPr>
                      <m:t>!)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88503" y="692696"/>
                <a:ext cx="8928993" cy="400110"/>
              </a:xfrm>
              <a:blipFill rotWithShape="1">
                <a:blip r:embed="rId6"/>
                <a:stretch>
                  <a:fillRect l="-2184" t="-26154" b="-4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1424608" y="1556792"/>
                <a:ext cx="8499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2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sz="1200" b="1" dirty="0" smtClean="0">
                    <a:solidFill>
                      <a:schemeClr val="accent6"/>
                    </a:solidFill>
                  </a:rPr>
                  <a:t>:  52.4%</a:t>
                </a:r>
                <a:endParaRPr lang="en-US" sz="12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608" y="1556792"/>
                <a:ext cx="849913" cy="276999"/>
              </a:xfrm>
              <a:prstGeom prst="rect">
                <a:avLst/>
              </a:prstGeom>
              <a:blipFill rotWithShape="1">
                <a:blip r:embed="rId7"/>
                <a:stretch>
                  <a:fillRect t="-2174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5759271" y="1556792"/>
                <a:ext cx="8499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2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sz="1200" b="1" dirty="0" smtClean="0">
                    <a:solidFill>
                      <a:schemeClr val="accent6"/>
                    </a:solidFill>
                  </a:rPr>
                  <a:t>:  44.3%</a:t>
                </a:r>
                <a:endParaRPr lang="en-US" sz="12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271" y="1556792"/>
                <a:ext cx="849913" cy="276999"/>
              </a:xfrm>
              <a:prstGeom prst="rect">
                <a:avLst/>
              </a:prstGeom>
              <a:blipFill rotWithShape="1">
                <a:blip r:embed="rId8"/>
                <a:stretch>
                  <a:fillRect t="-2174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1424608" y="4437112"/>
                <a:ext cx="8499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2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sz="1200" b="1" dirty="0" smtClean="0">
                    <a:solidFill>
                      <a:schemeClr val="accent6"/>
                    </a:solidFill>
                  </a:rPr>
                  <a:t>:  55.7%</a:t>
                </a:r>
                <a:endParaRPr lang="en-US" sz="12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608" y="4437112"/>
                <a:ext cx="849913" cy="276999"/>
              </a:xfrm>
              <a:prstGeom prst="rect">
                <a:avLst/>
              </a:prstGeom>
              <a:blipFill rotWithShape="1">
                <a:blip r:embed="rId9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5759271" y="4437112"/>
                <a:ext cx="8499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2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sz="1200" b="1" dirty="0" smtClean="0">
                    <a:solidFill>
                      <a:schemeClr val="accent6"/>
                    </a:solidFill>
                  </a:rPr>
                  <a:t>:  70.9%</a:t>
                </a:r>
                <a:endParaRPr lang="en-US" sz="12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271" y="4437112"/>
                <a:ext cx="849913" cy="276999"/>
              </a:xfrm>
              <a:prstGeom prst="rect">
                <a:avLst/>
              </a:prstGeom>
              <a:blipFill rotWithShape="1">
                <a:blip r:embed="rId10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feld 16"/>
          <p:cNvSpPr txBox="1"/>
          <p:nvPr/>
        </p:nvSpPr>
        <p:spPr>
          <a:xfrm>
            <a:off x="3656856" y="1556792"/>
            <a:ext cx="324943" cy="288147"/>
          </a:xfrm>
          <a:prstGeom prst="rect">
            <a:avLst/>
          </a:prstGeom>
          <a:solidFill>
            <a:schemeClr val="accent5"/>
          </a:solidFill>
        </p:spPr>
        <p:txBody>
          <a:bodyPr wrap="none" lIns="72000" tIns="36000" rIns="72000" bIns="36000" rtlCol="0">
            <a:spAutoFit/>
          </a:bodyPr>
          <a:lstStyle/>
          <a:p>
            <a:r>
              <a:rPr lang="de-DE" sz="1400" dirty="0" smtClean="0"/>
              <a:t>all</a:t>
            </a:r>
            <a:endParaRPr lang="en-US" sz="1400" dirty="0"/>
          </a:p>
        </p:txBody>
      </p:sp>
      <p:sp>
        <p:nvSpPr>
          <p:cNvPr id="18" name="Textfeld 17"/>
          <p:cNvSpPr txBox="1"/>
          <p:nvPr/>
        </p:nvSpPr>
        <p:spPr>
          <a:xfrm>
            <a:off x="7473280" y="1556792"/>
            <a:ext cx="965576" cy="288147"/>
          </a:xfrm>
          <a:prstGeom prst="rect">
            <a:avLst/>
          </a:prstGeom>
          <a:solidFill>
            <a:schemeClr val="accent5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de-DE" sz="1400" dirty="0" smtClean="0"/>
              <a:t>E</a:t>
            </a:r>
            <a:r>
              <a:rPr lang="de-DE" sz="1400" baseline="-25000" dirty="0" smtClean="0"/>
              <a:t> </a:t>
            </a:r>
            <a:r>
              <a:rPr lang="de-DE" sz="1400" dirty="0" smtClean="0"/>
              <a:t>&gt;</a:t>
            </a:r>
            <a:r>
              <a:rPr lang="de-DE" sz="1400" baseline="-25000" dirty="0" smtClean="0"/>
              <a:t> </a:t>
            </a:r>
            <a:r>
              <a:rPr lang="de-DE" sz="1400" dirty="0" smtClean="0"/>
              <a:t>15</a:t>
            </a:r>
            <a:r>
              <a:rPr lang="de-DE" sz="1400" baseline="-25000" dirty="0" smtClean="0"/>
              <a:t> </a:t>
            </a:r>
            <a:r>
              <a:rPr lang="de-DE" sz="1400" dirty="0" err="1" smtClean="0"/>
              <a:t>MeV</a:t>
            </a:r>
            <a:endParaRPr lang="en-US" sz="1400" dirty="0"/>
          </a:p>
        </p:txBody>
      </p:sp>
      <p:sp>
        <p:nvSpPr>
          <p:cNvPr id="24" name="Textfeld 23"/>
          <p:cNvSpPr txBox="1"/>
          <p:nvPr/>
        </p:nvSpPr>
        <p:spPr>
          <a:xfrm>
            <a:off x="3224808" y="4293096"/>
            <a:ext cx="939928" cy="288147"/>
          </a:xfrm>
          <a:prstGeom prst="rect">
            <a:avLst/>
          </a:prstGeom>
          <a:solidFill>
            <a:schemeClr val="accent5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l-GR" sz="1400" dirty="0" smtClean="0">
                <a:latin typeface="Arial"/>
                <a:cs typeface="Arial"/>
              </a:rPr>
              <a:t>π</a:t>
            </a:r>
            <a:r>
              <a:rPr lang="de-DE" sz="1400" baseline="30000" dirty="0" smtClean="0">
                <a:latin typeface="Arial"/>
                <a:cs typeface="Arial"/>
              </a:rPr>
              <a:t>0</a:t>
            </a:r>
            <a:r>
              <a:rPr lang="de-DE" sz="1400" dirty="0" smtClean="0">
                <a:latin typeface="Arial"/>
                <a:cs typeface="Arial"/>
              </a:rPr>
              <a:t> </a:t>
            </a:r>
            <a:r>
              <a:rPr lang="de-DE" sz="1400" dirty="0" err="1" smtClean="0">
                <a:latin typeface="Arial"/>
                <a:cs typeface="Arial"/>
              </a:rPr>
              <a:t>daugh‘s</a:t>
            </a:r>
            <a:endParaRPr lang="en-US" sz="1400" dirty="0"/>
          </a:p>
        </p:txBody>
      </p:sp>
      <p:sp>
        <p:nvSpPr>
          <p:cNvPr id="25" name="Textfeld 24"/>
          <p:cNvSpPr txBox="1"/>
          <p:nvPr/>
        </p:nvSpPr>
        <p:spPr>
          <a:xfrm>
            <a:off x="7325440" y="4293096"/>
            <a:ext cx="1287779" cy="288147"/>
          </a:xfrm>
          <a:prstGeom prst="rect">
            <a:avLst/>
          </a:prstGeom>
          <a:solidFill>
            <a:schemeClr val="accent5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de-DE" sz="1400" dirty="0" err="1" smtClean="0">
                <a:latin typeface="Arial"/>
                <a:cs typeface="Arial"/>
              </a:rPr>
              <a:t>rec</a:t>
            </a:r>
            <a:r>
              <a:rPr lang="de-DE" sz="1400" dirty="0" smtClean="0">
                <a:latin typeface="Arial"/>
                <a:cs typeface="Arial"/>
              </a:rPr>
              <a:t>. </a:t>
            </a:r>
            <a:r>
              <a:rPr lang="el-GR" sz="1400" dirty="0" smtClean="0">
                <a:latin typeface="Arial"/>
                <a:cs typeface="Arial"/>
              </a:rPr>
              <a:t>π</a:t>
            </a:r>
            <a:r>
              <a:rPr lang="de-DE" sz="1400" baseline="30000" dirty="0" smtClean="0">
                <a:latin typeface="Arial"/>
                <a:cs typeface="Arial"/>
              </a:rPr>
              <a:t>0</a:t>
            </a:r>
            <a:r>
              <a:rPr lang="de-DE" sz="1400" dirty="0" smtClean="0">
                <a:latin typeface="Arial"/>
                <a:cs typeface="Arial"/>
              </a:rPr>
              <a:t> </a:t>
            </a:r>
            <a:r>
              <a:rPr lang="de-DE" sz="1400" dirty="0" err="1" smtClean="0">
                <a:latin typeface="Arial"/>
                <a:cs typeface="Arial"/>
              </a:rPr>
              <a:t>daugh‘s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69057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 bwMode="auto">
          <a:xfrm>
            <a:off x="416496" y="6453336"/>
            <a:ext cx="5544616" cy="3541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Grafik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01" y="4023130"/>
            <a:ext cx="3989070" cy="2733675"/>
          </a:xfrm>
          <a:prstGeom prst="rect">
            <a:avLst/>
          </a:prstGeom>
        </p:spPr>
      </p:pic>
      <p:pic>
        <p:nvPicPr>
          <p:cNvPr id="5" name="Grafik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01" y="1301957"/>
            <a:ext cx="3989070" cy="2733675"/>
          </a:xfrm>
          <a:prstGeom prst="rect">
            <a:avLst/>
          </a:prstGeom>
        </p:spPr>
      </p:pic>
      <p:pic>
        <p:nvPicPr>
          <p:cNvPr id="12" name="Grafik 1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274" y="1301957"/>
            <a:ext cx="3989070" cy="2733675"/>
          </a:xfrm>
          <a:prstGeom prst="rect">
            <a:avLst/>
          </a:prstGeom>
        </p:spPr>
      </p:pic>
      <p:pic>
        <p:nvPicPr>
          <p:cNvPr id="14" name="Grafik 1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274" y="4023130"/>
            <a:ext cx="3989070" cy="27336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692696"/>
            <a:ext cx="8420100" cy="400110"/>
          </a:xfrm>
        </p:spPr>
        <p:txBody>
          <a:bodyPr/>
          <a:lstStyle/>
          <a:p>
            <a:r>
              <a:rPr lang="de-DE" dirty="0" smtClean="0"/>
              <a:t># Hit EMC Crystals </a:t>
            </a:r>
            <a:r>
              <a:rPr lang="de-DE" dirty="0" err="1" smtClean="0"/>
              <a:t>of</a:t>
            </a:r>
            <a:r>
              <a:rPr lang="de-DE" dirty="0" smtClean="0"/>
              <a:t> Neutral </a:t>
            </a:r>
            <a:r>
              <a:rPr lang="de-DE" dirty="0" err="1" smtClean="0"/>
              <a:t>Candidates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4088904" y="1772816"/>
                <a:ext cx="316029" cy="318924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lIns="72000" tIns="36000" rIns="72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904" y="1772816"/>
                <a:ext cx="316029" cy="318924"/>
              </a:xfrm>
              <a:prstGeom prst="rect">
                <a:avLst/>
              </a:prstGeom>
              <a:blipFill rotWithShape="1">
                <a:blip r:embed="rId6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feld 19"/>
          <p:cNvSpPr txBox="1"/>
          <p:nvPr/>
        </p:nvSpPr>
        <p:spPr>
          <a:xfrm>
            <a:off x="8409384" y="1772816"/>
            <a:ext cx="292883" cy="318924"/>
          </a:xfrm>
          <a:prstGeom prst="rect">
            <a:avLst/>
          </a:prstGeom>
          <a:solidFill>
            <a:schemeClr val="accent5"/>
          </a:solidFill>
        </p:spPr>
        <p:txBody>
          <a:bodyPr wrap="none" lIns="72000" tIns="36000" rIns="72000" bIns="36000" rtlCol="0">
            <a:spAutoFit/>
          </a:bodyPr>
          <a:lstStyle/>
          <a:p>
            <a:r>
              <a:rPr lang="en-US" sz="1600" dirty="0" smtClean="0"/>
              <a:t>N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3944888" y="4475150"/>
                <a:ext cx="437474" cy="322002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lIns="72000" tIns="36000" rIns="72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888" y="4475150"/>
                <a:ext cx="437474" cy="32200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8265368" y="4475150"/>
                <a:ext cx="457095" cy="322002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lIns="72000" tIns="36000" rIns="72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368" y="4475150"/>
                <a:ext cx="457095" cy="32200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1702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 bwMode="auto">
          <a:xfrm>
            <a:off x="416496" y="6453336"/>
            <a:ext cx="5544616" cy="3541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Grafik 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21" y="3961997"/>
            <a:ext cx="3989070" cy="2733675"/>
          </a:xfrm>
          <a:prstGeom prst="rect">
            <a:avLst/>
          </a:prstGeom>
        </p:spPr>
      </p:pic>
      <p:pic>
        <p:nvPicPr>
          <p:cNvPr id="10" name="Grafik 9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21" y="1236619"/>
            <a:ext cx="3989070" cy="2733675"/>
          </a:xfrm>
          <a:prstGeom prst="rect">
            <a:avLst/>
          </a:prstGeom>
        </p:spPr>
      </p:pic>
      <p:pic>
        <p:nvPicPr>
          <p:cNvPr id="11" name="Grafik 10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43" y="1236619"/>
            <a:ext cx="3989070" cy="2733675"/>
          </a:xfrm>
          <a:prstGeom prst="rect">
            <a:avLst/>
          </a:prstGeom>
        </p:spPr>
      </p:pic>
      <p:pic>
        <p:nvPicPr>
          <p:cNvPr id="12" name="Grafik 1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43" y="3961997"/>
            <a:ext cx="3989070" cy="27336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692696"/>
            <a:ext cx="8420100" cy="400110"/>
          </a:xfrm>
        </p:spPr>
        <p:txBody>
          <a:bodyPr/>
          <a:lstStyle/>
          <a:p>
            <a:r>
              <a:rPr lang="de-DE" dirty="0" smtClean="0"/>
              <a:t># Hit EMC Crystals </a:t>
            </a:r>
            <a:r>
              <a:rPr lang="de-DE" dirty="0" err="1" smtClean="0"/>
              <a:t>of</a:t>
            </a:r>
            <a:r>
              <a:rPr lang="de-DE" dirty="0" smtClean="0"/>
              <a:t> Neutral </a:t>
            </a:r>
            <a:r>
              <a:rPr lang="de-DE" dirty="0" err="1" smtClean="0"/>
              <a:t>Candidates</a:t>
            </a:r>
            <a:r>
              <a:rPr lang="de-DE" dirty="0" smtClean="0"/>
              <a:t> 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Rec</a:t>
            </a:r>
            <a:r>
              <a:rPr lang="de-DE" dirty="0" smtClean="0"/>
              <a:t>. </a:t>
            </a:r>
            <a:r>
              <a:rPr lang="el-GR" dirty="0" smtClean="0">
                <a:latin typeface="Arial"/>
                <a:cs typeface="Arial"/>
              </a:rPr>
              <a:t>π</a:t>
            </a:r>
            <a:r>
              <a:rPr lang="de-DE" baseline="30000" dirty="0" smtClean="0">
                <a:latin typeface="Arial"/>
                <a:cs typeface="Arial"/>
              </a:rPr>
              <a:t>0</a:t>
            </a:r>
            <a:r>
              <a:rPr lang="de-DE" dirty="0" smtClean="0">
                <a:latin typeface="Arial"/>
                <a:cs typeface="Arial"/>
              </a:rPr>
              <a:t>)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7428103" y="5446965"/>
            <a:ext cx="1845377" cy="646331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parameter</a:t>
            </a:r>
            <a:endParaRPr lang="de-DE" dirty="0"/>
          </a:p>
          <a:p>
            <a:r>
              <a:rPr lang="de-DE" dirty="0" smtClean="0"/>
              <a:t>   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cut</a:t>
            </a:r>
            <a:r>
              <a:rPr lang="de-DE" dirty="0" smtClean="0"/>
              <a:t> 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3224808" y="1669916"/>
                <a:ext cx="1188064" cy="318924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lIns="72000" tIns="36000" rIns="72000" bIns="3600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sz="1600" dirty="0" smtClean="0"/>
                  <a:t> in rec. </a:t>
                </a:r>
                <a:r>
                  <a:rPr lang="el-GR" sz="1600" dirty="0" smtClean="0">
                    <a:latin typeface="Arial"/>
                    <a:cs typeface="Arial"/>
                  </a:rPr>
                  <a:t>π</a:t>
                </a:r>
                <a:r>
                  <a:rPr lang="de-DE" sz="1600" baseline="30000" dirty="0" smtClean="0">
                    <a:latin typeface="Arial"/>
                    <a:cs typeface="Arial"/>
                  </a:rPr>
                  <a:t>0</a:t>
                </a:r>
                <a:endParaRPr lang="en-US" sz="1600" baseline="3000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808" y="1669916"/>
                <a:ext cx="1188064" cy="318924"/>
              </a:xfrm>
              <a:prstGeom prst="rect">
                <a:avLst/>
              </a:prstGeom>
              <a:blipFill rotWithShape="1">
                <a:blip r:embed="rId6"/>
                <a:stretch>
                  <a:fillRect t="-9615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4"/>
          <p:cNvSpPr txBox="1"/>
          <p:nvPr/>
        </p:nvSpPr>
        <p:spPr>
          <a:xfrm>
            <a:off x="7545288" y="1669916"/>
            <a:ext cx="1184152" cy="318924"/>
          </a:xfrm>
          <a:prstGeom prst="rect">
            <a:avLst/>
          </a:prstGeom>
          <a:solidFill>
            <a:schemeClr val="accent5"/>
          </a:solidFill>
        </p:spPr>
        <p:txBody>
          <a:bodyPr wrap="none" lIns="72000" tIns="36000" rIns="72000" bIns="36000" rtlCol="0">
            <a:spAutoFit/>
          </a:bodyPr>
          <a:lstStyle/>
          <a:p>
            <a:r>
              <a:rPr lang="en-US" sz="1600" dirty="0" smtClean="0"/>
              <a:t>N in </a:t>
            </a:r>
            <a:r>
              <a:rPr lang="en-US" sz="1600" dirty="0"/>
              <a:t>rec. </a:t>
            </a:r>
            <a:r>
              <a:rPr lang="el-GR" sz="1600" dirty="0"/>
              <a:t>π</a:t>
            </a:r>
            <a:r>
              <a:rPr lang="de-DE" sz="1600" baseline="30000" dirty="0" smtClean="0"/>
              <a:t>0</a:t>
            </a:r>
            <a:endParaRPr lang="en-US" sz="16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3152800" y="4403142"/>
                <a:ext cx="1271035" cy="322002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lIns="72000" tIns="36000" rIns="72000" bIns="3600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sz="1600" dirty="0" smtClean="0"/>
                  <a:t> </a:t>
                </a:r>
                <a:r>
                  <a:rPr lang="en-US" sz="1600" dirty="0"/>
                  <a:t>in rec. </a:t>
                </a:r>
                <a:r>
                  <a:rPr lang="el-GR" sz="1600" dirty="0"/>
                  <a:t>π</a:t>
                </a:r>
                <a:r>
                  <a:rPr lang="de-DE" sz="1600" baseline="30000" dirty="0" smtClean="0"/>
                  <a:t>0</a:t>
                </a:r>
                <a:endParaRPr lang="en-US" sz="1600" baseline="30000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800" y="4403142"/>
                <a:ext cx="1271035" cy="322002"/>
              </a:xfrm>
              <a:prstGeom prst="rect">
                <a:avLst/>
              </a:prstGeom>
              <a:blipFill rotWithShape="1">
                <a:blip r:embed="rId7"/>
                <a:stretch>
                  <a:fillRect t="-5660" b="-28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7401272" y="4403142"/>
                <a:ext cx="1290656" cy="322002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lIns="72000" tIns="36000" rIns="72000" bIns="3600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sz="1600" dirty="0" smtClean="0"/>
                  <a:t> </a:t>
                </a:r>
                <a:r>
                  <a:rPr lang="en-US" sz="1600" dirty="0"/>
                  <a:t>in rec. </a:t>
                </a:r>
                <a:r>
                  <a:rPr lang="el-GR" sz="1600" dirty="0"/>
                  <a:t>π</a:t>
                </a:r>
                <a:r>
                  <a:rPr lang="de-DE" sz="1600" baseline="30000" dirty="0" smtClean="0"/>
                  <a:t>0</a:t>
                </a:r>
                <a:endParaRPr lang="en-US" sz="1600" baseline="30000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272" y="4403142"/>
                <a:ext cx="1290656" cy="322002"/>
              </a:xfrm>
              <a:prstGeom prst="rect">
                <a:avLst/>
              </a:prstGeom>
              <a:blipFill rotWithShape="1">
                <a:blip r:embed="rId8"/>
                <a:stretch>
                  <a:fillRect t="-5660" b="-28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7344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416496" y="6415129"/>
            <a:ext cx="5544616" cy="3541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Grafik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20" y="1176951"/>
            <a:ext cx="3989070" cy="2733675"/>
          </a:xfrm>
          <a:prstGeom prst="rect">
            <a:avLst/>
          </a:prstGeom>
        </p:spPr>
      </p:pic>
      <p:pic>
        <p:nvPicPr>
          <p:cNvPr id="8" name="Grafik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97" y="1176951"/>
            <a:ext cx="3989070" cy="2733675"/>
          </a:xfrm>
          <a:prstGeom prst="rect">
            <a:avLst/>
          </a:prstGeom>
        </p:spPr>
      </p:pic>
      <p:pic>
        <p:nvPicPr>
          <p:cNvPr id="11" name="Grafik 10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97" y="3901917"/>
            <a:ext cx="3989070" cy="2733675"/>
          </a:xfrm>
          <a:prstGeom prst="rect">
            <a:avLst/>
          </a:prstGeom>
        </p:spPr>
      </p:pic>
      <p:pic>
        <p:nvPicPr>
          <p:cNvPr id="12" name="Grafik 1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20" y="3901917"/>
            <a:ext cx="3989070" cy="27336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692696"/>
            <a:ext cx="8420100" cy="400110"/>
          </a:xfrm>
        </p:spPr>
        <p:txBody>
          <a:bodyPr/>
          <a:lstStyle/>
          <a:p>
            <a:r>
              <a:rPr lang="de-DE" dirty="0" err="1" smtClean="0"/>
              <a:t>Masses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el-GR" dirty="0" smtClean="0"/>
              <a:t>π</a:t>
            </a:r>
            <a:r>
              <a:rPr lang="de-DE" baseline="30000" dirty="0" smtClean="0"/>
              <a:t>0</a:t>
            </a:r>
            <a:r>
              <a:rPr lang="de-DE" dirty="0" smtClean="0"/>
              <a:t> </a:t>
            </a:r>
            <a:r>
              <a:rPr lang="de-DE" dirty="0" err="1" smtClean="0"/>
              <a:t>Candidates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568624" y="1525900"/>
            <a:ext cx="749739" cy="318924"/>
          </a:xfrm>
          <a:prstGeom prst="rect">
            <a:avLst/>
          </a:prstGeom>
          <a:solidFill>
            <a:schemeClr val="accent5"/>
          </a:solidFill>
        </p:spPr>
        <p:txBody>
          <a:bodyPr wrap="none" lIns="72000" tIns="36000" rIns="72000" bIns="36000" rtlCol="0">
            <a:spAutoFit/>
          </a:bodyPr>
          <a:lstStyle/>
          <a:p>
            <a:r>
              <a:rPr lang="en-US" sz="1600" dirty="0" smtClean="0"/>
              <a:t>raw </a:t>
            </a:r>
            <a:r>
              <a:rPr lang="el-GR" sz="1600" dirty="0"/>
              <a:t>π</a:t>
            </a:r>
            <a:r>
              <a:rPr lang="de-DE" sz="1600" baseline="30000" dirty="0" smtClean="0"/>
              <a:t>0</a:t>
            </a:r>
            <a:endParaRPr lang="en-US" sz="1600" baseline="30000" dirty="0"/>
          </a:p>
        </p:txBody>
      </p:sp>
      <p:sp>
        <p:nvSpPr>
          <p:cNvPr id="15" name="Textfeld 14"/>
          <p:cNvSpPr txBox="1"/>
          <p:nvPr/>
        </p:nvSpPr>
        <p:spPr>
          <a:xfrm>
            <a:off x="5745088" y="1525900"/>
            <a:ext cx="945305" cy="318924"/>
          </a:xfrm>
          <a:prstGeom prst="rect">
            <a:avLst/>
          </a:prstGeom>
          <a:solidFill>
            <a:schemeClr val="accent5"/>
          </a:solidFill>
        </p:spPr>
        <p:txBody>
          <a:bodyPr wrap="none" lIns="72000" tIns="36000" rIns="72000" bIns="36000" rtlCol="0">
            <a:spAutoFit/>
          </a:bodyPr>
          <a:lstStyle/>
          <a:p>
            <a:r>
              <a:rPr lang="en-US" sz="1600" dirty="0" smtClean="0"/>
              <a:t>pre-fit </a:t>
            </a:r>
            <a:r>
              <a:rPr lang="el-GR" sz="1600" dirty="0"/>
              <a:t>π</a:t>
            </a:r>
            <a:r>
              <a:rPr lang="de-DE" sz="1600" baseline="30000" dirty="0" smtClean="0"/>
              <a:t>0</a:t>
            </a:r>
            <a:endParaRPr lang="en-US" sz="1600" baseline="30000" dirty="0"/>
          </a:p>
        </p:txBody>
      </p:sp>
      <p:sp>
        <p:nvSpPr>
          <p:cNvPr id="16" name="Textfeld 15"/>
          <p:cNvSpPr txBox="1"/>
          <p:nvPr/>
        </p:nvSpPr>
        <p:spPr>
          <a:xfrm>
            <a:off x="1568624" y="4262204"/>
            <a:ext cx="1187358" cy="318924"/>
          </a:xfrm>
          <a:prstGeom prst="rect">
            <a:avLst/>
          </a:prstGeom>
          <a:solidFill>
            <a:schemeClr val="accent5"/>
          </a:solidFill>
        </p:spPr>
        <p:txBody>
          <a:bodyPr wrap="none" lIns="72000" tIns="36000" rIns="72000" bIns="36000" rtlCol="0">
            <a:spAutoFit/>
          </a:bodyPr>
          <a:lstStyle/>
          <a:p>
            <a:r>
              <a:rPr lang="en-US" sz="1600" dirty="0" smtClean="0"/>
              <a:t>true p.-f. </a:t>
            </a:r>
            <a:r>
              <a:rPr lang="el-GR" sz="1600" dirty="0"/>
              <a:t>π</a:t>
            </a:r>
            <a:r>
              <a:rPr lang="de-DE" sz="1600" baseline="30000" dirty="0" smtClean="0"/>
              <a:t>0</a:t>
            </a:r>
            <a:endParaRPr lang="en-US" sz="16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5745088" y="4262204"/>
                <a:ext cx="1225830" cy="565146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lIns="72000" tIns="36000" rIns="72000" bIns="36000" rtlCol="0">
                <a:spAutoFit/>
              </a:bodyPr>
              <a:lstStyle/>
              <a:p>
                <a:r>
                  <a:rPr lang="en-US" sz="1600" dirty="0" smtClean="0"/>
                  <a:t>true p.-f. </a:t>
                </a:r>
                <a:r>
                  <a:rPr lang="el-GR" sz="1600" dirty="0"/>
                  <a:t>π</a:t>
                </a:r>
                <a:r>
                  <a:rPr lang="de-DE" sz="1600" baseline="30000" dirty="0" smtClean="0"/>
                  <a:t>0 </a:t>
                </a:r>
                <a:endParaRPr lang="de-DE" sz="1600" dirty="0" smtClean="0"/>
              </a:p>
              <a:p>
                <a14:m>
                  <m:oMath xmlns:m="http://schemas.openxmlformats.org/officeDocument/2006/math">
                    <m:r>
                      <a:rPr lang="de-DE" sz="1600" i="1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sz="1600" dirty="0" smtClean="0"/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1600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088" y="4262204"/>
                <a:ext cx="1225830" cy="565146"/>
              </a:xfrm>
              <a:prstGeom prst="rect">
                <a:avLst/>
              </a:prstGeom>
              <a:blipFill rotWithShape="1">
                <a:blip r:embed="rId6"/>
                <a:stretch>
                  <a:fillRect l="-3960" t="-4301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085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416496" y="6415129"/>
            <a:ext cx="5544616" cy="3541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Grafik 1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757" y="3984846"/>
            <a:ext cx="3989070" cy="2733675"/>
          </a:xfrm>
          <a:prstGeom prst="rect">
            <a:avLst/>
          </a:prstGeom>
        </p:spPr>
      </p:pic>
      <p:pic>
        <p:nvPicPr>
          <p:cNvPr id="13" name="Grafik 1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98" y="3984846"/>
            <a:ext cx="3989070" cy="2733675"/>
          </a:xfrm>
          <a:prstGeom prst="rect">
            <a:avLst/>
          </a:prstGeom>
        </p:spPr>
      </p:pic>
      <p:pic>
        <p:nvPicPr>
          <p:cNvPr id="14" name="Grafik 1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757" y="1251723"/>
            <a:ext cx="3989070" cy="2733675"/>
          </a:xfrm>
          <a:prstGeom prst="rect">
            <a:avLst/>
          </a:prstGeom>
        </p:spPr>
      </p:pic>
      <p:pic>
        <p:nvPicPr>
          <p:cNvPr id="15" name="Grafik 1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98" y="1251723"/>
            <a:ext cx="3989070" cy="27336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692696"/>
            <a:ext cx="8420100" cy="400110"/>
          </a:xfrm>
        </p:spPr>
        <p:txBody>
          <a:bodyPr/>
          <a:lstStyle/>
          <a:p>
            <a:r>
              <a:rPr lang="de-DE" dirty="0" err="1" smtClean="0"/>
              <a:t>Masses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el-GR" dirty="0" smtClean="0"/>
              <a:t>π</a:t>
            </a:r>
            <a:r>
              <a:rPr lang="de-DE" baseline="30000" dirty="0" smtClean="0"/>
              <a:t>0</a:t>
            </a:r>
            <a:r>
              <a:rPr lang="de-DE" dirty="0" smtClean="0"/>
              <a:t> </a:t>
            </a:r>
            <a:r>
              <a:rPr lang="de-DE" dirty="0" err="1" smtClean="0"/>
              <a:t>Candidates</a:t>
            </a:r>
            <a:endParaRPr lang="en-US" dirty="0"/>
          </a:p>
        </p:txBody>
      </p:sp>
      <p:sp>
        <p:nvSpPr>
          <p:cNvPr id="18" name="Textfeld 17"/>
          <p:cNvSpPr txBox="1"/>
          <p:nvPr/>
        </p:nvSpPr>
        <p:spPr>
          <a:xfrm>
            <a:off x="1496616" y="1628800"/>
            <a:ext cx="1187358" cy="318924"/>
          </a:xfrm>
          <a:prstGeom prst="rect">
            <a:avLst/>
          </a:prstGeom>
          <a:solidFill>
            <a:schemeClr val="accent5"/>
          </a:solidFill>
        </p:spPr>
        <p:txBody>
          <a:bodyPr wrap="none" lIns="72000" tIns="36000" rIns="72000" bIns="36000" rtlCol="0">
            <a:spAutoFit/>
          </a:bodyPr>
          <a:lstStyle/>
          <a:p>
            <a:r>
              <a:rPr lang="en-US" sz="1600" dirty="0" smtClean="0"/>
              <a:t>true p.-f. </a:t>
            </a:r>
            <a:r>
              <a:rPr lang="el-GR" sz="1600" dirty="0"/>
              <a:t>π</a:t>
            </a:r>
            <a:r>
              <a:rPr lang="de-DE" sz="1600" baseline="30000" dirty="0" smtClean="0"/>
              <a:t>0</a:t>
            </a:r>
            <a:endParaRPr lang="en-US" sz="16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5745088" y="1628800"/>
                <a:ext cx="1225830" cy="565146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lIns="72000" tIns="36000" rIns="72000" bIns="36000" rtlCol="0">
                <a:spAutoFit/>
              </a:bodyPr>
              <a:lstStyle/>
              <a:p>
                <a:r>
                  <a:rPr lang="en-US" sz="1600" dirty="0" smtClean="0"/>
                  <a:t>true p.-f. </a:t>
                </a:r>
                <a:r>
                  <a:rPr lang="el-GR" sz="1600" dirty="0"/>
                  <a:t>π</a:t>
                </a:r>
                <a:r>
                  <a:rPr lang="de-DE" sz="1600" baseline="30000" dirty="0" smtClean="0"/>
                  <a:t>0 </a:t>
                </a:r>
                <a:endParaRPr lang="de-DE" sz="1600" dirty="0" smtClean="0"/>
              </a:p>
              <a:p>
                <a14:m>
                  <m:oMath xmlns:m="http://schemas.openxmlformats.org/officeDocument/2006/math">
                    <m:r>
                      <a:rPr lang="de-DE" sz="1600" i="1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sz="1600" dirty="0" smtClean="0"/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1600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088" y="1628800"/>
                <a:ext cx="1225830" cy="565146"/>
              </a:xfrm>
              <a:prstGeom prst="rect">
                <a:avLst/>
              </a:prstGeom>
              <a:blipFill rotWithShape="1">
                <a:blip r:embed="rId6"/>
                <a:stretch>
                  <a:fillRect l="-3960" t="-4301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1496616" y="4365104"/>
                <a:ext cx="1225830" cy="565146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lIns="72000" tIns="36000" rIns="72000" bIns="36000" rtlCol="0">
                <a:spAutoFit/>
              </a:bodyPr>
              <a:lstStyle/>
              <a:p>
                <a:r>
                  <a:rPr lang="en-US" sz="1600" dirty="0" smtClean="0"/>
                  <a:t>true p.-f. </a:t>
                </a:r>
                <a:r>
                  <a:rPr lang="el-GR" sz="1600" dirty="0"/>
                  <a:t>π</a:t>
                </a:r>
                <a:r>
                  <a:rPr lang="de-DE" sz="1600" baseline="30000" dirty="0" smtClean="0"/>
                  <a:t>0 </a:t>
                </a:r>
                <a:endParaRPr lang="de-DE" sz="1600" dirty="0" smtClean="0"/>
              </a:p>
              <a:p>
                <a14:m>
                  <m:oMath xmlns:m="http://schemas.openxmlformats.org/officeDocument/2006/math">
                    <m:r>
                      <a:rPr lang="de-DE" sz="1600" i="1" smtClean="0">
                        <a:latin typeface="Cambria Math"/>
                        <a:ea typeface="Cambria Math"/>
                      </a:rPr>
                      <m:t>𝛾𝛾</m:t>
                    </m:r>
                    <m:r>
                      <a:rPr lang="de-DE" sz="1600" b="0" i="1" smtClean="0">
                        <a:latin typeface="Cambria Math"/>
                        <a:ea typeface="Cambria Math"/>
                      </a:rPr>
                      <m:t> &amp;</m:t>
                    </m:r>
                    <m:r>
                      <a:rPr lang="de-DE" sz="1600" i="1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sz="1600" dirty="0" smtClean="0"/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1600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616" y="4365104"/>
                <a:ext cx="1225830" cy="565146"/>
              </a:xfrm>
              <a:prstGeom prst="rect">
                <a:avLst/>
              </a:prstGeom>
              <a:blipFill rotWithShape="1">
                <a:blip r:embed="rId7"/>
                <a:stretch>
                  <a:fillRect l="-4478" t="-5376" b="-15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feld 20"/>
          <p:cNvSpPr txBox="1"/>
          <p:nvPr/>
        </p:nvSpPr>
        <p:spPr>
          <a:xfrm>
            <a:off x="5745088" y="4365104"/>
            <a:ext cx="1221022" cy="318924"/>
          </a:xfrm>
          <a:prstGeom prst="rect">
            <a:avLst/>
          </a:prstGeom>
          <a:solidFill>
            <a:schemeClr val="accent5"/>
          </a:solidFill>
        </p:spPr>
        <p:txBody>
          <a:bodyPr wrap="none" lIns="72000" tIns="36000" rIns="72000" bIns="36000" rtlCol="0">
            <a:spAutoFit/>
          </a:bodyPr>
          <a:lstStyle/>
          <a:p>
            <a:r>
              <a:rPr lang="en-US" sz="1600" dirty="0" smtClean="0"/>
              <a:t>fake p.-f. </a:t>
            </a:r>
            <a:r>
              <a:rPr lang="el-GR" sz="1600" dirty="0"/>
              <a:t>π</a:t>
            </a:r>
            <a:r>
              <a:rPr lang="de-DE" sz="1600" baseline="30000" dirty="0" smtClean="0"/>
              <a:t>0</a:t>
            </a:r>
            <a:endParaRPr lang="en-US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3014978500"/>
      </p:ext>
    </p:extLst>
  </p:cSld>
  <p:clrMapOvr>
    <a:masterClrMapping/>
  </p:clrMapOvr>
</p:sld>
</file>

<file path=ppt/theme/theme1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</Words>
  <Application>Microsoft Office PowerPoint</Application>
  <PresentationFormat>A4-Papier (210 x 297 mm)</PresentationFormat>
  <Paragraphs>126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20</vt:i4>
      </vt:variant>
    </vt:vector>
  </HeadingPairs>
  <TitlesOfParts>
    <vt:vector size="29" baseType="lpstr">
      <vt:lpstr>ＭＳ Ｐゴシック</vt:lpstr>
      <vt:lpstr>Arial</vt:lpstr>
      <vt:lpstr>Arial MT Bd</vt:lpstr>
      <vt:lpstr>Calibri</vt:lpstr>
      <vt:lpstr>Cambria Math</vt:lpstr>
      <vt:lpstr>Wingdings</vt:lpstr>
      <vt:lpstr>2_Standarddesign</vt:lpstr>
      <vt:lpstr>3_Standarddesign</vt:lpstr>
      <vt:lpstr>4_Standarddesign</vt:lpstr>
      <vt:lpstr>Problems in π0 Reconstruction</vt:lpstr>
      <vt:lpstr>Neutral Pion Modes in Ξ* Decays</vt:lpstr>
      <vt:lpstr>MC Truth Photon Energy Spectrum</vt:lpstr>
      <vt:lpstr>Multiplicity of Candidates</vt:lpstr>
      <vt:lpstr>Id of Neutral Candidates:  all types of particles (incl. ν !)</vt:lpstr>
      <vt:lpstr># Hit EMC Crystals of Neutral Candidates</vt:lpstr>
      <vt:lpstr># Hit EMC Crystals of Neutral Candidates  (Rec. π0) </vt:lpstr>
      <vt:lpstr>Masses of π0 Candidates</vt:lpstr>
      <vt:lpstr>Masses of π0 Candidates</vt:lpstr>
      <vt:lpstr>|P ⃗_rec-P ⃗_MC | of π0 Candidates</vt:lpstr>
      <vt:lpstr>|P ⃗_rec-P ⃗_MC | of π0 Candidates</vt:lpstr>
      <vt:lpstr>Origin of Neutral Candidates</vt:lpstr>
      <vt:lpstr>PowerPoint-Präsentation</vt:lpstr>
      <vt:lpstr>PowerPoint-Präsentation</vt:lpstr>
      <vt:lpstr>Status Summary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 and Λ with Box Generator</dc:title>
  <dc:creator>Gillitzer</dc:creator>
  <cp:lastModifiedBy>gillitzer</cp:lastModifiedBy>
  <cp:revision>694</cp:revision>
  <cp:lastPrinted>2017-09-01T08:58:51Z</cp:lastPrinted>
  <dcterms:created xsi:type="dcterms:W3CDTF">2016-05-30T15:26:13Z</dcterms:created>
  <dcterms:modified xsi:type="dcterms:W3CDTF">2017-09-01T08:59:33Z</dcterms:modified>
</cp:coreProperties>
</file>