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15"/>
  </p:notesMasterIdLst>
  <p:sldIdLst>
    <p:sldId id="323" r:id="rId2"/>
    <p:sldId id="324" r:id="rId3"/>
    <p:sldId id="334" r:id="rId4"/>
    <p:sldId id="327" r:id="rId5"/>
    <p:sldId id="328" r:id="rId6"/>
    <p:sldId id="329" r:id="rId7"/>
    <p:sldId id="330" r:id="rId8"/>
    <p:sldId id="331" r:id="rId9"/>
    <p:sldId id="335" r:id="rId10"/>
    <p:sldId id="336" r:id="rId11"/>
    <p:sldId id="332" r:id="rId12"/>
    <p:sldId id="333" r:id="rId13"/>
    <p:sldId id="337" r:id="rId14"/>
  </p:sldIdLst>
  <p:sldSz cx="9144000" cy="6858000" type="screen4x3"/>
  <p:notesSz cx="6858000" cy="9144000"/>
  <p:embeddedFontLst>
    <p:embeddedFont>
      <p:font typeface="Arev Sans" panose="020B0603030804020204" pitchFamily="34" charset="0"/>
      <p:regular r:id="rId16"/>
    </p:embeddedFon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008000"/>
    <a:srgbClr val="009900"/>
    <a:srgbClr val="648FC4"/>
    <a:srgbClr val="779DCB"/>
    <a:srgbClr val="3366FF"/>
    <a:srgbClr val="FFE07D"/>
    <a:srgbClr val="FF3B3B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94610" autoAdjust="0"/>
  </p:normalViewPr>
  <p:slideViewPr>
    <p:cSldViewPr>
      <p:cViewPr varScale="1">
        <p:scale>
          <a:sx n="84" d="100"/>
          <a:sy n="84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266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C623E-927B-41D1-8ABB-E722085B98AA}" type="datetimeFigureOut">
              <a:rPr lang="de-DE" smtClean="0"/>
              <a:pPr/>
              <a:t>04.09.2017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C85C5-7FB0-420B-85F0-D079F8C33B6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258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 userDrawn="1"/>
        </p:nvSpPr>
        <p:spPr>
          <a:xfrm>
            <a:off x="-108520" y="142876"/>
            <a:ext cx="9073008" cy="64291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08960"/>
            <a:ext cx="8219256" cy="490066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>
            <a:normAutofit/>
          </a:bodyPr>
          <a:lstStyle>
            <a:lvl1pPr>
              <a:defRPr sz="2200">
                <a:latin typeface="Arial" pitchFamily="34" charset="0"/>
                <a:cs typeface="Arial" pitchFamily="34" charset="0"/>
              </a:defRPr>
            </a:lvl1pPr>
            <a:lvl2pPr>
              <a:defRPr sz="22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EA1A-DB2C-429E-9D81-0093CC9494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gif"/><Relationship Id="rId5" Type="http://schemas.openxmlformats.org/officeDocument/2006/relationships/image" Target="../media/image20.gif"/><Relationship Id="rId4" Type="http://schemas.openxmlformats.org/officeDocument/2006/relationships/image" Target="../media/image19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630616" cy="1470025"/>
          </a:xfrm>
        </p:spPr>
        <p:txBody>
          <a:bodyPr/>
          <a:lstStyle/>
          <a:p>
            <a:pPr algn="r"/>
            <a:r>
              <a:rPr lang="de-DE" sz="4000" b="1" smtClean="0">
                <a:solidFill>
                  <a:srgbClr val="3B8ABB"/>
                </a:solidFill>
                <a:effectLst>
                  <a:outerShdw blurRad="50800" dist="38100" dir="2700000" algn="tl" rotWithShape="0">
                    <a:prstClr val="black">
                      <a:alpha val="25000"/>
                    </a:prstClr>
                  </a:outerShdw>
                </a:effectLst>
              </a:rPr>
              <a:t>Benchmark Channels </a:t>
            </a:r>
            <a:br>
              <a:rPr lang="de-DE" sz="4000" b="1" smtClean="0">
                <a:solidFill>
                  <a:srgbClr val="3B8ABB"/>
                </a:solidFill>
                <a:effectLst>
                  <a:outerShdw blurRad="50800" dist="38100" dir="2700000" algn="tl" rotWithShape="0">
                    <a:prstClr val="black">
                      <a:alpha val="25000"/>
                    </a:prstClr>
                  </a:outerShdw>
                </a:effectLst>
              </a:rPr>
            </a:br>
            <a:r>
              <a:rPr lang="de-DE" sz="4000" b="1" smtClean="0">
                <a:solidFill>
                  <a:srgbClr val="3B8ABB"/>
                </a:solidFill>
                <a:effectLst>
                  <a:outerShdw blurRad="50800" dist="38100" dir="2700000" algn="tl" rotWithShape="0">
                    <a:prstClr val="black">
                      <a:alpha val="25000"/>
                    </a:prstClr>
                  </a:outerShdw>
                </a:effectLst>
              </a:rPr>
              <a:t>for the DAQ TDR</a:t>
            </a:r>
            <a:endParaRPr lang="de-DE" sz="4000" b="1">
              <a:solidFill>
                <a:srgbClr val="3B8ABB"/>
              </a:solidFill>
              <a:effectLst>
                <a:outerShdw blurRad="50800" dist="38100" dir="2700000" algn="tl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9472" y="3429000"/>
            <a:ext cx="6904856" cy="2880320"/>
          </a:xfrm>
        </p:spPr>
        <p:txBody>
          <a:bodyPr>
            <a:noAutofit/>
          </a:bodyPr>
          <a:lstStyle/>
          <a:p>
            <a:pPr algn="l"/>
            <a:r>
              <a:rPr lang="de-DE" sz="2400" b="1" i="1" smtClean="0">
                <a:solidFill>
                  <a:schemeClr val="bg1">
                    <a:lumMod val="50000"/>
                  </a:schemeClr>
                </a:solidFill>
              </a:rPr>
              <a:t>Computing </a:t>
            </a:r>
            <a:r>
              <a:rPr lang="de-DE" sz="2400" b="1" i="1">
                <a:solidFill>
                  <a:schemeClr val="bg1">
                    <a:lumMod val="50000"/>
                  </a:schemeClr>
                </a:solidFill>
              </a:rPr>
              <a:t>Session </a:t>
            </a:r>
            <a:r>
              <a:rPr lang="de-DE" sz="2400" b="1" i="1" smtClean="0">
                <a:solidFill>
                  <a:schemeClr val="bg1">
                    <a:lumMod val="50000"/>
                  </a:schemeClr>
                </a:solidFill>
              </a:rPr>
              <a:t>CM </a:t>
            </a:r>
            <a:r>
              <a:rPr lang="de-DE" sz="2400" b="1" i="1">
                <a:solidFill>
                  <a:schemeClr val="bg1">
                    <a:lumMod val="50000"/>
                  </a:schemeClr>
                </a:solidFill>
              </a:rPr>
              <a:t>17/3 </a:t>
            </a:r>
            <a:endParaRPr lang="de-DE" sz="2400" b="1" i="1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de-DE" sz="2400" i="1" smtClean="0">
                <a:solidFill>
                  <a:schemeClr val="bg1">
                    <a:lumMod val="50000"/>
                  </a:schemeClr>
                </a:solidFill>
              </a:rPr>
              <a:t>Sep. 5, 2017</a:t>
            </a:r>
          </a:p>
          <a:p>
            <a:pPr algn="l"/>
            <a:r>
              <a:rPr lang="de-DE" sz="2400" smtClean="0">
                <a:solidFill>
                  <a:schemeClr val="bg2"/>
                </a:solidFill>
              </a:rPr>
              <a:t>	</a:t>
            </a:r>
            <a:br>
              <a:rPr lang="de-DE" sz="2400" smtClean="0">
                <a:solidFill>
                  <a:schemeClr val="bg2"/>
                </a:solidFill>
              </a:rPr>
            </a:br>
            <a:r>
              <a:rPr lang="de-DE" sz="2000" smtClean="0">
                <a:solidFill>
                  <a:srgbClr val="3B8ABB"/>
                </a:solidFill>
              </a:rPr>
              <a:t>K. Götzen, R. Kliemt, </a:t>
            </a:r>
            <a:r>
              <a:rPr lang="de-DE" sz="2000" b="1" smtClean="0">
                <a:solidFill>
                  <a:srgbClr val="3B8ABB"/>
                </a:solidFill>
              </a:rPr>
              <a:t>F. Nerling, </a:t>
            </a:r>
            <a:r>
              <a:rPr lang="de-DE" sz="2000" smtClean="0">
                <a:solidFill>
                  <a:srgbClr val="3B8ABB"/>
                </a:solidFill>
              </a:rPr>
              <a:t>K. Peters</a:t>
            </a:r>
          </a:p>
          <a:p>
            <a:pPr algn="l"/>
            <a:r>
              <a:rPr lang="de-DE" sz="2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GSI Darmstadt</a:t>
            </a:r>
            <a:endParaRPr lang="de-DE"/>
          </a:p>
        </p:txBody>
      </p:sp>
      <p:pic>
        <p:nvPicPr>
          <p:cNvPr id="2050" name="Picture 2" descr="gsi"/>
          <p:cNvPicPr>
            <a:picLocks noChangeAspect="1" noChangeArrowheads="1"/>
          </p:cNvPicPr>
          <p:nvPr/>
        </p:nvPicPr>
        <p:blipFill>
          <a:blip r:embed="rId2" cstate="print"/>
          <a:srcRect r="41136" b="61360"/>
          <a:stretch>
            <a:fillRect/>
          </a:stretch>
        </p:blipFill>
        <p:spPr bwMode="auto">
          <a:xfrm>
            <a:off x="7417897" y="6092661"/>
            <a:ext cx="1474583" cy="517570"/>
          </a:xfrm>
          <a:prstGeom prst="rect">
            <a:avLst/>
          </a:prstGeom>
          <a:noFill/>
        </p:spPr>
      </p:pic>
      <p:sp>
        <p:nvSpPr>
          <p:cNvPr id="8" name="Abgerundetes Rechteck 7"/>
          <p:cNvSpPr/>
          <p:nvPr/>
        </p:nvSpPr>
        <p:spPr>
          <a:xfrm>
            <a:off x="2267744" y="188640"/>
            <a:ext cx="6912768" cy="28803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/>
        </p:nvSpPr>
        <p:spPr>
          <a:xfrm>
            <a:off x="-36512" y="6309320"/>
            <a:ext cx="7166756" cy="28803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D:\work\Panda\PandaWebsite\img\logos\new\PANDA_logo_new_bettoni_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5018"/>
            <a:ext cx="1951037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96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→ </a:t>
            </a:r>
            <a:r>
              <a:rPr lang="de-DE" sz="3200" smtClean="0">
                <a:latin typeface="Arev Sans"/>
                <a:ea typeface="Arev Sans"/>
                <a:cs typeface="Arial"/>
              </a:rPr>
              <a:t>e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+</a:t>
            </a:r>
            <a:r>
              <a:rPr lang="de-DE" sz="3200" smtClean="0">
                <a:latin typeface="Arev Sans"/>
                <a:ea typeface="Arev Sans"/>
                <a:cs typeface="Arial"/>
              </a:rPr>
              <a:t>e</a:t>
            </a:r>
            <a:r>
              <a:rPr lang="de-DE" sz="3200" baseline="30000">
                <a:latin typeface="Arev Sans"/>
                <a:ea typeface="Arev Sans"/>
                <a:cs typeface="Arial"/>
              </a:rPr>
              <a:t>-</a:t>
            </a:r>
            <a:r>
              <a:rPr lang="de-DE" sz="3200" smtClean="0">
                <a:latin typeface="Arev Sans"/>
                <a:ea typeface="Arev Sans"/>
                <a:cs typeface="Arial"/>
              </a:rPr>
              <a:t> </a:t>
            </a:r>
            <a:r>
              <a:rPr lang="de-DE" sz="3200" smtClean="0">
                <a:solidFill>
                  <a:srgbClr val="FFFF00"/>
                </a:solidFill>
                <a:latin typeface="Arial" panose="020B0604020202020204" pitchFamily="34" charset="0"/>
                <a:ea typeface="Arev Sans"/>
                <a:cs typeface="Arial" panose="020B0604020202020204" pitchFamily="34" charset="0"/>
              </a:rPr>
              <a:t>(using STT dE/dx</a:t>
            </a:r>
            <a:r>
              <a:rPr lang="de-DE" sz="3200" smtClean="0">
                <a:solidFill>
                  <a:srgbClr val="FFC000"/>
                </a:solidFill>
                <a:latin typeface="Arial" panose="020B0604020202020204" pitchFamily="34" charset="0"/>
                <a:ea typeface="Arev Sans"/>
                <a:cs typeface="Arial" panose="020B0604020202020204" pitchFamily="34" charset="0"/>
              </a:rPr>
              <a:t>, DPM el.)</a:t>
            </a:r>
            <a:endParaRPr lang="de-DE" sz="32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12" name="Rechteckiger Pfeil 11"/>
          <p:cNvSpPr/>
          <p:nvPr/>
        </p:nvSpPr>
        <p:spPr>
          <a:xfrm rot="10800000" flipH="1">
            <a:off x="2123729" y="3849936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Rechteckiger Pfeil 12"/>
          <p:cNvSpPr/>
          <p:nvPr/>
        </p:nvSpPr>
        <p:spPr>
          <a:xfrm rot="5400000" flipH="1">
            <a:off x="5904148" y="3813932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9218" name="Picture 2" descr="D:\work\Vortraege\SoftwareTrigger\20170824\fig\plot_ppee_DPMel_STT_dEd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59" y="919848"/>
            <a:ext cx="6192653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D:\work\Vortraege\SoftwareTrigger\20170824\fig\plot_ppee_DPMel_STT_dEdx_cut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022" y="3872176"/>
            <a:ext cx="3090122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feil nach rechts 13"/>
          <p:cNvSpPr/>
          <p:nvPr/>
        </p:nvSpPr>
        <p:spPr>
          <a:xfrm>
            <a:off x="4211960" y="2132856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7596336" y="1702549"/>
            <a:ext cx="129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>
                <a:solidFill>
                  <a:srgbClr val="008000"/>
                </a:solidFill>
              </a:rPr>
              <a:t>signal</a:t>
            </a:r>
          </a:p>
          <a:p>
            <a:r>
              <a:rPr lang="de-DE" smtClean="0">
                <a:solidFill>
                  <a:srgbClr val="FF0000"/>
                </a:solidFill>
              </a:rPr>
              <a:t>background</a:t>
            </a:r>
            <a:endParaRPr lang="de-DE">
              <a:solidFill>
                <a:srgbClr val="FF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965907" y="1402240"/>
            <a:ext cx="1110882" cy="5539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l-GR" b="1" smtClean="0">
                <a:solidFill>
                  <a:srgbClr val="FF0000"/>
                </a:solidFill>
                <a:latin typeface="Calibri"/>
              </a:rPr>
              <a:t>ε</a:t>
            </a:r>
            <a:r>
              <a:rPr lang="de-DE" b="1" baseline="-25000" smtClean="0">
                <a:solidFill>
                  <a:srgbClr val="FF0000"/>
                </a:solidFill>
              </a:rPr>
              <a:t>B</a:t>
            </a:r>
            <a:r>
              <a:rPr lang="de-DE" b="1" smtClean="0">
                <a:solidFill>
                  <a:srgbClr val="FF0000"/>
                </a:solidFill>
              </a:rPr>
              <a:t> = 0.056%</a:t>
            </a:r>
          </a:p>
          <a:p>
            <a:r>
              <a:rPr lang="de-DE" b="1" smtClean="0">
                <a:solidFill>
                  <a:srgbClr val="0000FF"/>
                </a:solidFill>
              </a:rPr>
              <a:t>f</a:t>
            </a:r>
            <a:r>
              <a:rPr lang="de-DE" b="1" baseline="-25000" smtClean="0">
                <a:solidFill>
                  <a:srgbClr val="0000FF"/>
                </a:solidFill>
              </a:rPr>
              <a:t>sup</a:t>
            </a:r>
            <a:r>
              <a:rPr lang="de-DE" b="1" smtClean="0">
                <a:solidFill>
                  <a:srgbClr val="0000FF"/>
                </a:solidFill>
              </a:rPr>
              <a:t> = 1770</a:t>
            </a:r>
            <a:endParaRPr lang="de-DE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69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3" y="208960"/>
            <a:ext cx="8420621" cy="490066"/>
          </a:xfrm>
        </p:spPr>
        <p:txBody>
          <a:bodyPr/>
          <a:lstStyle/>
          <a:p>
            <a:r>
              <a:rPr lang="de-DE" sz="3000"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 sz="300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→ </a:t>
            </a:r>
            <a:r>
              <a:rPr lang="el-GR" sz="300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Λ</a:t>
            </a:r>
            <a:r>
              <a:rPr lang="el-GR" sz="3000" smtClean="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</a:t>
            </a:r>
            <a:r>
              <a:rPr lang="de-DE" sz="3000" smtClean="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 </a:t>
            </a:r>
            <a:r>
              <a:rPr lang="de-DE" sz="3000" smtClean="0">
                <a:solidFill>
                  <a:srgbClr val="FFFF00"/>
                </a:solidFill>
                <a:latin typeface="Arial" panose="020B0604020202020204" pitchFamily="34" charset="0"/>
                <a:ea typeface="Arev Sans" panose="020B0603030804020204" pitchFamily="34" charset="0"/>
                <a:cs typeface="Arial" panose="020B0604020202020204" pitchFamily="34" charset="0"/>
              </a:rPr>
              <a:t>(using kinematics + STT dE/dx)</a:t>
            </a:r>
            <a:endParaRPr lang="de-DE" sz="30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11</a:t>
            </a:fld>
            <a:endParaRPr lang="de-DE"/>
          </a:p>
        </p:txBody>
      </p:sp>
      <p:pic>
        <p:nvPicPr>
          <p:cNvPr id="7170" name="Picture 2" descr="D:\work\Vortraege\SoftwareTrigger\20170824\fig\plot_ppLLb_DPMnoLam_kincut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8736"/>
            <a:ext cx="6192653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D:\work\Vortraege\SoftwareTrigger\20170824\fig\plot_ppLLb_DPMnoLam_kincuts_cut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116163"/>
            <a:ext cx="2228549" cy="2121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D:\work\Vortraege\SoftwareTrigger\20170824\fig\plot_ppLLb_DPMnoLam_kincuts_cut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053" y="4116163"/>
            <a:ext cx="2228549" cy="2121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D:\work\Vortraege\SoftwareTrigger\20170824\fig\plot_ppLLb_DPMnoLam_kincuts_cut3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602" y="4116163"/>
            <a:ext cx="2228549" cy="2121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D:\work\Vortraege\SoftwareTrigger\20170824\fig\plot_ppLLb_DPMnoLam_kincuts_cut4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152" y="4116163"/>
            <a:ext cx="2228549" cy="2121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iger Pfeil 6"/>
          <p:cNvSpPr/>
          <p:nvPr/>
        </p:nvSpPr>
        <p:spPr>
          <a:xfrm rot="13559978" flipH="1">
            <a:off x="819282" y="3071504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0" name="Rechteckiger Pfeil 9"/>
          <p:cNvSpPr/>
          <p:nvPr/>
        </p:nvSpPr>
        <p:spPr>
          <a:xfrm rot="2343426" flipH="1">
            <a:off x="7583391" y="3026622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5" name="Pfeil nach rechts 14"/>
          <p:cNvSpPr/>
          <p:nvPr/>
        </p:nvSpPr>
        <p:spPr>
          <a:xfrm>
            <a:off x="4211960" y="2132856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7596336" y="1702549"/>
            <a:ext cx="129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>
                <a:solidFill>
                  <a:srgbClr val="008000"/>
                </a:solidFill>
              </a:rPr>
              <a:t>signal</a:t>
            </a:r>
          </a:p>
          <a:p>
            <a:r>
              <a:rPr lang="de-DE" smtClean="0">
                <a:solidFill>
                  <a:srgbClr val="FF0000"/>
                </a:solidFill>
              </a:rPr>
              <a:t>background</a:t>
            </a:r>
            <a:endParaRPr lang="de-DE">
              <a:solidFill>
                <a:srgbClr val="FF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940152" y="1412776"/>
            <a:ext cx="1110882" cy="5539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l-GR" b="1" smtClean="0">
                <a:solidFill>
                  <a:srgbClr val="FF0000"/>
                </a:solidFill>
                <a:latin typeface="Calibri"/>
              </a:rPr>
              <a:t>ε</a:t>
            </a:r>
            <a:r>
              <a:rPr lang="de-DE" b="1" baseline="-25000" smtClean="0">
                <a:solidFill>
                  <a:srgbClr val="FF0000"/>
                </a:solidFill>
              </a:rPr>
              <a:t>B</a:t>
            </a:r>
            <a:r>
              <a:rPr lang="de-DE" b="1" smtClean="0">
                <a:solidFill>
                  <a:srgbClr val="FF0000"/>
                </a:solidFill>
              </a:rPr>
              <a:t> = 0.939%</a:t>
            </a:r>
          </a:p>
          <a:p>
            <a:r>
              <a:rPr lang="de-DE" b="1" smtClean="0">
                <a:solidFill>
                  <a:srgbClr val="0000FF"/>
                </a:solidFill>
              </a:rPr>
              <a:t>f</a:t>
            </a:r>
            <a:r>
              <a:rPr lang="de-DE" b="1" baseline="-25000" smtClean="0">
                <a:solidFill>
                  <a:srgbClr val="0000FF"/>
                </a:solidFill>
              </a:rPr>
              <a:t>sup</a:t>
            </a:r>
            <a:r>
              <a:rPr lang="de-DE" b="1" smtClean="0">
                <a:solidFill>
                  <a:srgbClr val="0000FF"/>
                </a:solidFill>
              </a:rPr>
              <a:t> = 106</a:t>
            </a:r>
            <a:endParaRPr lang="de-DE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86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Summary Table</a:t>
            </a:r>
            <a:endParaRPr lang="de-DE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333503"/>
              </p:ext>
            </p:extLst>
          </p:nvPr>
        </p:nvGraphicFramePr>
        <p:xfrm>
          <a:off x="323528" y="1268760"/>
          <a:ext cx="8229600" cy="453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1080120"/>
                <a:gridCol w="1224136"/>
                <a:gridCol w="1532856"/>
              </a:tblGrid>
              <a:tr h="504224">
                <a:tc>
                  <a:txBody>
                    <a:bodyPr/>
                    <a:lstStyle/>
                    <a:p>
                      <a:r>
                        <a:rPr lang="de-DE" sz="2400" smtClean="0"/>
                        <a:t>Channel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ε</a:t>
                      </a:r>
                      <a:r>
                        <a:rPr lang="de-DE" sz="2400" baseline="-25000" smtClean="0"/>
                        <a:t>S </a:t>
                      </a:r>
                      <a:r>
                        <a:rPr lang="de-DE" sz="2400" baseline="0" smtClean="0"/>
                        <a:t>[%]</a:t>
                      </a:r>
                      <a:endParaRPr lang="de-DE" sz="2400" baseline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ε</a:t>
                      </a:r>
                      <a:r>
                        <a:rPr lang="de-DE" sz="2400" baseline="-25000" smtClean="0"/>
                        <a:t>B </a:t>
                      </a:r>
                      <a:r>
                        <a:rPr lang="de-DE" sz="2400" baseline="0" smtClean="0"/>
                        <a:t>[%]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BG suppr.</a:t>
                      </a:r>
                      <a:endParaRPr lang="de-DE" sz="2400"/>
                    </a:p>
                  </a:txBody>
                  <a:tcPr anchor="ctr"/>
                </a:tc>
              </a:tr>
              <a:tr h="504224">
                <a:tc>
                  <a:txBody>
                    <a:bodyPr/>
                    <a:lstStyle/>
                    <a:p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J/</a:t>
                      </a:r>
                      <a:r>
                        <a:rPr lang="el-GR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ψ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(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+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- </a:t>
                      </a:r>
                      <a:r>
                        <a:rPr lang="de-DE" sz="2400" baseline="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)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X (EMC)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34.4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0.0002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smtClean="0"/>
                        <a:t>500,000</a:t>
                      </a:r>
                      <a:endParaRPr lang="de-DE" sz="2400"/>
                    </a:p>
                  </a:txBody>
                  <a:tcPr marR="144000" anchor="ctr"/>
                </a:tc>
              </a:tr>
              <a:tr h="504224">
                <a:tc>
                  <a:txBody>
                    <a:bodyPr/>
                    <a:lstStyle/>
                    <a:p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J/</a:t>
                      </a:r>
                      <a:r>
                        <a:rPr lang="el-GR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ψ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(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+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- </a:t>
                      </a:r>
                      <a:r>
                        <a:rPr lang="de-DE" sz="2400" baseline="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)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X (STT)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33.9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0.027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smtClean="0"/>
                        <a:t>3,660</a:t>
                      </a:r>
                      <a:endParaRPr lang="de-DE" sz="2400"/>
                    </a:p>
                  </a:txBody>
                  <a:tcPr marR="144000" anchor="ctr"/>
                </a:tc>
              </a:tr>
              <a:tr h="504224">
                <a:tc>
                  <a:txBody>
                    <a:bodyPr/>
                    <a:lstStyle/>
                    <a:p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J/</a:t>
                      </a:r>
                      <a:r>
                        <a:rPr lang="el-GR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ψ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(</a:t>
                      </a:r>
                      <a:r>
                        <a:rPr lang="el-GR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μ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+</a:t>
                      </a:r>
                      <a:r>
                        <a:rPr lang="el-GR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μ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- </a:t>
                      </a:r>
                      <a:r>
                        <a:rPr lang="de-DE" sz="2400" baseline="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)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X (MUO)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58.5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0.004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smtClean="0"/>
                        <a:t>23,300</a:t>
                      </a:r>
                      <a:endParaRPr lang="de-DE" sz="2400"/>
                    </a:p>
                  </a:txBody>
                  <a:tcPr marR="144000" anchor="ctr"/>
                </a:tc>
              </a:tr>
              <a:tr h="504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+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- 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(EMC)</a:t>
                      </a:r>
                      <a:endParaRPr lang="de-DE" sz="2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60.8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0.001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smtClean="0"/>
                        <a:t>95,200</a:t>
                      </a:r>
                      <a:endParaRPr lang="de-DE" sz="2400"/>
                    </a:p>
                  </a:txBody>
                  <a:tcPr marR="144000" anchor="ctr"/>
                </a:tc>
              </a:tr>
              <a:tr h="504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+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- 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(STT)</a:t>
                      </a:r>
                      <a:endParaRPr lang="de-DE" sz="2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59.1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0.048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smtClean="0"/>
                        <a:t>2,070</a:t>
                      </a:r>
                      <a:endParaRPr lang="de-DE" sz="2400"/>
                    </a:p>
                  </a:txBody>
                  <a:tcPr marR="144000" anchor="ctr"/>
                </a:tc>
              </a:tr>
              <a:tr h="504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+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- 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(EMC) DPM el</a:t>
                      </a:r>
                      <a:endParaRPr lang="de-DE" sz="2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60.8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smtClean="0"/>
                        <a:t>0.0002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smtClean="0"/>
                        <a:t>500,000</a:t>
                      </a:r>
                      <a:endParaRPr lang="de-DE" sz="2400"/>
                    </a:p>
                  </a:txBody>
                  <a:tcPr marR="144000" anchor="ctr"/>
                </a:tc>
              </a:tr>
              <a:tr h="504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+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e</a:t>
                      </a:r>
                      <a:r>
                        <a:rPr lang="de-DE" sz="24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- 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(STT) DPM</a:t>
                      </a:r>
                      <a:r>
                        <a:rPr lang="de-DE" sz="2400" baseline="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 el</a:t>
                      </a:r>
                      <a:endParaRPr lang="de-DE" sz="2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59.1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0.056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smtClean="0"/>
                        <a:t>1,770</a:t>
                      </a:r>
                    </a:p>
                  </a:txBody>
                  <a:tcPr marR="144000" anchor="ctr"/>
                </a:tc>
              </a:tr>
              <a:tr h="504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</a:t>
                      </a:r>
                      <a:r>
                        <a:rPr lang="el-GR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Λ</a:t>
                      </a:r>
                      <a:r>
                        <a:rPr lang="de-DE" sz="24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 (kin. +</a:t>
                      </a:r>
                      <a:r>
                        <a:rPr lang="de-DE" sz="2400" baseline="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 STT)</a:t>
                      </a:r>
                      <a:endParaRPr lang="de-DE" sz="2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32.0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smtClean="0"/>
                        <a:t>0.939</a:t>
                      </a:r>
                      <a:endParaRPr lang="de-DE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smtClean="0"/>
                        <a:t>106</a:t>
                      </a:r>
                      <a:endParaRPr lang="de-DE" sz="2400"/>
                    </a:p>
                  </a:txBody>
                  <a:tcPr marR="144000" anchor="ctr"/>
                </a:tc>
              </a:tr>
            </a:tbl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532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Conclusions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328592"/>
          </a:xfrm>
        </p:spPr>
        <p:txBody>
          <a:bodyPr>
            <a:normAutofit/>
          </a:bodyPr>
          <a:lstStyle/>
          <a:p>
            <a:r>
              <a:rPr lang="de-DE" sz="2400" smtClean="0">
                <a:solidFill>
                  <a:srgbClr val="0000FF"/>
                </a:solidFill>
              </a:rPr>
              <a:t>First results look promising</a:t>
            </a:r>
          </a:p>
          <a:p>
            <a:endParaRPr lang="de-DE" sz="2400"/>
          </a:p>
          <a:p>
            <a:r>
              <a:rPr lang="de-DE" sz="2400" smtClean="0">
                <a:solidFill>
                  <a:srgbClr val="0000FF"/>
                </a:solidFill>
              </a:rPr>
              <a:t>Leptonic benchmark channels are easy to trigger</a:t>
            </a:r>
          </a:p>
          <a:p>
            <a:pPr lvl="1"/>
            <a:r>
              <a:rPr lang="de-DE" sz="2400"/>
              <a:t>J/</a:t>
            </a:r>
            <a:r>
              <a:rPr lang="el-GR" sz="2400">
                <a:latin typeface="Arev Sans"/>
                <a:ea typeface="Arev Sans"/>
              </a:rPr>
              <a:t>ψ</a:t>
            </a:r>
            <a:r>
              <a:rPr lang="de-DE" sz="2400">
                <a:latin typeface="Arev Sans"/>
                <a:ea typeface="Arev Sans"/>
              </a:rPr>
              <a:t> </a:t>
            </a:r>
            <a:r>
              <a:rPr lang="el-GR" sz="2400">
                <a:latin typeface="Arial"/>
                <a:ea typeface="Arev Sans"/>
                <a:cs typeface="Arial"/>
              </a:rPr>
              <a:t>→</a:t>
            </a:r>
            <a:r>
              <a:rPr lang="de-DE" sz="2400"/>
              <a:t> e</a:t>
            </a:r>
            <a:r>
              <a:rPr lang="de-DE" sz="2400" baseline="30000"/>
              <a:t>+</a:t>
            </a:r>
            <a:r>
              <a:rPr lang="de-DE" sz="2400"/>
              <a:t>e</a:t>
            </a:r>
            <a:r>
              <a:rPr lang="de-DE" sz="2400" baseline="30000"/>
              <a:t>-</a:t>
            </a:r>
            <a:r>
              <a:rPr lang="de-DE" sz="2400"/>
              <a:t>: BG reduction of 500k (EMC), 3k (STT)</a:t>
            </a:r>
          </a:p>
          <a:p>
            <a:pPr lvl="1"/>
            <a:r>
              <a:rPr lang="de-DE" sz="2400"/>
              <a:t>J/</a:t>
            </a:r>
            <a:r>
              <a:rPr lang="el-GR" sz="2400">
                <a:latin typeface="Arev Sans"/>
                <a:ea typeface="Arev Sans"/>
              </a:rPr>
              <a:t>ψ</a:t>
            </a:r>
            <a:r>
              <a:rPr lang="de-DE" sz="2400">
                <a:latin typeface="Arev Sans"/>
                <a:ea typeface="Arev Sans"/>
              </a:rPr>
              <a:t> </a:t>
            </a:r>
            <a:r>
              <a:rPr lang="el-GR" sz="2400">
                <a:latin typeface="Arial"/>
                <a:ea typeface="Arev Sans"/>
                <a:cs typeface="Arial"/>
              </a:rPr>
              <a:t>→</a:t>
            </a:r>
            <a:r>
              <a:rPr lang="de-DE" sz="2400"/>
              <a:t> </a:t>
            </a:r>
            <a:r>
              <a:rPr lang="el-GR" sz="2400">
                <a:ea typeface="Arev Sans"/>
              </a:rPr>
              <a:t>μ</a:t>
            </a:r>
            <a:r>
              <a:rPr lang="de-DE" sz="2400" baseline="30000">
                <a:ea typeface="Arev Sans" panose="020B0603030804020204" pitchFamily="34" charset="0"/>
              </a:rPr>
              <a:t>+</a:t>
            </a:r>
            <a:r>
              <a:rPr lang="el-GR" sz="2400">
                <a:ea typeface="Arev Sans"/>
              </a:rPr>
              <a:t>μ</a:t>
            </a:r>
            <a:r>
              <a:rPr lang="de-DE" sz="2400" baseline="30000" smtClean="0">
                <a:ea typeface="Arev Sans" panose="020B0603030804020204" pitchFamily="34" charset="0"/>
              </a:rPr>
              <a:t>-</a:t>
            </a:r>
            <a:r>
              <a:rPr lang="de-DE" sz="2400" smtClean="0"/>
              <a:t>: </a:t>
            </a:r>
            <a:r>
              <a:rPr lang="de-DE" sz="2400"/>
              <a:t>BG reduction of </a:t>
            </a:r>
            <a:r>
              <a:rPr lang="de-DE" sz="2400" smtClean="0"/>
              <a:t>23k (MUO)</a:t>
            </a:r>
            <a:endParaRPr lang="de-DE" sz="2400"/>
          </a:p>
          <a:p>
            <a:pPr lvl="1"/>
            <a:r>
              <a:rPr lang="de-DE" sz="2400"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 sz="240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</a:t>
            </a:r>
            <a:r>
              <a:rPr lang="de-DE" sz="2400">
                <a:ea typeface="Arev Sans" panose="020B0603030804020204" pitchFamily="34" charset="0"/>
              </a:rPr>
              <a:t>→ </a:t>
            </a:r>
            <a:r>
              <a:rPr lang="de-DE" sz="2400" smtClean="0">
                <a:ea typeface="Arev Sans"/>
              </a:rPr>
              <a:t>e</a:t>
            </a:r>
            <a:r>
              <a:rPr lang="de-DE" sz="2400" baseline="30000" smtClean="0">
                <a:ea typeface="Arev Sans"/>
              </a:rPr>
              <a:t>+</a:t>
            </a:r>
            <a:r>
              <a:rPr lang="de-DE" sz="2400" smtClean="0">
                <a:ea typeface="Arev Sans"/>
              </a:rPr>
              <a:t>e</a:t>
            </a:r>
            <a:r>
              <a:rPr lang="de-DE" sz="2400" baseline="30000" smtClean="0">
                <a:ea typeface="Arev Sans"/>
              </a:rPr>
              <a:t>-</a:t>
            </a:r>
            <a:r>
              <a:rPr lang="de-DE" sz="2400" smtClean="0">
                <a:latin typeface="Arev Sans"/>
                <a:ea typeface="Arev Sans"/>
                <a:cs typeface="Arial"/>
              </a:rPr>
              <a:t>: </a:t>
            </a:r>
            <a:r>
              <a:rPr lang="de-DE" sz="2400" smtClean="0"/>
              <a:t>BG reduction of 500k (EMC), 2k (STT)</a:t>
            </a:r>
          </a:p>
          <a:p>
            <a:pPr lvl="1"/>
            <a:endParaRPr lang="de-DE" sz="2400"/>
          </a:p>
          <a:p>
            <a:r>
              <a:rPr lang="de-DE" sz="2400" smtClean="0">
                <a:solidFill>
                  <a:srgbClr val="0000FF"/>
                </a:solidFill>
              </a:rPr>
              <a:t>Lambda channel more challenging</a:t>
            </a:r>
          </a:p>
          <a:p>
            <a:pPr lvl="1"/>
            <a:r>
              <a:rPr lang="de-DE" sz="2400" smtClean="0"/>
              <a:t>reduction factor merely about 100 </a:t>
            </a:r>
          </a:p>
          <a:p>
            <a:pPr lvl="1"/>
            <a:endParaRPr lang="de-DE" sz="2400"/>
          </a:p>
          <a:p>
            <a:r>
              <a:rPr lang="de-DE" sz="2400" smtClean="0">
                <a:solidFill>
                  <a:srgbClr val="CC0099"/>
                </a:solidFill>
              </a:rPr>
              <a:t>More reliable results require more realistic (online) simulation</a:t>
            </a:r>
          </a:p>
          <a:p>
            <a:endParaRPr lang="de-DE" sz="2400" smtClean="0"/>
          </a:p>
          <a:p>
            <a:endParaRPr lang="de-DE" sz="240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6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Benchmark Channels for TDR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908720"/>
            <a:ext cx="8697144" cy="5328592"/>
          </a:xfrm>
        </p:spPr>
        <p:txBody>
          <a:bodyPr/>
          <a:lstStyle/>
          <a:p>
            <a:r>
              <a:rPr lang="de-DE" smtClean="0">
                <a:solidFill>
                  <a:srgbClr val="CC0099"/>
                </a:solidFill>
              </a:rPr>
              <a:t>Proof-of-principle benchmark </a:t>
            </a:r>
            <a:r>
              <a:rPr lang="de-DE" smtClean="0"/>
              <a:t>channels for TDR</a:t>
            </a:r>
          </a:p>
          <a:p>
            <a:r>
              <a:rPr lang="de-DE" smtClean="0"/>
              <a:t>Should cover </a:t>
            </a:r>
            <a:r>
              <a:rPr lang="de-DE" smtClean="0">
                <a:solidFill>
                  <a:srgbClr val="CC0099"/>
                </a:solidFill>
              </a:rPr>
              <a:t>various aspects of day-1 physics</a:t>
            </a:r>
            <a:endParaRPr lang="de-DE"/>
          </a:p>
          <a:p>
            <a:pPr>
              <a:spcBef>
                <a:spcPts val="1200"/>
              </a:spcBef>
            </a:pPr>
            <a:r>
              <a:rPr lang="de-DE" smtClean="0"/>
              <a:t>PhysCom decided on:</a:t>
            </a:r>
            <a:br>
              <a:rPr lang="de-DE" smtClean="0"/>
            </a:br>
            <a:endParaRPr lang="de-DE" sz="800"/>
          </a:p>
          <a:p>
            <a:pPr marL="914400" lvl="1" indent="-457200">
              <a:buFont typeface="+mj-lt"/>
              <a:buAutoNum type="arabicPeriod"/>
            </a:pPr>
            <a:r>
              <a:rPr lang="de-DE" smtClean="0"/>
              <a:t>Small cross section case / charmonium: </a:t>
            </a:r>
            <a:br>
              <a:rPr lang="de-DE" smtClean="0"/>
            </a:br>
            <a:r>
              <a:rPr lang="de-DE" smtClean="0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→ </a:t>
            </a:r>
            <a:r>
              <a:rPr lang="de-DE" smtClean="0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J/</a:t>
            </a:r>
            <a:r>
              <a:rPr lang="el-GR" smtClean="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ψ</a:t>
            </a:r>
            <a:r>
              <a:rPr lang="de-DE" smtClean="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X (=</a:t>
            </a:r>
            <a:r>
              <a:rPr lang="el-GR" smtClean="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 </a:t>
            </a:r>
            <a:r>
              <a:rPr lang="el-GR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π</a:t>
            </a:r>
            <a:r>
              <a:rPr lang="de-DE" baseline="3000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+</a:t>
            </a:r>
            <a:r>
              <a:rPr lang="el-GR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π</a:t>
            </a:r>
            <a:r>
              <a:rPr lang="de-DE" baseline="30000" smtClean="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- </a:t>
            </a:r>
            <a:r>
              <a:rPr lang="de-DE" smtClean="0">
                <a:solidFill>
                  <a:schemeClr val="bg1">
                    <a:lumMod val="65000"/>
                  </a:schemeClr>
                </a:solidFill>
                <a:latin typeface="Arev Sans"/>
                <a:ea typeface="Arev Sans"/>
                <a:cs typeface="Arial"/>
              </a:rPr>
              <a:t>/ </a:t>
            </a:r>
            <a:r>
              <a:rPr lang="el-GR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π</a:t>
            </a:r>
            <a:r>
              <a:rPr lang="de-DE" baseline="3000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+</a:t>
            </a:r>
            <a:r>
              <a:rPr lang="el-GR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 π</a:t>
            </a:r>
            <a:r>
              <a:rPr lang="de-DE" baseline="3000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-</a:t>
            </a:r>
            <a:r>
              <a:rPr lang="el-GR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 π</a:t>
            </a:r>
            <a:r>
              <a:rPr lang="de-DE" baseline="3000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0 </a:t>
            </a:r>
            <a:r>
              <a:rPr lang="de-DE" smtClean="0">
                <a:solidFill>
                  <a:schemeClr val="bg1">
                    <a:lumMod val="65000"/>
                  </a:schemeClr>
                </a:solidFill>
                <a:latin typeface="Arev Sans"/>
                <a:ea typeface="Arev Sans"/>
                <a:cs typeface="Arial"/>
              </a:rPr>
              <a:t>/</a:t>
            </a:r>
            <a:r>
              <a:rPr lang="el-GR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 </a:t>
            </a:r>
            <a:r>
              <a:rPr lang="el-GR" smtClean="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γ</a:t>
            </a:r>
            <a:r>
              <a:rPr lang="de-DE" smtClean="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 </a:t>
            </a:r>
            <a:r>
              <a:rPr lang="de-DE" smtClean="0">
                <a:solidFill>
                  <a:schemeClr val="bg1">
                    <a:lumMod val="65000"/>
                  </a:schemeClr>
                </a:solidFill>
                <a:latin typeface="Arev Sans"/>
                <a:ea typeface="Arev Sans"/>
                <a:cs typeface="Arial"/>
              </a:rPr>
              <a:t>/</a:t>
            </a:r>
            <a:r>
              <a:rPr lang="el-GR" smtClean="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 π</a:t>
            </a:r>
            <a:r>
              <a:rPr lang="de-DE" baseline="3000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0 </a:t>
            </a:r>
            <a:r>
              <a:rPr lang="de-DE" smtClean="0">
                <a:solidFill>
                  <a:schemeClr val="bg1">
                    <a:lumMod val="65000"/>
                  </a:schemeClr>
                </a:solidFill>
                <a:latin typeface="Arev Sans"/>
                <a:ea typeface="Arev Sans"/>
                <a:cs typeface="Arial"/>
              </a:rPr>
              <a:t>/</a:t>
            </a:r>
            <a:r>
              <a:rPr lang="el-GR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 π</a:t>
            </a:r>
            <a:r>
              <a:rPr lang="de-DE" baseline="30000" smtClean="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0</a:t>
            </a:r>
            <a:r>
              <a:rPr lang="el-GR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 π</a:t>
            </a:r>
            <a:r>
              <a:rPr lang="de-DE" baseline="30000" smtClean="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0</a:t>
            </a:r>
            <a:r>
              <a:rPr lang="de-DE" smtClean="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)</a:t>
            </a:r>
            <a:r>
              <a:rPr lang="de-DE" baseline="30000" smtClean="0">
                <a:solidFill>
                  <a:srgbClr val="0000FF"/>
                </a:solidFill>
                <a:latin typeface="Arev Sans"/>
                <a:ea typeface="Arev Sans"/>
                <a:cs typeface="Arial"/>
              </a:rPr>
              <a:t> </a:t>
            </a:r>
            <a:r>
              <a:rPr lang="de-DE" smtClean="0">
                <a:solidFill>
                  <a:schemeClr val="accent6">
                    <a:lumMod val="75000"/>
                  </a:schemeClr>
                </a:solidFill>
                <a:ea typeface="Arev Sans"/>
              </a:rPr>
              <a:t>@</a:t>
            </a:r>
            <a:r>
              <a:rPr lang="de-DE" baseline="30000" smtClean="0">
                <a:solidFill>
                  <a:schemeClr val="accent6">
                    <a:lumMod val="75000"/>
                  </a:schemeClr>
                </a:solidFill>
                <a:ea typeface="Arev Sans"/>
              </a:rPr>
              <a:t> </a:t>
            </a:r>
            <a:r>
              <a:rPr lang="de-DE" smtClean="0">
                <a:solidFill>
                  <a:schemeClr val="accent6">
                    <a:lumMod val="75000"/>
                  </a:schemeClr>
                </a:solidFill>
                <a:ea typeface="Arev Sans"/>
              </a:rPr>
              <a:t>3.872 GeV</a:t>
            </a:r>
          </a:p>
          <a:p>
            <a:pPr marL="914400" lvl="1" indent="-457200">
              <a:buFont typeface="+mj-lt"/>
              <a:buAutoNum type="arabicPeriod"/>
            </a:pPr>
            <a:endParaRPr lang="de-DE" sz="1800">
              <a:ea typeface="Arev Sans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de-DE" smtClean="0">
                <a:ea typeface="Arev Sans"/>
              </a:rPr>
              <a:t>Very small cross-section, exclusive / form factor physics: </a:t>
            </a:r>
            <a:br>
              <a:rPr lang="de-DE" smtClean="0">
                <a:ea typeface="Arev Sans"/>
              </a:rPr>
            </a:br>
            <a:r>
              <a:rPr lang="de-DE" smtClean="0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 smtClean="0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→ e</a:t>
            </a:r>
            <a:r>
              <a:rPr lang="de-DE" baseline="30000" smtClean="0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+</a:t>
            </a:r>
            <a:r>
              <a:rPr lang="de-DE" smtClean="0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e</a:t>
            </a:r>
            <a:r>
              <a:rPr lang="de-DE" baseline="30000" smtClean="0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- </a:t>
            </a:r>
            <a:r>
              <a:rPr lang="de-DE">
                <a:solidFill>
                  <a:schemeClr val="accent6">
                    <a:lumMod val="75000"/>
                  </a:schemeClr>
                </a:solidFill>
                <a:ea typeface="Arev Sans" panose="020B0603030804020204" pitchFamily="34" charset="0"/>
              </a:rPr>
              <a:t>@ </a:t>
            </a:r>
            <a:r>
              <a:rPr lang="de-DE" smtClean="0">
                <a:solidFill>
                  <a:schemeClr val="accent6">
                    <a:lumMod val="75000"/>
                  </a:schemeClr>
                </a:solidFill>
                <a:ea typeface="Arev Sans" panose="020B0603030804020204" pitchFamily="34" charset="0"/>
              </a:rPr>
              <a:t>2.254 GeV</a:t>
            </a:r>
            <a:br>
              <a:rPr lang="de-DE" smtClean="0">
                <a:solidFill>
                  <a:schemeClr val="accent6">
                    <a:lumMod val="75000"/>
                  </a:schemeClr>
                </a:solidFill>
                <a:ea typeface="Arev Sans" panose="020B0603030804020204" pitchFamily="34" charset="0"/>
              </a:rPr>
            </a:br>
            <a:endParaRPr lang="de-DE" sz="1800" smtClean="0">
              <a:solidFill>
                <a:schemeClr val="accent6">
                  <a:lumMod val="75000"/>
                </a:schemeClr>
              </a:solidFill>
              <a:ea typeface="Arev Sans" panose="020B0603030804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de-DE" smtClean="0"/>
              <a:t>High cross section / hyperon physics: </a:t>
            </a:r>
            <a:br>
              <a:rPr lang="de-DE" smtClean="0"/>
            </a:br>
            <a:r>
              <a:rPr lang="de-DE" smtClean="0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 smtClean="0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→ </a:t>
            </a:r>
            <a:r>
              <a:rPr lang="el-GR" smtClean="0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Λ</a:t>
            </a:r>
            <a:r>
              <a:rPr lang="de-DE" smtClean="0">
                <a:solidFill>
                  <a:srgbClr val="0000FF"/>
                </a:solidFill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 </a:t>
            </a:r>
            <a:r>
              <a:rPr lang="de-DE" smtClean="0">
                <a:solidFill>
                  <a:schemeClr val="accent6">
                    <a:lumMod val="75000"/>
                  </a:schemeClr>
                </a:solidFill>
                <a:ea typeface="Arev Sans" panose="020B0603030804020204" pitchFamily="34" charset="0"/>
              </a:rPr>
              <a:t>@ 2.304 GeV</a:t>
            </a:r>
            <a:br>
              <a:rPr lang="de-DE" smtClean="0">
                <a:solidFill>
                  <a:schemeClr val="accent6">
                    <a:lumMod val="75000"/>
                  </a:schemeClr>
                </a:solidFill>
                <a:ea typeface="Arev Sans" panose="020B0603030804020204" pitchFamily="34" charset="0"/>
              </a:rPr>
            </a:br>
            <a:endParaRPr lang="de-DE" sz="800">
              <a:solidFill>
                <a:schemeClr val="accent6">
                  <a:lumMod val="75000"/>
                </a:schemeClr>
              </a:solidFill>
              <a:latin typeface="+mj-lt"/>
              <a:ea typeface="Arev Sans" panose="020B0603030804020204" pitchFamily="34" charset="0"/>
              <a:cs typeface="Arial"/>
            </a:endParaRPr>
          </a:p>
          <a:p>
            <a:pPr marL="514350" indent="-457200"/>
            <a:r>
              <a:rPr lang="de-DE" smtClean="0">
                <a:solidFill>
                  <a:srgbClr val="CC0099"/>
                </a:solidFill>
                <a:ea typeface="Arev Sans" panose="020B0603030804020204" pitchFamily="34" charset="0"/>
              </a:rPr>
              <a:t>Single trigger lines </a:t>
            </a:r>
            <a:r>
              <a:rPr lang="de-DE" smtClean="0">
                <a:ea typeface="Arev Sans" panose="020B0603030804020204" pitchFamily="34" charset="0"/>
              </a:rPr>
              <a:t>(although should be simultaneous for </a:t>
            </a:r>
            <a:r>
              <a:rPr lang="de-DE" smtClean="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J/</a:t>
            </a:r>
            <a:r>
              <a:rPr lang="el-GR" smtClean="0">
                <a:latin typeface="Arev Sans"/>
                <a:ea typeface="Arev Sans"/>
                <a:cs typeface="Arial"/>
              </a:rPr>
              <a:t>ψ</a:t>
            </a:r>
            <a:r>
              <a:rPr lang="de-DE" smtClean="0">
                <a:ea typeface="Arev Sans" panose="020B0603030804020204" pitchFamily="34" charset="0"/>
              </a:rPr>
              <a:t>)</a:t>
            </a:r>
          </a:p>
          <a:p>
            <a:pPr marL="514350" indent="-457200"/>
            <a:r>
              <a:rPr lang="de-DE" smtClean="0">
                <a:ea typeface="Arev Sans" panose="020B0603030804020204" pitchFamily="34" charset="0"/>
              </a:rPr>
              <a:t>Use mainly </a:t>
            </a:r>
            <a:r>
              <a:rPr lang="de-DE" smtClean="0">
                <a:solidFill>
                  <a:srgbClr val="CC0099"/>
                </a:solidFill>
                <a:ea typeface="Arev Sans" panose="020B0603030804020204" pitchFamily="34" charset="0"/>
              </a:rPr>
              <a:t>simple quantities</a:t>
            </a:r>
            <a:r>
              <a:rPr lang="de-DE" smtClean="0">
                <a:ea typeface="Arev Sans" panose="020B0603030804020204" pitchFamily="34" charset="0"/>
              </a:rPr>
              <a:t>, probably easy to determine online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63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Simulation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Setup options for simulation</a:t>
            </a:r>
          </a:p>
          <a:p>
            <a:pPr lvl="1"/>
            <a:r>
              <a:rPr lang="de-DE" smtClean="0"/>
              <a:t>"day1 + gem + fts1256"</a:t>
            </a:r>
          </a:p>
          <a:p>
            <a:pPr lvl="1"/>
            <a:endParaRPr lang="de-DE"/>
          </a:p>
          <a:p>
            <a:r>
              <a:rPr lang="de-DE" smtClean="0"/>
              <a:t>Data: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3</a:t>
            </a:fld>
            <a:endParaRPr lang="de-DE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860087"/>
              </p:ext>
            </p:extLst>
          </p:nvPr>
        </p:nvGraphicFramePr>
        <p:xfrm>
          <a:off x="611560" y="2636912"/>
          <a:ext cx="8064897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008112"/>
                <a:gridCol w="4392489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smtClean="0"/>
                        <a:t>Channel</a:t>
                      </a:r>
                      <a:endParaRPr lang="de-D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smtClean="0"/>
                        <a:t>signal</a:t>
                      </a:r>
                      <a:endParaRPr lang="de-D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smtClean="0"/>
                        <a:t>background</a:t>
                      </a:r>
                      <a:endParaRPr lang="de-DE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J/</a:t>
                      </a:r>
                      <a:r>
                        <a:rPr lang="el-GR" sz="18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ψ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(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e</a:t>
                      </a:r>
                      <a:r>
                        <a:rPr lang="de-DE" sz="18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+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e</a:t>
                      </a:r>
                      <a:r>
                        <a:rPr lang="de-DE" sz="18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- </a:t>
                      </a:r>
                      <a:r>
                        <a:rPr lang="de-DE" sz="1800" baseline="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)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X</a:t>
                      </a:r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000" smtClean="0"/>
                        <a:t>250k</a:t>
                      </a:r>
                      <a:endParaRPr lang="de-D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smtClean="0"/>
                        <a:t>1M (DPM inel.)</a:t>
                      </a:r>
                      <a:endParaRPr lang="de-DE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J/</a:t>
                      </a:r>
                      <a:r>
                        <a:rPr lang="el-GR" sz="18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ψ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(</a:t>
                      </a:r>
                      <a:r>
                        <a:rPr lang="el-GR" sz="18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μ</a:t>
                      </a:r>
                      <a:r>
                        <a:rPr lang="de-DE" sz="18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+</a:t>
                      </a:r>
                      <a:r>
                        <a:rPr lang="el-GR" sz="18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μ</a:t>
                      </a:r>
                      <a:r>
                        <a:rPr lang="de-DE" sz="18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- </a:t>
                      </a:r>
                      <a:r>
                        <a:rPr lang="de-DE" sz="1800" baseline="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)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/>
                          <a:ea typeface="Arev Sans"/>
                          <a:cs typeface="Arial"/>
                        </a:rPr>
                        <a:t>X </a:t>
                      </a:r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000" smtClean="0"/>
                        <a:t>250k</a:t>
                      </a:r>
                      <a:endParaRPr lang="de-D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smtClean="0"/>
                        <a:t>1M (DPM inel.)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e</a:t>
                      </a:r>
                      <a:r>
                        <a:rPr lang="de-DE" sz="18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+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e</a:t>
                      </a:r>
                      <a:r>
                        <a:rPr lang="de-DE" sz="1800" baseline="300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-</a:t>
                      </a:r>
                      <a:endParaRPr lang="de-DE" sz="18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000" smtClean="0"/>
                        <a:t>50k</a:t>
                      </a:r>
                      <a:endParaRPr lang="de-D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smtClean="0"/>
                        <a:t>2M (DPM inel.)</a:t>
                      </a:r>
                      <a:r>
                        <a:rPr lang="de-DE" sz="2000" baseline="0" smtClean="0"/>
                        <a:t> + 500k (DPM el.)</a:t>
                      </a:r>
                      <a:endParaRPr lang="de-DE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</a:rPr>
                        <a:t>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p → </a:t>
                      </a:r>
                      <a:r>
                        <a:rPr lang="el-GR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Λ</a:t>
                      </a:r>
                      <a:r>
                        <a:rPr lang="de-DE" sz="1800" smtClean="0">
                          <a:solidFill>
                            <a:srgbClr val="0000FF"/>
                          </a:solidFill>
                          <a:latin typeface="Arev Sans" panose="020B0603030804020204" pitchFamily="34" charset="0"/>
                          <a:ea typeface="Arev Sans" panose="020B0603030804020204" pitchFamily="34" charset="0"/>
                          <a:cs typeface="Arial"/>
                        </a:rPr>
                        <a:t> </a:t>
                      </a:r>
                      <a:endParaRPr lang="de-DE" sz="18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000" smtClean="0"/>
                        <a:t>100k</a:t>
                      </a:r>
                      <a:endParaRPr lang="de-D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smtClean="0"/>
                        <a:t>1M</a:t>
                      </a:r>
                      <a:r>
                        <a:rPr lang="de-DE" sz="2000" baseline="0" smtClean="0"/>
                        <a:t> (filtered out Lambda)</a:t>
                      </a:r>
                      <a:endParaRPr lang="de-DE" sz="20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53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→ J/</a:t>
            </a:r>
            <a:r>
              <a:rPr lang="el-GR" sz="3200" smtClean="0">
                <a:latin typeface="Arev Sans"/>
                <a:ea typeface="Arev Sans"/>
                <a:cs typeface="Arial"/>
              </a:rPr>
              <a:t>ψ</a:t>
            </a:r>
            <a:r>
              <a:rPr lang="de-DE" sz="3200" smtClean="0">
                <a:latin typeface="Arev Sans"/>
                <a:ea typeface="Arev Sans"/>
                <a:cs typeface="Arial"/>
              </a:rPr>
              <a:t>(e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+</a:t>
            </a:r>
            <a:r>
              <a:rPr lang="de-DE" sz="3200" smtClean="0">
                <a:latin typeface="Arev Sans"/>
                <a:ea typeface="Arev Sans"/>
                <a:cs typeface="Arial"/>
              </a:rPr>
              <a:t>e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-</a:t>
            </a:r>
            <a:r>
              <a:rPr lang="de-DE" sz="3200" smtClean="0">
                <a:latin typeface="Arev Sans"/>
                <a:ea typeface="Arev Sans"/>
                <a:cs typeface="Arial"/>
              </a:rPr>
              <a:t>)X </a:t>
            </a:r>
            <a:r>
              <a:rPr lang="de-DE" sz="3200" smtClean="0">
                <a:solidFill>
                  <a:srgbClr val="FFFF00"/>
                </a:solidFill>
                <a:latin typeface="Arial" panose="020B0604020202020204" pitchFamily="34" charset="0"/>
                <a:ea typeface="Arev Sans"/>
                <a:cs typeface="Arial" panose="020B0604020202020204" pitchFamily="34" charset="0"/>
              </a:rPr>
              <a:t>(using EMC E/p)</a:t>
            </a:r>
            <a:endParaRPr lang="de-DE" sz="3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4</a:t>
            </a:fld>
            <a:endParaRPr lang="de-DE"/>
          </a:p>
        </p:txBody>
      </p:sp>
      <p:pic>
        <p:nvPicPr>
          <p:cNvPr id="2050" name="Picture 2" descr="D:\work\Vortraege\SoftwareTrigger\20170824\fig\plot_Jee_EMC_Eo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8720"/>
            <a:ext cx="6192688" cy="2941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work\Vortraege\SoftwareTrigger\20170824\fig\plot_Jee_EMC_EoP_cut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861048"/>
            <a:ext cx="3090123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iger Pfeil 6"/>
          <p:cNvSpPr/>
          <p:nvPr/>
        </p:nvSpPr>
        <p:spPr>
          <a:xfrm rot="10800000" flipH="1">
            <a:off x="2123729" y="3849936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0" name="Rechteckiger Pfeil 9"/>
          <p:cNvSpPr/>
          <p:nvPr/>
        </p:nvSpPr>
        <p:spPr>
          <a:xfrm rot="5400000" flipH="1">
            <a:off x="5904148" y="3813932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" name="Pfeil nach rechts 7"/>
          <p:cNvSpPr/>
          <p:nvPr/>
        </p:nvSpPr>
        <p:spPr>
          <a:xfrm>
            <a:off x="4211960" y="2132856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7596336" y="1702549"/>
            <a:ext cx="129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>
                <a:solidFill>
                  <a:srgbClr val="008000"/>
                </a:solidFill>
              </a:rPr>
              <a:t>signal</a:t>
            </a:r>
          </a:p>
          <a:p>
            <a:r>
              <a:rPr lang="de-DE" smtClean="0">
                <a:solidFill>
                  <a:srgbClr val="FF0000"/>
                </a:solidFill>
              </a:rPr>
              <a:t>background</a:t>
            </a:r>
            <a:endParaRPr lang="de-DE">
              <a:solidFill>
                <a:srgbClr val="FF0000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943329" y="1402240"/>
            <a:ext cx="1275349" cy="5539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l-GR" b="1" smtClean="0">
                <a:solidFill>
                  <a:srgbClr val="FF0000"/>
                </a:solidFill>
                <a:latin typeface="Calibri"/>
              </a:rPr>
              <a:t>ε</a:t>
            </a:r>
            <a:r>
              <a:rPr lang="de-DE" b="1" baseline="-25000" smtClean="0">
                <a:solidFill>
                  <a:srgbClr val="FF0000"/>
                </a:solidFill>
              </a:rPr>
              <a:t>B</a:t>
            </a:r>
            <a:r>
              <a:rPr lang="de-DE" b="1" smtClean="0">
                <a:solidFill>
                  <a:srgbClr val="FF0000"/>
                </a:solidFill>
              </a:rPr>
              <a:t> = 0.0002%</a:t>
            </a:r>
          </a:p>
          <a:p>
            <a:r>
              <a:rPr lang="de-DE" b="1" smtClean="0">
                <a:solidFill>
                  <a:srgbClr val="0000FF"/>
                </a:solidFill>
              </a:rPr>
              <a:t>f</a:t>
            </a:r>
            <a:r>
              <a:rPr lang="de-DE" b="1" baseline="-25000" smtClean="0">
                <a:solidFill>
                  <a:srgbClr val="0000FF"/>
                </a:solidFill>
              </a:rPr>
              <a:t>sup</a:t>
            </a:r>
            <a:r>
              <a:rPr lang="de-DE" b="1" smtClean="0">
                <a:solidFill>
                  <a:srgbClr val="0000FF"/>
                </a:solidFill>
              </a:rPr>
              <a:t> = 500000</a:t>
            </a:r>
            <a:endParaRPr lang="de-DE" b="1">
              <a:solidFill>
                <a:srgbClr val="0000FF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098634" y="6505039"/>
            <a:ext cx="638564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/>
          <a:p>
            <a:r>
              <a:rPr lang="de-DE" sz="1200" smtClean="0">
                <a:latin typeface="Arial" panose="020B0604020202020204" pitchFamily="34" charset="0"/>
                <a:cs typeface="Arial" panose="020B0604020202020204" pitchFamily="34" charset="0"/>
              </a:rPr>
              <a:t>E/p [1/c]</a:t>
            </a:r>
            <a:endParaRPr lang="de-DE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29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→ J/</a:t>
            </a:r>
            <a:r>
              <a:rPr lang="el-GR" sz="3200" smtClean="0">
                <a:latin typeface="Arev Sans"/>
                <a:ea typeface="Arev Sans"/>
                <a:cs typeface="Arial"/>
              </a:rPr>
              <a:t>ψ</a:t>
            </a:r>
            <a:r>
              <a:rPr lang="de-DE" sz="3200" smtClean="0">
                <a:latin typeface="Arev Sans"/>
                <a:ea typeface="Arev Sans"/>
                <a:cs typeface="Arial"/>
              </a:rPr>
              <a:t>(e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+</a:t>
            </a:r>
            <a:r>
              <a:rPr lang="de-DE" sz="3200" smtClean="0">
                <a:latin typeface="Arev Sans"/>
                <a:ea typeface="Arev Sans"/>
                <a:cs typeface="Arial"/>
              </a:rPr>
              <a:t>e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-</a:t>
            </a:r>
            <a:r>
              <a:rPr lang="de-DE" sz="3200" smtClean="0">
                <a:latin typeface="Arev Sans"/>
                <a:ea typeface="Arev Sans"/>
                <a:cs typeface="Arial"/>
              </a:rPr>
              <a:t>)X </a:t>
            </a:r>
            <a:r>
              <a:rPr lang="de-DE" sz="3200" smtClean="0">
                <a:solidFill>
                  <a:srgbClr val="FFFF00"/>
                </a:solidFill>
                <a:latin typeface="Arial" panose="020B0604020202020204" pitchFamily="34" charset="0"/>
                <a:ea typeface="Arev Sans"/>
                <a:cs typeface="Arial" panose="020B0604020202020204" pitchFamily="34" charset="0"/>
              </a:rPr>
              <a:t>(using STT dE/dx)</a:t>
            </a:r>
            <a:endParaRPr lang="de-DE" sz="3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5</a:t>
            </a:fld>
            <a:endParaRPr lang="de-DE"/>
          </a:p>
        </p:txBody>
      </p:sp>
      <p:pic>
        <p:nvPicPr>
          <p:cNvPr id="3074" name="Picture 2" descr="D:\work\Vortraege\SoftwareTrigger\20170824\fig\plot_Jee_STT_dEd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59" y="919848"/>
            <a:ext cx="6192653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work\Vortraege\SoftwareTrigger\20170824\fig\plot_Jee_STT_dEdx_cut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872176"/>
            <a:ext cx="3090121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hteckiger Pfeil 11"/>
          <p:cNvSpPr/>
          <p:nvPr/>
        </p:nvSpPr>
        <p:spPr>
          <a:xfrm rot="10800000" flipH="1">
            <a:off x="2123729" y="3849936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Rechteckiger Pfeil 12"/>
          <p:cNvSpPr/>
          <p:nvPr/>
        </p:nvSpPr>
        <p:spPr>
          <a:xfrm rot="5400000" flipH="1">
            <a:off x="5904148" y="3813932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Pfeil nach rechts 18"/>
          <p:cNvSpPr/>
          <p:nvPr/>
        </p:nvSpPr>
        <p:spPr>
          <a:xfrm>
            <a:off x="4211960" y="2132856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7596336" y="1702549"/>
            <a:ext cx="129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>
                <a:solidFill>
                  <a:srgbClr val="008000"/>
                </a:solidFill>
              </a:rPr>
              <a:t>signal</a:t>
            </a:r>
          </a:p>
          <a:p>
            <a:r>
              <a:rPr lang="de-DE" smtClean="0">
                <a:solidFill>
                  <a:srgbClr val="FF0000"/>
                </a:solidFill>
              </a:rPr>
              <a:t>background</a:t>
            </a:r>
            <a:endParaRPr lang="de-DE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965907" y="1402240"/>
            <a:ext cx="1110882" cy="5539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l-GR" b="1" smtClean="0">
                <a:solidFill>
                  <a:srgbClr val="FF0000"/>
                </a:solidFill>
                <a:latin typeface="Calibri"/>
              </a:rPr>
              <a:t>ε</a:t>
            </a:r>
            <a:r>
              <a:rPr lang="de-DE" b="1" baseline="-25000" smtClean="0">
                <a:solidFill>
                  <a:srgbClr val="FF0000"/>
                </a:solidFill>
              </a:rPr>
              <a:t>B</a:t>
            </a:r>
            <a:r>
              <a:rPr lang="de-DE" b="1" smtClean="0">
                <a:solidFill>
                  <a:srgbClr val="FF0000"/>
                </a:solidFill>
              </a:rPr>
              <a:t> = 0.027%</a:t>
            </a:r>
          </a:p>
          <a:p>
            <a:r>
              <a:rPr lang="de-DE" b="1" smtClean="0">
                <a:solidFill>
                  <a:srgbClr val="0000FF"/>
                </a:solidFill>
              </a:rPr>
              <a:t>f</a:t>
            </a:r>
            <a:r>
              <a:rPr lang="de-DE" b="1" baseline="-25000" smtClean="0">
                <a:solidFill>
                  <a:srgbClr val="0000FF"/>
                </a:solidFill>
              </a:rPr>
              <a:t>sup</a:t>
            </a:r>
            <a:r>
              <a:rPr lang="de-DE" b="1" smtClean="0">
                <a:solidFill>
                  <a:srgbClr val="0000FF"/>
                </a:solidFill>
              </a:rPr>
              <a:t> = 3660</a:t>
            </a:r>
            <a:endParaRPr lang="de-DE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41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Vortraege\SoftwareTrigger\20170824\fig\plot_Jmm_MUO_nla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8720"/>
            <a:ext cx="6192653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→ J/</a:t>
            </a:r>
            <a:r>
              <a:rPr lang="el-GR" sz="3200" smtClean="0">
                <a:latin typeface="Arev Sans"/>
                <a:ea typeface="Arev Sans"/>
                <a:cs typeface="Arial"/>
              </a:rPr>
              <a:t>ψ</a:t>
            </a:r>
            <a:r>
              <a:rPr lang="de-DE" sz="3200" smtClean="0">
                <a:latin typeface="Arev Sans"/>
                <a:ea typeface="Arev Sans"/>
                <a:cs typeface="Arial"/>
              </a:rPr>
              <a:t>(</a:t>
            </a:r>
            <a:r>
              <a:rPr lang="el-GR" sz="3200" smtClean="0">
                <a:latin typeface="Arev Sans"/>
                <a:ea typeface="Arev Sans"/>
                <a:cs typeface="Arial"/>
              </a:rPr>
              <a:t>μ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+</a:t>
            </a:r>
            <a:r>
              <a:rPr lang="el-GR" sz="3200" smtClean="0">
                <a:latin typeface="Arev Sans"/>
                <a:ea typeface="Arev Sans"/>
                <a:cs typeface="Arial"/>
              </a:rPr>
              <a:t>μ 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-</a:t>
            </a:r>
            <a:r>
              <a:rPr lang="de-DE" sz="3200" smtClean="0">
                <a:latin typeface="Arev Sans"/>
                <a:ea typeface="Arev Sans"/>
                <a:cs typeface="Arial"/>
              </a:rPr>
              <a:t>)X </a:t>
            </a:r>
            <a:r>
              <a:rPr lang="de-DE" sz="3200" smtClean="0">
                <a:solidFill>
                  <a:srgbClr val="FFFF00"/>
                </a:solidFill>
                <a:latin typeface="Arial" panose="020B0604020202020204" pitchFamily="34" charset="0"/>
                <a:ea typeface="Arev Sans"/>
                <a:cs typeface="Arial" panose="020B0604020202020204" pitchFamily="34" charset="0"/>
              </a:rPr>
              <a:t>(using MUO #layers)</a:t>
            </a:r>
            <a:endParaRPr lang="de-DE" sz="3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6</a:t>
            </a:fld>
            <a:endParaRPr lang="de-DE"/>
          </a:p>
        </p:txBody>
      </p:sp>
      <p:pic>
        <p:nvPicPr>
          <p:cNvPr id="4099" name="Picture 3" descr="D:\work\Vortraege\SoftwareTrigger\20170824\fig\plot_Jmm_MUO_nlay_cut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022" y="3872176"/>
            <a:ext cx="3090122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iger Pfeil 6"/>
          <p:cNvSpPr/>
          <p:nvPr/>
        </p:nvSpPr>
        <p:spPr>
          <a:xfrm rot="10800000" flipH="1">
            <a:off x="2123729" y="3849936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0" name="Rechteckiger Pfeil 9"/>
          <p:cNvSpPr/>
          <p:nvPr/>
        </p:nvSpPr>
        <p:spPr>
          <a:xfrm rot="5400000" flipH="1">
            <a:off x="5904148" y="3813932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4211960" y="2132856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7596336" y="1702549"/>
            <a:ext cx="129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>
                <a:solidFill>
                  <a:srgbClr val="008000"/>
                </a:solidFill>
              </a:rPr>
              <a:t>signal</a:t>
            </a:r>
          </a:p>
          <a:p>
            <a:r>
              <a:rPr lang="de-DE" smtClean="0">
                <a:solidFill>
                  <a:srgbClr val="FF0000"/>
                </a:solidFill>
              </a:rPr>
              <a:t>background</a:t>
            </a:r>
            <a:endParaRPr lang="de-DE">
              <a:solidFill>
                <a:srgbClr val="FF000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965907" y="1402240"/>
            <a:ext cx="1110882" cy="5539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l-GR" b="1" smtClean="0">
                <a:solidFill>
                  <a:srgbClr val="FF0000"/>
                </a:solidFill>
                <a:latin typeface="Calibri"/>
              </a:rPr>
              <a:t>ε</a:t>
            </a:r>
            <a:r>
              <a:rPr lang="de-DE" b="1" baseline="-25000" smtClean="0">
                <a:solidFill>
                  <a:srgbClr val="FF0000"/>
                </a:solidFill>
              </a:rPr>
              <a:t>B</a:t>
            </a:r>
            <a:r>
              <a:rPr lang="de-DE" b="1" smtClean="0">
                <a:solidFill>
                  <a:srgbClr val="FF0000"/>
                </a:solidFill>
              </a:rPr>
              <a:t> = 0.004%</a:t>
            </a:r>
          </a:p>
          <a:p>
            <a:r>
              <a:rPr lang="de-DE" b="1" smtClean="0">
                <a:solidFill>
                  <a:srgbClr val="0000FF"/>
                </a:solidFill>
              </a:rPr>
              <a:t>f</a:t>
            </a:r>
            <a:r>
              <a:rPr lang="de-DE" b="1" baseline="-25000" smtClean="0">
                <a:solidFill>
                  <a:srgbClr val="0000FF"/>
                </a:solidFill>
              </a:rPr>
              <a:t>sup</a:t>
            </a:r>
            <a:r>
              <a:rPr lang="de-DE" b="1" smtClean="0">
                <a:solidFill>
                  <a:srgbClr val="0000FF"/>
                </a:solidFill>
              </a:rPr>
              <a:t> = 23300</a:t>
            </a:r>
            <a:endParaRPr lang="de-DE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35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→ </a:t>
            </a:r>
            <a:r>
              <a:rPr lang="de-DE" sz="3200" smtClean="0">
                <a:latin typeface="Arev Sans"/>
                <a:ea typeface="Arev Sans"/>
                <a:cs typeface="Arial"/>
              </a:rPr>
              <a:t>e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+</a:t>
            </a:r>
            <a:r>
              <a:rPr lang="de-DE" sz="3200" smtClean="0">
                <a:latin typeface="Arev Sans"/>
                <a:ea typeface="Arev Sans"/>
                <a:cs typeface="Arial"/>
              </a:rPr>
              <a:t>e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-</a:t>
            </a:r>
            <a:r>
              <a:rPr lang="de-DE" sz="3200" smtClean="0">
                <a:latin typeface="Arev Sans"/>
                <a:ea typeface="Arev Sans"/>
                <a:cs typeface="Arial"/>
              </a:rPr>
              <a:t> </a:t>
            </a:r>
            <a:r>
              <a:rPr lang="de-DE" sz="3200" smtClean="0">
                <a:solidFill>
                  <a:srgbClr val="FFFF00"/>
                </a:solidFill>
                <a:latin typeface="Arial" panose="020B0604020202020204" pitchFamily="34" charset="0"/>
                <a:ea typeface="Arev Sans"/>
                <a:cs typeface="Arial" panose="020B0604020202020204" pitchFamily="34" charset="0"/>
              </a:rPr>
              <a:t>(using EMC E/p)</a:t>
            </a:r>
            <a:endParaRPr lang="de-DE" sz="3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7" name="Rechteckiger Pfeil 6"/>
          <p:cNvSpPr/>
          <p:nvPr/>
        </p:nvSpPr>
        <p:spPr>
          <a:xfrm rot="10800000" flipH="1">
            <a:off x="2123729" y="3849936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0" name="Rechteckiger Pfeil 9"/>
          <p:cNvSpPr/>
          <p:nvPr/>
        </p:nvSpPr>
        <p:spPr>
          <a:xfrm rot="5400000" flipH="1">
            <a:off x="5904148" y="3813932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5122" name="Picture 2" descr="D:\work\Vortraege\SoftwareTrigger\20170824\fig\plot_ppee_EMC_Eo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8736"/>
            <a:ext cx="6192653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work\Vortraege\SoftwareTrigger\20170824\fig\plot_ppee_EMC_EoP_cut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022" y="3872176"/>
            <a:ext cx="3090122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feil nach rechts 11"/>
          <p:cNvSpPr/>
          <p:nvPr/>
        </p:nvSpPr>
        <p:spPr>
          <a:xfrm>
            <a:off x="4211960" y="2132856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7596336" y="1702549"/>
            <a:ext cx="129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>
                <a:solidFill>
                  <a:srgbClr val="008000"/>
                </a:solidFill>
              </a:rPr>
              <a:t>signal</a:t>
            </a:r>
          </a:p>
          <a:p>
            <a:r>
              <a:rPr lang="de-DE" smtClean="0">
                <a:solidFill>
                  <a:srgbClr val="FF0000"/>
                </a:solidFill>
              </a:rPr>
              <a:t>background</a:t>
            </a:r>
            <a:endParaRPr lang="de-DE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965907" y="1402240"/>
            <a:ext cx="1110882" cy="5539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l-GR" b="1" smtClean="0">
                <a:solidFill>
                  <a:srgbClr val="FF0000"/>
                </a:solidFill>
                <a:latin typeface="Calibri"/>
              </a:rPr>
              <a:t>ε</a:t>
            </a:r>
            <a:r>
              <a:rPr lang="de-DE" b="1" baseline="-25000" smtClean="0">
                <a:solidFill>
                  <a:srgbClr val="FF0000"/>
                </a:solidFill>
              </a:rPr>
              <a:t>B</a:t>
            </a:r>
            <a:r>
              <a:rPr lang="de-DE" b="1" smtClean="0">
                <a:solidFill>
                  <a:srgbClr val="FF0000"/>
                </a:solidFill>
              </a:rPr>
              <a:t> = 0.001%</a:t>
            </a:r>
          </a:p>
          <a:p>
            <a:r>
              <a:rPr lang="de-DE" b="1" smtClean="0">
                <a:solidFill>
                  <a:srgbClr val="0000FF"/>
                </a:solidFill>
              </a:rPr>
              <a:t>f</a:t>
            </a:r>
            <a:r>
              <a:rPr lang="de-DE" b="1" baseline="-25000" smtClean="0">
                <a:solidFill>
                  <a:srgbClr val="0000FF"/>
                </a:solidFill>
              </a:rPr>
              <a:t>sup</a:t>
            </a:r>
            <a:r>
              <a:rPr lang="de-DE" b="1" smtClean="0">
                <a:solidFill>
                  <a:srgbClr val="0000FF"/>
                </a:solidFill>
              </a:rPr>
              <a:t> = 95200</a:t>
            </a:r>
            <a:endParaRPr lang="de-DE" b="1">
              <a:solidFill>
                <a:srgbClr val="0000FF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098634" y="6505039"/>
            <a:ext cx="638564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/>
          <a:p>
            <a:r>
              <a:rPr lang="de-DE" sz="1200" smtClean="0">
                <a:latin typeface="Arial" panose="020B0604020202020204" pitchFamily="34" charset="0"/>
                <a:cs typeface="Arial" panose="020B0604020202020204" pitchFamily="34" charset="0"/>
              </a:rPr>
              <a:t>E/p [1/c]</a:t>
            </a:r>
            <a:endParaRPr lang="de-DE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87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 sz="320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→ </a:t>
            </a:r>
            <a:r>
              <a:rPr lang="de-DE" sz="3200" smtClean="0">
                <a:latin typeface="Arev Sans"/>
                <a:ea typeface="Arev Sans"/>
                <a:cs typeface="Arial"/>
              </a:rPr>
              <a:t>e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+</a:t>
            </a:r>
            <a:r>
              <a:rPr lang="de-DE" sz="3200" smtClean="0">
                <a:latin typeface="Arev Sans"/>
                <a:ea typeface="Arev Sans"/>
                <a:cs typeface="Arial"/>
              </a:rPr>
              <a:t>e</a:t>
            </a:r>
            <a:r>
              <a:rPr lang="de-DE" sz="3200" baseline="30000">
                <a:latin typeface="Arev Sans"/>
                <a:ea typeface="Arev Sans"/>
                <a:cs typeface="Arial"/>
              </a:rPr>
              <a:t>-</a:t>
            </a:r>
            <a:r>
              <a:rPr lang="de-DE" sz="3200" smtClean="0">
                <a:latin typeface="Arev Sans"/>
                <a:ea typeface="Arev Sans"/>
                <a:cs typeface="Arial"/>
              </a:rPr>
              <a:t> </a:t>
            </a:r>
            <a:r>
              <a:rPr lang="de-DE" sz="3200" smtClean="0">
                <a:solidFill>
                  <a:srgbClr val="FFFF00"/>
                </a:solidFill>
                <a:latin typeface="Arial" panose="020B0604020202020204" pitchFamily="34" charset="0"/>
                <a:ea typeface="Arev Sans"/>
                <a:cs typeface="Arial" panose="020B0604020202020204" pitchFamily="34" charset="0"/>
              </a:rPr>
              <a:t>(using STT dE/dx)</a:t>
            </a:r>
            <a:endParaRPr lang="de-DE" sz="3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12" name="Rechteckiger Pfeil 11"/>
          <p:cNvSpPr/>
          <p:nvPr/>
        </p:nvSpPr>
        <p:spPr>
          <a:xfrm rot="10800000" flipH="1">
            <a:off x="2123729" y="3849936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Rechteckiger Pfeil 12"/>
          <p:cNvSpPr/>
          <p:nvPr/>
        </p:nvSpPr>
        <p:spPr>
          <a:xfrm rot="5400000" flipH="1">
            <a:off x="5904148" y="3813932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6148" name="Picture 4" descr="D:\work\Vortraege\SoftwareTrigger\20170824\fig\plot_ppee_STT_dEd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19848"/>
            <a:ext cx="6192653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D:\work\Vortraege\SoftwareTrigger\20170824\fig\plot_ppee_STT_dEdx_cut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872176"/>
            <a:ext cx="3090122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feil nach rechts 13"/>
          <p:cNvSpPr/>
          <p:nvPr/>
        </p:nvSpPr>
        <p:spPr>
          <a:xfrm>
            <a:off x="4211960" y="2132856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7596336" y="1702549"/>
            <a:ext cx="129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>
                <a:solidFill>
                  <a:srgbClr val="008000"/>
                </a:solidFill>
              </a:rPr>
              <a:t>signal</a:t>
            </a:r>
          </a:p>
          <a:p>
            <a:r>
              <a:rPr lang="de-DE" smtClean="0">
                <a:solidFill>
                  <a:srgbClr val="FF0000"/>
                </a:solidFill>
              </a:rPr>
              <a:t>background</a:t>
            </a:r>
            <a:endParaRPr lang="de-DE">
              <a:solidFill>
                <a:srgbClr val="FF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965907" y="1402240"/>
            <a:ext cx="1110882" cy="5539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l-GR" b="1" smtClean="0">
                <a:solidFill>
                  <a:srgbClr val="FF0000"/>
                </a:solidFill>
                <a:latin typeface="Calibri"/>
              </a:rPr>
              <a:t>ε</a:t>
            </a:r>
            <a:r>
              <a:rPr lang="de-DE" b="1" baseline="-25000" smtClean="0">
                <a:solidFill>
                  <a:srgbClr val="FF0000"/>
                </a:solidFill>
              </a:rPr>
              <a:t>B</a:t>
            </a:r>
            <a:r>
              <a:rPr lang="de-DE" b="1" smtClean="0">
                <a:solidFill>
                  <a:srgbClr val="FF0000"/>
                </a:solidFill>
              </a:rPr>
              <a:t> = 0.048%</a:t>
            </a:r>
          </a:p>
          <a:p>
            <a:r>
              <a:rPr lang="de-DE" b="1" smtClean="0">
                <a:solidFill>
                  <a:srgbClr val="0000FF"/>
                </a:solidFill>
              </a:rPr>
              <a:t>f</a:t>
            </a:r>
            <a:r>
              <a:rPr lang="de-DE" b="1" baseline="-25000" smtClean="0">
                <a:solidFill>
                  <a:srgbClr val="0000FF"/>
                </a:solidFill>
              </a:rPr>
              <a:t>sup</a:t>
            </a:r>
            <a:r>
              <a:rPr lang="de-DE" b="1" smtClean="0">
                <a:solidFill>
                  <a:srgbClr val="0000FF"/>
                </a:solidFill>
              </a:rPr>
              <a:t> = 2070</a:t>
            </a:r>
            <a:endParaRPr lang="de-DE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04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smtClean="0">
                <a:latin typeface="Arev Sans" panose="020B0603030804020204" pitchFamily="34" charset="0"/>
                <a:ea typeface="Arev Sans" panose="020B0603030804020204" pitchFamily="34" charset="0"/>
              </a:rPr>
              <a:t></a:t>
            </a:r>
            <a:r>
              <a:rPr lang="de-DE" sz="3200" smtClean="0">
                <a:latin typeface="Arev Sans" panose="020B0603030804020204" pitchFamily="34" charset="0"/>
                <a:ea typeface="Arev Sans" panose="020B0603030804020204" pitchFamily="34" charset="0"/>
                <a:cs typeface="Arial"/>
              </a:rPr>
              <a:t>p → </a:t>
            </a:r>
            <a:r>
              <a:rPr lang="de-DE" sz="3200" smtClean="0">
                <a:latin typeface="Arev Sans"/>
                <a:ea typeface="Arev Sans"/>
                <a:cs typeface="Arial"/>
              </a:rPr>
              <a:t>e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+</a:t>
            </a:r>
            <a:r>
              <a:rPr lang="de-DE" sz="3200" smtClean="0">
                <a:latin typeface="Arev Sans"/>
                <a:ea typeface="Arev Sans"/>
                <a:cs typeface="Arial"/>
              </a:rPr>
              <a:t>e</a:t>
            </a:r>
            <a:r>
              <a:rPr lang="de-DE" sz="3200" baseline="30000" smtClean="0">
                <a:latin typeface="Arev Sans"/>
                <a:ea typeface="Arev Sans"/>
                <a:cs typeface="Arial"/>
              </a:rPr>
              <a:t>-</a:t>
            </a:r>
            <a:r>
              <a:rPr lang="de-DE" sz="3200" smtClean="0">
                <a:latin typeface="Arev Sans"/>
                <a:ea typeface="Arev Sans"/>
                <a:cs typeface="Arial"/>
              </a:rPr>
              <a:t> </a:t>
            </a:r>
            <a:r>
              <a:rPr lang="de-DE" sz="3200" smtClean="0">
                <a:solidFill>
                  <a:srgbClr val="FFFF00"/>
                </a:solidFill>
                <a:latin typeface="Arial" panose="020B0604020202020204" pitchFamily="34" charset="0"/>
                <a:ea typeface="Arev Sans"/>
                <a:cs typeface="Arial" panose="020B0604020202020204" pitchFamily="34" charset="0"/>
              </a:rPr>
              <a:t>(using EMC E/p, </a:t>
            </a:r>
            <a:r>
              <a:rPr lang="de-DE" sz="3200" smtClean="0">
                <a:solidFill>
                  <a:srgbClr val="FFC000"/>
                </a:solidFill>
                <a:latin typeface="Arial" panose="020B0604020202020204" pitchFamily="34" charset="0"/>
                <a:ea typeface="Arev Sans"/>
                <a:cs typeface="Arial" panose="020B0604020202020204" pitchFamily="34" charset="0"/>
              </a:rPr>
              <a:t>DPM el.)</a:t>
            </a:r>
            <a:endParaRPr lang="de-DE" sz="32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Sep. 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DAQ TDR Benchmark Channels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EA1A-DB2C-429E-9D81-0093CC949484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7" name="Rechteckiger Pfeil 6"/>
          <p:cNvSpPr/>
          <p:nvPr/>
        </p:nvSpPr>
        <p:spPr>
          <a:xfrm rot="10800000" flipH="1">
            <a:off x="2123729" y="3849936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0" name="Rechteckiger Pfeil 9"/>
          <p:cNvSpPr/>
          <p:nvPr/>
        </p:nvSpPr>
        <p:spPr>
          <a:xfrm rot="5400000" flipH="1">
            <a:off x="5904148" y="3813932"/>
            <a:ext cx="648072" cy="7200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8194" name="Picture 2" descr="D:\work\Vortraege\SoftwareTrigger\20170824\fig\plot_ppee_DPMel_EMC_Eo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25091"/>
            <a:ext cx="6192654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D:\work\Vortraege\SoftwareTrigger\20170824\fig\plot_ppee_DPMel_EMC_EoP_cut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861048"/>
            <a:ext cx="3090122" cy="29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feil nach rechts 11"/>
          <p:cNvSpPr/>
          <p:nvPr/>
        </p:nvSpPr>
        <p:spPr>
          <a:xfrm>
            <a:off x="4211960" y="2132856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7596336" y="1702549"/>
            <a:ext cx="129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>
                <a:solidFill>
                  <a:srgbClr val="008000"/>
                </a:solidFill>
              </a:rPr>
              <a:t>signal</a:t>
            </a:r>
          </a:p>
          <a:p>
            <a:r>
              <a:rPr lang="de-DE" smtClean="0">
                <a:solidFill>
                  <a:srgbClr val="FF0000"/>
                </a:solidFill>
              </a:rPr>
              <a:t>background</a:t>
            </a:r>
            <a:endParaRPr lang="de-DE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965907" y="1402240"/>
            <a:ext cx="1227900" cy="5539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l-GR" b="1" smtClean="0">
                <a:solidFill>
                  <a:srgbClr val="FF0000"/>
                </a:solidFill>
                <a:latin typeface="Calibri"/>
              </a:rPr>
              <a:t>ε</a:t>
            </a:r>
            <a:r>
              <a:rPr lang="de-DE" b="1" baseline="-25000" smtClean="0">
                <a:solidFill>
                  <a:srgbClr val="FF0000"/>
                </a:solidFill>
              </a:rPr>
              <a:t>B</a:t>
            </a:r>
            <a:r>
              <a:rPr lang="de-DE" b="1" smtClean="0">
                <a:solidFill>
                  <a:srgbClr val="FF0000"/>
                </a:solidFill>
              </a:rPr>
              <a:t> = 0.0002%</a:t>
            </a:r>
          </a:p>
          <a:p>
            <a:r>
              <a:rPr lang="de-DE" b="1" smtClean="0">
                <a:solidFill>
                  <a:srgbClr val="0000FF"/>
                </a:solidFill>
              </a:rPr>
              <a:t>f</a:t>
            </a:r>
            <a:r>
              <a:rPr lang="de-DE" b="1" baseline="-25000" smtClean="0">
                <a:solidFill>
                  <a:srgbClr val="0000FF"/>
                </a:solidFill>
              </a:rPr>
              <a:t>sup</a:t>
            </a:r>
            <a:r>
              <a:rPr lang="de-DE" b="1" smtClean="0">
                <a:solidFill>
                  <a:srgbClr val="0000FF"/>
                </a:solidFill>
              </a:rPr>
              <a:t> = 500000</a:t>
            </a:r>
            <a:endParaRPr lang="de-DE" b="1">
              <a:solidFill>
                <a:srgbClr val="0000FF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098634" y="6505039"/>
            <a:ext cx="638564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/>
          <a:p>
            <a:r>
              <a:rPr lang="de-DE" sz="1200" smtClean="0">
                <a:latin typeface="Arial" panose="020B0604020202020204" pitchFamily="34" charset="0"/>
                <a:cs typeface="Arial" panose="020B0604020202020204" pitchFamily="34" charset="0"/>
              </a:rPr>
              <a:t>E/p [1/c]</a:t>
            </a:r>
            <a:endParaRPr lang="de-DE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89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</Words>
  <Application>Microsoft Office PowerPoint</Application>
  <PresentationFormat>Bildschirmpräsentation (4:3)</PresentationFormat>
  <Paragraphs>163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Arev Sans</vt:lpstr>
      <vt:lpstr>Calibri</vt:lpstr>
      <vt:lpstr>Larissa-Design</vt:lpstr>
      <vt:lpstr>Benchmark Channels  for the DAQ TDR</vt:lpstr>
      <vt:lpstr>Benchmark Channels for TDR</vt:lpstr>
      <vt:lpstr>Simulation</vt:lpstr>
      <vt:lpstr>p → J/ψ(e+e-)X (using EMC E/p)</vt:lpstr>
      <vt:lpstr>p → J/ψ(e+e-)X (using STT dE/dx)</vt:lpstr>
      <vt:lpstr>p → J/ψ(μ+μ -)X (using MUO #layers)</vt:lpstr>
      <vt:lpstr>p → e+e- (using EMC E/p)</vt:lpstr>
      <vt:lpstr>p → e+e- (using STT dE/dx)</vt:lpstr>
      <vt:lpstr>p → e+e- (using EMC E/p, DPM el.)</vt:lpstr>
      <vt:lpstr>p → e+e- (using STT dE/dx, DPM el.)</vt:lpstr>
      <vt:lpstr>p → Λ (using kinematics + STT dE/dx)</vt:lpstr>
      <vt:lpstr>Summary Table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 TDR benchmark channels</dc:title>
  <dc:creator>klausg</dc:creator>
  <cp:lastModifiedBy>klausg</cp:lastModifiedBy>
  <cp:revision>498</cp:revision>
  <dcterms:created xsi:type="dcterms:W3CDTF">2011-05-24T10:52:51Z</dcterms:created>
  <dcterms:modified xsi:type="dcterms:W3CDTF">2017-09-04T12:07:26Z</dcterms:modified>
</cp:coreProperties>
</file>