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422" r:id="rId3"/>
    <p:sldId id="482" r:id="rId4"/>
    <p:sldId id="491" r:id="rId5"/>
    <p:sldId id="485" r:id="rId6"/>
    <p:sldId id="510" r:id="rId7"/>
    <p:sldId id="472" r:id="rId8"/>
    <p:sldId id="487" r:id="rId9"/>
    <p:sldId id="512" r:id="rId10"/>
    <p:sldId id="486" r:id="rId11"/>
    <p:sldId id="490" r:id="rId12"/>
    <p:sldId id="478" r:id="rId13"/>
    <p:sldId id="489" r:id="rId14"/>
    <p:sldId id="493" r:id="rId15"/>
    <p:sldId id="509" r:id="rId16"/>
    <p:sldId id="518" r:id="rId17"/>
    <p:sldId id="494" r:id="rId18"/>
    <p:sldId id="495" r:id="rId19"/>
    <p:sldId id="496" r:id="rId20"/>
    <p:sldId id="511" r:id="rId21"/>
    <p:sldId id="519" r:id="rId22"/>
    <p:sldId id="520" r:id="rId23"/>
    <p:sldId id="498" r:id="rId24"/>
    <p:sldId id="497" r:id="rId25"/>
    <p:sldId id="505" r:id="rId26"/>
    <p:sldId id="506" r:id="rId27"/>
    <p:sldId id="513" r:id="rId28"/>
    <p:sldId id="500" r:id="rId29"/>
    <p:sldId id="502" r:id="rId30"/>
    <p:sldId id="504" r:id="rId31"/>
    <p:sldId id="501" r:id="rId32"/>
    <p:sldId id="503" r:id="rId33"/>
    <p:sldId id="514" r:id="rId34"/>
    <p:sldId id="515" r:id="rId35"/>
    <p:sldId id="320" r:id="rId36"/>
    <p:sldId id="463" r:id="rId37"/>
    <p:sldId id="468" r:id="rId38"/>
    <p:sldId id="521" r:id="rId39"/>
  </p:sldIdLst>
  <p:sldSz cx="9144000" cy="6858000" type="screen4x3"/>
  <p:notesSz cx="7099300" cy="10234613"/>
  <p:defaultTextStyle>
    <a:defPPr>
      <a:defRPr lang="de-DE"/>
    </a:defPPr>
    <a:lvl1pPr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EE4"/>
    <a:srgbClr val="FFCC00"/>
    <a:srgbClr val="00FFCC"/>
    <a:srgbClr val="CCFF66"/>
    <a:srgbClr val="E00000"/>
    <a:srgbClr val="CC0000"/>
    <a:srgbClr val="00297A"/>
    <a:srgbClr val="002B82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68" autoAdjust="0"/>
    <p:restoredTop sz="89029" autoAdjust="0"/>
  </p:normalViewPr>
  <p:slideViewPr>
    <p:cSldViewPr snapToGrid="0">
      <p:cViewPr>
        <p:scale>
          <a:sx n="106" d="100"/>
          <a:sy n="106" d="100"/>
        </p:scale>
        <p:origin x="-2184" y="-186"/>
      </p:cViewPr>
      <p:guideLst>
        <p:guide orient="horz" pos="2416"/>
        <p:guide pos="286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4.xml"/><Relationship Id="rId18" Type="http://schemas.openxmlformats.org/officeDocument/2006/relationships/slide" Target="slides/slide19.xml"/><Relationship Id="rId26" Type="http://schemas.openxmlformats.org/officeDocument/2006/relationships/slide" Target="slides/slide27.xml"/><Relationship Id="rId3" Type="http://schemas.openxmlformats.org/officeDocument/2006/relationships/slide" Target="slides/slide4.xml"/><Relationship Id="rId21" Type="http://schemas.openxmlformats.org/officeDocument/2006/relationships/slide" Target="slides/slide22.xml"/><Relationship Id="rId34" Type="http://schemas.openxmlformats.org/officeDocument/2006/relationships/slide" Target="slides/slide35.xml"/><Relationship Id="rId7" Type="http://schemas.openxmlformats.org/officeDocument/2006/relationships/slide" Target="slides/slide8.xml"/><Relationship Id="rId12" Type="http://schemas.openxmlformats.org/officeDocument/2006/relationships/slide" Target="slides/slide13.xml"/><Relationship Id="rId17" Type="http://schemas.openxmlformats.org/officeDocument/2006/relationships/slide" Target="slides/slide18.xml"/><Relationship Id="rId25" Type="http://schemas.openxmlformats.org/officeDocument/2006/relationships/slide" Target="slides/slide26.xml"/><Relationship Id="rId33" Type="http://schemas.openxmlformats.org/officeDocument/2006/relationships/slide" Target="slides/slide34.xml"/><Relationship Id="rId2" Type="http://schemas.openxmlformats.org/officeDocument/2006/relationships/slide" Target="slides/slide3.xml"/><Relationship Id="rId16" Type="http://schemas.openxmlformats.org/officeDocument/2006/relationships/slide" Target="slides/slide17.xml"/><Relationship Id="rId20" Type="http://schemas.openxmlformats.org/officeDocument/2006/relationships/slide" Target="slides/slide21.xml"/><Relationship Id="rId29" Type="http://schemas.openxmlformats.org/officeDocument/2006/relationships/slide" Target="slides/slide30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24" Type="http://schemas.openxmlformats.org/officeDocument/2006/relationships/slide" Target="slides/slide25.xml"/><Relationship Id="rId32" Type="http://schemas.openxmlformats.org/officeDocument/2006/relationships/slide" Target="slides/slide33.xml"/><Relationship Id="rId37" Type="http://schemas.openxmlformats.org/officeDocument/2006/relationships/slide" Target="slides/slide38.xml"/><Relationship Id="rId5" Type="http://schemas.openxmlformats.org/officeDocument/2006/relationships/slide" Target="slides/slide6.xml"/><Relationship Id="rId15" Type="http://schemas.openxmlformats.org/officeDocument/2006/relationships/slide" Target="slides/slide16.xml"/><Relationship Id="rId23" Type="http://schemas.openxmlformats.org/officeDocument/2006/relationships/slide" Target="slides/slide24.xml"/><Relationship Id="rId28" Type="http://schemas.openxmlformats.org/officeDocument/2006/relationships/slide" Target="slides/slide29.xml"/><Relationship Id="rId36" Type="http://schemas.openxmlformats.org/officeDocument/2006/relationships/slide" Target="slides/slide37.xml"/><Relationship Id="rId10" Type="http://schemas.openxmlformats.org/officeDocument/2006/relationships/slide" Target="slides/slide11.xml"/><Relationship Id="rId19" Type="http://schemas.openxmlformats.org/officeDocument/2006/relationships/slide" Target="slides/slide20.xml"/><Relationship Id="rId31" Type="http://schemas.openxmlformats.org/officeDocument/2006/relationships/slide" Target="slides/slide32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5.xml"/><Relationship Id="rId22" Type="http://schemas.openxmlformats.org/officeDocument/2006/relationships/slide" Target="slides/slide23.xml"/><Relationship Id="rId27" Type="http://schemas.openxmlformats.org/officeDocument/2006/relationships/slide" Target="slides/slide28.xml"/><Relationship Id="rId30" Type="http://schemas.openxmlformats.org/officeDocument/2006/relationships/slide" Target="slides/slide31.xml"/><Relationship Id="rId35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l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l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/>
            </a:lvl1pPr>
          </a:lstStyle>
          <a:p>
            <a:fld id="{E5D90802-6925-4971-A664-15FE41DAE2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661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l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Klicken Sie, um die Formate des Vorlagentextes zu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l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/>
            </a:lvl1pPr>
          </a:lstStyle>
          <a:p>
            <a:fld id="{BAF60AB8-D509-4588-9F23-B18EF5B6CE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0239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A314F9-877F-4D14-9574-F9F327ED80A6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10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11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12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expect a prominent enhancement of the Strangeness Population Factor in a system that passes through a </a:t>
            </a:r>
            <a:r>
              <a:rPr lang="en-US" dirty="0" err="1" smtClean="0"/>
              <a:t>deconfined</a:t>
            </a:r>
            <a:r>
              <a:rPr lang="en-US" dirty="0" smtClean="0"/>
              <a:t> </a:t>
            </a:r>
            <a:r>
              <a:rPr lang="en-US" dirty="0" err="1" smtClean="0"/>
              <a:t>partonic</a:t>
            </a:r>
            <a:r>
              <a:rPr lang="en-US" dirty="0" smtClean="0"/>
              <a:t> state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local correlation strength between baryon number and strangeness is sensitive to the effective number of degrees of freedom of the system created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It should be noted that if the onset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deconfinement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takes place at a specific beam energy, this may result in a sharper increase of S3 than the AMPT prediction with string melting scenario</a:t>
            </a:r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13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correlation length ξ of the fluctuations diverges at the critical point</a:t>
            </a:r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14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15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16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17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18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19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20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21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23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24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25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26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27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28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29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30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31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32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33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34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35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36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37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38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4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5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6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7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Measurement program: e.g. excitation function of IMR - slope</a:t>
            </a:r>
            <a:endParaRPr lang="de-DE" dirty="0" smtClean="0">
              <a:solidFill>
                <a:srgbClr val="000000"/>
              </a:solidFill>
              <a:latin typeface="Arial" pitchFamily="34" charset="0"/>
            </a:endParaRPr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8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9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EE7C2-7AF0-4AD3-A64A-3A570E1023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011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1F8E4-E83D-4143-84D9-AE3DAD1447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55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0F726-9A74-44B7-8DD3-DB89CF6AE3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562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692E7-8E6F-47C3-807D-2AB63CFAEF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79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3CF93-153A-475F-9327-F2B034B9BD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60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9CC60-703D-4CCF-B06A-E98E4DBB28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96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D4428D-D591-46AC-B4AF-5694FC62C5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979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94AA0-1492-43D5-B167-EA3BDF144C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59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7A383-7F2B-41E1-96E9-B960300547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234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237E9-11FD-4915-8B72-50E2E5478D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78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39886-6818-4532-BC12-0545FA8C67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065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Klicken Sie, um die Formate des Vorlagentextes zu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fld id="{78377B80-CD86-4729-B577-5ABFA2AF09F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jpeg"/><Relationship Id="rId7" Type="http://schemas.openxmlformats.org/officeDocument/2006/relationships/image" Target="../media/image32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4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8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tmp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mp"/><Relationship Id="rId3" Type="http://schemas.openxmlformats.org/officeDocument/2006/relationships/image" Target="../media/image4.jpeg"/><Relationship Id="rId7" Type="http://schemas.openxmlformats.org/officeDocument/2006/relationships/image" Target="../media/image54.tmp"/><Relationship Id="rId12" Type="http://schemas.openxmlformats.org/officeDocument/2006/relationships/image" Target="../media/image59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8.tmp"/><Relationship Id="rId5" Type="http://schemas.openxmlformats.org/officeDocument/2006/relationships/image" Target="../media/image5.png"/><Relationship Id="rId10" Type="http://schemas.openxmlformats.org/officeDocument/2006/relationships/image" Target="../media/image57.tmp"/><Relationship Id="rId4" Type="http://schemas.openxmlformats.org/officeDocument/2006/relationships/image" Target="../media/image8.png"/><Relationship Id="rId9" Type="http://schemas.openxmlformats.org/officeDocument/2006/relationships/image" Target="../media/image56.tm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.jpe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6.png"/><Relationship Id="rId5" Type="http://schemas.openxmlformats.org/officeDocument/2006/relationships/image" Target="../media/image5.png"/><Relationship Id="rId10" Type="http://schemas.openxmlformats.org/officeDocument/2006/relationships/image" Target="../media/image65.png"/><Relationship Id="rId4" Type="http://schemas.openxmlformats.org/officeDocument/2006/relationships/image" Target="../media/image8.png"/><Relationship Id="rId9" Type="http://schemas.openxmlformats.org/officeDocument/2006/relationships/image" Target="../media/image64.tm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4.jpe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71.png"/><Relationship Id="rId4" Type="http://schemas.openxmlformats.org/officeDocument/2006/relationships/image" Target="../media/image8.pn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4.jpe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9.png"/><Relationship Id="rId5" Type="http://schemas.openxmlformats.org/officeDocument/2006/relationships/image" Target="../media/image5.png"/><Relationship Id="rId10" Type="http://schemas.openxmlformats.org/officeDocument/2006/relationships/image" Target="../media/image78.png"/><Relationship Id="rId4" Type="http://schemas.openxmlformats.org/officeDocument/2006/relationships/image" Target="../media/image8.png"/><Relationship Id="rId9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mp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mp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mp"/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image" Target="../media/image2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059C-0DFD-470F-89EF-896A33D3D56C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-38915" y="3198175"/>
            <a:ext cx="9171943" cy="36598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154297" y="3317003"/>
            <a:ext cx="5789224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de-DE" altLang="en-US" b="1" u="sng" dirty="0">
                <a:solidFill>
                  <a:srgbClr val="FF0000"/>
                </a:solidFill>
                <a:latin typeface="Arial" pitchFamily="34" charset="0"/>
              </a:rPr>
              <a:t>Ingo </a:t>
            </a:r>
            <a:r>
              <a:rPr lang="de-DE" altLang="en-US" b="1" u="sng" dirty="0" smtClean="0">
                <a:solidFill>
                  <a:srgbClr val="FF0000"/>
                </a:solidFill>
                <a:latin typeface="Arial" pitchFamily="34" charset="0"/>
              </a:rPr>
              <a:t>Deppner</a:t>
            </a:r>
            <a:r>
              <a:rPr lang="de-DE" altLang="en-US" b="1" dirty="0" smtClean="0">
                <a:solidFill>
                  <a:srgbClr val="FF0000"/>
                </a:solidFill>
                <a:latin typeface="Arial" pitchFamily="34" charset="0"/>
              </a:rPr>
              <a:t> for the CBM Collaboration</a:t>
            </a:r>
            <a:endParaRPr lang="de-DE" altLang="en-US" b="1" dirty="0">
              <a:solidFill>
                <a:srgbClr val="FF0000"/>
              </a:solidFill>
              <a:latin typeface="Arial" pitchFamily="34" charset="0"/>
            </a:endParaRPr>
          </a:p>
          <a:p>
            <a:pPr algn="l"/>
            <a:r>
              <a:rPr lang="de-DE" altLang="en-US" sz="1600" b="1" dirty="0" smtClean="0">
                <a:solidFill>
                  <a:srgbClr val="FF0000"/>
                </a:solidFill>
                <a:latin typeface="Arial" pitchFamily="34" charset="0"/>
              </a:rPr>
              <a:t>Physikalisches Institut,</a:t>
            </a:r>
            <a:r>
              <a:rPr lang="en-US" altLang="en-US" sz="1600" b="1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br>
              <a:rPr lang="en-US" altLang="en-US" sz="16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en-US" altLang="en-US" sz="1600" b="1" dirty="0" smtClean="0">
                <a:solidFill>
                  <a:srgbClr val="FF0000"/>
                </a:solidFill>
                <a:latin typeface="Arial" pitchFamily="34" charset="0"/>
              </a:rPr>
              <a:t>Heidelberg Univ.</a:t>
            </a:r>
            <a:endParaRPr lang="en-US" altLang="en-US" sz="16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60466" y="4682531"/>
            <a:ext cx="8348512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itchFamily="34" charset="0"/>
              </a:rPr>
              <a:t>      </a:t>
            </a:r>
            <a:r>
              <a:rPr lang="en-US" altLang="en-US" b="1" u="sng" dirty="0" smtClean="0">
                <a:solidFill>
                  <a:srgbClr val="FF0000"/>
                </a:solidFill>
                <a:latin typeface="Arial" pitchFamily="34" charset="0"/>
              </a:rPr>
              <a:t>Outline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solidFill>
                  <a:srgbClr val="FF0000"/>
                </a:solidFill>
                <a:latin typeface="Arial" pitchFamily="34" charset="0"/>
              </a:rPr>
              <a:t>Motivation - the QCD phase diagram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solidFill>
                  <a:srgbClr val="FF0000"/>
                </a:solidFill>
                <a:latin typeface="Arial" pitchFamily="34" charset="0"/>
              </a:rPr>
              <a:t>Theoretically predicted observables probing the dense medium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solidFill>
                  <a:srgbClr val="FF0000"/>
                </a:solidFill>
                <a:latin typeface="Arial" pitchFamily="34" charset="0"/>
              </a:rPr>
              <a:t>The FAIR facility and the CBM experiment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solidFill>
                  <a:srgbClr val="FF0000"/>
                </a:solidFill>
                <a:latin typeface="Arial" pitchFamily="34" charset="0"/>
              </a:rPr>
              <a:t>Summary </a:t>
            </a:r>
            <a:endParaRPr lang="en-US" altLang="en-US" sz="20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952413" y="1214547"/>
            <a:ext cx="32829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b="1" dirty="0" smtClean="0">
                <a:solidFill>
                  <a:schemeClr val="bg1"/>
                </a:solidFill>
                <a:latin typeface="Arial" pitchFamily="34" charset="0"/>
              </a:rPr>
              <a:t>Event display of a Au + Au reaction at </a:t>
            </a:r>
            <a:r>
              <a:rPr lang="en-US" altLang="en-US" sz="1600" b="1" dirty="0" err="1" smtClean="0">
                <a:solidFill>
                  <a:schemeClr val="bg1"/>
                </a:solidFill>
                <a:latin typeface="Arial" pitchFamily="34" charset="0"/>
              </a:rPr>
              <a:t>E</a:t>
            </a:r>
            <a:r>
              <a:rPr lang="en-US" altLang="en-US" sz="1600" b="1" baseline="-25000" dirty="0" err="1" smtClean="0">
                <a:solidFill>
                  <a:schemeClr val="bg1"/>
                </a:solidFill>
                <a:latin typeface="Arial" pitchFamily="34" charset="0"/>
              </a:rPr>
              <a:t>beam</a:t>
            </a:r>
            <a:r>
              <a:rPr lang="en-US" altLang="en-US" sz="1600" b="1" dirty="0" smtClean="0">
                <a:solidFill>
                  <a:schemeClr val="bg1"/>
                </a:solidFill>
                <a:latin typeface="Arial" pitchFamily="34" charset="0"/>
              </a:rPr>
              <a:t> = 25 </a:t>
            </a:r>
            <a:r>
              <a:rPr lang="en-US" altLang="en-US" sz="1600" b="1" dirty="0" err="1" smtClean="0">
                <a:solidFill>
                  <a:schemeClr val="bg1"/>
                </a:solidFill>
                <a:latin typeface="Arial" pitchFamily="34" charset="0"/>
              </a:rPr>
              <a:t>AGeV</a:t>
            </a:r>
            <a:endParaRPr lang="en-US" altLang="en-US" sz="16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15" y="662066"/>
            <a:ext cx="9171943" cy="253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297" y="-1668"/>
            <a:ext cx="8952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physics program of the CBM experiment</a:t>
            </a:r>
          </a:p>
        </p:txBody>
      </p:sp>
      <p:pic>
        <p:nvPicPr>
          <p:cNvPr id="2058" name="Picture 10" descr="CBM-Log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138" y="3198175"/>
            <a:ext cx="893763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ildergebnis für logo fair darmstad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65" y="3195168"/>
            <a:ext cx="1474863" cy="122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10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988" y="2357367"/>
            <a:ext cx="5106012" cy="330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5"/>
          <p:cNvSpPr/>
          <p:nvPr/>
        </p:nvSpPr>
        <p:spPr>
          <a:xfrm>
            <a:off x="3829806" y="2189759"/>
            <a:ext cx="5268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de-DE" sz="12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Steinheimer</a:t>
            </a:r>
            <a:r>
              <a:rPr lang="de-DE" sz="12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de-DE" sz="12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Botvina</a:t>
            </a:r>
            <a:r>
              <a:rPr lang="de-DE" sz="12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lang="de-DE" sz="1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2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Bleicher</a:t>
            </a:r>
            <a:r>
              <a:rPr lang="en-US" sz="12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Phys.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. C 95, 014911 (2017)</a:t>
            </a:r>
            <a:endParaRPr lang="de-DE" sz="12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7"/>
          <p:cNvSpPr txBox="1"/>
          <p:nvPr/>
        </p:nvSpPr>
        <p:spPr>
          <a:xfrm>
            <a:off x="194890" y="1297629"/>
            <a:ext cx="60406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UrQMD prediction of subthreshold charm production via </a:t>
            </a:r>
          </a:p>
          <a:p>
            <a:pPr algn="l"/>
            <a:r>
              <a:rPr lang="en-US" sz="18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→ </a:t>
            </a:r>
            <a:r>
              <a:rPr lang="el-GR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sz="1800" b="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8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 and   N</a:t>
            </a: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→ N +J/</a:t>
            </a:r>
            <a:r>
              <a:rPr lang="el-GR" sz="18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endParaRPr lang="en-US" sz="1800" b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b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“It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opens the possibility to study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and propagation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dense hadronic environment </a:t>
            </a:r>
          </a:p>
          <a:p>
            <a:pPr marL="285750" indent="-285750" algn="l">
              <a:buFont typeface="Symbol" pitchFamily="18" charset="2"/>
              <a:buChar char="Þ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effects of chiral symmetry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restoration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become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visible”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production mechanism?</a:t>
            </a:r>
          </a:p>
          <a:p>
            <a:pPr algn="l"/>
            <a:r>
              <a:rPr lang="de-DE" sz="18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Extreamly rare probe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lang="de-DE" baseline="30000" dirty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de-DE" baseline="30000" dirty="0"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49299" y="-82841"/>
            <a:ext cx="68651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Charm as a probe of dense matter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4181896" y="3657592"/>
            <a:ext cx="669803" cy="95743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215218" y="4216998"/>
            <a:ext cx="1173902" cy="81220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0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49299" y="-82841"/>
            <a:ext cx="68651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Anti multi-strange hyperons as a probe of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Arial" pitchFamily="34" charset="0"/>
              </a:rPr>
              <a:t>deconfinement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2" y="1608971"/>
            <a:ext cx="3780632" cy="476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5"/>
          <p:cNvSpPr txBox="1"/>
          <p:nvPr/>
        </p:nvSpPr>
        <p:spPr>
          <a:xfrm>
            <a:off x="5535985" y="1348065"/>
            <a:ext cx="3243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[C. Blume, JP 31 (2005) S57]</a:t>
            </a:r>
            <a:endParaRPr lang="de-DE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11</a:t>
            </a:fld>
            <a:endParaRPr lang="en-US" altLang="en-US" dirty="0"/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50837" y="1399012"/>
            <a:ext cx="4714875" cy="3436938"/>
            <a:chOff x="374650" y="1721911"/>
            <a:chExt cx="4714875" cy="3436938"/>
          </a:xfrm>
        </p:grpSpPr>
        <p:pic>
          <p:nvPicPr>
            <p:cNvPr id="11" name="Picture 3" descr="OmegaPlus_PHSD_HSD_log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4650" y="1721911"/>
              <a:ext cx="4714875" cy="3436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Freeform 1"/>
            <p:cNvSpPr/>
            <p:nvPr/>
          </p:nvSpPr>
          <p:spPr bwMode="auto">
            <a:xfrm>
              <a:off x="1530933" y="2981325"/>
              <a:ext cx="269292" cy="969233"/>
            </a:xfrm>
            <a:custGeom>
              <a:avLst/>
              <a:gdLst>
                <a:gd name="connsiteX0" fmla="*/ 269292 w 269292"/>
                <a:gd name="connsiteY0" fmla="*/ 0 h 969233"/>
                <a:gd name="connsiteX1" fmla="*/ 126417 w 269292"/>
                <a:gd name="connsiteY1" fmla="*/ 161925 h 969233"/>
                <a:gd name="connsiteX2" fmla="*/ 97842 w 269292"/>
                <a:gd name="connsiteY2" fmla="*/ 704850 h 969233"/>
                <a:gd name="connsiteX3" fmla="*/ 12117 w 269292"/>
                <a:gd name="connsiteY3" fmla="*/ 942975 h 969233"/>
                <a:gd name="connsiteX4" fmla="*/ 2592 w 269292"/>
                <a:gd name="connsiteY4" fmla="*/ 952500 h 96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292" h="969233">
                  <a:moveTo>
                    <a:pt x="269292" y="0"/>
                  </a:moveTo>
                  <a:cubicBezTo>
                    <a:pt x="212142" y="22225"/>
                    <a:pt x="154992" y="44450"/>
                    <a:pt x="126417" y="161925"/>
                  </a:cubicBezTo>
                  <a:cubicBezTo>
                    <a:pt x="97842" y="279400"/>
                    <a:pt x="116892" y="574675"/>
                    <a:pt x="97842" y="704850"/>
                  </a:cubicBezTo>
                  <a:cubicBezTo>
                    <a:pt x="78792" y="835025"/>
                    <a:pt x="27992" y="901700"/>
                    <a:pt x="12117" y="942975"/>
                  </a:cubicBezTo>
                  <a:cubicBezTo>
                    <a:pt x="-3758" y="984250"/>
                    <a:pt x="-583" y="968375"/>
                    <a:pt x="2592" y="952500"/>
                  </a:cubicBezTo>
                </a:path>
              </a:pathLst>
            </a:custGeom>
            <a:noFill/>
            <a:ln w="317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sm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1044979" y="2043715"/>
              <a:ext cx="907645" cy="2493818"/>
            </a:xfrm>
            <a:prstGeom prst="rect">
              <a:avLst/>
            </a:prstGeom>
            <a:solidFill>
              <a:schemeClr val="bg1">
                <a:lumMod val="75000"/>
                <a:alpha val="49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sm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3339" y="2027470"/>
              <a:ext cx="9584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SIS100</a:t>
              </a: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6055661" y="1762939"/>
            <a:ext cx="358202" cy="4016319"/>
          </a:xfrm>
          <a:prstGeom prst="rect">
            <a:avLst/>
          </a:prstGeom>
          <a:solidFill>
            <a:schemeClr val="bg1">
              <a:lumMod val="75000"/>
              <a:alpha val="49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55528" y="2147280"/>
            <a:ext cx="958468" cy="38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SIS100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35985" y="6009759"/>
            <a:ext cx="2023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data available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6379426" y="5262500"/>
            <a:ext cx="34437" cy="74725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feld 11"/>
          <p:cNvSpPr txBox="1"/>
          <p:nvPr/>
        </p:nvSpPr>
        <p:spPr>
          <a:xfrm>
            <a:off x="1163944" y="2823286"/>
            <a:ext cx="511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FF0000"/>
                </a:solidFill>
              </a:rPr>
              <a:t>?</a:t>
            </a:r>
            <a:endParaRPr lang="de-DE" sz="40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5921936" y="4768678"/>
            <a:ext cx="983853" cy="109537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Textfeld 5"/>
          <p:cNvSpPr txBox="1"/>
          <p:nvPr/>
        </p:nvSpPr>
        <p:spPr>
          <a:xfrm>
            <a:off x="938212" y="1385201"/>
            <a:ext cx="3243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Vassiliev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CBM, private communication</a:t>
            </a:r>
            <a:endParaRPr lang="de-DE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129" y="4835950"/>
            <a:ext cx="47244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 sudden increase in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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yield could indicate an onset of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deconfinement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</a:t>
            </a:r>
            <a:r>
              <a:rPr lang="en-US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is a rare probe</a:t>
            </a:r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2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12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39" y="1671626"/>
            <a:ext cx="4005416" cy="382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138" y="1209961"/>
            <a:ext cx="4356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A. Andronic, P. Braun-Munzinger, J.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Stachel,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H. Stocker, Phys. Lett. B697, 203 (2011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arXiv:1010.2995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[nucl-th]</a:t>
            </a: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41375" y="1788745"/>
            <a:ext cx="371321" cy="3246120"/>
          </a:xfrm>
          <a:prstGeom prst="rect">
            <a:avLst/>
          </a:prstGeom>
          <a:solidFill>
            <a:schemeClr val="bg1">
              <a:lumMod val="75000"/>
              <a:alpha val="41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3766" y="1749449"/>
            <a:ext cx="9584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SIS100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3137" y="5452266"/>
            <a:ext cx="4005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Thermal model predicts a maximal yield at top SIS100 energies</a:t>
            </a:r>
          </a:p>
        </p:txBody>
      </p:sp>
      <p:pic>
        <p:nvPicPr>
          <p:cNvPr id="24" name="Grafik 6" descr="Bildschirmausschnit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816" y="1327790"/>
            <a:ext cx="4545590" cy="36320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74344" y="4782852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Local correlation between baryon number and strangeness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=&gt;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sensitivity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to deconfinement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Strangeness Population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Factor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5229809" y="1219834"/>
            <a:ext cx="3291606" cy="28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S. Zhang</a:t>
            </a:r>
            <a:r>
              <a:rPr kumimoji="0" lang="de-DE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et al., </a:t>
            </a:r>
            <a:r>
              <a:rPr kumimoji="0" lang="de-D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Phys.Lett</a:t>
            </a: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 B684, 224 (2010)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303" y="6121318"/>
            <a:ext cx="2336066" cy="37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5764299" y="1576784"/>
            <a:ext cx="371321" cy="2682744"/>
          </a:xfrm>
          <a:prstGeom prst="rect">
            <a:avLst/>
          </a:prstGeom>
          <a:solidFill>
            <a:schemeClr val="bg1">
              <a:lumMod val="75000"/>
              <a:alpha val="41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82095" y="3062084"/>
            <a:ext cx="9584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SIS100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841746" y="-90405"/>
            <a:ext cx="68651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Hypernuclei 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as 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a probe of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Arial" pitchFamily="34" charset="0"/>
              </a:rPr>
              <a:t>deconfinement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9" name="Picture 6" descr="Bildergebnis für logo fair darmstad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70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13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7"/>
          <a:srcRect l="45979" t="8726" r="5770" b="17603"/>
          <a:stretch/>
        </p:blipFill>
        <p:spPr>
          <a:xfrm>
            <a:off x="454442" y="1535157"/>
            <a:ext cx="4436867" cy="4761983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49299" y="-82841"/>
            <a:ext cx="68651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Fluctuations as a probe of the critical point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09" y="1903997"/>
            <a:ext cx="3386807" cy="172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599811" y="1738742"/>
            <a:ext cx="414397" cy="4012061"/>
          </a:xfrm>
          <a:prstGeom prst="rect">
            <a:avLst/>
          </a:prstGeom>
          <a:solidFill>
            <a:schemeClr val="bg1">
              <a:lumMod val="75000"/>
              <a:alpha val="49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562" y="5153776"/>
            <a:ext cx="13906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4205288"/>
            <a:ext cx="20097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681538"/>
            <a:ext cx="35052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3833813"/>
            <a:ext cx="2009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5271947"/>
            <a:ext cx="1200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67720" y="5541023"/>
            <a:ext cx="9584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SIS100</a:t>
            </a:r>
          </a:p>
        </p:txBody>
      </p:sp>
      <p:sp>
        <p:nvSpPr>
          <p:cNvPr id="12" name="Textfeld 18"/>
          <p:cNvSpPr txBox="1"/>
          <p:nvPr/>
        </p:nvSpPr>
        <p:spPr>
          <a:xfrm>
            <a:off x="1599811" y="2914114"/>
            <a:ext cx="511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FF0000"/>
                </a:solidFill>
              </a:rPr>
              <a:t>?</a:t>
            </a:r>
            <a:endParaRPr lang="de-DE" sz="4000" b="1" dirty="0">
              <a:solidFill>
                <a:srgbClr val="FF0000"/>
              </a:solidFill>
            </a:endParaRPr>
          </a:p>
        </p:txBody>
      </p:sp>
      <p:sp>
        <p:nvSpPr>
          <p:cNvPr id="24" name="Textfeld 4"/>
          <p:cNvSpPr txBox="1"/>
          <p:nvPr/>
        </p:nvSpPr>
        <p:spPr>
          <a:xfrm>
            <a:off x="1380207" y="1248967"/>
            <a:ext cx="319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HADES: M. Lorenz, QM 2017</a:t>
            </a:r>
            <a:br>
              <a:rPr lang="de-DE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STAR: X. Luo et al, CPOD 2014</a:t>
            </a:r>
            <a:endParaRPr lang="de-DE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5583" y="2204251"/>
            <a:ext cx="96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de-DE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 0.2</a:t>
            </a:r>
            <a:endParaRPr lang="de-DE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7562" y="1467164"/>
            <a:ext cx="35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vicinity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critical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2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14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83F60B2C-D9C5-48F3-96B4-2019EB1D1ED2" descr="image00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4" b="417"/>
          <a:stretch/>
        </p:blipFill>
        <p:spPr bwMode="auto">
          <a:xfrm>
            <a:off x="1441520" y="1444063"/>
            <a:ext cx="7544513" cy="475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8"/>
          <p:cNvSpPr txBox="1"/>
          <p:nvPr/>
        </p:nvSpPr>
        <p:spPr>
          <a:xfrm>
            <a:off x="6303147" y="2112293"/>
            <a:ext cx="1612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kern="0" dirty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600" kern="0" dirty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</a:p>
        </p:txBody>
      </p:sp>
      <p:sp>
        <p:nvSpPr>
          <p:cNvPr id="13" name="Textfeld 21"/>
          <p:cNvSpPr txBox="1"/>
          <p:nvPr/>
        </p:nvSpPr>
        <p:spPr>
          <a:xfrm>
            <a:off x="7196444" y="4815002"/>
            <a:ext cx="15399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dirty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dirty="0" err="1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dirty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18" name="TextBox 28"/>
          <p:cNvSpPr txBox="1"/>
          <p:nvPr/>
        </p:nvSpPr>
        <p:spPr>
          <a:xfrm>
            <a:off x="3835522" y="2116498"/>
            <a:ext cx="1287324" cy="287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chemeClr val="accent2"/>
                </a:solidFill>
                <a:latin typeface="Verdana"/>
                <a:cs typeface="Arial" charset="0"/>
              </a:rPr>
              <a:t>SIS18</a:t>
            </a:r>
            <a:endParaRPr lang="en-GB" sz="1200" kern="0" dirty="0">
              <a:solidFill>
                <a:schemeClr val="accent2"/>
              </a:solidFill>
              <a:latin typeface="Verdana"/>
              <a:cs typeface="Arial" charset="0"/>
            </a:endParaRPr>
          </a:p>
        </p:txBody>
      </p:sp>
      <p:graphicFrame>
        <p:nvGraphicFramePr>
          <p:cNvPr id="1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901966"/>
              </p:ext>
            </p:extLst>
          </p:nvPr>
        </p:nvGraphicFramePr>
        <p:xfrm>
          <a:off x="115983" y="4745154"/>
          <a:ext cx="4353225" cy="1387238"/>
        </p:xfrm>
        <a:graphic>
          <a:graphicData uri="http://schemas.openxmlformats.org/drawingml/2006/table">
            <a:tbl>
              <a:tblPr/>
              <a:tblGrid>
                <a:gridCol w="2080537"/>
                <a:gridCol w="1115429"/>
                <a:gridCol w="1157259"/>
              </a:tblGrid>
              <a:tr h="38153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Beam</a:t>
                      </a: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  <a:r>
                        <a:rPr kumimoji="0" lang="de-DE" sz="16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lab</a:t>
                      </a:r>
                      <a:r>
                        <a:rPr kumimoji="0" lang="de-DE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</a:t>
                      </a:r>
                      <a:r>
                        <a:rPr kumimoji="0" lang="de-DE" sz="16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max</a:t>
                      </a: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√s</a:t>
                      </a:r>
                      <a:r>
                        <a:rPr kumimoji="0" lang="de-DE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NN, max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9409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heavy ions (Au)</a:t>
                      </a: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11A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GeV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4.7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GeV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</a:tr>
              <a:tr h="29858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light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ions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(Z/A = 0.5)</a:t>
                      </a: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14A GeV</a:t>
                      </a: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5.3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GeV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E8"/>
                    </a:solidFill>
                  </a:tcPr>
                </a:tc>
              </a:tr>
              <a:tr h="33048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protons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29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GeV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7.5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GeV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45698" marB="456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</a:tr>
            </a:tbl>
          </a:graphicData>
        </a:graphic>
      </p:graphicFrame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749299" y="-82841"/>
            <a:ext cx="68651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acility for </a:t>
            </a:r>
            <a:r>
              <a:rPr lang="de-DE" sz="36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ntiproton &amp; </a:t>
            </a:r>
            <a:r>
              <a:rPr lang="de-DE" sz="36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de-DE" sz="36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esearch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85904" y="3104867"/>
            <a:ext cx="13805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CBM</a:t>
            </a:r>
            <a:endParaRPr lang="en-US" sz="40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15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0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749299" y="-82841"/>
            <a:ext cx="68651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acility for </a:t>
            </a:r>
            <a:r>
              <a:rPr lang="de-DE" sz="36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ntiproton &amp; </a:t>
            </a:r>
            <a:r>
              <a:rPr lang="de-DE" sz="36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de-DE" sz="36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esearch</a:t>
            </a:r>
          </a:p>
        </p:txBody>
      </p:sp>
      <p:pic>
        <p:nvPicPr>
          <p:cNvPr id="13" name="Picture 2" descr="https://www.gsi.de/fileadmin/_processed_/1/a/csm_FAIR_Fotomontage2016_7972469ad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1171"/>
          <a:stretch/>
        </p:blipFill>
        <p:spPr bwMode="auto">
          <a:xfrm>
            <a:off x="774020" y="1243339"/>
            <a:ext cx="7595959" cy="528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653596" y="4001339"/>
            <a:ext cx="13805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CBM</a:t>
            </a:r>
            <a:endParaRPr lang="en-US" sz="40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615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16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0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749299" y="-82841"/>
            <a:ext cx="68651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acility for </a:t>
            </a:r>
            <a:r>
              <a:rPr lang="de-DE" sz="36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ntiproton &amp; </a:t>
            </a:r>
            <a:r>
              <a:rPr lang="de-DE" sz="36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de-DE" sz="36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esearch</a:t>
            </a:r>
          </a:p>
        </p:txBody>
      </p:sp>
      <p:pic>
        <p:nvPicPr>
          <p:cNvPr id="13" name="Picture 2" descr="https://www.gsi.de/fileadmin/_processed_/1/a/csm_FAIR_Fotomontage2016_7972469ad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1171"/>
          <a:stretch/>
        </p:blipFill>
        <p:spPr bwMode="auto">
          <a:xfrm>
            <a:off x="774020" y="1243339"/>
            <a:ext cx="7595959" cy="528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6999" y="1529354"/>
            <a:ext cx="8889999" cy="3125863"/>
            <a:chOff x="127001" y="2463209"/>
            <a:chExt cx="8889999" cy="3125863"/>
          </a:xfrm>
        </p:grpSpPr>
        <p:pic>
          <p:nvPicPr>
            <p:cNvPr id="23" name="Picture 4" descr="https://www.gsi.de/fileadmin/_processed_/8/f/csm_Spatenstich1_d9bf60355a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24" b="21537"/>
            <a:stretch/>
          </p:blipFill>
          <p:spPr bwMode="auto">
            <a:xfrm>
              <a:off x="127001" y="2463209"/>
              <a:ext cx="8889999" cy="3125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itel 2"/>
            <p:cNvSpPr txBox="1">
              <a:spLocks/>
            </p:cNvSpPr>
            <p:nvPr/>
          </p:nvSpPr>
          <p:spPr>
            <a:xfrm>
              <a:off x="933921" y="2463209"/>
              <a:ext cx="7595959" cy="762000"/>
            </a:xfrm>
            <a:prstGeom prst="rect">
              <a:avLst/>
            </a:prstGeom>
          </p:spPr>
          <p:txBody>
            <a:bodyPr/>
            <a:lstStyle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r>
                <a:rPr lang="de-DE" sz="2400" b="1" kern="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FAIR Groundbreaking ceremony July 4th, 2017</a:t>
              </a:r>
              <a:endParaRPr lang="de-DE" sz="24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feld 3"/>
          <p:cNvSpPr txBox="1"/>
          <p:nvPr/>
        </p:nvSpPr>
        <p:spPr>
          <a:xfrm>
            <a:off x="126998" y="4655217"/>
            <a:ext cx="8890001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Civil construction of SIS 100 tunnel and CBM cave started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Detector installation/ commissioning 2021 – 2024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FAIR delivers 1</a:t>
            </a:r>
            <a:r>
              <a:rPr lang="en-US" sz="1800" b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beam 2024 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(FAIR phase 0 from 2018 on)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09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17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76" y="1388125"/>
            <a:ext cx="6575992" cy="339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85310" y="190390"/>
            <a:ext cx="68651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HADES and CBM cave</a:t>
            </a:r>
            <a:endParaRPr lang="de-DE" sz="3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299165" y="5062024"/>
            <a:ext cx="8545670" cy="7848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174625" indent="-1746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HADES</a:t>
            </a:r>
            <a:r>
              <a:rPr lang="en-US" altLang="de-DE" sz="18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mainly </a:t>
            </a:r>
            <a:r>
              <a:rPr lang="en-US" altLang="de-DE" sz="1800" b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p+p</a:t>
            </a:r>
            <a:r>
              <a:rPr lang="en-US" altLang="de-DE" sz="18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de-DE" sz="1800" b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p+A</a:t>
            </a:r>
            <a:r>
              <a:rPr lang="en-US" altLang="de-DE" sz="18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low material budget, 20°-85° polar angle, 20 kHz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de-DE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CBM</a:t>
            </a:r>
            <a:r>
              <a:rPr lang="en-US" altLang="de-DE" sz="18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de-DE" sz="1800" b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p+A</a:t>
            </a:r>
            <a:r>
              <a:rPr lang="en-US" altLang="de-DE" sz="18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A+A, larger material budget, 2.5°-25° polar angle, max. 10 MHz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15379" y="439270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HADES </a:t>
            </a:r>
            <a:endParaRPr lang="de-DE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>
            <a:stCxn id="2" idx="0"/>
          </p:cNvCxnSpPr>
          <p:nvPr/>
        </p:nvCxnSpPr>
        <p:spPr bwMode="auto">
          <a:xfrm flipV="1">
            <a:off x="3977379" y="3881718"/>
            <a:ext cx="854597" cy="5109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4500296" y="4465325"/>
            <a:ext cx="98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 </a:t>
            </a:r>
            <a:endParaRPr lang="de-DE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 bwMode="auto">
          <a:xfrm flipV="1">
            <a:off x="4993355" y="4137213"/>
            <a:ext cx="493059" cy="3281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0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18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uppierung 17411"/>
          <p:cNvGrpSpPr>
            <a:grpSpLocks/>
          </p:cNvGrpSpPr>
          <p:nvPr/>
        </p:nvGrpSpPr>
        <p:grpSpPr bwMode="auto">
          <a:xfrm>
            <a:off x="4412331" y="5066309"/>
            <a:ext cx="2303463" cy="1344613"/>
            <a:chOff x="4489450" y="4768850"/>
            <a:chExt cx="2303339" cy="1343830"/>
          </a:xfrm>
        </p:grpSpPr>
        <p:sp>
          <p:nvSpPr>
            <p:cNvPr id="23" name="Textfeld 15"/>
            <p:cNvSpPr txBox="1">
              <a:spLocks noChangeArrowheads="1"/>
            </p:cNvSpPr>
            <p:nvPr/>
          </p:nvSpPr>
          <p:spPr bwMode="auto">
            <a:xfrm>
              <a:off x="5603842" y="5804903"/>
              <a:ext cx="118894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altLang="en-US" sz="140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Muon System</a:t>
              </a:r>
            </a:p>
          </p:txBody>
        </p:sp>
        <p:cxnSp>
          <p:nvCxnSpPr>
            <p:cNvPr id="24" name="Gerade Verbindung 14"/>
            <p:cNvCxnSpPr>
              <a:cxnSpLocks noChangeShapeType="1"/>
              <a:stCxn id="23" idx="1"/>
            </p:cNvCxnSpPr>
            <p:nvPr/>
          </p:nvCxnSpPr>
          <p:spPr bwMode="auto">
            <a:xfrm flipH="1" flipV="1">
              <a:off x="4489450" y="4768850"/>
              <a:ext cx="1114365" cy="118993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" name="Gruppierung 30"/>
          <p:cNvGrpSpPr>
            <a:grpSpLocks/>
          </p:cNvGrpSpPr>
          <p:nvPr/>
        </p:nvGrpSpPr>
        <p:grpSpPr bwMode="auto">
          <a:xfrm>
            <a:off x="7174581" y="3464522"/>
            <a:ext cx="954088" cy="307975"/>
            <a:chOff x="7251706" y="3166475"/>
            <a:chExt cx="953905" cy="307777"/>
          </a:xfrm>
        </p:grpSpPr>
        <p:sp>
          <p:nvSpPr>
            <p:cNvPr id="29" name="Textfeld 20"/>
            <p:cNvSpPr txBox="1">
              <a:spLocks noChangeArrowheads="1"/>
            </p:cNvSpPr>
            <p:nvPr/>
          </p:nvSpPr>
          <p:spPr bwMode="auto">
            <a:xfrm>
              <a:off x="7735247" y="3166475"/>
              <a:ext cx="4703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altLang="en-US" sz="140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PSD</a:t>
              </a:r>
            </a:p>
          </p:txBody>
        </p:sp>
        <p:cxnSp>
          <p:nvCxnSpPr>
            <p:cNvPr id="30" name="Gerade Verbindung 25"/>
            <p:cNvCxnSpPr>
              <a:cxnSpLocks noChangeShapeType="1"/>
              <a:stCxn id="29" idx="1"/>
            </p:cNvCxnSpPr>
            <p:nvPr/>
          </p:nvCxnSpPr>
          <p:spPr bwMode="auto">
            <a:xfrm flipH="1">
              <a:off x="7251706" y="3320363"/>
              <a:ext cx="484095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1" name="Gruppierung 17407"/>
          <p:cNvGrpSpPr>
            <a:grpSpLocks/>
          </p:cNvGrpSpPr>
          <p:nvPr/>
        </p:nvGrpSpPr>
        <p:grpSpPr bwMode="auto">
          <a:xfrm>
            <a:off x="6020469" y="1553172"/>
            <a:ext cx="474662" cy="1004887"/>
            <a:chOff x="6098061" y="1255874"/>
            <a:chExt cx="473520" cy="1004726"/>
          </a:xfrm>
        </p:grpSpPr>
        <p:sp>
          <p:nvSpPr>
            <p:cNvPr id="32" name="Textfeld 19"/>
            <p:cNvSpPr txBox="1">
              <a:spLocks noChangeArrowheads="1"/>
            </p:cNvSpPr>
            <p:nvPr/>
          </p:nvSpPr>
          <p:spPr bwMode="auto">
            <a:xfrm>
              <a:off x="6098061" y="1255874"/>
              <a:ext cx="4735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de-DE" altLang="en-US" sz="140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TOF</a:t>
              </a:r>
            </a:p>
          </p:txBody>
        </p:sp>
        <p:cxnSp>
          <p:nvCxnSpPr>
            <p:cNvPr id="33" name="Gerade Verbindung 28"/>
            <p:cNvCxnSpPr>
              <a:cxnSpLocks noChangeShapeType="1"/>
            </p:cNvCxnSpPr>
            <p:nvPr/>
          </p:nvCxnSpPr>
          <p:spPr bwMode="auto">
            <a:xfrm flipH="1" flipV="1">
              <a:off x="6362535" y="1560625"/>
              <a:ext cx="153618" cy="69997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6050" y="1314450"/>
            <a:ext cx="8812213" cy="482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885310" y="190390"/>
            <a:ext cx="68651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 apparatus</a:t>
            </a:r>
            <a:endParaRPr lang="de-DE" sz="3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19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image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133" y="1289795"/>
            <a:ext cx="4692211" cy="457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94908" y="1247281"/>
            <a:ext cx="3681767" cy="46188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CBM: </a:t>
            </a: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 high 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experiment!</a:t>
            </a:r>
          </a:p>
          <a:p>
            <a:pPr algn="l">
              <a:spcBef>
                <a:spcPts val="0"/>
              </a:spcBef>
            </a:pP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spcBef>
                <a:spcPts val="0"/>
              </a:spcBef>
              <a:buFont typeface="Wingdings" pitchFamily="2" charset="2"/>
              <a:buChar char="à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Opens up new possibilities!</a:t>
            </a:r>
          </a:p>
          <a:p>
            <a:pPr marL="285750" indent="-285750" algn="l">
              <a:spcBef>
                <a:spcPts val="0"/>
              </a:spcBef>
              <a:buFont typeface="Wingdings" pitchFamily="2" charset="2"/>
              <a:buChar char="à"/>
            </a:pP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Electromagnetic observables, charm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production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b="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 statistics and good systematics on hadronic 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observables: </a:t>
            </a:r>
            <a:endParaRPr lang="en-US" sz="1800" b="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multi-strange baryons, flow,</a:t>
            </a:r>
          </a:p>
          <a:p>
            <a:pPr algn="l">
              <a:spcBef>
                <a:spcPts val="0"/>
              </a:spcBef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fluctuations</a:t>
            </a:r>
          </a:p>
          <a:p>
            <a:pPr algn="l">
              <a:spcBef>
                <a:spcPts val="0"/>
              </a:spcBef>
            </a:pP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New (exotic) observables:</a:t>
            </a:r>
          </a:p>
          <a:p>
            <a:pPr algn="l">
              <a:spcBef>
                <a:spcPts val="0"/>
              </a:spcBef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</a:t>
            </a:r>
            <a:r>
              <a:rPr lang="en-US" sz="1800" b="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kaonic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clusters, </a:t>
            </a:r>
            <a:r>
              <a:rPr lang="en-US" sz="1800" b="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hypernuclei</a:t>
            </a:r>
            <a:endParaRPr lang="en-US" sz="1800" b="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85310" y="190390"/>
            <a:ext cx="68651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 experiment</a:t>
            </a:r>
            <a:endParaRPr lang="de-DE" sz="3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86519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Motivation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4" descr="Bildschirmausschnit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7" y="3252100"/>
            <a:ext cx="5586879" cy="3253896"/>
          </a:xfrm>
          <a:prstGeom prst="rect">
            <a:avLst/>
          </a:prstGeom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60080" y="3210118"/>
            <a:ext cx="5502835" cy="26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200" b="0" i="1" dirty="0" smtClean="0">
                <a:cs typeface="Arial" charset="0"/>
              </a:rPr>
              <a:t>(K. Fukushima, T</a:t>
            </a:r>
            <a:r>
              <a:rPr lang="de-DE" sz="1200" b="0" i="1" dirty="0">
                <a:cs typeface="Arial" charset="0"/>
              </a:rPr>
              <a:t>. </a:t>
            </a:r>
            <a:r>
              <a:rPr lang="de-DE" sz="1200" b="0" i="1" dirty="0" smtClean="0">
                <a:cs typeface="Arial" charset="0"/>
              </a:rPr>
              <a:t>Hatsuda</a:t>
            </a:r>
            <a:r>
              <a:rPr lang="de-DE" sz="1200" b="0" i="1" dirty="0">
                <a:cs typeface="Arial" charset="0"/>
              </a:rPr>
              <a:t>, Rept.Prog.Phys.74:014001,2011)</a:t>
            </a:r>
          </a:p>
        </p:txBody>
      </p:sp>
      <p:pic>
        <p:nvPicPr>
          <p:cNvPr id="20" name="Grafik 3" descr="Bildschirmausschnit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18" y="4289611"/>
            <a:ext cx="3366997" cy="1922744"/>
          </a:xfrm>
          <a:prstGeom prst="rect">
            <a:avLst/>
          </a:prstGeom>
        </p:spPr>
      </p:pic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960" y="1190388"/>
            <a:ext cx="78695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large µ</a:t>
            </a:r>
            <a:r>
              <a:rPr lang="en-US" altLang="de-DE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most of the phase structure is speculation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 there a first order phase transition?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 there a critical point?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Does the </a:t>
            </a:r>
            <a:r>
              <a:rPr lang="en-US" alt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deconfinement</a:t>
            </a:r>
            <a:r>
              <a:rPr lang="en-US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phase transition coincide with the chiral symmetry restoration phase </a:t>
            </a:r>
            <a:r>
              <a:rPr lang="en-US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at high </a:t>
            </a:r>
            <a:r>
              <a:rPr lang="en-US" alt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</a:t>
            </a:r>
            <a:r>
              <a:rPr lang="en-US" altLang="de-DE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B</a:t>
            </a:r>
            <a:r>
              <a:rPr lang="en-US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Quarkyonic</a:t>
            </a:r>
            <a:r>
              <a:rPr lang="en-US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phase?</a:t>
            </a:r>
            <a:endParaRPr lang="en-US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862914" y="3106752"/>
            <a:ext cx="1413374" cy="106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 descr="Bildergebnis für logo fair darmstad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6486" y="3918466"/>
            <a:ext cx="149224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5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2869660" y="3842426"/>
            <a:ext cx="2993255" cy="121595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216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20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4D_hit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52244" y="1547316"/>
            <a:ext cx="4339098" cy="29026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87627" y="1845444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tx1"/>
                </a:solidFill>
              </a:rPr>
              <a:t>10 MHz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37112" y="1347261"/>
            <a:ext cx="4110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High rate scenario: STS hits </a:t>
            </a:r>
            <a:r>
              <a:rPr lang="en-US" b="1" dirty="0" err="1" smtClean="0">
                <a:solidFill>
                  <a:srgbClr val="002060"/>
                </a:solidFill>
              </a:rPr>
              <a:t>vs</a:t>
            </a:r>
            <a:r>
              <a:rPr lang="en-US" b="1" dirty="0" smtClean="0">
                <a:solidFill>
                  <a:srgbClr val="002060"/>
                </a:solidFill>
              </a:rPr>
              <a:t> time</a:t>
            </a:r>
            <a:endParaRPr lang="de-DE" b="1" dirty="0">
              <a:solidFill>
                <a:srgbClr val="002060"/>
              </a:solidFill>
            </a:endParaRPr>
          </a:p>
        </p:txBody>
      </p:sp>
      <p:pic>
        <p:nvPicPr>
          <p:cNvPr id="19" name="Picture 6" descr="Bildergebnis für logo fair darmstad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3"/>
          <p:cNvSpPr txBox="1">
            <a:spLocks noChangeArrowheads="1"/>
          </p:cNvSpPr>
          <p:nvPr/>
        </p:nvSpPr>
        <p:spPr bwMode="auto">
          <a:xfrm>
            <a:off x="363920" y="1354638"/>
            <a:ext cx="455574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l" eaLnBrk="1" hangingPunct="1"/>
            <a:r>
              <a:rPr lang="en-US" altLang="de-DE" sz="1800" b="1" dirty="0" smtClean="0">
                <a:latin typeface="Arial" pitchFamily="34" charset="0"/>
                <a:cs typeface="Arial" pitchFamily="34" charset="0"/>
              </a:rPr>
              <a:t>Novel readout system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no hardware trigger on events, free streaming trigger-less data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detector hits with time stamps</a:t>
            </a: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,</a:t>
            </a:r>
            <a:endParaRPr lang="en-US" altLang="de-DE" sz="18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49300" y="190390"/>
            <a:ext cx="71664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 readout and online system</a:t>
            </a:r>
            <a:endParaRPr lang="de-DE" sz="3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7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21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4D_hit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52244" y="1547316"/>
            <a:ext cx="4339098" cy="29026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87627" y="1845444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tx1"/>
                </a:solidFill>
              </a:rPr>
              <a:t>10 MHz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37112" y="1347261"/>
            <a:ext cx="4110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High rate scenario: STS hits </a:t>
            </a:r>
            <a:r>
              <a:rPr lang="en-US" b="1" dirty="0" err="1" smtClean="0">
                <a:solidFill>
                  <a:srgbClr val="002060"/>
                </a:solidFill>
              </a:rPr>
              <a:t>vs</a:t>
            </a:r>
            <a:r>
              <a:rPr lang="en-US" b="1" dirty="0" smtClean="0">
                <a:solidFill>
                  <a:srgbClr val="002060"/>
                </a:solidFill>
              </a:rPr>
              <a:t> time</a:t>
            </a:r>
            <a:endParaRPr lang="de-DE" b="1" dirty="0">
              <a:solidFill>
                <a:srgbClr val="002060"/>
              </a:solidFill>
            </a:endParaRPr>
          </a:p>
        </p:txBody>
      </p:sp>
      <p:pic>
        <p:nvPicPr>
          <p:cNvPr id="19" name="Picture 6" descr="Bildergebnis für logo fair darmstad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420231" y="1747888"/>
            <a:ext cx="4456349" cy="3875651"/>
            <a:chOff x="4420231" y="1747888"/>
            <a:chExt cx="4456349" cy="3875651"/>
          </a:xfrm>
        </p:grpSpPr>
        <p:pic>
          <p:nvPicPr>
            <p:cNvPr id="18" name="Picture 17" descr="4D_hits_tracks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20231" y="2642448"/>
              <a:ext cx="4456349" cy="298109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602867" y="2582725"/>
              <a:ext cx="2260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Track reconstruction</a:t>
              </a:r>
              <a:endParaRPr lang="de-DE" b="1" dirty="0">
                <a:solidFill>
                  <a:srgbClr val="002060"/>
                </a:solidFill>
              </a:endParaRPr>
            </a:p>
          </p:txBody>
        </p:sp>
        <p:sp>
          <p:nvSpPr>
            <p:cNvPr id="3" name="Down Arrow 2"/>
            <p:cNvSpPr/>
            <p:nvPr/>
          </p:nvSpPr>
          <p:spPr bwMode="auto">
            <a:xfrm rot="1749513">
              <a:off x="7093915" y="1747888"/>
              <a:ext cx="299053" cy="905297"/>
            </a:xfrm>
            <a:prstGeom prst="down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sm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49300" y="190390"/>
            <a:ext cx="71664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 readout and online system</a:t>
            </a:r>
            <a:endParaRPr lang="de-DE" sz="3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13"/>
          <p:cNvSpPr txBox="1">
            <a:spLocks noChangeArrowheads="1"/>
          </p:cNvSpPr>
          <p:nvPr/>
        </p:nvSpPr>
        <p:spPr bwMode="auto">
          <a:xfrm>
            <a:off x="363920" y="1354638"/>
            <a:ext cx="455574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l" eaLnBrk="1" hangingPunct="1"/>
            <a:r>
              <a:rPr lang="en-US" altLang="de-DE" sz="1800" b="1" dirty="0" smtClean="0">
                <a:latin typeface="Arial" pitchFamily="34" charset="0"/>
                <a:cs typeface="Arial" pitchFamily="34" charset="0"/>
              </a:rPr>
              <a:t>Novel readout system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no hardware trigger on events, free streaming trigger-less data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detector hits with time stamps,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full online 4-D track and event </a:t>
            </a: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reconstruction</a:t>
            </a:r>
          </a:p>
          <a:p>
            <a:pPr marL="0" indent="0" algn="l" eaLnBrk="1" hangingPunct="1"/>
            <a:r>
              <a:rPr lang="de-DE" sz="1800" dirty="0"/>
              <a:t> </a:t>
            </a:r>
            <a:r>
              <a:rPr lang="de-DE" sz="1800" dirty="0" smtClean="0"/>
              <a:t>       </a:t>
            </a:r>
            <a:r>
              <a:rPr lang="de-DE" sz="1800" dirty="0" smtClean="0">
                <a:solidFill>
                  <a:srgbClr val="FF0000"/>
                </a:solidFill>
              </a:rPr>
              <a:t>- </a:t>
            </a:r>
            <a:r>
              <a:rPr lang="de-DE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</a:t>
            </a:r>
            <a:r>
              <a:rPr lang="de-DE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online </a:t>
            </a:r>
            <a:r>
              <a:rPr lang="de-DE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endParaRPr lang="en-US" altLang="de-DE" sz="1800" b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Full analysis of 10 MHz event rate implemented, only very moderate losses in efficiency</a:t>
            </a:r>
          </a:p>
          <a:p>
            <a:pPr marL="0" indent="0" algn="l" eaLnBrk="1" hangingPunct="1"/>
            <a:endParaRPr lang="en-US" altLang="de-DE" sz="1800" b="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3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4D_hit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52244" y="1547316"/>
            <a:ext cx="4339098" cy="29026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87627" y="1845444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tx1"/>
                </a:solidFill>
              </a:rPr>
              <a:t>10 MHz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37112" y="1347261"/>
            <a:ext cx="4110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High rate scenario: STS hits </a:t>
            </a:r>
            <a:r>
              <a:rPr lang="en-US" b="1" dirty="0" err="1" smtClean="0">
                <a:solidFill>
                  <a:srgbClr val="002060"/>
                </a:solidFill>
              </a:rPr>
              <a:t>vs</a:t>
            </a:r>
            <a:r>
              <a:rPr lang="en-US" b="1" dirty="0" smtClean="0">
                <a:solidFill>
                  <a:srgbClr val="002060"/>
                </a:solidFill>
              </a:rPr>
              <a:t> time</a:t>
            </a:r>
            <a:endParaRPr lang="de-DE" b="1" dirty="0">
              <a:solidFill>
                <a:srgbClr val="002060"/>
              </a:solidFill>
            </a:endParaRPr>
          </a:p>
        </p:txBody>
      </p:sp>
      <p:pic>
        <p:nvPicPr>
          <p:cNvPr id="19" name="Picture 6" descr="Bildergebnis für logo fair darmstad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3"/>
          <p:cNvSpPr txBox="1">
            <a:spLocks noChangeArrowheads="1"/>
          </p:cNvSpPr>
          <p:nvPr/>
        </p:nvSpPr>
        <p:spPr bwMode="auto">
          <a:xfrm>
            <a:off x="363920" y="1354638"/>
            <a:ext cx="455574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l" eaLnBrk="1" hangingPunct="1"/>
            <a:r>
              <a:rPr lang="en-US" altLang="de-DE" sz="1800" b="1" dirty="0" smtClean="0">
                <a:latin typeface="Arial" pitchFamily="34" charset="0"/>
                <a:cs typeface="Arial" pitchFamily="34" charset="0"/>
              </a:rPr>
              <a:t>Novel readout system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no hardware trigger on events, free streaming trigger-less data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detector hits with time stamps,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full online 4-D track and event </a:t>
            </a: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reconstruction</a:t>
            </a:r>
          </a:p>
          <a:p>
            <a:pPr marL="0" indent="0" algn="l" eaLnBrk="1" hangingPunct="1"/>
            <a:r>
              <a:rPr lang="de-DE" sz="1800" dirty="0"/>
              <a:t> </a:t>
            </a:r>
            <a:r>
              <a:rPr lang="de-DE" sz="1800" dirty="0" smtClean="0"/>
              <a:t>       </a:t>
            </a:r>
            <a:r>
              <a:rPr lang="de-DE" sz="1800" dirty="0" smtClean="0">
                <a:solidFill>
                  <a:srgbClr val="FF0000"/>
                </a:solidFill>
              </a:rPr>
              <a:t>- </a:t>
            </a:r>
            <a:r>
              <a:rPr lang="de-DE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</a:t>
            </a:r>
            <a:r>
              <a:rPr lang="de-DE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online </a:t>
            </a:r>
            <a:r>
              <a:rPr lang="de-DE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endParaRPr lang="en-US" altLang="de-DE" sz="1800" b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de-DE" sz="1800" b="0" dirty="0" smtClean="0">
                <a:latin typeface="Arial" pitchFamily="34" charset="0"/>
                <a:cs typeface="Arial" pitchFamily="34" charset="0"/>
              </a:rPr>
              <a:t>Full analysis of 10 MHz event rate implemented, only very moderate losses in efficiency</a:t>
            </a:r>
          </a:p>
          <a:p>
            <a:pPr marL="0" indent="0" algn="l" eaLnBrk="1" hangingPunct="1"/>
            <a:endParaRPr lang="en-US" altLang="de-DE" sz="1800" b="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20231" y="1747888"/>
            <a:ext cx="4456349" cy="3875651"/>
            <a:chOff x="4420231" y="1747888"/>
            <a:chExt cx="4456349" cy="3875651"/>
          </a:xfrm>
        </p:grpSpPr>
        <p:pic>
          <p:nvPicPr>
            <p:cNvPr id="18" name="Picture 17" descr="4D_hits_tracks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20231" y="2642448"/>
              <a:ext cx="4456349" cy="298109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602867" y="2582725"/>
              <a:ext cx="2260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Track reconstruction</a:t>
              </a:r>
              <a:endParaRPr lang="de-DE" b="1" dirty="0">
                <a:solidFill>
                  <a:srgbClr val="002060"/>
                </a:solidFill>
              </a:endParaRPr>
            </a:p>
          </p:txBody>
        </p:sp>
        <p:sp>
          <p:nvSpPr>
            <p:cNvPr id="3" name="Down Arrow 2"/>
            <p:cNvSpPr/>
            <p:nvPr/>
          </p:nvSpPr>
          <p:spPr bwMode="auto">
            <a:xfrm rot="1749513">
              <a:off x="7093915" y="1747888"/>
              <a:ext cx="299053" cy="905297"/>
            </a:xfrm>
            <a:prstGeom prst="down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sm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08362" y="2877987"/>
            <a:ext cx="4489640" cy="3920292"/>
            <a:chOff x="4208362" y="2877987"/>
            <a:chExt cx="4489640" cy="3920292"/>
          </a:xfrm>
        </p:grpSpPr>
        <p:sp>
          <p:nvSpPr>
            <p:cNvPr id="25" name="Down Arrow 24"/>
            <p:cNvSpPr/>
            <p:nvPr/>
          </p:nvSpPr>
          <p:spPr bwMode="auto">
            <a:xfrm rot="1749513">
              <a:off x="6441911" y="2877987"/>
              <a:ext cx="299053" cy="905297"/>
            </a:xfrm>
            <a:prstGeom prst="down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sm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23" name="Picture 22" descr="4D_hits_tracks_events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08362" y="3817188"/>
              <a:ext cx="4456348" cy="298109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457464" y="3663466"/>
              <a:ext cx="42405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Event reconstruction – clustering tracks </a:t>
              </a:r>
              <a:endParaRPr lang="de-DE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49300" y="190390"/>
            <a:ext cx="71664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 readout and online system</a:t>
            </a:r>
            <a:endParaRPr lang="de-DE" sz="3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3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23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559" y="3058386"/>
            <a:ext cx="3531441" cy="322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054203"/>
            <a:ext cx="5536392" cy="309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5"/>
          <p:cNvSpPr txBox="1"/>
          <p:nvPr/>
        </p:nvSpPr>
        <p:spPr>
          <a:xfrm>
            <a:off x="1778033" y="2797938"/>
            <a:ext cx="195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7"/>
          <p:cNvSpPr txBox="1"/>
          <p:nvPr/>
        </p:nvSpPr>
        <p:spPr>
          <a:xfrm>
            <a:off x="6593763" y="2797938"/>
            <a:ext cx="195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TOF + TRD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6"/>
          <p:cNvSpPr txBox="1">
            <a:spLocks noChangeArrowheads="1"/>
          </p:cNvSpPr>
          <p:nvPr/>
        </p:nvSpPr>
        <p:spPr bwMode="auto">
          <a:xfrm>
            <a:off x="350837" y="1360525"/>
            <a:ext cx="39243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buFont typeface="Arial" pitchFamily="34" charset="0"/>
              <a:buChar char="•"/>
            </a:pP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Hadron 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id: 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TOF (+TRD)</a:t>
            </a:r>
            <a:endParaRPr lang="de-DE" altLang="de-DE" sz="1800" b="0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de-DE" altLang="de-DE" sz="1800" b="0" dirty="0" err="1">
                <a:latin typeface="Arial" pitchFamily="34" charset="0"/>
                <a:cs typeface="Arial" pitchFamily="34" charset="0"/>
              </a:rPr>
              <a:t>Lepton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b="0" dirty="0" err="1">
                <a:latin typeface="Arial" pitchFamily="34" charset="0"/>
                <a:cs typeface="Arial" pitchFamily="34" charset="0"/>
              </a:rPr>
              <a:t>id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: RICH+TRD </a:t>
            </a:r>
            <a:r>
              <a:rPr lang="de-DE" altLang="de-DE" sz="1800" b="0" dirty="0" err="1">
                <a:latin typeface="Arial" pitchFamily="34" charset="0"/>
                <a:cs typeface="Arial" pitchFamily="34" charset="0"/>
              </a:rPr>
              <a:t>or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 MUCH</a:t>
            </a:r>
          </a:p>
          <a:p>
            <a:pPr algn="l" eaLnBrk="1" hangingPunct="1">
              <a:buFont typeface="Arial" pitchFamily="34" charset="0"/>
              <a:buChar char="•"/>
            </a:pPr>
            <a:r>
              <a:rPr lang="de-DE" altLang="de-DE" sz="1800" b="0" dirty="0">
                <a:latin typeface="Symbol" pitchFamily="18" charset="2"/>
                <a:cs typeface="Arial" pitchFamily="34" charset="0"/>
              </a:rPr>
              <a:t>g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, </a:t>
            </a:r>
            <a:r>
              <a:rPr lang="de-DE" altLang="de-DE" sz="1800" b="0" dirty="0">
                <a:latin typeface="Symbol" pitchFamily="18" charset="2"/>
                <a:cs typeface="Arial" pitchFamily="34" charset="0"/>
              </a:rPr>
              <a:t>p</a:t>
            </a:r>
            <a:r>
              <a:rPr lang="de-DE" altLang="de-DE" sz="1800" b="0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de-DE" altLang="de-DE" sz="1800" b="0" dirty="0">
                <a:latin typeface="Arial" pitchFamily="34" charset="0"/>
                <a:cs typeface="Arial" pitchFamily="34" charset="0"/>
              </a:rPr>
              <a:t>: </a:t>
            </a:r>
            <a:r>
              <a:rPr lang="de-DE" altLang="de-DE" sz="1800" b="0" dirty="0" smtClean="0">
                <a:latin typeface="Arial" pitchFamily="34" charset="0"/>
                <a:cs typeface="Arial" pitchFamily="34" charset="0"/>
              </a:rPr>
              <a:t>EMC (or RICH)</a:t>
            </a:r>
            <a:endParaRPr lang="de-DE" altLang="de-DE" sz="1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885310" y="190390"/>
            <a:ext cx="68651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PID</a:t>
            </a:r>
            <a:endParaRPr lang="de-DE" sz="3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24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KFParticleFinderBlockDiagra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9940" y="1546741"/>
            <a:ext cx="8405909" cy="4504772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885310" y="190390"/>
            <a:ext cx="68651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particle identification </a:t>
            </a:r>
            <a:endParaRPr lang="de-DE" sz="3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0319" y="1206500"/>
            <a:ext cx="310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KF Particle Finder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4837252"/>
            <a:ext cx="2797175" cy="198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22140" y="1271083"/>
            <a:ext cx="21948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I.Vassiliev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V.Akishina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I.Kisel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P.Kisel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M.Zyzak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25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885310" y="190390"/>
            <a:ext cx="68651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 and Efficiency</a:t>
            </a:r>
            <a:endParaRPr lang="de-DE" sz="3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12" y="1261034"/>
            <a:ext cx="2842155" cy="2762839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63" y="1261034"/>
            <a:ext cx="2785975" cy="2724357"/>
          </a:xfrm>
          <a:prstGeom prst="rect">
            <a:avLst/>
          </a:prstGeom>
        </p:spPr>
      </p:pic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48" y="1280274"/>
            <a:ext cx="2715626" cy="2724357"/>
          </a:xfrm>
          <a:prstGeom prst="rect">
            <a:avLst/>
          </a:prstGeom>
        </p:spPr>
      </p:pic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11" y="3985391"/>
            <a:ext cx="2842155" cy="2719912"/>
          </a:xfrm>
          <a:prstGeom prst="rect">
            <a:avLst/>
          </a:prstGeom>
        </p:spPr>
      </p:pic>
      <p:pic>
        <p:nvPicPr>
          <p:cNvPr id="25" name="Picture 24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63" y="3965643"/>
            <a:ext cx="2842627" cy="2759407"/>
          </a:xfrm>
          <a:prstGeom prst="rect">
            <a:avLst/>
          </a:prstGeom>
        </p:spPr>
      </p:pic>
      <p:pic>
        <p:nvPicPr>
          <p:cNvPr id="26" name="Picture 25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48" y="3965643"/>
            <a:ext cx="2869217" cy="26814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5400" y="3730109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</p:spTree>
    <p:extLst>
      <p:ext uri="{BB962C8B-B14F-4D97-AF65-F5344CB8AC3E}">
        <p14:creationId xmlns:p14="http://schemas.microsoft.com/office/powerpoint/2010/main" val="160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06500"/>
            <a:ext cx="8277225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26</a:t>
            </a:fld>
            <a:endParaRPr lang="en-US" alt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06500"/>
            <a:ext cx="54959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85310" y="190390"/>
            <a:ext cx="68651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 and Efficiency</a:t>
            </a:r>
            <a:endParaRPr lang="de-DE" sz="3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105835" y="5262282"/>
            <a:ext cx="4740509" cy="833718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27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948667"/>
              </p:ext>
            </p:extLst>
          </p:nvPr>
        </p:nvGraphicFramePr>
        <p:xfrm>
          <a:off x="285720" y="2244833"/>
          <a:ext cx="8429687" cy="3197145"/>
        </p:xfrm>
        <a:graphic>
          <a:graphicData uri="http://schemas.openxmlformats.org/drawingml/2006/table">
            <a:tbl>
              <a:tblPr/>
              <a:tblGrid>
                <a:gridCol w="1047758"/>
                <a:gridCol w="718709"/>
                <a:gridCol w="779324"/>
                <a:gridCol w="606141"/>
                <a:gridCol w="701391"/>
                <a:gridCol w="458936"/>
                <a:gridCol w="779324"/>
                <a:gridCol w="779324"/>
                <a:gridCol w="935189"/>
                <a:gridCol w="865915"/>
                <a:gridCol w="757676"/>
              </a:tblGrid>
              <a:tr h="926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 smtClean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Particle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(mass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 err="1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MeV</a:t>
                      </a: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/c</a:t>
                      </a:r>
                      <a:r>
                        <a:rPr lang="en-GB" sz="1400" kern="50" baseline="3000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2</a:t>
                      </a: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)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Multi-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 err="1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plicity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6 </a:t>
                      </a:r>
                      <a:r>
                        <a:rPr lang="en-GB" sz="1400" kern="50" dirty="0" err="1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AGeV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Multi-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 err="1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plicity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10 </a:t>
                      </a:r>
                      <a:r>
                        <a:rPr lang="en-GB" sz="1400" kern="50" dirty="0" err="1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AGeV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400" kern="5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decay</a:t>
                      </a:r>
                      <a:endParaRPr lang="de-DE" sz="1400" kern="5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mode</a:t>
                      </a:r>
                      <a:endParaRPr lang="de-DE" sz="1400" kern="5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BR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400" kern="5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ε</a:t>
                      </a:r>
                      <a:r>
                        <a:rPr lang="en-GB" sz="1400" kern="5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 (%)</a:t>
                      </a:r>
                      <a:endParaRPr lang="de-DE" sz="1400" kern="5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yield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(s</a:t>
                      </a:r>
                      <a:r>
                        <a:rPr lang="en-GB" sz="1400" kern="50" baseline="3000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-1</a:t>
                      </a: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) 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6A</a:t>
                      </a:r>
                      <a:r>
                        <a:rPr lang="en-US" sz="1400" kern="50" dirty="0" err="1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GeV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yield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(s</a:t>
                      </a:r>
                      <a:r>
                        <a:rPr lang="en-US" sz="1400" kern="50" baseline="3000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-1</a:t>
                      </a: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) 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10AGeV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yield in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10 weeks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6AGeV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yield in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10 weeks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10 </a:t>
                      </a:r>
                      <a:r>
                        <a:rPr lang="en-US" sz="1400" kern="50" dirty="0" err="1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AGeV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IR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MHz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 dirty="0" smtClean="0">
                          <a:latin typeface="Arial"/>
                          <a:ea typeface="Bitstream Vera Sans"/>
                          <a:cs typeface="Arial"/>
                        </a:rPr>
                        <a:t>Λ</a:t>
                      </a:r>
                      <a:r>
                        <a:rPr lang="de-DE" sz="1400" kern="50" dirty="0" smtClean="0">
                          <a:latin typeface="Arial"/>
                          <a:ea typeface="Bitstream Vera Sans"/>
                          <a:cs typeface="Bitstream Vera Sans"/>
                        </a:rPr>
                        <a:t> </a:t>
                      </a: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(1115)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4.6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-4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0.034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 smtClean="0">
                          <a:latin typeface="Arial"/>
                          <a:ea typeface="Bitstream Vera Sans"/>
                          <a:cs typeface="Bitstream Vera Sans"/>
                        </a:rPr>
                        <a:t>pπ</a:t>
                      </a:r>
                      <a:r>
                        <a:rPr lang="de-DE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+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0.64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11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1.1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81.3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6.6·10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6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2.2·10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8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kern="50" dirty="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b="1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8000"/>
                      </a:srgbClr>
                    </a:solidFill>
                  </a:tcPr>
                </a:tc>
              </a:tr>
              <a:tr h="32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Ξ</a:t>
                      </a:r>
                      <a:r>
                        <a:rPr lang="de-DE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</a:t>
                      </a: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 (1321)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0.054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0.222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Λπ</a:t>
                      </a:r>
                      <a:r>
                        <a:rPr lang="de-DE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1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6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3.2</a:t>
                      </a: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3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1.3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4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1.9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7.8</a:t>
                      </a: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kern="50" dirty="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b="1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8000"/>
                      </a:srgbClr>
                    </a:solidFill>
                  </a:tcPr>
                </a:tc>
              </a:tr>
              <a:tr h="32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Ξ</a:t>
                      </a:r>
                      <a:r>
                        <a:rPr lang="de-DE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+</a:t>
                      </a: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 (1321)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3.0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-5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5.4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-4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Λπ</a:t>
                      </a:r>
                      <a:r>
                        <a:rPr lang="de-DE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+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1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3.3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9.9·10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-1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17.8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5.9</a:t>
                      </a: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6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1.1</a:t>
                      </a: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8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kern="50" dirty="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b="1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8000"/>
                      </a:srgbClr>
                    </a:solidFill>
                  </a:tcPr>
                </a:tc>
              </a:tr>
              <a:tr h="32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Ω</a:t>
                      </a:r>
                      <a:r>
                        <a:rPr lang="de-DE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</a:t>
                      </a: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 (1672)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5.8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-4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5.6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-3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Λ</a:t>
                      </a: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K</a:t>
                      </a:r>
                      <a:r>
                        <a:rPr lang="de-DE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0.68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5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17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164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1.0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8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9.6</a:t>
                      </a: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8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kern="50" dirty="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b="1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8000"/>
                      </a:srgbClr>
                    </a:solidFill>
                  </a:tcPr>
                </a:tc>
              </a:tr>
              <a:tr h="32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Ω</a:t>
                      </a:r>
                      <a:r>
                        <a:rPr lang="de-DE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+</a:t>
                      </a: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 (1672)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-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7·10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-5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 dirty="0">
                          <a:latin typeface="Arial"/>
                          <a:ea typeface="Bitstream Vera Sans"/>
                          <a:cs typeface="Bitstream Vera Sans"/>
                        </a:rPr>
                        <a:t>Λ</a:t>
                      </a: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K</a:t>
                      </a:r>
                      <a:r>
                        <a:rPr lang="de-DE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+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0.68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3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-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0.86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0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5.2</a:t>
                      </a: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6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kern="50" dirty="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b="1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8000"/>
                      </a:srgbClr>
                    </a:solidFill>
                  </a:tcPr>
                </a:tc>
              </a:tr>
              <a:tr h="32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3 </a:t>
                      </a:r>
                      <a:r>
                        <a:rPr lang="el-GR" sz="1400" kern="50" baseline="-25000">
                          <a:latin typeface="Arial"/>
                          <a:ea typeface="Bitstream Vera Sans"/>
                          <a:cs typeface="Bitstream Vera Sans"/>
                        </a:rPr>
                        <a:t>Λ</a:t>
                      </a: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H (2993)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4.2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-2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3.8·10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-2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3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He</a:t>
                      </a: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π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0.25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19.2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2·10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3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1.8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3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1.2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/>
                          <a:ea typeface="Bitstream Vera Sans"/>
                          <a:cs typeface="Bitstream Vera Sans"/>
                        </a:rPr>
                        <a:t>1.1</a:t>
                      </a: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kern="50" dirty="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b="1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8000"/>
                      </a:srgbClr>
                    </a:solidFill>
                  </a:tcPr>
                </a:tc>
              </a:tr>
              <a:tr h="32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4</a:t>
                      </a:r>
                      <a:r>
                        <a:rPr lang="el-GR" sz="1400" kern="50" baseline="-25000">
                          <a:latin typeface="Arial"/>
                          <a:ea typeface="Bitstream Vera Sans"/>
                          <a:cs typeface="Bitstream Vera Sans"/>
                        </a:rPr>
                        <a:t>Λ</a:t>
                      </a: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He (3930)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2.4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-3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1.9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-3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3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Hep</a:t>
                      </a: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π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0.32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14.7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110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87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6.6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8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/>
                          <a:ea typeface="Bitstream Vera Sans"/>
                          <a:cs typeface="Bitstream Vera Sans"/>
                        </a:rPr>
                        <a:t>5.2</a:t>
                      </a: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8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kern="50" dirty="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b="1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8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21056" y="1435315"/>
            <a:ext cx="8301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002060"/>
                </a:solidFill>
              </a:rPr>
              <a:t>Expected particle yields </a:t>
            </a:r>
            <a:r>
              <a:rPr lang="de-DE" sz="3200" b="1" dirty="0" err="1" smtClean="0">
                <a:solidFill>
                  <a:srgbClr val="002060"/>
                </a:solidFill>
              </a:rPr>
              <a:t>Au+Au</a:t>
            </a:r>
            <a:r>
              <a:rPr lang="de-DE" sz="3200" b="1" dirty="0" smtClean="0">
                <a:solidFill>
                  <a:srgbClr val="002060"/>
                </a:solidFill>
              </a:rPr>
              <a:t> @ 6, 10 AGeV</a:t>
            </a:r>
            <a:endParaRPr lang="de-DE" sz="3200" b="1" dirty="0">
              <a:solidFill>
                <a:srgbClr val="002060"/>
              </a:solidFill>
            </a:endParaRPr>
          </a:p>
        </p:txBody>
      </p:sp>
      <p:pic>
        <p:nvPicPr>
          <p:cNvPr id="18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85310" y="-123935"/>
            <a:ext cx="68651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Reconstruction of hyperons and hypernuclei</a:t>
            </a:r>
            <a:endParaRPr lang="de-DE" sz="3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149830" y="3074914"/>
            <a:ext cx="765930" cy="2546701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964" y="5614769"/>
            <a:ext cx="8123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systematic measurement of multi-dimensional observables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rare probes become possible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36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28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78" y="1285357"/>
            <a:ext cx="1694078" cy="2448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75" y="1315309"/>
            <a:ext cx="1711424" cy="2418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3" y="3783106"/>
            <a:ext cx="1680343" cy="243395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11"/>
          <a:stretch/>
        </p:blipFill>
        <p:spPr bwMode="auto">
          <a:xfrm>
            <a:off x="5540174" y="3785027"/>
            <a:ext cx="1723851" cy="2441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986" y="1315309"/>
            <a:ext cx="1676891" cy="2418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743" y="3785027"/>
            <a:ext cx="1679783" cy="2422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885310" y="-123935"/>
            <a:ext cx="68651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 technical design report status</a:t>
            </a:r>
            <a:endParaRPr lang="de-DE" sz="3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09545" y="1176809"/>
            <a:ext cx="5034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0" dirty="0"/>
              <a:t>http://www.fair-center.eu/en/for-users/experiments/cbm/documents.html</a:t>
            </a:r>
          </a:p>
        </p:txBody>
      </p:sp>
      <p:graphicFrame>
        <p:nvGraphicFramePr>
          <p:cNvPr id="2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580839"/>
              </p:ext>
            </p:extLst>
          </p:nvPr>
        </p:nvGraphicFramePr>
        <p:xfrm>
          <a:off x="209174" y="1352163"/>
          <a:ext cx="3462163" cy="47235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58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24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38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#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Project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TDR Status</a:t>
                      </a:r>
                      <a:endParaRPr kumimoji="0" lang="de-DE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</a:t>
                      </a:r>
                      <a:endParaRPr kumimoji="0" lang="it-IT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Magnet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/>
                        <a:t>approved</a:t>
                      </a:r>
                      <a:endParaRPr lang="de-DE" sz="1400" dirty="0">
                        <a:solidFill>
                          <a:srgbClr val="9F293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STS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/>
                        <a:t>approved</a:t>
                      </a:r>
                      <a:r>
                        <a:rPr lang="de-DE" sz="1400" dirty="0"/>
                        <a:t> </a:t>
                      </a:r>
                      <a:endParaRPr lang="de-DE" sz="1400" dirty="0">
                        <a:solidFill>
                          <a:srgbClr val="9F293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RICH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approved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TOF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approved</a:t>
                      </a:r>
                      <a:r>
                        <a:rPr kumimoji="0" lang="de-DE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MuCh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/>
                        <a:t>approved</a:t>
                      </a:r>
                      <a:endParaRPr lang="de-DE" sz="1400" dirty="0">
                        <a:solidFill>
                          <a:srgbClr val="9F293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0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HADES ECAL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approved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PSD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approved</a:t>
                      </a:r>
                      <a:r>
                        <a:rPr kumimoji="0" lang="de-DE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MVD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submission</a:t>
                      </a:r>
                      <a:r>
                        <a:rPr kumimoji="0" lang="de-DE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 2018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DAQ/FLES*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submission</a:t>
                      </a:r>
                      <a:r>
                        <a:rPr kumimoji="0" lang="de-DE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2018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TRD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submission</a:t>
                      </a:r>
                      <a:r>
                        <a:rPr kumimoji="0" lang="de-DE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2017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49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ECAL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submission</a:t>
                      </a:r>
                      <a:r>
                        <a:rPr kumimoji="0" lang="de-DE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2017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Computing*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submission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~2020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20466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29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200650" y="1317012"/>
            <a:ext cx="3847160" cy="2612050"/>
            <a:chOff x="5193607" y="1120254"/>
            <a:chExt cx="4167642" cy="2929925"/>
          </a:xfrm>
        </p:grpSpPr>
        <p:pic>
          <p:nvPicPr>
            <p:cNvPr id="12" name="Shape 283"/>
            <p:cNvPicPr preferRelativeResize="0"/>
            <p:nvPr/>
          </p:nvPicPr>
          <p:blipFill rotWithShape="1">
            <a:blip r:embed="rId7">
              <a:alphaModFix/>
            </a:blip>
            <a:srcRect l="20843" t="14823" r="27998" b="15343"/>
            <a:stretch/>
          </p:blipFill>
          <p:spPr>
            <a:xfrm>
              <a:off x="5193607" y="1230782"/>
              <a:ext cx="4078055" cy="28193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28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932110">
              <a:off x="6011099" y="1152036"/>
              <a:ext cx="836400" cy="702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Shape 287"/>
            <p:cNvSpPr txBox="1"/>
            <p:nvPr/>
          </p:nvSpPr>
          <p:spPr>
            <a:xfrm>
              <a:off x="6773981" y="3585762"/>
              <a:ext cx="1257167" cy="26746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-GB" sz="1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  <a:rtl val="0"/>
                </a:rPr>
                <a:t>Supp. frames</a:t>
              </a:r>
            </a:p>
          </p:txBody>
        </p:sp>
        <p:sp>
          <p:nvSpPr>
            <p:cNvPr id="19" name="Shape 288"/>
            <p:cNvSpPr txBox="1"/>
            <p:nvPr/>
          </p:nvSpPr>
          <p:spPr>
            <a:xfrm>
              <a:off x="6626650" y="1120254"/>
              <a:ext cx="1185468" cy="23402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-GB" sz="1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  <a:rtl val="0"/>
                </a:rPr>
                <a:t>430 MAPMTs</a:t>
              </a:r>
            </a:p>
          </p:txBody>
        </p:sp>
        <p:sp>
          <p:nvSpPr>
            <p:cNvPr id="20" name="Shape 289"/>
            <p:cNvSpPr txBox="1"/>
            <p:nvPr/>
          </p:nvSpPr>
          <p:spPr>
            <a:xfrm>
              <a:off x="5347594" y="1333610"/>
              <a:ext cx="563141" cy="5223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-GB" sz="1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  <a:rtl val="0"/>
                </a:rPr>
                <a:t>Read</a:t>
              </a:r>
            </a:p>
            <a:p>
              <a:pPr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-GB" sz="1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  <a:rtl val="0"/>
                </a:rPr>
                <a:t>out</a:t>
              </a:r>
            </a:p>
          </p:txBody>
        </p:sp>
        <p:grpSp>
          <p:nvGrpSpPr>
            <p:cNvPr id="21" name="Shape 290"/>
            <p:cNvGrpSpPr/>
            <p:nvPr/>
          </p:nvGrpSpPr>
          <p:grpSpPr>
            <a:xfrm rot="9616492" flipH="1">
              <a:off x="6389771" y="3493675"/>
              <a:ext cx="365299" cy="317582"/>
              <a:chOff x="5832188" y="1702989"/>
              <a:chExt cx="254700" cy="343198"/>
            </a:xfrm>
          </p:grpSpPr>
          <p:cxnSp>
            <p:nvCxnSpPr>
              <p:cNvPr id="26" name="Shape 291"/>
              <p:cNvCxnSpPr/>
              <p:nvPr/>
            </p:nvCxnSpPr>
            <p:spPr>
              <a:xfrm flipH="1">
                <a:off x="5832188" y="1702989"/>
                <a:ext cx="254698" cy="1893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lg" len="lg"/>
              </a:ln>
            </p:spPr>
          </p:cxnSp>
          <p:cxnSp>
            <p:nvCxnSpPr>
              <p:cNvPr id="27" name="Shape 292"/>
              <p:cNvCxnSpPr/>
              <p:nvPr/>
            </p:nvCxnSpPr>
            <p:spPr>
              <a:xfrm flipH="1">
                <a:off x="5959389" y="1702989"/>
                <a:ext cx="127500" cy="343198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lg" len="lg"/>
              </a:ln>
            </p:spPr>
          </p:cxnSp>
        </p:grpSp>
        <p:cxnSp>
          <p:nvCxnSpPr>
            <p:cNvPr id="22" name="Shape 293"/>
            <p:cNvCxnSpPr/>
            <p:nvPr/>
          </p:nvCxnSpPr>
          <p:spPr>
            <a:xfrm flipH="1">
              <a:off x="6766171" y="1392534"/>
              <a:ext cx="259288" cy="556637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cxnSp>
          <p:nvCxnSpPr>
            <p:cNvPr id="23" name="Shape 294"/>
            <p:cNvCxnSpPr/>
            <p:nvPr/>
          </p:nvCxnSpPr>
          <p:spPr>
            <a:xfrm>
              <a:off x="5839276" y="1670851"/>
              <a:ext cx="350515" cy="351558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24" name="Shape 295"/>
            <p:cNvSpPr txBox="1"/>
            <p:nvPr/>
          </p:nvSpPr>
          <p:spPr>
            <a:xfrm>
              <a:off x="8195787" y="3598573"/>
              <a:ext cx="1165462" cy="26746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-GB" sz="1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  <a:rtl val="0"/>
                </a:rPr>
                <a:t>Exist. RICH</a:t>
              </a:r>
            </a:p>
          </p:txBody>
        </p:sp>
        <p:cxnSp>
          <p:nvCxnSpPr>
            <p:cNvPr id="25" name="Shape 296"/>
            <p:cNvCxnSpPr/>
            <p:nvPr/>
          </p:nvCxnSpPr>
          <p:spPr>
            <a:xfrm rot="10800000">
              <a:off x="8332553" y="3260814"/>
              <a:ext cx="67436" cy="302094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sp>
        <p:nvSpPr>
          <p:cNvPr id="28" name="Textfeld 1"/>
          <p:cNvSpPr txBox="1"/>
          <p:nvPr/>
        </p:nvSpPr>
        <p:spPr>
          <a:xfrm>
            <a:off x="129908" y="1274831"/>
            <a:ext cx="8813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00"/>
              </a:buClr>
              <a:buSzPct val="25000"/>
            </a:pPr>
            <a:r>
              <a:rPr lang="en-GB" sz="1800" kern="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  <a:rtl val="0"/>
              </a:rPr>
              <a:t>1. Install, commission and use 430 out of 1100 </a:t>
            </a:r>
          </a:p>
          <a:p>
            <a:pPr algn="l">
              <a:buClr>
                <a:srgbClr val="000000"/>
              </a:buClr>
              <a:buSzPct val="25000"/>
            </a:pPr>
            <a:r>
              <a:rPr lang="en-GB" sz="1800" kern="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  <a:rtl val="0"/>
              </a:rPr>
              <a:t>   CBM RICH multi-anode </a:t>
            </a:r>
            <a:r>
              <a:rPr lang="en-GB" sz="1800" kern="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  <a:rtl val="0"/>
              </a:rPr>
              <a:t>photomultipliers </a:t>
            </a:r>
          </a:p>
          <a:p>
            <a:pPr algn="l">
              <a:buClr>
                <a:srgbClr val="000000"/>
              </a:buClr>
              <a:buSzPct val="25000"/>
            </a:pPr>
            <a:r>
              <a:rPr lang="en-GB" sz="1800" kern="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  <a:rtl val="0"/>
              </a:rPr>
              <a:t> </a:t>
            </a:r>
            <a:r>
              <a:rPr lang="en-GB" sz="1800" kern="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  <a:rtl val="0"/>
              </a:rPr>
              <a:t>  (</a:t>
            </a:r>
            <a:r>
              <a:rPr lang="en-GB" sz="1800" kern="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  <a:rtl val="0"/>
              </a:rPr>
              <a:t>MAPMT) </a:t>
            </a:r>
            <a:r>
              <a:rPr lang="en-GB" sz="1800" kern="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  <a:rtl val="0"/>
              </a:rPr>
              <a:t>in HADES </a:t>
            </a:r>
            <a:r>
              <a:rPr lang="en-GB" sz="1800" kern="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  <a:rtl val="0"/>
              </a:rPr>
              <a:t>RICH photon detector</a:t>
            </a:r>
          </a:p>
        </p:txBody>
      </p:sp>
      <p:sp>
        <p:nvSpPr>
          <p:cNvPr id="29" name="Textfeld 4"/>
          <p:cNvSpPr txBox="1"/>
          <p:nvPr/>
        </p:nvSpPr>
        <p:spPr>
          <a:xfrm>
            <a:off x="163527" y="4257760"/>
            <a:ext cx="5557932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Install, commission and use 4 STS layers and the </a:t>
            </a:r>
          </a:p>
          <a:p>
            <a:pPr algn="l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PSD at the BM@N experiment at the </a:t>
            </a:r>
          </a:p>
          <a:p>
            <a:pPr algn="l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Nuclotron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in JINR/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Dubna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(Au-beams up to 4.5 A GeV in 2018/19) 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8836" r="4302" b="12579"/>
          <a:stretch/>
        </p:blipFill>
        <p:spPr bwMode="auto">
          <a:xfrm>
            <a:off x="5034155" y="4664350"/>
            <a:ext cx="1713601" cy="168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Рисунок 12" descr="cbmn.png"/>
          <p:cNvPicPr>
            <a:picLocks noChangeAspect="1"/>
          </p:cNvPicPr>
          <p:nvPr/>
        </p:nvPicPr>
        <p:blipFill rotWithShape="1">
          <a:blip r:embed="rId10" cstate="print"/>
          <a:srcRect t="16973" b="8045"/>
          <a:stretch/>
        </p:blipFill>
        <p:spPr>
          <a:xfrm>
            <a:off x="6718899" y="4452228"/>
            <a:ext cx="2263896" cy="1898618"/>
          </a:xfrm>
          <a:prstGeom prst="rect">
            <a:avLst/>
          </a:prstGeom>
        </p:spPr>
      </p:pic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885310" y="190390"/>
            <a:ext cx="68651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phase 0 program</a:t>
            </a:r>
            <a:endParaRPr lang="de-DE" sz="3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27000" y="1203703"/>
            <a:ext cx="8890000" cy="417735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27000" y="1170875"/>
            <a:ext cx="889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de-DE" sz="2400" b="1" dirty="0" smtClean="0">
                <a:solidFill>
                  <a:schemeClr val="bg1"/>
                </a:solidFill>
                <a:latin typeface="Tahoma" pitchFamily="34" charset="0"/>
              </a:rPr>
              <a:t>UrQMD </a:t>
            </a:r>
            <a:r>
              <a:rPr lang="de-DE" altLang="de-DE" sz="2400" b="1" dirty="0">
                <a:solidFill>
                  <a:schemeClr val="bg1"/>
                </a:solidFill>
                <a:latin typeface="Tahoma" pitchFamily="34" charset="0"/>
              </a:rPr>
              <a:t>transport calculation  Au+Au 10.7 A GeV</a:t>
            </a:r>
          </a:p>
        </p:txBody>
      </p:sp>
      <p:pic>
        <p:nvPicPr>
          <p:cNvPr id="18" name="Picture 4" descr="coll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</a:blip>
          <a:srcRect l="39603" t="22414" r="35577" b="19571"/>
          <a:stretch>
            <a:fillRect/>
          </a:stretch>
        </p:blipFill>
        <p:spPr bwMode="auto">
          <a:xfrm>
            <a:off x="436105" y="2374900"/>
            <a:ext cx="135935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coll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</a:blip>
          <a:srcRect l="31413" t="21884" r="28867" b="18512"/>
          <a:stretch>
            <a:fillRect/>
          </a:stretch>
        </p:blipFill>
        <p:spPr bwMode="auto">
          <a:xfrm>
            <a:off x="2390923" y="2441576"/>
            <a:ext cx="203344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 descr="coll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</a:blip>
          <a:srcRect l="14149" t="12099" r="13058" b="11571"/>
          <a:stretch>
            <a:fillRect/>
          </a:stretch>
        </p:blipFill>
        <p:spPr bwMode="auto">
          <a:xfrm>
            <a:off x="5133975" y="1951038"/>
            <a:ext cx="3886200" cy="274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3333750" y="2205038"/>
            <a:ext cx="85725" cy="1142205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2772568" y="1632540"/>
            <a:ext cx="1293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altLang="de-DE" sz="2400" dirty="0">
                <a:solidFill>
                  <a:srgbClr val="FFC000"/>
                </a:solidFill>
                <a:latin typeface="Arial" charset="0"/>
              </a:rPr>
              <a:t>Ξ</a:t>
            </a:r>
            <a:r>
              <a:rPr lang="de-DE" altLang="de-DE" sz="2400" baseline="30000" dirty="0">
                <a:solidFill>
                  <a:srgbClr val="FFC000"/>
                </a:solidFill>
                <a:latin typeface="Arial" charset="0"/>
              </a:rPr>
              <a:t>-</a:t>
            </a:r>
            <a:r>
              <a:rPr lang="de-DE" altLang="de-DE" sz="2400" dirty="0">
                <a:solidFill>
                  <a:srgbClr val="FFC000"/>
                </a:solidFill>
                <a:latin typeface="Arial" charset="0"/>
              </a:rPr>
              <a:t>, </a:t>
            </a:r>
            <a:r>
              <a:rPr lang="el-GR" altLang="de-DE" sz="2400" dirty="0">
                <a:solidFill>
                  <a:srgbClr val="FFC000"/>
                </a:solidFill>
                <a:latin typeface="Arial" charset="0"/>
              </a:rPr>
              <a:t>Ω</a:t>
            </a:r>
            <a:r>
              <a:rPr lang="de-DE" altLang="de-DE" sz="2400" baseline="30000" dirty="0">
                <a:solidFill>
                  <a:srgbClr val="FFC000"/>
                </a:solidFill>
                <a:latin typeface="Arial" charset="0"/>
              </a:rPr>
              <a:t>-</a:t>
            </a:r>
            <a:r>
              <a:rPr lang="de-DE" altLang="de-DE" sz="2400" dirty="0">
                <a:solidFill>
                  <a:srgbClr val="FFC000"/>
                </a:solidFill>
                <a:latin typeface="Arial" charset="0"/>
              </a:rPr>
              <a:t>, </a:t>
            </a:r>
            <a:r>
              <a:rPr lang="el-GR" altLang="de-DE" sz="2400" dirty="0">
                <a:solidFill>
                  <a:srgbClr val="FFC000"/>
                </a:solidFill>
                <a:latin typeface="Arial" charset="0"/>
              </a:rPr>
              <a:t>φ</a:t>
            </a:r>
            <a:endParaRPr lang="el-GR" altLang="de-DE" sz="2400" baseline="30000" dirty="0">
              <a:solidFill>
                <a:srgbClr val="FFC000"/>
              </a:solidFill>
              <a:latin typeface="Symbol" pitchFamily="18" charset="2"/>
            </a:endParaRP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3197225" y="3645942"/>
            <a:ext cx="144463" cy="696846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2719388" y="4263480"/>
            <a:ext cx="203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altLang="de-DE" sz="2400" dirty="0">
                <a:solidFill>
                  <a:srgbClr val="FF33CC"/>
                </a:solidFill>
                <a:latin typeface="Arial" charset="0"/>
              </a:rPr>
              <a:t>ρ</a:t>
            </a:r>
            <a:r>
              <a:rPr lang="de-DE" altLang="de-DE" sz="2400" dirty="0">
                <a:solidFill>
                  <a:srgbClr val="FF33CC"/>
                </a:solidFill>
                <a:latin typeface="Arial" charset="0"/>
              </a:rPr>
              <a:t> </a:t>
            </a:r>
            <a:r>
              <a:rPr lang="el-GR" altLang="de-DE" sz="2400" dirty="0">
                <a:solidFill>
                  <a:srgbClr val="FF33CC"/>
                </a:solidFill>
                <a:latin typeface="Arial" charset="0"/>
              </a:rPr>
              <a:t>→</a:t>
            </a:r>
            <a:r>
              <a:rPr lang="de-DE" altLang="de-DE" sz="2400" dirty="0">
                <a:solidFill>
                  <a:srgbClr val="FF33CC"/>
                </a:solidFill>
                <a:latin typeface="Arial" charset="0"/>
              </a:rPr>
              <a:t> e</a:t>
            </a:r>
            <a:r>
              <a:rPr lang="de-DE" altLang="de-DE" sz="2400" baseline="30000" dirty="0">
                <a:solidFill>
                  <a:srgbClr val="FF33CC"/>
                </a:solidFill>
                <a:latin typeface="Arial" charset="0"/>
              </a:rPr>
              <a:t>+</a:t>
            </a:r>
            <a:r>
              <a:rPr lang="de-DE" altLang="de-DE" sz="2400" dirty="0">
                <a:solidFill>
                  <a:srgbClr val="FF33CC"/>
                </a:solidFill>
                <a:latin typeface="Arial" charset="0"/>
              </a:rPr>
              <a:t>e</a:t>
            </a:r>
            <a:r>
              <a:rPr lang="de-DE" altLang="de-DE" sz="2400" baseline="30000" dirty="0">
                <a:solidFill>
                  <a:srgbClr val="FF33CC"/>
                </a:solidFill>
                <a:latin typeface="Arial" charset="0"/>
              </a:rPr>
              <a:t>-</a:t>
            </a:r>
            <a:r>
              <a:rPr lang="de-DE" altLang="de-DE" sz="2400" dirty="0">
                <a:solidFill>
                  <a:srgbClr val="FF33CC"/>
                </a:solidFill>
                <a:latin typeface="Arial" charset="0"/>
              </a:rPr>
              <a:t>,</a:t>
            </a:r>
            <a:r>
              <a:rPr lang="de-DE" altLang="de-DE" sz="2400" baseline="30000" dirty="0">
                <a:solidFill>
                  <a:srgbClr val="FF33CC"/>
                </a:solidFill>
                <a:latin typeface="Arial" charset="0"/>
              </a:rPr>
              <a:t> </a:t>
            </a:r>
            <a:r>
              <a:rPr lang="el-GR" altLang="de-DE" sz="2400" dirty="0">
                <a:solidFill>
                  <a:srgbClr val="FF33CC"/>
                </a:solidFill>
                <a:latin typeface="Arial" charset="0"/>
              </a:rPr>
              <a:t>μ</a:t>
            </a:r>
            <a:r>
              <a:rPr lang="de-DE" altLang="de-DE" sz="2400" baseline="30000" dirty="0">
                <a:solidFill>
                  <a:srgbClr val="FF33CC"/>
                </a:solidFill>
                <a:latin typeface="Arial" charset="0"/>
              </a:rPr>
              <a:t>+</a:t>
            </a:r>
            <a:r>
              <a:rPr lang="el-GR" altLang="de-DE" sz="2400" dirty="0">
                <a:solidFill>
                  <a:srgbClr val="FF33CC"/>
                </a:solidFill>
                <a:latin typeface="Arial" charset="0"/>
              </a:rPr>
              <a:t>μ</a:t>
            </a:r>
            <a:r>
              <a:rPr lang="de-DE" altLang="de-DE" sz="2400" baseline="30000" dirty="0">
                <a:solidFill>
                  <a:srgbClr val="FF33CC"/>
                </a:solidFill>
                <a:latin typeface="Arial" charset="0"/>
              </a:rPr>
              <a:t>-</a:t>
            </a:r>
            <a:endParaRPr lang="el-GR" altLang="de-DE" sz="2400" baseline="30000" dirty="0">
              <a:solidFill>
                <a:srgbClr val="FF33CC"/>
              </a:solidFill>
              <a:latin typeface="Arial" charset="0"/>
            </a:endParaRPr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 flipH="1" flipV="1">
            <a:off x="684213" y="2205037"/>
            <a:ext cx="360362" cy="114220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52978" y="1720057"/>
            <a:ext cx="17256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altLang="de-DE" sz="2400" dirty="0">
                <a:solidFill>
                  <a:srgbClr val="FF0000"/>
                </a:solidFill>
                <a:latin typeface="Arial" charset="0"/>
              </a:rPr>
              <a:t>p, </a:t>
            </a:r>
            <a:r>
              <a:rPr lang="el-GR" altLang="de-DE" sz="2400" dirty="0">
                <a:solidFill>
                  <a:srgbClr val="FF0000"/>
                </a:solidFill>
                <a:latin typeface="Arial" charset="0"/>
              </a:rPr>
              <a:t>Λ</a:t>
            </a:r>
            <a:r>
              <a:rPr lang="de-DE" altLang="de-DE" sz="2400" dirty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el-GR" altLang="de-DE" sz="2400" dirty="0">
                <a:solidFill>
                  <a:srgbClr val="FF0000"/>
                </a:solidFill>
                <a:latin typeface="Arial" charset="0"/>
              </a:rPr>
              <a:t>Ξ</a:t>
            </a:r>
            <a:r>
              <a:rPr lang="de-DE" altLang="de-DE" sz="2400" baseline="30000" dirty="0">
                <a:solidFill>
                  <a:srgbClr val="FF0000"/>
                </a:solidFill>
                <a:latin typeface="Arial" charset="0"/>
              </a:rPr>
              <a:t>+</a:t>
            </a:r>
            <a:r>
              <a:rPr lang="de-DE" altLang="de-DE" sz="2400" dirty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el-GR" altLang="de-DE" sz="2400" dirty="0">
                <a:solidFill>
                  <a:srgbClr val="FF0000"/>
                </a:solidFill>
                <a:latin typeface="Arial" charset="0"/>
              </a:rPr>
              <a:t>Ω</a:t>
            </a:r>
            <a:r>
              <a:rPr lang="de-DE" altLang="de-DE" sz="2400" baseline="30000" dirty="0">
                <a:solidFill>
                  <a:srgbClr val="FF0000"/>
                </a:solidFill>
                <a:latin typeface="Arial" charset="0"/>
              </a:rPr>
              <a:t>+</a:t>
            </a:r>
            <a:endParaRPr lang="el-GR" altLang="de-DE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>
            <a:off x="325438" y="1768475"/>
            <a:ext cx="2159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684213" y="1768475"/>
            <a:ext cx="2159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 flipV="1">
            <a:off x="7021513" y="1989138"/>
            <a:ext cx="0" cy="1303242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6298406" y="1549401"/>
            <a:ext cx="1557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altLang="de-DE" sz="2400" dirty="0">
                <a:solidFill>
                  <a:srgbClr val="00FFCC"/>
                </a:solidFill>
                <a:latin typeface="Arial" charset="0"/>
              </a:rPr>
              <a:t>π</a:t>
            </a:r>
            <a:r>
              <a:rPr lang="de-DE" altLang="de-DE" sz="2400" dirty="0">
                <a:solidFill>
                  <a:srgbClr val="00FFCC"/>
                </a:solidFill>
                <a:latin typeface="Arial" charset="0"/>
              </a:rPr>
              <a:t>, K, </a:t>
            </a:r>
            <a:r>
              <a:rPr lang="el-GR" altLang="de-DE" sz="2400" dirty="0">
                <a:solidFill>
                  <a:srgbClr val="00FFCC"/>
                </a:solidFill>
                <a:latin typeface="Arial" charset="0"/>
              </a:rPr>
              <a:t>Λ</a:t>
            </a:r>
            <a:r>
              <a:rPr lang="de-DE" altLang="de-DE" sz="2400" dirty="0">
                <a:solidFill>
                  <a:srgbClr val="00FFCC"/>
                </a:solidFill>
                <a:latin typeface="Arial" charset="0"/>
              </a:rPr>
              <a:t>, ...</a:t>
            </a:r>
            <a:endParaRPr lang="el-GR" altLang="de-DE" sz="2400" dirty="0">
              <a:solidFill>
                <a:srgbClr val="00FFCC"/>
              </a:solidFill>
              <a:latin typeface="Arial" charset="0"/>
            </a:endParaRPr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>
            <a:off x="6804025" y="4076701"/>
            <a:ext cx="673100" cy="576262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6365566" y="4559234"/>
            <a:ext cx="2700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altLang="de-DE" sz="2400" dirty="0">
                <a:solidFill>
                  <a:srgbClr val="00FF00"/>
                </a:solidFill>
                <a:latin typeface="Arial" charset="0"/>
              </a:rPr>
              <a:t>resonance decays</a:t>
            </a:r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>
            <a:off x="1043553" y="3470143"/>
            <a:ext cx="144462" cy="1021937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252978" y="4522722"/>
            <a:ext cx="203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altLang="de-DE" sz="2400" dirty="0">
                <a:solidFill>
                  <a:srgbClr val="FF33CC"/>
                </a:solidFill>
                <a:latin typeface="Arial" charset="0"/>
              </a:rPr>
              <a:t>ρ</a:t>
            </a:r>
            <a:r>
              <a:rPr lang="de-DE" altLang="de-DE" sz="2400" dirty="0">
                <a:solidFill>
                  <a:srgbClr val="FF33CC"/>
                </a:solidFill>
                <a:latin typeface="Arial" charset="0"/>
              </a:rPr>
              <a:t> </a:t>
            </a:r>
            <a:r>
              <a:rPr lang="el-GR" altLang="de-DE" sz="2400" dirty="0">
                <a:solidFill>
                  <a:srgbClr val="FF33CC"/>
                </a:solidFill>
                <a:latin typeface="Arial" charset="0"/>
              </a:rPr>
              <a:t>→</a:t>
            </a:r>
            <a:r>
              <a:rPr lang="de-DE" altLang="de-DE" sz="2400" dirty="0">
                <a:solidFill>
                  <a:srgbClr val="FF33CC"/>
                </a:solidFill>
                <a:latin typeface="Arial" charset="0"/>
              </a:rPr>
              <a:t> e</a:t>
            </a:r>
            <a:r>
              <a:rPr lang="de-DE" altLang="de-DE" sz="2400" baseline="30000" dirty="0">
                <a:solidFill>
                  <a:srgbClr val="FF33CC"/>
                </a:solidFill>
                <a:latin typeface="Arial" charset="0"/>
              </a:rPr>
              <a:t>+</a:t>
            </a:r>
            <a:r>
              <a:rPr lang="de-DE" altLang="de-DE" sz="2400" dirty="0">
                <a:solidFill>
                  <a:srgbClr val="FF33CC"/>
                </a:solidFill>
                <a:latin typeface="Arial" charset="0"/>
              </a:rPr>
              <a:t>e</a:t>
            </a:r>
            <a:r>
              <a:rPr lang="de-DE" altLang="de-DE" sz="2400" baseline="30000" dirty="0">
                <a:solidFill>
                  <a:srgbClr val="FF33CC"/>
                </a:solidFill>
                <a:latin typeface="Arial" charset="0"/>
              </a:rPr>
              <a:t>-</a:t>
            </a:r>
            <a:r>
              <a:rPr lang="de-DE" altLang="de-DE" sz="2400" dirty="0">
                <a:solidFill>
                  <a:srgbClr val="FF33CC"/>
                </a:solidFill>
                <a:latin typeface="Arial" charset="0"/>
              </a:rPr>
              <a:t>,</a:t>
            </a:r>
            <a:r>
              <a:rPr lang="de-DE" altLang="de-DE" sz="2400" baseline="30000" dirty="0">
                <a:solidFill>
                  <a:srgbClr val="FF33CC"/>
                </a:solidFill>
                <a:latin typeface="Arial" charset="0"/>
              </a:rPr>
              <a:t> </a:t>
            </a:r>
            <a:r>
              <a:rPr lang="el-GR" altLang="de-DE" sz="2400" dirty="0">
                <a:solidFill>
                  <a:srgbClr val="FF33CC"/>
                </a:solidFill>
                <a:latin typeface="Arial" charset="0"/>
              </a:rPr>
              <a:t>μ</a:t>
            </a:r>
            <a:r>
              <a:rPr lang="de-DE" altLang="de-DE" sz="2400" baseline="30000" dirty="0">
                <a:solidFill>
                  <a:srgbClr val="FF33CC"/>
                </a:solidFill>
                <a:latin typeface="Arial" charset="0"/>
              </a:rPr>
              <a:t>+</a:t>
            </a:r>
            <a:r>
              <a:rPr lang="el-GR" altLang="de-DE" sz="2400" dirty="0">
                <a:solidFill>
                  <a:srgbClr val="FF33CC"/>
                </a:solidFill>
                <a:latin typeface="Arial" charset="0"/>
              </a:rPr>
              <a:t>μ</a:t>
            </a:r>
            <a:r>
              <a:rPr lang="de-DE" altLang="de-DE" sz="2400" baseline="30000" dirty="0">
                <a:solidFill>
                  <a:srgbClr val="FF33CC"/>
                </a:solidFill>
                <a:latin typeface="Arial" charset="0"/>
              </a:rPr>
              <a:t>-</a:t>
            </a:r>
            <a:endParaRPr lang="el-GR" altLang="de-DE" sz="2400" baseline="30000" dirty="0">
              <a:solidFill>
                <a:srgbClr val="FF33CC"/>
              </a:solidFill>
              <a:latin typeface="Arial" charset="0"/>
            </a:endParaRPr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5784850" y="4912767"/>
            <a:ext cx="203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altLang="de-DE" sz="2400" dirty="0">
                <a:solidFill>
                  <a:srgbClr val="FF33CC"/>
                </a:solidFill>
                <a:latin typeface="Arial" charset="0"/>
              </a:rPr>
              <a:t>ρ</a:t>
            </a:r>
            <a:r>
              <a:rPr lang="de-DE" altLang="de-DE" sz="2400" dirty="0">
                <a:solidFill>
                  <a:srgbClr val="FF33CC"/>
                </a:solidFill>
                <a:latin typeface="Arial" charset="0"/>
              </a:rPr>
              <a:t> </a:t>
            </a:r>
            <a:r>
              <a:rPr lang="el-GR" altLang="de-DE" sz="2400" dirty="0">
                <a:solidFill>
                  <a:srgbClr val="FF33CC"/>
                </a:solidFill>
                <a:latin typeface="Arial" charset="0"/>
              </a:rPr>
              <a:t>→</a:t>
            </a:r>
            <a:r>
              <a:rPr lang="de-DE" altLang="de-DE" sz="2400" dirty="0">
                <a:solidFill>
                  <a:srgbClr val="FF33CC"/>
                </a:solidFill>
                <a:latin typeface="Arial" charset="0"/>
              </a:rPr>
              <a:t> e</a:t>
            </a:r>
            <a:r>
              <a:rPr lang="de-DE" altLang="de-DE" sz="2400" baseline="30000" dirty="0">
                <a:solidFill>
                  <a:srgbClr val="FF33CC"/>
                </a:solidFill>
                <a:latin typeface="Arial" charset="0"/>
              </a:rPr>
              <a:t>+</a:t>
            </a:r>
            <a:r>
              <a:rPr lang="de-DE" altLang="de-DE" sz="2400" dirty="0">
                <a:solidFill>
                  <a:srgbClr val="FF33CC"/>
                </a:solidFill>
                <a:latin typeface="Arial" charset="0"/>
              </a:rPr>
              <a:t>e</a:t>
            </a:r>
            <a:r>
              <a:rPr lang="de-DE" altLang="de-DE" sz="2400" baseline="30000" dirty="0">
                <a:solidFill>
                  <a:srgbClr val="FF33CC"/>
                </a:solidFill>
                <a:latin typeface="Arial" charset="0"/>
              </a:rPr>
              <a:t>-</a:t>
            </a:r>
            <a:r>
              <a:rPr lang="de-DE" altLang="de-DE" sz="2400" dirty="0">
                <a:solidFill>
                  <a:srgbClr val="FF33CC"/>
                </a:solidFill>
                <a:latin typeface="Arial" charset="0"/>
              </a:rPr>
              <a:t>,</a:t>
            </a:r>
            <a:r>
              <a:rPr lang="de-DE" altLang="de-DE" sz="2400" baseline="30000" dirty="0">
                <a:solidFill>
                  <a:srgbClr val="FF33CC"/>
                </a:solidFill>
                <a:latin typeface="Arial" charset="0"/>
              </a:rPr>
              <a:t> </a:t>
            </a:r>
            <a:r>
              <a:rPr lang="el-GR" altLang="de-DE" sz="2400" dirty="0">
                <a:solidFill>
                  <a:srgbClr val="FF33CC"/>
                </a:solidFill>
                <a:latin typeface="Arial" charset="0"/>
              </a:rPr>
              <a:t>μ</a:t>
            </a:r>
            <a:r>
              <a:rPr lang="de-DE" altLang="de-DE" sz="2400" baseline="30000" dirty="0">
                <a:solidFill>
                  <a:srgbClr val="FF33CC"/>
                </a:solidFill>
                <a:latin typeface="Arial" charset="0"/>
              </a:rPr>
              <a:t>+</a:t>
            </a:r>
            <a:r>
              <a:rPr lang="el-GR" altLang="de-DE" sz="2400" dirty="0">
                <a:solidFill>
                  <a:srgbClr val="FF33CC"/>
                </a:solidFill>
                <a:latin typeface="Arial" charset="0"/>
              </a:rPr>
              <a:t>μ</a:t>
            </a:r>
            <a:r>
              <a:rPr lang="de-DE" altLang="de-DE" sz="2400" baseline="30000" dirty="0">
                <a:solidFill>
                  <a:srgbClr val="FF33CC"/>
                </a:solidFill>
                <a:latin typeface="Arial" charset="0"/>
              </a:rPr>
              <a:t>-</a:t>
            </a:r>
            <a:endParaRPr lang="el-GR" altLang="de-DE" sz="2400" baseline="30000" dirty="0">
              <a:solidFill>
                <a:srgbClr val="FF33CC"/>
              </a:solidFill>
              <a:latin typeface="Arial" charset="0"/>
            </a:endParaRPr>
          </a:p>
        </p:txBody>
      </p:sp>
      <p:sp>
        <p:nvSpPr>
          <p:cNvPr id="36" name="Line 22"/>
          <p:cNvSpPr>
            <a:spLocks noChangeShapeType="1"/>
          </p:cNvSpPr>
          <p:nvPr/>
        </p:nvSpPr>
        <p:spPr bwMode="auto">
          <a:xfrm flipH="1">
            <a:off x="6365567" y="3645942"/>
            <a:ext cx="98734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feld 1"/>
          <p:cNvSpPr txBox="1"/>
          <p:nvPr/>
        </p:nvSpPr>
        <p:spPr>
          <a:xfrm>
            <a:off x="451980" y="5310673"/>
            <a:ext cx="1492716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Hard probes</a:t>
            </a:r>
          </a:p>
          <a:p>
            <a:pPr algn="l"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(initial state) 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feld 2"/>
          <p:cNvSpPr txBox="1"/>
          <p:nvPr/>
        </p:nvSpPr>
        <p:spPr>
          <a:xfrm>
            <a:off x="2342882" y="5039453"/>
            <a:ext cx="3441968" cy="120032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Penetrating probes </a:t>
            </a:r>
          </a:p>
          <a:p>
            <a:pPr algn="l"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(integrate over collision history)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Relicts </a:t>
            </a:r>
          </a:p>
          <a:p>
            <a:pPr algn="l"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(produced in dense phase)</a:t>
            </a:r>
          </a:p>
        </p:txBody>
      </p:sp>
      <p:sp>
        <p:nvSpPr>
          <p:cNvPr id="39" name="Textfeld 5"/>
          <p:cNvSpPr txBox="1"/>
          <p:nvPr/>
        </p:nvSpPr>
        <p:spPr>
          <a:xfrm>
            <a:off x="5930036" y="5356840"/>
            <a:ext cx="2698175" cy="120032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FF0033"/>
            </a:solidFill>
          </a:ln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Freeze-out</a:t>
            </a:r>
          </a:p>
          <a:p>
            <a:pPr algn="l"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(final state particles)</a:t>
            </a:r>
          </a:p>
          <a:p>
            <a:pPr algn="l">
              <a:spcBef>
                <a:spcPts val="0"/>
              </a:spcBef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Thermalized (?) hadrons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86519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Motivation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59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30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7"/>
          <p:cNvSpPr txBox="1"/>
          <p:nvPr/>
        </p:nvSpPr>
        <p:spPr>
          <a:xfrm>
            <a:off x="127000" y="1214501"/>
            <a:ext cx="79819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r>
              <a:rPr lang="de-DE" sz="18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de-DE" sz="1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Install, commission and </a:t>
            </a:r>
            <a:r>
              <a:rPr lang="de-DE" sz="18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use 10</a:t>
            </a:r>
            <a:r>
              <a:rPr lang="de-DE" sz="1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% of the CBM TOF </a:t>
            </a:r>
            <a:r>
              <a:rPr lang="de-DE" sz="18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modules including CBM </a:t>
            </a:r>
          </a:p>
          <a:p>
            <a:pPr algn="l"/>
            <a:r>
              <a:rPr lang="de-DE" sz="18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read-out </a:t>
            </a:r>
            <a:r>
              <a:rPr lang="de-DE" sz="1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chain </a:t>
            </a:r>
            <a:r>
              <a:rPr lang="de-DE" sz="18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at </a:t>
            </a:r>
            <a:r>
              <a:rPr lang="de-DE" sz="1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STAR/RHIC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(BES II 2019/2020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885310" y="190390"/>
            <a:ext cx="68651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phase 0 - program</a:t>
            </a:r>
            <a:endParaRPr lang="de-DE" sz="3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6" y="2114550"/>
            <a:ext cx="4427913" cy="3876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08538" y="2114550"/>
            <a:ext cx="420846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02/2018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system integration test with one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sector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participating in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Run18 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beam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time in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</a:p>
          <a:p>
            <a:pPr algn="l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09/2018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and commissioning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2019/2020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Start of the BES II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campaign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2021	Decommissioning and shipping of all 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modules including infrastructure to 	FAIR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67" y="4118405"/>
            <a:ext cx="1453882" cy="194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59" y="4353158"/>
            <a:ext cx="2134613" cy="167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4317907" y="4253597"/>
            <a:ext cx="1358993" cy="83522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2247089" y="3813243"/>
            <a:ext cx="93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eTOF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31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0" y="5785099"/>
            <a:ext cx="9144000" cy="2371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11439" y="1216720"/>
            <a:ext cx="8721122" cy="42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CC9900"/>
              </a:buClr>
              <a:buFont typeface="Wingdings" pitchFamily="2" charset="2"/>
              <a:buNone/>
              <a:tabLst>
                <a:tab pos="901700" algn="l"/>
              </a:tabLst>
              <a:defRPr/>
            </a:pPr>
            <a:r>
              <a:rPr lang="en-US" altLang="en-US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4. A </a:t>
            </a:r>
            <a:r>
              <a:rPr lang="en-US" altLang="en-US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CBM full system test-setup </a:t>
            </a:r>
            <a:r>
              <a:rPr lang="en-US" altLang="en-US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for </a:t>
            </a:r>
            <a:r>
              <a:rPr lang="en-US" altLang="en-US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high-rate nucleus-nucleus collisions </a:t>
            </a:r>
            <a:r>
              <a:rPr lang="en-US" altLang="en-US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at GSI/FAIR</a:t>
            </a:r>
            <a:endParaRPr lang="en-US" altLang="en-US" sz="1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13" name="Grafi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1" y="4248888"/>
            <a:ext cx="3322991" cy="2079620"/>
          </a:xfrm>
          <a:prstGeom prst="rect">
            <a:avLst/>
          </a:prstGeom>
        </p:spPr>
      </p:pic>
      <p:grpSp>
        <p:nvGrpSpPr>
          <p:cNvPr id="19" name="Gruppieren 13"/>
          <p:cNvGrpSpPr/>
          <p:nvPr/>
        </p:nvGrpSpPr>
        <p:grpSpPr>
          <a:xfrm flipH="1">
            <a:off x="7086155" y="4710748"/>
            <a:ext cx="1887692" cy="1304342"/>
            <a:chOff x="7049793" y="1449583"/>
            <a:chExt cx="1887692" cy="1304342"/>
          </a:xfrm>
        </p:grpSpPr>
        <p:pic>
          <p:nvPicPr>
            <p:cNvPr id="20" name="Picture 2" descr="https://www.gsi.de/fileadmin/_processed_/csm_1_210116_f1fe4f176c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49793" y="1449583"/>
              <a:ext cx="1887692" cy="130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35"/>
            <p:cNvSpPr>
              <a:spLocks noChangeArrowheads="1"/>
            </p:cNvSpPr>
            <p:nvPr/>
          </p:nvSpPr>
          <p:spPr bwMode="auto">
            <a:xfrm rot="120000">
              <a:off x="7412205" y="1980067"/>
              <a:ext cx="12057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Clr>
                  <a:srgbClr val="CC9900"/>
                </a:buClr>
                <a:defRPr/>
              </a:pPr>
              <a:r>
                <a:rPr lang="de-DE" altLang="de-DE" sz="1200" dirty="0" smtClean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g</a:t>
              </a:r>
              <a:r>
                <a:rPr lang="en-US" altLang="de-DE" sz="1200" dirty="0" err="1" smtClean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reen</a:t>
              </a:r>
              <a:r>
                <a:rPr lang="en-US" altLang="de-DE" sz="1200" dirty="0" smtClean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 IT cube</a:t>
              </a:r>
            </a:p>
          </p:txBody>
        </p:sp>
      </p:grp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2325" y="4449676"/>
            <a:ext cx="1074027" cy="157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7"/>
          <p:cNvSpPr>
            <a:spLocks noChangeArrowheads="1"/>
          </p:cNvSpPr>
          <p:nvPr/>
        </p:nvSpPr>
        <p:spPr bwMode="auto">
          <a:xfrm rot="5400000" flipH="1">
            <a:off x="5336213" y="4975464"/>
            <a:ext cx="66040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 algn="ctr">
              <a:buClr>
                <a:srgbClr val="CC9900"/>
              </a:buClr>
              <a:defRPr/>
            </a:pPr>
            <a:r>
              <a:rPr lang="en-US" altLang="de-DE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FLIB</a:t>
            </a:r>
            <a:endParaRPr lang="en-US" altLang="de-DE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4" name="Picture 3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90336" y="4209803"/>
            <a:ext cx="1202560" cy="180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uppieren 10"/>
          <p:cNvGrpSpPr/>
          <p:nvPr/>
        </p:nvGrpSpPr>
        <p:grpSpPr>
          <a:xfrm>
            <a:off x="552452" y="5334128"/>
            <a:ext cx="3213980" cy="595384"/>
            <a:chOff x="1144705" y="5762425"/>
            <a:chExt cx="2605766" cy="595384"/>
          </a:xfrm>
        </p:grpSpPr>
        <p:sp>
          <p:nvSpPr>
            <p:cNvPr id="27" name="Line 18"/>
            <p:cNvSpPr>
              <a:spLocks noChangeShapeType="1"/>
            </p:cNvSpPr>
            <p:nvPr/>
          </p:nvSpPr>
          <p:spPr bwMode="auto">
            <a:xfrm rot="16200000" flipH="1">
              <a:off x="3433817" y="5445773"/>
              <a:ext cx="1" cy="63330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>
                <a:buClr>
                  <a:srgbClr val="CC9900"/>
                </a:buCl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8" name="Line 19"/>
            <p:cNvSpPr>
              <a:spLocks noChangeShapeType="1"/>
            </p:cNvSpPr>
            <p:nvPr/>
          </p:nvSpPr>
          <p:spPr bwMode="auto">
            <a:xfrm rot="16200000">
              <a:off x="3142149" y="5464947"/>
              <a:ext cx="2" cy="117612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>
                <a:buClr>
                  <a:srgbClr val="CC9900"/>
                </a:buCl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 rot="16200000">
              <a:off x="2803254" y="5292867"/>
              <a:ext cx="1" cy="182508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Clr>
                  <a:srgbClr val="CC99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Line 21"/>
            <p:cNvSpPr>
              <a:spLocks noChangeShapeType="1"/>
            </p:cNvSpPr>
            <p:nvPr/>
          </p:nvSpPr>
          <p:spPr bwMode="auto">
            <a:xfrm rot="16200000">
              <a:off x="2437459" y="5065053"/>
              <a:ext cx="2" cy="258551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Clr>
                  <a:srgbClr val="CC9900"/>
                </a:buCl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4" name="Line 18"/>
          <p:cNvSpPr>
            <a:spLocks noChangeShapeType="1"/>
          </p:cNvSpPr>
          <p:nvPr/>
        </p:nvSpPr>
        <p:spPr bwMode="auto">
          <a:xfrm rot="16200000">
            <a:off x="5275582" y="5306101"/>
            <a:ext cx="3" cy="44511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/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>
              <a:buClr>
                <a:srgbClr val="CC9900"/>
              </a:buCl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rot="16200000" flipH="1">
            <a:off x="5275582" y="5431765"/>
            <a:ext cx="0" cy="445116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/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>
              <a:buClr>
                <a:srgbClr val="CC9900"/>
              </a:buCl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6" name="Line 18"/>
          <p:cNvSpPr>
            <a:spLocks noChangeShapeType="1"/>
          </p:cNvSpPr>
          <p:nvPr/>
        </p:nvSpPr>
        <p:spPr bwMode="auto">
          <a:xfrm rot="16200000">
            <a:off x="6874818" y="5371641"/>
            <a:ext cx="3" cy="44511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/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>
              <a:buClr>
                <a:srgbClr val="CC9900"/>
              </a:buCl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 bwMode="auto">
          <a:xfrm>
            <a:off x="260429" y="1584092"/>
            <a:ext cx="5201264" cy="312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CC9900"/>
              </a:buClr>
              <a:buFont typeface="Wingdings" pitchFamily="2" charset="2"/>
              <a:buNone/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the </a:t>
            </a:r>
            <a:r>
              <a:rPr lang="en-US" altLang="en-US" sz="1400" b="0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mCBM</a:t>
            </a:r>
            <a:r>
              <a:rPr lang="en-US" altLang="en-US" sz="1400" b="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test-setup (“mini-</a:t>
            </a:r>
            <a:r>
              <a:rPr lang="en-US" altLang="en-US" sz="1400" b="0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CBM</a:t>
            </a:r>
            <a:r>
              <a:rPr lang="en-US" altLang="en-US" sz="1400" b="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”) will focus on the</a:t>
            </a:r>
          </a:p>
          <a:p>
            <a:pPr eaLnBrk="1" hangingPunct="1">
              <a:buClr>
                <a:srgbClr val="CC9900"/>
              </a:buClr>
              <a:tabLst>
                <a:tab pos="901700" algn="l"/>
              </a:tabLst>
              <a:defRPr/>
            </a:pPr>
            <a:r>
              <a:rPr lang="en-US" altLang="en-US" sz="1400" b="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test of </a:t>
            </a:r>
            <a:r>
              <a:rPr lang="en-US" altLang="en-US" sz="1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final detector prototypes</a:t>
            </a:r>
          </a:p>
          <a:p>
            <a:pPr eaLnBrk="1" hangingPunct="1">
              <a:buClr>
                <a:srgbClr val="CC9900"/>
              </a:buClr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free </a:t>
            </a:r>
            <a:r>
              <a:rPr lang="en-US" altLang="en-US" sz="14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streaming data transport to a computer farm </a:t>
            </a:r>
          </a:p>
          <a:p>
            <a:pPr eaLnBrk="1" hangingPunct="1">
              <a:buClr>
                <a:srgbClr val="CC9900"/>
              </a:buClr>
              <a:tabLst>
                <a:tab pos="901700" algn="l"/>
              </a:tabLst>
              <a:defRPr/>
            </a:pPr>
            <a:r>
              <a:rPr lang="en-US" altLang="en-US" sz="14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online reconstruction </a:t>
            </a:r>
            <a:r>
              <a:rPr lang="en-US" altLang="en-US" sz="1400" b="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and </a:t>
            </a:r>
            <a:r>
              <a:rPr lang="en-US" altLang="en-US" sz="14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event selection </a:t>
            </a:r>
          </a:p>
          <a:p>
            <a:pPr eaLnBrk="1" hangingPunct="1">
              <a:buClr>
                <a:srgbClr val="CC9900"/>
              </a:buClr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offline data </a:t>
            </a:r>
            <a:r>
              <a:rPr lang="en-US" altLang="en-US" sz="1400" b="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analysis</a:t>
            </a:r>
            <a:br>
              <a:rPr lang="en-US" altLang="en-US" sz="1400" b="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endParaRPr lang="en-US" altLang="en-US" sz="1400" b="0" kern="0" dirty="0" smtClean="0">
              <a:solidFill>
                <a:srgbClr val="000000"/>
              </a:solidFill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marL="0" indent="0" eaLnBrk="1" hangingPunct="1">
              <a:buClr>
                <a:srgbClr val="CC9900"/>
              </a:buClr>
              <a:buFont typeface="Wingdings" pitchFamily="2" charset="2"/>
              <a:buNone/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solidFill>
                  <a:srgbClr val="00000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02/2018</a:t>
            </a:r>
            <a:r>
              <a:rPr lang="en-US" altLang="en-US" sz="1400" b="0" kern="0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	</a:t>
            </a:r>
            <a:r>
              <a:rPr lang="en-US" altLang="en-US" sz="1400" b="0" kern="0" dirty="0" err="1">
                <a:solidFill>
                  <a:srgbClr val="00000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mFLES</a:t>
            </a:r>
            <a:r>
              <a:rPr lang="en-US" altLang="en-US" sz="1400" b="0" kern="0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 cluster in Green IT Cube </a:t>
            </a:r>
            <a:r>
              <a:rPr lang="en-US" altLang="en-US" sz="1400" b="0" kern="0" dirty="0" smtClean="0">
                <a:solidFill>
                  <a:srgbClr val="00000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operational</a:t>
            </a:r>
          </a:p>
          <a:p>
            <a:pPr marL="0" indent="0" eaLnBrk="1" hangingPunct="1">
              <a:buClr>
                <a:srgbClr val="CC9900"/>
              </a:buClr>
              <a:buFont typeface="Wingdings" pitchFamily="2" charset="2"/>
              <a:buNone/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solidFill>
                  <a:srgbClr val="00000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03/2018	ready for installation of detector subsystems</a:t>
            </a:r>
          </a:p>
          <a:p>
            <a:pPr marL="0" indent="0" eaLnBrk="1" hangingPunct="1">
              <a:buClr>
                <a:srgbClr val="CC9900"/>
              </a:buClr>
              <a:buFont typeface="Wingdings" pitchFamily="2" charset="2"/>
              <a:buNone/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solidFill>
                  <a:srgbClr val="00000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09/2018</a:t>
            </a:r>
            <a:r>
              <a:rPr lang="en-US" altLang="en-US" sz="1400" b="0" kern="0" dirty="0" smtClean="0">
                <a:solidFill>
                  <a:srgbClr val="00000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	start commissioning with beam</a:t>
            </a:r>
          </a:p>
          <a:p>
            <a:pPr marL="0" indent="0" eaLnBrk="1" hangingPunct="1">
              <a:buClr>
                <a:srgbClr val="CC9900"/>
              </a:buClr>
              <a:buFont typeface="Wingdings" pitchFamily="2" charset="2"/>
              <a:buNone/>
              <a:tabLst>
                <a:tab pos="901700" algn="l"/>
              </a:tabLst>
              <a:defRPr/>
            </a:pPr>
            <a:r>
              <a:rPr lang="en-US" altLang="en-US" sz="1400" kern="0" dirty="0" smtClean="0">
                <a:solidFill>
                  <a:srgbClr val="00000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2020	1</a:t>
            </a:r>
            <a:r>
              <a:rPr lang="en-US" altLang="en-US" sz="1400" kern="0" baseline="30000" dirty="0" smtClean="0">
                <a:solidFill>
                  <a:srgbClr val="00000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st</a:t>
            </a:r>
            <a:r>
              <a:rPr lang="en-US" altLang="en-US" sz="1400" kern="0" dirty="0" smtClean="0">
                <a:solidFill>
                  <a:srgbClr val="00000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 benchmark run</a:t>
            </a:r>
            <a:endParaRPr lang="en-US" altLang="en-US" sz="1400" b="0" kern="0" dirty="0">
              <a:solidFill>
                <a:srgbClr val="000000"/>
              </a:solidFill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429" y="4265010"/>
            <a:ext cx="99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97362" y="4212364"/>
            <a:ext cx="99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TRD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79531" y="4209803"/>
            <a:ext cx="99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27326" y="4680393"/>
            <a:ext cx="99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STS</a:t>
            </a:r>
          </a:p>
        </p:txBody>
      </p:sp>
      <p:cxnSp>
        <p:nvCxnSpPr>
          <p:cNvPr id="4" name="Straight Arrow Connector 3"/>
          <p:cNvCxnSpPr>
            <a:stCxn id="40" idx="2"/>
          </p:cNvCxnSpPr>
          <p:nvPr/>
        </p:nvCxnSpPr>
        <p:spPr bwMode="auto">
          <a:xfrm flipH="1">
            <a:off x="2985305" y="5049725"/>
            <a:ext cx="240190" cy="18624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>
            <a:stCxn id="39" idx="2"/>
          </p:cNvCxnSpPr>
          <p:nvPr/>
        </p:nvCxnSpPr>
        <p:spPr bwMode="auto">
          <a:xfrm flipH="1">
            <a:off x="2379531" y="4579135"/>
            <a:ext cx="498169" cy="47059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885310" y="190390"/>
            <a:ext cx="68651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phase 0 - </a:t>
            </a:r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miniCBM</a:t>
            </a:r>
            <a:endParaRPr lang="de-DE" sz="3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feld 5"/>
          <p:cNvSpPr txBox="1"/>
          <p:nvPr/>
        </p:nvSpPr>
        <p:spPr>
          <a:xfrm>
            <a:off x="5376779" y="1658959"/>
            <a:ext cx="355578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(Sub)threshold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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– baryon reconstruction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Event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MC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de-DE" sz="1400" baseline="38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55" name="Grafik 6" descr="Bildschirmausschnitt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0" y="2272884"/>
            <a:ext cx="2129707" cy="2316266"/>
          </a:xfrm>
          <a:prstGeom prst="rect">
            <a:avLst/>
          </a:prstGeom>
        </p:spPr>
      </p:pic>
      <p:sp>
        <p:nvSpPr>
          <p:cNvPr id="56" name="Textfeld 12"/>
          <p:cNvSpPr txBox="1"/>
          <p:nvPr/>
        </p:nvSpPr>
        <p:spPr>
          <a:xfrm>
            <a:off x="7781886" y="2489101"/>
            <a:ext cx="106445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Ni+Ni</a:t>
            </a:r>
            <a:r>
              <a:rPr lang="de-DE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1.93 </a:t>
            </a:r>
            <a:r>
              <a:rPr lang="de-DE" sz="1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AGeV</a:t>
            </a:r>
            <a:endParaRPr lang="de-DE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837" y="2252914"/>
            <a:ext cx="1690759" cy="213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32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8922" y="1229790"/>
            <a:ext cx="2497139" cy="3482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Croatia</a:t>
            </a:r>
            <a:r>
              <a:rPr lang="de-DE" sz="12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r>
              <a:rPr lang="de-DE" sz="11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  <a:endParaRPr lang="de-DE" sz="105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Split Univ.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China: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CCNU Wuhan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Tsinghua</a:t>
            </a:r>
            <a:r>
              <a:rPr lang="de-DE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USTC Hefei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CTGU Yichang </a:t>
            </a:r>
            <a:endParaRPr lang="de-DE" sz="105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Czech Republic:</a:t>
            </a:r>
            <a:endParaRPr lang="en-GB" sz="1100" u="sng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CAS, </a:t>
            </a:r>
            <a:r>
              <a:rPr lang="en-GB" sz="105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Rez</a:t>
            </a:r>
            <a:endParaRPr lang="de-DE" sz="105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Techn. </a:t>
            </a:r>
            <a:r>
              <a:rPr lang="de-DE" sz="105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Univ.Prague</a:t>
            </a:r>
            <a:endParaRPr lang="de-DE" sz="105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France: 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IPHC Strasbourg</a:t>
            </a:r>
          </a:p>
          <a:p>
            <a:pPr algn="l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Hungary:</a:t>
            </a:r>
          </a:p>
          <a:p>
            <a:pPr algn="l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KFKI Budapest</a:t>
            </a:r>
            <a:endParaRPr lang="de-DE" sz="1050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algn="l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Budapest Univ.</a:t>
            </a:r>
          </a:p>
        </p:txBody>
      </p:sp>
      <p:sp>
        <p:nvSpPr>
          <p:cNvPr id="18" name="Rechteck 5"/>
          <p:cNvSpPr/>
          <p:nvPr/>
        </p:nvSpPr>
        <p:spPr>
          <a:xfrm>
            <a:off x="1932158" y="1224768"/>
            <a:ext cx="2186170" cy="2700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Germany:</a:t>
            </a:r>
            <a:r>
              <a:rPr lang="de-DE" sz="12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TU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FAIR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IKF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FIAS </a:t>
            </a:r>
            <a:r>
              <a:rPr lang="de-DE" sz="1050" dirty="0">
                <a:solidFill>
                  <a:srgbClr val="002060"/>
                </a:solidFill>
              </a:rPr>
              <a:t>Frankfurt Univ. ICS </a:t>
            </a:r>
            <a:endParaRPr lang="de-DE" sz="105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GSI Darmstadt 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Giessen</a:t>
            </a:r>
            <a:r>
              <a:rPr lang="de-DE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P.I.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ZITI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HZ Dresden-</a:t>
            </a:r>
            <a:r>
              <a:rPr lang="de-DE" sz="105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Rossendorf</a:t>
            </a:r>
            <a:endParaRPr lang="de-DE" sz="105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KIT Karlsruhe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Münster Univ. </a:t>
            </a:r>
            <a:endParaRPr lang="de-DE" sz="105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Tübingen Univ. </a:t>
            </a:r>
          </a:p>
          <a:p>
            <a:pPr algn="l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Wuppertal </a:t>
            </a:r>
            <a:r>
              <a:rPr lang="it-IT" sz="105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</a:t>
            </a:r>
          </a:p>
          <a:p>
            <a:pPr algn="l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ZIB </a:t>
            </a:r>
            <a:r>
              <a:rPr lang="it-IT" sz="105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Berlin</a:t>
            </a:r>
            <a:r>
              <a:rPr lang="it-IT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endParaRPr lang="en-GB" sz="12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938323" y="1317794"/>
            <a:ext cx="1867694" cy="228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200" u="sng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India:</a:t>
            </a: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05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Aligarh Muslim Univ.</a:t>
            </a: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05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Bose Inst. Kolkata</a:t>
            </a: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05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Panjab</a:t>
            </a:r>
            <a:r>
              <a:rPr lang="en-US" altLang="de-DE" sz="105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 </a:t>
            </a: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05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Rajasthan Univ.</a:t>
            </a: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05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Jammu </a:t>
            </a: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05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Kashmir</a:t>
            </a: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05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Calcutta</a:t>
            </a: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05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B.H. Univ. </a:t>
            </a:r>
            <a:r>
              <a:rPr lang="en-GB" altLang="de-DE" sz="105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Varanasi</a:t>
            </a:r>
            <a:endParaRPr lang="en-US" altLang="de-DE" sz="105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05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VECC Kolkata</a:t>
            </a: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05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IOP Bhubaneswar</a:t>
            </a: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05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</a:t>
            </a:r>
            <a:r>
              <a:rPr lang="en-GB" altLang="de-DE" sz="105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Kharagpur</a:t>
            </a:r>
            <a:endParaRPr lang="en-GB" altLang="de-DE" sz="105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05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Indore</a:t>
            </a: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05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Gauhati</a:t>
            </a:r>
            <a:r>
              <a:rPr lang="en-GB" altLang="de-DE" sz="105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</a:t>
            </a:r>
          </a:p>
        </p:txBody>
      </p:sp>
      <p:sp>
        <p:nvSpPr>
          <p:cNvPr id="20" name="Rechteck 6"/>
          <p:cNvSpPr/>
          <p:nvPr/>
        </p:nvSpPr>
        <p:spPr>
          <a:xfrm>
            <a:off x="5591774" y="1285238"/>
            <a:ext cx="1852789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Korea:</a:t>
            </a:r>
            <a:endParaRPr lang="en-GB" sz="105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Pusan Nat. Univ.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600" u="sng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u="sng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Poland: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AGH </a:t>
            </a:r>
            <a:r>
              <a:rPr lang="de-DE" sz="105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r>
              <a:rPr lang="it-IT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05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Jag</a:t>
            </a:r>
            <a:r>
              <a:rPr lang="it-IT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05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05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endParaRPr lang="de-DE" sz="105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Silesia</a:t>
            </a:r>
            <a:r>
              <a:rPr lang="de-DE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 Katowice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 TU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6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u="sng" dirty="0">
                <a:solidFill>
                  <a:srgbClr val="002060"/>
                </a:solidFill>
                <a:latin typeface="Tahoma" pitchFamily="34" charset="0"/>
              </a:rPr>
              <a:t>Romania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: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002060"/>
                </a:solidFill>
                <a:latin typeface="Tahoma" pitchFamily="34" charset="0"/>
              </a:rPr>
              <a:t>NIPNE </a:t>
            </a:r>
            <a:r>
              <a:rPr lang="de-DE" sz="105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050" dirty="0">
              <a:solidFill>
                <a:srgbClr val="002060"/>
              </a:solidFill>
              <a:latin typeface="Tahoma" pitchFamily="34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002060"/>
                </a:solidFill>
                <a:latin typeface="Tahoma" pitchFamily="34" charset="0"/>
              </a:rPr>
              <a:t>Univ. </a:t>
            </a:r>
            <a:r>
              <a:rPr lang="de-DE" sz="105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050" dirty="0">
              <a:solidFill>
                <a:srgbClr val="002060"/>
              </a:solidFill>
              <a:latin typeface="Tahoma" pitchFamily="34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05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089569" y="1206500"/>
            <a:ext cx="1927432" cy="28548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Russia</a:t>
            </a:r>
            <a:r>
              <a:rPr lang="de-DE" sz="12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de-DE" sz="1200" u="sng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IHEP </a:t>
            </a:r>
            <a:r>
              <a:rPr lang="en-GB" sz="105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Protvino</a:t>
            </a:r>
            <a:endParaRPr lang="en-GB" sz="105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INR </a:t>
            </a:r>
            <a:r>
              <a:rPr lang="en-GB" sz="105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Troitzk</a:t>
            </a:r>
            <a:endParaRPr lang="en-GB" sz="105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ITEP Moscow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Kurchatov</a:t>
            </a:r>
            <a:r>
              <a:rPr lang="en-GB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Inst., Moscow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LHEP, JINR </a:t>
            </a:r>
            <a:r>
              <a:rPr lang="de-DE" sz="105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05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LIT, JINR </a:t>
            </a:r>
            <a:r>
              <a:rPr lang="de-DE" sz="105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05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MEPHI </a:t>
            </a:r>
            <a:r>
              <a:rPr lang="de-DE" sz="105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Moscow</a:t>
            </a:r>
            <a:endParaRPr lang="de-DE" sz="105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PNPI </a:t>
            </a:r>
            <a:r>
              <a:rPr lang="de-DE" sz="105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Gatchina</a:t>
            </a:r>
            <a:endParaRPr lang="de-DE" sz="105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SINP MSU, Moscow  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St. Petersburg P. Univ.</a:t>
            </a:r>
            <a:r>
              <a:rPr lang="de-DE" sz="1050" dirty="0">
                <a:solidFill>
                  <a:srgbClr val="000000"/>
                </a:solidFill>
              </a:rPr>
              <a:t> 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 err="1">
                <a:solidFill>
                  <a:srgbClr val="002060"/>
                </a:solidFill>
              </a:rPr>
              <a:t>Ioffe</a:t>
            </a:r>
            <a:r>
              <a:rPr lang="de-DE" sz="1050" dirty="0">
                <a:solidFill>
                  <a:srgbClr val="002060"/>
                </a:solidFill>
              </a:rPr>
              <a:t> Phys.-Tech. </a:t>
            </a:r>
            <a:r>
              <a:rPr lang="de-DE" sz="1050" dirty="0" err="1">
                <a:solidFill>
                  <a:srgbClr val="002060"/>
                </a:solidFill>
              </a:rPr>
              <a:t>Inst</a:t>
            </a:r>
            <a:r>
              <a:rPr lang="de-DE" sz="1050" dirty="0">
                <a:solidFill>
                  <a:srgbClr val="002060"/>
                </a:solidFill>
              </a:rPr>
              <a:t>. St. </a:t>
            </a:r>
            <a:r>
              <a:rPr lang="de-DE" sz="1050" dirty="0" err="1">
                <a:solidFill>
                  <a:srgbClr val="002060"/>
                </a:solidFill>
              </a:rPr>
              <a:t>Pb</a:t>
            </a:r>
            <a:r>
              <a:rPr lang="de-DE" sz="1050" dirty="0">
                <a:solidFill>
                  <a:srgbClr val="002060"/>
                </a:solidFill>
              </a:rPr>
              <a:t>.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6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Ukraine: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T. Shevchenko </a:t>
            </a:r>
            <a:r>
              <a:rPr lang="it-IT" sz="105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Kiev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Kiev </a:t>
            </a:r>
            <a:r>
              <a:rPr lang="it-IT" sz="105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Inst</a:t>
            </a:r>
            <a:r>
              <a:rPr lang="it-IT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05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Nucl</a:t>
            </a:r>
            <a:r>
              <a:rPr lang="it-IT" sz="105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05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Research</a:t>
            </a:r>
            <a:endParaRPr lang="it-IT" sz="105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7000" y="3925507"/>
            <a:ext cx="5122718" cy="237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885310" y="-78560"/>
            <a:ext cx="68651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CBM </a:t>
            </a:r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en-US" alt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de-DE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en-US" altLang="de-DE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institutions, ~530 members</a:t>
            </a:r>
            <a:endParaRPr lang="de-DE" sz="3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656" y="3861624"/>
            <a:ext cx="3039222" cy="2469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160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33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85310" y="190390"/>
            <a:ext cx="68651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36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de-DE" sz="3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"/>
          <p:cNvSpPr txBox="1">
            <a:spLocks noChangeArrowheads="1"/>
          </p:cNvSpPr>
          <p:nvPr/>
        </p:nvSpPr>
        <p:spPr bwMode="auto">
          <a:xfrm>
            <a:off x="127000" y="1206500"/>
            <a:ext cx="857854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/>
              <a:t>Phase structure of QCD will not be revealed by a single measurement.</a:t>
            </a:r>
            <a:endParaRPr lang="en-US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/>
              <a:t>QCD matter physics  needs a facility for systematic studies and </a:t>
            </a:r>
            <a:br>
              <a:rPr lang="en-US" sz="1800" dirty="0" smtClean="0"/>
            </a:br>
            <a:r>
              <a:rPr lang="en-US" sz="1800" dirty="0" smtClean="0"/>
              <a:t>a 3rd generation experiment -&gt; CBM</a:t>
            </a:r>
          </a:p>
          <a:p>
            <a:pPr algn="l"/>
            <a:r>
              <a:rPr lang="en-US" sz="1800" dirty="0" smtClean="0"/>
              <a:t>	</a:t>
            </a:r>
            <a:r>
              <a:rPr lang="en-US" dirty="0" smtClean="0"/>
              <a:t>rate capability: 10 MHz interaction rate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/>
              <a:t>CBM </a:t>
            </a:r>
            <a:r>
              <a:rPr lang="en-US" sz="1800" dirty="0"/>
              <a:t>physics program</a:t>
            </a:r>
          </a:p>
          <a:p>
            <a:pPr algn="l"/>
            <a:r>
              <a:rPr lang="en-US" sz="1800" dirty="0" smtClean="0"/>
              <a:t>	</a:t>
            </a:r>
            <a:r>
              <a:rPr lang="en-US" dirty="0" smtClean="0"/>
              <a:t>many </a:t>
            </a:r>
            <a:r>
              <a:rPr lang="en-US" dirty="0"/>
              <a:t>open </a:t>
            </a:r>
            <a:r>
              <a:rPr lang="en-US" dirty="0" smtClean="0"/>
              <a:t>physics questions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substantial </a:t>
            </a:r>
            <a:r>
              <a:rPr lang="en-US" dirty="0"/>
              <a:t>discovery potential at </a:t>
            </a:r>
            <a:r>
              <a:rPr lang="en-US" dirty="0" smtClean="0"/>
              <a:t>SIS100 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CBM strategy</a:t>
            </a:r>
          </a:p>
          <a:p>
            <a:pPr algn="l"/>
            <a:r>
              <a:rPr lang="en-US" sz="1800" dirty="0"/>
              <a:t>	</a:t>
            </a:r>
            <a:r>
              <a:rPr lang="en-US" dirty="0"/>
              <a:t>systematic measurement of multi-dimensional </a:t>
            </a:r>
            <a:r>
              <a:rPr lang="en-US" dirty="0" smtClean="0"/>
              <a:t>observables </a:t>
            </a:r>
            <a:br>
              <a:rPr lang="en-US" dirty="0" smtClean="0"/>
            </a:br>
            <a:r>
              <a:rPr lang="en-US" dirty="0" smtClean="0"/>
              <a:t>	of (</a:t>
            </a:r>
            <a:r>
              <a:rPr lang="en-US" dirty="0"/>
              <a:t>rare) </a:t>
            </a:r>
            <a:r>
              <a:rPr lang="en-US" dirty="0" smtClean="0"/>
              <a:t>probes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use </a:t>
            </a:r>
            <a:r>
              <a:rPr lang="en-US" dirty="0"/>
              <a:t>detector components as tool </a:t>
            </a:r>
            <a:r>
              <a:rPr lang="en-US" dirty="0" smtClean="0"/>
              <a:t>kit.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/>
              <a:t>CBM status </a:t>
            </a:r>
            <a:endParaRPr lang="en-US" sz="1800" dirty="0"/>
          </a:p>
          <a:p>
            <a:pPr algn="l"/>
            <a:r>
              <a:rPr lang="en-US" sz="1800" dirty="0" smtClean="0"/>
              <a:t>	</a:t>
            </a:r>
            <a:r>
              <a:rPr lang="en-US" dirty="0" smtClean="0"/>
              <a:t>well advanced with respect to overall FAIR timeline</a:t>
            </a:r>
          </a:p>
        </p:txBody>
      </p:sp>
      <p:pic>
        <p:nvPicPr>
          <p:cNvPr id="21" name="Bild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69" y="2062314"/>
            <a:ext cx="1807122" cy="2365963"/>
          </a:xfrm>
          <a:prstGeom prst="rect">
            <a:avLst/>
          </a:prstGeom>
        </p:spPr>
      </p:pic>
      <p:sp>
        <p:nvSpPr>
          <p:cNvPr id="22" name="Rechteck 13"/>
          <p:cNvSpPr/>
          <p:nvPr/>
        </p:nvSpPr>
        <p:spPr>
          <a:xfrm>
            <a:off x="7220786" y="4428659"/>
            <a:ext cx="179621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CBM, Eur</a:t>
            </a:r>
            <a:r>
              <a:rPr lang="de-DE" sz="1400" b="0" dirty="0">
                <a:latin typeface="Arial" panose="020B0604020202020204" pitchFamily="34" charset="0"/>
                <a:cs typeface="Arial" panose="020B0604020202020204" pitchFamily="34" charset="0"/>
              </a:rPr>
              <a:t>. Phys. J. A (2017) 53: 60. </a:t>
            </a:r>
          </a:p>
        </p:txBody>
      </p:sp>
    </p:spTree>
    <p:extLst>
      <p:ext uri="{BB962C8B-B14F-4D97-AF65-F5344CB8AC3E}">
        <p14:creationId xmlns:p14="http://schemas.microsoft.com/office/powerpoint/2010/main" val="418907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34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50" name="Text Box 14"/>
          <p:cNvSpPr txBox="1">
            <a:spLocks noChangeArrowheads="1"/>
          </p:cNvSpPr>
          <p:nvPr/>
        </p:nvSpPr>
        <p:spPr bwMode="auto">
          <a:xfrm>
            <a:off x="908050" y="2927350"/>
            <a:ext cx="6934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5400" b="1" dirty="0" smtClean="0">
                <a:solidFill>
                  <a:schemeClr val="accent2"/>
                </a:solidFill>
                <a:latin typeface="Arial" pitchFamily="34" charset="0"/>
              </a:rPr>
              <a:t>Thank you for your attention</a:t>
            </a:r>
            <a:endParaRPr lang="en-US" altLang="en-US" sz="54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1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35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1085850" y="158750"/>
            <a:ext cx="693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Backup</a:t>
            </a: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50" name="Text Box 14"/>
          <p:cNvSpPr txBox="1">
            <a:spLocks noChangeArrowheads="1"/>
          </p:cNvSpPr>
          <p:nvPr/>
        </p:nvSpPr>
        <p:spPr bwMode="auto">
          <a:xfrm>
            <a:off x="908050" y="292735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5400" b="1" dirty="0">
                <a:solidFill>
                  <a:schemeClr val="accent2"/>
                </a:solidFill>
                <a:latin typeface="Arial" pitchFamily="34" charset="0"/>
              </a:rPr>
              <a:t>Backup</a:t>
            </a:r>
            <a:r>
              <a:rPr lang="de-DE" altLang="en-US" sz="5400" b="1">
                <a:solidFill>
                  <a:schemeClr val="accent2"/>
                </a:solidFill>
                <a:latin typeface="Arial" pitchFamily="34" charset="0"/>
              </a:rPr>
              <a:t> Slides</a:t>
            </a:r>
            <a:endParaRPr lang="en-US" altLang="en-US" sz="54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36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86519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Particle production threshold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2" y="1568130"/>
            <a:ext cx="39814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32432" y="1291131"/>
            <a:ext cx="3948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Blume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J. Phys. G31, S57 (2005)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95246919"/>
                  </p:ext>
                </p:extLst>
              </p:nvPr>
            </p:nvGraphicFramePr>
            <p:xfrm>
              <a:off x="4247251" y="1917796"/>
              <a:ext cx="4512547" cy="3397962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179286"/>
                    <a:gridCol w="1182199"/>
                    <a:gridCol w="1151062"/>
                  </a:tblGrid>
                  <a:tr h="409034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reaction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de-DE" sz="18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sz="1800" b="1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</m:rad>
                            </m:oMath>
                          </a14:m>
                          <a:r>
                            <a:rPr lang="de-DE" dirty="0" smtClean="0">
                              <a:solidFill>
                                <a:schemeClr val="tx1"/>
                              </a:solidFill>
                            </a:rPr>
                            <a:t> (</a:t>
                          </a:r>
                          <a:r>
                            <a:rPr lang="de-DE" dirty="0" err="1" smtClean="0">
                              <a:solidFill>
                                <a:schemeClr val="tx1"/>
                              </a:solidFill>
                            </a:rPr>
                            <a:t>GeV</a:t>
                          </a:r>
                          <a:r>
                            <a:rPr lang="de-DE" dirty="0" smtClean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r>
                            <a:rPr lang="en-US" sz="1600" baseline="-25000" dirty="0" err="1" smtClean="0">
                              <a:solidFill>
                                <a:schemeClr val="tx1"/>
                              </a:solidFill>
                            </a:rPr>
                            <a:t>lab</a:t>
                          </a:r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361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8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8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8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de-DE" sz="18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𝛬</m:t>
                                </m:r>
                                <m:r>
                                  <a:rPr lang="de-DE" sz="18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2.548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1.6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361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8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8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8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8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de-DE" sz="18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2.864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361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8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8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8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8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𝛯</m:t>
                                    </m:r>
                                  </m:e>
                                  <m:sup>
                                    <m:r>
                                      <a:rPr lang="de-DE" sz="18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de-DE" sz="18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3.247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3.7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361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8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8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8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8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8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𝛺</m:t>
                                    </m:r>
                                  </m:e>
                                  <m:sup>
                                    <m:r>
                                      <a:rPr lang="de-DE" sz="18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de-DE" sz="18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4.092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7.0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361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8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8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r>
                                  <a:rPr lang="de-DE" sz="18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𝛬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𝛬</m:t>
                                    </m:r>
                                  </m:e>
                                </m:acc>
                                <m:r>
                                  <a:rPr lang="de-DE" sz="18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4.108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7.1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361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8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8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𝛯</m:t>
                                    </m:r>
                                  </m:e>
                                  <m:sup>
                                    <m:r>
                                      <a:rPr lang="de-DE" sz="18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de-DE" sz="1800" i="1" kern="1200">
                                            <a:solidFill>
                                              <a:schemeClr val="dk1"/>
                                            </a:solidFill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1800" i="1" kern="120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𝛯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de-DE" sz="18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de-DE" sz="18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  <m:r>
                                  <a:rPr lang="en-US" sz="18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4.520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9.0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361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8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8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𝛺</m:t>
                                    </m:r>
                                  </m:e>
                                  <m:sup>
                                    <m:r>
                                      <a:rPr lang="de-DE" sz="18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de-DE" sz="1800" i="1" kern="1200">
                                            <a:solidFill>
                                              <a:schemeClr val="dk1"/>
                                            </a:solidFill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1800" i="1" kern="120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𝛺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de-DE" sz="18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de-DE" sz="18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5.222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12.7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361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8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8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𝐽</m:t>
                                    </m:r>
                                  </m:num>
                                  <m:den>
                                    <m:r>
                                      <a:rPr lang="de-DE" sz="18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𝛹</m:t>
                                    </m:r>
                                  </m:den>
                                </m:f>
                                <m:r>
                                  <a:rPr lang="de-DE" sz="18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4.973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12.2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95246919"/>
                  </p:ext>
                </p:extLst>
              </p:nvPr>
            </p:nvGraphicFramePr>
            <p:xfrm>
              <a:off x="4247251" y="1917796"/>
              <a:ext cx="4512547" cy="3397962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179286"/>
                    <a:gridCol w="1182199"/>
                    <a:gridCol w="1151062"/>
                  </a:tblGrid>
                  <a:tr h="409034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reaction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184536" t="-7463" r="-97423" b="-892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 smtClean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r>
                            <a:rPr lang="en-US" sz="1600" baseline="-25000" dirty="0" err="1" smtClean="0">
                              <a:solidFill>
                                <a:schemeClr val="tx1"/>
                              </a:solidFill>
                            </a:rPr>
                            <a:t>lab</a:t>
                          </a:r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3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280" t="-118033" r="-107283" b="-8803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2.548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1.6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3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280" t="-214516" r="-107283" b="-7661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2.864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3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280" t="-319672" r="-107283" b="-6786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3.247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3.7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3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280" t="-419672" r="-107283" b="-5786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4.092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7.0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3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280" t="-519672" r="-107283" b="-4786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4.108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7.1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3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280" t="-609677" r="-107283" b="-37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4.520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9.0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3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280" t="-721311" r="-107283" b="-2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5.222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12.7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3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280" t="-821311" r="-107283" b="-1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4.973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12.2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2" name="TextBox 21"/>
          <p:cNvSpPr txBox="1"/>
          <p:nvPr/>
        </p:nvSpPr>
        <p:spPr>
          <a:xfrm>
            <a:off x="4190722" y="1208258"/>
            <a:ext cx="4641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Strange and charmed particle production thresholds in pp - collisions  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1105930" y="1736563"/>
            <a:ext cx="505588" cy="3927805"/>
          </a:xfrm>
          <a:prstGeom prst="rect">
            <a:avLst/>
          </a:prstGeom>
          <a:solidFill>
            <a:srgbClr val="FFFF00">
              <a:alpha val="38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4982" y="1956148"/>
            <a:ext cx="776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SIS 100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10365" y="5377358"/>
            <a:ext cx="471456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Yield of sub-threshold produced  hyperons is sensitive to the medium density  (multi step processes)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SIS100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energy regime very few data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6" descr="Bildergebnis für logo fair darmstad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4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37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86519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err="1" smtClean="0">
                <a:solidFill>
                  <a:schemeClr val="bg1"/>
                </a:solidFill>
                <a:latin typeface="Arial" pitchFamily="34" charset="0"/>
              </a:rPr>
              <a:t>Kaon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 production at SIS 18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" r="3847"/>
          <a:stretch>
            <a:fillRect/>
          </a:stretch>
        </p:blipFill>
        <p:spPr bwMode="auto">
          <a:xfrm>
            <a:off x="4622476" y="1373048"/>
            <a:ext cx="4286250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ef_kap_au_c_qm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7"/>
          <a:stretch>
            <a:fillRect/>
          </a:stretch>
        </p:blipFill>
        <p:spPr bwMode="auto">
          <a:xfrm>
            <a:off x="181683" y="1341518"/>
            <a:ext cx="4427537" cy="498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129714" y="1213469"/>
            <a:ext cx="2934819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C.Sturm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et al. (</a:t>
            </a:r>
            <a:r>
              <a:rPr lang="en-US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KaoS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), PRL 86 (2001) 39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127301" y="1218407"/>
            <a:ext cx="32766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eaLnBrk="1" hangingPunct="1"/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C. Fuchs et al., PRL 86 (2001) 1974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8164864" y="3544312"/>
            <a:ext cx="0" cy="85775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7432942" y="2692772"/>
            <a:ext cx="1418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NN production threshold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29440" y="5036998"/>
            <a:ext cx="4714560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Strong sensitivity to Equation Of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State due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multistep production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formation of nucleon resonances)</a:t>
            </a:r>
          </a:p>
          <a:p>
            <a:pPr algn="l">
              <a:spcBef>
                <a:spcPct val="200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Mathematica1" pitchFamily="2" charset="2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soft EOS (K=200 MeV) </a:t>
            </a:r>
          </a:p>
        </p:txBody>
      </p:sp>
      <p:pic>
        <p:nvPicPr>
          <p:cNvPr id="21" name="Picture 6" descr="Bildergebnis für logo fair darmstad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1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38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1085850" y="158750"/>
            <a:ext cx="693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Backup</a:t>
            </a: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senger\AppData\Local\Microsoft\Windows\Temporary Internet Files\Content.Outlook\8DJ1LBWP\pt_y_10AGeV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7093"/>
            <a:ext cx="8323729" cy="435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eck 3"/>
          <p:cNvSpPr>
            <a:spLocks noChangeArrowheads="1"/>
          </p:cNvSpPr>
          <p:nvPr/>
        </p:nvSpPr>
        <p:spPr bwMode="auto">
          <a:xfrm>
            <a:off x="522615" y="1120498"/>
            <a:ext cx="8323729" cy="10772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Particle acceptance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central </a:t>
            </a:r>
            <a:r>
              <a:rPr lang="en-US" sz="3200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Au+Au</a:t>
            </a:r>
            <a:r>
              <a:rPr lang="en-US" sz="3200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collisions at 10 A GeV</a:t>
            </a:r>
            <a:endParaRPr lang="de-DE" sz="3200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19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4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1" y="2100155"/>
            <a:ext cx="4319119" cy="33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9" y="2104103"/>
            <a:ext cx="4314011" cy="33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"/>
          <p:cNvSpPr txBox="1"/>
          <p:nvPr/>
        </p:nvSpPr>
        <p:spPr>
          <a:xfrm>
            <a:off x="2871206" y="5525043"/>
            <a:ext cx="3548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I.C. Arsene et al., Phys. </a:t>
            </a:r>
            <a:r>
              <a:rPr lang="de-DE" sz="12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de-DE" sz="1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 75, 24902 (2007) </a:t>
            </a:r>
          </a:p>
        </p:txBody>
      </p:sp>
      <p:sp>
        <p:nvSpPr>
          <p:cNvPr id="24" name="Textfeld 3"/>
          <p:cNvSpPr txBox="1"/>
          <p:nvPr/>
        </p:nvSpPr>
        <p:spPr>
          <a:xfrm>
            <a:off x="1772704" y="1887080"/>
            <a:ext cx="1426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A </a:t>
            </a:r>
            <a:r>
              <a:rPr lang="de-DE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Textfeld 8"/>
          <p:cNvSpPr txBox="1"/>
          <p:nvPr/>
        </p:nvSpPr>
        <p:spPr>
          <a:xfrm>
            <a:off x="5773884" y="1864586"/>
            <a:ext cx="1598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A </a:t>
            </a:r>
            <a:r>
              <a:rPr lang="de-DE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6" name="Gerade Verbindung 5"/>
          <p:cNvCxnSpPr/>
          <p:nvPr/>
        </p:nvCxnSpPr>
        <p:spPr bwMode="auto">
          <a:xfrm>
            <a:off x="1351337" y="2189123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 Verbindung 7"/>
          <p:cNvCxnSpPr/>
          <p:nvPr/>
        </p:nvCxnSpPr>
        <p:spPr bwMode="auto">
          <a:xfrm>
            <a:off x="4952769" y="33685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feld 12"/>
          <p:cNvSpPr txBox="1"/>
          <p:nvPr/>
        </p:nvSpPr>
        <p:spPr>
          <a:xfrm>
            <a:off x="4952769" y="2621478"/>
            <a:ext cx="93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l-G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de-DE" sz="32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29" name="Gerade Verbindung 17"/>
          <p:cNvCxnSpPr/>
          <p:nvPr/>
        </p:nvCxnSpPr>
        <p:spPr bwMode="auto">
          <a:xfrm>
            <a:off x="822870" y="3947177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feld 18"/>
          <p:cNvSpPr txBox="1"/>
          <p:nvPr/>
        </p:nvSpPr>
        <p:spPr>
          <a:xfrm>
            <a:off x="929626" y="2905971"/>
            <a:ext cx="93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l-G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de-DE" sz="32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144" y="1206500"/>
            <a:ext cx="631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 Au + Au collision at beam energy of</a:t>
            </a: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86519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Motivation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5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6391" y="1315112"/>
            <a:ext cx="4901175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Chiral symmetry restoration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di-leptons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strange mesons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baryons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sub threshold charm production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Onset of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deconfinement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multi-strange (anti)-baryons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Hypernuclei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Critical point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Fluctuations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net proton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cumulants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1" y="1458997"/>
            <a:ext cx="4026694" cy="31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3" descr="PHSD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68" y="2393578"/>
            <a:ext cx="420146" cy="43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2"/>
          <p:cNvSpPr txBox="1"/>
          <p:nvPr/>
        </p:nvSpPr>
        <p:spPr>
          <a:xfrm>
            <a:off x="5360737" y="4617695"/>
            <a:ext cx="3400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Cassing, CBM collaboration meeting, GSI 2016</a:t>
            </a:r>
            <a:endParaRPr lang="de-DE" sz="12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831" y="1206499"/>
            <a:ext cx="1438169" cy="106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5904" y="5057775"/>
            <a:ext cx="3571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AGS, only a small part of the initial energy is converted into the QGP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phase”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86519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Observables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33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6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299" y="-82841"/>
            <a:ext cx="68651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Di-leptons as a probe of dense matter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3" y="1206500"/>
            <a:ext cx="3698881" cy="302854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59075" y="2866896"/>
            <a:ext cx="599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IMR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5827" y="1959916"/>
            <a:ext cx="778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6" descr="Bildergebnis für logo fair darmstad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387784" y="1544209"/>
            <a:ext cx="4591321" cy="4170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</a:rPr>
              <a:t>Background sources strongly </a:t>
            </a:r>
          </a:p>
          <a:p>
            <a:pPr algn="l">
              <a:spcBef>
                <a:spcPts val="600"/>
              </a:spcBef>
            </a:pP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</a:rPr>
              <a:t>     reduced with respect to </a:t>
            </a: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</a:rPr>
              <a:t>SPS</a:t>
            </a:r>
            <a:br>
              <a:rPr lang="en-US" sz="2000" b="0" dirty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</a:rPr>
              <a:t>	- (</a:t>
            </a:r>
            <a:r>
              <a:rPr lang="en-US" sz="2000" b="0" dirty="0" err="1" smtClean="0">
                <a:solidFill>
                  <a:srgbClr val="000000"/>
                </a:solidFill>
                <a:latin typeface="Arial" pitchFamily="34" charset="0"/>
              </a:rPr>
              <a:t>Drell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</a:rPr>
              <a:t>Yan, open charm)</a:t>
            </a:r>
            <a:endParaRPr lang="en-US" sz="2000" b="0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l">
              <a:spcBef>
                <a:spcPts val="600"/>
              </a:spcBef>
            </a:pPr>
            <a:endParaRPr lang="en-US" sz="2000" b="0" dirty="0" smtClean="0">
              <a:solidFill>
                <a:srgbClr val="000000"/>
              </a:solidFill>
              <a:latin typeface="Arial" pitchFamily="34" charset="0"/>
            </a:endParaRP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</a:rPr>
              <a:t>Di-lepton measurement can </a:t>
            </a: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</a:rPr>
              <a:t>provide</a:t>
            </a:r>
            <a:endParaRPr lang="en-US" sz="2000" b="0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l">
              <a:spcBef>
                <a:spcPts val="600"/>
              </a:spcBef>
            </a:pP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</a:rPr>
              <a:t>	</a:t>
            </a: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</a:rPr>
              <a:t>- Temperature </a:t>
            </a: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</a:rPr>
              <a:t>of fireball</a:t>
            </a:r>
          </a:p>
          <a:p>
            <a:pPr algn="l">
              <a:spcBef>
                <a:spcPts val="600"/>
              </a:spcBef>
            </a:pP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</a:rPr>
              <a:t>	</a:t>
            </a: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</a:rPr>
              <a:t>- Lifetime </a:t>
            </a: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</a:rPr>
              <a:t>of fireball </a:t>
            </a:r>
          </a:p>
          <a:p>
            <a:pPr algn="l">
              <a:spcBef>
                <a:spcPts val="600"/>
              </a:spcBef>
            </a:pP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</a:rPr>
              <a:t>	</a:t>
            </a: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</a:rPr>
              <a:t>- Chiral </a:t>
            </a: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</a:rPr>
              <a:t>symmetry restoration</a:t>
            </a:r>
            <a:endParaRPr lang="en-US" sz="2000" b="0" dirty="0">
              <a:solidFill>
                <a:srgbClr val="000000"/>
              </a:solidFill>
              <a:latin typeface="Arial" pitchFamily="34" charset="0"/>
            </a:endParaRPr>
          </a:p>
          <a:p>
            <a:pPr algn="l">
              <a:spcBef>
                <a:spcPts val="600"/>
              </a:spcBef>
            </a:pPr>
            <a:endParaRPr lang="en-US" sz="2000" b="0" dirty="0" smtClean="0">
              <a:solidFill>
                <a:srgbClr val="000000"/>
              </a:solidFill>
              <a:latin typeface="Arial" pitchFamily="34" charset="0"/>
            </a:endParaRP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FF0000"/>
                </a:solidFill>
                <a:latin typeface="Arial" pitchFamily="34" charset="0"/>
              </a:rPr>
              <a:t>Large </a:t>
            </a:r>
            <a:r>
              <a:rPr lang="en-US" sz="2000" b="0" dirty="0">
                <a:solidFill>
                  <a:srgbClr val="FF0000"/>
                </a:solidFill>
                <a:latin typeface="Arial" pitchFamily="34" charset="0"/>
              </a:rPr>
              <a:t>statistics needed </a:t>
            </a:r>
            <a:endParaRPr lang="en-US" sz="2000" b="0" dirty="0" smtClean="0">
              <a:solidFill>
                <a:srgbClr val="FF0000"/>
              </a:solidFill>
              <a:latin typeface="Arial" pitchFamily="34" charset="0"/>
            </a:endParaRPr>
          </a:p>
          <a:p>
            <a:pPr algn="l">
              <a:spcBef>
                <a:spcPts val="600"/>
              </a:spcBef>
            </a:pPr>
            <a:r>
              <a:rPr lang="en-US" sz="2000" b="0" dirty="0" smtClean="0">
                <a:solidFill>
                  <a:srgbClr val="FF0000"/>
                </a:solidFill>
                <a:latin typeface="Arial" pitchFamily="34" charset="0"/>
              </a:rPr>
              <a:t>     to </a:t>
            </a:r>
            <a:r>
              <a:rPr lang="en-US" sz="2000" b="0" dirty="0">
                <a:solidFill>
                  <a:srgbClr val="FF0000"/>
                </a:solidFill>
                <a:latin typeface="Arial" pitchFamily="34" charset="0"/>
              </a:rPr>
              <a:t>achieve </a:t>
            </a:r>
            <a:r>
              <a:rPr lang="en-US" sz="2000" b="0" dirty="0" smtClean="0">
                <a:solidFill>
                  <a:srgbClr val="FF0000"/>
                </a:solidFill>
                <a:latin typeface="Arial" pitchFamily="34" charset="0"/>
              </a:rPr>
              <a:t>sufficiently small errors !</a:t>
            </a:r>
            <a:endParaRPr lang="de-DE" b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000" y="4228009"/>
            <a:ext cx="526415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altLang="de-DE" sz="1400" dirty="0" smtClean="0">
                <a:latin typeface="Arial" pitchFamily="34" charset="0"/>
                <a:cs typeface="Arial" pitchFamily="34" charset="0"/>
              </a:rPr>
              <a:t>Mass </a:t>
            </a:r>
            <a:r>
              <a:rPr lang="de-DE" altLang="de-DE" sz="1400" dirty="0">
                <a:latin typeface="Arial" pitchFamily="34" charset="0"/>
                <a:cs typeface="Arial" pitchFamily="34" charset="0"/>
              </a:rPr>
              <a:t>resolution: 13.6 MeV (</a:t>
            </a:r>
            <a:r>
              <a:rPr lang="de-DE" altLang="de-DE" sz="1400" dirty="0">
                <a:latin typeface="Symbol" pitchFamily="18" charset="2"/>
                <a:cs typeface="Arial" pitchFamily="34" charset="0"/>
              </a:rPr>
              <a:t>w</a:t>
            </a:r>
            <a:r>
              <a:rPr lang="de-DE" altLang="de-DE" sz="1400" dirty="0">
                <a:latin typeface="Arial" pitchFamily="34" charset="0"/>
                <a:cs typeface="Arial" pitchFamily="34" charset="0"/>
              </a:rPr>
              <a:t>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altLang="de-DE" sz="1400" dirty="0">
                <a:latin typeface="Arial" pitchFamily="34" charset="0"/>
                <a:cs typeface="Arial" pitchFamily="34" charset="0"/>
              </a:rPr>
              <a:t>LMVM: about 10</a:t>
            </a:r>
            <a:r>
              <a:rPr lang="de-DE" altLang="de-DE" sz="1400" baseline="30000" dirty="0">
                <a:latin typeface="Arial" pitchFamily="34" charset="0"/>
                <a:cs typeface="Arial" pitchFamily="34" charset="0"/>
              </a:rPr>
              <a:t>6</a:t>
            </a:r>
            <a:r>
              <a:rPr lang="de-DE" alt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400" dirty="0">
                <a:latin typeface="Symbol" pitchFamily="18" charset="2"/>
                <a:cs typeface="Arial" pitchFamily="34" charset="0"/>
              </a:rPr>
              <a:t>w</a:t>
            </a:r>
            <a:r>
              <a:rPr lang="de-DE" altLang="de-DE" sz="1400" dirty="0">
                <a:latin typeface="Arial" pitchFamily="34" charset="0"/>
                <a:cs typeface="Arial" pitchFamily="34" charset="0"/>
              </a:rPr>
              <a:t> per week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de-DE" sz="1400" dirty="0">
                <a:latin typeface="Arial" pitchFamily="34" charset="0"/>
                <a:cs typeface="Arial" pitchFamily="34" charset="0"/>
              </a:rPr>
              <a:t>IMR: S/B &gt; </a:t>
            </a:r>
            <a:r>
              <a:rPr lang="en-US" altLang="de-DE" sz="1400" dirty="0" smtClean="0">
                <a:latin typeface="Arial" pitchFamily="34" charset="0"/>
                <a:cs typeface="Arial" pitchFamily="34" charset="0"/>
              </a:rPr>
              <a:t>1/100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de-DE" sz="1400" dirty="0" smtClean="0">
                <a:latin typeface="Arial" pitchFamily="34" charset="0"/>
                <a:cs typeface="Arial" pitchFamily="34" charset="0"/>
              </a:rPr>
              <a:t>Statistical </a:t>
            </a:r>
            <a:r>
              <a:rPr lang="en-US" altLang="de-DE" sz="1400" dirty="0">
                <a:latin typeface="Arial" pitchFamily="34" charset="0"/>
                <a:cs typeface="Arial" pitchFamily="34" charset="0"/>
              </a:rPr>
              <a:t>accuracy of 10% requires</a:t>
            </a:r>
          </a:p>
          <a:p>
            <a:pPr algn="l" eaLnBrk="1" hangingPunct="1">
              <a:spcBef>
                <a:spcPts val="0"/>
              </a:spcBef>
            </a:pPr>
            <a:r>
              <a:rPr lang="en-US" altLang="de-DE" sz="1400" dirty="0">
                <a:latin typeface="Arial" pitchFamily="34" charset="0"/>
                <a:cs typeface="Arial" pitchFamily="34" charset="0"/>
              </a:rPr>
              <a:t>      ~1 week of CBM </a:t>
            </a:r>
            <a:r>
              <a:rPr lang="en-US" altLang="de-DE" sz="1400" dirty="0" err="1">
                <a:latin typeface="Arial" pitchFamily="34" charset="0"/>
                <a:cs typeface="Arial" pitchFamily="34" charset="0"/>
              </a:rPr>
              <a:t>beamtime</a:t>
            </a:r>
            <a:r>
              <a:rPr lang="en-US" altLang="de-DE" sz="1400" dirty="0">
                <a:latin typeface="Arial" pitchFamily="34" charset="0"/>
                <a:cs typeface="Arial" pitchFamily="34" charset="0"/>
              </a:rPr>
              <a:t> at 100 kHz </a:t>
            </a:r>
            <a:r>
              <a:rPr lang="en-US" altLang="de-DE" sz="1400" dirty="0" smtClean="0">
                <a:latin typeface="Arial" pitchFamily="34" charset="0"/>
                <a:cs typeface="Arial" pitchFamily="34" charset="0"/>
              </a:rPr>
              <a:t>IR</a:t>
            </a:r>
            <a:endParaRPr lang="en-US" altLang="de-DE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6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7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299" y="-82841"/>
            <a:ext cx="68651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Di-leptons as a probe of dense matter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63662" y="4521976"/>
            <a:ext cx="4200560" cy="156966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en-US" sz="1600" b="0" dirty="0" smtClean="0">
                <a:solidFill>
                  <a:srgbClr val="000000"/>
                </a:solidFill>
                <a:latin typeface="Arial" pitchFamily="34" charset="0"/>
              </a:rPr>
              <a:t>LMR: </a:t>
            </a:r>
            <a:r>
              <a:rPr lang="en-US" sz="1600" b="0" dirty="0" smtClean="0">
                <a:solidFill>
                  <a:srgbClr val="000000"/>
                </a:solidFill>
                <a:latin typeface="Symbol" panose="05050102010706020507" pitchFamily="18" charset="2"/>
              </a:rPr>
              <a:t>r</a:t>
            </a:r>
            <a:r>
              <a:rPr lang="en-US" sz="1600" b="0" dirty="0" smtClean="0">
                <a:solidFill>
                  <a:srgbClr val="000000"/>
                </a:solidFill>
                <a:latin typeface="Arial" pitchFamily="34" charset="0"/>
              </a:rPr>
              <a:t> – chiral symmetry restoration</a:t>
            </a:r>
          </a:p>
          <a:p>
            <a:pPr algn="l">
              <a:spcBef>
                <a:spcPts val="0"/>
              </a:spcBef>
              <a:defRPr/>
            </a:pPr>
            <a:r>
              <a:rPr lang="en-US" sz="1600" b="0" dirty="0" smtClean="0">
                <a:solidFill>
                  <a:srgbClr val="000000"/>
                </a:solidFill>
                <a:latin typeface="Arial" pitchFamily="34" charset="0"/>
              </a:rPr>
              <a:t>          fireball space – time extension </a:t>
            </a:r>
            <a:endParaRPr lang="de-DE" sz="1600" b="0" dirty="0">
              <a:solidFill>
                <a:srgbClr val="000000"/>
              </a:solidFill>
              <a:latin typeface="Arial" pitchFamily="34" charset="0"/>
            </a:endParaRPr>
          </a:p>
          <a:p>
            <a:pPr algn="l">
              <a:spcBef>
                <a:spcPts val="0"/>
              </a:spcBef>
              <a:defRPr/>
            </a:pPr>
            <a:r>
              <a:rPr lang="en-US" sz="1600" b="0" dirty="0" smtClean="0">
                <a:solidFill>
                  <a:srgbClr val="000000"/>
                </a:solidFill>
                <a:latin typeface="Arial" pitchFamily="34" charset="0"/>
              </a:rPr>
              <a:t>IMR:  access to fireball temperature </a:t>
            </a:r>
          </a:p>
          <a:p>
            <a:pPr algn="l">
              <a:spcBef>
                <a:spcPts val="0"/>
              </a:spcBef>
              <a:defRPr/>
            </a:pPr>
            <a:r>
              <a:rPr lang="en-US" sz="1600" b="0" dirty="0" smtClean="0">
                <a:solidFill>
                  <a:srgbClr val="000000"/>
                </a:solidFill>
                <a:latin typeface="Arial" pitchFamily="34" charset="0"/>
              </a:rPr>
              <a:t>          </a:t>
            </a:r>
            <a:r>
              <a:rPr lang="en-US" sz="1600" b="0" dirty="0" smtClean="0">
                <a:solidFill>
                  <a:srgbClr val="000000"/>
                </a:solidFill>
                <a:latin typeface="Symbol" panose="05050102010706020507" pitchFamily="18" charset="2"/>
              </a:rPr>
              <a:t>r</a:t>
            </a:r>
            <a:r>
              <a:rPr lang="en-US" sz="1600" b="0" dirty="0" smtClean="0">
                <a:solidFill>
                  <a:srgbClr val="000000"/>
                </a:solidFill>
                <a:latin typeface="Arial" pitchFamily="34" charset="0"/>
              </a:rPr>
              <a:t>-a</a:t>
            </a:r>
            <a:r>
              <a:rPr lang="en-US" sz="1600" b="0" baseline="-25000" dirty="0" smtClean="0">
                <a:solidFill>
                  <a:srgbClr val="000000"/>
                </a:solidFill>
                <a:latin typeface="Arial" pitchFamily="34" charset="0"/>
              </a:rPr>
              <a:t>1</a:t>
            </a:r>
            <a:r>
              <a:rPr lang="en-US" sz="1600" b="0" dirty="0" smtClean="0">
                <a:solidFill>
                  <a:srgbClr val="000000"/>
                </a:solidFill>
                <a:latin typeface="Arial" pitchFamily="34" charset="0"/>
              </a:rPr>
              <a:t> chiral mixing</a:t>
            </a:r>
          </a:p>
          <a:p>
            <a:pPr algn="l">
              <a:spcBef>
                <a:spcPts val="0"/>
              </a:spcBef>
              <a:defRPr/>
            </a:pPr>
            <a:r>
              <a:rPr lang="en-US" sz="1600" b="0" dirty="0" smtClean="0">
                <a:solidFill>
                  <a:srgbClr val="000000"/>
                </a:solidFill>
                <a:latin typeface="Arial" pitchFamily="34" charset="0"/>
              </a:rPr>
              <a:t>Kink in the caloric curve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would be</a:t>
            </a:r>
            <a:r>
              <a:rPr lang="en-US" sz="1600" b="0" dirty="0" smtClean="0">
                <a:solidFill>
                  <a:srgbClr val="000000"/>
                </a:solidFill>
                <a:latin typeface="Arial" pitchFamily="34" charset="0"/>
              </a:rPr>
              <a:t> an indication of a 1</a:t>
            </a:r>
            <a:r>
              <a:rPr lang="en-US" sz="1600" b="0" baseline="30000" dirty="0" smtClean="0">
                <a:solidFill>
                  <a:srgbClr val="000000"/>
                </a:solidFill>
                <a:latin typeface="Arial" pitchFamily="34" charset="0"/>
              </a:rPr>
              <a:t>st</a:t>
            </a:r>
            <a:r>
              <a:rPr lang="en-US" sz="1600" b="0" dirty="0" smtClean="0">
                <a:solidFill>
                  <a:srgbClr val="000000"/>
                </a:solidFill>
                <a:latin typeface="Arial" pitchFamily="34" charset="0"/>
              </a:rPr>
              <a:t> order phase transition</a:t>
            </a:r>
          </a:p>
        </p:txBody>
      </p:sp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4" y="1475779"/>
            <a:ext cx="3698881" cy="302854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18873" y="3174673"/>
            <a:ext cx="599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IMR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9152" y="2188516"/>
            <a:ext cx="778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22" y="1497813"/>
            <a:ext cx="3976682" cy="303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2"/>
          <p:cNvSpPr txBox="1"/>
          <p:nvPr/>
        </p:nvSpPr>
        <p:spPr>
          <a:xfrm>
            <a:off x="5011504" y="1332466"/>
            <a:ext cx="34327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R. Rapp, H. v.Hees, PLB 753 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(2016) </a:t>
            </a:r>
            <a:r>
              <a:rPr lang="de-DE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586</a:t>
            </a:r>
            <a:endParaRPr lang="de-DE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feld 12"/>
          <p:cNvSpPr txBox="1"/>
          <p:nvPr/>
        </p:nvSpPr>
        <p:spPr>
          <a:xfrm>
            <a:off x="5413643" y="4397038"/>
            <a:ext cx="34327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Galatyuk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. Phys. J. A 52 (2016) 131</a:t>
            </a:r>
            <a:endParaRPr lang="de-DE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5313" r="5296" b="1648"/>
          <a:stretch>
            <a:fillRect/>
          </a:stretch>
        </p:blipFill>
        <p:spPr bwMode="auto">
          <a:xfrm>
            <a:off x="5215586" y="4686320"/>
            <a:ext cx="2873954" cy="203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feld 14"/>
          <p:cNvSpPr txBox="1"/>
          <p:nvPr/>
        </p:nvSpPr>
        <p:spPr>
          <a:xfrm>
            <a:off x="5914427" y="5701983"/>
            <a:ext cx="246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srgbClr val="FF0000"/>
                </a:solidFill>
              </a:rPr>
              <a:t>Caloric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curve</a:t>
            </a:r>
            <a:r>
              <a:rPr lang="de-DE" sz="1800" dirty="0" smtClean="0">
                <a:solidFill>
                  <a:srgbClr val="FF0000"/>
                </a:solidFill>
              </a:rPr>
              <a:t>?</a:t>
            </a:r>
            <a:endParaRPr lang="de-DE" sz="1800" dirty="0">
              <a:solidFill>
                <a:srgbClr val="FF0000"/>
              </a:solidFill>
            </a:endParaRPr>
          </a:p>
        </p:txBody>
      </p:sp>
      <p:pic>
        <p:nvPicPr>
          <p:cNvPr id="34" name="Picture 6" descr="Bildergebnis für logo fair darmstad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 bwMode="auto">
          <a:xfrm>
            <a:off x="5640081" y="1614378"/>
            <a:ext cx="327303" cy="2377440"/>
          </a:xfrm>
          <a:prstGeom prst="rect">
            <a:avLst/>
          </a:prstGeom>
          <a:solidFill>
            <a:schemeClr val="bg1">
              <a:lumMod val="75000"/>
              <a:alpha val="49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Textfeld 11"/>
          <p:cNvSpPr txBox="1"/>
          <p:nvPr/>
        </p:nvSpPr>
        <p:spPr>
          <a:xfrm>
            <a:off x="5548108" y="2820730"/>
            <a:ext cx="511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FF0000"/>
                </a:solidFill>
              </a:rPr>
              <a:t>?</a:t>
            </a:r>
            <a:endParaRPr lang="de-DE" sz="40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7396" y="1574886"/>
            <a:ext cx="9584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SIS100</a:t>
            </a:r>
          </a:p>
        </p:txBody>
      </p:sp>
      <p:sp>
        <p:nvSpPr>
          <p:cNvPr id="5" name="Curved Up Arrow 4"/>
          <p:cNvSpPr/>
          <p:nvPr/>
        </p:nvSpPr>
        <p:spPr bwMode="auto">
          <a:xfrm rot="10174537">
            <a:off x="2483678" y="2313639"/>
            <a:ext cx="3792803" cy="632947"/>
          </a:xfrm>
          <a:prstGeom prst="curvedUpArrow">
            <a:avLst>
              <a:gd name="adj1" fmla="val 25000"/>
              <a:gd name="adj2" fmla="val 75427"/>
              <a:gd name="adj3" fmla="val 40132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18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8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49299" y="-82841"/>
            <a:ext cx="68651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Light strange hadrons as a probe of dense matter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5" name="Textfeld 12"/>
          <p:cNvSpPr txBox="1"/>
          <p:nvPr/>
        </p:nvSpPr>
        <p:spPr>
          <a:xfrm>
            <a:off x="2592656" y="1312741"/>
            <a:ext cx="3974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W. Cassing et al.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Phys.Rev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C93 (2016) 014902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036" y="1828675"/>
            <a:ext cx="4436964" cy="345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8" y="1828675"/>
            <a:ext cx="4404355" cy="344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 bwMode="auto">
          <a:xfrm>
            <a:off x="1207168" y="1884747"/>
            <a:ext cx="350631" cy="2743200"/>
          </a:xfrm>
          <a:prstGeom prst="rect">
            <a:avLst/>
          </a:prstGeom>
          <a:solidFill>
            <a:schemeClr val="bg1">
              <a:lumMod val="75000"/>
              <a:alpha val="49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6794" y="1939275"/>
            <a:ext cx="6494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SIS100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614737" y="1871011"/>
            <a:ext cx="350631" cy="2743200"/>
          </a:xfrm>
          <a:prstGeom prst="rect">
            <a:avLst/>
          </a:prstGeom>
          <a:solidFill>
            <a:schemeClr val="bg1">
              <a:lumMod val="75000"/>
              <a:alpha val="49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64363" y="1941583"/>
            <a:ext cx="6494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SIS100</a:t>
            </a:r>
          </a:p>
        </p:txBody>
      </p:sp>
      <p:sp>
        <p:nvSpPr>
          <p:cNvPr id="28" name="Textfeld 12"/>
          <p:cNvSpPr txBox="1"/>
          <p:nvPr/>
        </p:nvSpPr>
        <p:spPr>
          <a:xfrm>
            <a:off x="2592656" y="1573883"/>
            <a:ext cx="3974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A. Palmese et al.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Phys.Rev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C94 (2016) no.4, 044912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4650" y="5230115"/>
            <a:ext cx="85541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microscopic PHSD studies support the idea that CSR occurs in hadronic systems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with high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temperatures and densities before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deconfinement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phase transition takes over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3" descr="PHSD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647" y="2310597"/>
            <a:ext cx="447652" cy="45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3" descr="PHSD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35" y="2286452"/>
            <a:ext cx="447652" cy="45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Ingo </a:t>
            </a:r>
            <a:r>
              <a:rPr lang="en-US" altLang="en-US" dirty="0" err="1" smtClean="0"/>
              <a:t>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CPOD 2017                                         Stony Brook August 7 - 11, 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9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ildergebnis für logo fair darmstad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60" y="3991"/>
            <a:ext cx="1228240" cy="10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04332" y="2066926"/>
            <a:ext cx="4267668" cy="3852861"/>
            <a:chOff x="304332" y="1547812"/>
            <a:chExt cx="5295900" cy="4371975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2" y="1547812"/>
              <a:ext cx="5295900" cy="437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1258333" y="1765634"/>
              <a:ext cx="606753" cy="3319272"/>
            </a:xfrm>
            <a:prstGeom prst="rect">
              <a:avLst/>
            </a:prstGeom>
            <a:solidFill>
              <a:schemeClr val="bg1">
                <a:lumMod val="75000"/>
                <a:alpha val="49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sm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86099" y="1754712"/>
              <a:ext cx="9584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SIS100</a:t>
              </a:r>
            </a:p>
          </p:txBody>
        </p:sp>
      </p:grp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749299" y="-82841"/>
            <a:ext cx="68651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Multi-strange baryons as a probe of dense matter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828574" y="3989531"/>
            <a:ext cx="983853" cy="109537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4813" y="5885418"/>
            <a:ext cx="2023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data available</a:t>
            </a:r>
          </a:p>
        </p:txBody>
      </p:sp>
      <p:cxnSp>
        <p:nvCxnSpPr>
          <p:cNvPr id="5" name="Straight Arrow Connector 4"/>
          <p:cNvCxnSpPr>
            <a:stCxn id="24" idx="0"/>
          </p:cNvCxnSpPr>
          <p:nvPr/>
        </p:nvCxnSpPr>
        <p:spPr bwMode="auto">
          <a:xfrm flipV="1">
            <a:off x="1426490" y="4872181"/>
            <a:ext cx="95509" cy="101323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feld 11"/>
          <p:cNvSpPr txBox="1"/>
          <p:nvPr/>
        </p:nvSpPr>
        <p:spPr>
          <a:xfrm>
            <a:off x="1064877" y="4076805"/>
            <a:ext cx="511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FF0000"/>
                </a:solidFill>
              </a:rPr>
              <a:t>?</a:t>
            </a:r>
            <a:endParaRPr lang="de-DE" sz="4000" b="1" dirty="0">
              <a:solidFill>
                <a:srgbClr val="FF0000"/>
              </a:solidFill>
            </a:endParaRPr>
          </a:p>
        </p:txBody>
      </p:sp>
      <p:grpSp>
        <p:nvGrpSpPr>
          <p:cNvPr id="21" name="Gruppieren 6"/>
          <p:cNvGrpSpPr/>
          <p:nvPr/>
        </p:nvGrpSpPr>
        <p:grpSpPr>
          <a:xfrm>
            <a:off x="4708025" y="2258885"/>
            <a:ext cx="4138319" cy="2835647"/>
            <a:chOff x="287385" y="2517435"/>
            <a:chExt cx="4446475" cy="3091289"/>
          </a:xfrm>
        </p:grpSpPr>
        <p:grpSp>
          <p:nvGrpSpPr>
            <p:cNvPr id="26" name="Gruppieren 5"/>
            <p:cNvGrpSpPr/>
            <p:nvPr/>
          </p:nvGrpSpPr>
          <p:grpSpPr>
            <a:xfrm>
              <a:off x="287385" y="2517435"/>
              <a:ext cx="4446475" cy="3091289"/>
              <a:chOff x="287387" y="2231824"/>
              <a:chExt cx="5782482" cy="4020111"/>
            </a:xfrm>
          </p:grpSpPr>
          <p:pic>
            <p:nvPicPr>
              <p:cNvPr id="28" name="Grafik 2" descr="Bildschirmausschnitt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387" y="2231824"/>
                <a:ext cx="5782482" cy="3524742"/>
              </a:xfrm>
              <a:prstGeom prst="rect">
                <a:avLst/>
              </a:prstGeom>
            </p:spPr>
          </p:pic>
          <p:pic>
            <p:nvPicPr>
              <p:cNvPr id="29" name="Grafik 4" descr="Bildschirmausschnitt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9125" y="5756566"/>
                <a:ext cx="4610744" cy="495369"/>
              </a:xfrm>
              <a:prstGeom prst="rect">
                <a:avLst/>
              </a:prstGeom>
            </p:spPr>
          </p:pic>
        </p:grpSp>
        <p:sp>
          <p:nvSpPr>
            <p:cNvPr id="27" name="Oval 8"/>
            <p:cNvSpPr>
              <a:spLocks noChangeArrowheads="1"/>
            </p:cNvSpPr>
            <p:nvPr/>
          </p:nvSpPr>
          <p:spPr bwMode="auto">
            <a:xfrm>
              <a:off x="3793899" y="4280800"/>
              <a:ext cx="565150" cy="1030288"/>
            </a:xfrm>
            <a:prstGeom prst="ellips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4491675" y="1241973"/>
            <a:ext cx="4933686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4625" indent="-174625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err="1"/>
              <a:t>Ar+KCl</a:t>
            </a:r>
            <a:r>
              <a:rPr lang="en-US" sz="1800" dirty="0"/>
              <a:t> reactions at 1.76A </a:t>
            </a:r>
            <a:r>
              <a:rPr lang="en-US" sz="1800" dirty="0" err="1"/>
              <a:t>GeV</a:t>
            </a:r>
            <a:endParaRPr lang="en-US" sz="1800" dirty="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 b="0" dirty="0"/>
              <a:t> </a:t>
            </a:r>
            <a:r>
              <a:rPr lang="en-US" sz="1800" b="0" dirty="0">
                <a:latin typeface="Symbol" pitchFamily="18" charset="2"/>
              </a:rPr>
              <a:t>X</a:t>
            </a:r>
            <a:r>
              <a:rPr lang="en-US" sz="1800" b="0" baseline="30000" dirty="0"/>
              <a:t>-</a:t>
            </a:r>
            <a:r>
              <a:rPr lang="en-US" sz="1800" b="0" dirty="0"/>
              <a:t> yield by </a:t>
            </a:r>
            <a:r>
              <a:rPr lang="en-US" sz="1800" b="0" dirty="0" err="1"/>
              <a:t>appr</a:t>
            </a:r>
            <a:r>
              <a:rPr lang="en-US" sz="1800" b="0" dirty="0"/>
              <a:t>. factor 25 higher than thermal </a:t>
            </a:r>
            <a:r>
              <a:rPr lang="en-US" sz="1800" b="0" dirty="0" smtClean="0"/>
              <a:t>yield</a:t>
            </a:r>
            <a:endParaRPr lang="en-US" sz="1800" b="0" dirty="0"/>
          </a:p>
        </p:txBody>
      </p:sp>
      <p:pic>
        <p:nvPicPr>
          <p:cNvPr id="13" name="Picture 23" descr="PHSD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09" y="2563906"/>
            <a:ext cx="445029" cy="45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feld 12"/>
          <p:cNvSpPr txBox="1"/>
          <p:nvPr/>
        </p:nvSpPr>
        <p:spPr>
          <a:xfrm>
            <a:off x="913762" y="1862761"/>
            <a:ext cx="3974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A. Palmese et al.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Phys.Rev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C94 (2016) no.4, 044912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2518" y="514675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possible explanation for the deep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sub-threshold Ξ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 yield - via resonance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excitation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decay N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∗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Ξ + 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12"/>
          <p:cNvSpPr txBox="1"/>
          <p:nvPr/>
        </p:nvSpPr>
        <p:spPr>
          <a:xfrm>
            <a:off x="4491674" y="5913203"/>
            <a:ext cx="4652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Steinheimer and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Bleicher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J.Phys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G43 (2016) no.1, 015104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6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sm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35890</TotalTime>
  <Words>2774</Words>
  <Application>Microsoft Office PowerPoint</Application>
  <PresentationFormat>On-screen Show (4:3)</PresentationFormat>
  <Paragraphs>710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Standarddesign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Ingo</dc:creator>
  <cp:lastModifiedBy>Pierre</cp:lastModifiedBy>
  <cp:revision>1249</cp:revision>
  <dcterms:created xsi:type="dcterms:W3CDTF">2007-10-27T10:35:20Z</dcterms:created>
  <dcterms:modified xsi:type="dcterms:W3CDTF">2017-08-11T10:44:26Z</dcterms:modified>
</cp:coreProperties>
</file>