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33"/>
  </p:notesMasterIdLst>
  <p:handoutMasterIdLst>
    <p:handoutMasterId r:id="rId34"/>
  </p:handoutMasterIdLst>
  <p:sldIdLst>
    <p:sldId id="660" r:id="rId2"/>
    <p:sldId id="860" r:id="rId3"/>
    <p:sldId id="886" r:id="rId4"/>
    <p:sldId id="887" r:id="rId5"/>
    <p:sldId id="888" r:id="rId6"/>
    <p:sldId id="894" r:id="rId7"/>
    <p:sldId id="914" r:id="rId8"/>
    <p:sldId id="896" r:id="rId9"/>
    <p:sldId id="897" r:id="rId10"/>
    <p:sldId id="900" r:id="rId11"/>
    <p:sldId id="901" r:id="rId12"/>
    <p:sldId id="903" r:id="rId13"/>
    <p:sldId id="905" r:id="rId14"/>
    <p:sldId id="907" r:id="rId15"/>
    <p:sldId id="908" r:id="rId16"/>
    <p:sldId id="909" r:id="rId17"/>
    <p:sldId id="910" r:id="rId18"/>
    <p:sldId id="911" r:id="rId19"/>
    <p:sldId id="912" r:id="rId20"/>
    <p:sldId id="849" r:id="rId21"/>
    <p:sldId id="915" r:id="rId22"/>
    <p:sldId id="918" r:id="rId23"/>
    <p:sldId id="919" r:id="rId24"/>
    <p:sldId id="920" r:id="rId25"/>
    <p:sldId id="921" r:id="rId26"/>
    <p:sldId id="850" r:id="rId27"/>
    <p:sldId id="791" r:id="rId28"/>
    <p:sldId id="824" r:id="rId29"/>
    <p:sldId id="832" r:id="rId30"/>
    <p:sldId id="892" r:id="rId31"/>
    <p:sldId id="913" r:id="rId32"/>
  </p:sldIdLst>
  <p:sldSz cx="9906000" cy="6858000" type="A4"/>
  <p:notesSz cx="9906000" cy="67945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Intro" id="{A22ABA68-867D-9443-A927-F91FCA447086}">
          <p14:sldIdLst>
            <p14:sldId id="660"/>
            <p14:sldId id="860"/>
            <p14:sldId id="886"/>
            <p14:sldId id="887"/>
            <p14:sldId id="888"/>
            <p14:sldId id="894"/>
            <p14:sldId id="914"/>
            <p14:sldId id="896"/>
            <p14:sldId id="897"/>
          </p14:sldIdLst>
        </p14:section>
        <p14:section name="Dileptons" id="{A558AA4C-F548-1041-8503-44D84723D6C1}">
          <p14:sldIdLst>
            <p14:sldId id="900"/>
            <p14:sldId id="901"/>
            <p14:sldId id="903"/>
            <p14:sldId id="905"/>
            <p14:sldId id="907"/>
            <p14:sldId id="908"/>
            <p14:sldId id="909"/>
            <p14:sldId id="910"/>
            <p14:sldId id="911"/>
            <p14:sldId id="912"/>
            <p14:sldId id="849"/>
            <p14:sldId id="915"/>
            <p14:sldId id="918"/>
            <p14:sldId id="919"/>
            <p14:sldId id="920"/>
            <p14:sldId id="921"/>
            <p14:sldId id="850"/>
          </p14:sldIdLst>
        </p14:section>
        <p14:section name="Bonus slides" id="{1E6559C6-A837-EA4A-A058-974492E7A06D}">
          <p14:sldIdLst>
            <p14:sldId id="791"/>
            <p14:sldId id="824"/>
            <p14:sldId id="832"/>
            <p14:sldId id="892"/>
            <p14:sldId id="91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BB0EB5"/>
    <a:srgbClr val="F1950B"/>
    <a:srgbClr val="F1AA07"/>
    <a:srgbClr val="FFD600"/>
    <a:srgbClr val="4EC0FF"/>
    <a:srgbClr val="2208CF"/>
    <a:srgbClr val="F514EC"/>
    <a:srgbClr val="09CEFF"/>
    <a:srgbClr val="00E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02" autoAdjust="0"/>
    <p:restoredTop sz="98642" autoAdjust="0"/>
  </p:normalViewPr>
  <p:slideViewPr>
    <p:cSldViewPr snapToObjects="1">
      <p:cViewPr>
        <p:scale>
          <a:sx n="100" d="100"/>
          <a:sy n="100" d="100"/>
        </p:scale>
        <p:origin x="-1992" y="-5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21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0315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3686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0315" y="6453686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DB89AAB-3F9D-6C4A-B7DC-7B2C239A90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08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0315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13088" y="509588"/>
            <a:ext cx="3679825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3227388"/>
            <a:ext cx="79248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3686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0315" y="6453686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357018E-DE67-B747-B116-F9A6B84F73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93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57018E-DE67-B747-B116-F9A6B84F7347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57018E-DE67-B747-B116-F9A6B84F7347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9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fld id="{3CC64548-812E-394C-B6C9-19CC7B98F1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4725144"/>
            <a:ext cx="4642098" cy="913656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2007901"/>
            <a:ext cx="4210050" cy="2501219"/>
          </a:xfrm>
        </p:spPr>
        <p:txBody>
          <a:bodyPr/>
          <a:lstStyle>
            <a:lvl1pPr algn="ctr">
              <a:defRPr sz="3200" b="0" i="0">
                <a:latin typeface="Gill Sans Light"/>
                <a:cs typeface="Gill Sans Light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44624"/>
            <a:ext cx="8585200" cy="612000"/>
          </a:xfrm>
        </p:spPr>
        <p:txBody>
          <a:bodyPr/>
          <a:lstStyle>
            <a:lvl1pPr>
              <a:defRPr sz="3200">
                <a:solidFill>
                  <a:srgbClr val="FF9900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953000" y="1268760"/>
            <a:ext cx="4292600" cy="4114800"/>
          </a:xfrm>
        </p:spPr>
        <p:txBody>
          <a:bodyPr>
            <a:normAutofit/>
          </a:bodyPr>
          <a:lstStyle>
            <a:lvl1pPr marL="342900" indent="-342900">
              <a:buSzPct val="80000"/>
              <a:buFont typeface="Wingdings" charset="2"/>
              <a:buChar char="q"/>
              <a:defRPr sz="2000" b="0" i="0">
                <a:latin typeface="Gill Sans Light"/>
                <a:cs typeface="Gill Sans Light"/>
              </a:defRPr>
            </a:lvl1pPr>
            <a:lvl2pPr marL="742950" indent="-285750">
              <a:buClr>
                <a:srgbClr val="38FF72"/>
              </a:buClr>
              <a:buSzPct val="80000"/>
              <a:buFont typeface="Wingdings" charset="2"/>
              <a:buChar char=""/>
              <a:defRPr sz="2000" b="0" i="0">
                <a:latin typeface="Gill Sans Light"/>
                <a:cs typeface="Gill Sans Light"/>
              </a:defRPr>
            </a:lvl2pPr>
            <a:lvl3pPr marL="1143000" indent="-228600">
              <a:buClr>
                <a:srgbClr val="FFFF00"/>
              </a:buClr>
              <a:buSzPct val="100000"/>
              <a:buFont typeface="Courier New"/>
              <a:buChar char="o"/>
              <a:defRPr sz="2000" b="0" i="0">
                <a:solidFill>
                  <a:schemeClr val="tx1"/>
                </a:solidFill>
                <a:latin typeface="Gill Sans Light"/>
                <a:cs typeface="Gill Sans Light"/>
              </a:defRPr>
            </a:lvl3pPr>
            <a:lvl4pPr marL="1600200" indent="-228600">
              <a:buClr>
                <a:srgbClr val="FFFF00"/>
              </a:buClr>
              <a:buSzPct val="100000"/>
              <a:buFont typeface="Courier New"/>
              <a:buChar char="o"/>
              <a:defRPr sz="2000" b="0" i="0">
                <a:solidFill>
                  <a:schemeClr val="tx1"/>
                </a:solidFill>
                <a:latin typeface="Gill Sans Light"/>
                <a:cs typeface="Gill Sans Light"/>
              </a:defRPr>
            </a:lvl4pPr>
            <a:lvl5pPr marL="2057400" indent="-228600">
              <a:buClr>
                <a:srgbClr val="FFFF00"/>
              </a:buClr>
              <a:buSzPct val="100000"/>
              <a:buFont typeface="Courier New"/>
              <a:buChar char="o"/>
              <a:defRPr sz="2000" b="0" i="0">
                <a:solidFill>
                  <a:schemeClr val="tx1"/>
                </a:solidFill>
                <a:latin typeface="Gill Sans Light"/>
                <a:cs typeface="Gill Sans Light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rizo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763081"/>
            <a:ext cx="9906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44624"/>
            <a:ext cx="8585200" cy="61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r>
              <a:rPr lang="de-DE" dirty="0" smtClean="0"/>
              <a:t>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0" y="1279303"/>
            <a:ext cx="4292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91250" y="6356361"/>
            <a:ext cx="165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 strike="noStrike" spc="6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400" y="635636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0" i="0" cap="all" spc="6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824" y="6453336"/>
            <a:ext cx="1073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 baseline="0">
                <a:solidFill>
                  <a:srgbClr val="F1AA07"/>
                </a:solidFill>
                <a:latin typeface="Georgia"/>
                <a:cs typeface="Georgia"/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422256" y="38227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1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0" i="0" kern="1200" cap="none" spc="50" baseline="0">
          <a:solidFill>
            <a:srgbClr val="FF9900"/>
          </a:solidFill>
          <a:latin typeface="Gill Sans"/>
          <a:ea typeface="+mj-ea"/>
          <a:cs typeface="Gill San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SzPct val="80000"/>
        <a:buFont typeface="Wingdings" charset="2"/>
        <a:buChar char="q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38FF72"/>
        </a:buClr>
        <a:buSzPct val="80000"/>
        <a:buFont typeface="Wingdings" charset="2"/>
        <a:buChar char="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FFFF00"/>
        </a:buClr>
        <a:buFont typeface="Courier New"/>
        <a:buChar char="o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FFFF00"/>
        </a:buClr>
        <a:buFont typeface="Courier New"/>
        <a:buChar char="o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FFFF00"/>
        </a:buClr>
        <a:buFont typeface="Courier New"/>
        <a:buChar char="o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8.png"/><Relationship Id="rId12" Type="http://schemas.openxmlformats.org/officeDocument/2006/relationships/image" Target="../media/image139.png"/><Relationship Id="rId13" Type="http://schemas.openxmlformats.org/officeDocument/2006/relationships/image" Target="../media/image140.png"/><Relationship Id="rId14" Type="http://schemas.openxmlformats.org/officeDocument/2006/relationships/image" Target="../media/image141.png"/><Relationship Id="rId15" Type="http://schemas.openxmlformats.org/officeDocument/2006/relationships/image" Target="../media/image142.png"/><Relationship Id="rId16" Type="http://schemas.openxmlformats.org/officeDocument/2006/relationships/image" Target="../media/image143.png"/><Relationship Id="rId17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jpe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0" Type="http://schemas.openxmlformats.org/officeDocument/2006/relationships/image" Target="../media/image1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8" Type="http://schemas.openxmlformats.org/officeDocument/2006/relationships/image" Target="../media/image151.png"/><Relationship Id="rId9" Type="http://schemas.openxmlformats.org/officeDocument/2006/relationships/image" Target="../media/image152.png"/><Relationship Id="rId10" Type="http://schemas.openxmlformats.org/officeDocument/2006/relationships/image" Target="../media/image153.png"/><Relationship Id="rId11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8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1.png"/><Relationship Id="rId12" Type="http://schemas.openxmlformats.org/officeDocument/2006/relationships/image" Target="../media/image172.png"/><Relationship Id="rId13" Type="http://schemas.openxmlformats.org/officeDocument/2006/relationships/image" Target="../media/image173.png"/><Relationship Id="rId14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jpeg"/><Relationship Id="rId7" Type="http://schemas.openxmlformats.org/officeDocument/2006/relationships/image" Target="../media/image167.gif"/><Relationship Id="rId8" Type="http://schemas.openxmlformats.org/officeDocument/2006/relationships/image" Target="../media/image168.png"/><Relationship Id="rId9" Type="http://schemas.openxmlformats.org/officeDocument/2006/relationships/image" Target="../media/image169.png"/><Relationship Id="rId10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jpeg"/><Relationship Id="rId8" Type="http://schemas.openxmlformats.org/officeDocument/2006/relationships/image" Target="../media/image181.png"/><Relationship Id="rId9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2.png"/><Relationship Id="rId12" Type="http://schemas.openxmlformats.org/officeDocument/2006/relationships/image" Target="../media/image193.png"/><Relationship Id="rId13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6" Type="http://schemas.openxmlformats.org/officeDocument/2006/relationships/image" Target="../media/image187.png"/><Relationship Id="rId7" Type="http://schemas.openxmlformats.org/officeDocument/2006/relationships/image" Target="../media/image188.png"/><Relationship Id="rId8" Type="http://schemas.openxmlformats.org/officeDocument/2006/relationships/image" Target="../media/image189.png"/><Relationship Id="rId9" Type="http://schemas.openxmlformats.org/officeDocument/2006/relationships/image" Target="../media/image190.png"/><Relationship Id="rId10" Type="http://schemas.openxmlformats.org/officeDocument/2006/relationships/image" Target="../media/image1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7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8.png"/><Relationship Id="rId12" Type="http://schemas.microsoft.com/office/2007/relationships/hdphoto" Target="../media/hdphoto1.wdp"/><Relationship Id="rId13" Type="http://schemas.openxmlformats.org/officeDocument/2006/relationships/image" Target="../media/image20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7" Type="http://schemas.openxmlformats.org/officeDocument/2006/relationships/image" Target="../media/image206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201.emf"/><Relationship Id="rId10" Type="http://schemas.openxmlformats.org/officeDocument/2006/relationships/image" Target="../media/image207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3.png"/><Relationship Id="rId12" Type="http://schemas.openxmlformats.org/officeDocument/2006/relationships/image" Target="../media/image20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2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201.emf"/><Relationship Id="rId8" Type="http://schemas.openxmlformats.org/officeDocument/2006/relationships/image" Target="../media/image208.png"/><Relationship Id="rId9" Type="http://schemas.microsoft.com/office/2007/relationships/hdphoto" Target="../media/hdphoto1.wdp"/><Relationship Id="rId10" Type="http://schemas.openxmlformats.org/officeDocument/2006/relationships/image" Target="../media/image2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5" Type="http://schemas.openxmlformats.org/officeDocument/2006/relationships/image" Target="../media/image220.png"/><Relationship Id="rId6" Type="http://schemas.openxmlformats.org/officeDocument/2006/relationships/image" Target="../media/image221.png"/><Relationship Id="rId7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4" Type="http://schemas.openxmlformats.org/officeDocument/2006/relationships/image" Target="../media/image225.png"/><Relationship Id="rId5" Type="http://schemas.openxmlformats.org/officeDocument/2006/relationships/image" Target="../media/image226.png"/><Relationship Id="rId6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4" Type="http://schemas.openxmlformats.org/officeDocument/2006/relationships/image" Target="../media/image230.png"/><Relationship Id="rId5" Type="http://schemas.openxmlformats.org/officeDocument/2006/relationships/image" Target="../media/image231.png"/><Relationship Id="rId6" Type="http://schemas.openxmlformats.org/officeDocument/2006/relationships/image" Target="../media/image232.jpeg"/><Relationship Id="rId7" Type="http://schemas.openxmlformats.org/officeDocument/2006/relationships/image" Target="../media/image233.png"/><Relationship Id="rId8" Type="http://schemas.openxmlformats.org/officeDocument/2006/relationships/image" Target="../media/image234.png"/><Relationship Id="rId9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4" Type="http://schemas.openxmlformats.org/officeDocument/2006/relationships/image" Target="../media/image231.png"/><Relationship Id="rId5" Type="http://schemas.openxmlformats.org/officeDocument/2006/relationships/image" Target="../media/image232.jpeg"/><Relationship Id="rId6" Type="http://schemas.openxmlformats.org/officeDocument/2006/relationships/image" Target="../media/image233.png"/><Relationship Id="rId7" Type="http://schemas.openxmlformats.org/officeDocument/2006/relationships/image" Target="../media/image238.png"/><Relationship Id="rId8" Type="http://schemas.openxmlformats.org/officeDocument/2006/relationships/image" Target="../media/image239.png"/><Relationship Id="rId9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4" Type="http://schemas.openxmlformats.org/officeDocument/2006/relationships/image" Target="../media/image243.png"/><Relationship Id="rId5" Type="http://schemas.openxmlformats.org/officeDocument/2006/relationships/image" Target="../media/image244.png"/><Relationship Id="rId6" Type="http://schemas.openxmlformats.org/officeDocument/2006/relationships/image" Target="../media/image245.png"/><Relationship Id="rId7" Type="http://schemas.openxmlformats.org/officeDocument/2006/relationships/image" Target="../media/image246.png"/><Relationship Id="rId8" Type="http://schemas.openxmlformats.org/officeDocument/2006/relationships/image" Target="../media/image247.png"/><Relationship Id="rId9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4" Type="http://schemas.openxmlformats.org/officeDocument/2006/relationships/image" Target="../media/image251.png"/><Relationship Id="rId5" Type="http://schemas.openxmlformats.org/officeDocument/2006/relationships/image" Target="../media/image2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4" Type="http://schemas.openxmlformats.org/officeDocument/2006/relationships/image" Target="../media/image255.png"/><Relationship Id="rId5" Type="http://schemas.openxmlformats.org/officeDocument/2006/relationships/image" Target="../media/image256.jpeg"/><Relationship Id="rId6" Type="http://schemas.openxmlformats.org/officeDocument/2006/relationships/image" Target="../media/image257.png"/><Relationship Id="rId7" Type="http://schemas.openxmlformats.org/officeDocument/2006/relationships/image" Target="../media/image258.png"/><Relationship Id="rId8" Type="http://schemas.openxmlformats.org/officeDocument/2006/relationships/image" Target="../media/image2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4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0.png"/><Relationship Id="rId12" Type="http://schemas.openxmlformats.org/officeDocument/2006/relationships/image" Target="../media/image271.png"/><Relationship Id="rId13" Type="http://schemas.openxmlformats.org/officeDocument/2006/relationships/image" Target="../media/image272.png"/><Relationship Id="rId14" Type="http://schemas.openxmlformats.org/officeDocument/2006/relationships/image" Target="../media/image27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64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263.emf"/><Relationship Id="rId6" Type="http://schemas.openxmlformats.org/officeDocument/2006/relationships/image" Target="../media/image265.png"/><Relationship Id="rId7" Type="http://schemas.openxmlformats.org/officeDocument/2006/relationships/image" Target="../media/image266.png"/><Relationship Id="rId8" Type="http://schemas.openxmlformats.org/officeDocument/2006/relationships/image" Target="../media/image267.png"/><Relationship Id="rId9" Type="http://schemas.openxmlformats.org/officeDocument/2006/relationships/image" Target="../media/image268.png"/><Relationship Id="rId10" Type="http://schemas.openxmlformats.org/officeDocument/2006/relationships/image" Target="../media/image2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4" Type="http://schemas.openxmlformats.org/officeDocument/2006/relationships/image" Target="../media/image276.png"/><Relationship Id="rId5" Type="http://schemas.openxmlformats.org/officeDocument/2006/relationships/image" Target="../media/image277.png"/><Relationship Id="rId6" Type="http://schemas.openxmlformats.org/officeDocument/2006/relationships/image" Target="../media/image278.png"/><Relationship Id="rId7" Type="http://schemas.openxmlformats.org/officeDocument/2006/relationships/image" Target="../media/image279.png"/><Relationship Id="rId8" Type="http://schemas.openxmlformats.org/officeDocument/2006/relationships/image" Target="../media/image280.png"/><Relationship Id="rId9" Type="http://schemas.openxmlformats.org/officeDocument/2006/relationships/image" Target="../media/image281.png"/><Relationship Id="rId10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2.png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283.emf"/><Relationship Id="rId14" Type="http://schemas.openxmlformats.org/officeDocument/2006/relationships/image" Target="../media/image293.png"/><Relationship Id="rId15" Type="http://schemas.openxmlformats.org/officeDocument/2006/relationships/image" Target="../media/image294.png"/><Relationship Id="rId16" Type="http://schemas.openxmlformats.org/officeDocument/2006/relationships/image" Target="../media/image295.png"/><Relationship Id="rId17" Type="http://schemas.openxmlformats.org/officeDocument/2006/relationships/image" Target="../media/image29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4.png"/><Relationship Id="rId4" Type="http://schemas.openxmlformats.org/officeDocument/2006/relationships/image" Target="../media/image285.png"/><Relationship Id="rId5" Type="http://schemas.openxmlformats.org/officeDocument/2006/relationships/image" Target="../media/image286.png"/><Relationship Id="rId6" Type="http://schemas.openxmlformats.org/officeDocument/2006/relationships/image" Target="../media/image287.png"/><Relationship Id="rId7" Type="http://schemas.openxmlformats.org/officeDocument/2006/relationships/image" Target="../media/image288.png"/><Relationship Id="rId8" Type="http://schemas.openxmlformats.org/officeDocument/2006/relationships/image" Target="../media/image289.png"/><Relationship Id="rId9" Type="http://schemas.openxmlformats.org/officeDocument/2006/relationships/image" Target="../media/image290.png"/><Relationship Id="rId10" Type="http://schemas.openxmlformats.org/officeDocument/2006/relationships/image" Target="../media/image2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4" Type="http://schemas.openxmlformats.org/officeDocument/2006/relationships/image" Target="../media/image299.png"/><Relationship Id="rId5" Type="http://schemas.openxmlformats.org/officeDocument/2006/relationships/image" Target="../media/image300.png"/><Relationship Id="rId6" Type="http://schemas.openxmlformats.org/officeDocument/2006/relationships/image" Target="../media/image301.png"/><Relationship Id="rId7" Type="http://schemas.openxmlformats.org/officeDocument/2006/relationships/image" Target="../media/image199.png"/><Relationship Id="rId8" Type="http://schemas.openxmlformats.org/officeDocument/2006/relationships/image" Target="../media/image208.png"/><Relationship Id="rId9" Type="http://schemas.microsoft.com/office/2007/relationships/hdphoto" Target="../media/hdphoto1.wdp"/><Relationship Id="rId10" Type="http://schemas.openxmlformats.org/officeDocument/2006/relationships/image" Target="../media/image302.jpeg"/><Relationship Id="rId11" Type="http://schemas.openxmlformats.org/officeDocument/2006/relationships/image" Target="../media/image30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1.emf"/><Relationship Id="rId9" Type="http://schemas.openxmlformats.org/officeDocument/2006/relationships/image" Target="../media/image26.png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jpeg"/><Relationship Id="rId1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4.png"/><Relationship Id="rId18" Type="http://schemas.openxmlformats.org/officeDocument/2006/relationships/image" Target="../media/image55.png"/><Relationship Id="rId19" Type="http://schemas.openxmlformats.org/officeDocument/2006/relationships/image" Target="../media/image56.png"/><Relationship Id="rId63" Type="http://schemas.openxmlformats.org/officeDocument/2006/relationships/image" Target="../media/image100.png"/><Relationship Id="rId64" Type="http://schemas.openxmlformats.org/officeDocument/2006/relationships/image" Target="../media/image101.jpeg"/><Relationship Id="rId65" Type="http://schemas.openxmlformats.org/officeDocument/2006/relationships/image" Target="../media/image102.png"/><Relationship Id="rId66" Type="http://schemas.openxmlformats.org/officeDocument/2006/relationships/image" Target="../media/image103.jpeg"/><Relationship Id="rId67" Type="http://schemas.openxmlformats.org/officeDocument/2006/relationships/image" Target="../media/image104.png"/><Relationship Id="rId68" Type="http://schemas.openxmlformats.org/officeDocument/2006/relationships/image" Target="../media/image105.png"/><Relationship Id="rId69" Type="http://schemas.openxmlformats.org/officeDocument/2006/relationships/image" Target="../media/image106.png"/><Relationship Id="rId50" Type="http://schemas.openxmlformats.org/officeDocument/2006/relationships/image" Target="../media/image87.png"/><Relationship Id="rId51" Type="http://schemas.openxmlformats.org/officeDocument/2006/relationships/image" Target="../media/image88.png"/><Relationship Id="rId52" Type="http://schemas.openxmlformats.org/officeDocument/2006/relationships/image" Target="../media/image89.png"/><Relationship Id="rId53" Type="http://schemas.openxmlformats.org/officeDocument/2006/relationships/image" Target="../media/image90.png"/><Relationship Id="rId54" Type="http://schemas.openxmlformats.org/officeDocument/2006/relationships/image" Target="../media/image91.png"/><Relationship Id="rId55" Type="http://schemas.openxmlformats.org/officeDocument/2006/relationships/image" Target="../media/image92.png"/><Relationship Id="rId56" Type="http://schemas.openxmlformats.org/officeDocument/2006/relationships/image" Target="../media/image93.png"/><Relationship Id="rId57" Type="http://schemas.openxmlformats.org/officeDocument/2006/relationships/image" Target="../media/image94.png"/><Relationship Id="rId58" Type="http://schemas.openxmlformats.org/officeDocument/2006/relationships/image" Target="../media/image95.png"/><Relationship Id="rId59" Type="http://schemas.openxmlformats.org/officeDocument/2006/relationships/image" Target="../media/image96.png"/><Relationship Id="rId40" Type="http://schemas.openxmlformats.org/officeDocument/2006/relationships/image" Target="../media/image77.png"/><Relationship Id="rId41" Type="http://schemas.openxmlformats.org/officeDocument/2006/relationships/image" Target="../media/image78.png"/><Relationship Id="rId42" Type="http://schemas.openxmlformats.org/officeDocument/2006/relationships/image" Target="../media/image79.png"/><Relationship Id="rId43" Type="http://schemas.openxmlformats.org/officeDocument/2006/relationships/image" Target="../media/image80.png"/><Relationship Id="rId44" Type="http://schemas.openxmlformats.org/officeDocument/2006/relationships/image" Target="../media/image81.png"/><Relationship Id="rId45" Type="http://schemas.openxmlformats.org/officeDocument/2006/relationships/image" Target="../media/image82.png"/><Relationship Id="rId46" Type="http://schemas.openxmlformats.org/officeDocument/2006/relationships/image" Target="../media/image83.png"/><Relationship Id="rId47" Type="http://schemas.openxmlformats.org/officeDocument/2006/relationships/image" Target="../media/image84.png"/><Relationship Id="rId48" Type="http://schemas.openxmlformats.org/officeDocument/2006/relationships/image" Target="../media/image85.png"/><Relationship Id="rId49" Type="http://schemas.openxmlformats.org/officeDocument/2006/relationships/image" Target="../media/image8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30" Type="http://schemas.openxmlformats.org/officeDocument/2006/relationships/image" Target="../media/image67.png"/><Relationship Id="rId31" Type="http://schemas.openxmlformats.org/officeDocument/2006/relationships/image" Target="../media/image68.png"/><Relationship Id="rId32" Type="http://schemas.openxmlformats.org/officeDocument/2006/relationships/image" Target="../media/image69.png"/><Relationship Id="rId33" Type="http://schemas.openxmlformats.org/officeDocument/2006/relationships/image" Target="../media/image70.png"/><Relationship Id="rId34" Type="http://schemas.openxmlformats.org/officeDocument/2006/relationships/image" Target="../media/image71.png"/><Relationship Id="rId35" Type="http://schemas.openxmlformats.org/officeDocument/2006/relationships/image" Target="../media/image72.png"/><Relationship Id="rId36" Type="http://schemas.openxmlformats.org/officeDocument/2006/relationships/image" Target="../media/image73.png"/><Relationship Id="rId37" Type="http://schemas.openxmlformats.org/officeDocument/2006/relationships/image" Target="../media/image74.png"/><Relationship Id="rId38" Type="http://schemas.openxmlformats.org/officeDocument/2006/relationships/image" Target="../media/image75.png"/><Relationship Id="rId39" Type="http://schemas.openxmlformats.org/officeDocument/2006/relationships/image" Target="../media/image76.png"/><Relationship Id="rId70" Type="http://schemas.openxmlformats.org/officeDocument/2006/relationships/image" Target="../media/image107.png"/><Relationship Id="rId71" Type="http://schemas.openxmlformats.org/officeDocument/2006/relationships/image" Target="../media/image108.png"/><Relationship Id="rId72" Type="http://schemas.openxmlformats.org/officeDocument/2006/relationships/oleObject" Target="../embeddings/oleObject3.bin"/><Relationship Id="rId20" Type="http://schemas.openxmlformats.org/officeDocument/2006/relationships/image" Target="../media/image57.png"/><Relationship Id="rId21" Type="http://schemas.openxmlformats.org/officeDocument/2006/relationships/image" Target="../media/image58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61.png"/><Relationship Id="rId25" Type="http://schemas.openxmlformats.org/officeDocument/2006/relationships/image" Target="../media/image62.png"/><Relationship Id="rId26" Type="http://schemas.openxmlformats.org/officeDocument/2006/relationships/image" Target="../media/image63.png"/><Relationship Id="rId27" Type="http://schemas.openxmlformats.org/officeDocument/2006/relationships/image" Target="../media/image64.png"/><Relationship Id="rId28" Type="http://schemas.openxmlformats.org/officeDocument/2006/relationships/image" Target="../media/image65.png"/><Relationship Id="rId29" Type="http://schemas.openxmlformats.org/officeDocument/2006/relationships/image" Target="../media/image66.png"/><Relationship Id="rId73" Type="http://schemas.openxmlformats.org/officeDocument/2006/relationships/image" Target="../media/image40.emf"/><Relationship Id="rId74" Type="http://schemas.openxmlformats.org/officeDocument/2006/relationships/image" Target="../media/image109.png"/><Relationship Id="rId75" Type="http://schemas.openxmlformats.org/officeDocument/2006/relationships/image" Target="../media/image110.png"/><Relationship Id="rId60" Type="http://schemas.openxmlformats.org/officeDocument/2006/relationships/image" Target="../media/image97.png"/><Relationship Id="rId61" Type="http://schemas.openxmlformats.org/officeDocument/2006/relationships/image" Target="../media/image98.png"/><Relationship Id="rId62" Type="http://schemas.openxmlformats.org/officeDocument/2006/relationships/image" Target="../media/image99.jpe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2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08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40.emf"/><Relationship Id="rId9" Type="http://schemas.openxmlformats.org/officeDocument/2006/relationships/image" Target="../media/image113.png"/><Relationship Id="rId10" Type="http://schemas.openxmlformats.org/officeDocument/2006/relationships/image" Target="../media/image11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png"/><Relationship Id="rId10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" descr="bN0VJmE7fqRA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56" y="4719801"/>
            <a:ext cx="8442960" cy="1306830"/>
          </a:xfrm>
          <a:prstGeom prst="rect">
            <a:avLst/>
          </a:prstGeom>
        </p:spPr>
      </p:pic>
      <p:pic>
        <p:nvPicPr>
          <p:cNvPr id="9" name="PFE element 2" descr="bN0VJmE7fqRA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94" y="1982538"/>
            <a:ext cx="5052060" cy="1371600"/>
          </a:xfrm>
          <a:prstGeom prst="rect">
            <a:avLst/>
          </a:prstGeom>
        </p:spPr>
      </p:pic>
      <p:pic>
        <p:nvPicPr>
          <p:cNvPr id="21" name="Picture 20" descr="hand_made_QCD_phase_diagr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24" y="1993793"/>
            <a:ext cx="3430411" cy="32403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6123" flipH="1">
            <a:off x="2547618" y="1398062"/>
            <a:ext cx="1493336" cy="1225403"/>
          </a:xfrm>
          <a:prstGeom prst="rect">
            <a:avLst/>
          </a:prstGeom>
        </p:spPr>
      </p:pic>
      <p:pic>
        <p:nvPicPr>
          <p:cNvPr id="11" name="PFE element 5" descr="bN0VJmE7fqRA3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20" y="327979"/>
            <a:ext cx="5459730" cy="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144" descr="bN0VJmE7fqRA4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1" name="PFE element 145" descr="bN0VJmE7fqRA50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8" name="PFE element 146" descr="bN0VJmE7fqRA51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2" y="899557"/>
            <a:ext cx="4876800" cy="2754630"/>
          </a:xfrm>
          <a:prstGeom prst="rect">
            <a:avLst/>
          </a:prstGeom>
        </p:spPr>
      </p:pic>
      <p:pic>
        <p:nvPicPr>
          <p:cNvPr id="5" name="Picture 4" descr="STAR_FINAL_3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104" y="188640"/>
            <a:ext cx="3895946" cy="2921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706" y="3284984"/>
            <a:ext cx="2638830" cy="252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4055832"/>
            <a:ext cx="3117800" cy="2397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848" y="4055831"/>
            <a:ext cx="3096344" cy="2397505"/>
          </a:xfrm>
          <a:prstGeom prst="rect">
            <a:avLst/>
          </a:prstGeom>
        </p:spPr>
      </p:pic>
      <p:pic>
        <p:nvPicPr>
          <p:cNvPr id="23" name="PFE element 151" descr="bN0VJmE7fqRA52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4" y="5208149"/>
            <a:ext cx="291993" cy="355813"/>
          </a:xfrm>
          <a:prstGeom prst="rect">
            <a:avLst/>
          </a:prstGeom>
        </p:spPr>
      </p:pic>
      <p:pic>
        <p:nvPicPr>
          <p:cNvPr id="24" name="PFE element 152" descr="bN0VJmE7fqRA53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98" y="4644507"/>
            <a:ext cx="317553" cy="355813"/>
          </a:xfrm>
          <a:prstGeom prst="rect">
            <a:avLst/>
          </a:prstGeom>
        </p:spPr>
      </p:pic>
      <p:pic>
        <p:nvPicPr>
          <p:cNvPr id="25" name="PFE element 153" descr="bN0VJmE7fqRA54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13" y="4428483"/>
            <a:ext cx="355813" cy="355813"/>
          </a:xfrm>
          <a:prstGeom prst="rect">
            <a:avLst/>
          </a:prstGeom>
        </p:spPr>
      </p:pic>
      <p:pic>
        <p:nvPicPr>
          <p:cNvPr id="26" name="PFE element 154" descr="bN0VJmE7fqRA55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67" y="4290923"/>
            <a:ext cx="304800" cy="342900"/>
          </a:xfrm>
          <a:prstGeom prst="rect">
            <a:avLst/>
          </a:prstGeom>
        </p:spPr>
      </p:pic>
      <p:pic>
        <p:nvPicPr>
          <p:cNvPr id="27" name="PFE element 155" descr="bN0VJmE7fqRA56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36" y="4212459"/>
            <a:ext cx="291993" cy="355813"/>
          </a:xfrm>
          <a:prstGeom prst="rect">
            <a:avLst/>
          </a:prstGeom>
        </p:spPr>
      </p:pic>
      <p:pic>
        <p:nvPicPr>
          <p:cNvPr id="28" name="PFE element 156" descr="bN0VJmE7fqRA57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9" y="4926573"/>
            <a:ext cx="304800" cy="342900"/>
          </a:xfrm>
          <a:prstGeom prst="rect">
            <a:avLst/>
          </a:prstGeom>
        </p:spPr>
      </p:pic>
      <p:pic>
        <p:nvPicPr>
          <p:cNvPr id="29" name="PFE element 157" descr="bN0VJmE7fqRA58.png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092" y="5457803"/>
            <a:ext cx="317553" cy="355813"/>
          </a:xfrm>
          <a:prstGeom prst="rect">
            <a:avLst/>
          </a:prstGeom>
        </p:spPr>
      </p:pic>
      <p:pic>
        <p:nvPicPr>
          <p:cNvPr id="30" name="PFE element 158" descr="bN0VJmE7fqRA59.png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3" y="4225159"/>
            <a:ext cx="342900" cy="355813"/>
          </a:xfrm>
          <a:prstGeom prst="rect">
            <a:avLst/>
          </a:prstGeom>
        </p:spPr>
      </p:pic>
      <p:pic>
        <p:nvPicPr>
          <p:cNvPr id="31" name="PFE element 159" descr="bN0VJmE7fqRA60.png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34" y="4077229"/>
            <a:ext cx="291993" cy="35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8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60" descr="bN0VJmE7fqRA6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2014"/>
            <a:ext cx="8583930" cy="617220"/>
          </a:xfrm>
          <a:prstGeom prst="rect">
            <a:avLst/>
          </a:prstGeom>
        </p:spPr>
      </p:pic>
      <p:pic>
        <p:nvPicPr>
          <p:cNvPr id="12" name="PFE element 161" descr="bN0VJmE7fqRA6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3" name="PFE element 162" descr="bN0VJmE7fqRA64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2" y="5713598"/>
            <a:ext cx="4305300" cy="118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047" y="1268760"/>
            <a:ext cx="4098319" cy="3861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81" y="1268760"/>
            <a:ext cx="4100315" cy="3861048"/>
          </a:xfrm>
          <a:prstGeom prst="rect">
            <a:avLst/>
          </a:prstGeom>
        </p:spPr>
      </p:pic>
      <p:pic>
        <p:nvPicPr>
          <p:cNvPr id="17" name="PFE element 165" descr="bN0VJmE7fqRA65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109" y="5165871"/>
            <a:ext cx="2362200" cy="317553"/>
          </a:xfrm>
          <a:prstGeom prst="rect">
            <a:avLst/>
          </a:prstGeom>
        </p:spPr>
      </p:pic>
      <p:pic>
        <p:nvPicPr>
          <p:cNvPr id="18" name="PFE element 166" descr="bN0VJmE7fqRA66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03" y="5722912"/>
            <a:ext cx="4251960" cy="1002030"/>
          </a:xfrm>
          <a:prstGeom prst="rect">
            <a:avLst/>
          </a:prstGeom>
        </p:spPr>
      </p:pic>
      <p:pic>
        <p:nvPicPr>
          <p:cNvPr id="19" name="PFE element 167" descr="bN0VJmE7fqRA67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3" y="5165871"/>
            <a:ext cx="2537460" cy="317553"/>
          </a:xfrm>
          <a:prstGeom prst="rect">
            <a:avLst/>
          </a:prstGeom>
        </p:spPr>
      </p:pic>
      <p:pic>
        <p:nvPicPr>
          <p:cNvPr id="20" name="PFE element 168" descr="bN0VJmE7fqRA68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4" y="878017"/>
            <a:ext cx="635106" cy="419100"/>
          </a:xfrm>
          <a:prstGeom prst="rect">
            <a:avLst/>
          </a:prstGeom>
        </p:spPr>
      </p:pic>
      <p:pic>
        <p:nvPicPr>
          <p:cNvPr id="21" name="PFE element 169" descr="bN0VJmE7fqRA69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94" y="837137"/>
            <a:ext cx="952500" cy="4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70" descr="bN0VJmE7fqRA7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7" y="40109"/>
            <a:ext cx="9220200" cy="621030"/>
          </a:xfrm>
          <a:prstGeom prst="rect">
            <a:avLst/>
          </a:prstGeom>
        </p:spPr>
      </p:pic>
      <p:pic>
        <p:nvPicPr>
          <p:cNvPr id="7" name="PFE element 171" descr="bN0VJmE7fqRA7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8" name="PFE element 172" descr="bN0VJmE7fqRA72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75" y="5371938"/>
            <a:ext cx="7669530" cy="1447800"/>
          </a:xfrm>
          <a:prstGeom prst="rect">
            <a:avLst/>
          </a:prstGeom>
        </p:spPr>
      </p:pic>
      <p:pic>
        <p:nvPicPr>
          <p:cNvPr id="11" name="PFE element 173" descr="bN0VJmE7fqRA73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33" y="651014"/>
            <a:ext cx="3543300" cy="749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5" y="993428"/>
            <a:ext cx="6163535" cy="4259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512" y="2975350"/>
            <a:ext cx="3109923" cy="2290498"/>
          </a:xfrm>
          <a:prstGeom prst="rect">
            <a:avLst/>
          </a:prstGeom>
        </p:spPr>
      </p:pic>
      <p:pic>
        <p:nvPicPr>
          <p:cNvPr id="12" name="PFE element 176" descr="bN0VJmE7fqRA74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54" y="2338772"/>
            <a:ext cx="360426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0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FE element 177" descr="bN0VJmE7fqRA7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sp>
        <p:nvSpPr>
          <p:cNvPr id="4" name="pfehide178" hidden="1"/>
          <p:cNvSpPr txBox="1"/>
          <p:nvPr/>
        </p:nvSpPr>
        <p:spPr>
          <a:xfrm>
            <a:off x="360000" y="2564904"/>
            <a:ext cx="7056784" cy="12241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8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538163" indent="-1873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71755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908050" indent="-1889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ivide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space-time evolution into 4-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dimensional cells</a:t>
            </a:r>
            <a:br>
              <a:rPr lang="en-US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21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x 21 x 21 space cells (1fm</a:t>
            </a:r>
            <a:r>
              <a:rPr lang="en-US" sz="1600" baseline="30000" dirty="0">
                <a:solidFill>
                  <a:schemeClr val="tx1">
                    <a:lumMod val="95000"/>
                  </a:schemeClr>
                </a:solidFill>
              </a:rPr>
              <a:t>3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), 30 time steps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~ 280 k cells</a:t>
            </a: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etermine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for each cell the bulk properties like 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</a:rPr>
              <a:t>T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>
                <a:solidFill>
                  <a:schemeClr val="tx1">
                    <a:lumMod val="95000"/>
                  </a:schemeClr>
                </a:solidFill>
              </a:rPr>
              <a:t>B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,</a:t>
            </a:r>
            <a:br>
              <a:rPr lang="en-US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collective velocity</a:t>
            </a:r>
            <a:endParaRPr lang="en-US" baseline="-250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8427" y="2555942"/>
            <a:ext cx="7059930" cy="1242060"/>
            <a:chOff x="317500" y="317500"/>
            <a:chExt cx="7059930" cy="1242060"/>
          </a:xfrm>
        </p:grpSpPr>
        <p:pic>
          <p:nvPicPr>
            <p:cNvPr id="12" name="PFE element 178" descr="bN0VJmE7fqRA76.png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059930" cy="1242060"/>
            </a:xfrm>
            <a:prstGeom prst="rect">
              <a:avLst/>
            </a:prstGeom>
          </p:spPr>
        </p:pic>
        <p:sp>
          <p:nvSpPr>
            <p:cNvPr id="13" name="Shape_37"/>
            <p:cNvSpPr/>
            <p:nvPr/>
          </p:nvSpPr>
          <p:spPr>
            <a:xfrm>
              <a:off x="317500" y="317500"/>
              <a:ext cx="7059930" cy="12420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FE element 179" descr="bN0VJmE7fqRA7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8" y="1193713"/>
            <a:ext cx="8648700" cy="1383030"/>
          </a:xfrm>
          <a:prstGeom prst="rect">
            <a:avLst/>
          </a:prstGeom>
        </p:spPr>
      </p:pic>
      <p:pic>
        <p:nvPicPr>
          <p:cNvPr id="6" name="Grafik 16" descr="hydr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232" y="116632"/>
            <a:ext cx="1549311" cy="1130803"/>
          </a:xfrm>
          <a:prstGeom prst="rect">
            <a:avLst/>
          </a:prstGeom>
        </p:spPr>
      </p:pic>
      <p:pic>
        <p:nvPicPr>
          <p:cNvPr id="7" name="Picture 6" descr="Screen Shot 2016-09-05 at 17.29.58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8047" y="144017"/>
            <a:ext cx="1111157" cy="1484784"/>
          </a:xfrm>
          <a:prstGeom prst="rect">
            <a:avLst/>
          </a:prstGeom>
        </p:spPr>
      </p:pic>
      <p:pic>
        <p:nvPicPr>
          <p:cNvPr id="8" name="Inhaltsplatzhalter 3" descr="AuAu_evol_40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198" y="2190981"/>
            <a:ext cx="2310601" cy="2246131"/>
          </a:xfrm>
          <a:prstGeom prst="rect">
            <a:avLst/>
          </a:prstGeom>
        </p:spPr>
      </p:pic>
      <p:pic>
        <p:nvPicPr>
          <p:cNvPr id="9" name="Bildplatzhalter 5" descr="center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544" y="2806328"/>
            <a:ext cx="489704" cy="779388"/>
          </a:xfrm>
          <a:prstGeom prst="rect">
            <a:avLst/>
          </a:prstGeom>
        </p:spPr>
      </p:pic>
      <p:sp>
        <p:nvSpPr>
          <p:cNvPr id="17" name="pfehide184" hidden="1"/>
          <p:cNvSpPr>
            <a:spLocks noGrp="1"/>
          </p:cNvSpPr>
          <p:nvPr>
            <p:ph sz="quarter" idx="13"/>
          </p:nvPr>
        </p:nvSpPr>
        <p:spPr>
          <a:xfrm>
            <a:off x="360000" y="4149080"/>
            <a:ext cx="6825248" cy="1296144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Apply in-medium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&amp;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spectral functions to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compute</a:t>
            </a:r>
            <a:b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EM 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emission rates</a:t>
            </a:r>
          </a:p>
          <a:p>
            <a:pPr marL="812800" indent="0">
              <a:spcAft>
                <a:spcPts val="300"/>
              </a:spcAft>
              <a:buNone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parameterization of RW in-medium spectral function</a:t>
            </a:r>
          </a:p>
          <a:p>
            <a:pPr>
              <a:spcAft>
                <a:spcPts val="300"/>
              </a:spcAft>
            </a:pP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Sum 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up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contributions 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of all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</a:rPr>
              <a:t>cells</a:t>
            </a:r>
            <a:endParaRPr lang="en-US" sz="18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56959" y="4143737"/>
            <a:ext cx="6831330" cy="1306830"/>
            <a:chOff x="317500" y="317500"/>
            <a:chExt cx="6831330" cy="1306830"/>
          </a:xfrm>
        </p:grpSpPr>
        <p:pic>
          <p:nvPicPr>
            <p:cNvPr id="16" name="PFE element 184" descr="bN0VJmE7fqRA78.png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831330" cy="1306830"/>
            </a:xfrm>
            <a:prstGeom prst="rect">
              <a:avLst/>
            </a:prstGeom>
          </p:spPr>
        </p:pic>
        <p:sp>
          <p:nvSpPr>
            <p:cNvPr id="21" name="Shape_38"/>
            <p:cNvSpPr/>
            <p:nvPr/>
          </p:nvSpPr>
          <p:spPr>
            <a:xfrm>
              <a:off x="317500" y="317500"/>
              <a:ext cx="6831330" cy="13068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FE element 185" descr="bN0VJmE7fqRA79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" y="5872918"/>
            <a:ext cx="7185660" cy="1078230"/>
          </a:xfrm>
          <a:prstGeom prst="rect">
            <a:avLst/>
          </a:prstGeom>
        </p:spPr>
      </p:pic>
      <p:pic>
        <p:nvPicPr>
          <p:cNvPr id="19" name="Inhaltsplatzhalter 10" descr="pluto_input_mpt_auau1.23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198" y="4581128"/>
            <a:ext cx="2310601" cy="1988251"/>
          </a:xfrm>
          <a:prstGeom prst="rect">
            <a:avLst/>
          </a:prstGeom>
        </p:spPr>
      </p:pic>
      <p:sp>
        <p:nvSpPr>
          <p:cNvPr id="20" name="pfehide187" hidden="1"/>
          <p:cNvSpPr txBox="1"/>
          <p:nvPr/>
        </p:nvSpPr>
        <p:spPr>
          <a:xfrm>
            <a:off x="7426672" y="4593828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AuAu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 at 1.23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GeV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417323" y="4588940"/>
            <a:ext cx="2106930" cy="317553"/>
            <a:chOff x="317500" y="317500"/>
            <a:chExt cx="2106930" cy="317553"/>
          </a:xfrm>
        </p:grpSpPr>
        <p:pic>
          <p:nvPicPr>
            <p:cNvPr id="24" name="PFE element 187" descr="bN0VJmE7fqRA80.png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106930" cy="317553"/>
            </a:xfrm>
            <a:prstGeom prst="rect">
              <a:avLst/>
            </a:prstGeom>
          </p:spPr>
        </p:pic>
        <p:sp>
          <p:nvSpPr>
            <p:cNvPr id="25" name="Shape_39"/>
            <p:cNvSpPr/>
            <p:nvPr/>
          </p:nvSpPr>
          <p:spPr>
            <a:xfrm>
              <a:off x="317500" y="317500"/>
              <a:ext cx="2106930" cy="3175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pfehide188" hidden="1"/>
          <p:cNvGrpSpPr>
            <a:grpSpLocks/>
          </p:cNvGrpSpPr>
          <p:nvPr/>
        </p:nvGrpSpPr>
        <p:grpSpPr bwMode="auto">
          <a:xfrm rot="901011">
            <a:off x="8820043" y="2276154"/>
            <a:ext cx="942886" cy="1089810"/>
            <a:chOff x="1782" y="2119"/>
            <a:chExt cx="971" cy="1338"/>
          </a:xfrm>
        </p:grpSpPr>
        <p:sp>
          <p:nvSpPr>
            <p:cNvPr id="28" name="Line 14" hidden="1"/>
            <p:cNvSpPr>
              <a:spLocks noChangeShapeType="1"/>
            </p:cNvSpPr>
            <p:nvPr/>
          </p:nvSpPr>
          <p:spPr bwMode="auto">
            <a:xfrm rot="16975540" flipV="1">
              <a:off x="1779" y="2694"/>
              <a:ext cx="537" cy="106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15" hidden="1"/>
            <p:cNvSpPr>
              <a:spLocks noChangeShapeType="1"/>
            </p:cNvSpPr>
            <p:nvPr/>
          </p:nvSpPr>
          <p:spPr bwMode="auto">
            <a:xfrm rot="16975540">
              <a:off x="2049" y="2701"/>
              <a:ext cx="403" cy="337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9" hidden="1"/>
            <p:cNvSpPr>
              <a:spLocks noChangeArrowheads="1"/>
            </p:cNvSpPr>
            <p:nvPr/>
          </p:nvSpPr>
          <p:spPr bwMode="auto">
            <a:xfrm rot="20698989">
              <a:off x="1782" y="2119"/>
              <a:ext cx="367" cy="48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2000" i="1" dirty="0" smtClean="0">
                  <a:solidFill>
                    <a:srgbClr val="0D0D0D"/>
                  </a:solidFill>
                  <a:latin typeface="Cambria"/>
                  <a:cs typeface="Cambria"/>
                </a:rPr>
                <a:t>l</a:t>
              </a:r>
              <a:r>
                <a:rPr lang="en-US" sz="20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+</a:t>
              </a:r>
              <a:endParaRPr lang="en-US" sz="20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31" name="Rectangle 30" hidden="1"/>
            <p:cNvSpPr>
              <a:spLocks noChangeArrowheads="1"/>
            </p:cNvSpPr>
            <p:nvPr/>
          </p:nvSpPr>
          <p:spPr bwMode="auto">
            <a:xfrm rot="20698989">
              <a:off x="2366" y="2421"/>
              <a:ext cx="387" cy="48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2000" i="1" dirty="0" smtClean="0">
                  <a:solidFill>
                    <a:srgbClr val="0D0D0D"/>
                  </a:solidFill>
                  <a:latin typeface="Cambria"/>
                  <a:cs typeface="Cambria"/>
                </a:rPr>
                <a:t>l </a:t>
              </a:r>
              <a:r>
                <a:rPr lang="en-US" sz="20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-</a:t>
              </a:r>
              <a:endParaRPr lang="en-US" sz="20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32" name="Freeform 31" hidden="1"/>
            <p:cNvSpPr>
              <a:spLocks/>
            </p:cNvSpPr>
            <p:nvPr/>
          </p:nvSpPr>
          <p:spPr bwMode="auto">
            <a:xfrm rot="18075541">
              <a:off x="1712" y="3177"/>
              <a:ext cx="470" cy="90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D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767611" y="2314122"/>
            <a:ext cx="1047750" cy="1013874"/>
            <a:chOff x="317500" y="317500"/>
            <a:chExt cx="1047750" cy="1013874"/>
          </a:xfrm>
        </p:grpSpPr>
        <p:pic>
          <p:nvPicPr>
            <p:cNvPr id="33" name="PFE element 188" descr="bN0VJmE7fqRA81.png"/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047750" cy="1013874"/>
            </a:xfrm>
            <a:prstGeom prst="rect">
              <a:avLst/>
            </a:prstGeom>
          </p:spPr>
        </p:pic>
        <p:sp>
          <p:nvSpPr>
            <p:cNvPr id="34" name="Shape_40"/>
            <p:cNvSpPr/>
            <p:nvPr/>
          </p:nvSpPr>
          <p:spPr>
            <a:xfrm>
              <a:off x="317500" y="317500"/>
              <a:ext cx="1047750" cy="101387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FE element 189" descr="bN0VJmE7fqRA83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8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build="p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90" descr="bN0VJmE7fqRA8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4" name="PFE element 191" descr="bN0VJmE7fqRA85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2014"/>
            <a:ext cx="8583930" cy="617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93" y="1180342"/>
            <a:ext cx="4167847" cy="4139999"/>
          </a:xfrm>
          <a:prstGeom prst="rect">
            <a:avLst/>
          </a:prstGeom>
        </p:spPr>
      </p:pic>
      <p:pic>
        <p:nvPicPr>
          <p:cNvPr id="9" name="PFE element 193" descr="bN0VJmE7fqRA8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19" y="5585361"/>
            <a:ext cx="7395210" cy="952659"/>
          </a:xfrm>
          <a:prstGeom prst="rect">
            <a:avLst/>
          </a:prstGeom>
        </p:spPr>
      </p:pic>
      <p:pic>
        <p:nvPicPr>
          <p:cNvPr id="10" name="PFE element 194" descr="bN0VJmE7fqRA89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96" y="2054119"/>
            <a:ext cx="4404360" cy="2145030"/>
          </a:xfrm>
          <a:prstGeom prst="rect">
            <a:avLst/>
          </a:prstGeom>
        </p:spPr>
      </p:pic>
      <p:pic>
        <p:nvPicPr>
          <p:cNvPr id="12" name="Picture 11" descr="dep_6762708-Spectroscope-or-Spectrometer-vintage-engraving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046" y="5759445"/>
            <a:ext cx="1023774" cy="693891"/>
          </a:xfrm>
          <a:prstGeom prst="rect">
            <a:avLst/>
          </a:prstGeom>
        </p:spPr>
      </p:pic>
      <p:pic>
        <p:nvPicPr>
          <p:cNvPr id="13" name="Picture 12" descr="hades_logo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416" y="44624"/>
            <a:ext cx="1177170" cy="936104"/>
          </a:xfrm>
          <a:prstGeom prst="rect">
            <a:avLst/>
          </a:prstGeom>
        </p:spPr>
      </p:pic>
      <p:pic>
        <p:nvPicPr>
          <p:cNvPr id="18" name="PFE element 197" descr="bN0VJmE7fqRA90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52" y="1700480"/>
            <a:ext cx="685800" cy="5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9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98" descr="bN0VJmE7fqRA9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5" name="PFE element 199" descr="bN0VJmE7fqRA9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016" y="1340768"/>
            <a:ext cx="4349710" cy="3168352"/>
          </a:xfrm>
          <a:prstGeom prst="rect">
            <a:avLst/>
          </a:prstGeom>
        </p:spPr>
      </p:pic>
      <p:pic>
        <p:nvPicPr>
          <p:cNvPr id="7" name="Picture 6" descr="excess_apart_log_log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1340768"/>
            <a:ext cx="3716536" cy="3691703"/>
          </a:xfrm>
          <a:prstGeom prst="rect">
            <a:avLst/>
          </a:prstGeom>
        </p:spPr>
      </p:pic>
      <p:pic>
        <p:nvPicPr>
          <p:cNvPr id="19" name="PFE element 202" descr="bN0VJmE7fqRA93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44" y="3782973"/>
            <a:ext cx="685800" cy="520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4648" y="1484784"/>
            <a:ext cx="398671" cy="247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4728" y="1484784"/>
            <a:ext cx="403917" cy="24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4808" y="1489549"/>
            <a:ext cx="398671" cy="2475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screen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769" y="1489549"/>
            <a:ext cx="396143" cy="242797"/>
          </a:xfrm>
          <a:prstGeom prst="rect">
            <a:avLst/>
          </a:prstGeom>
        </p:spPr>
      </p:pic>
      <p:pic>
        <p:nvPicPr>
          <p:cNvPr id="20" name="PFE element 207" descr="bN0VJmE7fqRA94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86" y="4504232"/>
            <a:ext cx="3543300" cy="317553"/>
          </a:xfrm>
          <a:prstGeom prst="rect">
            <a:avLst/>
          </a:prstGeom>
        </p:spPr>
      </p:pic>
      <p:pic>
        <p:nvPicPr>
          <p:cNvPr id="21" name="PFE element 208" descr="bN0VJmE7fqRA95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77" y="5223972"/>
            <a:ext cx="8812530" cy="1394460"/>
          </a:xfrm>
          <a:prstGeom prst="rect">
            <a:avLst/>
          </a:prstGeom>
        </p:spPr>
      </p:pic>
      <p:pic>
        <p:nvPicPr>
          <p:cNvPr id="23" name="PFE element 209" descr="bN0VJmE7fqRA96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43" y="4733234"/>
            <a:ext cx="2335530" cy="3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2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10" descr="bN0VJmE7fqRA97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7" name="PFE element 211" descr="bN0VJmE7fqRA98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452" y="1196752"/>
            <a:ext cx="5375828" cy="3863032"/>
          </a:xfrm>
          <a:prstGeom prst="rect">
            <a:avLst/>
          </a:prstGeom>
        </p:spPr>
      </p:pic>
      <p:pic>
        <p:nvPicPr>
          <p:cNvPr id="9" name="PFE element 213" descr="bN0VJmE7fqRA99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77" y="651534"/>
            <a:ext cx="364236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9948" y="142603"/>
            <a:ext cx="519243" cy="820057"/>
          </a:xfrm>
          <a:prstGeom prst="rect">
            <a:avLst/>
          </a:prstGeom>
        </p:spPr>
      </p:pic>
      <p:pic>
        <p:nvPicPr>
          <p:cNvPr id="10" name="PFE element 215" descr="bN0VJmE7fqRA100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32" y="5195856"/>
            <a:ext cx="4343400" cy="10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0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16" descr="bN0VJmE7fqRA10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2" name="PFE element 217" descr="bN0VJmE7fqRA102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19" y="2132856"/>
            <a:ext cx="4759481" cy="3289920"/>
          </a:xfrm>
          <a:prstGeom prst="rect">
            <a:avLst/>
          </a:prstGeom>
        </p:spPr>
      </p:pic>
      <p:pic>
        <p:nvPicPr>
          <p:cNvPr id="14" name="PFE element 219" descr="bN0VJmE7fqRA103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1" y="1623710"/>
            <a:ext cx="4038600" cy="533400"/>
          </a:xfrm>
          <a:prstGeom prst="rect">
            <a:avLst/>
          </a:prstGeom>
        </p:spPr>
      </p:pic>
      <p:pic>
        <p:nvPicPr>
          <p:cNvPr id="15" name="PFE element 220" descr="bN0VJmE7fqRA104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66" y="2150534"/>
            <a:ext cx="4747260" cy="3299460"/>
          </a:xfrm>
          <a:prstGeom prst="rect">
            <a:avLst/>
          </a:prstGeom>
        </p:spPr>
      </p:pic>
      <p:graphicFrame>
        <p:nvGraphicFramePr>
          <p:cNvPr id="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964950"/>
              </p:ext>
            </p:extLst>
          </p:nvPr>
        </p:nvGraphicFramePr>
        <p:xfrm>
          <a:off x="5745088" y="2875384"/>
          <a:ext cx="1652290" cy="557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6" name="Equation" r:id="rId8" imgW="1168400" imgH="419100" progId="Equation.3">
                  <p:embed/>
                </p:oleObj>
              </mc:Choice>
              <mc:Fallback>
                <p:oleObj name="Equation" r:id="rId8" imgW="1168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5088" y="2875384"/>
                        <a:ext cx="1652290" cy="55798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4411" y="3041890"/>
            <a:ext cx="782960" cy="782960"/>
          </a:xfrm>
          <a:prstGeom prst="rect">
            <a:avLst/>
          </a:prstGeom>
        </p:spPr>
      </p:pic>
      <p:pic>
        <p:nvPicPr>
          <p:cNvPr id="11" name="Content Placeholder 14" descr="thermometer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69" b="89806" l="3297" r="95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41432" y="107331"/>
            <a:ext cx="973746" cy="1098585"/>
          </a:xfrm>
          <a:prstGeom prst="rect">
            <a:avLst/>
          </a:prstGeom>
        </p:spPr>
      </p:pic>
      <p:pic>
        <p:nvPicPr>
          <p:cNvPr id="16" name="PFE element 224" descr="bN0VJmE7fqRA105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5" y="494249"/>
            <a:ext cx="789813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9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25" descr="bN0VJmE7fqRA10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6" name="PFE element 226" descr="bN0VJmE7fqRA10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9" name="PFE element 227" descr="bN0VJmE7fqRA108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30" y="2150534"/>
            <a:ext cx="4914900" cy="3299460"/>
          </a:xfrm>
          <a:prstGeom prst="rect">
            <a:avLst/>
          </a:prstGeom>
        </p:spPr>
      </p:pic>
      <p:graphicFrame>
        <p:nvGraphicFramePr>
          <p:cNvPr id="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762611"/>
              </p:ext>
            </p:extLst>
          </p:nvPr>
        </p:nvGraphicFramePr>
        <p:xfrm>
          <a:off x="5745088" y="2875384"/>
          <a:ext cx="1652290" cy="557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9" name="Equation" r:id="rId6" imgW="1168400" imgH="419100" progId="Equation.3">
                  <p:embed/>
                </p:oleObj>
              </mc:Choice>
              <mc:Fallback>
                <p:oleObj name="Equation" r:id="rId6" imgW="1168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5088" y="2875384"/>
                        <a:ext cx="1652290" cy="55798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Content Placeholder 14" descr="thermometer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69" b="89806" l="3297" r="95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41432" y="107331"/>
            <a:ext cx="973746" cy="1098585"/>
          </a:xfrm>
          <a:prstGeom prst="rect">
            <a:avLst/>
          </a:prstGeom>
        </p:spPr>
      </p:pic>
      <p:pic>
        <p:nvPicPr>
          <p:cNvPr id="10" name="PFE element 230" descr="bN0VJmE7fqRA109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1" y="1047172"/>
            <a:ext cx="3909060" cy="5699760"/>
          </a:xfrm>
          <a:prstGeom prst="rect">
            <a:avLst/>
          </a:prstGeom>
        </p:spPr>
      </p:pic>
      <p:pic>
        <p:nvPicPr>
          <p:cNvPr id="19" name="PFE element 231" descr="bN0VJmE7fqRA110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78" y="2006104"/>
            <a:ext cx="2194560" cy="520328"/>
          </a:xfrm>
          <a:prstGeom prst="rect">
            <a:avLst/>
          </a:prstGeom>
        </p:spPr>
      </p:pic>
      <p:pic>
        <p:nvPicPr>
          <p:cNvPr id="20" name="PFE element 232" descr="bN0VJmE7fqRA111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5" y="494249"/>
            <a:ext cx="789813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8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33" descr="bN0VJmE7fqRA11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5" name="PFE element 234" descr="bN0VJmE7fqRA11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7" name="Picture 16" descr="hand_made_QCD_phase_diagr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24" y="1993793"/>
            <a:ext cx="3430411" cy="3240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6123" flipH="1">
            <a:off x="2547618" y="1398062"/>
            <a:ext cx="1493336" cy="1225403"/>
          </a:xfrm>
          <a:prstGeom prst="rect">
            <a:avLst/>
          </a:prstGeom>
        </p:spPr>
      </p:pic>
      <p:pic>
        <p:nvPicPr>
          <p:cNvPr id="7" name="PFE element 237" descr="bN0VJmE7fqRA114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29" y="4037900"/>
            <a:ext cx="4964430" cy="119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6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6" descr="bN0VJmE7fqRA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0" name="PFE element 7" descr="bN0VJmE7fqRA5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2" name="PFE element 8" descr="bN0VJmE7fqRA6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22" y="2058546"/>
            <a:ext cx="4926330" cy="2308860"/>
          </a:xfrm>
          <a:prstGeom prst="rect">
            <a:avLst/>
          </a:prstGeom>
        </p:spPr>
      </p:pic>
      <p:pic>
        <p:nvPicPr>
          <p:cNvPr id="5" name="Picture 4" descr="hand_made_QCD_phase_diagra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24" y="1993793"/>
            <a:ext cx="3430411" cy="324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6123" flipH="1">
            <a:off x="2547618" y="1398062"/>
            <a:ext cx="1493336" cy="1225403"/>
          </a:xfrm>
          <a:prstGeom prst="rect">
            <a:avLst/>
          </a:prstGeom>
        </p:spPr>
      </p:pic>
      <p:pic>
        <p:nvPicPr>
          <p:cNvPr id="8" name="Picture 7" descr="big_bang.jpg"/>
          <p:cNvPicPr>
            <a:picLocks noChangeAspect="1"/>
          </p:cNvPicPr>
          <p:nvPr/>
        </p:nvPicPr>
        <p:blipFill rotWithShape="1">
          <a:blip r:embed="rId7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64" y="885627"/>
            <a:ext cx="1323722" cy="1108166"/>
          </a:xfrm>
          <a:prstGeom prst="rect">
            <a:avLst/>
          </a:prstGeom>
        </p:spPr>
      </p:pic>
      <p:pic>
        <p:nvPicPr>
          <p:cNvPr id="11" name="Bild 19"/>
          <p:cNvPicPr>
            <a:picLocks noChangeAspect="1"/>
          </p:cNvPicPr>
          <p:nvPr/>
        </p:nvPicPr>
        <p:blipFill>
          <a:blip r:embed="rId8" cstate="email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435" y="4365104"/>
            <a:ext cx="1374273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4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38" descr="bN0VJmE7fqRA11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2" y="1268760"/>
            <a:ext cx="5099303" cy="3238628"/>
          </a:xfrm>
          <a:prstGeom prst="rect">
            <a:avLst/>
          </a:prstGeom>
        </p:spPr>
      </p:pic>
      <p:pic>
        <p:nvPicPr>
          <p:cNvPr id="7" name="PFE element 240" descr="bN0VJmE7fqRA116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0" y="5077745"/>
            <a:ext cx="4457700" cy="1383030"/>
          </a:xfrm>
          <a:prstGeom prst="rect">
            <a:avLst/>
          </a:prstGeom>
        </p:spPr>
      </p:pic>
      <p:pic>
        <p:nvPicPr>
          <p:cNvPr id="9" name="PFE element 241" descr="bN0VJmE7fqRA11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39294" y="1435854"/>
            <a:ext cx="1224136" cy="2556348"/>
          </a:xfrm>
          <a:prstGeom prst="rect">
            <a:avLst/>
          </a:prstGeom>
          <a:solidFill>
            <a:srgbClr val="F1950B">
              <a:alpha val="4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0" name="PFE element 243" descr="bN0VJmE7fqRA118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92" y="1600080"/>
            <a:ext cx="3680460" cy="3249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895" y="5085184"/>
            <a:ext cx="708153" cy="99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8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45" descr="bN0VJmE7fqRA11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6" name="PFE element 246" descr="bN0VJmE7fqRA120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0" y="4645511"/>
            <a:ext cx="4457700" cy="735330"/>
          </a:xfrm>
          <a:prstGeom prst="rect">
            <a:avLst/>
          </a:prstGeom>
        </p:spPr>
      </p:pic>
      <p:pic>
        <p:nvPicPr>
          <p:cNvPr id="7" name="PFE element 247" descr="bN0VJmE7fqRA121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2" name="Picture 11" descr="emitting_source_T_na60_v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72" y="1268760"/>
            <a:ext cx="4660900" cy="3374769"/>
          </a:xfrm>
          <a:prstGeom prst="rect">
            <a:avLst/>
          </a:prstGeom>
        </p:spPr>
      </p:pic>
      <p:pic>
        <p:nvPicPr>
          <p:cNvPr id="8" name="PFE element 249" descr="bN0VJmE7fqRA122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71" y="1605731"/>
            <a:ext cx="5189220" cy="324231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84648" y="1435854"/>
            <a:ext cx="1656184" cy="2556348"/>
          </a:xfrm>
          <a:prstGeom prst="rect">
            <a:avLst/>
          </a:prstGeom>
          <a:solidFill>
            <a:srgbClr val="F1950B">
              <a:alpha val="4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58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FE element 251" descr="bN0VJmE7fqRA12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2518"/>
            <a:ext cx="8583930" cy="1516380"/>
          </a:xfrm>
          <a:prstGeom prst="rect">
            <a:avLst/>
          </a:prstGeom>
        </p:spPr>
      </p:pic>
      <p:pic>
        <p:nvPicPr>
          <p:cNvPr id="14" name="PFE element 252" descr="bN0VJmE7fqRA12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6" name="PFE element 253" descr="bN0VJmE7fqRA12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5" y="1910323"/>
            <a:ext cx="5829300" cy="4621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02536" y="3807668"/>
            <a:ext cx="3470625" cy="2717676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8037917" y="3889592"/>
            <a:ext cx="381371" cy="115414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8038495" y="5049479"/>
            <a:ext cx="330324" cy="234417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8415424" y="3573089"/>
            <a:ext cx="1261181" cy="719221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ea typeface="SimSun" charset="0"/>
              <a:cs typeface="SimSun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8363095" y="4214890"/>
            <a:ext cx="1079621" cy="829286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" name="PFE element 259" descr="bN0VJmE7fqRA128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16" y="3330640"/>
            <a:ext cx="2438400" cy="225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369" y="245842"/>
            <a:ext cx="3856236" cy="28231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874" y="3329388"/>
            <a:ext cx="2472398" cy="16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8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62" descr="bN0VJmE7fqRA12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2518"/>
            <a:ext cx="8583930" cy="1516380"/>
          </a:xfrm>
          <a:prstGeom prst="rect">
            <a:avLst/>
          </a:prstGeom>
        </p:spPr>
      </p:pic>
      <p:pic>
        <p:nvPicPr>
          <p:cNvPr id="12" name="PFE element 263" descr="bN0VJmE7fqRA13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02536" y="3807668"/>
            <a:ext cx="3470625" cy="2717676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8037917" y="3889592"/>
            <a:ext cx="381371" cy="115414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8038495" y="5049479"/>
            <a:ext cx="330324" cy="234417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8415424" y="3573089"/>
            <a:ext cx="1261181" cy="719221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ea typeface="SimSun" charset="0"/>
              <a:cs typeface="SimSun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8363095" y="4214890"/>
            <a:ext cx="1079621" cy="829286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FE element 269" descr="bN0VJmE7fqRA132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16" y="3330640"/>
            <a:ext cx="2438400" cy="225731"/>
          </a:xfrm>
          <a:prstGeom prst="rect">
            <a:avLst/>
          </a:prstGeom>
        </p:spPr>
      </p:pic>
      <p:pic>
        <p:nvPicPr>
          <p:cNvPr id="15" name="PFE element 270" descr="bN0VJmE7fqRA133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434" y="3567406"/>
            <a:ext cx="1154430" cy="7498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7096" y="260648"/>
            <a:ext cx="3671807" cy="2827784"/>
          </a:xfrm>
          <a:prstGeom prst="rect">
            <a:avLst/>
          </a:prstGeom>
        </p:spPr>
      </p:pic>
      <p:pic>
        <p:nvPicPr>
          <p:cNvPr id="18" name="PFE element 272" descr="bN0VJmE7fqRA134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" y="1910323"/>
            <a:ext cx="5459730" cy="46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6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73" descr="bN0VJmE7fqRA13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7" y="40109"/>
            <a:ext cx="9220200" cy="621030"/>
          </a:xfrm>
          <a:prstGeom prst="rect">
            <a:avLst/>
          </a:prstGeom>
        </p:spPr>
      </p:pic>
      <p:pic>
        <p:nvPicPr>
          <p:cNvPr id="12" name="PFE element 274" descr="bN0VJmE7fqRA13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980729"/>
            <a:ext cx="3710457" cy="2952328"/>
          </a:xfrm>
          <a:prstGeom prst="rect">
            <a:avLst/>
          </a:prstGeom>
        </p:spPr>
      </p:pic>
      <p:pic>
        <p:nvPicPr>
          <p:cNvPr id="6" name="Picture 2" descr="Q:\Eigene Dateien\conferences\2015\ICPAQGP\CBMgeo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4"/>
          <a:stretch/>
        </p:blipFill>
        <p:spPr bwMode="auto">
          <a:xfrm>
            <a:off x="4928769" y="980729"/>
            <a:ext cx="3846211" cy="230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FE element 277" descr="bN0VJmE7fqRA137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02" y="3325929"/>
            <a:ext cx="4507230" cy="330413"/>
          </a:xfrm>
          <a:prstGeom prst="rect">
            <a:avLst/>
          </a:prstGeom>
        </p:spPr>
      </p:pic>
      <p:pic>
        <p:nvPicPr>
          <p:cNvPr id="14" name="PFE element 278" descr="bN0VJmE7fqRA138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9" y="4071729"/>
            <a:ext cx="3718560" cy="1306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245" y="4221088"/>
            <a:ext cx="2301011" cy="2340261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</p:pic>
      <p:pic>
        <p:nvPicPr>
          <p:cNvPr id="10" name="Picture 9" descr="Teff_mass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656" y="4221088"/>
            <a:ext cx="2396880" cy="234026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56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81" descr="bN0VJmE7fqRA13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8862"/>
            <a:ext cx="8583930" cy="1013874"/>
          </a:xfrm>
          <a:prstGeom prst="rect">
            <a:avLst/>
          </a:prstGeom>
        </p:spPr>
      </p:pic>
      <p:pic>
        <p:nvPicPr>
          <p:cNvPr id="6" name="PFE element 282" descr="bN0VJmE7fqRA14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272480" y="1484784"/>
            <a:ext cx="6652696" cy="10721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none" spc="50" baseline="0">
                <a:solidFill>
                  <a:srgbClr val="FF9900"/>
                </a:solidFill>
                <a:latin typeface="Gill Sans"/>
                <a:ea typeface="+mj-ea"/>
                <a:cs typeface="Gill San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dirty="0"/>
          </a:p>
        </p:txBody>
      </p:sp>
      <p:pic>
        <p:nvPicPr>
          <p:cNvPr id="8" name="PFE element 284" descr="bN0VJmE7fqRA142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870" y="1438002"/>
            <a:ext cx="4876800" cy="3794760"/>
          </a:xfrm>
          <a:prstGeom prst="rect">
            <a:avLst/>
          </a:prstGeom>
        </p:spPr>
      </p:pic>
      <p:pic>
        <p:nvPicPr>
          <p:cNvPr id="11" name="Picture 10" descr="cover_p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1443052"/>
            <a:ext cx="3312368" cy="47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4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hide286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Résumé and prospects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0400" y="40109"/>
            <a:ext cx="8583930" cy="621030"/>
            <a:chOff x="317500" y="317500"/>
            <a:chExt cx="8583930" cy="621030"/>
          </a:xfrm>
        </p:grpSpPr>
        <p:pic>
          <p:nvPicPr>
            <p:cNvPr id="5" name="PFE element 286" descr="bN0VJmE7fqRA143.png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583930" cy="621030"/>
            </a:xfrm>
            <a:prstGeom prst="rect">
              <a:avLst/>
            </a:prstGeom>
          </p:spPr>
        </p:pic>
        <p:sp>
          <p:nvSpPr>
            <p:cNvPr id="6" name="Shape_41"/>
            <p:cNvSpPr/>
            <p:nvPr/>
          </p:nvSpPr>
          <p:spPr>
            <a:xfrm>
              <a:off x="317500" y="317500"/>
              <a:ext cx="8583930" cy="6210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FE element 287" descr="bN0VJmE7fqRA144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6" y="1336355"/>
            <a:ext cx="7467600" cy="4545330"/>
          </a:xfrm>
          <a:prstGeom prst="rect">
            <a:avLst/>
          </a:prstGeom>
        </p:spPr>
      </p:pic>
      <p:pic>
        <p:nvPicPr>
          <p:cNvPr id="14" name="PFE element 288" descr="bN0VJmE7fqRA145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7" name="Picture 6" descr="mousetrap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79304" y="116632"/>
            <a:ext cx="1972289" cy="1418952"/>
          </a:xfrm>
          <a:prstGeom prst="rect">
            <a:avLst/>
          </a:prstGeom>
        </p:spPr>
      </p:pic>
      <p:pic>
        <p:nvPicPr>
          <p:cNvPr id="15" name="PFE element 290" descr="bN0VJmE7fqRA146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15" y="1464343"/>
            <a:ext cx="2286000" cy="317553"/>
          </a:xfrm>
          <a:prstGeom prst="rect">
            <a:avLst/>
          </a:prstGeom>
        </p:spPr>
      </p:pic>
      <p:sp>
        <p:nvSpPr>
          <p:cNvPr id="9" name="pfehide291" hidden="1"/>
          <p:cNvSpPr txBox="1">
            <a:spLocks/>
          </p:cNvSpPr>
          <p:nvPr/>
        </p:nvSpPr>
        <p:spPr>
          <a:xfrm>
            <a:off x="560512" y="5074648"/>
            <a:ext cx="8585200" cy="15227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l" defTabSz="914400" rtl="0" eaLnBrk="1" fontAlgn="base" latinLnBrk="0" hangingPunct="1">
              <a:spcBef>
                <a:spcPct val="0"/>
              </a:spcBef>
              <a:buNone/>
              <a:defRPr sz="3200" b="0" i="0" kern="1200" cap="none" spc="50" baseline="0">
                <a:solidFill>
                  <a:srgbClr val="FF9900"/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457200" algn="l" rtl="0" eaLnBrk="1" fontAlgn="base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1" fontAlgn="base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1" fontAlgn="base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1" fontAlgn="base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mtClean="0"/>
              <a:t>Thank you</a:t>
            </a:r>
            <a:br>
              <a:rPr lang="en-US" smtClean="0"/>
            </a:br>
            <a:r>
              <a:rPr lang="en-US" smtClean="0"/>
              <a:t>for your attention!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55432" y="5068285"/>
            <a:ext cx="8595360" cy="1535430"/>
            <a:chOff x="317500" y="317500"/>
            <a:chExt cx="8595360" cy="1535430"/>
          </a:xfrm>
        </p:grpSpPr>
        <p:pic>
          <p:nvPicPr>
            <p:cNvPr id="16" name="PFE element 291" descr="bN0VJmE7fqRA147.png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595360" cy="1535430"/>
            </a:xfrm>
            <a:prstGeom prst="rect">
              <a:avLst/>
            </a:prstGeom>
          </p:spPr>
        </p:pic>
        <p:sp>
          <p:nvSpPr>
            <p:cNvPr id="17" name="Shape_42"/>
            <p:cNvSpPr/>
            <p:nvPr/>
          </p:nvSpPr>
          <p:spPr>
            <a:xfrm>
              <a:off x="317500" y="317500"/>
              <a:ext cx="8595360" cy="15354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4meter_v1.p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136" y="3678967"/>
            <a:ext cx="2369138" cy="162224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7369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_cut.png"/>
          <p:cNvPicPr>
            <a:picLocks noChangeAspect="1"/>
          </p:cNvPicPr>
          <p:nvPr/>
        </p:nvPicPr>
        <p:blipFill rotWithShape="1">
          <a:blip r:embed="rId2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33683" b="10769"/>
          <a:stretch/>
        </p:blipFill>
        <p:spPr>
          <a:xfrm flipH="1">
            <a:off x="6959600" y="3212976"/>
            <a:ext cx="2946400" cy="2924944"/>
          </a:xfrm>
          <a:prstGeom prst="rect">
            <a:avLst/>
          </a:prstGeom>
        </p:spPr>
      </p:pic>
      <p:pic>
        <p:nvPicPr>
          <p:cNvPr id="4" name="Picture 3" descr="ED_cut.png"/>
          <p:cNvPicPr>
            <a:picLocks noChangeAspect="1"/>
          </p:cNvPicPr>
          <p:nvPr/>
        </p:nvPicPr>
        <p:blipFill rotWithShape="1">
          <a:blip r:embed="rId2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33466" b="10769"/>
          <a:stretch/>
        </p:blipFill>
        <p:spPr>
          <a:xfrm>
            <a:off x="0" y="3212976"/>
            <a:ext cx="2959100" cy="2924944"/>
          </a:xfrm>
          <a:prstGeom prst="rect">
            <a:avLst/>
          </a:prstGeom>
        </p:spPr>
      </p:pic>
      <p:pic>
        <p:nvPicPr>
          <p:cNvPr id="5" name="PFE element 295" descr="bN0VJmE7fqRA148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" y="4767237"/>
            <a:ext cx="8595360" cy="621030"/>
          </a:xfrm>
          <a:prstGeom prst="rect">
            <a:avLst/>
          </a:prstGeom>
        </p:spPr>
      </p:pic>
      <p:pic>
        <p:nvPicPr>
          <p:cNvPr id="8" name="PFE element 296" descr="bN0VJmE7fqRA149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2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97" descr="bN0VJmE7fqRA150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76936" y="709241"/>
            <a:ext cx="4639692" cy="66533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560538"/>
              </p:ext>
            </p:extLst>
          </p:nvPr>
        </p:nvGraphicFramePr>
        <p:xfrm>
          <a:off x="4461518" y="764704"/>
          <a:ext cx="44831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41" name="Equation" r:id="rId4" imgW="3200400" imgH="419100" progId="Equation.3">
                  <p:embed/>
                </p:oleObj>
              </mc:Choice>
              <mc:Fallback>
                <p:oleObj name="Equation" r:id="rId4" imgW="3200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1518" y="764704"/>
                        <a:ext cx="448310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FE element 300" descr="bN0VJmE7fqRA151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0" y="827217"/>
            <a:ext cx="5219700" cy="419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596" y="1556792"/>
            <a:ext cx="4639692" cy="2424721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pic>
      <p:pic>
        <p:nvPicPr>
          <p:cNvPr id="41" name="Picture 40" descr="epem_dilepton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068960"/>
            <a:ext cx="2046906" cy="960438"/>
          </a:xfrm>
          <a:prstGeom prst="rect">
            <a:avLst/>
          </a:prstGeom>
        </p:spPr>
      </p:pic>
      <p:pic>
        <p:nvPicPr>
          <p:cNvPr id="44" name="Picture 43" descr="epem_qbarq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199" y="2934525"/>
            <a:ext cx="1662336" cy="1099065"/>
          </a:xfrm>
          <a:prstGeom prst="rect">
            <a:avLst/>
          </a:prstGeom>
        </p:spPr>
      </p:pic>
      <p:cxnSp>
        <p:nvCxnSpPr>
          <p:cNvPr id="47" name="Straight Arrow Connector 46"/>
          <p:cNvCxnSpPr/>
          <p:nvPr/>
        </p:nvCxnSpPr>
        <p:spPr>
          <a:xfrm flipH="1" flipV="1">
            <a:off x="8944618" y="836712"/>
            <a:ext cx="472878" cy="241424"/>
          </a:xfrm>
          <a:prstGeom prst="straightConnector1">
            <a:avLst/>
          </a:prstGeom>
          <a:ln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FE element 305" descr="bN0VJmE7fqRA152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1071737"/>
            <a:ext cx="1752600" cy="659130"/>
          </a:xfrm>
          <a:prstGeom prst="rect">
            <a:avLst/>
          </a:prstGeom>
        </p:spPr>
      </p:pic>
      <p:pic>
        <p:nvPicPr>
          <p:cNvPr id="10" name="PFE element 306" descr="bN0VJmE7fqRA153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3" y="4430063"/>
            <a:ext cx="4305300" cy="1094219"/>
          </a:xfrm>
          <a:prstGeom prst="rect">
            <a:avLst/>
          </a:prstGeom>
        </p:spPr>
      </p:pic>
      <p:pic>
        <p:nvPicPr>
          <p:cNvPr id="13" name="PFE element 307" descr="bN0VJmE7fqRA154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43" y="4430063"/>
            <a:ext cx="3707130" cy="1094219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6316960" y="4569583"/>
            <a:ext cx="108000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hteck 9"/>
          <p:cNvSpPr/>
          <p:nvPr/>
        </p:nvSpPr>
        <p:spPr>
          <a:xfrm>
            <a:off x="7199089" y="785912"/>
            <a:ext cx="1745529" cy="484187"/>
          </a:xfrm>
          <a:prstGeom prst="rect">
            <a:avLst/>
          </a:prstGeom>
          <a:solidFill>
            <a:srgbClr val="F1AA07">
              <a:alpha val="14000"/>
            </a:srgbClr>
          </a:solidFill>
          <a:ln>
            <a:solidFill>
              <a:schemeClr val="accent1">
                <a:lumMod val="50000"/>
                <a:alpha val="3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FE element 310" descr="bN0VJmE7fqRA155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721" y="5803731"/>
            <a:ext cx="3890010" cy="674370"/>
          </a:xfrm>
          <a:prstGeom prst="rect">
            <a:avLst/>
          </a:prstGeom>
        </p:spPr>
      </p:pic>
      <p:sp>
        <p:nvSpPr>
          <p:cNvPr id="36" name="Left-Right Arrow 39"/>
          <p:cNvSpPr>
            <a:spLocks noChangeArrowheads="1"/>
          </p:cNvSpPr>
          <p:nvPr/>
        </p:nvSpPr>
        <p:spPr bwMode="auto">
          <a:xfrm flipV="1">
            <a:off x="4868292" y="6306740"/>
            <a:ext cx="432445" cy="99988"/>
          </a:xfrm>
          <a:prstGeom prst="leftRightArrow">
            <a:avLst>
              <a:gd name="adj1" fmla="val 50000"/>
              <a:gd name="adj2" fmla="val 49185"/>
            </a:avLst>
          </a:prstGeom>
          <a:solidFill>
            <a:srgbClr val="F1AA07">
              <a:alpha val="32941"/>
            </a:srgbClr>
          </a:solidFill>
          <a:ln w="9525">
            <a:solidFill>
              <a:srgbClr val="F1AA07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rgbClr val="CC0000"/>
              </a:solidFill>
            </a:endParaRPr>
          </a:p>
        </p:txBody>
      </p:sp>
      <p:pic>
        <p:nvPicPr>
          <p:cNvPr id="15" name="PFE element 312" descr="bN0VJmE7fqRA157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3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313" descr="bN0VJmE7fqRA158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3" name="PFE element 314" descr="bN0VJmE7fqRA159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4" y="1194209"/>
            <a:ext cx="4876800" cy="2297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996" y="5134903"/>
            <a:ext cx="5067833" cy="1246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97" y="3388493"/>
            <a:ext cx="3070076" cy="3013640"/>
          </a:xfrm>
          <a:prstGeom prst="rect">
            <a:avLst/>
          </a:prstGeom>
        </p:spPr>
      </p:pic>
      <p:pic>
        <p:nvPicPr>
          <p:cNvPr id="15" name="PFE element 317" descr="bN0VJmE7fqRA160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79" y="3821313"/>
            <a:ext cx="547110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472" y="334268"/>
            <a:ext cx="3917048" cy="3598788"/>
          </a:xfrm>
          <a:prstGeom prst="rect">
            <a:avLst/>
          </a:prstGeom>
        </p:spPr>
      </p:pic>
      <p:pic>
        <p:nvPicPr>
          <p:cNvPr id="16" name="PFE element 319" descr="bN0VJmE7fqRA161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72" y="3607939"/>
            <a:ext cx="2247900" cy="317553"/>
          </a:xfrm>
          <a:prstGeom prst="rect">
            <a:avLst/>
          </a:prstGeom>
        </p:spPr>
      </p:pic>
      <p:pic>
        <p:nvPicPr>
          <p:cNvPr id="17" name="PFE element 320" descr="bN0VJmE7fqRA162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8" name="PFE element 321" descr="bN0VJmE7fqRA163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64" y="3642479"/>
            <a:ext cx="96393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5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97412" y="3645024"/>
            <a:ext cx="5673080" cy="25922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FE element 14" descr="bN0VJmE7fqRA7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4" name="PFE element 15" descr="bN0VJmE7fqRA8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5" name="PFE element 16" descr="bN0VJmE7fqRA9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972" y="1260748"/>
            <a:ext cx="48006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85184"/>
            <a:ext cx="3686323" cy="3599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820" y="3992423"/>
            <a:ext cx="2615896" cy="1977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722" y="3798913"/>
            <a:ext cx="2746770" cy="2438399"/>
          </a:xfrm>
          <a:prstGeom prst="rect">
            <a:avLst/>
          </a:prstGeom>
        </p:spPr>
      </p:pic>
      <p:pic>
        <p:nvPicPr>
          <p:cNvPr id="17" name="PFE element 20" descr="bN0VJmE7fqRA10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40" y="3642851"/>
            <a:ext cx="2689860" cy="342900"/>
          </a:xfrm>
          <a:prstGeom prst="rect">
            <a:avLst/>
          </a:prstGeom>
        </p:spPr>
      </p:pic>
      <p:pic>
        <p:nvPicPr>
          <p:cNvPr id="18" name="PFE element 21" descr="bN0VJmE7fqRA11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50" y="3642851"/>
            <a:ext cx="2743200" cy="342900"/>
          </a:xfrm>
          <a:prstGeom prst="rect">
            <a:avLst/>
          </a:prstGeom>
        </p:spPr>
      </p:pic>
      <p:pic>
        <p:nvPicPr>
          <p:cNvPr id="19" name="PFE element 22" descr="bN0VJmE7fqRA12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6" y="6016103"/>
            <a:ext cx="5699760" cy="9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5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4" descr="F:\talks_tetyana\rho_spectralfunction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849" y="1939711"/>
            <a:ext cx="4730104" cy="3721537"/>
          </a:xfrm>
          <a:prstGeom prst="rect">
            <a:avLst/>
          </a:prstGeom>
          <a:noFill/>
        </p:spPr>
      </p:pic>
      <p:pic>
        <p:nvPicPr>
          <p:cNvPr id="3" name="PFE element 323" descr="bN0VJmE7fqRA164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2014"/>
            <a:ext cx="8583930" cy="617220"/>
          </a:xfrm>
          <a:prstGeom prst="rect">
            <a:avLst/>
          </a:prstGeom>
        </p:spPr>
      </p:pic>
      <p:pic>
        <p:nvPicPr>
          <p:cNvPr id="6" name="PFE element 324" descr="bN0VJmE7fqRA166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42" y="3135015"/>
            <a:ext cx="3581400" cy="547110"/>
          </a:xfrm>
          <a:prstGeom prst="rect">
            <a:avLst/>
          </a:prstGeom>
        </p:spPr>
      </p:pic>
      <p:pic>
        <p:nvPicPr>
          <p:cNvPr id="8" name="PFE element 325" descr="bN0VJmE7fqRA167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83" y="2378098"/>
            <a:ext cx="1002030" cy="405550"/>
          </a:xfrm>
          <a:prstGeom prst="rect">
            <a:avLst/>
          </a:prstGeom>
        </p:spPr>
      </p:pic>
      <p:pic>
        <p:nvPicPr>
          <p:cNvPr id="9" name="PFE element 326" descr="bN0VJmE7fqRA168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93" y="3744910"/>
            <a:ext cx="1002030" cy="419100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flipH="1">
            <a:off x="3944888" y="4189872"/>
            <a:ext cx="648072" cy="553108"/>
          </a:xfrm>
          <a:prstGeom prst="straightConnector1">
            <a:avLst/>
          </a:prstGeom>
          <a:ln w="12700" cmpd="sng">
            <a:solidFill>
              <a:srgbClr val="00E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FE element 328" descr="bN0VJmE7fqRA169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6" y="1576105"/>
            <a:ext cx="4735830" cy="342900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 flipH="1">
            <a:off x="4102362" y="4166291"/>
            <a:ext cx="648000" cy="576000"/>
          </a:xfrm>
          <a:prstGeom prst="straightConnector1">
            <a:avLst/>
          </a:prstGeom>
          <a:ln w="12700" cmpd="sng">
            <a:solidFill>
              <a:srgbClr val="A729B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270365" y="4149080"/>
            <a:ext cx="648000" cy="57600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3485798" y="2780928"/>
            <a:ext cx="459089" cy="402720"/>
          </a:xfrm>
          <a:prstGeom prst="straightConnector1">
            <a:avLst/>
          </a:prstGeom>
          <a:ln w="12700" cmpd="sng">
            <a:solidFill>
              <a:schemeClr val="tx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FE element 332" descr="bN0VJmE7fqRA170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5" y="5799228"/>
            <a:ext cx="4202430" cy="596847"/>
          </a:xfrm>
          <a:prstGeom prst="rect">
            <a:avLst/>
          </a:prstGeom>
        </p:spPr>
      </p:pic>
      <p:pic>
        <p:nvPicPr>
          <p:cNvPr id="12" name="PFE element 333" descr="bN0VJmE7fqRA171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413" y="3253244"/>
            <a:ext cx="3592830" cy="1299210"/>
          </a:xfrm>
          <a:prstGeom prst="rect">
            <a:avLst/>
          </a:prstGeom>
        </p:spPr>
      </p:pic>
      <p:pic>
        <p:nvPicPr>
          <p:cNvPr id="13" name="PFE element 334" descr="bN0VJmE7fqRA173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22" y="5509412"/>
            <a:ext cx="3718560" cy="1208998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5668182" y="1412776"/>
            <a:ext cx="3456384" cy="81503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877311"/>
              </p:ext>
            </p:extLst>
          </p:nvPr>
        </p:nvGraphicFramePr>
        <p:xfrm>
          <a:off x="5811295" y="1495184"/>
          <a:ext cx="31686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8" name="Equation" r:id="rId12" imgW="2260600" imgH="457200" progId="Equation.3">
                  <p:embed/>
                </p:oleObj>
              </mc:Choice>
              <mc:Fallback>
                <p:oleObj name="Equation" r:id="rId12" imgW="2260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1295" y="1495184"/>
                        <a:ext cx="3168650" cy="639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FE element 337" descr="bN0VJmE7fqRA174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04" y="1789587"/>
            <a:ext cx="1188720" cy="336683"/>
          </a:xfrm>
          <a:prstGeom prst="rect">
            <a:avLst/>
          </a:prstGeom>
        </p:spPr>
      </p:pic>
      <p:pic>
        <p:nvPicPr>
          <p:cNvPr id="15" name="PFE element 338" descr="bN0VJmE7fqRA175.png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4" y="665088"/>
            <a:ext cx="9014460" cy="659130"/>
          </a:xfrm>
          <a:prstGeom prst="rect">
            <a:avLst/>
          </a:prstGeom>
        </p:spPr>
      </p:pic>
      <p:pic>
        <p:nvPicPr>
          <p:cNvPr id="16" name="PFE element 339" descr="bN0VJmE7fqRA176.png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51" y="5198383"/>
            <a:ext cx="3581400" cy="470591"/>
          </a:xfrm>
          <a:prstGeom prst="rect">
            <a:avLst/>
          </a:prstGeom>
        </p:spPr>
      </p:pic>
      <p:pic>
        <p:nvPicPr>
          <p:cNvPr id="17" name="PFE element 340" descr="bN0VJmE7fqRA177.png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54" y="6440313"/>
            <a:ext cx="107823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3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41" descr="bN0VJmE7fqRA178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7575"/>
            <a:ext cx="8583930" cy="1094219"/>
          </a:xfrm>
          <a:prstGeom prst="rect">
            <a:avLst/>
          </a:prstGeom>
        </p:spPr>
      </p:pic>
      <p:pic>
        <p:nvPicPr>
          <p:cNvPr id="16" name="PFE element 342" descr="bN0VJmE7fqRA179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7" name="PFE element 343" descr="bN0VJmE7fqRA180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6" y="2096307"/>
            <a:ext cx="4838700" cy="3352800"/>
          </a:xfrm>
          <a:prstGeom prst="rect">
            <a:avLst/>
          </a:prstGeom>
        </p:spPr>
      </p:pic>
      <p:pic>
        <p:nvPicPr>
          <p:cNvPr id="18" name="PFE element 344" descr="bN0VJmE7fqRA181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" y="5499589"/>
            <a:ext cx="4050030" cy="533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47817" y="2253785"/>
            <a:ext cx="608839" cy="2592355"/>
          </a:xfrm>
          <a:prstGeom prst="rect">
            <a:avLst/>
          </a:prstGeom>
          <a:solidFill>
            <a:srgbClr val="4EC0FF">
              <a:alpha val="4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0712" y="2253785"/>
            <a:ext cx="2160240" cy="2592355"/>
          </a:xfrm>
          <a:prstGeom prst="rect">
            <a:avLst/>
          </a:prstGeom>
          <a:solidFill>
            <a:srgbClr val="FFD600">
              <a:alpha val="4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9" name="PFE element 347" descr="bN0VJmE7fqRA182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6" y="2199952"/>
            <a:ext cx="4137660" cy="38328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email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1871" y="3284984"/>
            <a:ext cx="519243" cy="820057"/>
          </a:xfrm>
          <a:prstGeom prst="rect">
            <a:avLst/>
          </a:prstGeom>
        </p:spPr>
      </p:pic>
      <p:pic>
        <p:nvPicPr>
          <p:cNvPr id="25" name="Content Placeholder 14" descr="thermometer.jpg"/>
          <p:cNvPicPr>
            <a:picLocks noChangeAspect="1"/>
          </p:cNvPicPr>
          <p:nvPr/>
        </p:nvPicPr>
        <p:blipFill>
          <a:blip r:embed="rId8" cstate="screen">
            <a:alphaModFix amt="7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69" b="89806" l="3297" r="95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43428" y="4221088"/>
            <a:ext cx="973746" cy="1098585"/>
          </a:xfrm>
          <a:prstGeom prst="rect">
            <a:avLst/>
          </a:prstGeom>
        </p:spPr>
      </p:pic>
      <p:pic>
        <p:nvPicPr>
          <p:cNvPr id="26" name="Picture 25" descr="dep_6762708-Spectroscope-or-Spectrometer-vintage-engraving.jpg"/>
          <p:cNvPicPr>
            <a:picLocks noChangeAspect="1"/>
          </p:cNvPicPr>
          <p:nvPr/>
        </p:nvPicPr>
        <p:blipFill>
          <a:blip r:embed="rId10" cstate="screen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900" y="2152725"/>
            <a:ext cx="820616" cy="556195"/>
          </a:xfrm>
          <a:prstGeom prst="rect">
            <a:avLst/>
          </a:prstGeom>
        </p:spPr>
      </p:pic>
      <p:pic>
        <p:nvPicPr>
          <p:cNvPr id="27" name="Picture 26" descr="Barometer_Goethe_01.jpg"/>
          <p:cNvPicPr>
            <a:picLocks noChangeAspect="1"/>
          </p:cNvPicPr>
          <p:nvPr/>
        </p:nvPicPr>
        <p:blipFill>
          <a:blip r:embed="rId11" cstate="screen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376" y="5445224"/>
            <a:ext cx="417706" cy="90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7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23" descr="bN0VJmE7fqRA1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11" name="PFE element 24" descr="bN0VJmE7fqRA14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12" name="PFE element 25" descr="bN0VJmE7fqRA15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45" y="1268760"/>
            <a:ext cx="5330190" cy="4118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85184"/>
            <a:ext cx="3686322" cy="3599999"/>
          </a:xfrm>
          <a:prstGeom prst="rect">
            <a:avLst/>
          </a:prstGeom>
        </p:spPr>
      </p:pic>
      <p:graphicFrame>
        <p:nvGraphicFramePr>
          <p:cNvPr id="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897338"/>
              </p:ext>
            </p:extLst>
          </p:nvPr>
        </p:nvGraphicFramePr>
        <p:xfrm>
          <a:off x="344488" y="5229225"/>
          <a:ext cx="684212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" name="Equation" r:id="rId7" imgW="698500" imgH="508000" progId="Equation.3">
                  <p:embed/>
                </p:oleObj>
              </mc:Choice>
              <mc:Fallback>
                <p:oleObj name="Equation" r:id="rId7" imgW="6985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5229225"/>
                        <a:ext cx="684212" cy="5032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FE element 28" descr="bN0VJmE7fqRA17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5" y="5287028"/>
            <a:ext cx="3249930" cy="317553"/>
          </a:xfrm>
          <a:prstGeom prst="rect">
            <a:avLst/>
          </a:prstGeom>
        </p:spPr>
      </p:pic>
      <p:graphicFrame>
        <p:nvGraphicFramePr>
          <p:cNvPr id="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273820"/>
              </p:ext>
            </p:extLst>
          </p:nvPr>
        </p:nvGraphicFramePr>
        <p:xfrm>
          <a:off x="6393160" y="4492228"/>
          <a:ext cx="2376264" cy="323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" name="Equation" r:id="rId10" imgW="1752600" imgH="254000" progId="Equation.3">
                  <p:embed/>
                </p:oleObj>
              </mc:Choice>
              <mc:Fallback>
                <p:oleObj name="Equation" r:id="rId10" imgW="1752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3160" y="4492228"/>
                        <a:ext cx="2376264" cy="3238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675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0" descr="bN0VJmE7fqRA18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929" y="1263045"/>
            <a:ext cx="5433060" cy="4126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85222"/>
            <a:ext cx="3686322" cy="3599923"/>
          </a:xfrm>
          <a:prstGeom prst="rect">
            <a:avLst/>
          </a:prstGeom>
        </p:spPr>
      </p:pic>
      <p:pic>
        <p:nvPicPr>
          <p:cNvPr id="7" name="PFE element 32" descr="bN0VJmE7fqRA19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0" y="5042032"/>
            <a:ext cx="1943100" cy="317553"/>
          </a:xfrm>
          <a:prstGeom prst="rect">
            <a:avLst/>
          </a:prstGeom>
        </p:spPr>
      </p:pic>
      <p:pic>
        <p:nvPicPr>
          <p:cNvPr id="8" name="PFE element 33" descr="bN0VJmE7fqRA20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6" y="-60409"/>
            <a:ext cx="9879330" cy="7353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48" y="5957332"/>
            <a:ext cx="1188000" cy="792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776" y="5958572"/>
            <a:ext cx="1183238" cy="792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904" y="5951652"/>
            <a:ext cx="1184053" cy="792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0132" y="5951652"/>
            <a:ext cx="1075184" cy="792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400" y="5957332"/>
            <a:ext cx="1028432" cy="792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653" y="5951652"/>
            <a:ext cx="1190907" cy="792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2860" y="5951652"/>
            <a:ext cx="1070123" cy="792000"/>
          </a:xfrm>
          <a:prstGeom prst="rect">
            <a:avLst/>
          </a:prstGeom>
        </p:spPr>
      </p:pic>
      <p:pic>
        <p:nvPicPr>
          <p:cNvPr id="34" name="Picture 33" descr="HADES_photo.jpe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20" y="5951652"/>
            <a:ext cx="1188000" cy="792000"/>
          </a:xfrm>
          <a:prstGeom prst="rect">
            <a:avLst/>
          </a:prstGeom>
        </p:spPr>
      </p:pic>
      <p:pic>
        <p:nvPicPr>
          <p:cNvPr id="10" name="PFE element 42" descr="bN0VJmE7fqRA21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9" y="5587067"/>
            <a:ext cx="907923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2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43" descr="bN0VJmE7fqRA22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5" name="PFE element 44" descr="bN0VJmE7fqRA23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12" y="649906"/>
            <a:ext cx="9052560" cy="405550"/>
          </a:xfrm>
          <a:prstGeom prst="rect">
            <a:avLst/>
          </a:prstGeom>
        </p:spPr>
      </p:pic>
      <p:pic>
        <p:nvPicPr>
          <p:cNvPr id="97" name="Picture 96" descr="auau11_time3_new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061" y="3359407"/>
            <a:ext cx="3399459" cy="3381961"/>
          </a:xfrm>
          <a:prstGeom prst="rect">
            <a:avLst/>
          </a:prstGeom>
        </p:spPr>
      </p:pic>
      <p:pic>
        <p:nvPicPr>
          <p:cNvPr id="6" name="PFE element 46" descr="bN0VJmE7fqRA24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48" y="3245125"/>
            <a:ext cx="2042160" cy="596847"/>
          </a:xfrm>
          <a:prstGeom prst="rect">
            <a:avLst/>
          </a:prstGeom>
        </p:spPr>
      </p:pic>
      <p:pic>
        <p:nvPicPr>
          <p:cNvPr id="120" name="Inhaltsplatzhalter 72" descr="TStep_0_AuAu_xz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21" y="1092942"/>
            <a:ext cx="2963531" cy="2659239"/>
          </a:xfrm>
          <a:prstGeom prst="rect">
            <a:avLst/>
          </a:prstGeom>
        </p:spPr>
      </p:pic>
      <p:pic>
        <p:nvPicPr>
          <p:cNvPr id="121" name="Grafik 10" descr="1fm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0" y="3500099"/>
            <a:ext cx="1198456" cy="210303"/>
          </a:xfrm>
          <a:prstGeom prst="rect">
            <a:avLst/>
          </a:prstGeom>
        </p:spPr>
      </p:pic>
      <p:pic>
        <p:nvPicPr>
          <p:cNvPr id="122" name="Inhaltsplatzhalter 72" descr="TStep_0_AuAu_xz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1"/>
            <a:ext cx="2963529" cy="26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" name="Grafik 13" descr="2fm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0" y="3500099"/>
            <a:ext cx="1198456" cy="210303"/>
          </a:xfrm>
          <a:prstGeom prst="rect">
            <a:avLst/>
          </a:prstGeom>
        </p:spPr>
      </p:pic>
      <p:pic>
        <p:nvPicPr>
          <p:cNvPr id="124" name="Inhaltsplatzhalter 72" descr="TStep_0_AuAu_xz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23" y="1092939"/>
            <a:ext cx="2963529" cy="26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" name="Grafik 16" descr="2fm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0" y="3500099"/>
            <a:ext cx="1198455" cy="210303"/>
          </a:xfrm>
          <a:prstGeom prst="rect">
            <a:avLst/>
          </a:prstGeom>
        </p:spPr>
      </p:pic>
      <p:pic>
        <p:nvPicPr>
          <p:cNvPr id="126" name="Inhaltsplatzhalter 72" descr="TStep_0_AuAu_xz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7" name="Grafik 19" descr="2fm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28" name="Inhaltsplatzhalter 72" descr="TStep_0_AuAu_xz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" name="Grafik 22" descr="2fm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30" name="Inhaltsplatzhalter 72" descr="TStep_0_AuAu_xz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" name="Grafik 25" descr="2fm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32" name="Inhaltsplatzhalter 72" descr="TStep_0_AuAu_xz.pn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" name="Grafik 28" descr="2fm.png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34" name="Inhaltsplatzhalter 72" descr="TStep_0_AuAu_xz.pn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" name="Grafik 31" descr="2fm.pn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36" name="Inhaltsplatzhalter 72" descr="TStep_0_AuAu_xz.pn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" name="Grafik 34" descr="2fm.png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38" name="Inhaltsplatzhalter 72" descr="TStep_0_AuAu_xz.pn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" name="Grafik 37" descr="2fm.png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40" name="Inhaltsplatzhalter 72" descr="TStep_0_AuAu_xz.pn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1" name="Grafik 40" descr="2fm.png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42" name="Inhaltsplatzhalter 72" descr="TStep_0_AuAu_xz.pn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" name="Grafik 43" descr="2fm.png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44" name="Inhaltsplatzhalter 72" descr="TStep_0_AuAu_xz.pn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" name="Grafik 46" descr="2fm.png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46" name="Inhaltsplatzhalter 72" descr="TStep_0_AuAu_xz.pn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7" name="Grafik 49" descr="2fm.png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48" name="Inhaltsplatzhalter 72" descr="TStep_0_AuAu_xz.png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" name="Grafik 52" descr="2fm.png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50" name="Inhaltsplatzhalter 72" descr="TStep_0_AuAu_xz.png"/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" name="Grafik 56" descr="2fm.png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52" name="Inhaltsplatzhalter 72" descr="TStep_0_AuAu_xz.png"/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" name="Grafik 59" descr="2fm.png"/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54" name="Inhaltsplatzhalter 72" descr="TStep_0_AuAu_xz.png"/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" name="Grafik 62" descr="2fm.png"/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56" name="Inhaltsplatzhalter 72" descr="TStep_0_AuAu_xz.png"/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" name="Grafik 65" descr="2fm.png"/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58" name="Inhaltsplatzhalter 72" descr="TStep_0_AuAu_xz.png"/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" name="Grafik 68" descr="2fm.png"/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60" name="Inhaltsplatzhalter 72" descr="TStep_0_AuAu_xz.png"/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1" name="Grafik 74" descr="2fm.png"/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62" name="Inhaltsplatzhalter 72" descr="TStep_0_AuAu_xz.png"/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" name="Grafik 77" descr="2fm.png"/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64" name="Inhaltsplatzhalter 72" descr="TStep_0_AuAu_xz.png"/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5" name="Grafik 80" descr="2fm.png"/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66" name="Inhaltsplatzhalter 72" descr="TStep_0_AuAu_xz.png"/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7" name="Grafik 83" descr="2fm.png"/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68" name="Inhaltsplatzhalter 72" descr="TStep_0_AuAu_xz.png"/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9" name="Grafik 86" descr="2fm.png"/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70" name="Inhaltsplatzhalter 72" descr="TStep_0_AuAu_xz.png"/>
          <p:cNvPicPr>
            <a:picLocks noChangeAspect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1" name="Grafik 89" descr="2fm.png"/>
          <p:cNvPicPr>
            <a:picLocks noChangeAspect="1"/>
          </p:cNvPicPr>
          <p:nvPr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72" name="Inhaltsplatzhalter 72" descr="TStep_0_AuAu_xz.png"/>
          <p:cNvPicPr>
            <a:picLocks noChangeAspect="1"/>
          </p:cNvPicPr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" name="Grafik 92" descr="2fm.png"/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74" name="Inhaltsplatzhalter 72" descr="TStep_0_AuAu_xz.png"/>
          <p:cNvPicPr>
            <a:picLocks noChangeAspect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5" name="Grafik 95" descr="2fm.png"/>
          <p:cNvPicPr>
            <a:picLocks noChangeAspect="1"/>
          </p:cNvPicPr>
          <p:nvPr/>
        </p:nvPicPr>
        <p:blipFill>
          <a:blip r:embed="rId6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76" name="Inhaltsplatzhalter 72" descr="TStep_0_AuAu_xz.png"/>
          <p:cNvPicPr>
            <a:picLocks noChangeAspect="1"/>
          </p:cNvPicPr>
          <p:nvPr/>
        </p:nvPicPr>
        <p:blipFill>
          <a:blip r:embed="rId6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7" name="Grafik 98" descr="2fm.png"/>
          <p:cNvPicPr>
            <a:picLocks noChangeAspect="1"/>
          </p:cNvPicPr>
          <p:nvPr/>
        </p:nvPicPr>
        <p:blipFill>
          <a:blip r:embed="rId6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78" name="Inhaltsplatzhalter 72" descr="TStep_0_AuAu_xz.png"/>
          <p:cNvPicPr>
            <a:picLocks noChangeAspect="1"/>
          </p:cNvPicPr>
          <p:nvPr/>
        </p:nvPicPr>
        <p:blipFill>
          <a:blip r:embed="rId6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9" name="Grafik 101" descr="2fm.png"/>
          <p:cNvPicPr>
            <a:picLocks noChangeAspect="1"/>
          </p:cNvPicPr>
          <p:nvPr/>
        </p:nvPicPr>
        <p:blipFill>
          <a:blip r:embed="rId6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7" name="PFE element 107" descr="bN0VJmE7fqRA25.png"/>
          <p:cNvPicPr>
            <a:picLocks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9" y="1889982"/>
            <a:ext cx="508850" cy="1181100"/>
          </a:xfrm>
          <a:prstGeom prst="rect">
            <a:avLst/>
          </a:prstGeom>
        </p:spPr>
      </p:pic>
      <p:cxnSp>
        <p:nvCxnSpPr>
          <p:cNvPr id="181" name="Straight Arrow Connector 180"/>
          <p:cNvCxnSpPr/>
          <p:nvPr/>
        </p:nvCxnSpPr>
        <p:spPr>
          <a:xfrm flipH="1">
            <a:off x="670105" y="1092942"/>
            <a:ext cx="22810" cy="2512305"/>
          </a:xfrm>
          <a:prstGeom prst="straightConnector1">
            <a:avLst/>
          </a:prstGeom>
          <a:ln w="38100" cmpd="sng">
            <a:solidFill>
              <a:srgbClr val="FF99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FE element 109" descr="bN0VJmE7fqRA26.png"/>
          <p:cNvPicPr>
            <a:picLocks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32" y="2183997"/>
            <a:ext cx="1192530" cy="933450"/>
          </a:xfrm>
          <a:prstGeom prst="rect">
            <a:avLst/>
          </a:prstGeom>
        </p:spPr>
      </p:pic>
      <p:pic>
        <p:nvPicPr>
          <p:cNvPr id="9" name="PFE element 110" descr="bN0VJmE7fqRA28.png"/>
          <p:cNvPicPr>
            <a:picLocks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90" y="1195125"/>
            <a:ext cx="5128260" cy="2411730"/>
          </a:xfrm>
          <a:prstGeom prst="rect">
            <a:avLst/>
          </a:prstGeom>
        </p:spPr>
      </p:pic>
      <p:pic>
        <p:nvPicPr>
          <p:cNvPr id="11" name="PFE element 111" descr="bN0VJmE7fqRA29.png"/>
          <p:cNvPicPr>
            <a:picLocks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6" y="4648284"/>
            <a:ext cx="5574030" cy="1764030"/>
          </a:xfrm>
          <a:prstGeom prst="rect">
            <a:avLst/>
          </a:prstGeom>
        </p:spPr>
      </p:pic>
      <p:graphicFrame>
        <p:nvGraphicFramePr>
          <p:cNvPr id="18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606306"/>
              </p:ext>
            </p:extLst>
          </p:nvPr>
        </p:nvGraphicFramePr>
        <p:xfrm>
          <a:off x="897508" y="5157192"/>
          <a:ext cx="41275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3" name="Equation" r:id="rId72" imgW="2222500" imgH="419100" progId="Equation.3">
                  <p:embed/>
                </p:oleObj>
              </mc:Choice>
              <mc:Fallback>
                <p:oleObj name="Equation" r:id="rId72" imgW="2222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508" y="5157192"/>
                        <a:ext cx="4127500" cy="7429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" name="Rectangle 183"/>
          <p:cNvSpPr/>
          <p:nvPr/>
        </p:nvSpPr>
        <p:spPr bwMode="auto">
          <a:xfrm>
            <a:off x="3164458" y="5323879"/>
            <a:ext cx="1800225" cy="431800"/>
          </a:xfrm>
          <a:prstGeom prst="rect">
            <a:avLst/>
          </a:prstGeom>
          <a:solidFill>
            <a:srgbClr val="FF787A">
              <a:alpha val="25098"/>
            </a:srgbClr>
          </a:solidFill>
          <a:ln>
            <a:noFill/>
          </a:ln>
          <a:effectLst/>
          <a:extLst/>
        </p:spPr>
        <p:txBody>
          <a:bodyPr lIns="90000" tIns="46800" rIns="90000" bIns="46800" anchor="ctr"/>
          <a:lstStyle/>
          <a:p>
            <a:pPr marL="146050" eaLnBrk="1" hangingPunct="1">
              <a:lnSpc>
                <a:spcPct val="120000"/>
              </a:lnSpc>
              <a:buClr>
                <a:srgbClr val="000000"/>
              </a:buClr>
              <a:buSzPct val="100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86" name="Freeform 12"/>
          <p:cNvSpPr>
            <a:spLocks/>
          </p:cNvSpPr>
          <p:nvPr/>
        </p:nvSpPr>
        <p:spPr bwMode="auto">
          <a:xfrm rot="8545606">
            <a:off x="1542267" y="2344638"/>
            <a:ext cx="725487" cy="160338"/>
          </a:xfrm>
          <a:custGeom>
            <a:avLst/>
            <a:gdLst>
              <a:gd name="T0" fmla="*/ 0 w 576"/>
              <a:gd name="T1" fmla="*/ 14 h 112"/>
              <a:gd name="T2" fmla="*/ 0 w 576"/>
              <a:gd name="T3" fmla="*/ 2 h 112"/>
              <a:gd name="T4" fmla="*/ 0 w 576"/>
              <a:gd name="T5" fmla="*/ 28 h 112"/>
              <a:gd name="T6" fmla="*/ 0 w 576"/>
              <a:gd name="T7" fmla="*/ 2 h 112"/>
              <a:gd name="T8" fmla="*/ 1 w 576"/>
              <a:gd name="T9" fmla="*/ 28 h 112"/>
              <a:gd name="T10" fmla="*/ 1 w 576"/>
              <a:gd name="T11" fmla="*/ 2 h 112"/>
              <a:gd name="T12" fmla="*/ 1 w 576"/>
              <a:gd name="T13" fmla="*/ 28 h 112"/>
              <a:gd name="T14" fmla="*/ 1 w 576"/>
              <a:gd name="T15" fmla="*/ 14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6"/>
              <a:gd name="T25" fmla="*/ 0 h 112"/>
              <a:gd name="T26" fmla="*/ 576 w 576"/>
              <a:gd name="T27" fmla="*/ 112 h 1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6" h="112">
                <a:moveTo>
                  <a:pt x="0" y="56"/>
                </a:moveTo>
                <a:cubicBezTo>
                  <a:pt x="12" y="28"/>
                  <a:pt x="24" y="0"/>
                  <a:pt x="48" y="8"/>
                </a:cubicBezTo>
                <a:cubicBezTo>
                  <a:pt x="72" y="16"/>
                  <a:pt x="112" y="104"/>
                  <a:pt x="144" y="104"/>
                </a:cubicBezTo>
                <a:cubicBezTo>
                  <a:pt x="176" y="104"/>
                  <a:pt x="208" y="8"/>
                  <a:pt x="240" y="8"/>
                </a:cubicBezTo>
                <a:cubicBezTo>
                  <a:pt x="272" y="8"/>
                  <a:pt x="304" y="104"/>
                  <a:pt x="336" y="104"/>
                </a:cubicBezTo>
                <a:cubicBezTo>
                  <a:pt x="368" y="104"/>
                  <a:pt x="400" y="8"/>
                  <a:pt x="432" y="8"/>
                </a:cubicBezTo>
                <a:cubicBezTo>
                  <a:pt x="464" y="8"/>
                  <a:pt x="504" y="96"/>
                  <a:pt x="528" y="104"/>
                </a:cubicBezTo>
                <a:cubicBezTo>
                  <a:pt x="552" y="112"/>
                  <a:pt x="576" y="64"/>
                  <a:pt x="576" y="56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US" sz="200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12" name="PFE element 115" descr="bN0VJmE7fqRA30.png"/>
          <p:cNvPicPr>
            <a:picLocks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108" y="1923182"/>
            <a:ext cx="137734" cy="240030"/>
          </a:xfrm>
          <a:prstGeom prst="rect">
            <a:avLst/>
          </a:prstGeom>
        </p:spPr>
      </p:pic>
      <p:pic>
        <p:nvPicPr>
          <p:cNvPr id="13" name="PFE element 116" descr="bN0VJmE7fqRA31.png"/>
          <p:cNvPicPr>
            <a:picLocks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04" y="1995190"/>
            <a:ext cx="252512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6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17" descr="bN0VJmE7fqRA32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5" name="PFE element 118" descr="bN0VJmE7fqRA33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3" y="1263603"/>
            <a:ext cx="5128260" cy="1954530"/>
          </a:xfrm>
          <a:prstGeom prst="rect">
            <a:avLst/>
          </a:prstGeom>
        </p:spPr>
      </p:pic>
      <p:pic>
        <p:nvPicPr>
          <p:cNvPr id="7" name="PFE element 119" descr="bN0VJmE7fqRA34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6" y="4648284"/>
            <a:ext cx="5574030" cy="1764030"/>
          </a:xfrm>
          <a:prstGeom prst="rect">
            <a:avLst/>
          </a:prstGeom>
        </p:spPr>
      </p:pic>
      <p:graphicFrame>
        <p:nvGraphicFramePr>
          <p:cNvPr id="18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655206"/>
              </p:ext>
            </p:extLst>
          </p:nvPr>
        </p:nvGraphicFramePr>
        <p:xfrm>
          <a:off x="897508" y="5157192"/>
          <a:ext cx="41275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2" name="Equation" r:id="rId7" imgW="2222500" imgH="419100" progId="Equation.3">
                  <p:embed/>
                </p:oleObj>
              </mc:Choice>
              <mc:Fallback>
                <p:oleObj name="Equation" r:id="rId7" imgW="2222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508" y="5157192"/>
                        <a:ext cx="4127500" cy="7429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" name="Rectangle 183"/>
          <p:cNvSpPr/>
          <p:nvPr/>
        </p:nvSpPr>
        <p:spPr bwMode="auto">
          <a:xfrm>
            <a:off x="3164458" y="5323879"/>
            <a:ext cx="1800225" cy="431800"/>
          </a:xfrm>
          <a:prstGeom prst="rect">
            <a:avLst/>
          </a:prstGeom>
          <a:solidFill>
            <a:srgbClr val="FF787A">
              <a:alpha val="25098"/>
            </a:srgbClr>
          </a:solidFill>
          <a:ln>
            <a:noFill/>
          </a:ln>
          <a:effectLst/>
          <a:extLst/>
        </p:spPr>
        <p:txBody>
          <a:bodyPr lIns="90000" tIns="46800" rIns="90000" bIns="46800" anchor="ctr"/>
          <a:lstStyle/>
          <a:p>
            <a:pPr marL="146050" eaLnBrk="1" hangingPunct="1">
              <a:lnSpc>
                <a:spcPct val="120000"/>
              </a:lnSpc>
              <a:buClr>
                <a:srgbClr val="000000"/>
              </a:buClr>
              <a:buSzPct val="100000"/>
              <a:buFont typeface="Wingding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87" name="Inhaltsplatzhalter 7" descr="Bild1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1103" y="953924"/>
            <a:ext cx="1205869" cy="35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" name="Inhaltsplatzhalter 7" descr="Bild1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00125" y="657952"/>
            <a:ext cx="3999342" cy="404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955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24" descr="bN0VJmE7fqRA3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pic>
        <p:nvPicPr>
          <p:cNvPr id="6" name="Picture 5" descr="CBM_auau_invmas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96" y="2132856"/>
            <a:ext cx="4822945" cy="3888432"/>
          </a:xfrm>
          <a:prstGeom prst="rect">
            <a:avLst/>
          </a:prstGeom>
        </p:spPr>
      </p:pic>
      <p:pic>
        <p:nvPicPr>
          <p:cNvPr id="4" name="PFE element 126" descr="bN0VJmE7fqRA36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2" y="6087260"/>
            <a:ext cx="4838700" cy="5968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1737" y="2280197"/>
            <a:ext cx="504056" cy="3240353"/>
          </a:xfrm>
          <a:prstGeom prst="rect">
            <a:avLst/>
          </a:prstGeom>
          <a:solidFill>
            <a:srgbClr val="4EC0FF">
              <a:alpha val="4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3864" y="2267497"/>
            <a:ext cx="2160240" cy="3276353"/>
          </a:xfrm>
          <a:prstGeom prst="rect">
            <a:avLst/>
          </a:prstGeom>
          <a:solidFill>
            <a:srgbClr val="FFD600">
              <a:alpha val="4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794894" y="3207493"/>
            <a:ext cx="252040" cy="251998"/>
          </a:xfrm>
          <a:prstGeom prst="straightConnector1">
            <a:avLst/>
          </a:prstGeom>
          <a:ln>
            <a:solidFill>
              <a:srgbClr val="0066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FE element 130" descr="bN0VJmE7fqRA3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08" y="2707154"/>
            <a:ext cx="1154430" cy="533400"/>
          </a:xfrm>
          <a:prstGeom prst="rect">
            <a:avLst/>
          </a:prstGeom>
        </p:spPr>
      </p:pic>
      <p:pic>
        <p:nvPicPr>
          <p:cNvPr id="7" name="PFE element 131" descr="bN0VJmE7fqRA38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74" y="3787274"/>
            <a:ext cx="1394460" cy="5334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723984" y="4328770"/>
            <a:ext cx="332176" cy="3276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FE element 133" descr="bN0VJmE7fqRA39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40109"/>
            <a:ext cx="9776460" cy="621030"/>
          </a:xfrm>
          <a:prstGeom prst="rect">
            <a:avLst/>
          </a:prstGeom>
        </p:spPr>
      </p:pic>
      <p:pic>
        <p:nvPicPr>
          <p:cNvPr id="17" name="PFE element 134" descr="bN0VJmE7fqRA40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4" y="902618"/>
            <a:ext cx="8290560" cy="8763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7039520" y="3828038"/>
            <a:ext cx="72008" cy="0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80064" y="3047752"/>
            <a:ext cx="72008" cy="0"/>
          </a:xfrm>
          <a:prstGeom prst="line">
            <a:avLst/>
          </a:prstGeom>
          <a:ln w="12700" cmpd="sng">
            <a:solidFill>
              <a:srgbClr val="38FF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FE element 137" descr="bN0VJmE7fqRA41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22" y="2420888"/>
            <a:ext cx="4305300" cy="3756660"/>
          </a:xfrm>
          <a:prstGeom prst="rect">
            <a:avLst/>
          </a:prstGeom>
        </p:spPr>
      </p:pic>
      <p:pic>
        <p:nvPicPr>
          <p:cNvPr id="25" name="PFE element 138" descr="bN0VJmE7fqRA42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9" y="5741068"/>
            <a:ext cx="2308860" cy="3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6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39" descr="bN0VJmE7fqRA4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109"/>
            <a:ext cx="8583930" cy="621030"/>
          </a:xfrm>
          <a:prstGeom prst="rect">
            <a:avLst/>
          </a:prstGeom>
        </p:spPr>
      </p:pic>
      <p:pic>
        <p:nvPicPr>
          <p:cNvPr id="7" name="PFE element 140" descr="bN0VJmE7fqRA44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89" y="6451481"/>
            <a:ext cx="1094219" cy="368834"/>
          </a:xfrm>
          <a:prstGeom prst="rect">
            <a:avLst/>
          </a:prstGeom>
        </p:spPr>
      </p:pic>
      <p:sp>
        <p:nvSpPr>
          <p:cNvPr id="5" name="pfehide141" hidden="1"/>
          <p:cNvSpPr txBox="1">
            <a:spLocks/>
          </p:cNvSpPr>
          <p:nvPr/>
        </p:nvSpPr>
        <p:spPr>
          <a:xfrm>
            <a:off x="660401" y="908720"/>
            <a:ext cx="7992886" cy="5688632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Lepton pairs are rare probes (BR &lt; 10</a:t>
            </a:r>
            <a:r>
              <a:rPr lang="en-US" baseline="300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-4</a:t>
            </a:r>
            <a:r>
              <a:rPr lang="en-US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)</a:t>
            </a:r>
          </a:p>
          <a:p>
            <a:r>
              <a:rPr lang="en-US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at SIS energies sub-threshold vector meson production</a:t>
            </a:r>
            <a:br>
              <a:rPr lang="en-US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</a:br>
            <a:r>
              <a:rPr lang="en-US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  <a:sym typeface="Wingdings"/>
              </a:rPr>
              <a:t> </a:t>
            </a:r>
            <a:r>
              <a:rPr lang="en-US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  <a:sym typeface="Wingdings"/>
              </a:rPr>
              <a:t>M</a:t>
            </a:r>
            <a:r>
              <a:rPr lang="en-US" baseline="-25000" dirty="0" err="1" smtClean="0">
                <a:solidFill>
                  <a:srgbClr val="08F0FF"/>
                </a:solidFill>
                <a:latin typeface="Gill Sans Light"/>
                <a:cs typeface="Gill Sans Light"/>
              </a:rPr>
              <a:t>r</a:t>
            </a:r>
            <a:r>
              <a:rPr lang="en-US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× </a:t>
            </a:r>
            <a:r>
              <a:rPr lang="en-US" dirty="0" smtClean="0">
                <a:solidFill>
                  <a:srgbClr val="08F0FF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baseline="-250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ee</a:t>
            </a:r>
            <a:r>
              <a:rPr lang="en-US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/</a:t>
            </a:r>
            <a:r>
              <a:rPr lang="en-US" dirty="0" err="1" smtClean="0">
                <a:solidFill>
                  <a:srgbClr val="08F0FF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tot</a:t>
            </a:r>
            <a:r>
              <a:rPr lang="en-US" baseline="-250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</a:t>
            </a:r>
            <a:r>
              <a:rPr lang="en-US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decay per 10 </a:t>
            </a:r>
            <a:r>
              <a:rPr lang="en-US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mio</a:t>
            </a:r>
            <a:r>
              <a:rPr lang="en-US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events</a:t>
            </a:r>
          </a:p>
          <a:p>
            <a:pPr marL="0" indent="0">
              <a:buNone/>
            </a:pPr>
            <a:endParaRPr lang="en-US" dirty="0" smtClean="0">
              <a:effectLst/>
              <a:latin typeface="Gill Sans Light"/>
              <a:cs typeface="Gill Sans Light"/>
            </a:endParaRP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Large combinatorial background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in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+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-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 from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Dalitz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 decays (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0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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e</a:t>
            </a:r>
            <a:r>
              <a:rPr lang="en-US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+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e</a:t>
            </a:r>
            <a:r>
              <a:rPr lang="en-US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-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)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and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conversion pairs (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+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-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)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in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err="1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+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-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: weak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, K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decays</a:t>
            </a:r>
            <a:endParaRPr lang="en-US" dirty="0" smtClean="0">
              <a:solidFill>
                <a:schemeClr val="tx1">
                  <a:lumMod val="95000"/>
                </a:schemeClr>
              </a:solidFill>
              <a:effectLst/>
              <a:latin typeface="Gill Sans Light"/>
              <a:cs typeface="Gill Sans Light"/>
            </a:endParaRPr>
          </a:p>
          <a:p>
            <a:pPr marL="0" indent="0">
              <a:buNone/>
            </a:pPr>
            <a:endParaRPr lang="en-US" dirty="0" smtClean="0">
              <a:effectLst/>
              <a:latin typeface="Gill Sans Light"/>
              <a:cs typeface="Gill Sans Light"/>
            </a:endParaRP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Isolate the contribution to the spectrum from the dense stage</a:t>
            </a: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Low-momentum coverage!</a:t>
            </a:r>
          </a:p>
          <a:p>
            <a:pPr marL="0" indent="0">
              <a:buNone/>
            </a:pPr>
            <a:endParaRPr lang="en-US" dirty="0">
              <a:latin typeface="Gill Sans Light"/>
              <a:cs typeface="Gill Sans Light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9900"/>
                </a:solidFill>
                <a:latin typeface="Gill Sans Light"/>
                <a:cs typeface="Gill Sans Light"/>
              </a:rPr>
              <a:t>DATA QUALITY</a:t>
            </a:r>
          </a:p>
          <a:p>
            <a:r>
              <a:rPr lang="en-US" dirty="0">
                <a:latin typeface="Gill Sans Light"/>
                <a:cs typeface="Gill Sans Light"/>
              </a:rPr>
              <a:t>The decisive parameters: Number of 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I</a:t>
            </a:r>
            <a:r>
              <a:rPr lang="en-US" dirty="0">
                <a:latin typeface="Gill Sans Light"/>
                <a:cs typeface="Gill Sans Light"/>
              </a:rPr>
              <a:t>nteractions and 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dirty="0">
                <a:latin typeface="Gill Sans Light"/>
                <a:cs typeface="Gill Sans Light"/>
              </a:rPr>
              <a:t>ignal/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B</a:t>
            </a:r>
            <a:r>
              <a:rPr lang="en-US" dirty="0">
                <a:latin typeface="Gill Sans Light"/>
                <a:cs typeface="Gill Sans Light"/>
              </a:rPr>
              <a:t>ackground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Gill Sans Light"/>
                <a:cs typeface="Gill Sans Light"/>
              </a:rPr>
              <a:t>Range of B/S: 20 - 100 </a:t>
            </a:r>
            <a:r>
              <a:rPr lang="en-US" dirty="0">
                <a:latin typeface="Gill Sans Light"/>
                <a:cs typeface="Gill Sans Light"/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  <a:sym typeface="Wingdings" pitchFamily="2" charset="2"/>
              </a:rPr>
              <a:t>B/S &gt;&gt;1;</a:t>
            </a:r>
            <a:r>
              <a:rPr lang="en-US" dirty="0">
                <a:latin typeface="Gill Sans Light"/>
                <a:cs typeface="Gill Sans Light"/>
                <a:sym typeface="Wingdings" pitchFamily="2" charset="2"/>
              </a:rPr>
              <a:t> </a:t>
            </a:r>
          </a:p>
          <a:p>
            <a:pPr lvl="2">
              <a:spcBef>
                <a:spcPts val="0"/>
              </a:spcBef>
            </a:pPr>
            <a:r>
              <a:rPr lang="en-US" dirty="0">
                <a:latin typeface="Gill Sans Light"/>
                <a:cs typeface="Gill Sans Light"/>
              </a:rPr>
              <a:t>Effective sample size:    </a:t>
            </a:r>
            <a:r>
              <a:rPr lang="en-US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baseline="-25000" dirty="0">
                <a:solidFill>
                  <a:srgbClr val="FFC000"/>
                </a:solidFill>
                <a:latin typeface="Gill Sans Light"/>
                <a:cs typeface="Gill Sans Light"/>
              </a:rPr>
              <a:t> 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~ I × S/B	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reduction by factors of 20-100</a:t>
            </a:r>
            <a:endParaRPr lang="en-US" dirty="0">
              <a:latin typeface="Gill Sans Light"/>
              <a:cs typeface="Gill Sans Light"/>
            </a:endParaRPr>
          </a:p>
          <a:p>
            <a:pPr lvl="2">
              <a:spcBef>
                <a:spcPts val="0"/>
              </a:spcBef>
            </a:pPr>
            <a:r>
              <a:rPr lang="en-US" dirty="0">
                <a:latin typeface="Gill Sans Light"/>
                <a:cs typeface="Gill Sans Light"/>
              </a:rPr>
              <a:t>Systematics: </a:t>
            </a:r>
            <a:r>
              <a:rPr lang="de-DE" dirty="0">
                <a:solidFill>
                  <a:srgbClr val="FFC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/</a:t>
            </a:r>
            <a:r>
              <a:rPr lang="en-US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baseline="-25000" dirty="0">
                <a:solidFill>
                  <a:srgbClr val="FFC000"/>
                </a:solidFill>
                <a:latin typeface="Gill Sans Light"/>
                <a:cs typeface="Gill Sans Light"/>
              </a:rPr>
              <a:t>  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= </a:t>
            </a:r>
            <a:r>
              <a:rPr lang="de-DE" dirty="0">
                <a:solidFill>
                  <a:srgbClr val="FFC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C000"/>
                </a:solidFill>
                <a:latin typeface="Gill Sans Light"/>
                <a:cs typeface="Gill Sans Light"/>
              </a:rPr>
              <a:t>B</a:t>
            </a:r>
            <a:r>
              <a:rPr lang="en-US" dirty="0">
                <a:solidFill>
                  <a:srgbClr val="FFC000"/>
                </a:solidFill>
                <a:latin typeface="Gill Sans Light"/>
                <a:cs typeface="Gill Sans Light"/>
              </a:rPr>
              <a:t>/B × B/S	</a:t>
            </a:r>
            <a:r>
              <a:rPr lang="de-DE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B/B = 2…5×10</a:t>
            </a:r>
            <a:r>
              <a:rPr lang="en-US" baseline="30000" dirty="0">
                <a:solidFill>
                  <a:srgbClr val="FF0000"/>
                </a:solidFill>
                <a:latin typeface="Gill Sans Light"/>
                <a:cs typeface="Gill Sans Light"/>
              </a:rPr>
              <a:t>-2</a:t>
            </a:r>
            <a:r>
              <a:rPr lang="en-US" dirty="0">
                <a:solidFill>
                  <a:srgbClr val="FF0000"/>
                </a:solidFill>
                <a:latin typeface="Gill Sans Light"/>
                <a:cs typeface="Gill Sans Light"/>
              </a:rPr>
              <a:t> </a:t>
            </a:r>
          </a:p>
          <a:p>
            <a:pPr>
              <a:spcBef>
                <a:spcPts val="0"/>
              </a:spcBef>
            </a:pPr>
            <a:endParaRPr lang="en-US" dirty="0">
              <a:latin typeface="Gill Sans Light"/>
              <a:cs typeface="Gill Sans Light"/>
            </a:endParaRPr>
          </a:p>
          <a:p>
            <a:endParaRPr lang="en-US" dirty="0">
              <a:latin typeface="Gill Sans Light"/>
              <a:cs typeface="Gill Sans Light"/>
            </a:endParaRPr>
          </a:p>
          <a:p>
            <a:pPr lvl="2"/>
            <a:endParaRPr lang="en-US" dirty="0" smtClean="0">
              <a:latin typeface="Gill Sans Light"/>
              <a:cs typeface="Gill Sans Ligh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0154" y="908720"/>
            <a:ext cx="7993380" cy="5734050"/>
            <a:chOff x="317500" y="317500"/>
            <a:chExt cx="7993380" cy="5734050"/>
          </a:xfrm>
        </p:grpSpPr>
        <p:pic>
          <p:nvPicPr>
            <p:cNvPr id="8" name="PFE element 141" descr="bN0VJmE7fqRA45.png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993380" cy="5734050"/>
            </a:xfrm>
            <a:prstGeom prst="rect">
              <a:avLst/>
            </a:prstGeom>
          </p:spPr>
        </p:pic>
        <p:sp>
          <p:nvSpPr>
            <p:cNvPr id="9" name="Shape_36"/>
            <p:cNvSpPr/>
            <p:nvPr/>
          </p:nvSpPr>
          <p:spPr>
            <a:xfrm>
              <a:off x="317500" y="317500"/>
              <a:ext cx="7993380" cy="57340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FE element 142" descr="bN0VJmE7fqRA4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09" y="1485551"/>
            <a:ext cx="2716530" cy="317553"/>
          </a:xfrm>
          <a:prstGeom prst="rect">
            <a:avLst/>
          </a:prstGeom>
        </p:spPr>
      </p:pic>
      <p:pic>
        <p:nvPicPr>
          <p:cNvPr id="15" name="PFE element 143" descr="bN0VJmE7fqRA48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06" y="141625"/>
            <a:ext cx="1992630" cy="14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>
            <a:latin typeface="Gill Sans Light"/>
            <a:cs typeface="Gill Sans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59048</TotalTime>
  <Words>57</Words>
  <Application>Microsoft Macintosh PowerPoint</Application>
  <PresentationFormat>A4 Paper (210x297 mm)</PresentationFormat>
  <Paragraphs>28</Paragraphs>
  <Slides>31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Horizon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Résumé and prospects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Helmholtzzentrum für Schwerionenforschung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GSI</dc:creator>
  <cp:lastModifiedBy>Tetyana Galatyuk</cp:lastModifiedBy>
  <cp:revision>1423</cp:revision>
  <cp:lastPrinted>2017-02-03T13:08:02Z</cp:lastPrinted>
  <dcterms:created xsi:type="dcterms:W3CDTF">2009-01-13T11:41:34Z</dcterms:created>
  <dcterms:modified xsi:type="dcterms:W3CDTF">2017-05-12T06:51:13Z</dcterms:modified>
</cp:coreProperties>
</file>